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2094" r:id="rId2"/>
    <p:sldId id="7754" r:id="rId3"/>
    <p:sldId id="8468" r:id="rId4"/>
    <p:sldId id="8221" r:id="rId5"/>
    <p:sldId id="8220" r:id="rId6"/>
    <p:sldId id="8255" r:id="rId7"/>
    <p:sldId id="7729" r:id="rId8"/>
    <p:sldId id="8390" r:id="rId9"/>
    <p:sldId id="7730" r:id="rId10"/>
    <p:sldId id="8395" r:id="rId11"/>
    <p:sldId id="8391" r:id="rId12"/>
    <p:sldId id="8436" r:id="rId13"/>
    <p:sldId id="8397" r:id="rId14"/>
    <p:sldId id="8437" r:id="rId15"/>
    <p:sldId id="8396" r:id="rId16"/>
    <p:sldId id="8424" r:id="rId17"/>
    <p:sldId id="8426" r:id="rId18"/>
    <p:sldId id="8339" r:id="rId19"/>
    <p:sldId id="8455" r:id="rId20"/>
    <p:sldId id="8407" r:id="rId21"/>
    <p:sldId id="8457" r:id="rId22"/>
    <p:sldId id="8458" r:id="rId23"/>
    <p:sldId id="566" r:id="rId24"/>
    <p:sldId id="350" r:id="rId25"/>
    <p:sldId id="8433" r:id="rId26"/>
    <p:sldId id="8470" r:id="rId27"/>
    <p:sldId id="8456" r:id="rId28"/>
    <p:sldId id="8410" r:id="rId29"/>
    <p:sldId id="8459" r:id="rId30"/>
    <p:sldId id="8192" r:id="rId31"/>
    <p:sldId id="8469" r:id="rId32"/>
    <p:sldId id="8333" r:id="rId33"/>
    <p:sldId id="7371" r:id="rId34"/>
    <p:sldId id="7370" r:id="rId35"/>
    <p:sldId id="8460" r:id="rId36"/>
    <p:sldId id="8266" r:id="rId37"/>
    <p:sldId id="7683" r:id="rId38"/>
    <p:sldId id="8472" r:id="rId39"/>
    <p:sldId id="8461" r:id="rId40"/>
    <p:sldId id="8430" r:id="rId41"/>
    <p:sldId id="3636" r:id="rId42"/>
    <p:sldId id="8435" r:id="rId43"/>
    <p:sldId id="266" r:id="rId44"/>
    <p:sldId id="7734" r:id="rId45"/>
    <p:sldId id="7735" r:id="rId46"/>
    <p:sldId id="7921" r:id="rId47"/>
    <p:sldId id="3379" r:id="rId48"/>
    <p:sldId id="8462" r:id="rId49"/>
    <p:sldId id="8334" r:id="rId50"/>
    <p:sldId id="8434" r:id="rId51"/>
    <p:sldId id="984" r:id="rId52"/>
    <p:sldId id="982" r:id="rId53"/>
    <p:sldId id="8329" r:id="rId54"/>
    <p:sldId id="8463" r:id="rId55"/>
    <p:sldId id="8467" r:id="rId56"/>
    <p:sldId id="8464" r:id="rId57"/>
    <p:sldId id="8465" r:id="rId58"/>
  </p:sldIdLst>
  <p:sldSz cx="12192000" cy="6858000"/>
  <p:notesSz cx="7315200" cy="9601200"/>
  <p:custDataLst>
    <p:tags r:id="rId6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106" d="100"/>
          <a:sy n="106" d="100"/>
        </p:scale>
        <p:origin x="480" y="45"/>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9" d="100"/>
          <a:sy n="79" d="100"/>
        </p:scale>
        <p:origin x="3834"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021 - 9v10-17</a:t>
            </a:r>
          </a:p>
          <a:p>
            <a:pPr>
              <a:defRPr/>
            </a:pPr>
            <a:r>
              <a:rPr lang="en-US" sz="1600" dirty="0"/>
              <a:t>03-15-2022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3/15/2022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206039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7474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3/15/2022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726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36192701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3/15/2022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52189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4691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676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014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541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2A1B7-E589-4EFF-A39B-62340ED49F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935" y="45720"/>
            <a:ext cx="9490131" cy="6766560"/>
          </a:xfrm>
          <a:prstGeom prst="rect">
            <a:avLst/>
          </a:prstGeom>
        </p:spPr>
      </p:pic>
    </p:spTree>
    <p:extLst>
      <p:ext uri="{BB962C8B-B14F-4D97-AF65-F5344CB8AC3E}">
        <p14:creationId xmlns:p14="http://schemas.microsoft.com/office/powerpoint/2010/main" val="42896398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b="1" u="sng" dirty="0">
                <a:solidFill>
                  <a:srgbClr val="FFFFCC"/>
                </a:solidFill>
              </a:rPr>
              <a:t>As history shows, the agent of the Lord's judgment was Alexander the Great</a:t>
            </a:r>
            <a:r>
              <a:rPr lang="en-US" dirty="0"/>
              <a:t>. After defeating the Persians (333 B.C.), Alexander moved swiftly toward Egypt. On his march he toppled the cities in the Aramean (Syrian) interior, as well as those on the Mediterranean coast. Yet, on coming to Jerusalem, he refused to destroy it</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Kenneth L. Barker</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Barker, Kenneth L. "Zechariah." In Daniel-Minor Prophets. Vol. 7 of The Expositor's Bible Commentary. 12 vols. Edited by Frank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Gaebelein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Richard 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Polcyn</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1985. </a:t>
            </a:r>
            <a:r>
              <a:rPr lang="en-US" altLang="en-US" sz="1800" dirty="0">
                <a:effectLst>
                  <a:outerShdw blurRad="38100" dist="38100" dir="2700000" algn="tl">
                    <a:srgbClr val="000000">
                      <a:alpha val="43137"/>
                    </a:srgbClr>
                  </a:outerShdw>
                </a:effectLst>
                <a:cs typeface="Calibri" panose="020F0502020204030204" pitchFamily="34" charset="0"/>
              </a:rPr>
              <a:t>p. 657.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5" name="Picture 2" descr="Zechariah - davidould.net">
            <a:extLst>
              <a:ext uri="{FF2B5EF4-FFF2-40B4-BE49-F238E27FC236}">
                <a16:creationId xmlns:a16="http://schemas.microsoft.com/office/drawing/2014/main" id="{CB65C50A-3232-47D5-90FF-F3CF3DBF06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782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081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906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857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C979E-4EC6-4E7B-ABB3-C2E863434035}"/>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9:9-10</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triumph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daughter of Jerusalem! Behold,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king is coming to you; He is just and endowed with salvation, Humble, and mounted on a donkey, Even on a colt, the foal of a donkey</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 </a:t>
            </a:r>
            <a:r>
              <a:rPr lang="en-US" sz="3400" b="1" u="sng" dirty="0">
                <a:solidFill>
                  <a:srgbClr val="00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8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entire age of the church fits between Zechariah 9:9 and 9:10, just as it does between Isaiah 9:6 and 7 and after the comma in Isaiah 61:2</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84455"/>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Wiersbe, Warren W. "Zechariah." In The Bible Exposition Commentary/Prophets, pp. 447-76. Colorado Springs, Colo.: Cook Communications Ministries; and Eastbourne, England: Kingsway Communications Ltd., 2002. </a:t>
            </a:r>
            <a:r>
              <a:rPr lang="en-US" altLang="en-US" sz="1800" dirty="0">
                <a:effectLst>
                  <a:outerShdw blurRad="38100" dist="38100" dir="2700000" algn="tl">
                    <a:srgbClr val="000000">
                      <a:alpha val="43137"/>
                    </a:srgbClr>
                  </a:outerShdw>
                </a:effectLst>
                <a:cs typeface="Calibri" panose="020F0502020204030204" pitchFamily="34" charset="0"/>
              </a:rPr>
              <a:t>p. 467.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4" name="Picture 4" descr="SY01462_">
            <a:extLst>
              <a:ext uri="{FF2B5EF4-FFF2-40B4-BE49-F238E27FC236}">
                <a16:creationId xmlns:a16="http://schemas.microsoft.com/office/drawing/2014/main" id="{550DC879-D9A2-41B0-9CEE-29323E3239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51733" y="3429000"/>
            <a:ext cx="2888534" cy="3200400"/>
          </a:xfrm>
          <a:prstGeom prst="rect">
            <a:avLst/>
          </a:prstGeom>
          <a:noFill/>
          <a:ln w="9525">
            <a:noFill/>
            <a:miter lim="800000"/>
            <a:headEnd/>
            <a:tailEnd/>
          </a:ln>
        </p:spPr>
      </p:pic>
    </p:spTree>
    <p:extLst>
      <p:ext uri="{BB962C8B-B14F-4D97-AF65-F5344CB8AC3E}">
        <p14:creationId xmlns:p14="http://schemas.microsoft.com/office/powerpoint/2010/main" val="284338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400" baseline="30000" dirty="0">
                <a:latin typeface="Calibri" panose="020F0502020204030204" pitchFamily="34" charset="0"/>
                <a:cs typeface="Calibri" panose="020F0502020204030204" pitchFamily="34" charset="0"/>
              </a:rPr>
              <a:t>6 “</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t>
            </a:r>
            <a:r>
              <a:rPr lang="en-US" sz="34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And the government will rest on His shoulders</a:t>
            </a:r>
            <a:r>
              <a:rPr lang="en-US" sz="34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400" baseline="30000" dirty="0">
                <a:latin typeface="Calibri" panose="020F0502020204030204" pitchFamily="34" charset="0"/>
                <a:cs typeface="Calibri" panose="020F0502020204030204" pitchFamily="34" charset="0"/>
              </a:rPr>
              <a:t>7</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a:t>
            </a:r>
            <a:r>
              <a:rPr lang="en-US" sz="34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2764366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02C4B10D-5E17-462A-A919-BD784B6FF1AD}"/>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7340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45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D830A7AA-DFF1-4921-9D90-2291A7EC14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36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9:11-12 </a:t>
            </a:r>
            <a:r>
              <a:rPr lang="en-US" dirty="0">
                <a:effectLst>
                  <a:outerShdw blurRad="38100" dist="38100" dir="2700000" algn="tl">
                    <a:srgbClr val="000000">
                      <a:alpha val="43137"/>
                    </a:srgbClr>
                  </a:outerShdw>
                </a:effectLst>
              </a:rPr>
              <a:t>(RSB:NASB1995U): 9:11-12 Restoration and blessing for those still in Babylon is promised. Blood of My covenant. Probably the Abrahamic covenant, which was ratified with a blood sacrifice (Gen. 15:9–10), though possibly the Mosaic, which required many blood sacrifices. Waterless pit. Cistern used as a dungeon.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036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7426C1F0-6DFA-4B28-8F92-F89222CF6E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914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39795283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67440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3048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9:11-12 </a:t>
            </a:r>
            <a:r>
              <a:rPr lang="en-US" dirty="0">
                <a:effectLst>
                  <a:outerShdw blurRad="38100" dist="38100" dir="2700000" algn="tl">
                    <a:srgbClr val="000000">
                      <a:alpha val="43137"/>
                    </a:srgbClr>
                  </a:outerShdw>
                </a:effectLst>
              </a:rPr>
              <a:t>(RSB:NASB1995U): 9:11-12 Restoration and blessing for those still in Babylon is promised. Blood of My covenant. Probably the Abrahamic covenant, which was ratified with a blood sacrifice (Gen. 15:9–10), though possibly the Mosaic, which required many blood sacrifices. Waterless pit. Cistern used as a dungeon.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5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8850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9:13-17 </a:t>
            </a:r>
            <a:r>
              <a:rPr lang="en-US" dirty="0">
                <a:effectLst>
                  <a:outerShdw blurRad="38100" dist="38100" dir="2700000" algn="tl">
                    <a:srgbClr val="000000">
                      <a:alpha val="43137"/>
                    </a:srgbClr>
                  </a:outerShdw>
                </a:effectLst>
              </a:rPr>
              <a:t>(RSB:NASB1995U): 9:13-17 These verses predict the defeat of Greece (particularly of Antiochus Epiphanes) by the Jewish people during the Maccabean era (second century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482520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990600"/>
          </a:xfrm>
        </p:spPr>
        <p:txBody>
          <a:bodyPr/>
          <a:lstStyle/>
          <a:p>
            <a:pPr algn="ctr"/>
            <a:r>
              <a:rPr lang="en-US" altLang="en-US" sz="3600" dirty="0">
                <a:effectLst>
                  <a:outerShdw blurRad="38100" dist="38100" dir="2700000" algn="tl">
                    <a:srgbClr val="000000">
                      <a:alpha val="43137"/>
                    </a:srgbClr>
                  </a:outerShdw>
                </a:effectLst>
              </a:rPr>
              <a:t>HANUKKAH</a:t>
            </a:r>
            <a:r>
              <a:rPr lang="en-US" altLang="en-US" sz="4000" dirty="0">
                <a:effectLst>
                  <a:outerShdw blurRad="38100" dist="38100" dir="2700000" algn="tl">
                    <a:srgbClr val="000000">
                      <a:alpha val="43137"/>
                    </a:srgbClr>
                  </a:outerShdw>
                </a:effectLst>
              </a:rPr>
              <a:t>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7391400" cy="5486400"/>
          </a:xfrm>
        </p:spPr>
        <p:txBody>
          <a:bodyPr/>
          <a:lstStyle/>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Maccabean revolt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December 25</a:t>
            </a:r>
            <a:r>
              <a:rPr lang="en-US" altLang="en-US" baseline="30000" dirty="0">
                <a:effectLst>
                  <a:outerShdw blurRad="38100" dist="38100" dir="2700000" algn="tl">
                    <a:srgbClr val="000000">
                      <a:alpha val="43137"/>
                    </a:srgbClr>
                  </a:outerShdw>
                </a:effectLst>
              </a:rPr>
              <a:t>th</a:t>
            </a:r>
            <a:r>
              <a:rPr lang="en-US" altLang="en-US" dirty="0">
                <a:effectLst>
                  <a:outerShdw blurRad="38100" dist="38100" dir="2700000" algn="tl">
                    <a:srgbClr val="000000">
                      <a:alpha val="43137"/>
                    </a:srgbClr>
                  </a:outerShdw>
                </a:effectLst>
              </a:rPr>
              <a:t> 164 BC, the temple is liberated and rededicated</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1 &amp; 2 Maccabees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miracle of the lamp oil</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Hanukkah “Feast of Dedication” (festival of lights).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Christmas / Jewish Holiday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382000" y="1828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31242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 </a:t>
            </a:r>
            <a:r>
              <a:rPr lang="en-US" dirty="0">
                <a:effectLst>
                  <a:outerShdw blurRad="38100" dist="38100" dir="2700000" algn="tl">
                    <a:srgbClr val="000000">
                      <a:alpha val="43137"/>
                    </a:srgbClr>
                  </a:outerShdw>
                </a:effectLst>
              </a:rPr>
              <a:t>(RSB:NASB1995U): 9:1 Some hold that chaps. 9–14 are not to be ascribed to Zechariah. However, many similarities exist between chaps. 1–8 and 9–14, and difference of style is never a conclusive argument for different authorship. The reference to Greece as a future dominant power (9:13) is no problem if one accepts the validity of predictive prophecy.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0601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0B7C56B-89DC-4CF2-B515-DF0BE4024630}"/>
              </a:ext>
            </a:extLst>
          </p:cNvPr>
          <p:cNvSpPr>
            <a:spLocks noGrp="1" noChangeArrowheads="1"/>
          </p:cNvSpPr>
          <p:nvPr>
            <p:ph type="title"/>
          </p:nvPr>
        </p:nvSpPr>
        <p:spPr>
          <a:xfrm>
            <a:off x="3505200" y="228600"/>
            <a:ext cx="5181600" cy="914400"/>
          </a:xfrm>
        </p:spPr>
        <p:txBody>
          <a:bodyPr/>
          <a:lstStyle/>
          <a:p>
            <a:pPr algn="ctr"/>
            <a:r>
              <a:rPr lang="en-US" altLang="en-US" sz="3600" dirty="0">
                <a:effectLst>
                  <a:outerShdw blurRad="38100" dist="38100" dir="2700000" algn="tl">
                    <a:srgbClr val="000000">
                      <a:alpha val="43137"/>
                    </a:srgbClr>
                  </a:outerShdw>
                </a:effectLst>
              </a:rPr>
              <a:t>Unique Characteristics</a:t>
            </a:r>
          </a:p>
        </p:txBody>
      </p:sp>
      <p:sp>
        <p:nvSpPr>
          <p:cNvPr id="7" name="Rectangle 3">
            <a:extLst>
              <a:ext uri="{FF2B5EF4-FFF2-40B4-BE49-F238E27FC236}">
                <a16:creationId xmlns:a16="http://schemas.microsoft.com/office/drawing/2014/main" id="{9B8CDFF9-ED46-4062-BB32-E2779C84D2BF}"/>
              </a:ext>
            </a:extLst>
          </p:cNvPr>
          <p:cNvSpPr>
            <a:spLocks noGrp="1" noChangeArrowheads="1"/>
          </p:cNvSpPr>
          <p:nvPr>
            <p:ph idx="1"/>
          </p:nvPr>
        </p:nvSpPr>
        <p:spPr>
          <a:xfrm>
            <a:off x="609600" y="1371600"/>
            <a:ext cx="5105400" cy="3505200"/>
          </a:xfrm>
        </p:spPr>
        <p:txBody>
          <a:bodyPr>
            <a:noAutofit/>
          </a:bodyPr>
          <a:lstStyle/>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Interpreting angel</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Longest minor prophet</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Messianic prophecies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Multiplicity of literary styles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Times of the Gentiles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Israel’s Eschatology</a:t>
            </a:r>
          </a:p>
        </p:txBody>
      </p:sp>
      <p:sp>
        <p:nvSpPr>
          <p:cNvPr id="8" name="Rectangle 3">
            <a:extLst>
              <a:ext uri="{FF2B5EF4-FFF2-40B4-BE49-F238E27FC236}">
                <a16:creationId xmlns:a16="http://schemas.microsoft.com/office/drawing/2014/main" id="{316042DB-4E4E-4ECE-813A-38D1549774FE}"/>
              </a:ext>
            </a:extLst>
          </p:cNvPr>
          <p:cNvSpPr txBox="1">
            <a:spLocks noChangeArrowheads="1"/>
          </p:cNvSpPr>
          <p:nvPr/>
        </p:nvSpPr>
        <p:spPr bwMode="auto">
          <a:xfrm>
            <a:off x="6705599" y="1371600"/>
            <a:ext cx="4920343"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Two burdens focused upon in the passion narratives</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Third most alluded to book in the Apocalypse</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Imputation (3:1-5)</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Summation of prophetic themes</a:t>
            </a:r>
          </a:p>
        </p:txBody>
      </p:sp>
      <p:pic>
        <p:nvPicPr>
          <p:cNvPr id="9" name="Picture 2" descr="Zechariah - davidould.net">
            <a:extLst>
              <a:ext uri="{FF2B5EF4-FFF2-40B4-BE49-F238E27FC236}">
                <a16:creationId xmlns:a16="http://schemas.microsoft.com/office/drawing/2014/main" id="{8A666D99-BB1E-44E9-8146-86D05E6F2D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4" y="4876800"/>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32515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566193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citizens of Christ's kingdom as well as God's ancient people are a landed people. Hebrews 3 and 5 make this clear, affirming the believer's </a:t>
            </a:r>
            <a:r>
              <a:rPr lang="en-US" dirty="0" err="1"/>
              <a:t>landedness</a:t>
            </a:r>
            <a:r>
              <a:rPr lang="en-US" dirty="0"/>
              <a:t> in the gospel—'at- homeness in Christ.' Today, the fruit of the land that causes its citizens to flourish is the fruit of salvation</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a:t>
            </a:r>
            <a:r>
              <a:rPr lang="en-US" altLang="en-US" sz="3600" dirty="0" err="1">
                <a:solidFill>
                  <a:schemeClr val="tx2"/>
                </a:solidFill>
                <a:effectLst>
                  <a:outerShdw blurRad="38100" dist="38100" dir="2700000" algn="tl">
                    <a:srgbClr val="000000">
                      <a:alpha val="43137"/>
                    </a:srgbClr>
                  </a:outerShdw>
                </a:effectLst>
                <a:cs typeface="Calibri" panose="020F0502020204030204" pitchFamily="34" charset="0"/>
              </a:rPr>
              <a:t>McComiskey</a:t>
            </a:r>
            <a:endPar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endParaRPr>
          </a:p>
          <a:p>
            <a:pPr algn="ctr">
              <a:spcBef>
                <a:spcPct val="0"/>
              </a:spcBef>
              <a:buClrTx/>
              <a:buSzTx/>
              <a:buNone/>
            </a:pPr>
            <a:r>
              <a:rPr lang="en-US" sz="1700" dirty="0" err="1">
                <a:effectLst/>
                <a:latin typeface="Calibri" panose="020F0502020204030204" pitchFamily="34" charset="0"/>
                <a:ea typeface="Calibri" panose="020F0502020204030204" pitchFamily="34" charset="0"/>
                <a:cs typeface="Times New Roman" panose="02020603050405020304" pitchFamily="18" charset="0"/>
              </a:rPr>
              <a:t>McComiskey</a:t>
            </a:r>
            <a:r>
              <a:rPr lang="en-US" sz="1700" dirty="0">
                <a:effectLst/>
                <a:latin typeface="Calibri" panose="020F0502020204030204" pitchFamily="34" charset="0"/>
                <a:ea typeface="Calibri" panose="020F0502020204030204" pitchFamily="34" charset="0"/>
                <a:cs typeface="Times New Roman" panose="02020603050405020304" pitchFamily="18" charset="0"/>
              </a:rPr>
              <a:t>, Thomas Edward. "Zechariah." In The Minor Prophets: An Exegetical and Expositional Commentary, 3:1003-1244. 3 vols. Edited by Thomas Edward </a:t>
            </a:r>
            <a:r>
              <a:rPr lang="en-US" sz="1700" dirty="0" err="1">
                <a:effectLst/>
                <a:latin typeface="Calibri" panose="020F0502020204030204" pitchFamily="34" charset="0"/>
                <a:ea typeface="Calibri" panose="020F0502020204030204" pitchFamily="34" charset="0"/>
                <a:cs typeface="Times New Roman" panose="02020603050405020304" pitchFamily="18" charset="0"/>
              </a:rPr>
              <a:t>McComiskey</a:t>
            </a:r>
            <a:r>
              <a:rPr lang="en-US" sz="1700" dirty="0">
                <a:effectLst/>
                <a:latin typeface="Calibri" panose="020F0502020204030204" pitchFamily="34" charset="0"/>
                <a:ea typeface="Calibri" panose="020F0502020204030204" pitchFamily="34" charset="0"/>
                <a:cs typeface="Times New Roman" panose="02020603050405020304" pitchFamily="18" charset="0"/>
              </a:rPr>
              <a:t>. Grand Rapids: Baker Books, 1992, 1993, and 1998. Page 1174</a:t>
            </a:r>
          </a:p>
        </p:txBody>
      </p:sp>
    </p:spTree>
    <p:extLst>
      <p:ext uri="{BB962C8B-B14F-4D97-AF65-F5344CB8AC3E}">
        <p14:creationId xmlns:p14="http://schemas.microsoft.com/office/powerpoint/2010/main" val="286559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937" y="228600"/>
            <a:ext cx="10824126" cy="5394960"/>
          </a:xfrm>
          <a:prstGeom prst="rect">
            <a:avLst/>
          </a:prstGeom>
        </p:spPr>
      </p:pic>
    </p:spTree>
    <p:extLst>
      <p:ext uri="{BB962C8B-B14F-4D97-AF65-F5344CB8AC3E}">
        <p14:creationId xmlns:p14="http://schemas.microsoft.com/office/powerpoint/2010/main" val="416259454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1312" y="253218"/>
            <a:ext cx="11029188" cy="635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102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521245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3033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2776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19737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22403</TotalTime>
  <Words>1968</Words>
  <Application>Microsoft Office PowerPoint</Application>
  <PresentationFormat>Widescreen</PresentationFormat>
  <Paragraphs>269</Paragraphs>
  <Slides>57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Times New Roman</vt:lpstr>
      <vt:lpstr>UICTFontTextStyleTallBody</vt:lpstr>
      <vt:lpstr>Wingdings</vt: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PowerPoint Presentation</vt:lpstr>
      <vt:lpstr>Divine Warrior Hymn (9:1-17)</vt:lpstr>
      <vt:lpstr>Divine Warrior Hymn (9:1-17)</vt:lpstr>
      <vt:lpstr>PowerPoint Presentation</vt:lpstr>
      <vt:lpstr>PowerPoint Presentation</vt:lpstr>
      <vt:lpstr>PowerPoint Presentation</vt:lpstr>
      <vt:lpstr>PowerPoint Presentation</vt:lpstr>
      <vt:lpstr>Divine Warrior Hymn (9:1-17)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Divine Warrior Hymn (9:1-17)</vt:lpstr>
      <vt:lpstr>Covenant Protection (9:11-17)</vt:lpstr>
      <vt:lpstr>Covenant Protection (9:11-17)</vt:lpstr>
      <vt:lpstr>PowerPoint Presentation</vt:lpstr>
      <vt:lpstr>PowerPoint Presentation</vt:lpstr>
      <vt:lpstr>PowerPoint Presentation</vt:lpstr>
      <vt:lpstr>PowerPoint Presentation</vt:lpstr>
      <vt:lpstr>PowerPoint Presentation</vt:lpstr>
      <vt:lpstr>Covenant Protection (9:11-17)</vt:lpstr>
      <vt:lpstr>PowerPoint Presentation</vt:lpstr>
      <vt:lpstr>PowerPoint Presentation</vt:lpstr>
      <vt:lpstr>PowerPoint Presentation</vt:lpstr>
      <vt:lpstr>Covenant Protection (9:11-17)</vt:lpstr>
      <vt:lpstr>PowerPoint Presentation</vt:lpstr>
      <vt:lpstr>HANUKKAH  </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Six Parts of a Suzerain-Vassal Treaty in Deuteronomy</vt:lpstr>
      <vt:lpstr>PowerPoint Presentation</vt:lpstr>
      <vt:lpstr>PowerPoint Presentation</vt:lpstr>
      <vt:lpstr>PowerPoint Presentation</vt:lpstr>
      <vt:lpstr>Conclusion</vt:lpstr>
      <vt:lpstr>PowerPoint Presentation</vt:lpstr>
      <vt:lpstr>Divine Warrior Hymn (9:1-17)</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021 - 9v10-17</dc:title>
  <dc:subject>Zechariah</dc:subject>
  <dc:creator>A. Woods</dc:creator>
  <dc:description>Modified by Jim McGowan</dc:description>
  <cp:lastModifiedBy>Jim McGowan</cp:lastModifiedBy>
  <cp:revision>2315</cp:revision>
  <cp:lastPrinted>2022-03-15T12:44:41Z</cp:lastPrinted>
  <dcterms:created xsi:type="dcterms:W3CDTF">2009-03-17T12:21:13Z</dcterms:created>
  <dcterms:modified xsi:type="dcterms:W3CDTF">2022-03-15T12:45:01Z</dcterms:modified>
</cp:coreProperties>
</file>