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6.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8920" r:id="rId2"/>
  </p:sldMasterIdLst>
  <p:notesMasterIdLst>
    <p:notesMasterId r:id="rId117"/>
  </p:notesMasterIdLst>
  <p:handoutMasterIdLst>
    <p:handoutMasterId r:id="rId118"/>
  </p:handoutMasterIdLst>
  <p:sldIdLst>
    <p:sldId id="2067" r:id="rId3"/>
    <p:sldId id="7306" r:id="rId4"/>
    <p:sldId id="1544" r:id="rId5"/>
    <p:sldId id="7293" r:id="rId6"/>
    <p:sldId id="5384" r:id="rId7"/>
    <p:sldId id="7421" r:id="rId8"/>
    <p:sldId id="5367" r:id="rId9"/>
    <p:sldId id="5368" r:id="rId10"/>
    <p:sldId id="5372" r:id="rId11"/>
    <p:sldId id="7311" r:id="rId12"/>
    <p:sldId id="2968" r:id="rId13"/>
    <p:sldId id="3018" r:id="rId14"/>
    <p:sldId id="3052" r:id="rId15"/>
    <p:sldId id="8530" r:id="rId16"/>
    <p:sldId id="8003" r:id="rId17"/>
    <p:sldId id="8527" r:id="rId18"/>
    <p:sldId id="8526" r:id="rId19"/>
    <p:sldId id="8529" r:id="rId20"/>
    <p:sldId id="8339" r:id="rId21"/>
    <p:sldId id="2790" r:id="rId22"/>
    <p:sldId id="2040" r:id="rId23"/>
    <p:sldId id="6722" r:id="rId24"/>
    <p:sldId id="8533" r:id="rId25"/>
    <p:sldId id="8536" r:id="rId26"/>
    <p:sldId id="3053" r:id="rId27"/>
    <p:sldId id="3054" r:id="rId28"/>
    <p:sldId id="2960" r:id="rId29"/>
    <p:sldId id="3011" r:id="rId30"/>
    <p:sldId id="8537" r:id="rId31"/>
    <p:sldId id="2883" r:id="rId32"/>
    <p:sldId id="2910" r:id="rId33"/>
    <p:sldId id="7340" r:id="rId34"/>
    <p:sldId id="3082" r:id="rId35"/>
    <p:sldId id="3081" r:id="rId36"/>
    <p:sldId id="7998" r:id="rId37"/>
    <p:sldId id="7999" r:id="rId38"/>
    <p:sldId id="8000" r:id="rId39"/>
    <p:sldId id="349" r:id="rId40"/>
    <p:sldId id="1352" r:id="rId41"/>
    <p:sldId id="2984" r:id="rId42"/>
    <p:sldId id="2983" r:id="rId43"/>
    <p:sldId id="2962" r:id="rId44"/>
    <p:sldId id="2963" r:id="rId45"/>
    <p:sldId id="8541" r:id="rId46"/>
    <p:sldId id="2858" r:id="rId47"/>
    <p:sldId id="7313" r:id="rId48"/>
    <p:sldId id="2859" r:id="rId49"/>
    <p:sldId id="3055" r:id="rId50"/>
    <p:sldId id="3056" r:id="rId51"/>
    <p:sldId id="8538" r:id="rId52"/>
    <p:sldId id="7001" r:id="rId53"/>
    <p:sldId id="3057" r:id="rId54"/>
    <p:sldId id="8558" r:id="rId55"/>
    <p:sldId id="8539" r:id="rId56"/>
    <p:sldId id="2980" r:id="rId57"/>
    <p:sldId id="3059" r:id="rId58"/>
    <p:sldId id="2986" r:id="rId59"/>
    <p:sldId id="8540" r:id="rId60"/>
    <p:sldId id="3058" r:id="rId61"/>
    <p:sldId id="3060" r:id="rId62"/>
    <p:sldId id="2987" r:id="rId63"/>
    <p:sldId id="8543" r:id="rId64"/>
    <p:sldId id="8542" r:id="rId65"/>
    <p:sldId id="3074" r:id="rId66"/>
    <p:sldId id="2880" r:id="rId67"/>
    <p:sldId id="3029" r:id="rId68"/>
    <p:sldId id="8545" r:id="rId69"/>
    <p:sldId id="8546" r:id="rId70"/>
    <p:sldId id="8544" r:id="rId71"/>
    <p:sldId id="7341" r:id="rId72"/>
    <p:sldId id="2969" r:id="rId73"/>
    <p:sldId id="7423" r:id="rId74"/>
    <p:sldId id="7424" r:id="rId75"/>
    <p:sldId id="3030" r:id="rId76"/>
    <p:sldId id="3031" r:id="rId77"/>
    <p:sldId id="3032" r:id="rId78"/>
    <p:sldId id="3033" r:id="rId79"/>
    <p:sldId id="3077" r:id="rId80"/>
    <p:sldId id="3034" r:id="rId81"/>
    <p:sldId id="3035" r:id="rId82"/>
    <p:sldId id="3036" r:id="rId83"/>
    <p:sldId id="6735" r:id="rId84"/>
    <p:sldId id="7426" r:id="rId85"/>
    <p:sldId id="2993" r:id="rId86"/>
    <p:sldId id="7427" r:id="rId87"/>
    <p:sldId id="7425" r:id="rId88"/>
    <p:sldId id="8333" r:id="rId89"/>
    <p:sldId id="7499" r:id="rId90"/>
    <p:sldId id="7429" r:id="rId91"/>
    <p:sldId id="8547" r:id="rId92"/>
    <p:sldId id="8549" r:id="rId93"/>
    <p:sldId id="3015" r:id="rId94"/>
    <p:sldId id="5135" r:id="rId95"/>
    <p:sldId id="7431" r:id="rId96"/>
    <p:sldId id="7432" r:id="rId97"/>
    <p:sldId id="7433" r:id="rId98"/>
    <p:sldId id="8550" r:id="rId99"/>
    <p:sldId id="8551" r:id="rId100"/>
    <p:sldId id="8552" r:id="rId101"/>
    <p:sldId id="8553" r:id="rId102"/>
    <p:sldId id="8554" r:id="rId103"/>
    <p:sldId id="8555" r:id="rId104"/>
    <p:sldId id="8556" r:id="rId105"/>
    <p:sldId id="7434" r:id="rId106"/>
    <p:sldId id="6733" r:id="rId107"/>
    <p:sldId id="7439" r:id="rId108"/>
    <p:sldId id="7440" r:id="rId109"/>
    <p:sldId id="7441" r:id="rId110"/>
    <p:sldId id="7443" r:id="rId111"/>
    <p:sldId id="2064" r:id="rId112"/>
    <p:sldId id="8557" r:id="rId113"/>
    <p:sldId id="8235" r:id="rId114"/>
    <p:sldId id="7312" r:id="rId115"/>
    <p:sldId id="8522" r:id="rId116"/>
  </p:sldIdLst>
  <p:sldSz cx="12192000" cy="6858000"/>
  <p:notesSz cx="7315200" cy="9601200"/>
  <p:custDataLst>
    <p:tags r:id="rId119"/>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99FFCC"/>
    <a:srgbClr val="00FF00"/>
    <a:srgbClr val="000066"/>
    <a:srgbClr val="0000FF"/>
    <a:srgbClr val="0000CC"/>
    <a:srgbClr val="006600"/>
    <a:srgbClr val="FFFF99"/>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829799-6B06-46B8-A1C4-F65852524F82}" v="96" dt="2022-02-27T16:45:05.743"/>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08" autoAdjust="0"/>
    <p:restoredTop sz="96110" autoAdjust="0"/>
  </p:normalViewPr>
  <p:slideViewPr>
    <p:cSldViewPr>
      <p:cViewPr varScale="1">
        <p:scale>
          <a:sx n="57" d="100"/>
          <a:sy n="57" d="100"/>
        </p:scale>
        <p:origin x="108" y="168"/>
      </p:cViewPr>
      <p:guideLst>
        <p:guide orient="horz" pos="2160"/>
        <p:guide pos="38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notesViewPr>
    <p:cSldViewPr>
      <p:cViewPr varScale="1">
        <p:scale>
          <a:sx n="79" d="100"/>
          <a:sy n="79" d="100"/>
        </p:scale>
        <p:origin x="3720" y="8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notesMaster" Target="notesMasters/notesMaster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tags" Target="tags/tag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s>
</file>

<file path=ppt/_rels/viewProps.xml.rels><?xml version="1.0" encoding="UTF-8" standalone="yes"?>
<Relationships xmlns="http://schemas.openxmlformats.org/package/2006/relationships"><Relationship Id="rId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endParaRPr lang="en-US" dirty="0">
              <a:latin typeface="Calibri" panose="020F0502020204030204" pitchFamily="34" charset="0"/>
              <a:cs typeface="Calibri" panose="020F0502020204030204" pitchFamily="34" charset="0"/>
            </a:endParaRP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6" name="Header Placeholder 1">
            <a:extLst>
              <a:ext uri="{FF2B5EF4-FFF2-40B4-BE49-F238E27FC236}">
                <a16:creationId xmlns:a16="http://schemas.microsoft.com/office/drawing/2014/main" id="{0BC7D7AA-E7C3-412B-B336-6B5EF3586CD0}"/>
              </a:ext>
            </a:extLst>
          </p:cNvPr>
          <p:cNvSpPr>
            <a:spLocks noGrp="1"/>
          </p:cNvSpPr>
          <p:nvPr>
            <p:ph type="hdr" sz="quarter"/>
          </p:nvPr>
        </p:nvSpPr>
        <p:spPr>
          <a:xfrm>
            <a:off x="1714402" y="124353"/>
            <a:ext cx="4347077" cy="820028"/>
          </a:xfrm>
          <a:prstGeom prst="rect">
            <a:avLst/>
          </a:prstGeom>
        </p:spPr>
        <p:txBody>
          <a:bodyPr vert="horz" lIns="123635" tIns="61817" rIns="123635" bIns="61817" rtlCol="0"/>
          <a:lstStyle>
            <a:lvl1pPr algn="ctr">
              <a:defRPr sz="1800" dirty="0">
                <a:latin typeface="Calibri" panose="020F0502020204030204" pitchFamily="34" charset="0"/>
                <a:cs typeface="Calibri" panose="020F0502020204030204" pitchFamily="34" charset="0"/>
              </a:defRPr>
            </a:lvl1pPr>
          </a:lstStyle>
          <a:p>
            <a:pPr>
              <a:defRPr/>
            </a:pPr>
            <a:r>
              <a:rPr lang="en-US" sz="1700" dirty="0"/>
              <a:t>Dr. Andy Woods</a:t>
            </a:r>
          </a:p>
          <a:p>
            <a:pPr>
              <a:defRPr/>
            </a:pPr>
            <a:r>
              <a:rPr lang="en-US" sz="1700" dirty="0"/>
              <a:t>Middle East Meltdown 008 - </a:t>
            </a:r>
            <a:r>
              <a:rPr lang="en-US" sz="1700" dirty="0" err="1"/>
              <a:t>Ezek</a:t>
            </a:r>
            <a:r>
              <a:rPr lang="en-US" sz="1700" dirty="0"/>
              <a:t> 37v23-28</a:t>
            </a:r>
          </a:p>
          <a:p>
            <a:pPr>
              <a:defRPr/>
            </a:pPr>
            <a:r>
              <a:rPr lang="en-US" sz="1700" dirty="0"/>
              <a:t>02-27-2022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3/5/2022</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19</a:t>
            </a:fld>
            <a:endParaRPr lang="en-US" altLang="en-US" dirty="0"/>
          </a:p>
        </p:txBody>
      </p:sp>
    </p:spTree>
    <p:extLst>
      <p:ext uri="{BB962C8B-B14F-4D97-AF65-F5344CB8AC3E}">
        <p14:creationId xmlns:p14="http://schemas.microsoft.com/office/powerpoint/2010/main" val="2839534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35</a:t>
            </a:fld>
            <a:endParaRPr lang="en-US" altLang="en-US" dirty="0"/>
          </a:p>
        </p:txBody>
      </p:sp>
    </p:spTree>
    <p:extLst>
      <p:ext uri="{BB962C8B-B14F-4D97-AF65-F5344CB8AC3E}">
        <p14:creationId xmlns:p14="http://schemas.microsoft.com/office/powerpoint/2010/main" val="1105255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36</a:t>
            </a:fld>
            <a:endParaRPr lang="en-US" altLang="en-US" dirty="0"/>
          </a:p>
        </p:txBody>
      </p:sp>
    </p:spTree>
    <p:extLst>
      <p:ext uri="{BB962C8B-B14F-4D97-AF65-F5344CB8AC3E}">
        <p14:creationId xmlns:p14="http://schemas.microsoft.com/office/powerpoint/2010/main" val="4155175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37</a:t>
            </a:fld>
            <a:endParaRPr lang="en-US" altLang="en-US" dirty="0"/>
          </a:p>
        </p:txBody>
      </p:sp>
    </p:spTree>
    <p:extLst>
      <p:ext uri="{BB962C8B-B14F-4D97-AF65-F5344CB8AC3E}">
        <p14:creationId xmlns:p14="http://schemas.microsoft.com/office/powerpoint/2010/main" val="3443446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51</a:t>
            </a:fld>
            <a:endParaRPr lang="en-US" altLang="en-US" dirty="0"/>
          </a:p>
        </p:txBody>
      </p:sp>
    </p:spTree>
    <p:extLst>
      <p:ext uri="{BB962C8B-B14F-4D97-AF65-F5344CB8AC3E}">
        <p14:creationId xmlns:p14="http://schemas.microsoft.com/office/powerpoint/2010/main" val="962490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54</a:t>
            </a:fld>
            <a:endParaRPr lang="en-US" altLang="en-US" dirty="0"/>
          </a:p>
        </p:txBody>
      </p:sp>
    </p:spTree>
    <p:extLst>
      <p:ext uri="{BB962C8B-B14F-4D97-AF65-F5344CB8AC3E}">
        <p14:creationId xmlns:p14="http://schemas.microsoft.com/office/powerpoint/2010/main" val="1205055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99</a:t>
            </a:fld>
            <a:endParaRPr lang="en-US" altLang="en-US" dirty="0"/>
          </a:p>
        </p:txBody>
      </p:sp>
    </p:spTree>
    <p:extLst>
      <p:ext uri="{BB962C8B-B14F-4D97-AF65-F5344CB8AC3E}">
        <p14:creationId xmlns:p14="http://schemas.microsoft.com/office/powerpoint/2010/main" val="628505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100</a:t>
            </a:fld>
            <a:endParaRPr lang="en-US" altLang="en-US" dirty="0"/>
          </a:p>
        </p:txBody>
      </p:sp>
    </p:spTree>
    <p:extLst>
      <p:ext uri="{BB962C8B-B14F-4D97-AF65-F5344CB8AC3E}">
        <p14:creationId xmlns:p14="http://schemas.microsoft.com/office/powerpoint/2010/main" val="3477070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101</a:t>
            </a:fld>
            <a:endParaRPr lang="en-US" altLang="en-US" dirty="0"/>
          </a:p>
        </p:txBody>
      </p:sp>
    </p:spTree>
    <p:extLst>
      <p:ext uri="{BB962C8B-B14F-4D97-AF65-F5344CB8AC3E}">
        <p14:creationId xmlns:p14="http://schemas.microsoft.com/office/powerpoint/2010/main" val="3413485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DF3D671D-A2A5-4CD9-8A9B-1F7FC052D772}" type="datetime1">
              <a:rPr lang="en-US"/>
              <a:pPr>
                <a:defRPr/>
              </a:pPr>
              <a:t>3/5/2022</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92FA45A4-3805-48A4-AA47-434E5CC7F107}" type="slidenum">
              <a:rPr lang="en-US"/>
              <a:pPr>
                <a:defRPr/>
              </a:pPr>
              <a:t>‹#›</a:t>
            </a:fld>
            <a:endParaRPr lang="en-US"/>
          </a:p>
        </p:txBody>
      </p:sp>
    </p:spTree>
    <p:extLst>
      <p:ext uri="{BB962C8B-B14F-4D97-AF65-F5344CB8AC3E}">
        <p14:creationId xmlns:p14="http://schemas.microsoft.com/office/powerpoint/2010/main" val="1878606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a:extLst>
              <a:ext uri="{FF2B5EF4-FFF2-40B4-BE49-F238E27FC236}">
                <a16:creationId xmlns:a16="http://schemas.microsoft.com/office/drawing/2014/main" id="{DBDCB8BE-5B3F-440A-9569-8D8DF6F9651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CF113993-BF59-45AE-991F-820066FBB64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8F78E552-B260-4929-9ED6-A3DA2E2A56BE}"/>
              </a:ext>
            </a:extLst>
          </p:cNvPr>
          <p:cNvSpPr>
            <a:spLocks noGrp="1" noChangeArrowheads="1"/>
          </p:cNvSpPr>
          <p:nvPr>
            <p:ph type="sldNum" sz="quarter" idx="12"/>
          </p:nvPr>
        </p:nvSpPr>
        <p:spPr/>
        <p:txBody>
          <a:bodyPr/>
          <a:lstStyle>
            <a:lvl1pPr>
              <a:defRPr/>
            </a:lvl1pPr>
          </a:lstStyle>
          <a:p>
            <a:fld id="{43199A41-4403-4A21-A81D-34D8EA14E4E5}" type="slidenum">
              <a:rPr lang="en-US" altLang="en-US"/>
              <a:pPr/>
              <a:t>‹#›</a:t>
            </a:fld>
            <a:endParaRPr lang="en-US" altLang="en-US"/>
          </a:p>
        </p:txBody>
      </p:sp>
    </p:spTree>
    <p:extLst>
      <p:ext uri="{BB962C8B-B14F-4D97-AF65-F5344CB8AC3E}">
        <p14:creationId xmlns:p14="http://schemas.microsoft.com/office/powerpoint/2010/main" val="3396653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812800" y="1981200"/>
            <a:ext cx="10363200" cy="4114800"/>
          </a:xfrm>
        </p:spPr>
        <p:txBody>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6B196BFA-0DE7-4BE2-97C4-13B184514A8C}" type="slidenum">
              <a:rPr lang="en-US" altLang="en-US"/>
              <a:pPr>
                <a:defRPr/>
              </a:pPr>
              <a:t>‹#›</a:t>
            </a:fld>
            <a:endParaRPr lang="en-US" altLang="en-US"/>
          </a:p>
        </p:txBody>
      </p:sp>
    </p:spTree>
    <p:extLst>
      <p:ext uri="{BB962C8B-B14F-4D97-AF65-F5344CB8AC3E}">
        <p14:creationId xmlns:p14="http://schemas.microsoft.com/office/powerpoint/2010/main" val="4086154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solidFill>
                  <a:srgbClr val="FFFFFF"/>
                </a:solidFill>
              </a:defRPr>
            </a:lvl1pPr>
          </a:lstStyle>
          <a:p>
            <a:pPr>
              <a:defRPr/>
            </a:pPr>
            <a:fld id="{6F6F37EF-C3DC-4734-9315-DC3690F55A64}" type="slidenum">
              <a:rPr lang="en-US" altLang="en-US"/>
              <a:pPr>
                <a:defRPr/>
              </a:pPr>
              <a:t>‹#›</a:t>
            </a:fld>
            <a:endParaRPr lang="en-US" altLang="en-US"/>
          </a:p>
        </p:txBody>
      </p:sp>
    </p:spTree>
    <p:extLst>
      <p:ext uri="{BB962C8B-B14F-4D97-AF65-F5344CB8AC3E}">
        <p14:creationId xmlns:p14="http://schemas.microsoft.com/office/powerpoint/2010/main" val="207364112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3/5/2022</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809842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41" r:id="rId12"/>
    <p:sldLayoutId id="2147488942" r:id="rId13"/>
    <p:sldLayoutId id="2147488943"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2" r:id="rId12"/>
    <p:sldLayoutId id="2147488934" r:id="rId13"/>
    <p:sldLayoutId id="2147488935"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2.png"/></Relationships>
</file>

<file path=ppt/slides/_rels/slide10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2.png"/></Relationships>
</file>

<file path=ppt/slides/_rels/slide10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33.png"/><Relationship Id="rId5" Type="http://schemas.openxmlformats.org/officeDocument/2006/relationships/customXml" Target="../ink/ink2.xml"/><Relationship Id="rId4" Type="http://schemas.openxmlformats.org/officeDocument/2006/relationships/image" Target="../media/image32.png"/><Relationship Id="rId9" Type="http://schemas.openxmlformats.org/officeDocument/2006/relationships/image" Target="../media/image31.jpeg"/></Relationships>
</file>

<file path=ppt/slides/_rels/slide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customXml" Target="../ink/ink4.xml"/><Relationship Id="rId7" Type="http://schemas.openxmlformats.org/officeDocument/2006/relationships/customXml" Target="../ink/ink6.xm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33.png"/><Relationship Id="rId5" Type="http://schemas.openxmlformats.org/officeDocument/2006/relationships/customXml" Target="../ink/ink5.xml"/><Relationship Id="rId4" Type="http://schemas.openxmlformats.org/officeDocument/2006/relationships/image" Target="../media/image32.png"/></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jamestown.org/program/russia-and-uzbekistan-hold-first-joint-military-exercise-in-12-years-plan-further-cooperation/" TargetMode="Externa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66"/>
        </a:solid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CDD187-4665-4441-9CE9-61C16AFDD123}"/>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sp>
        <p:nvSpPr>
          <p:cNvPr id="6" name="Title 1">
            <a:extLst>
              <a:ext uri="{FF2B5EF4-FFF2-40B4-BE49-F238E27FC236}">
                <a16:creationId xmlns:a16="http://schemas.microsoft.com/office/drawing/2014/main" id="{9D95BC06-BEED-4207-BC6C-3375BD25426E}"/>
              </a:ext>
            </a:extLst>
          </p:cNvPr>
          <p:cNvSpPr>
            <a:spLocks noGrp="1"/>
          </p:cNvSpPr>
          <p:nvPr>
            <p:ph type="ctrTitle"/>
          </p:nvPr>
        </p:nvSpPr>
        <p:spPr>
          <a:xfrm>
            <a:off x="2324100" y="228600"/>
            <a:ext cx="7543800" cy="1820466"/>
          </a:xfrm>
        </p:spPr>
        <p:txBody>
          <a:bodyPr/>
          <a:lstStyle/>
          <a:p>
            <a:pPr eaLnBrk="1" hangingPunct="1"/>
            <a:r>
              <a:rPr lang="en-US" dirty="0">
                <a:solidFill>
                  <a:srgbClr val="00FFFF"/>
                </a:solidFill>
              </a:rPr>
              <a:t>Ezekiel 36</a:t>
            </a:r>
            <a:r>
              <a:rPr lang="en-US" dirty="0">
                <a:solidFill>
                  <a:srgbClr val="00FFFF"/>
                </a:solidFill>
                <a:cs typeface="Calibri" panose="020F0502020204030204" pitchFamily="34" charset="0"/>
              </a:rPr>
              <a:t>‒39</a:t>
            </a:r>
            <a:br>
              <a:rPr lang="en-US" dirty="0">
                <a:solidFill>
                  <a:srgbClr val="00FFFF"/>
                </a:solidFill>
              </a:rPr>
            </a:br>
            <a:r>
              <a:rPr lang="en-US" sz="3600" dirty="0">
                <a:solidFill>
                  <a:srgbClr val="FFC000"/>
                </a:solidFill>
                <a:effectLst>
                  <a:outerShdw blurRad="38100" dist="38100" dir="2700000" algn="tl">
                    <a:srgbClr val="000000"/>
                  </a:outerShdw>
                </a:effectLst>
              </a:rPr>
              <a:t>The Middle East Meltdown </a:t>
            </a:r>
            <a:r>
              <a:rPr lang="en-US" sz="3600" kern="0" dirty="0">
                <a:solidFill>
                  <a:srgbClr val="FFC000"/>
                </a:solidFill>
                <a:effectLst>
                  <a:outerShdw blurRad="38100" dist="38100" dir="2700000" algn="tl">
                    <a:srgbClr val="000000"/>
                  </a:outerShdw>
                </a:effectLst>
                <a:latin typeface="Calibri" panose="020F0502020204030204" pitchFamily="34" charset="0"/>
                <a:cs typeface="Calibri" panose="020F0502020204030204" pitchFamily="34" charset="0"/>
              </a:rPr>
              <a:t>2022</a:t>
            </a:r>
            <a:endParaRPr lang="en-US" sz="3600" dirty="0">
              <a:solidFill>
                <a:srgbClr val="FFC000"/>
              </a:solidFill>
            </a:endParaRPr>
          </a:p>
        </p:txBody>
      </p:sp>
      <p:pic>
        <p:nvPicPr>
          <p:cNvPr id="7" name="Picture 6">
            <a:extLst>
              <a:ext uri="{FF2B5EF4-FFF2-40B4-BE49-F238E27FC236}">
                <a16:creationId xmlns:a16="http://schemas.microsoft.com/office/drawing/2014/main" id="{1F1C9DD5-DAD3-475F-944B-639177036F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5209309"/>
            <a:ext cx="913733" cy="1371600"/>
          </a:xfrm>
          <a:prstGeom prst="rect">
            <a:avLst/>
          </a:prstGeom>
        </p:spPr>
      </p:pic>
      <p:pic>
        <p:nvPicPr>
          <p:cNvPr id="9" name="Picture 4" descr="C:\Documents and Settings\Owner\Application Data\Microsoft\Media Catalog\Downloaded Clips\cl0\SY01462_.wmf">
            <a:extLst>
              <a:ext uri="{FF2B5EF4-FFF2-40B4-BE49-F238E27FC236}">
                <a16:creationId xmlns:a16="http://schemas.microsoft.com/office/drawing/2014/main" id="{E5CEECE7-6950-4DD2-9F5E-809620B5547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5981" y="2194290"/>
            <a:ext cx="2840038" cy="2918286"/>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I. Invasion Planned (Ezekiel 38:1-13)</a:t>
            </a:r>
          </a:p>
        </p:txBody>
      </p:sp>
      <p:sp>
        <p:nvSpPr>
          <p:cNvPr id="3" name="Content Placeholder 2"/>
          <p:cNvSpPr>
            <a:spLocks noGrp="1"/>
          </p:cNvSpPr>
          <p:nvPr>
            <p:ph idx="1"/>
          </p:nvPr>
        </p:nvSpPr>
        <p:spPr>
          <a:xfrm>
            <a:off x="1524000" y="2057400"/>
            <a:ext cx="5410200" cy="1981200"/>
          </a:xfrm>
        </p:spPr>
        <p:txBody>
          <a:bodyPr/>
          <a:lstStyle/>
          <a:p>
            <a:pPr marL="744538" lvl="1" indent="-742950">
              <a:spcBef>
                <a:spcPts val="0"/>
              </a:spcBef>
              <a:spcAft>
                <a:spcPts val="4800"/>
              </a:spcAft>
              <a:buSzPct val="100000"/>
              <a:buAutoNum type="alphaUcPeriod"/>
              <a:defRPr/>
            </a:pPr>
            <a:r>
              <a:rPr lang="en-US" b="1" u="sng" dirty="0">
                <a:solidFill>
                  <a:srgbClr val="FFFFCC"/>
                </a:solidFill>
                <a:effectLst>
                  <a:outerShdw blurRad="38100" dist="38100" dir="2700000" algn="tl">
                    <a:srgbClr val="000000">
                      <a:alpha val="43137"/>
                    </a:srgbClr>
                  </a:outerShdw>
                </a:effectLst>
                <a:cs typeface="Calibri" pitchFamily="34" charset="0"/>
              </a:rPr>
              <a:t>God’s intention (1-9)</a:t>
            </a:r>
          </a:p>
          <a:p>
            <a:pPr marL="744538" lvl="1" indent="-742950">
              <a:spcBef>
                <a:spcPts val="0"/>
              </a:spcBef>
              <a:spcAft>
                <a:spcPts val="4800"/>
              </a:spcAft>
              <a:buSzPct val="100000"/>
              <a:buAutoNum type="alphaUcPeriod"/>
              <a:defRPr/>
            </a:pPr>
            <a:r>
              <a:rPr lang="en-US" dirty="0">
                <a:effectLst>
                  <a:outerShdw blurRad="38100" dist="38100" dir="2700000" algn="tl">
                    <a:srgbClr val="000000">
                      <a:alpha val="43137"/>
                    </a:srgbClr>
                  </a:outerShdw>
                </a:effectLst>
                <a:cs typeface="Calibri" pitchFamily="34" charset="0"/>
              </a:rPr>
              <a:t>Gog’s intention (10-13)</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6" name="Picture 5" descr="C:\Documents and Settings\Owner\Application Data\Microsoft\Media Catalog\Downloaded Clips\cl0\SY01462_.wmf">
            <a:extLst>
              <a:ext uri="{FF2B5EF4-FFF2-40B4-BE49-F238E27FC236}">
                <a16:creationId xmlns:a16="http://schemas.microsoft.com/office/drawing/2014/main" id="{1F5245A7-2A7C-44E1-9BD5-4AB822799D4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1972802"/>
            <a:ext cx="2834306" cy="2912395"/>
          </a:xfrm>
          <a:prstGeom prst="rect">
            <a:avLst/>
          </a:prstGeom>
          <a:noFill/>
          <a:ln w="9525">
            <a:noFill/>
            <a:miter lim="800000"/>
            <a:headEnd/>
            <a:tailEnd/>
          </a:ln>
        </p:spPr>
      </p:pic>
    </p:spTree>
    <p:extLst>
      <p:ext uri="{BB962C8B-B14F-4D97-AF65-F5344CB8AC3E}">
        <p14:creationId xmlns:p14="http://schemas.microsoft.com/office/powerpoint/2010/main" val="719453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0972800" cy="4800600"/>
          </a:xfrm>
        </p:spPr>
        <p:txBody>
          <a:bodyPr/>
          <a:lstStyle/>
          <a:p>
            <a:pPr marL="0" indent="0" algn="just">
              <a:spcBef>
                <a:spcPts val="0"/>
              </a:spcBef>
              <a:spcAft>
                <a:spcPts val="0"/>
              </a:spcAft>
              <a:buNone/>
            </a:pPr>
            <a:r>
              <a:rPr lang="en-US" sz="2700" dirty="0">
                <a:effectLst>
                  <a:outerShdw blurRad="38100" dist="38100" dir="2700000" algn="tl">
                    <a:srgbClr val="000000">
                      <a:alpha val="43137"/>
                    </a:srgbClr>
                  </a:outerShdw>
                </a:effectLst>
              </a:rPr>
              <a:t>“They are now referred to politically as the West Bank. In 1948, Jordanian forces took over these mountains and annexed them as part of Jordan. All Israel had was a small corridor leading west to Jerusalem. The border between Israel and Jordan ran down the foot of these mountains, then cut into the mountains, dividing Jerusalem in two, and then went out again and continued along the foot of these mountains. Israel had maybe five percent or less of the mountains, while the rest belonged to Jordan. Only since 1967 have the mountains of Israel been in Israel. Besides the Temple compound falling into Jewish hands, another by-product of the Six-Day War was that these mountains also fell under Israeli sovereignty. Therefore, not only could this prophecy not have been fulfilled before 1948, but it could also not have been fulfilled before 1967.</a:t>
            </a:r>
            <a:r>
              <a:rPr lang="en-US" altLang="en-US" sz="2700" dirty="0">
                <a:effectLst>
                  <a:outerShdw blurRad="38100" dist="38100" dir="2700000" algn="tl">
                    <a:srgbClr val="000000">
                      <a:alpha val="43137"/>
                    </a:srgbClr>
                  </a:outerShdw>
                </a:effectLst>
                <a:cs typeface="Calibri" panose="020F0502020204030204" pitchFamily="34" charset="0"/>
              </a:rPr>
              <a:t>”</a:t>
            </a:r>
            <a:endParaRPr lang="en-US" altLang="en-US" sz="27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THE MODERN STATE OF ISRAEL IN BIBLE PROPHECY</a:t>
            </a:r>
          </a:p>
          <a:p>
            <a:pPr algn="ctr"/>
            <a:r>
              <a:rPr lang="en-US" sz="1800" dirty="0">
                <a:latin typeface="Calibri" panose="020F0502020204030204" pitchFamily="34" charset="0"/>
                <a:ea typeface="Calibri" panose="020F0502020204030204" pitchFamily="34" charset="0"/>
                <a:cs typeface="Times New Roman" panose="02020603050405020304" pitchFamily="18" charset="0"/>
              </a:rPr>
              <a:t>Paper presented to the PTSG on 12-7-21, </a:t>
            </a:r>
            <a:r>
              <a:rPr lang="en-US" sz="1800" dirty="0" err="1">
                <a:effectLst>
                  <a:outerShdw blurRad="38100" dist="38100" dir="2700000" algn="tl">
                    <a:srgbClr val="000000"/>
                  </a:outerShdw>
                </a:effectLst>
                <a:latin typeface="Calibri" panose="020F0502020204030204" pitchFamily="34" charset="0"/>
                <a:ea typeface="Calibri" panose="020F0502020204030204" pitchFamily="34" charset="0"/>
                <a:cs typeface="+mn-cs"/>
              </a:rPr>
              <a:t>pps</a:t>
            </a:r>
            <a:r>
              <a:rPr lang="en-US" sz="1800" dirty="0">
                <a:effectLst>
                  <a:outerShdw blurRad="38100" dist="38100" dir="2700000" algn="tl">
                    <a:srgbClr val="000000"/>
                  </a:outerShdw>
                </a:effectLst>
                <a:latin typeface="Calibri" panose="020F0502020204030204" pitchFamily="34" charset="0"/>
                <a:ea typeface="Calibri" panose="020F0502020204030204" pitchFamily="34" charset="0"/>
                <a:cs typeface="+mn-cs"/>
              </a:rPr>
              <a:t>. 18-19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776917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854663"/>
            <a:ext cx="10972800" cy="2945937"/>
          </a:xfrm>
        </p:spPr>
        <p:txBody>
          <a:bodyPr/>
          <a:lstStyle/>
          <a:p>
            <a:pPr marL="0" indent="0" algn="just">
              <a:spcBef>
                <a:spcPts val="0"/>
              </a:spcBef>
              <a:spcAft>
                <a:spcPts val="0"/>
              </a:spcAft>
              <a:buNone/>
            </a:pPr>
            <a:r>
              <a:rPr lang="en-US" sz="2800" dirty="0">
                <a:effectLst>
                  <a:outerShdw blurRad="38100" dist="38100" dir="2700000" algn="tl">
                    <a:srgbClr val="000000">
                      <a:alpha val="43137"/>
                    </a:srgbClr>
                  </a:outerShdw>
                </a:effectLst>
              </a:rPr>
              <a:t>“The mountains of Israel (the West Bank) are yet to have a very important and relevant role in Bible prophecy. As for the present State of Israel, they became part of Israel in 1967. This is yet another way the modern Jewish State fits within Bible prophecy.</a:t>
            </a:r>
            <a:r>
              <a:rPr lang="en-US" altLang="en-US" sz="2800" dirty="0">
                <a:effectLst>
                  <a:outerShdw blurRad="38100" dist="38100" dir="2700000" algn="tl">
                    <a:srgbClr val="000000">
                      <a:alpha val="43137"/>
                    </a:srgbClr>
                  </a:outerShdw>
                </a:effectLst>
                <a:cs typeface="Calibri" panose="020F0502020204030204" pitchFamily="34" charset="0"/>
              </a:rPr>
              <a:t>”</a:t>
            </a:r>
            <a:endParaRPr lang="en-US" altLang="en-US" sz="28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THE MODERN STATE OF ISRAEL IN BIBLE PROPHECY</a:t>
            </a:r>
          </a:p>
          <a:p>
            <a:pPr algn="ctr"/>
            <a:r>
              <a:rPr lang="en-US" sz="1800" dirty="0">
                <a:latin typeface="Calibri" panose="020F0502020204030204" pitchFamily="34" charset="0"/>
                <a:ea typeface="Calibri" panose="020F0502020204030204" pitchFamily="34" charset="0"/>
                <a:cs typeface="Times New Roman" panose="02020603050405020304" pitchFamily="18" charset="0"/>
              </a:rPr>
              <a:t>Paper presented to the PTSG on 12-7-21,</a:t>
            </a:r>
            <a:r>
              <a:rPr lang="en-US" sz="1800" dirty="0">
                <a:effectLst>
                  <a:outerShdw blurRad="38100" dist="38100" dir="2700000" algn="tl">
                    <a:srgbClr val="000000"/>
                  </a:outerShdw>
                </a:effectLst>
                <a:latin typeface="Calibri" panose="020F0502020204030204" pitchFamily="34" charset="0"/>
                <a:ea typeface="Calibri" panose="020F0502020204030204" pitchFamily="34" charset="0"/>
                <a:cs typeface="+mn-cs"/>
              </a:rPr>
              <a:t> </a:t>
            </a:r>
            <a:r>
              <a:rPr lang="en-US" sz="1800" dirty="0" err="1">
                <a:effectLst>
                  <a:outerShdw blurRad="38100" dist="38100" dir="2700000" algn="tl">
                    <a:srgbClr val="000000"/>
                  </a:outerShdw>
                </a:effectLst>
                <a:latin typeface="Calibri" panose="020F0502020204030204" pitchFamily="34" charset="0"/>
                <a:ea typeface="Calibri" panose="020F0502020204030204" pitchFamily="34" charset="0"/>
                <a:cs typeface="+mn-cs"/>
              </a:rPr>
              <a:t>pps</a:t>
            </a:r>
            <a:r>
              <a:rPr lang="en-US" sz="1800" dirty="0">
                <a:effectLst>
                  <a:outerShdw blurRad="38100" dist="38100" dir="2700000" algn="tl">
                    <a:srgbClr val="000000"/>
                  </a:outerShdw>
                </a:effectLst>
                <a:latin typeface="Calibri" panose="020F0502020204030204" pitchFamily="34" charset="0"/>
                <a:ea typeface="Calibri" panose="020F0502020204030204" pitchFamily="34" charset="0"/>
                <a:cs typeface="+mn-cs"/>
              </a:rPr>
              <a:t>. 18-19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632351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954BA4-E059-44F2-8166-85FBB53D139A}"/>
              </a:ext>
            </a:extLst>
          </p:cNvPr>
          <p:cNvPicPr>
            <a:picLocks noChangeAspect="1"/>
          </p:cNvPicPr>
          <p:nvPr/>
        </p:nvPicPr>
        <p:blipFill>
          <a:blip r:embed="rId2"/>
          <a:stretch>
            <a:fillRect/>
          </a:stretch>
        </p:blipFill>
        <p:spPr>
          <a:xfrm>
            <a:off x="2979308" y="112488"/>
            <a:ext cx="6233384" cy="6675120"/>
          </a:xfrm>
          <a:prstGeom prst="rect">
            <a:avLst/>
          </a:prstGeom>
        </p:spPr>
      </p:pic>
    </p:spTree>
    <p:extLst>
      <p:ext uri="{BB962C8B-B14F-4D97-AF65-F5344CB8AC3E}">
        <p14:creationId xmlns:p14="http://schemas.microsoft.com/office/powerpoint/2010/main" val="526034464"/>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FBE71E-AD57-4738-97AA-DEB171072F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95600" y="228600"/>
            <a:ext cx="64008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99436571"/>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EEEA85-BD7A-4D34-8C88-6F18DE8382E0}"/>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114800"/>
          </a:xfrm>
        </p:spPr>
        <p:txBody>
          <a:bodyPr/>
          <a:lstStyle/>
          <a:p>
            <a:pPr algn="ctr">
              <a:spcBef>
                <a:spcPts val="0"/>
              </a:spcBef>
              <a:spcAft>
                <a:spcPts val="1200"/>
              </a:spcAft>
              <a:buNone/>
              <a:defRPr/>
            </a:pPr>
            <a:r>
              <a:rPr lang="en-US" sz="4000" dirty="0">
                <a:solidFill>
                  <a:schemeClr val="tx2"/>
                </a:solidFill>
                <a:ea typeface="+mj-ea"/>
                <a:cs typeface="+mj-cs"/>
              </a:rPr>
              <a:t>Ezekiel</a:t>
            </a:r>
            <a:r>
              <a:rPr lang="en-US" altLang="en-US" sz="4000" dirty="0">
                <a:solidFill>
                  <a:schemeClr val="tx2"/>
                </a:solidFill>
                <a:ea typeface="+mj-ea"/>
                <a:cs typeface="+mj-cs"/>
              </a:rPr>
              <a:t> 38:8</a:t>
            </a:r>
            <a:endParaRPr lang="en-US" sz="4000" dirty="0">
              <a:solidFill>
                <a:schemeClr val="tx2"/>
              </a:solidFill>
              <a:ea typeface="+mj-ea"/>
              <a:cs typeface="+mj-cs"/>
            </a:endParaRPr>
          </a:p>
          <a:p>
            <a:pPr marL="0" indent="0" algn="just">
              <a:spcBef>
                <a:spcPts val="0"/>
              </a:spcBef>
              <a:buNone/>
              <a:defRPr/>
            </a:pPr>
            <a:r>
              <a:rPr lang="en-US" sz="3600" dirty="0">
                <a:cs typeface="Calibri" panose="020F0502020204030204" pitchFamily="34" charset="0"/>
              </a:rPr>
              <a:t>“</a:t>
            </a:r>
            <a:r>
              <a:rPr lang="en-US" sz="3600" kern="1200" dirty="0">
                <a:effectLst>
                  <a:outerShdw blurRad="38100" dist="38100" dir="2700000" algn="tl">
                    <a:srgbClr val="000000">
                      <a:alpha val="43137"/>
                    </a:srgbClr>
                  </a:outerShdw>
                </a:effectLst>
                <a:cs typeface="Calibri" panose="020F0502020204030204" pitchFamily="34" charset="0"/>
              </a:rPr>
              <a:t>After many days you will be summoned; in the latter years </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you will come into the land</a:t>
            </a:r>
            <a:r>
              <a:rPr lang="en-US" sz="3600" b="1" kern="1200"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kern="1200" dirty="0">
                <a:effectLst>
                  <a:outerShdw blurRad="38100" dist="38100" dir="2700000" algn="tl">
                    <a:srgbClr val="000000">
                      <a:alpha val="43137"/>
                    </a:srgbClr>
                  </a:outerShdw>
                </a:effectLst>
                <a:cs typeface="Calibri" panose="020F0502020204030204" pitchFamily="34" charset="0"/>
              </a:rPr>
              <a:t>that is restored from the sword, whose inhabitants have been gathered from many nations to the mountains of Israel </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which had been a continual waste</a:t>
            </a:r>
            <a:r>
              <a:rPr lang="en-US" sz="3600" kern="1200" dirty="0">
                <a:effectLst>
                  <a:outerShdw blurRad="38100" dist="38100" dir="2700000" algn="tl">
                    <a:srgbClr val="000000">
                      <a:alpha val="43137"/>
                    </a:srgbClr>
                  </a:outerShdw>
                </a:effectLst>
                <a:cs typeface="Calibri" panose="020F0502020204030204" pitchFamily="34" charset="0"/>
              </a:rPr>
              <a:t>; but its people were brought out from the nations, and they are living securely, all of them.”</a:t>
            </a:r>
          </a:p>
        </p:txBody>
      </p:sp>
    </p:spTree>
    <p:extLst>
      <p:ext uri="{BB962C8B-B14F-4D97-AF65-F5344CB8AC3E}">
        <p14:creationId xmlns:p14="http://schemas.microsoft.com/office/powerpoint/2010/main" val="1632282723"/>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FBFEF1-7F83-4951-AFE9-51325984B436}"/>
              </a:ext>
            </a:extLst>
          </p:cNvPr>
          <p:cNvPicPr>
            <a:picLocks noChangeAspect="1"/>
          </p:cNvPicPr>
          <p:nvPr/>
        </p:nvPicPr>
        <p:blipFill>
          <a:blip r:embed="rId2"/>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37">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Leviticus 26:43</a:t>
            </a:r>
          </a:p>
          <a:p>
            <a:pPr algn="just">
              <a:spcAft>
                <a:spcPts val="75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land will be abandoned by them, and will make up for its sabbaths while it is made desolate without them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They, meanwhile, will be making amends for their iniquity, because they rejected My ordinances and their soul abhorred My statutes.” </a:t>
            </a:r>
          </a:p>
        </p:txBody>
      </p:sp>
    </p:spTree>
    <p:extLst>
      <p:ext uri="{BB962C8B-B14F-4D97-AF65-F5344CB8AC3E}">
        <p14:creationId xmlns:p14="http://schemas.microsoft.com/office/powerpoint/2010/main" val="3780666907"/>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EEEA85-BD7A-4D34-8C88-6F18DE8382E0}"/>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114800"/>
          </a:xfrm>
        </p:spPr>
        <p:txBody>
          <a:bodyPr/>
          <a:lstStyle/>
          <a:p>
            <a:pPr algn="ctr">
              <a:spcBef>
                <a:spcPts val="0"/>
              </a:spcBef>
              <a:spcAft>
                <a:spcPts val="1200"/>
              </a:spcAft>
              <a:buNone/>
              <a:defRPr/>
            </a:pPr>
            <a:r>
              <a:rPr lang="en-US" sz="4000" dirty="0">
                <a:solidFill>
                  <a:schemeClr val="tx2"/>
                </a:solidFill>
                <a:ea typeface="+mj-ea"/>
                <a:cs typeface="+mj-cs"/>
              </a:rPr>
              <a:t>Ezekiel</a:t>
            </a:r>
            <a:r>
              <a:rPr lang="en-US" altLang="en-US" sz="4000" dirty="0">
                <a:solidFill>
                  <a:schemeClr val="tx2"/>
                </a:solidFill>
                <a:ea typeface="+mj-ea"/>
                <a:cs typeface="+mj-cs"/>
              </a:rPr>
              <a:t> 38:8</a:t>
            </a:r>
            <a:endParaRPr lang="en-US" sz="4000" dirty="0">
              <a:solidFill>
                <a:schemeClr val="tx2"/>
              </a:solidFill>
              <a:ea typeface="+mj-ea"/>
              <a:cs typeface="+mj-cs"/>
            </a:endParaRPr>
          </a:p>
          <a:p>
            <a:pPr marL="0" indent="0" algn="just">
              <a:spcBef>
                <a:spcPts val="0"/>
              </a:spcBef>
              <a:buNone/>
              <a:defRPr/>
            </a:pPr>
            <a:r>
              <a:rPr lang="en-US" sz="3600" dirty="0">
                <a:cs typeface="Calibri" panose="020F0502020204030204" pitchFamily="34" charset="0"/>
              </a:rPr>
              <a:t>“</a:t>
            </a:r>
            <a:r>
              <a:rPr lang="en-US" sz="3600" kern="1200" dirty="0">
                <a:effectLst>
                  <a:outerShdw blurRad="38100" dist="38100" dir="2700000" algn="tl">
                    <a:srgbClr val="000000">
                      <a:alpha val="43137"/>
                    </a:srgbClr>
                  </a:outerShdw>
                </a:effectLst>
                <a:cs typeface="Calibri" panose="020F0502020204030204" pitchFamily="34" charset="0"/>
              </a:rPr>
              <a:t>After many days you will be summoned; in the latter years you will come into the land that is restored from the sword, whose inhabitants have been gathered from many nations to the mountains of Israel which had been a continual waste; but its people were brought out from the nations, and they are </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living securely</a:t>
            </a:r>
            <a:r>
              <a:rPr lang="en-US" sz="3600" kern="1200" dirty="0">
                <a:effectLst>
                  <a:outerShdw blurRad="38100" dist="38100" dir="2700000" algn="tl">
                    <a:srgbClr val="000000">
                      <a:alpha val="43137"/>
                    </a:srgbClr>
                  </a:outerShdw>
                </a:effectLst>
                <a:cs typeface="Calibri" panose="020F0502020204030204" pitchFamily="34" charset="0"/>
              </a:rPr>
              <a:t>, all of them.”</a:t>
            </a:r>
          </a:p>
        </p:txBody>
      </p:sp>
    </p:spTree>
    <p:extLst>
      <p:ext uri="{BB962C8B-B14F-4D97-AF65-F5344CB8AC3E}">
        <p14:creationId xmlns:p14="http://schemas.microsoft.com/office/powerpoint/2010/main" val="2553156343"/>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Daniel 9:27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will make a firm covenant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the many for one week, but in the middle of the week he will put a stop to sacrifice and grain offering; and on the wing of abominations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come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one who makes desolate, even until a complete destruction, one that is decreed, is poured out on the one who makes desolate.</a:t>
            </a:r>
          </a:p>
        </p:txBody>
      </p:sp>
    </p:spTree>
    <p:extLst>
      <p:ext uri="{BB962C8B-B14F-4D97-AF65-F5344CB8AC3E}">
        <p14:creationId xmlns:p14="http://schemas.microsoft.com/office/powerpoint/2010/main" val="3098813985"/>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61160" y="190500"/>
            <a:ext cx="8869680" cy="6477000"/>
          </a:xfrm>
          <a:prstGeom prst="rect">
            <a:avLst/>
          </a:prstGeom>
          <a:ln w="28575">
            <a:solidFill>
              <a:srgbClr val="FFFFCC"/>
            </a:solidFill>
          </a:ln>
        </p:spPr>
      </p:pic>
    </p:spTree>
    <p:extLst>
      <p:ext uri="{BB962C8B-B14F-4D97-AF65-F5344CB8AC3E}">
        <p14:creationId xmlns:p14="http://schemas.microsoft.com/office/powerpoint/2010/main" val="1646594573"/>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0A07EA-E3C1-46BB-8716-9C13A97A7F2B}"/>
              </a:ext>
            </a:extLst>
          </p:cNvPr>
          <p:cNvPicPr>
            <a:picLocks noChangeAspect="1"/>
          </p:cNvPicPr>
          <p:nvPr/>
        </p:nvPicPr>
        <p:blipFill>
          <a:blip r:embed="rId2"/>
          <a:stretch>
            <a:fillRect/>
          </a:stretch>
        </p:blipFill>
        <p:spPr>
          <a:xfrm>
            <a:off x="1669920" y="158212"/>
            <a:ext cx="8852159" cy="6541575"/>
          </a:xfrm>
          <a:prstGeom prst="rect">
            <a:avLst/>
          </a:prstGeom>
        </p:spPr>
      </p:pic>
    </p:spTree>
    <p:extLst>
      <p:ext uri="{BB962C8B-B14F-4D97-AF65-F5344CB8AC3E}">
        <p14:creationId xmlns:p14="http://schemas.microsoft.com/office/powerpoint/2010/main" val="1902208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5413" y="137160"/>
            <a:ext cx="886117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0153456"/>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A15199-FBEA-473E-BFD1-D63836756E7E}"/>
              </a:ext>
            </a:extLst>
          </p:cNvPr>
          <p:cNvPicPr>
            <a:picLocks noChangeAspect="1"/>
          </p:cNvPicPr>
          <p:nvPr/>
        </p:nvPicPr>
        <p:blipFill>
          <a:blip r:embed="rId2"/>
          <a:stretch>
            <a:fillRect/>
          </a:stretch>
        </p:blipFill>
        <p:spPr>
          <a:xfrm>
            <a:off x="0" y="0"/>
            <a:ext cx="12192000" cy="6857999"/>
          </a:xfrm>
          <a:prstGeom prst="rect">
            <a:avLst/>
          </a:prstGeom>
        </p:spPr>
      </p:pic>
      <p:sp>
        <p:nvSpPr>
          <p:cNvPr id="8" name="TextBox 7">
            <a:extLst>
              <a:ext uri="{FF2B5EF4-FFF2-40B4-BE49-F238E27FC236}">
                <a16:creationId xmlns:a16="http://schemas.microsoft.com/office/drawing/2014/main" id="{0E5790DE-B5B0-4BCE-9355-9836451790BE}"/>
              </a:ext>
            </a:extLst>
          </p:cNvPr>
          <p:cNvSpPr txBox="1"/>
          <p:nvPr/>
        </p:nvSpPr>
        <p:spPr>
          <a:xfrm>
            <a:off x="609600" y="0"/>
            <a:ext cx="10972800" cy="4776692"/>
          </a:xfrm>
          <a:prstGeom prst="rect">
            <a:avLst/>
          </a:prstGeom>
          <a:noFill/>
        </p:spPr>
        <p:txBody>
          <a:bodyPr wrap="square">
            <a:spAutoFit/>
          </a:bodyPr>
          <a:lstStyle/>
          <a:p>
            <a:pPr marL="342900" marR="0" lvl="0" indent="-342900" algn="ctr" defTabSz="914400" rtl="0" eaLnBrk="0" fontAlgn="base" latinLnBrk="0" hangingPunct="0">
              <a:lnSpc>
                <a:spcPct val="100000"/>
              </a:lnSpc>
              <a:spcBef>
                <a:spcPts val="0"/>
              </a:spcBef>
              <a:spcAft>
                <a:spcPts val="1200"/>
              </a:spcAft>
              <a:buClr>
                <a:srgbClr val="00FFFF"/>
              </a:buClr>
              <a:buSzPct val="75000"/>
              <a:buFont typeface="Wingdings" panose="05000000000000000000" pitchFamily="2" charset="2"/>
              <a:buNone/>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a:t>
            </a: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 28:15, 18</a:t>
            </a:r>
            <a:endPar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endParaRPr>
          </a:p>
          <a:p>
            <a:pPr marL="0" marR="0" lvl="0" indent="0" algn="just" defTabSz="914400" rtl="0" eaLnBrk="0" fontAlgn="base" latinLnBrk="0" hangingPunct="0">
              <a:lnSpc>
                <a:spcPct val="100000"/>
              </a:lnSpc>
              <a:spcBef>
                <a:spcPts val="0"/>
              </a:spcBef>
              <a:spcAft>
                <a:spcPct val="0"/>
              </a:spcAft>
              <a:buClr>
                <a:srgbClr val="00FFFF"/>
              </a:buClr>
              <a:buSzPct val="75000"/>
              <a:buFont typeface="Wingdings" panose="05000000000000000000" pitchFamily="2" charset="2"/>
              <a:buNone/>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r>
              <a:rPr kumimoji="0" lang="en-US" sz="3200"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15</a:t>
            </a:r>
            <a:r>
              <a:rPr kumimoji="0" lang="en-US" sz="3200" b="1"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Because you have said, “We have made a </a:t>
            </a:r>
            <a:r>
              <a:rPr kumimoji="0" lang="en-US" sz="32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covenant with death, And with </a:t>
            </a:r>
            <a:r>
              <a:rPr kumimoji="0" lang="en-US" sz="3200" b="1" i="0" u="sng" strike="noStrike" kern="0" cap="none" spc="0" normalizeH="0" baseline="0" noProof="0" dirty="0" err="1">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Sheol</a:t>
            </a:r>
            <a:r>
              <a:rPr kumimoji="0" lang="en-US" sz="32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we have made a </a:t>
            </a:r>
            <a:r>
              <a:rPr kumimoji="0" lang="en-US" sz="32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pact</a:t>
            </a:r>
            <a:r>
              <a:rPr kumimoji="0" 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The overwhelming scourge will not reach us when it passes by, For we have made falsehood our refuge and we have concealed ourselves with deception.”…</a:t>
            </a:r>
            <a:r>
              <a:rPr kumimoji="0" lang="en-US" sz="3200" b="1"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3200"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18</a:t>
            </a:r>
            <a:r>
              <a:rPr kumimoji="0" lang="en-US" sz="3200" b="1"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Your </a:t>
            </a:r>
            <a:r>
              <a:rPr kumimoji="0" lang="en-US" sz="32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covenant with death</a:t>
            </a:r>
            <a:r>
              <a:rPr kumimoji="0" 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will be canceled, And your </a:t>
            </a:r>
            <a:r>
              <a:rPr kumimoji="0" lang="en-US" sz="32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pact with </a:t>
            </a:r>
            <a:r>
              <a:rPr kumimoji="0" lang="en-US" sz="3200" b="1" i="0" u="sng" strike="noStrike" kern="0" cap="none" spc="0" normalizeH="0" baseline="0" noProof="0" dirty="0" err="1">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Sheol</a:t>
            </a:r>
            <a:r>
              <a:rPr kumimoji="0" 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will not stand; When the overwhelming scourge passes through, Then you become its trampling place.”</a:t>
            </a:r>
          </a:p>
        </p:txBody>
      </p:sp>
    </p:spTree>
    <p:extLst>
      <p:ext uri="{BB962C8B-B14F-4D97-AF65-F5344CB8AC3E}">
        <p14:creationId xmlns:p14="http://schemas.microsoft.com/office/powerpoint/2010/main" val="524643144"/>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2836C3-3FE6-4D6D-93A4-7831B20A51D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84641" y="228600"/>
            <a:ext cx="10022718"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46770342"/>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6638F-E2E0-4A8C-A93C-0206B86F8027}"/>
              </a:ext>
            </a:extLst>
          </p:cNvPr>
          <p:cNvSpPr txBox="1">
            <a:spLocks/>
          </p:cNvSpPr>
          <p:nvPr/>
        </p:nvSpPr>
        <p:spPr>
          <a:xfrm>
            <a:off x="1828800" y="2971800"/>
            <a:ext cx="8534400" cy="9144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6000" kern="0" dirty="0">
                <a:effectLst>
                  <a:outerShdw blurRad="38100" dist="38100" dir="2700000" algn="tl">
                    <a:srgbClr val="000000">
                      <a:alpha val="43137"/>
                    </a:srgbClr>
                  </a:outerShdw>
                </a:effectLst>
                <a:ea typeface="Calibri" pitchFamily="34" charset="0"/>
                <a:cs typeface="Calibri" pitchFamily="34" charset="0"/>
              </a:rPr>
              <a:t>CONCLUSION</a:t>
            </a:r>
          </a:p>
        </p:txBody>
      </p:sp>
    </p:spTree>
    <p:extLst>
      <p:ext uri="{BB962C8B-B14F-4D97-AF65-F5344CB8AC3E}">
        <p14:creationId xmlns:p14="http://schemas.microsoft.com/office/powerpoint/2010/main" val="4257714929"/>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I. Invasion Planned (Ezekiel 38:1-13)</a:t>
            </a:r>
          </a:p>
        </p:txBody>
      </p:sp>
      <p:sp>
        <p:nvSpPr>
          <p:cNvPr id="3" name="Content Placeholder 2"/>
          <p:cNvSpPr>
            <a:spLocks noGrp="1"/>
          </p:cNvSpPr>
          <p:nvPr>
            <p:ph idx="1"/>
          </p:nvPr>
        </p:nvSpPr>
        <p:spPr>
          <a:xfrm>
            <a:off x="1524000" y="1600201"/>
            <a:ext cx="5410200" cy="1981200"/>
          </a:xfrm>
        </p:spPr>
        <p:txBody>
          <a:bodyPr/>
          <a:lstStyle/>
          <a:p>
            <a:pPr marL="744538" lvl="1" indent="-742950">
              <a:spcBef>
                <a:spcPts val="0"/>
              </a:spcBef>
              <a:spcAft>
                <a:spcPts val="4800"/>
              </a:spcAft>
              <a:buSzPct val="100000"/>
              <a:buAutoNum type="alphaUcPeriod"/>
              <a:defRPr/>
            </a:pPr>
            <a:r>
              <a:rPr lang="en-US" sz="3600" dirty="0">
                <a:effectLst>
                  <a:outerShdw blurRad="38100" dist="38100" dir="2700000" algn="tl">
                    <a:srgbClr val="000000">
                      <a:alpha val="43137"/>
                    </a:srgbClr>
                  </a:outerShdw>
                </a:effectLst>
                <a:cs typeface="Calibri" pitchFamily="34" charset="0"/>
              </a:rPr>
              <a:t>God’s intention (1-9)</a:t>
            </a:r>
          </a:p>
          <a:p>
            <a:pPr marL="744538" lvl="1" indent="-742950">
              <a:spcBef>
                <a:spcPts val="0"/>
              </a:spcBef>
              <a:spcAft>
                <a:spcPts val="4800"/>
              </a:spcAft>
              <a:buSzPct val="100000"/>
              <a:buAutoNum type="alphaUcPeriod"/>
              <a:defRPr/>
            </a:pPr>
            <a:r>
              <a:rPr lang="en-US" sz="3600" b="1" u="sng" dirty="0">
                <a:solidFill>
                  <a:srgbClr val="FFFFCC"/>
                </a:solidFill>
                <a:effectLst>
                  <a:outerShdw blurRad="38100" dist="38100" dir="2700000" algn="tl">
                    <a:srgbClr val="000000">
                      <a:alpha val="43137"/>
                    </a:srgbClr>
                  </a:outerShdw>
                </a:effectLst>
                <a:cs typeface="Calibri" pitchFamily="34" charset="0"/>
              </a:rPr>
              <a:t>Gog’s intention (10-13)</a:t>
            </a:r>
          </a:p>
        </p:txBody>
      </p:sp>
      <p:pic>
        <p:nvPicPr>
          <p:cNvPr id="5" name="Picture 4" descr="C:\Documents and Settings\Owner\Application Data\Microsoft\Media Catalog\Downloaded Clips\cl0\SY01462_.wmf">
            <a:extLst>
              <a:ext uri="{FF2B5EF4-FFF2-40B4-BE49-F238E27FC236}">
                <a16:creationId xmlns:a16="http://schemas.microsoft.com/office/drawing/2014/main" id="{A4A9BDD2-CBA3-4104-BD0F-46808C425C2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57494" y="1676400"/>
            <a:ext cx="2910506" cy="2990695"/>
          </a:xfrm>
          <a:prstGeom prst="rect">
            <a:avLst/>
          </a:prstGeom>
          <a:noFill/>
          <a:ln w="9525">
            <a:noFill/>
            <a:miter lim="800000"/>
            <a:headEnd/>
            <a:tailEnd/>
          </a:ln>
        </p:spPr>
      </p:pic>
    </p:spTree>
    <p:extLst>
      <p:ext uri="{BB962C8B-B14F-4D97-AF65-F5344CB8AC3E}">
        <p14:creationId xmlns:p14="http://schemas.microsoft.com/office/powerpoint/2010/main" val="3095122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38‒39</a:t>
            </a:r>
          </a:p>
        </p:txBody>
      </p:sp>
      <p:sp>
        <p:nvSpPr>
          <p:cNvPr id="3" name="Content Placeholder 2"/>
          <p:cNvSpPr>
            <a:spLocks noGrp="1"/>
          </p:cNvSpPr>
          <p:nvPr>
            <p:ph idx="1"/>
          </p:nvPr>
        </p:nvSpPr>
        <p:spPr>
          <a:xfrm>
            <a:off x="1066800" y="1600200"/>
            <a:ext cx="8229600" cy="3124200"/>
          </a:xfrm>
        </p:spPr>
        <p:txBody>
          <a:bodyPr/>
          <a:lstStyle/>
          <a:p>
            <a:pPr marL="576263" indent="-576263">
              <a:spcBef>
                <a:spcPts val="180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Invasion planned (38:1-13)</a:t>
            </a:r>
            <a:endPar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Invasion executed (38:14-16)  </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Invasion defeated (38:17‒39:20)</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Invasion’s results (39:21-29)</a:t>
            </a:r>
          </a:p>
        </p:txBody>
      </p:sp>
      <p:pic>
        <p:nvPicPr>
          <p:cNvPr id="5" name="Picture 4" descr="C:\Documents and Settings\Owner\Application Data\Microsoft\Media Catalog\Downloaded Clips\cl0\SY01462_.wmf">
            <a:extLst>
              <a:ext uri="{FF2B5EF4-FFF2-40B4-BE49-F238E27FC236}">
                <a16:creationId xmlns:a16="http://schemas.microsoft.com/office/drawing/2014/main" id="{A4A9BDD2-CBA3-4104-BD0F-46808C425C2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1972802"/>
            <a:ext cx="2834306" cy="2912395"/>
          </a:xfrm>
          <a:prstGeom prst="rect">
            <a:avLst/>
          </a:prstGeom>
          <a:noFill/>
          <a:ln w="9525">
            <a:noFill/>
            <a:miter lim="800000"/>
            <a:headEnd/>
            <a:tailEnd/>
          </a:ln>
        </p:spPr>
      </p:pic>
    </p:spTree>
    <p:extLst>
      <p:ext uri="{BB962C8B-B14F-4D97-AF65-F5344CB8AC3E}">
        <p14:creationId xmlns:p14="http://schemas.microsoft.com/office/powerpoint/2010/main" val="4210428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CFA5D38-2F1F-48BD-9715-92E2419E87F5}"/>
              </a:ext>
            </a:extLst>
          </p:cNvPr>
          <p:cNvGraphicFramePr>
            <a:graphicFrameLocks noGrp="1"/>
          </p:cNvGraphicFramePr>
          <p:nvPr/>
        </p:nvGraphicFramePr>
        <p:xfrm>
          <a:off x="609600" y="304800"/>
          <a:ext cx="10972800" cy="6248400"/>
        </p:xfrm>
        <a:graphic>
          <a:graphicData uri="http://schemas.openxmlformats.org/drawingml/2006/table">
            <a:tbl>
              <a:tblPr firstRow="1" bandRow="1">
                <a:tableStyleId>{073A0DAA-6AF3-43AB-8588-CEC1D06C72B9}</a:tableStyleId>
              </a:tblPr>
              <a:tblGrid>
                <a:gridCol w="5486400">
                  <a:extLst>
                    <a:ext uri="{9D8B030D-6E8A-4147-A177-3AD203B41FA5}">
                      <a16:colId xmlns:a16="http://schemas.microsoft.com/office/drawing/2014/main" val="3051601499"/>
                    </a:ext>
                  </a:extLst>
                </a:gridCol>
                <a:gridCol w="5486400">
                  <a:extLst>
                    <a:ext uri="{9D8B030D-6E8A-4147-A177-3AD203B41FA5}">
                      <a16:colId xmlns:a16="http://schemas.microsoft.com/office/drawing/2014/main" val="1072708087"/>
                    </a:ext>
                  </a:extLst>
                </a:gridCol>
              </a:tblGrid>
              <a:tr h="683858">
                <a:tc gridSpan="2">
                  <a:txBody>
                    <a:bodyPr/>
                    <a:lstStyle/>
                    <a:p>
                      <a:pPr algn="ctr"/>
                      <a:r>
                        <a:rPr lang="en-US" sz="3600" b="0" dirty="0">
                          <a:solidFill>
                            <a:schemeClr val="tx2"/>
                          </a:solidFill>
                          <a:latin typeface="Calibri" panose="020F0502020204030204" pitchFamily="34" charset="0"/>
                          <a:ea typeface="+mj-ea"/>
                          <a:cs typeface="Calibri" panose="020F0502020204030204" pitchFamily="34" charset="0"/>
                        </a:rPr>
                        <a:t>Ancient Names From Ezekiel 38:1-9</a:t>
                      </a:r>
                    </a:p>
                  </a:txBody>
                  <a:tcPr/>
                </a:tc>
                <a:tc hMerge="1">
                  <a:txBody>
                    <a:bodyPr/>
                    <a:lstStyle/>
                    <a:p>
                      <a:endParaRPr lang="en-US" dirty="0"/>
                    </a:p>
                  </a:txBody>
                  <a:tcPr/>
                </a:tc>
                <a:extLst>
                  <a:ext uri="{0D108BD9-81ED-4DB2-BD59-A6C34878D82A}">
                    <a16:rowId xmlns:a16="http://schemas.microsoft.com/office/drawing/2014/main" val="1444934580"/>
                  </a:ext>
                </a:extLst>
              </a:tr>
              <a:tr h="5564542">
                <a:tc>
                  <a:txBody>
                    <a:bodyPr/>
                    <a:lstStyle/>
                    <a:p>
                      <a:pPr marL="461963" indent="-461963" eaLnBrk="1"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Magog (Central Asia),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Rosh (Russia), </a:t>
                      </a:r>
                    </a:p>
                    <a:p>
                      <a:pPr marL="461963" indent="-461963" algn="l" defTabSz="914400" rtl="0" eaLnBrk="1" latinLnBrk="0" hangingPunct="1">
                        <a:spcAft>
                          <a:spcPts val="600"/>
                        </a:spcAft>
                        <a:buClr>
                          <a:srgbClr val="000099"/>
                        </a:buClr>
                        <a:buFontTx/>
                        <a:buAutoNum type="arabicPeriod"/>
                      </a:pPr>
                      <a:r>
                        <a:rPr lang="en-US" altLang="en-US" sz="3000" kern="1200" dirty="0" err="1">
                          <a:solidFill>
                            <a:schemeClr val="dk1"/>
                          </a:solidFill>
                          <a:latin typeface="Calibri" panose="020F0502020204030204" pitchFamily="34" charset="0"/>
                          <a:ea typeface="+mn-ea"/>
                          <a:cs typeface="Calibri" panose="020F0502020204030204" pitchFamily="34" charset="0"/>
                        </a:rPr>
                        <a:t>Meshec</a:t>
                      </a:r>
                      <a:r>
                        <a:rPr lang="en-US" altLang="en-US" sz="3000" kern="1200" dirty="0">
                          <a:solidFill>
                            <a:schemeClr val="dk1"/>
                          </a:solidFill>
                          <a:latin typeface="Calibri" panose="020F0502020204030204" pitchFamily="34" charset="0"/>
                          <a:ea typeface="+mn-ea"/>
                          <a:cs typeface="Calibri" panose="020F0502020204030204" pitchFamily="34" charset="0"/>
                        </a:rPr>
                        <a:t> (Turkey),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Tubal (Turkey),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Persia (Iran),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Put (Libya),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Cush (Sudan),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Gomer (Turkey),</a:t>
                      </a:r>
                    </a:p>
                  </a:txBody>
                  <a:tcPr/>
                </a:tc>
                <a:tc>
                  <a:txBody>
                    <a:bodyPr/>
                    <a:lstStyle/>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err="1">
                          <a:solidFill>
                            <a:schemeClr val="dk1"/>
                          </a:solidFill>
                          <a:latin typeface="Calibri" panose="020F0502020204030204" pitchFamily="34" charset="0"/>
                          <a:ea typeface="+mn-ea"/>
                          <a:cs typeface="Calibri" panose="020F0502020204030204" pitchFamily="34" charset="0"/>
                        </a:rPr>
                        <a:t>Togarmah</a:t>
                      </a:r>
                      <a:r>
                        <a:rPr lang="en-US" altLang="en-US" sz="3000" kern="1200" dirty="0">
                          <a:solidFill>
                            <a:schemeClr val="dk1"/>
                          </a:solidFill>
                          <a:latin typeface="Calibri" panose="020F0502020204030204" pitchFamily="34" charset="0"/>
                          <a:ea typeface="+mn-ea"/>
                          <a:cs typeface="Calibri" panose="020F0502020204030204" pitchFamily="34" charset="0"/>
                        </a:rPr>
                        <a:t> (Turkey) </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Sheba (Saudi Arabia)</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err="1">
                          <a:solidFill>
                            <a:schemeClr val="dk1"/>
                          </a:solidFill>
                          <a:latin typeface="Calibri" panose="020F0502020204030204" pitchFamily="34" charset="0"/>
                          <a:ea typeface="+mn-ea"/>
                          <a:cs typeface="Calibri" panose="020F0502020204030204" pitchFamily="34" charset="0"/>
                        </a:rPr>
                        <a:t>Dedan</a:t>
                      </a:r>
                      <a:r>
                        <a:rPr lang="en-US" altLang="en-US" sz="3000" kern="1200" dirty="0">
                          <a:solidFill>
                            <a:schemeClr val="dk1"/>
                          </a:solidFill>
                          <a:latin typeface="Calibri" panose="020F0502020204030204" pitchFamily="34" charset="0"/>
                          <a:ea typeface="+mn-ea"/>
                          <a:cs typeface="Calibri" panose="020F0502020204030204" pitchFamily="34" charset="0"/>
                        </a:rPr>
                        <a:t> (Saudi Arabia or Yemen)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Tarshish (Spain)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Merchants of Tarshish (Conglomeration of Western powers including Europe)</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Israel</a:t>
                      </a:r>
                    </a:p>
                  </a:txBody>
                  <a:tcPr/>
                </a:tc>
                <a:extLst>
                  <a:ext uri="{0D108BD9-81ED-4DB2-BD59-A6C34878D82A}">
                    <a16:rowId xmlns:a16="http://schemas.microsoft.com/office/drawing/2014/main" val="598634879"/>
                  </a:ext>
                </a:extLst>
              </a:tr>
            </a:tbl>
          </a:graphicData>
        </a:graphic>
      </p:graphicFrame>
      <p:pic>
        <p:nvPicPr>
          <p:cNvPr id="5" name="Picture 4">
            <a:extLst>
              <a:ext uri="{FF2B5EF4-FFF2-40B4-BE49-F238E27FC236}">
                <a16:creationId xmlns:a16="http://schemas.microsoft.com/office/drawing/2014/main" id="{8654AF7A-9B80-4B3D-B964-B08EFDD07B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78172" y="5486400"/>
            <a:ext cx="1612828" cy="914400"/>
          </a:xfrm>
          <a:prstGeom prst="rect">
            <a:avLst/>
          </a:prstGeom>
        </p:spPr>
      </p:pic>
    </p:spTree>
    <p:extLst>
      <p:ext uri="{BB962C8B-B14F-4D97-AF65-F5344CB8AC3E}">
        <p14:creationId xmlns:p14="http://schemas.microsoft.com/office/powerpoint/2010/main" val="2912069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3581400" y="1752600"/>
            <a:ext cx="8001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sz="3600" dirty="0">
                <a:effectLst>
                  <a:outerShdw blurRad="38100" dist="38100" dir="2700000" algn="tl">
                    <a:srgbClr val="000000">
                      <a:alpha val="43137"/>
                    </a:srgbClr>
                  </a:outerShdw>
                </a:effectLst>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Magog</a:t>
            </a:r>
            <a:r>
              <a:rPr lang="en-US" sz="3600" dirty="0">
                <a:effectLst>
                  <a:outerShdw blurRad="38100" dist="38100" dir="2700000" algn="tl">
                    <a:srgbClr val="000000">
                      <a:alpha val="43137"/>
                    </a:srgbClr>
                  </a:outerShdw>
                </a:effectLst>
              </a:rPr>
              <a:t> founded those that from him were named </a:t>
            </a:r>
            <a:r>
              <a:rPr lang="en-US" sz="3600" dirty="0" err="1">
                <a:effectLst>
                  <a:outerShdw blurRad="38100" dist="38100" dir="2700000" algn="tl">
                    <a:srgbClr val="000000">
                      <a:alpha val="43137"/>
                    </a:srgbClr>
                  </a:outerShdw>
                </a:effectLst>
              </a:rPr>
              <a:t>Magogites</a:t>
            </a:r>
            <a:r>
              <a:rPr lang="en-US" sz="3600" dirty="0">
                <a:effectLst>
                  <a:outerShdw blurRad="38100" dist="38100" dir="2700000" algn="tl">
                    <a:srgbClr val="000000">
                      <a:alpha val="43137"/>
                    </a:srgbClr>
                  </a:outerShdw>
                </a:effectLst>
              </a:rPr>
              <a:t>, but who are by the Greeks called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Scythians</a:t>
            </a:r>
            <a:r>
              <a:rPr lang="en-US" altLang="en-US" sz="3600" dirty="0">
                <a:effectLst>
                  <a:outerShdw blurRad="38100" dist="38100" dir="2700000" algn="tl">
                    <a:srgbClr val="000000">
                      <a:alpha val="43137"/>
                    </a:srgbClr>
                  </a:outerShdw>
                </a:effectLst>
                <a:cs typeface="Calibri" panose="020F0502020204030204" pitchFamily="34" charset="0"/>
              </a:rPr>
              <a:t>."</a:t>
            </a:r>
          </a:p>
        </p:txBody>
      </p:sp>
      <p:sp>
        <p:nvSpPr>
          <p:cNvPr id="26627" name="TextBox 2"/>
          <p:cNvSpPr txBox="1">
            <a:spLocks noChangeArrowheads="1"/>
          </p:cNvSpPr>
          <p:nvPr/>
        </p:nvSpPr>
        <p:spPr bwMode="auto">
          <a:xfrm>
            <a:off x="2438400" y="304800"/>
            <a:ext cx="731519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4000" dirty="0">
                <a:solidFill>
                  <a:schemeClr val="tx2"/>
                </a:solidFill>
                <a:effectLst>
                  <a:outerShdw blurRad="38100" dist="38100" dir="2700000" algn="tl">
                    <a:srgbClr val="000000">
                      <a:alpha val="43137"/>
                    </a:srgbClr>
                  </a:outerShdw>
                </a:effectLst>
                <a:ea typeface="+mj-ea"/>
                <a:cs typeface="+mj-cs"/>
              </a:rPr>
              <a:t>Josephus</a:t>
            </a:r>
          </a:p>
          <a:p>
            <a:pPr algn="ctr" eaLnBrk="1" hangingPunct="1">
              <a:spcBef>
                <a:spcPct val="0"/>
              </a:spcBef>
              <a:buClrTx/>
              <a:buSzTx/>
              <a:buFontTx/>
              <a:buNone/>
            </a:pPr>
            <a:r>
              <a:rPr lang="en-US" altLang="en-US" sz="2000" dirty="0">
                <a:effectLst>
                  <a:outerShdw blurRad="38100" dist="38100" dir="2700000" algn="tl">
                    <a:srgbClr val="000000">
                      <a:alpha val="43137"/>
                    </a:srgbClr>
                  </a:outerShdw>
                </a:effectLst>
                <a:cs typeface="Calibri" panose="020F0502020204030204" pitchFamily="34" charset="0"/>
              </a:rPr>
              <a:t>Josephus, </a:t>
            </a:r>
            <a:r>
              <a:rPr lang="en-US" altLang="en-US" sz="2000" i="1" dirty="0">
                <a:effectLst>
                  <a:outerShdw blurRad="38100" dist="38100" dir="2700000" algn="tl">
                    <a:srgbClr val="000000">
                      <a:alpha val="43137"/>
                    </a:srgbClr>
                  </a:outerShdw>
                </a:effectLst>
                <a:cs typeface="Calibri" panose="020F0502020204030204" pitchFamily="34" charset="0"/>
              </a:rPr>
              <a:t>Antiquities</a:t>
            </a:r>
            <a:r>
              <a:rPr lang="en-US" altLang="en-US" sz="2000" dirty="0">
                <a:effectLst>
                  <a:outerShdw blurRad="38100" dist="38100" dir="2700000" algn="tl">
                    <a:srgbClr val="000000">
                      <a:alpha val="43137"/>
                    </a:srgbClr>
                  </a:outerShdw>
                </a:effectLst>
                <a:cs typeface="Calibri" panose="020F0502020204030204" pitchFamily="34" charset="0"/>
              </a:rPr>
              <a:t>, 1.6.1.</a:t>
            </a:r>
          </a:p>
        </p:txBody>
      </p:sp>
      <p:pic>
        <p:nvPicPr>
          <p:cNvPr id="2" name="Picture 1">
            <a:extLst>
              <a:ext uri="{FF2B5EF4-FFF2-40B4-BE49-F238E27FC236}">
                <a16:creationId xmlns:a16="http://schemas.microsoft.com/office/drawing/2014/main" id="{DCDD20A0-1C70-4630-B0C8-34FD0E48FFFE}"/>
              </a:ext>
            </a:extLst>
          </p:cNvPr>
          <p:cNvPicPr>
            <a:picLocks noChangeAspect="1"/>
          </p:cNvPicPr>
          <p:nvPr/>
        </p:nvPicPr>
        <p:blipFill>
          <a:blip r:embed="rId2"/>
          <a:stretch>
            <a:fillRect/>
          </a:stretch>
        </p:blipFill>
        <p:spPr>
          <a:xfrm>
            <a:off x="685801" y="1862792"/>
            <a:ext cx="2612210" cy="3200400"/>
          </a:xfrm>
          <a:prstGeom prst="rect">
            <a:avLst/>
          </a:prstGeom>
        </p:spPr>
      </p:pic>
    </p:spTree>
    <p:extLst>
      <p:ext uri="{BB962C8B-B14F-4D97-AF65-F5344CB8AC3E}">
        <p14:creationId xmlns:p14="http://schemas.microsoft.com/office/powerpoint/2010/main" val="242819508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5413" y="137160"/>
            <a:ext cx="886117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EC5C0E31-21FC-42B6-A71D-90D5F6F0359B}"/>
              </a:ext>
            </a:extLst>
          </p:cNvPr>
          <p:cNvSpPr>
            <a:spLocks noChangeArrowheads="1"/>
          </p:cNvSpPr>
          <p:nvPr/>
        </p:nvSpPr>
        <p:spPr bwMode="auto">
          <a:xfrm>
            <a:off x="8610600" y="228600"/>
            <a:ext cx="1899854" cy="2209800"/>
          </a:xfrm>
          <a:prstGeom prst="ellipse">
            <a:avLst/>
          </a:prstGeom>
          <a:noFill/>
          <a:ln w="76200" algn="ctr">
            <a:solidFill>
              <a:srgbClr val="C00000"/>
            </a:solidFill>
            <a:round/>
            <a:headEnd/>
            <a:tailEnd/>
          </a:ln>
        </p:spPr>
        <p:txBody>
          <a:bodyPr wrap="none"/>
          <a:lstStyle/>
          <a:p>
            <a:endParaRPr lang="en-US" dirty="0"/>
          </a:p>
        </p:txBody>
      </p:sp>
    </p:spTree>
    <p:extLst>
      <p:ext uri="{BB962C8B-B14F-4D97-AF65-F5344CB8AC3E}">
        <p14:creationId xmlns:p14="http://schemas.microsoft.com/office/powerpoint/2010/main" val="425890540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A22FD85-A1D5-4CBD-83A6-02EBA64912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4710" y="137160"/>
            <a:ext cx="858258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455409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A15199-FBEA-473E-BFD1-D63836756E7E}"/>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3657600"/>
          </a:xfrm>
        </p:spPr>
        <p:txBody>
          <a:bodyPr/>
          <a:lstStyle/>
          <a:p>
            <a:pPr algn="ctr">
              <a:spcBef>
                <a:spcPts val="0"/>
              </a:spcBef>
              <a:spcAft>
                <a:spcPts val="1200"/>
              </a:spcAft>
              <a:buNone/>
              <a:defRPr/>
            </a:pPr>
            <a:r>
              <a:rPr lang="en-US" sz="4000" kern="1200" dirty="0">
                <a:solidFill>
                  <a:schemeClr val="tx2"/>
                </a:solidFill>
                <a:ea typeface="+mj-ea"/>
                <a:cs typeface="Calibri" panose="020F0502020204030204" pitchFamily="34" charset="0"/>
              </a:rPr>
              <a:t>Ezekiel</a:t>
            </a:r>
            <a:r>
              <a:rPr lang="en-US" altLang="en-US" sz="4000" kern="1200" dirty="0">
                <a:solidFill>
                  <a:schemeClr val="tx2"/>
                </a:solidFill>
                <a:ea typeface="+mj-ea"/>
                <a:cs typeface="Calibri" panose="020F0502020204030204" pitchFamily="34" charset="0"/>
              </a:rPr>
              <a:t> 38:2 (KJV)</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cs typeface="Calibri" panose="020F0502020204030204" pitchFamily="34" charset="0"/>
              </a:rPr>
              <a:t>“Son of man, set thy face against Gog, the land of Magog, the </a:t>
            </a:r>
            <a:r>
              <a:rPr lang="en-US" sz="3600" b="1" u="sng" dirty="0">
                <a:solidFill>
                  <a:srgbClr val="FFFFCC"/>
                </a:solidFill>
                <a:cs typeface="Calibri" panose="020F0502020204030204" pitchFamily="34" charset="0"/>
              </a:rPr>
              <a:t>chief prince</a:t>
            </a:r>
            <a:r>
              <a:rPr lang="en-US" sz="3600" dirty="0">
                <a:cs typeface="Calibri" panose="020F0502020204030204" pitchFamily="34" charset="0"/>
              </a:rPr>
              <a:t> of </a:t>
            </a:r>
            <a:r>
              <a:rPr lang="en-US" sz="3600" dirty="0" err="1">
                <a:cs typeface="Calibri" panose="020F0502020204030204" pitchFamily="34" charset="0"/>
              </a:rPr>
              <a:t>Meshech</a:t>
            </a:r>
            <a:r>
              <a:rPr lang="en-US" sz="3600" dirty="0">
                <a:cs typeface="Calibri" panose="020F0502020204030204" pitchFamily="34" charset="0"/>
              </a:rPr>
              <a:t> and Tubal, and prophesy against him.”</a:t>
            </a:r>
            <a:endParaRPr lang="en-US" sz="36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72318F2-387D-458B-9961-9290A2E36151}"/>
              </a:ext>
            </a:extLst>
          </p:cNvPr>
          <p:cNvPicPr>
            <a:picLocks noChangeAspect="1"/>
          </p:cNvPicPr>
          <p:nvPr/>
        </p:nvPicPr>
        <p:blipFill>
          <a:blip r:embed="rId3"/>
          <a:stretch>
            <a:fillRect/>
          </a:stretch>
        </p:blipFill>
        <p:spPr>
          <a:xfrm>
            <a:off x="4495800" y="2514600"/>
            <a:ext cx="3200400" cy="2286000"/>
          </a:xfrm>
          <a:prstGeom prst="rect">
            <a:avLst/>
          </a:prstGeom>
          <a:ln>
            <a:solidFill>
              <a:schemeClr val="tx1"/>
            </a:solidFill>
          </a:ln>
        </p:spPr>
      </p:pic>
    </p:spTree>
    <p:extLst>
      <p:ext uri="{BB962C8B-B14F-4D97-AF65-F5344CB8AC3E}">
        <p14:creationId xmlns:p14="http://schemas.microsoft.com/office/powerpoint/2010/main" val="256522198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A15199-FBEA-473E-BFD1-D63836756E7E}"/>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2514600"/>
          </a:xfrm>
        </p:spPr>
        <p:txBody>
          <a:bodyPr/>
          <a:lstStyle/>
          <a:p>
            <a:pPr algn="ctr">
              <a:spcBef>
                <a:spcPts val="0"/>
              </a:spcBef>
              <a:spcAft>
                <a:spcPts val="1200"/>
              </a:spcAft>
              <a:buNone/>
              <a:defRPr/>
            </a:pPr>
            <a:r>
              <a:rPr lang="en-US" sz="4000" kern="1200" dirty="0">
                <a:solidFill>
                  <a:schemeClr val="tx2"/>
                </a:solidFill>
                <a:ea typeface="+mj-ea"/>
                <a:cs typeface="Calibri" panose="020F0502020204030204" pitchFamily="34" charset="0"/>
              </a:rPr>
              <a:t>Ezekiel</a:t>
            </a:r>
            <a:r>
              <a:rPr lang="en-US" altLang="en-US" sz="4000" kern="1200" dirty="0">
                <a:solidFill>
                  <a:schemeClr val="tx2"/>
                </a:solidFill>
                <a:ea typeface="+mj-ea"/>
                <a:cs typeface="Calibri" panose="020F0502020204030204" pitchFamily="34" charset="0"/>
              </a:rPr>
              <a:t> 38:2 (NASB/NASB95)</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cs typeface="Calibri" panose="020F0502020204030204" pitchFamily="34" charset="0"/>
              </a:rPr>
              <a:t>“Son of man, set your face toward Gog of the land of Magog, the prince of </a:t>
            </a:r>
            <a:r>
              <a:rPr lang="en-US" sz="3600" b="1" u="sng" dirty="0">
                <a:solidFill>
                  <a:srgbClr val="FFFFCC"/>
                </a:solidFill>
                <a:cs typeface="Calibri" panose="020F0502020204030204" pitchFamily="34" charset="0"/>
              </a:rPr>
              <a:t>Rosh</a:t>
            </a:r>
            <a:r>
              <a:rPr lang="en-US" sz="3600" dirty="0">
                <a:cs typeface="Calibri" panose="020F0502020204030204" pitchFamily="34" charset="0"/>
              </a:rPr>
              <a:t>, </a:t>
            </a:r>
            <a:r>
              <a:rPr lang="en-US" sz="3600" dirty="0" err="1">
                <a:cs typeface="Calibri" panose="020F0502020204030204" pitchFamily="34" charset="0"/>
              </a:rPr>
              <a:t>Meshech</a:t>
            </a:r>
            <a:r>
              <a:rPr lang="en-US" sz="3600" dirty="0">
                <a:cs typeface="Calibri" panose="020F0502020204030204" pitchFamily="34" charset="0"/>
              </a:rPr>
              <a:t> and Tubal, and prophesy against him</a:t>
            </a:r>
            <a:r>
              <a:rPr lang="en-US" sz="3600" dirty="0">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F03EEE8E-A20B-4018-99BA-FB8DACDB543C}"/>
              </a:ext>
            </a:extLst>
          </p:cNvPr>
          <p:cNvPicPr>
            <a:picLocks noChangeAspect="1"/>
          </p:cNvPicPr>
          <p:nvPr/>
        </p:nvPicPr>
        <p:blipFill>
          <a:blip r:embed="rId3"/>
          <a:stretch>
            <a:fillRect/>
          </a:stretch>
        </p:blipFill>
        <p:spPr>
          <a:xfrm>
            <a:off x="4495800" y="2514600"/>
            <a:ext cx="3200400" cy="2286000"/>
          </a:xfrm>
          <a:prstGeom prst="rect">
            <a:avLst/>
          </a:prstGeom>
          <a:ln>
            <a:solidFill>
              <a:schemeClr val="tx1"/>
            </a:solidFill>
          </a:ln>
        </p:spPr>
      </p:pic>
    </p:spTree>
    <p:extLst>
      <p:ext uri="{BB962C8B-B14F-4D97-AF65-F5344CB8AC3E}">
        <p14:creationId xmlns:p14="http://schemas.microsoft.com/office/powerpoint/2010/main" val="343152878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3352800" y="1897082"/>
            <a:ext cx="82296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pr. n. </a:t>
            </a:r>
            <a:r>
              <a:rPr lang="en-US" altLang="en-US" dirty="0">
                <a:effectLst>
                  <a:outerShdw blurRad="38100" dist="38100" dir="2700000" algn="tl">
                    <a:srgbClr val="000000">
                      <a:alpha val="43137"/>
                    </a:srgbClr>
                  </a:outerShdw>
                </a:effectLst>
                <a:cs typeface="Calibri" panose="020F0502020204030204" pitchFamily="34" charset="0"/>
              </a:rPr>
              <a:t>of a northern nation, mentioned with Tubal and </a:t>
            </a:r>
            <a:r>
              <a:rPr lang="en-US" altLang="en-US" dirty="0" err="1">
                <a:effectLst>
                  <a:outerShdw blurRad="38100" dist="38100" dir="2700000" algn="tl">
                    <a:srgbClr val="000000">
                      <a:alpha val="43137"/>
                    </a:srgbClr>
                  </a:outerShdw>
                </a:effectLst>
                <a:cs typeface="Calibri" panose="020F0502020204030204" pitchFamily="34" charset="0"/>
              </a:rPr>
              <a:t>Meshech</a:t>
            </a:r>
            <a:r>
              <a:rPr lang="en-US" altLang="en-US" dirty="0">
                <a:effectLst>
                  <a:outerShdw blurRad="38100" dist="38100" dir="2700000" algn="tl">
                    <a:srgbClr val="000000">
                      <a:alpha val="43137"/>
                    </a:srgbClr>
                  </a:outerShdw>
                </a:effectLst>
                <a:cs typeface="Calibri" panose="020F0502020204030204" pitchFamily="34" charset="0"/>
              </a:rPr>
              <a:t>;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undoubtedly the </a:t>
            </a:r>
            <a:r>
              <a:rPr lang="en-US" altLang="en-US" b="1" i="1" u="sng" dirty="0">
                <a:solidFill>
                  <a:srgbClr val="FFFFCC"/>
                </a:solidFill>
                <a:effectLst>
                  <a:outerShdw blurRad="38100" dist="38100" dir="2700000" algn="tl">
                    <a:srgbClr val="000000">
                      <a:alpha val="43137"/>
                    </a:srgbClr>
                  </a:outerShdw>
                </a:effectLst>
                <a:cs typeface="Calibri" panose="020F0502020204030204" pitchFamily="34" charset="0"/>
              </a:rPr>
              <a:t>Russians</a:t>
            </a:r>
            <a:r>
              <a:rPr lang="en-US" altLang="en-US" dirty="0">
                <a:effectLst>
                  <a:outerShdw blurRad="38100" dist="38100" dir="2700000" algn="tl">
                    <a:srgbClr val="000000">
                      <a:alpha val="43137"/>
                    </a:srgbClr>
                  </a:outerShdw>
                </a:effectLst>
                <a:cs typeface="Calibri" panose="020F0502020204030204" pitchFamily="34" charset="0"/>
              </a:rPr>
              <a:t>, who are mentioned by the Byzantine writers of the tenth century, under the name </a:t>
            </a:r>
            <a:r>
              <a:rPr lang="en-US" altLang="en-US" i="1" dirty="0">
                <a:effectLst>
                  <a:outerShdw blurRad="38100" dist="38100" dir="2700000" algn="tl">
                    <a:srgbClr val="000000">
                      <a:alpha val="43137"/>
                    </a:srgbClr>
                  </a:outerShdw>
                </a:effectLst>
                <a:cs typeface="Calibri" panose="020F0502020204030204" pitchFamily="34" charset="0"/>
              </a:rPr>
              <a:t>the Ros</a:t>
            </a:r>
            <a:r>
              <a:rPr lang="en-US" altLang="en-US" dirty="0">
                <a:effectLst>
                  <a:outerShdw blurRad="38100" dist="38100" dir="2700000" algn="tl">
                    <a:srgbClr val="000000">
                      <a:alpha val="43137"/>
                    </a:srgbClr>
                  </a:outerShdw>
                </a:effectLst>
                <a:cs typeface="Calibri" panose="020F0502020204030204" pitchFamily="34" charset="0"/>
              </a:rPr>
              <a:t>, dwelling to the north of Taurus . . .as dwelling on the river </a:t>
            </a:r>
            <a:r>
              <a:rPr lang="en-US" altLang="en-US" dirty="0" err="1">
                <a:effectLst>
                  <a:outerShdw blurRad="38100" dist="38100" dir="2700000" algn="tl">
                    <a:srgbClr val="000000">
                      <a:alpha val="43137"/>
                    </a:srgbClr>
                  </a:outerShdw>
                </a:effectLst>
                <a:cs typeface="Calibri" panose="020F0502020204030204" pitchFamily="34" charset="0"/>
              </a:rPr>
              <a:t>Rha</a:t>
            </a:r>
            <a:r>
              <a:rPr lang="en-US" altLang="en-US" dirty="0">
                <a:effectLst>
                  <a:outerShdw blurRad="38100" dist="38100" dir="2700000" algn="tl">
                    <a:srgbClr val="000000">
                      <a:alpha val="43137"/>
                    </a:srgbClr>
                  </a:outerShdw>
                </a:effectLst>
                <a:cs typeface="Calibri" panose="020F0502020204030204" pitchFamily="34" charset="0"/>
              </a:rPr>
              <a:t> (</a:t>
            </a:r>
            <a:r>
              <a:rPr lang="en-US" altLang="en-US" i="1" dirty="0" err="1">
                <a:effectLst>
                  <a:outerShdw blurRad="38100" dist="38100" dir="2700000" algn="tl">
                    <a:srgbClr val="000000">
                      <a:alpha val="43137"/>
                    </a:srgbClr>
                  </a:outerShdw>
                </a:effectLst>
                <a:cs typeface="Calibri" panose="020F0502020204030204" pitchFamily="34" charset="0"/>
              </a:rPr>
              <a:t>Wolga</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26627" name="TextBox 2"/>
          <p:cNvSpPr txBox="1">
            <a:spLocks noChangeArrowheads="1"/>
          </p:cNvSpPr>
          <p:nvPr/>
        </p:nvSpPr>
        <p:spPr bwMode="auto">
          <a:xfrm>
            <a:off x="2628901" y="336828"/>
            <a:ext cx="6934199"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Wilhelm </a:t>
            </a:r>
            <a:r>
              <a:rPr lang="en-US" altLang="en-US" sz="3600" dirty="0" err="1">
                <a:solidFill>
                  <a:schemeClr val="tx2"/>
                </a:solidFill>
                <a:effectLst>
                  <a:outerShdw blurRad="38100" dist="38100" dir="2700000" algn="tl">
                    <a:srgbClr val="000000">
                      <a:alpha val="43137"/>
                    </a:srgbClr>
                  </a:outerShdw>
                </a:effectLst>
                <a:ea typeface="+mj-ea"/>
                <a:cs typeface="+mj-cs"/>
              </a:rPr>
              <a:t>Gesenius</a:t>
            </a:r>
            <a:endParaRPr lang="en-US" altLang="en-US" sz="3600" dirty="0">
              <a:solidFill>
                <a:schemeClr val="tx2"/>
              </a:solidFill>
              <a:effectLst>
                <a:outerShdw blurRad="38100" dist="38100" dir="2700000" algn="tl">
                  <a:srgbClr val="000000">
                    <a:alpha val="43137"/>
                  </a:srgbClr>
                </a:outerShdw>
              </a:effectLst>
              <a:ea typeface="+mj-ea"/>
              <a:cs typeface="+mj-cs"/>
            </a:endParaRPr>
          </a:p>
          <a:p>
            <a:pPr algn="ctr" eaLnBrk="1" hangingPunct="1">
              <a:spcBef>
                <a:spcPct val="0"/>
              </a:spcBef>
              <a:buClrTx/>
              <a:buSzTx/>
              <a:buFontTx/>
              <a:buNone/>
            </a:pPr>
            <a:r>
              <a:rPr lang="en-US" altLang="en-US" sz="2000" i="1" dirty="0" err="1">
                <a:effectLst>
                  <a:outerShdw blurRad="38100" dist="38100" dir="2700000" algn="tl">
                    <a:srgbClr val="000000">
                      <a:alpha val="43137"/>
                    </a:srgbClr>
                  </a:outerShdw>
                </a:effectLst>
                <a:cs typeface="Calibri" panose="020F0502020204030204" pitchFamily="34" charset="0"/>
              </a:rPr>
              <a:t>Gesenius</a:t>
            </a:r>
            <a:r>
              <a:rPr lang="en-US" altLang="en-US" sz="2000" i="1" dirty="0">
                <a:effectLst>
                  <a:outerShdw blurRad="38100" dist="38100" dir="2700000" algn="tl">
                    <a:srgbClr val="000000">
                      <a:alpha val="43137"/>
                    </a:srgbClr>
                  </a:outerShdw>
                </a:effectLst>
                <a:cs typeface="Calibri" panose="020F0502020204030204" pitchFamily="34" charset="0"/>
              </a:rPr>
              <a:t>' Hebrew and </a:t>
            </a:r>
            <a:r>
              <a:rPr lang="en-US" altLang="en-US" sz="2000" i="1" dirty="0" err="1">
                <a:effectLst>
                  <a:outerShdw blurRad="38100" dist="38100" dir="2700000" algn="tl">
                    <a:srgbClr val="000000">
                      <a:alpha val="43137"/>
                    </a:srgbClr>
                  </a:outerShdw>
                </a:effectLst>
                <a:cs typeface="Calibri" panose="020F0502020204030204" pitchFamily="34" charset="0"/>
              </a:rPr>
              <a:t>Chaldee</a:t>
            </a:r>
            <a:r>
              <a:rPr lang="en-US" altLang="en-US" sz="2000" i="1" dirty="0">
                <a:effectLst>
                  <a:outerShdw blurRad="38100" dist="38100" dir="2700000" algn="tl">
                    <a:srgbClr val="000000">
                      <a:alpha val="43137"/>
                    </a:srgbClr>
                  </a:outerShdw>
                </a:effectLst>
                <a:cs typeface="Calibri" panose="020F0502020204030204" pitchFamily="34" charset="0"/>
              </a:rPr>
              <a:t> Lexicon</a:t>
            </a:r>
            <a:r>
              <a:rPr lang="en-US" altLang="en-US" sz="2000" dirty="0">
                <a:effectLst>
                  <a:outerShdw blurRad="38100" dist="38100" dir="2700000" algn="tl">
                    <a:srgbClr val="000000">
                      <a:alpha val="43137"/>
                    </a:srgbClr>
                  </a:outerShdw>
                </a:effectLst>
                <a:cs typeface="Calibri" panose="020F0502020204030204" pitchFamily="34" charset="0"/>
              </a:rPr>
              <a:t> (Samuel </a:t>
            </a:r>
            <a:r>
              <a:rPr lang="en-US" altLang="en-US" sz="2000" dirty="0" err="1">
                <a:effectLst>
                  <a:outerShdw blurRad="38100" dist="38100" dir="2700000" algn="tl">
                    <a:srgbClr val="000000">
                      <a:alpha val="43137"/>
                    </a:srgbClr>
                  </a:outerShdw>
                </a:effectLst>
                <a:cs typeface="Calibri" panose="020F0502020204030204" pitchFamily="34" charset="0"/>
              </a:rPr>
              <a:t>Bagster</a:t>
            </a:r>
            <a:r>
              <a:rPr lang="en-US" altLang="en-US" sz="2000" dirty="0">
                <a:effectLst>
                  <a:outerShdw blurRad="38100" dist="38100" dir="2700000" algn="tl">
                    <a:srgbClr val="000000">
                      <a:alpha val="43137"/>
                    </a:srgbClr>
                  </a:outerShdw>
                </a:effectLst>
                <a:cs typeface="Calibri" panose="020F0502020204030204" pitchFamily="34" charset="0"/>
              </a:rPr>
              <a:t> and Sons, 1847; reprint, Grand Rapids: Baker, 1987), 752.</a:t>
            </a:r>
          </a:p>
        </p:txBody>
      </p:sp>
      <p:pic>
        <p:nvPicPr>
          <p:cNvPr id="26628" name="Picture 2" descr="https://upload.wikimedia.org/wikipedia/commons/0/0c/Geseniu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103337"/>
            <a:ext cx="2578609"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381003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1659285"/>
            <a:ext cx="10991697"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t>“</a:t>
            </a:r>
            <a:r>
              <a:rPr lang="en-US" dirty="0"/>
              <a:t>Historical, ethnological, and archaeological evidence all favor the conclusion that the Rosh people of Ezekiel 38–39 were the ancestors of the Rus/Ros people of Europe and Asia. . . . Those Rosh people who lived to the north of the Black Sea in ancient and medieval times were called the Rus/Ros/</a:t>
            </a:r>
            <a:r>
              <a:rPr lang="en-US" dirty="0" err="1"/>
              <a:t>Rox</a:t>
            </a:r>
            <a:r>
              <a:rPr lang="en-US" dirty="0"/>
              <a:t>/</a:t>
            </a:r>
            <a:r>
              <a:rPr lang="en-US" dirty="0" err="1"/>
              <a:t>Aorsi</a:t>
            </a:r>
            <a:r>
              <a:rPr lang="en-US" dirty="0"/>
              <a:t> from very early times. . . . </a:t>
            </a:r>
            <a:r>
              <a:rPr lang="en-US" b="1" u="sng" dirty="0">
                <a:solidFill>
                  <a:srgbClr val="FFFFCC"/>
                </a:solidFill>
              </a:rPr>
              <a:t>The Rosh people of the area north of the Black Sea formed the people known today as the Russians</a:t>
            </a:r>
            <a:r>
              <a:rPr lang="en-US" b="0" i="0" u="none" strike="noStrike" dirty="0">
                <a:effectLst/>
                <a:latin typeface="UICTFontTextStyleTallBody"/>
              </a:rPr>
              <a:t>.”</a:t>
            </a:r>
            <a:endParaRPr lang="en-US" altLang="en-US" dirty="0">
              <a:effectLst>
                <a:outerShdw blurRad="38100" dist="38100" dir="2700000" algn="tl">
                  <a:srgbClr val="000000">
                    <a:alpha val="43137"/>
                  </a:srgbClr>
                </a:outerShdw>
              </a:effectLst>
              <a:cs typeface="Calibri" panose="020F0502020204030204" pitchFamily="34" charset="0"/>
            </a:endParaRPr>
          </a:p>
        </p:txBody>
      </p:sp>
      <p:sp>
        <p:nvSpPr>
          <p:cNvPr id="38915" name="TextBox 2"/>
          <p:cNvSpPr txBox="1">
            <a:spLocks noChangeArrowheads="1"/>
          </p:cNvSpPr>
          <p:nvPr/>
        </p:nvSpPr>
        <p:spPr bwMode="auto">
          <a:xfrm>
            <a:off x="3028036" y="323671"/>
            <a:ext cx="613592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Clyde </a:t>
            </a:r>
            <a:r>
              <a:rPr lang="en-US" altLang="en-US" sz="3600" dirty="0" err="1">
                <a:solidFill>
                  <a:schemeClr val="tx2"/>
                </a:solidFill>
                <a:effectLst>
                  <a:outerShdw blurRad="38100" dist="38100" dir="2700000" algn="tl">
                    <a:srgbClr val="000000">
                      <a:alpha val="43137"/>
                    </a:srgbClr>
                  </a:outerShdw>
                </a:effectLst>
                <a:cs typeface="Calibri" panose="020F0502020204030204" pitchFamily="34" charset="0"/>
              </a:rPr>
              <a:t>Billington</a:t>
            </a:r>
            <a:endPar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endParaRPr>
          </a:p>
          <a:p>
            <a:pPr algn="ctr">
              <a:spcBef>
                <a:spcPct val="0"/>
              </a:spcBef>
              <a:buClrTx/>
              <a:buSzTx/>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Clyde 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Billington</a:t>
            </a:r>
            <a:r>
              <a:rPr lang="en-US" sz="1800" dirty="0">
                <a:effectLst/>
                <a:latin typeface="Calibri" panose="020F0502020204030204" pitchFamily="34" charset="0"/>
                <a:ea typeface="Calibri" panose="020F0502020204030204" pitchFamily="34" charset="0"/>
                <a:cs typeface="Times New Roman" panose="02020603050405020304" pitchFamily="18" charset="0"/>
              </a:rPr>
              <a:t> Jr., “The Rosh People in History and Prophecy (Part Two)” Michigan Theological Journal 3 (1992): 59, 61.</a:t>
            </a:r>
          </a:p>
        </p:txBody>
      </p:sp>
    </p:spTree>
    <p:extLst>
      <p:ext uri="{BB962C8B-B14F-4D97-AF65-F5344CB8AC3E}">
        <p14:creationId xmlns:p14="http://schemas.microsoft.com/office/powerpoint/2010/main" val="77004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058402"/>
            <a:ext cx="9601201" cy="5570998"/>
          </a:xfrm>
        </p:spPr>
        <p:txBody>
          <a:bodyPr/>
          <a:lstStyle/>
          <a:p>
            <a:pPr marL="627063" indent="-6270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Ezekiel recommissioned (33)</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False shepherds removed (34)  </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Edom destroyed  (35)</a:t>
            </a:r>
          </a:p>
          <a:p>
            <a:pPr marL="576263" indent="-5762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Israel’s restoration: physical &amp; spiritual (36)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Israel’s restoration illustrated (37)</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Means of restoration: Northern invasion (38)</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 </a:t>
            </a:r>
            <a:r>
              <a:rPr lang="en-US" dirty="0">
                <a:effectLst>
                  <a:outerShdw blurRad="38100" dist="38100" dir="2700000" algn="tl">
                    <a:srgbClr val="000000">
                      <a:alpha val="43137"/>
                    </a:srgbClr>
                  </a:outerShdw>
                </a:effectLst>
                <a:cs typeface="Calibri" pitchFamily="34" charset="0"/>
              </a:rPr>
              <a:t>Results of the Northern invasion: conversion (39)</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Millennial Temple (40‒46)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Tribal land allotment (47‒48)</a:t>
            </a:r>
          </a:p>
          <a:p>
            <a:pPr marL="576263" indent="-576263">
              <a:spcBef>
                <a:spcPts val="600"/>
              </a:spcBef>
              <a:spcAft>
                <a:spcPts val="600"/>
              </a:spcAft>
              <a:buSzPct val="100000"/>
              <a:buFont typeface="+mj-lt"/>
              <a:buAutoNum type="romanUcPeriod"/>
              <a:defRPr/>
            </a:pP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sp>
        <p:nvSpPr>
          <p:cNvPr id="6" name="Title 1">
            <a:extLst>
              <a:ext uri="{FF2B5EF4-FFF2-40B4-BE49-F238E27FC236}">
                <a16:creationId xmlns:a16="http://schemas.microsoft.com/office/drawing/2014/main" id="{FA3B0FA7-EF52-4A87-A7C5-C703699E4065}"/>
              </a:ext>
            </a:extLst>
          </p:cNvPr>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33‒48</a:t>
            </a:r>
          </a:p>
        </p:txBody>
      </p:sp>
      <p:pic>
        <p:nvPicPr>
          <p:cNvPr id="7" name="Picture 6" descr="C:\Documents and Settings\Owner\Application Data\Microsoft\Media Catalog\Downloaded Clips\cl0\SY01462_.wmf">
            <a:extLst>
              <a:ext uri="{FF2B5EF4-FFF2-40B4-BE49-F238E27FC236}">
                <a16:creationId xmlns:a16="http://schemas.microsoft.com/office/drawing/2014/main" id="{5F8ECB2E-CBB4-4AD4-B45C-C9AFBEE6533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997955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3352800" y="1897082"/>
            <a:ext cx="82296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dirty="0">
                <a:effectLst>
                  <a:outerShdw blurRad="38100" dist="38100" dir="2700000" algn="tl">
                    <a:srgbClr val="000000">
                      <a:alpha val="43137"/>
                    </a:srgbClr>
                  </a:outerShdw>
                </a:effectLst>
                <a:cs typeface="Calibri" panose="020F0502020204030204" pitchFamily="34" charset="0"/>
              </a:rPr>
              <a:t>"pr. n. of a northern nation, mentioned with Tubal and </a:t>
            </a:r>
            <a:r>
              <a:rPr lang="en-US" altLang="en-US" dirty="0" err="1">
                <a:effectLst>
                  <a:outerShdw blurRad="38100" dist="38100" dir="2700000" algn="tl">
                    <a:srgbClr val="000000">
                      <a:alpha val="43137"/>
                    </a:srgbClr>
                  </a:outerShdw>
                </a:effectLst>
                <a:cs typeface="Calibri" panose="020F0502020204030204" pitchFamily="34" charset="0"/>
              </a:rPr>
              <a:t>Meshech</a:t>
            </a:r>
            <a:r>
              <a:rPr lang="en-US" altLang="en-US" dirty="0">
                <a:effectLst>
                  <a:outerShdw blurRad="38100" dist="38100" dir="2700000" algn="tl">
                    <a:srgbClr val="000000">
                      <a:alpha val="43137"/>
                    </a:srgbClr>
                  </a:outerShdw>
                </a:effectLst>
                <a:cs typeface="Calibri" panose="020F0502020204030204" pitchFamily="34" charset="0"/>
              </a:rPr>
              <a:t>;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undoubtedly the </a:t>
            </a:r>
            <a:r>
              <a:rPr lang="en-US" altLang="en-US" b="1" i="1" u="sng" dirty="0">
                <a:solidFill>
                  <a:srgbClr val="FFFFCC"/>
                </a:solidFill>
                <a:effectLst>
                  <a:outerShdw blurRad="38100" dist="38100" dir="2700000" algn="tl">
                    <a:srgbClr val="000000">
                      <a:alpha val="43137"/>
                    </a:srgbClr>
                  </a:outerShdw>
                </a:effectLst>
                <a:cs typeface="Calibri" panose="020F0502020204030204" pitchFamily="34" charset="0"/>
              </a:rPr>
              <a:t>Russians</a:t>
            </a:r>
            <a:r>
              <a:rPr lang="en-US" altLang="en-US" dirty="0">
                <a:effectLst>
                  <a:outerShdw blurRad="38100" dist="38100" dir="2700000" algn="tl">
                    <a:srgbClr val="000000">
                      <a:alpha val="43137"/>
                    </a:srgbClr>
                  </a:outerShdw>
                </a:effectLst>
                <a:cs typeface="Calibri" panose="020F0502020204030204" pitchFamily="34" charset="0"/>
              </a:rPr>
              <a:t>, who are mentioned by the Byzantine writers of the tenth century, under the name </a:t>
            </a:r>
            <a:r>
              <a:rPr lang="en-US" altLang="en-US" i="1" dirty="0">
                <a:effectLst>
                  <a:outerShdw blurRad="38100" dist="38100" dir="2700000" algn="tl">
                    <a:srgbClr val="000000">
                      <a:alpha val="43137"/>
                    </a:srgbClr>
                  </a:outerShdw>
                </a:effectLst>
                <a:cs typeface="Calibri" panose="020F0502020204030204" pitchFamily="34" charset="0"/>
              </a:rPr>
              <a:t>the Ros</a:t>
            </a:r>
            <a:r>
              <a:rPr lang="en-US" altLang="en-US" dirty="0">
                <a:effectLst>
                  <a:outerShdw blurRad="38100" dist="38100" dir="2700000" algn="tl">
                    <a:srgbClr val="000000">
                      <a:alpha val="43137"/>
                    </a:srgbClr>
                  </a:outerShdw>
                </a:effectLst>
                <a:cs typeface="Calibri" panose="020F0502020204030204" pitchFamily="34" charset="0"/>
              </a:rPr>
              <a:t>, dwelling to the north of Taurus . . .as dwelling on the river </a:t>
            </a:r>
            <a:r>
              <a:rPr lang="en-US" altLang="en-US" dirty="0" err="1">
                <a:effectLst>
                  <a:outerShdw blurRad="38100" dist="38100" dir="2700000" algn="tl">
                    <a:srgbClr val="000000">
                      <a:alpha val="43137"/>
                    </a:srgbClr>
                  </a:outerShdw>
                </a:effectLst>
                <a:cs typeface="Calibri" panose="020F0502020204030204" pitchFamily="34" charset="0"/>
              </a:rPr>
              <a:t>Rha</a:t>
            </a:r>
            <a:r>
              <a:rPr lang="en-US" altLang="en-US" dirty="0">
                <a:effectLst>
                  <a:outerShdw blurRad="38100" dist="38100" dir="2700000" algn="tl">
                    <a:srgbClr val="000000">
                      <a:alpha val="43137"/>
                    </a:srgbClr>
                  </a:outerShdw>
                </a:effectLst>
                <a:cs typeface="Calibri" panose="020F0502020204030204" pitchFamily="34" charset="0"/>
              </a:rPr>
              <a:t> (</a:t>
            </a:r>
            <a:r>
              <a:rPr lang="en-US" altLang="en-US" i="1" dirty="0" err="1">
                <a:effectLst>
                  <a:outerShdw blurRad="38100" dist="38100" dir="2700000" algn="tl">
                    <a:srgbClr val="000000">
                      <a:alpha val="43137"/>
                    </a:srgbClr>
                  </a:outerShdw>
                </a:effectLst>
                <a:cs typeface="Calibri" panose="020F0502020204030204" pitchFamily="34" charset="0"/>
              </a:rPr>
              <a:t>Wolga</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26627" name="TextBox 2"/>
          <p:cNvSpPr txBox="1">
            <a:spLocks noChangeArrowheads="1"/>
          </p:cNvSpPr>
          <p:nvPr/>
        </p:nvSpPr>
        <p:spPr bwMode="auto">
          <a:xfrm>
            <a:off x="2609851" y="336828"/>
            <a:ext cx="6972299"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Wilhelm </a:t>
            </a:r>
            <a:r>
              <a:rPr lang="en-US" altLang="en-US" sz="3600" dirty="0" err="1">
                <a:solidFill>
                  <a:schemeClr val="tx2"/>
                </a:solidFill>
                <a:effectLst>
                  <a:outerShdw blurRad="38100" dist="38100" dir="2700000" algn="tl">
                    <a:srgbClr val="000000">
                      <a:alpha val="43137"/>
                    </a:srgbClr>
                  </a:outerShdw>
                </a:effectLst>
                <a:ea typeface="+mj-ea"/>
                <a:cs typeface="+mj-cs"/>
              </a:rPr>
              <a:t>Gesenius</a:t>
            </a:r>
            <a:endParaRPr lang="en-US" altLang="en-US" sz="3600" dirty="0">
              <a:solidFill>
                <a:schemeClr val="tx2"/>
              </a:solidFill>
              <a:effectLst>
                <a:outerShdw blurRad="38100" dist="38100" dir="2700000" algn="tl">
                  <a:srgbClr val="000000">
                    <a:alpha val="43137"/>
                  </a:srgbClr>
                </a:outerShdw>
              </a:effectLst>
              <a:ea typeface="+mj-ea"/>
              <a:cs typeface="+mj-cs"/>
            </a:endParaRPr>
          </a:p>
          <a:p>
            <a:pPr algn="ctr" eaLnBrk="1" hangingPunct="1">
              <a:spcBef>
                <a:spcPct val="0"/>
              </a:spcBef>
              <a:buClrTx/>
              <a:buSzTx/>
              <a:buFontTx/>
              <a:buNone/>
            </a:pPr>
            <a:r>
              <a:rPr lang="en-US" altLang="en-US" sz="2000" i="1" dirty="0" err="1">
                <a:effectLst>
                  <a:outerShdw blurRad="38100" dist="38100" dir="2700000" algn="tl">
                    <a:srgbClr val="000000">
                      <a:alpha val="43137"/>
                    </a:srgbClr>
                  </a:outerShdw>
                </a:effectLst>
                <a:cs typeface="Calibri" panose="020F0502020204030204" pitchFamily="34" charset="0"/>
              </a:rPr>
              <a:t>Gesenius</a:t>
            </a:r>
            <a:r>
              <a:rPr lang="en-US" altLang="en-US" sz="2000" i="1" dirty="0">
                <a:effectLst>
                  <a:outerShdw blurRad="38100" dist="38100" dir="2700000" algn="tl">
                    <a:srgbClr val="000000">
                      <a:alpha val="43137"/>
                    </a:srgbClr>
                  </a:outerShdw>
                </a:effectLst>
                <a:cs typeface="Calibri" panose="020F0502020204030204" pitchFamily="34" charset="0"/>
              </a:rPr>
              <a:t>' Hebrew and </a:t>
            </a:r>
            <a:r>
              <a:rPr lang="en-US" altLang="en-US" sz="2000" i="1" dirty="0" err="1">
                <a:effectLst>
                  <a:outerShdw blurRad="38100" dist="38100" dir="2700000" algn="tl">
                    <a:srgbClr val="000000">
                      <a:alpha val="43137"/>
                    </a:srgbClr>
                  </a:outerShdw>
                </a:effectLst>
                <a:cs typeface="Calibri" panose="020F0502020204030204" pitchFamily="34" charset="0"/>
              </a:rPr>
              <a:t>Chaldee</a:t>
            </a:r>
            <a:r>
              <a:rPr lang="en-US" altLang="en-US" sz="2000" i="1" dirty="0">
                <a:effectLst>
                  <a:outerShdw blurRad="38100" dist="38100" dir="2700000" algn="tl">
                    <a:srgbClr val="000000">
                      <a:alpha val="43137"/>
                    </a:srgbClr>
                  </a:outerShdw>
                </a:effectLst>
                <a:cs typeface="Calibri" panose="020F0502020204030204" pitchFamily="34" charset="0"/>
              </a:rPr>
              <a:t> Lexicon</a:t>
            </a:r>
            <a:r>
              <a:rPr lang="en-US" altLang="en-US" sz="2000" dirty="0">
                <a:effectLst>
                  <a:outerShdw blurRad="38100" dist="38100" dir="2700000" algn="tl">
                    <a:srgbClr val="000000">
                      <a:alpha val="43137"/>
                    </a:srgbClr>
                  </a:outerShdw>
                </a:effectLst>
                <a:cs typeface="Calibri" panose="020F0502020204030204" pitchFamily="34" charset="0"/>
              </a:rPr>
              <a:t> (Samuel </a:t>
            </a:r>
            <a:r>
              <a:rPr lang="en-US" altLang="en-US" sz="2000" dirty="0" err="1">
                <a:effectLst>
                  <a:outerShdw blurRad="38100" dist="38100" dir="2700000" algn="tl">
                    <a:srgbClr val="000000">
                      <a:alpha val="43137"/>
                    </a:srgbClr>
                  </a:outerShdw>
                </a:effectLst>
                <a:cs typeface="Calibri" panose="020F0502020204030204" pitchFamily="34" charset="0"/>
              </a:rPr>
              <a:t>Bagster</a:t>
            </a:r>
            <a:r>
              <a:rPr lang="en-US" altLang="en-US" sz="2000" dirty="0">
                <a:effectLst>
                  <a:outerShdw blurRad="38100" dist="38100" dir="2700000" algn="tl">
                    <a:srgbClr val="000000">
                      <a:alpha val="43137"/>
                    </a:srgbClr>
                  </a:outerShdw>
                </a:effectLst>
                <a:cs typeface="Calibri" panose="020F0502020204030204" pitchFamily="34" charset="0"/>
              </a:rPr>
              <a:t> and Sons, 1847; reprint, Grand Rapids: Baker, 1987), 752.</a:t>
            </a:r>
          </a:p>
        </p:txBody>
      </p:sp>
      <p:pic>
        <p:nvPicPr>
          <p:cNvPr id="26628" name="Picture 2" descr="https://upload.wikimedia.org/wikipedia/commons/0/0c/Geseniu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103337"/>
            <a:ext cx="2578609"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771160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0C8AF2-43EB-4D55-B040-53D9DB31DD49}"/>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marL="342900" indent="-342900" algn="ctr" eaLnBrk="0" hangingPunct="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5:5</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Thus says the Lord God, ‘This is Jerusalem; I have set her 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center of the nations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lands around her.'”</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B7314D9-403C-4BC2-A005-4F29D1AD9821}"/>
              </a:ext>
            </a:extLst>
          </p:cNvPr>
          <p:cNvPicPr>
            <a:picLocks noChangeAspect="1"/>
          </p:cNvPicPr>
          <p:nvPr/>
        </p:nvPicPr>
        <p:blipFill>
          <a:blip r:embed="rId3"/>
          <a:stretch>
            <a:fillRect/>
          </a:stretch>
        </p:blipFill>
        <p:spPr>
          <a:xfrm>
            <a:off x="4495800" y="2438400"/>
            <a:ext cx="3200400" cy="2286000"/>
          </a:xfrm>
          <a:prstGeom prst="rect">
            <a:avLst/>
          </a:prstGeom>
        </p:spPr>
      </p:pic>
    </p:spTree>
    <p:extLst>
      <p:ext uri="{BB962C8B-B14F-4D97-AF65-F5344CB8AC3E}">
        <p14:creationId xmlns:p14="http://schemas.microsoft.com/office/powerpoint/2010/main" val="598369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A15199-FBEA-473E-BFD1-D63836756E7E}"/>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3657600"/>
          </a:xfrm>
        </p:spPr>
        <p:txBody>
          <a:bodyPr/>
          <a:lstStyle/>
          <a:p>
            <a:pPr algn="ctr">
              <a:spcBef>
                <a:spcPts val="0"/>
              </a:spcBef>
              <a:spcAft>
                <a:spcPts val="1200"/>
              </a:spcAft>
              <a:buNone/>
              <a:defRPr/>
            </a:pPr>
            <a:r>
              <a:rPr lang="en-US" sz="4000" kern="1200" dirty="0">
                <a:solidFill>
                  <a:schemeClr val="tx2"/>
                </a:solidFill>
                <a:ea typeface="+mj-ea"/>
                <a:cs typeface="Calibri" panose="020F0502020204030204" pitchFamily="34" charset="0"/>
              </a:rPr>
              <a:t>Ezekiel</a:t>
            </a:r>
            <a:r>
              <a:rPr lang="en-US" altLang="en-US" sz="4000" kern="1200" dirty="0">
                <a:solidFill>
                  <a:schemeClr val="tx2"/>
                </a:solidFill>
                <a:ea typeface="+mj-ea"/>
                <a:cs typeface="Calibri" panose="020F0502020204030204" pitchFamily="34" charset="0"/>
              </a:rPr>
              <a:t> 38:12</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latin typeface="Calibri" panose="020F0502020204030204" pitchFamily="34" charset="0"/>
                <a:cs typeface="Calibri" panose="020F0502020204030204" pitchFamily="34" charset="0"/>
              </a:rPr>
              <a:t>“to capture spoil and to seize plunder, to turn your hand against the waste places which are </a:t>
            </a:r>
            <a:r>
              <a:rPr lang="en-US" sz="3600" i="1" dirty="0">
                <a:latin typeface="Calibri" panose="020F0502020204030204" pitchFamily="34" charset="0"/>
                <a:cs typeface="Calibri" panose="020F0502020204030204" pitchFamily="34" charset="0"/>
              </a:rPr>
              <a:t>now</a:t>
            </a:r>
            <a:r>
              <a:rPr lang="en-US" sz="3600" dirty="0">
                <a:latin typeface="Calibri" panose="020F0502020204030204" pitchFamily="34" charset="0"/>
                <a:cs typeface="Calibri" panose="020F0502020204030204" pitchFamily="34" charset="0"/>
              </a:rPr>
              <a:t> inhabited, and against the people who are gathered from the nations, who have acquired cattle and goods, </a:t>
            </a:r>
            <a:r>
              <a:rPr lang="en-US" sz="3600" b="1" u="sng" dirty="0">
                <a:solidFill>
                  <a:srgbClr val="FFFFCC"/>
                </a:solidFill>
                <a:latin typeface="Calibri" panose="020F0502020204030204" pitchFamily="34" charset="0"/>
                <a:cs typeface="Calibri" panose="020F0502020204030204" pitchFamily="34" charset="0"/>
              </a:rPr>
              <a:t>who live at the center of the world</a:t>
            </a:r>
            <a:r>
              <a:rPr lang="en-US" sz="3600" dirty="0">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072318F2-387D-458B-9961-9290A2E36151}"/>
              </a:ext>
            </a:extLst>
          </p:cNvPr>
          <p:cNvPicPr>
            <a:picLocks noChangeAspect="1"/>
          </p:cNvPicPr>
          <p:nvPr/>
        </p:nvPicPr>
        <p:blipFill>
          <a:blip r:embed="rId3"/>
          <a:stretch>
            <a:fillRect/>
          </a:stretch>
        </p:blipFill>
        <p:spPr>
          <a:xfrm>
            <a:off x="5135880" y="3505200"/>
            <a:ext cx="1920240" cy="1371600"/>
          </a:xfrm>
          <a:prstGeom prst="rect">
            <a:avLst/>
          </a:prstGeom>
        </p:spPr>
      </p:pic>
    </p:spTree>
    <p:extLst>
      <p:ext uri="{BB962C8B-B14F-4D97-AF65-F5344CB8AC3E}">
        <p14:creationId xmlns:p14="http://schemas.microsoft.com/office/powerpoint/2010/main" val="103231575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5413" y="137160"/>
            <a:ext cx="886117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9D4976D3-B01C-4E0A-9341-E1B013F2FBCC}"/>
              </a:ext>
            </a:extLst>
          </p:cNvPr>
          <p:cNvSpPr>
            <a:spLocks noChangeArrowheads="1"/>
          </p:cNvSpPr>
          <p:nvPr/>
        </p:nvSpPr>
        <p:spPr bwMode="auto">
          <a:xfrm>
            <a:off x="6324600" y="152400"/>
            <a:ext cx="1600200" cy="762000"/>
          </a:xfrm>
          <a:prstGeom prst="ellipse">
            <a:avLst/>
          </a:prstGeom>
          <a:noFill/>
          <a:ln w="76200" algn="ctr">
            <a:solidFill>
              <a:srgbClr val="C00000"/>
            </a:solidFill>
            <a:round/>
            <a:headEnd/>
            <a:tailEnd/>
          </a:ln>
        </p:spPr>
        <p:txBody>
          <a:bodyPr wrap="none"/>
          <a:lstStyle/>
          <a:p>
            <a:endParaRPr lang="en-US" dirty="0"/>
          </a:p>
        </p:txBody>
      </p:sp>
    </p:spTree>
    <p:extLst>
      <p:ext uri="{BB962C8B-B14F-4D97-AF65-F5344CB8AC3E}">
        <p14:creationId xmlns:p14="http://schemas.microsoft.com/office/powerpoint/2010/main" val="258835389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9C773A7C-94DC-4CCE-B8C3-1622EEC8AD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568" y="320040"/>
            <a:ext cx="10872865" cy="6217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691121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3733799" y="1828800"/>
            <a:ext cx="784860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sz="3600" dirty="0">
                <a:effectLst>
                  <a:outerShdw blurRad="38100" dist="38100" dir="2700000" algn="tl">
                    <a:srgbClr val="000000">
                      <a:alpha val="43137"/>
                    </a:srgbClr>
                  </a:outerShdw>
                </a:effectLst>
                <a:cs typeface="Calibri" panose="020F0502020204030204" pitchFamily="34" charset="0"/>
              </a:rPr>
              <a:t>"..and the </a:t>
            </a:r>
            <a:r>
              <a:rPr lang="en-US" altLang="en-US" sz="3600" b="1" u="sng" dirty="0">
                <a:solidFill>
                  <a:srgbClr val="FFFFCC"/>
                </a:solidFill>
                <a:effectLst>
                  <a:outerShdw blurRad="38100" dist="38100" dir="2700000" algn="tl">
                    <a:srgbClr val="000000">
                      <a:alpha val="43137"/>
                    </a:srgbClr>
                  </a:outerShdw>
                </a:effectLst>
                <a:cs typeface="Calibri" panose="020F0502020204030204" pitchFamily="34" charset="0"/>
              </a:rPr>
              <a:t>Mosocheni</a:t>
            </a:r>
            <a:r>
              <a:rPr lang="en-US" altLang="en-US" sz="3600" dirty="0">
                <a:effectLst>
                  <a:outerShdw blurRad="38100" dist="38100" dir="2700000" algn="tl">
                    <a:srgbClr val="000000">
                      <a:alpha val="43137"/>
                    </a:srgbClr>
                  </a:outerShdw>
                </a:effectLst>
                <a:cs typeface="Calibri" panose="020F0502020204030204" pitchFamily="34" charset="0"/>
              </a:rPr>
              <a:t> were founded by </a:t>
            </a:r>
            <a:r>
              <a:rPr lang="en-US" altLang="en-US" sz="3600" dirty="0" err="1">
                <a:effectLst>
                  <a:outerShdw blurRad="38100" dist="38100" dir="2700000" algn="tl">
                    <a:srgbClr val="000000">
                      <a:alpha val="43137"/>
                    </a:srgbClr>
                  </a:outerShdw>
                </a:effectLst>
                <a:cs typeface="Calibri" panose="020F0502020204030204" pitchFamily="34" charset="0"/>
              </a:rPr>
              <a:t>Mosoch</a:t>
            </a:r>
            <a:r>
              <a:rPr lang="en-US" altLang="en-US" sz="3600" dirty="0">
                <a:effectLst>
                  <a:outerShdw blurRad="38100" dist="38100" dir="2700000" algn="tl">
                    <a:srgbClr val="000000">
                      <a:alpha val="43137"/>
                    </a:srgbClr>
                  </a:outerShdw>
                </a:effectLst>
                <a:cs typeface="Calibri" panose="020F0502020204030204" pitchFamily="34" charset="0"/>
              </a:rPr>
              <a:t>; now they are </a:t>
            </a:r>
            <a:r>
              <a:rPr lang="en-US" altLang="en-US" sz="3600" b="1" u="sng" dirty="0">
                <a:solidFill>
                  <a:srgbClr val="FFFFCC"/>
                </a:solidFill>
                <a:effectLst>
                  <a:outerShdw blurRad="38100" dist="38100" dir="2700000" algn="tl">
                    <a:srgbClr val="000000">
                      <a:alpha val="43137"/>
                    </a:srgbClr>
                  </a:outerShdw>
                </a:effectLst>
                <a:cs typeface="Calibri" panose="020F0502020204030204" pitchFamily="34" charset="0"/>
              </a:rPr>
              <a:t>Cappadocians</a:t>
            </a:r>
            <a:r>
              <a:rPr lang="en-US" altLang="en-US" sz="3600" dirty="0">
                <a:effectLst>
                  <a:outerShdw blurRad="38100" dist="38100" dir="2700000" algn="tl">
                    <a:srgbClr val="000000">
                      <a:alpha val="43137"/>
                    </a:srgbClr>
                  </a:outerShdw>
                </a:effectLst>
                <a:cs typeface="Calibri" panose="020F0502020204030204" pitchFamily="34" charset="0"/>
              </a:rPr>
              <a:t>."</a:t>
            </a:r>
          </a:p>
        </p:txBody>
      </p:sp>
      <p:sp>
        <p:nvSpPr>
          <p:cNvPr id="26627" name="TextBox 2"/>
          <p:cNvSpPr txBox="1">
            <a:spLocks noChangeArrowheads="1"/>
          </p:cNvSpPr>
          <p:nvPr/>
        </p:nvSpPr>
        <p:spPr bwMode="auto">
          <a:xfrm>
            <a:off x="2438400" y="304800"/>
            <a:ext cx="731519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4000" dirty="0">
                <a:solidFill>
                  <a:schemeClr val="tx2"/>
                </a:solidFill>
                <a:effectLst>
                  <a:outerShdw blurRad="38100" dist="38100" dir="2700000" algn="tl">
                    <a:srgbClr val="000000">
                      <a:alpha val="43137"/>
                    </a:srgbClr>
                  </a:outerShdw>
                </a:effectLst>
                <a:ea typeface="+mj-ea"/>
                <a:cs typeface="+mj-cs"/>
              </a:rPr>
              <a:t>Josephus</a:t>
            </a:r>
            <a:endParaRPr lang="en-US" altLang="en-US" sz="3600" dirty="0">
              <a:solidFill>
                <a:schemeClr val="tx2"/>
              </a:solidFill>
              <a:effectLst>
                <a:outerShdw blurRad="38100" dist="38100" dir="2700000" algn="tl">
                  <a:srgbClr val="000000">
                    <a:alpha val="43137"/>
                  </a:srgbClr>
                </a:outerShdw>
              </a:effectLst>
              <a:ea typeface="+mj-ea"/>
              <a:cs typeface="+mj-cs"/>
            </a:endParaRPr>
          </a:p>
          <a:p>
            <a:pPr algn="ctr" eaLnBrk="1" hangingPunct="1">
              <a:spcBef>
                <a:spcPct val="0"/>
              </a:spcBef>
              <a:buClrTx/>
              <a:buSzTx/>
              <a:buFontTx/>
              <a:buNone/>
            </a:pPr>
            <a:r>
              <a:rPr lang="en-US" altLang="en-US" sz="2000" dirty="0">
                <a:effectLst>
                  <a:outerShdw blurRad="38100" dist="38100" dir="2700000" algn="tl">
                    <a:srgbClr val="000000">
                      <a:alpha val="43137"/>
                    </a:srgbClr>
                  </a:outerShdw>
                </a:effectLst>
                <a:cs typeface="Calibri" panose="020F0502020204030204" pitchFamily="34" charset="0"/>
              </a:rPr>
              <a:t>Josephus, </a:t>
            </a:r>
            <a:r>
              <a:rPr lang="en-US" altLang="en-US" sz="2000" i="1" dirty="0">
                <a:effectLst>
                  <a:outerShdw blurRad="38100" dist="38100" dir="2700000" algn="tl">
                    <a:srgbClr val="000000">
                      <a:alpha val="43137"/>
                    </a:srgbClr>
                  </a:outerShdw>
                </a:effectLst>
                <a:cs typeface="Calibri" panose="020F0502020204030204" pitchFamily="34" charset="0"/>
              </a:rPr>
              <a:t>Antiquities</a:t>
            </a:r>
            <a:r>
              <a:rPr lang="en-US" altLang="en-US" sz="2000" dirty="0">
                <a:effectLst>
                  <a:outerShdw blurRad="38100" dist="38100" dir="2700000" algn="tl">
                    <a:srgbClr val="000000">
                      <a:alpha val="43137"/>
                    </a:srgbClr>
                  </a:outerShdw>
                </a:effectLst>
                <a:cs typeface="Calibri" panose="020F0502020204030204" pitchFamily="34" charset="0"/>
              </a:rPr>
              <a:t>, 1.6.1.</a:t>
            </a:r>
          </a:p>
        </p:txBody>
      </p:sp>
      <p:pic>
        <p:nvPicPr>
          <p:cNvPr id="5" name="Picture 4">
            <a:extLst>
              <a:ext uri="{FF2B5EF4-FFF2-40B4-BE49-F238E27FC236}">
                <a16:creationId xmlns:a16="http://schemas.microsoft.com/office/drawing/2014/main" id="{6FCADC1C-0CFE-4292-8590-43728673314F}"/>
              </a:ext>
            </a:extLst>
          </p:cNvPr>
          <p:cNvPicPr>
            <a:picLocks noChangeAspect="1"/>
          </p:cNvPicPr>
          <p:nvPr/>
        </p:nvPicPr>
        <p:blipFill>
          <a:blip r:embed="rId2"/>
          <a:stretch>
            <a:fillRect/>
          </a:stretch>
        </p:blipFill>
        <p:spPr>
          <a:xfrm>
            <a:off x="685801" y="1828800"/>
            <a:ext cx="2612210" cy="3200400"/>
          </a:xfrm>
          <a:prstGeom prst="rect">
            <a:avLst/>
          </a:prstGeom>
        </p:spPr>
      </p:pic>
    </p:spTree>
    <p:extLst>
      <p:ext uri="{BB962C8B-B14F-4D97-AF65-F5344CB8AC3E}">
        <p14:creationId xmlns:p14="http://schemas.microsoft.com/office/powerpoint/2010/main" val="276077168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6A8FDC-B58D-4BEC-A6E2-FDCDACDC88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7044CCF-9F13-4DD7-BDB4-4B198653BE6E}"/>
              </a:ext>
            </a:extLst>
          </p:cNvPr>
          <p:cNvSpPr txBox="1"/>
          <p:nvPr/>
        </p:nvSpPr>
        <p:spPr>
          <a:xfrm>
            <a:off x="609600" y="0"/>
            <a:ext cx="10972800" cy="2523768"/>
          </a:xfrm>
          <a:prstGeom prst="rect">
            <a:avLst/>
          </a:prstGeom>
          <a:noFill/>
        </p:spPr>
        <p:txBody>
          <a:bodyPr wrap="square">
            <a:spAutoFit/>
          </a:bodyPr>
          <a:lstStyle/>
          <a:p>
            <a:pPr marL="0" marR="0" algn="ctr">
              <a:spcBef>
                <a:spcPts val="0"/>
              </a:spcBef>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Peter 1:1</a:t>
            </a:r>
          </a:p>
          <a:p>
            <a:pPr marL="0" marR="0" algn="just">
              <a:spcBef>
                <a:spcPts val="0"/>
              </a:spcBef>
              <a:spcAft>
                <a:spcPts val="0"/>
              </a:spcAft>
            </a:pPr>
            <a:r>
              <a:rPr lang="en-US" sz="3600" dirty="0">
                <a:effectLst/>
                <a:latin typeface="Calibri" panose="020F0502020204030204" pitchFamily="34" charset="0"/>
              </a:rPr>
              <a:t>Peter, an apostle of Jesus Christ, To those who reside as aliens, scattered throughout Pontus, Galatia,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Cappadocia</a:t>
            </a:r>
            <a:r>
              <a:rPr lang="en-US" sz="3600" dirty="0">
                <a:effectLst/>
                <a:latin typeface="Calibri" panose="020F0502020204030204" pitchFamily="34" charset="0"/>
              </a:rPr>
              <a:t>, Asia, and Bithynia, who are chosen… </a:t>
            </a:r>
          </a:p>
        </p:txBody>
      </p:sp>
      <p:pic>
        <p:nvPicPr>
          <p:cNvPr id="6" name="Picture 5">
            <a:extLst>
              <a:ext uri="{FF2B5EF4-FFF2-40B4-BE49-F238E27FC236}">
                <a16:creationId xmlns:a16="http://schemas.microsoft.com/office/drawing/2014/main" id="{E223A347-663D-41AB-9219-BC7B7902EA78}"/>
              </a:ext>
            </a:extLst>
          </p:cNvPr>
          <p:cNvPicPr>
            <a:picLocks noChangeAspect="1"/>
          </p:cNvPicPr>
          <p:nvPr/>
        </p:nvPicPr>
        <p:blipFill>
          <a:blip r:embed="rId3"/>
          <a:stretch>
            <a:fillRect/>
          </a:stretch>
        </p:blipFill>
        <p:spPr>
          <a:xfrm>
            <a:off x="4610100" y="2971800"/>
            <a:ext cx="2971800" cy="1828800"/>
          </a:xfrm>
          <a:prstGeom prst="rect">
            <a:avLst/>
          </a:prstGeom>
          <a:ln w="38100">
            <a:solidFill>
              <a:schemeClr val="tx1"/>
            </a:solidFill>
          </a:ln>
        </p:spPr>
      </p:pic>
    </p:spTree>
    <p:extLst>
      <p:ext uri="{BB962C8B-B14F-4D97-AF65-F5344CB8AC3E}">
        <p14:creationId xmlns:p14="http://schemas.microsoft.com/office/powerpoint/2010/main" val="180261200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772CAC-087C-4390-A516-0CD8CB4B56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8363" y="228600"/>
            <a:ext cx="8675275" cy="6400800"/>
          </a:xfrm>
          <a:prstGeom prst="rect">
            <a:avLst/>
          </a:prstGeom>
          <a:ln w="57150">
            <a:solidFill>
              <a:schemeClr val="tx1"/>
            </a:solidFill>
          </a:ln>
        </p:spPr>
      </p:pic>
      <p:sp>
        <p:nvSpPr>
          <p:cNvPr id="9" name="Oval 8">
            <a:extLst>
              <a:ext uri="{FF2B5EF4-FFF2-40B4-BE49-F238E27FC236}">
                <a16:creationId xmlns:a16="http://schemas.microsoft.com/office/drawing/2014/main" id="{BF7E1888-AD8C-45FB-995D-3ED8DBA585B0}"/>
              </a:ext>
            </a:extLst>
          </p:cNvPr>
          <p:cNvSpPr>
            <a:spLocks noChangeArrowheads="1"/>
          </p:cNvSpPr>
          <p:nvPr/>
        </p:nvSpPr>
        <p:spPr bwMode="auto">
          <a:xfrm>
            <a:off x="8915400" y="3048000"/>
            <a:ext cx="1495825" cy="609600"/>
          </a:xfrm>
          <a:prstGeom prst="ellipse">
            <a:avLst/>
          </a:prstGeom>
          <a:solidFill>
            <a:srgbClr val="66FF33">
              <a:alpha val="50000"/>
            </a:srgbClr>
          </a:solidFill>
          <a:ln w="38100">
            <a:solidFill>
              <a:srgbClr val="C00000"/>
            </a:solidFill>
          </a:ln>
        </p:spPr>
        <p:style>
          <a:lnRef idx="0">
            <a:scrgbClr r="0" g="0" b="0"/>
          </a:lnRef>
          <a:fillRef idx="0">
            <a:scrgbClr r="0" g="0" b="0"/>
          </a:fillRef>
          <a:effectRef idx="0">
            <a:scrgbClr r="0" g="0" b="0"/>
          </a:effectRef>
          <a:fontRef idx="minor">
            <a:schemeClr val="lt1"/>
          </a:fontRef>
        </p:style>
        <p:txBody>
          <a:bodyPr wrap="none"/>
          <a:lstStyle/>
          <a:p>
            <a:endParaRPr lang="en-US" dirty="0">
              <a:ln w="38100">
                <a:solidFill>
                  <a:schemeClr val="tx1"/>
                </a:solidFill>
              </a:ln>
              <a:solidFill>
                <a:srgbClr val="C00000"/>
              </a:solidFill>
              <a:latin typeface="Calibri" panose="020F0502020204030204" pitchFamily="34" charset="0"/>
            </a:endParaRPr>
          </a:p>
        </p:txBody>
      </p:sp>
    </p:spTree>
    <p:extLst>
      <p:ext uri="{BB962C8B-B14F-4D97-AF65-F5344CB8AC3E}">
        <p14:creationId xmlns:p14="http://schemas.microsoft.com/office/powerpoint/2010/main" val="1414219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7855" y="114300"/>
            <a:ext cx="82994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Rectangle 3"/>
          <p:cNvSpPr>
            <a:spLocks noGrp="1" noChangeArrowheads="1"/>
          </p:cNvSpPr>
          <p:nvPr>
            <p:ph type="title"/>
          </p:nvPr>
        </p:nvSpPr>
        <p:spPr>
          <a:xfrm>
            <a:off x="2209800" y="304800"/>
            <a:ext cx="7772400" cy="914400"/>
          </a:xfrm>
        </p:spPr>
        <p:txBody>
          <a:bodyPr/>
          <a:lstStyle/>
          <a:p>
            <a:pPr algn="ctr">
              <a:defRPr/>
            </a:pPr>
            <a:r>
              <a:rPr lang="en-US" sz="3600" kern="1200" dirty="0">
                <a:effectLst>
                  <a:outerShdw blurRad="38100" dist="38100" dir="2700000" algn="tl">
                    <a:srgbClr val="000000">
                      <a:alpha val="43137"/>
                    </a:srgbClr>
                  </a:outerShdw>
                </a:effectLst>
                <a:ea typeface="+mn-ea"/>
                <a:cs typeface="Calibri" panose="020F0502020204030204" pitchFamily="34" charset="0"/>
              </a:rPr>
              <a:t>Herodotus</a:t>
            </a:r>
            <a:r>
              <a:rPr lang="en-US" sz="3600" dirty="0">
                <a:solidFill>
                  <a:srgbClr val="00FFFF"/>
                </a:solidFill>
                <a:effectLst>
                  <a:outerShdw blurRad="38100" dist="38100" dir="2700000" algn="tl">
                    <a:srgbClr val="000000"/>
                  </a:outerShdw>
                </a:effectLst>
              </a:rPr>
              <a:t>, </a:t>
            </a:r>
            <a:r>
              <a:rPr lang="en-US" sz="3600" i="1" dirty="0">
                <a:solidFill>
                  <a:srgbClr val="00FFFF"/>
                </a:solidFill>
                <a:effectLst>
                  <a:outerShdw blurRad="38100" dist="38100" dir="2700000" algn="tl">
                    <a:srgbClr val="000000"/>
                  </a:outerShdw>
                </a:effectLst>
              </a:rPr>
              <a:t>Histories</a:t>
            </a:r>
            <a:r>
              <a:rPr lang="en-US" sz="3600" dirty="0">
                <a:solidFill>
                  <a:srgbClr val="00FFFF"/>
                </a:solidFill>
                <a:effectLst>
                  <a:outerShdw blurRad="38100" dist="38100" dir="2700000" algn="tl">
                    <a:srgbClr val="000000"/>
                  </a:outerShdw>
                </a:effectLst>
              </a:rPr>
              <a:t>, 3:93-94 (450 B.C.)</a:t>
            </a:r>
          </a:p>
        </p:txBody>
      </p:sp>
      <p:sp>
        <p:nvSpPr>
          <p:cNvPr id="129028" name="Rectangle 4"/>
          <p:cNvSpPr>
            <a:spLocks noGrp="1" noChangeArrowheads="1"/>
          </p:cNvSpPr>
          <p:nvPr>
            <p:ph type="body" idx="1"/>
          </p:nvPr>
        </p:nvSpPr>
        <p:spPr>
          <a:xfrm>
            <a:off x="617855" y="1600200"/>
            <a:ext cx="10964545" cy="4953000"/>
          </a:xfrm>
        </p:spPr>
        <p:txBody>
          <a:bodyPr/>
          <a:lstStyle/>
          <a:p>
            <a:pPr marL="0" indent="0" algn="just">
              <a:buNone/>
              <a:defRPr/>
            </a:pPr>
            <a:r>
              <a:rPr lang="en-US" dirty="0"/>
              <a:t>“The twelfth, the Bactrians as far as the land of the </a:t>
            </a:r>
            <a:r>
              <a:rPr lang="en-US" dirty="0" err="1"/>
              <a:t>Aegli</a:t>
            </a:r>
            <a:r>
              <a:rPr lang="en-US" dirty="0"/>
              <a:t>; these paid three hundred and sixty. The thirteenth, the </a:t>
            </a:r>
            <a:r>
              <a:rPr lang="en-US" dirty="0" err="1"/>
              <a:t>Pactyic</a:t>
            </a:r>
            <a:r>
              <a:rPr lang="en-US" dirty="0"/>
              <a:t> country and Armenia and the lands adjoining as far as </a:t>
            </a:r>
            <a:r>
              <a:rPr lang="en-US" b="1" u="sng" dirty="0">
                <a:solidFill>
                  <a:srgbClr val="FFFFCC"/>
                </a:solidFill>
              </a:rPr>
              <a:t>the Euxine sea</a:t>
            </a:r>
            <a:r>
              <a:rPr lang="en-US" dirty="0"/>
              <a:t>; these paid four hundred…</a:t>
            </a:r>
            <a:r>
              <a:rPr lang="en-US" b="1" u="sng" dirty="0">
                <a:solidFill>
                  <a:srgbClr val="FFFFCC"/>
                </a:solidFill>
              </a:rPr>
              <a:t>The </a:t>
            </a:r>
            <a:r>
              <a:rPr lang="en-US" b="1" u="sng" dirty="0" err="1">
                <a:solidFill>
                  <a:srgbClr val="FFFFCC"/>
                </a:solidFill>
              </a:rPr>
              <a:t>Moschi</a:t>
            </a:r>
            <a:r>
              <a:rPr lang="en-US" b="1" u="sng" dirty="0">
                <a:solidFill>
                  <a:srgbClr val="FFFFCC"/>
                </a:solidFill>
              </a:rPr>
              <a:t>, </a:t>
            </a:r>
            <a:r>
              <a:rPr lang="en-US" b="1" u="sng" dirty="0" err="1">
                <a:solidFill>
                  <a:srgbClr val="FFFFCC"/>
                </a:solidFill>
              </a:rPr>
              <a:t>Tibareni</a:t>
            </a:r>
            <a:r>
              <a:rPr lang="en-US" dirty="0"/>
              <a:t>, </a:t>
            </a:r>
            <a:r>
              <a:rPr lang="en-US" dirty="0" err="1"/>
              <a:t>Macrones</a:t>
            </a:r>
            <a:r>
              <a:rPr lang="en-US" dirty="0"/>
              <a:t>, </a:t>
            </a:r>
            <a:r>
              <a:rPr lang="en-US" dirty="0" err="1"/>
              <a:t>Mossynoeci</a:t>
            </a:r>
            <a:r>
              <a:rPr lang="en-US" dirty="0"/>
              <a:t>, and Mares, the nineteenth province, were ordered to pay three hundred. The Indians made up the twentieth province. These are more in number than any nation of which we know, and they paid a greater tribute than any other province, namely three hundred and sixty talents of gold dust.”</a:t>
            </a:r>
            <a:r>
              <a:rPr lang="en-US" dirty="0">
                <a:solidFill>
                  <a:schemeClr val="bg1"/>
                </a:solidFill>
              </a:rPr>
              <a:t> </a:t>
            </a:r>
          </a:p>
        </p:txBody>
      </p:sp>
    </p:spTree>
    <p:extLst>
      <p:ext uri="{BB962C8B-B14F-4D97-AF65-F5344CB8AC3E}">
        <p14:creationId xmlns:p14="http://schemas.microsoft.com/office/powerpoint/2010/main" val="181660348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5413" y="137160"/>
            <a:ext cx="886117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9D4976D3-B01C-4E0A-9341-E1B013F2FBCC}"/>
              </a:ext>
            </a:extLst>
          </p:cNvPr>
          <p:cNvSpPr>
            <a:spLocks noChangeArrowheads="1"/>
          </p:cNvSpPr>
          <p:nvPr/>
        </p:nvSpPr>
        <p:spPr bwMode="auto">
          <a:xfrm>
            <a:off x="4724400" y="1219200"/>
            <a:ext cx="2743200" cy="1066800"/>
          </a:xfrm>
          <a:prstGeom prst="ellipse">
            <a:avLst/>
          </a:prstGeom>
          <a:noFill/>
          <a:ln w="76200" algn="ctr">
            <a:solidFill>
              <a:srgbClr val="C00000"/>
            </a:solidFill>
            <a:round/>
            <a:headEnd/>
            <a:tailEnd/>
          </a:ln>
        </p:spPr>
        <p:txBody>
          <a:bodyPr wrap="none"/>
          <a:lstStyle/>
          <a:p>
            <a:endParaRPr lang="en-US" dirty="0"/>
          </a:p>
        </p:txBody>
      </p:sp>
    </p:spTree>
    <p:extLst>
      <p:ext uri="{BB962C8B-B14F-4D97-AF65-F5344CB8AC3E}">
        <p14:creationId xmlns:p14="http://schemas.microsoft.com/office/powerpoint/2010/main" val="188114986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36</a:t>
            </a:r>
          </a:p>
        </p:txBody>
      </p:sp>
      <p:sp>
        <p:nvSpPr>
          <p:cNvPr id="3" name="Content Placeholder 2"/>
          <p:cNvSpPr>
            <a:spLocks noGrp="1"/>
          </p:cNvSpPr>
          <p:nvPr>
            <p:ph idx="1"/>
          </p:nvPr>
        </p:nvSpPr>
        <p:spPr>
          <a:xfrm>
            <a:off x="670894" y="1600200"/>
            <a:ext cx="8473106" cy="3124200"/>
          </a:xfrm>
        </p:spPr>
        <p:txBody>
          <a:bodyPr/>
          <a:lstStyle/>
          <a:p>
            <a:pPr marL="457200" indent="-4572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 to prosper again (1-15)</a:t>
            </a:r>
            <a:endParaRPr lang="en-US" dirty="0">
              <a:effectLst>
                <a:outerShdw blurRad="38100" dist="38100" dir="2700000" algn="tl">
                  <a:srgbClr val="000000">
                    <a:alpha val="43137"/>
                  </a:srgbClr>
                </a:outerShdw>
              </a:effectLst>
              <a:latin typeface="Calibri" pitchFamily="34" charset="0"/>
              <a:cs typeface="Calibri" pitchFamily="34" charset="0"/>
            </a:endParaRPr>
          </a:p>
          <a:p>
            <a:pPr marL="457200" indent="-4572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Israel’s sins inhibiting prosperity (16-21)  </a:t>
            </a:r>
          </a:p>
          <a:p>
            <a:pPr marL="457200" indent="-4572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 to be restored: physically &amp; spiritually (22-38)</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4" descr="C:\Documents and Settings\Owner\Application Data\Microsoft\Media Catalog\Downloaded Clips\cl0\SY01462_.wmf">
            <a:extLst>
              <a:ext uri="{FF2B5EF4-FFF2-40B4-BE49-F238E27FC236}">
                <a16:creationId xmlns:a16="http://schemas.microsoft.com/office/drawing/2014/main" id="{A4A9BDD2-CBA3-4104-BD0F-46808C425C2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3429000" y="1600200"/>
            <a:ext cx="81534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FontTx/>
              <a:buNone/>
            </a:pPr>
            <a:r>
              <a:rPr lang="en-US" altLang="en-US" dirty="0">
                <a:effectLst>
                  <a:outerShdw blurRad="38100" dist="38100" dir="2700000" algn="tl">
                    <a:srgbClr val="000000">
                      <a:alpha val="43137"/>
                    </a:srgbClr>
                  </a:outerShdw>
                </a:effectLst>
                <a:cs typeface="Calibri" panose="020F0502020204030204" pitchFamily="34" charset="0"/>
              </a:rPr>
              <a:t>According to Frank Gaffney, President of the Center for Security Policy, Turkey is transitioning from “a secular democracy with a Muslim society into a state governed by a radical Islamic ideology hostile to Western values and freedoms.”</a:t>
            </a:r>
          </a:p>
        </p:txBody>
      </p:sp>
      <p:sp>
        <p:nvSpPr>
          <p:cNvPr id="80899" name="TextBox 3"/>
          <p:cNvSpPr txBox="1">
            <a:spLocks noChangeArrowheads="1"/>
          </p:cNvSpPr>
          <p:nvPr/>
        </p:nvSpPr>
        <p:spPr bwMode="auto">
          <a:xfrm>
            <a:off x="2552700" y="325904"/>
            <a:ext cx="7086600"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Frank Gaffney</a:t>
            </a:r>
          </a:p>
          <a:p>
            <a:pPr algn="ctr" eaLnBrk="1" hangingPunct="1">
              <a:spcBef>
                <a:spcPct val="0"/>
              </a:spcBef>
              <a:buClrTx/>
              <a:buSzTx/>
              <a:buFontTx/>
              <a:buNone/>
            </a:pPr>
            <a:r>
              <a:rPr lang="en-US" altLang="en-US" sz="1600" i="1" dirty="0">
                <a:effectLst>
                  <a:outerShdw blurRad="38100" dist="38100" dir="2700000" algn="tl">
                    <a:srgbClr val="000000">
                      <a:alpha val="43137"/>
                    </a:srgbClr>
                  </a:outerShdw>
                </a:effectLst>
                <a:cs typeface="Calibri" panose="020F0502020204030204" pitchFamily="34" charset="0"/>
              </a:rPr>
              <a:t>War Footing</a:t>
            </a:r>
            <a:r>
              <a:rPr lang="en-US" altLang="en-US" sz="1600" dirty="0">
                <a:effectLst>
                  <a:outerShdw blurRad="38100" dist="38100" dir="2700000" algn="tl">
                    <a:srgbClr val="000000">
                      <a:alpha val="43137"/>
                    </a:srgbClr>
                  </a:outerShdw>
                </a:effectLst>
                <a:cs typeface="Calibri" panose="020F0502020204030204" pitchFamily="34" charset="0"/>
              </a:rPr>
              <a:t> (Annapolis: Naval Institute Press, 2006), 164. Cited in Rhodes, 177.</a:t>
            </a:r>
          </a:p>
        </p:txBody>
      </p:sp>
      <p:pic>
        <p:nvPicPr>
          <p:cNvPr id="80900" name="Picture 4" descr="http://www.splcenter.org/sites/default/files/imagecache/detail/images/individual/Frank-Gaffney.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1752600"/>
            <a:ext cx="2658628" cy="297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42771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3429000" y="1661702"/>
            <a:ext cx="7924800" cy="3064470"/>
          </a:xfrm>
        </p:spPr>
        <p:txBody>
          <a:bodyPr/>
          <a:lstStyle/>
          <a:p>
            <a:pPr marL="0" indent="0" algn="just">
              <a:buNone/>
            </a:pPr>
            <a:r>
              <a:rPr lang="en-US" dirty="0"/>
              <a:t>“Interestingly, these prophesied military instruments though centuries old have not been made obsolete. The horse, for instance, is still used in warfare on certain kinds of terrain.”</a:t>
            </a:r>
          </a:p>
        </p:txBody>
      </p:sp>
      <p:sp>
        <p:nvSpPr>
          <p:cNvPr id="68613" name="Text Box 5"/>
          <p:cNvSpPr txBox="1">
            <a:spLocks noChangeArrowheads="1"/>
          </p:cNvSpPr>
          <p:nvPr/>
        </p:nvSpPr>
        <p:spPr bwMode="auto">
          <a:xfrm>
            <a:off x="2019300" y="295870"/>
            <a:ext cx="81534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Paul Lee Tan</a:t>
            </a:r>
          </a:p>
          <a:p>
            <a:pPr algn="ctr"/>
            <a:r>
              <a:rPr lang="en-US" altLang="en-US" sz="1800" i="1" dirty="0">
                <a:effectLst>
                  <a:outerShdw blurRad="38100" dist="38100" dir="2700000" algn="tl">
                    <a:srgbClr val="000000"/>
                  </a:outerShdw>
                </a:effectLst>
                <a:latin typeface="Calibri" panose="020F0502020204030204" pitchFamily="34" charset="0"/>
                <a:cs typeface="+mn-cs"/>
              </a:rPr>
              <a:t>The Interpretation of Prophecy, 223-24</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 y="1828800"/>
            <a:ext cx="2409026" cy="3657600"/>
          </a:xfrm>
          <a:prstGeom prst="rect">
            <a:avLst/>
          </a:prstGeom>
        </p:spPr>
      </p:pic>
    </p:spTree>
    <p:extLst>
      <p:ext uri="{BB962C8B-B14F-4D97-AF65-F5344CB8AC3E}">
        <p14:creationId xmlns:p14="http://schemas.microsoft.com/office/powerpoint/2010/main" val="408494594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0" y="1844219"/>
            <a:ext cx="109728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Some have found great difficulty in the references to armor, buckler, shield, sword and helmet, but even in our day of advanced weapons of warfare it is interesting to learn that in some parts of the world conflict is going on with primitive weapons. (And how else could an ancient writer have described warfare? He knew nothing of planes and guns.)</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971800" y="322183"/>
            <a:ext cx="62484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2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The Prophecy of Ezekiel</a:t>
            </a:r>
            <a:r>
              <a:rPr lang="en-US" altLang="en-US" sz="1800" dirty="0">
                <a:effectLst>
                  <a:outerShdw blurRad="38100" dist="38100" dir="2700000" algn="tl">
                    <a:srgbClr val="000000">
                      <a:alpha val="43137"/>
                    </a:srgbClr>
                  </a:outerShdw>
                </a:effectLst>
                <a:cs typeface="Calibri" panose="020F0502020204030204" pitchFamily="34" charset="0"/>
              </a:rPr>
              <a:t>: The Glory of the Lord, Paperback ed. (Chicago: Moody, 1969; reprint, Chicago: Moody, 1984), 221.</a:t>
            </a:r>
          </a:p>
        </p:txBody>
      </p:sp>
      <p:pic>
        <p:nvPicPr>
          <p:cNvPr id="5" name="Picture 4">
            <a:extLst>
              <a:ext uri="{FF2B5EF4-FFF2-40B4-BE49-F238E27FC236}">
                <a16:creationId xmlns:a16="http://schemas.microsoft.com/office/drawing/2014/main" id="{7E9042F1-9922-4AA5-80A8-98341CC0730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890463" cy="1097280"/>
          </a:xfrm>
          <a:prstGeom prst="rect">
            <a:avLst/>
          </a:prstGeom>
          <a:ln>
            <a:solidFill>
              <a:schemeClr val="tx1"/>
            </a:solidFill>
          </a:ln>
        </p:spPr>
      </p:pic>
    </p:spTree>
    <p:extLst>
      <p:ext uri="{BB962C8B-B14F-4D97-AF65-F5344CB8AC3E}">
        <p14:creationId xmlns:p14="http://schemas.microsoft.com/office/powerpoint/2010/main" val="391771004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6DCCDC-1146-4B32-BF08-B7AE52032B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1" y="0"/>
            <a:ext cx="10972800" cy="3943350"/>
          </a:xfrm>
        </p:spPr>
        <p:txBody>
          <a:bodyPr/>
          <a:lstStyle/>
          <a:p>
            <a:pPr algn="ctr">
              <a:spcBef>
                <a:spcPts val="0"/>
              </a:spcBef>
              <a:spcAft>
                <a:spcPts val="9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Ezekiel 39:2, 4</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2</a:t>
            </a:r>
            <a:r>
              <a:rPr lang="en-US" sz="3600" dirty="0">
                <a:effectLst>
                  <a:outerShdw blurRad="38100" dist="38100" dir="2700000" algn="tl">
                    <a:srgbClr val="000000">
                      <a:alpha val="43137"/>
                    </a:srgbClr>
                  </a:outerShdw>
                </a:effectLst>
              </a:rPr>
              <a:t> and I will turn you around, drive you on, take you up from the remotest parts of the north and bring you against </a:t>
            </a:r>
            <a:r>
              <a:rPr lang="en-US" sz="3600" b="1" u="sng" dirty="0">
                <a:solidFill>
                  <a:srgbClr val="FFFFCC"/>
                </a:solidFill>
                <a:effectLst>
                  <a:outerShdw blurRad="38100" dist="38100" dir="2700000" algn="tl">
                    <a:srgbClr val="000000">
                      <a:alpha val="43137"/>
                    </a:srgbClr>
                  </a:outerShdw>
                </a:effectLst>
              </a:rPr>
              <a:t>the mountains of Israel</a:t>
            </a: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4</a:t>
            </a:r>
            <a:r>
              <a:rPr lang="en-US" sz="3600" dirty="0">
                <a:effectLst>
                  <a:outerShdw blurRad="38100" dist="38100" dir="2700000" algn="tl">
                    <a:srgbClr val="000000">
                      <a:alpha val="43137"/>
                    </a:srgbClr>
                  </a:outerShdw>
                </a:effectLst>
              </a:rPr>
              <a:t>You will fall on </a:t>
            </a:r>
            <a:r>
              <a:rPr lang="en-US" sz="3600" b="1" u="sng" dirty="0">
                <a:solidFill>
                  <a:srgbClr val="FFFFCC"/>
                </a:solidFill>
                <a:effectLst>
                  <a:outerShdw blurRad="38100" dist="38100" dir="2700000" algn="tl">
                    <a:srgbClr val="000000">
                      <a:alpha val="43137"/>
                    </a:srgbClr>
                  </a:outerShdw>
                </a:effectLst>
              </a:rPr>
              <a:t>the mountains of Israel</a:t>
            </a:r>
            <a:r>
              <a:rPr lang="en-US" sz="3600" dirty="0">
                <a:effectLst>
                  <a:outerShdw blurRad="38100" dist="38100" dir="2700000" algn="tl">
                    <a:srgbClr val="000000">
                      <a:alpha val="43137"/>
                    </a:srgbClr>
                  </a:outerShdw>
                </a:effectLst>
              </a:rPr>
              <a:t>, you and all your troops and the peoples who are with you; I will give you as food to every kind of predatory bird and beast of the field.”</a:t>
            </a:r>
          </a:p>
        </p:txBody>
      </p:sp>
    </p:spTree>
    <p:extLst>
      <p:ext uri="{BB962C8B-B14F-4D97-AF65-F5344CB8AC3E}">
        <p14:creationId xmlns:p14="http://schemas.microsoft.com/office/powerpoint/2010/main" val="211534471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606583" y="1986552"/>
            <a:ext cx="10975818"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According to Ezekiel 39:2, 4, Israel must possess the ‘mountains of Israel’ when this invasion occurs...The famous Six Day war in Israel in 1967 helped set the stage for this to be fulfilled. Before the Six Day War, all the mountains of Israel, with the exception of a small strip of west Jerusalem, were in the hands of the Jordanian Arabs. Only since 1967 have the mountains of Israel been in Israel, thus setting the stage for the fulfillment of this prophecy.”</a:t>
            </a:r>
          </a:p>
        </p:txBody>
      </p:sp>
      <p:sp>
        <p:nvSpPr>
          <p:cNvPr id="26627" name="TextBox 2"/>
          <p:cNvSpPr txBox="1">
            <a:spLocks noChangeArrowheads="1"/>
          </p:cNvSpPr>
          <p:nvPr/>
        </p:nvSpPr>
        <p:spPr bwMode="auto">
          <a:xfrm>
            <a:off x="2133600" y="381000"/>
            <a:ext cx="8229599" cy="131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Mountains of Israel?</a:t>
            </a:r>
          </a:p>
          <a:p>
            <a:pPr algn="ctr" eaLnBrk="1" hangingPunct="1">
              <a:spcBef>
                <a:spcPct val="0"/>
              </a:spcBef>
              <a:buClrTx/>
              <a:buSzTx/>
              <a:buNone/>
            </a:pPr>
            <a:r>
              <a:rPr lang="en-US" sz="1800" dirty="0">
                <a:effectLst>
                  <a:outerShdw blurRad="38100" dist="38100" dir="2700000" algn="tl">
                    <a:srgbClr val="000000">
                      <a:alpha val="43137"/>
                    </a:srgbClr>
                  </a:outerShdw>
                </a:effectLst>
                <a:cs typeface="Calibri" panose="020F0502020204030204" pitchFamily="34" charset="0"/>
              </a:rPr>
              <a:t>Mark Hitchcock, </a:t>
            </a:r>
            <a:r>
              <a:rPr lang="en-US" sz="1800" i="1" dirty="0">
                <a:effectLst>
                  <a:outerShdw blurRad="38100" dist="38100" dir="2700000" algn="tl">
                    <a:srgbClr val="000000">
                      <a:alpha val="43137"/>
                    </a:srgbClr>
                  </a:outerShdw>
                </a:effectLst>
                <a:cs typeface="Calibri" panose="020F0502020204030204" pitchFamily="34" charset="0"/>
              </a:rPr>
              <a:t>The Amazing Claims of Bible Prophecy: What You Need to Know in These Uncertain Times</a:t>
            </a:r>
            <a:r>
              <a:rPr lang="en-US" sz="1800" dirty="0">
                <a:effectLst>
                  <a:outerShdw blurRad="38100" dist="38100" dir="2700000" algn="tl">
                    <a:srgbClr val="000000">
                      <a:alpha val="43137"/>
                    </a:srgbClr>
                  </a:outerShdw>
                </a:effectLst>
                <a:cs typeface="Calibri" panose="020F0502020204030204" pitchFamily="34" charset="0"/>
              </a:rPr>
              <a:t> (Harvest House: Eugene, OR, 2010), 211. </a:t>
            </a:r>
            <a:r>
              <a:rPr lang="en-US" altLang="en-US" sz="1800" dirty="0">
                <a:effectLst>
                  <a:outerShdw blurRad="38100" dist="38100" dir="2700000" algn="tl">
                    <a:srgbClr val="000000">
                      <a:alpha val="43137"/>
                    </a:srgbClr>
                  </a:outerShdw>
                </a:effectLst>
                <a:cs typeface="Calibri" panose="020F0502020204030204" pitchFamily="34" charset="0"/>
              </a:rPr>
              <a:t> </a:t>
            </a:r>
          </a:p>
        </p:txBody>
      </p:sp>
      <p:pic>
        <p:nvPicPr>
          <p:cNvPr id="5" name="Picture 4">
            <a:extLst>
              <a:ext uri="{FF2B5EF4-FFF2-40B4-BE49-F238E27FC236}">
                <a16:creationId xmlns:a16="http://schemas.microsoft.com/office/drawing/2014/main" id="{290DF509-3E6B-4883-B07D-2A762DAE8EC7}"/>
              </a:ext>
            </a:extLst>
          </p:cNvPr>
          <p:cNvPicPr>
            <a:picLocks noChangeAspect="1"/>
          </p:cNvPicPr>
          <p:nvPr/>
        </p:nvPicPr>
        <p:blipFill>
          <a:blip r:embed="rId2"/>
          <a:stretch>
            <a:fillRect/>
          </a:stretch>
        </p:blipFill>
        <p:spPr>
          <a:xfrm>
            <a:off x="606582" y="76200"/>
            <a:ext cx="1286692" cy="1097280"/>
          </a:xfrm>
          <a:prstGeom prst="rect">
            <a:avLst/>
          </a:prstGeom>
        </p:spPr>
      </p:pic>
    </p:spTree>
    <p:extLst>
      <p:ext uri="{BB962C8B-B14F-4D97-AF65-F5344CB8AC3E}">
        <p14:creationId xmlns:p14="http://schemas.microsoft.com/office/powerpoint/2010/main" val="163802266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0972800" cy="4800600"/>
          </a:xfrm>
        </p:spPr>
        <p:txBody>
          <a:bodyPr/>
          <a:lstStyle/>
          <a:p>
            <a:pPr marL="0" indent="0" algn="just">
              <a:spcBef>
                <a:spcPts val="0"/>
              </a:spcBef>
              <a:spcAft>
                <a:spcPts val="0"/>
              </a:spcAft>
              <a:buNone/>
            </a:pPr>
            <a:r>
              <a:rPr lang="en-US" sz="2700" dirty="0">
                <a:effectLst>
                  <a:outerShdw blurRad="38100" dist="38100" dir="2700000" algn="tl">
                    <a:srgbClr val="000000">
                      <a:alpha val="43137"/>
                    </a:srgbClr>
                  </a:outerShdw>
                </a:effectLst>
              </a:rPr>
              <a:t>“But where in the Land of Israel will the invading armies be destroyed? The exact location is revealed in Ezekiel 39:2 and 4a: ‘and I will turn you about, and will lead you on, and will cause you to come up from the uttermost parts of the north; and I will bring you upon the mountains of Israel…you shall fall upon the mountains of Israel.’ The phrase ‘the mountains of Israel’ refers to the central mountain range that makes up the backbone of the country. In the Hebrew Scriptures, these mountains were known as the Hill Country of Ephraim and the Hill Country of Judah. Some of the famous biblical cities that lie within these mountains include Dothan, Shechem, Samaria, Shiloh, Bethel, Ai, Ramah, Bethlehem, Hebron, </a:t>
            </a:r>
            <a:r>
              <a:rPr lang="en-US" sz="2700" dirty="0" err="1">
                <a:effectLst>
                  <a:outerShdw blurRad="38100" dist="38100" dir="2700000" algn="tl">
                    <a:srgbClr val="000000">
                      <a:alpha val="43137"/>
                    </a:srgbClr>
                  </a:outerShdw>
                </a:effectLst>
              </a:rPr>
              <a:t>Debir</a:t>
            </a:r>
            <a:r>
              <a:rPr lang="en-US" sz="2700" dirty="0">
                <a:effectLst>
                  <a:outerShdw blurRad="38100" dist="38100" dir="2700000" algn="tl">
                    <a:srgbClr val="000000">
                      <a:alpha val="43137"/>
                    </a:srgbClr>
                  </a:outerShdw>
                </a:effectLst>
              </a:rPr>
              <a:t>, and most importantly, Jerusalem, which seems to be the target of the invading army. However, from 1948 until the Six-Day War in 1967, these mountains were not in Israel, but in Jordan.</a:t>
            </a:r>
            <a:r>
              <a:rPr lang="en-US" altLang="en-US" sz="2700" dirty="0">
                <a:effectLst>
                  <a:outerShdw blurRad="38100" dist="38100" dir="2700000" algn="tl">
                    <a:srgbClr val="000000">
                      <a:alpha val="43137"/>
                    </a:srgbClr>
                  </a:outerShdw>
                </a:effectLst>
                <a:cs typeface="Calibri" panose="020F0502020204030204" pitchFamily="34" charset="0"/>
              </a:rPr>
              <a:t>”</a:t>
            </a:r>
            <a:endParaRPr lang="en-US" altLang="en-US" sz="27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2986088" y="219670"/>
            <a:ext cx="621982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THE MODERN STATE OF ISRAEL IN BIBLE PROPHECY</a:t>
            </a:r>
          </a:p>
          <a:p>
            <a:pPr algn="ctr"/>
            <a:r>
              <a:rPr lang="en-US" sz="1800" dirty="0">
                <a:latin typeface="Calibri" panose="020F0502020204030204" pitchFamily="34" charset="0"/>
                <a:ea typeface="Calibri" panose="020F0502020204030204" pitchFamily="34" charset="0"/>
                <a:cs typeface="Times New Roman" panose="02020603050405020304" pitchFamily="18" charset="0"/>
              </a:rPr>
              <a:t>Paper presented to the PTSG on 12-7-21, </a:t>
            </a:r>
            <a:r>
              <a:rPr lang="en-US" sz="1800" dirty="0" err="1">
                <a:effectLst>
                  <a:outerShdw blurRad="38100" dist="38100" dir="2700000" algn="tl">
                    <a:srgbClr val="000000"/>
                  </a:outerShdw>
                </a:effectLst>
                <a:latin typeface="Calibri" panose="020F0502020204030204" pitchFamily="34" charset="0"/>
                <a:ea typeface="Calibri" panose="020F0502020204030204" pitchFamily="34" charset="0"/>
                <a:cs typeface="+mn-cs"/>
              </a:rPr>
              <a:t>pps</a:t>
            </a:r>
            <a:r>
              <a:rPr lang="en-US" sz="1800" dirty="0">
                <a:effectLst>
                  <a:outerShdw blurRad="38100" dist="38100" dir="2700000" algn="tl">
                    <a:srgbClr val="000000"/>
                  </a:outerShdw>
                </a:effectLst>
                <a:latin typeface="Calibri" panose="020F0502020204030204" pitchFamily="34" charset="0"/>
                <a:ea typeface="Calibri" panose="020F0502020204030204" pitchFamily="34" charset="0"/>
                <a:cs typeface="+mn-cs"/>
              </a:rPr>
              <a:t>. 18-19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4274981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0972800" cy="4800600"/>
          </a:xfrm>
        </p:spPr>
        <p:txBody>
          <a:bodyPr/>
          <a:lstStyle/>
          <a:p>
            <a:pPr marL="0" indent="0" algn="just">
              <a:spcBef>
                <a:spcPts val="0"/>
              </a:spcBef>
              <a:spcAft>
                <a:spcPts val="0"/>
              </a:spcAft>
              <a:buNone/>
            </a:pPr>
            <a:r>
              <a:rPr lang="en-US" sz="2700" dirty="0">
                <a:effectLst>
                  <a:outerShdw blurRad="38100" dist="38100" dir="2700000" algn="tl">
                    <a:srgbClr val="000000">
                      <a:alpha val="43137"/>
                    </a:srgbClr>
                  </a:outerShdw>
                </a:effectLst>
              </a:rPr>
              <a:t>“They are now referred to politically as the West Bank. In 1948, Jordanian forces took over these mountains and annexed them as part of Jordan. All Israel had was a small corridor leading west to Jerusalem. The border between Israel and Jordan ran down the foot of these mountains, then cut into the mountains, dividing Jerusalem in two, and then went out again and continued along the foot of these mountains. Israel had maybe five percent or less of the mountains, while the rest belonged to Jordan. Only since 1967 have the mountains of Israel been in Israel. Besides the Temple compound falling into Jewish hands, another by-product of the Six-Day War was that these mountains also fell under Israeli sovereignty. Therefore, not only could this prophecy not have been fulfilled before 1948, but it could also not have been fulfilled before 1967.</a:t>
            </a:r>
            <a:r>
              <a:rPr lang="en-US" altLang="en-US" sz="2700" dirty="0">
                <a:effectLst>
                  <a:outerShdw blurRad="38100" dist="38100" dir="2700000" algn="tl">
                    <a:srgbClr val="000000">
                      <a:alpha val="43137"/>
                    </a:srgbClr>
                  </a:outerShdw>
                </a:effectLst>
                <a:cs typeface="Calibri" panose="020F0502020204030204" pitchFamily="34" charset="0"/>
              </a:rPr>
              <a:t>”</a:t>
            </a:r>
            <a:endParaRPr lang="en-US" altLang="en-US" sz="27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THE MODERN STATE OF ISRAEL IN BIBLE PROPHECY</a:t>
            </a:r>
          </a:p>
          <a:p>
            <a:pPr algn="ctr"/>
            <a:r>
              <a:rPr lang="en-US" sz="1800" dirty="0">
                <a:latin typeface="Calibri" panose="020F0502020204030204" pitchFamily="34" charset="0"/>
                <a:ea typeface="Calibri" panose="020F0502020204030204" pitchFamily="34" charset="0"/>
                <a:cs typeface="Times New Roman" panose="02020603050405020304" pitchFamily="18" charset="0"/>
              </a:rPr>
              <a:t>Paper presented to the PTSG on 12-7-21, </a:t>
            </a:r>
            <a:r>
              <a:rPr lang="en-US" sz="1800" dirty="0" err="1">
                <a:effectLst>
                  <a:outerShdw blurRad="38100" dist="38100" dir="2700000" algn="tl">
                    <a:srgbClr val="000000"/>
                  </a:outerShdw>
                </a:effectLst>
                <a:latin typeface="Calibri" panose="020F0502020204030204" pitchFamily="34" charset="0"/>
                <a:ea typeface="Calibri" panose="020F0502020204030204" pitchFamily="34" charset="0"/>
                <a:cs typeface="+mn-cs"/>
              </a:rPr>
              <a:t>pps</a:t>
            </a:r>
            <a:r>
              <a:rPr lang="en-US" sz="1800" dirty="0">
                <a:effectLst>
                  <a:outerShdw blurRad="38100" dist="38100" dir="2700000" algn="tl">
                    <a:srgbClr val="000000"/>
                  </a:outerShdw>
                </a:effectLst>
                <a:latin typeface="Calibri" panose="020F0502020204030204" pitchFamily="34" charset="0"/>
                <a:ea typeface="Calibri" panose="020F0502020204030204" pitchFamily="34" charset="0"/>
                <a:cs typeface="+mn-cs"/>
              </a:rPr>
              <a:t>. 18-19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257403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854663"/>
            <a:ext cx="10972800" cy="2945937"/>
          </a:xfrm>
        </p:spPr>
        <p:txBody>
          <a:bodyPr/>
          <a:lstStyle/>
          <a:p>
            <a:pPr marL="0" indent="0" algn="just">
              <a:spcBef>
                <a:spcPts val="0"/>
              </a:spcBef>
              <a:spcAft>
                <a:spcPts val="0"/>
              </a:spcAft>
              <a:buNone/>
            </a:pPr>
            <a:r>
              <a:rPr lang="en-US" sz="2800" dirty="0">
                <a:effectLst>
                  <a:outerShdw blurRad="38100" dist="38100" dir="2700000" algn="tl">
                    <a:srgbClr val="000000">
                      <a:alpha val="43137"/>
                    </a:srgbClr>
                  </a:outerShdw>
                </a:effectLst>
              </a:rPr>
              <a:t>“The mountains of Israel (the West Bank) are yet to have a very important and relevant role in Bible prophecy. As for the present State of Israel, they became part of Israel in 1967. This is yet another way the modern Jewish State fits within Bible prophecy.</a:t>
            </a:r>
            <a:r>
              <a:rPr lang="en-US" altLang="en-US" sz="2800" dirty="0">
                <a:effectLst>
                  <a:outerShdw blurRad="38100" dist="38100" dir="2700000" algn="tl">
                    <a:srgbClr val="000000">
                      <a:alpha val="43137"/>
                    </a:srgbClr>
                  </a:outerShdw>
                </a:effectLst>
                <a:cs typeface="Calibri" panose="020F0502020204030204" pitchFamily="34" charset="0"/>
              </a:rPr>
              <a:t>”</a:t>
            </a:r>
            <a:endParaRPr lang="en-US" altLang="en-US" sz="28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THE MODERN STATE OF ISRAEL IN BIBLE PROPHECY</a:t>
            </a:r>
          </a:p>
          <a:p>
            <a:pPr algn="ctr"/>
            <a:r>
              <a:rPr lang="en-US" sz="1800" dirty="0">
                <a:latin typeface="Calibri" panose="020F0502020204030204" pitchFamily="34" charset="0"/>
                <a:ea typeface="Calibri" panose="020F0502020204030204" pitchFamily="34" charset="0"/>
                <a:cs typeface="Times New Roman" panose="02020603050405020304" pitchFamily="18" charset="0"/>
              </a:rPr>
              <a:t>Paper presented to the PTSG on 12-7-21,</a:t>
            </a:r>
            <a:r>
              <a:rPr lang="en-US" sz="1800" dirty="0">
                <a:effectLst>
                  <a:outerShdw blurRad="38100" dist="38100" dir="2700000" algn="tl">
                    <a:srgbClr val="000000"/>
                  </a:outerShdw>
                </a:effectLst>
                <a:latin typeface="Calibri" panose="020F0502020204030204" pitchFamily="34" charset="0"/>
                <a:ea typeface="Calibri" panose="020F0502020204030204" pitchFamily="34" charset="0"/>
                <a:cs typeface="+mn-cs"/>
              </a:rPr>
              <a:t> </a:t>
            </a:r>
            <a:r>
              <a:rPr lang="en-US" sz="1800" dirty="0" err="1">
                <a:effectLst>
                  <a:outerShdw blurRad="38100" dist="38100" dir="2700000" algn="tl">
                    <a:srgbClr val="000000"/>
                  </a:outerShdw>
                </a:effectLst>
                <a:latin typeface="Calibri" panose="020F0502020204030204" pitchFamily="34" charset="0"/>
                <a:ea typeface="Calibri" panose="020F0502020204030204" pitchFamily="34" charset="0"/>
                <a:cs typeface="+mn-cs"/>
              </a:rPr>
              <a:t>pps</a:t>
            </a:r>
            <a:r>
              <a:rPr lang="en-US" sz="1800" dirty="0">
                <a:effectLst>
                  <a:outerShdw blurRad="38100" dist="38100" dir="2700000" algn="tl">
                    <a:srgbClr val="000000"/>
                  </a:outerShdw>
                </a:effectLst>
                <a:latin typeface="Calibri" panose="020F0502020204030204" pitchFamily="34" charset="0"/>
                <a:ea typeface="Calibri" panose="020F0502020204030204" pitchFamily="34" charset="0"/>
                <a:cs typeface="+mn-cs"/>
              </a:rPr>
              <a:t>. 18-19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67928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954BA4-E059-44F2-8166-85FBB53D139A}"/>
              </a:ext>
            </a:extLst>
          </p:cNvPr>
          <p:cNvPicPr>
            <a:picLocks noChangeAspect="1"/>
          </p:cNvPicPr>
          <p:nvPr/>
        </p:nvPicPr>
        <p:blipFill>
          <a:blip r:embed="rId2"/>
          <a:stretch>
            <a:fillRect/>
          </a:stretch>
        </p:blipFill>
        <p:spPr>
          <a:xfrm>
            <a:off x="2979308" y="112488"/>
            <a:ext cx="6233384" cy="6675120"/>
          </a:xfrm>
          <a:prstGeom prst="rect">
            <a:avLst/>
          </a:prstGeom>
        </p:spPr>
      </p:pic>
    </p:spTree>
    <p:extLst>
      <p:ext uri="{BB962C8B-B14F-4D97-AF65-F5344CB8AC3E}">
        <p14:creationId xmlns:p14="http://schemas.microsoft.com/office/powerpoint/2010/main" val="279050118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FBE71E-AD57-4738-97AA-DEB171072F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95600" y="228600"/>
            <a:ext cx="64008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948406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33‒48</a:t>
            </a:r>
          </a:p>
        </p:txBody>
      </p:sp>
      <p:sp>
        <p:nvSpPr>
          <p:cNvPr id="3" name="Content Placeholder 2"/>
          <p:cNvSpPr>
            <a:spLocks noGrp="1"/>
          </p:cNvSpPr>
          <p:nvPr>
            <p:ph idx="1"/>
          </p:nvPr>
        </p:nvSpPr>
        <p:spPr>
          <a:xfrm>
            <a:off x="609599" y="1058402"/>
            <a:ext cx="10972801" cy="5647198"/>
          </a:xfrm>
        </p:spPr>
        <p:txBody>
          <a:bodyPr/>
          <a:lstStyle/>
          <a:p>
            <a:pPr marL="627063" indent="-6270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Ezekiel recommissioned (33)</a:t>
            </a:r>
            <a:endParaRPr lang="en-US" dirty="0">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False shepherds removed</a:t>
            </a:r>
            <a:r>
              <a:rPr lang="en-US" dirty="0">
                <a:effectLst>
                  <a:outerShdw blurRad="38100" dist="38100" dir="2700000" algn="tl">
                    <a:srgbClr val="000000">
                      <a:alpha val="43137"/>
                    </a:srgbClr>
                  </a:outerShdw>
                </a:effectLst>
                <a:latin typeface="Calibri" pitchFamily="34" charset="0"/>
                <a:cs typeface="Calibri" pitchFamily="34" charset="0"/>
              </a:rPr>
              <a:t> (34)  </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Edom destroyed  (35)</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Israel’s restoration: physical &amp; spiritual (36)</a:t>
            </a:r>
          </a:p>
          <a:p>
            <a:pPr marL="627063" indent="-6270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Israel’s restoration illustrated (37)</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Means of restoration: Northern invasion (38)</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 Results of the Northern invasion: conversion (39)</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Millennial Temple (40‒46)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Tribal land allotment </a:t>
            </a:r>
            <a:r>
              <a:rPr lang="en-US" dirty="0">
                <a:effectLst>
                  <a:outerShdw blurRad="38100" dist="38100" dir="2700000" algn="tl">
                    <a:srgbClr val="000000">
                      <a:alpha val="43137"/>
                    </a:srgbClr>
                  </a:outerShdw>
                </a:effectLst>
                <a:cs typeface="Calibri" pitchFamily="34" charset="0"/>
              </a:rPr>
              <a:t>(47‒48)</a:t>
            </a:r>
          </a:p>
          <a:p>
            <a:pPr marL="576263" indent="-576263">
              <a:spcBef>
                <a:spcPts val="600"/>
              </a:spcBef>
              <a:spcAft>
                <a:spcPts val="600"/>
              </a:spcAft>
              <a:buSzPct val="100000"/>
              <a:buFont typeface="+mj-lt"/>
              <a:buAutoNum type="romanUcPeriod"/>
              <a:defRPr/>
            </a:pP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pic>
        <p:nvPicPr>
          <p:cNvPr id="6" name="Picture 5" descr="C:\Documents and Settings\Owner\Application Data\Microsoft\Media Catalog\Downloaded Clips\cl0\SY01462_.wmf">
            <a:extLst>
              <a:ext uri="{FF2B5EF4-FFF2-40B4-BE49-F238E27FC236}">
                <a16:creationId xmlns:a16="http://schemas.microsoft.com/office/drawing/2014/main" id="{DCF871D5-2BF5-482D-97F2-DAB6C78F8E0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4179638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4" descr="4KINGS"/>
          <p:cNvPicPr>
            <a:picLocks noChangeAspect="1" noChangeArrowheads="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857756" y="137160"/>
            <a:ext cx="847648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807093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68B214-9389-49C8-ADFF-108E00E2938E}"/>
              </a:ext>
            </a:extLst>
          </p:cNvPr>
          <p:cNvPicPr>
            <a:picLocks noChangeAspect="1"/>
          </p:cNvPicPr>
          <p:nvPr/>
        </p:nvPicPr>
        <p:blipFill>
          <a:blip r:embed="rId2"/>
          <a:stretch>
            <a:fillRect/>
          </a:stretch>
        </p:blipFill>
        <p:spPr>
          <a:xfrm>
            <a:off x="1636389" y="152116"/>
            <a:ext cx="8919221" cy="6553768"/>
          </a:xfrm>
          <a:prstGeom prst="rect">
            <a:avLst/>
          </a:prstGeom>
        </p:spPr>
      </p:pic>
    </p:spTree>
    <p:extLst>
      <p:ext uri="{BB962C8B-B14F-4D97-AF65-F5344CB8AC3E}">
        <p14:creationId xmlns:p14="http://schemas.microsoft.com/office/powerpoint/2010/main" val="392949183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AEE09B1D-11CA-4C89-BF53-28F7C334C95B}"/>
              </a:ext>
            </a:extLst>
          </p:cNvPr>
          <p:cNvSpPr>
            <a:spLocks noGrp="1" noChangeArrowheads="1"/>
          </p:cNvSpPr>
          <p:nvPr>
            <p:ph type="title"/>
          </p:nvPr>
        </p:nvSpPr>
        <p:spPr>
          <a:xfrm>
            <a:off x="914400" y="228600"/>
            <a:ext cx="10363200" cy="1143000"/>
          </a:xfrm>
        </p:spPr>
        <p:txBody>
          <a:bodyPr/>
          <a:lstStyle/>
          <a:p>
            <a:pPr algn="ctr"/>
            <a:r>
              <a:rPr lang="en-US" altLang="en-US" dirty="0">
                <a:effectLst>
                  <a:outerShdw blurRad="38100" dist="38100" dir="2700000" algn="tl">
                    <a:srgbClr val="000000">
                      <a:alpha val="43137"/>
                    </a:srgbClr>
                  </a:outerShdw>
                </a:effectLst>
              </a:rPr>
              <a:t>Cyrus Cylinder</a:t>
            </a:r>
          </a:p>
        </p:txBody>
      </p:sp>
      <p:pic>
        <p:nvPicPr>
          <p:cNvPr id="31747" name="Picture 3">
            <a:extLst>
              <a:ext uri="{FF2B5EF4-FFF2-40B4-BE49-F238E27FC236}">
                <a16:creationId xmlns:a16="http://schemas.microsoft.com/office/drawing/2014/main" id="{ED8E75ED-36D8-42ED-A030-6C97C41BF886}"/>
              </a:ext>
            </a:extLst>
          </p:cNvPr>
          <p:cNvPicPr>
            <a:picLocks noGrp="1" noChangeAspect="1" noChangeArrowheads="1"/>
          </p:cNvPicPr>
          <p:nvPr>
            <p:ph type="body" idx="1"/>
          </p:nvPr>
        </p:nvPicPr>
        <p:blipFill>
          <a:blip r:embed="rId2">
            <a:extLst>
              <a:ext uri="{28A0092B-C50C-407E-A947-70E740481C1C}">
                <a14:useLocalDpi xmlns:a14="http://schemas.microsoft.com/office/drawing/2010/main"/>
              </a:ext>
            </a:extLst>
          </a:blip>
          <a:srcRect/>
          <a:stretch>
            <a:fillRect/>
          </a:stretch>
        </p:blipFill>
        <p:spPr>
          <a:xfrm>
            <a:off x="2057400" y="1905000"/>
            <a:ext cx="7772400" cy="4114800"/>
          </a:xfrm>
        </p:spPr>
      </p:pic>
    </p:spTree>
    <p:extLst>
      <p:ext uri="{BB962C8B-B14F-4D97-AF65-F5344CB8AC3E}">
        <p14:creationId xmlns:p14="http://schemas.microsoft.com/office/powerpoint/2010/main" val="28641039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5" name="Group 3"/>
          <p:cNvGraphicFramePr>
            <a:graphicFrameLocks noGrp="1"/>
          </p:cNvGraphicFramePr>
          <p:nvPr/>
        </p:nvGraphicFramePr>
        <p:xfrm>
          <a:off x="609600" y="152400"/>
          <a:ext cx="10972800" cy="6477001"/>
        </p:xfrm>
        <a:graphic>
          <a:graphicData uri="http://schemas.openxmlformats.org/drawingml/2006/table">
            <a:tbl>
              <a:tblPr/>
              <a:tblGrid>
                <a:gridCol w="12954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359878">
                  <a:extLst>
                    <a:ext uri="{9D8B030D-6E8A-4147-A177-3AD203B41FA5}">
                      <a16:colId xmlns:a16="http://schemas.microsoft.com/office/drawing/2014/main" val="20002"/>
                    </a:ext>
                  </a:extLst>
                </a:gridCol>
                <a:gridCol w="1500554">
                  <a:extLst>
                    <a:ext uri="{9D8B030D-6E8A-4147-A177-3AD203B41FA5}">
                      <a16:colId xmlns:a16="http://schemas.microsoft.com/office/drawing/2014/main" val="20003"/>
                    </a:ext>
                  </a:extLst>
                </a:gridCol>
                <a:gridCol w="1406768">
                  <a:extLst>
                    <a:ext uri="{9D8B030D-6E8A-4147-A177-3AD203B41FA5}">
                      <a16:colId xmlns:a16="http://schemas.microsoft.com/office/drawing/2014/main" val="20004"/>
                    </a:ext>
                  </a:extLst>
                </a:gridCol>
                <a:gridCol w="1422400">
                  <a:extLst>
                    <a:ext uri="{9D8B030D-6E8A-4147-A177-3AD203B41FA5}">
                      <a16:colId xmlns:a16="http://schemas.microsoft.com/office/drawing/2014/main" val="20005"/>
                    </a:ext>
                  </a:extLst>
                </a:gridCol>
                <a:gridCol w="1297354">
                  <a:extLst>
                    <a:ext uri="{9D8B030D-6E8A-4147-A177-3AD203B41FA5}">
                      <a16:colId xmlns:a16="http://schemas.microsoft.com/office/drawing/2014/main" val="20006"/>
                    </a:ext>
                  </a:extLst>
                </a:gridCol>
                <a:gridCol w="1547446">
                  <a:extLst>
                    <a:ext uri="{9D8B030D-6E8A-4147-A177-3AD203B41FA5}">
                      <a16:colId xmlns:a16="http://schemas.microsoft.com/office/drawing/2014/main" val="20007"/>
                    </a:ext>
                  </a:extLst>
                </a:gridCol>
              </a:tblGrid>
              <a:tr h="944187">
                <a:tc gridSpan="8">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Three Returns</a:t>
                      </a:r>
                      <a:endPar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61749">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DATE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DURATION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PERSIAN KING</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JEWISH LEADER</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SCRIPTURE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PURPOSE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NUMBER OF RETURNEES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1"/>
                  </a:ext>
                </a:extLst>
              </a:tr>
              <a:tr h="1173578">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1</a:t>
                      </a:r>
                      <a:r>
                        <a:rPr kumimoji="0" lang="en-US" sz="2000" b="1" i="0" u="none" strike="noStrike" cap="none" normalizeH="0" baseline="30000" dirty="0">
                          <a:ln>
                            <a:noFill/>
                          </a:ln>
                          <a:solidFill>
                            <a:srgbClr val="000000"/>
                          </a:solidFill>
                          <a:effectLst/>
                          <a:latin typeface="Calibri" pitchFamily="34" charset="0"/>
                          <a:cs typeface="Arial" charset="0"/>
                        </a:rPr>
                        <a:t>st</a:t>
                      </a:r>
                      <a:r>
                        <a:rPr kumimoji="0" lang="en-US" sz="2000" b="1" i="0" u="none" strike="noStrike" cap="none" normalizeH="0" baseline="0" dirty="0">
                          <a:ln>
                            <a:noFill/>
                          </a:ln>
                          <a:solidFill>
                            <a:srgbClr val="000000"/>
                          </a:solidFill>
                          <a:effectLst/>
                          <a:latin typeface="Calibri" pitchFamily="34" charset="0"/>
                          <a:cs typeface="Arial" charset="0"/>
                        </a:rPr>
                        <a:t> return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538–515 B.C.</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23 years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Cyrus (Isa 44:28‒45:1)</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Zerubbabel</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Ezra 1–6; Isaiah 44:28</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Rebuilding the temple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50,000</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2"/>
                  </a:ext>
                </a:extLst>
              </a:tr>
              <a:tr h="2123909">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2</a:t>
                      </a:r>
                      <a:r>
                        <a:rPr kumimoji="0" lang="en-US" sz="2000" b="1" i="0" u="none" strike="noStrike" cap="none" normalizeH="0" baseline="30000">
                          <a:ln>
                            <a:noFill/>
                          </a:ln>
                          <a:solidFill>
                            <a:srgbClr val="000000"/>
                          </a:solidFill>
                          <a:effectLst/>
                          <a:latin typeface="Calibri" pitchFamily="34" charset="0"/>
                          <a:cs typeface="Arial" charset="0"/>
                        </a:rPr>
                        <a:t>nd</a:t>
                      </a:r>
                      <a:r>
                        <a:rPr kumimoji="0" lang="en-US" sz="2000" b="1" i="0" u="none" strike="noStrike" cap="none" normalizeH="0" baseline="0">
                          <a:ln>
                            <a:noFill/>
                          </a:ln>
                          <a:solidFill>
                            <a:srgbClr val="000000"/>
                          </a:solidFill>
                          <a:effectLst/>
                          <a:latin typeface="Calibri" pitchFamily="34" charset="0"/>
                          <a:cs typeface="Arial" charset="0"/>
                        </a:rPr>
                        <a:t> return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458–457 B.C.</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2 years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Artaxerxes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Ezra</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Ezra 7–10</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Adorning of the temple and reforming the people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2,000</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3"/>
                  </a:ext>
                </a:extLst>
              </a:tr>
              <a:tr h="1173578">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3</a:t>
                      </a:r>
                      <a:r>
                        <a:rPr kumimoji="0" lang="en-US" sz="2000" b="1" i="0" u="none" strike="noStrike" cap="none" normalizeH="0" baseline="30000">
                          <a:ln>
                            <a:noFill/>
                          </a:ln>
                          <a:solidFill>
                            <a:srgbClr val="000000"/>
                          </a:solidFill>
                          <a:effectLst/>
                          <a:latin typeface="Calibri" pitchFamily="34" charset="0"/>
                          <a:cs typeface="Arial" charset="0"/>
                        </a:rPr>
                        <a:t>rd</a:t>
                      </a:r>
                      <a:r>
                        <a:rPr kumimoji="0" lang="en-US" sz="2000" b="1" i="0" u="none" strike="noStrike" cap="none" normalizeH="0" baseline="0">
                          <a:ln>
                            <a:noFill/>
                          </a:ln>
                          <a:solidFill>
                            <a:srgbClr val="000000"/>
                          </a:solidFill>
                          <a:effectLst/>
                          <a:latin typeface="Calibri" pitchFamily="34" charset="0"/>
                          <a:cs typeface="Arial" charset="0"/>
                        </a:rPr>
                        <a:t> return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444–432 B.C.</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8 years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Artaxerxes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Nehemiah</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Nehemiah</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Rebuilding the wall</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00"/>
                        </a:solidFill>
                        <a:effectLst/>
                        <a:latin typeface="Calibri" pitchFamily="34" charset="0"/>
                        <a:cs typeface="Arial" charset="0"/>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16413102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5413" y="137160"/>
            <a:ext cx="886117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9D4976D3-B01C-4E0A-9341-E1B013F2FBCC}"/>
              </a:ext>
            </a:extLst>
          </p:cNvPr>
          <p:cNvSpPr>
            <a:spLocks noChangeArrowheads="1"/>
          </p:cNvSpPr>
          <p:nvPr/>
        </p:nvSpPr>
        <p:spPr bwMode="auto">
          <a:xfrm>
            <a:off x="8610600" y="2590800"/>
            <a:ext cx="1752600" cy="1066800"/>
          </a:xfrm>
          <a:prstGeom prst="ellipse">
            <a:avLst/>
          </a:prstGeom>
          <a:noFill/>
          <a:ln w="76200" algn="ctr">
            <a:solidFill>
              <a:srgbClr val="C00000"/>
            </a:solidFill>
            <a:round/>
            <a:headEnd/>
            <a:tailEnd/>
          </a:ln>
        </p:spPr>
        <p:txBody>
          <a:bodyPr wrap="none"/>
          <a:lstStyle/>
          <a:p>
            <a:endParaRPr lang="en-US" dirty="0"/>
          </a:p>
        </p:txBody>
      </p:sp>
    </p:spTree>
    <p:extLst>
      <p:ext uri="{BB962C8B-B14F-4D97-AF65-F5344CB8AC3E}">
        <p14:creationId xmlns:p14="http://schemas.microsoft.com/office/powerpoint/2010/main" val="425417406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54897" y="228600"/>
            <a:ext cx="6082207" cy="6400800"/>
          </a:xfrm>
          <a:prstGeom prst="rect">
            <a:avLst/>
          </a:prstGeom>
        </p:spPr>
      </p:pic>
    </p:spTree>
    <p:extLst>
      <p:ext uri="{BB962C8B-B14F-4D97-AF65-F5344CB8AC3E}">
        <p14:creationId xmlns:p14="http://schemas.microsoft.com/office/powerpoint/2010/main" val="208634827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3352800" y="1524000"/>
            <a:ext cx="822960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sz="3000" dirty="0">
                <a:effectLst>
                  <a:outerShdw blurRad="38100" dist="38100" dir="2700000" algn="tl">
                    <a:srgbClr val="000000">
                      <a:alpha val="43137"/>
                    </a:srgbClr>
                  </a:outerShdw>
                </a:effectLst>
                <a:cs typeface="Calibri" panose="020F0502020204030204" pitchFamily="34" charset="0"/>
              </a:rPr>
              <a:t>“Iranian school textbooks, such as </a:t>
            </a:r>
            <a:r>
              <a:rPr lang="en-US" altLang="en-US" sz="3000" i="1" dirty="0">
                <a:effectLst>
                  <a:outerShdw blurRad="38100" dist="38100" dir="2700000" algn="tl">
                    <a:srgbClr val="000000">
                      <a:alpha val="43137"/>
                    </a:srgbClr>
                  </a:outerShdw>
                </a:effectLst>
                <a:cs typeface="Calibri" panose="020F0502020204030204" pitchFamily="34" charset="0"/>
              </a:rPr>
              <a:t>The Qur'an and Life</a:t>
            </a:r>
            <a:r>
              <a:rPr lang="en-US" altLang="en-US" sz="3000" dirty="0">
                <a:effectLst>
                  <a:outerShdw blurRad="38100" dist="38100" dir="2700000" algn="tl">
                    <a:srgbClr val="000000">
                      <a:alpha val="43137"/>
                    </a:srgbClr>
                  </a:outerShdw>
                </a:effectLst>
                <a:cs typeface="Calibri" panose="020F0502020204030204" pitchFamily="34" charset="0"/>
              </a:rPr>
              <a:t> (Grade 12, p. 125) prepare Iranian children for the Ayatollahs' sublime goal: the apocalyptic, horrifying, millenarian, military battle against the USA and other "arrogant oppressors of the world," which are ostensibly led by "idolatrous devils." While the "savior" – the infallible, immortal, divinely ordained and eventual global leader, the Mahdi – has not surfaced yet, Iranian children are taught that the battle is already raging throughout the world, awaiting their sacrifice. School . . .</a:t>
            </a:r>
          </a:p>
        </p:txBody>
      </p:sp>
      <p:sp>
        <p:nvSpPr>
          <p:cNvPr id="78851" name="TextBox 2"/>
          <p:cNvSpPr txBox="1">
            <a:spLocks noChangeArrowheads="1"/>
          </p:cNvSpPr>
          <p:nvPr/>
        </p:nvSpPr>
        <p:spPr bwMode="auto">
          <a:xfrm>
            <a:off x="1066800" y="293638"/>
            <a:ext cx="10058400"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None/>
            </a:pPr>
            <a:r>
              <a:rPr lang="en-US" altLang="en-US" sz="3600" dirty="0" err="1">
                <a:solidFill>
                  <a:schemeClr val="tx2"/>
                </a:solidFill>
                <a:effectLst>
                  <a:outerShdw blurRad="38100" dist="38100" dir="2700000" algn="tl">
                    <a:srgbClr val="000000">
                      <a:alpha val="43137"/>
                    </a:srgbClr>
                  </a:outerShdw>
                </a:effectLst>
                <a:ea typeface="+mj-ea"/>
                <a:cs typeface="+mj-cs"/>
              </a:rPr>
              <a:t>Yoram</a:t>
            </a:r>
            <a:r>
              <a:rPr lang="en-US" altLang="en-US" sz="3600" dirty="0">
                <a:solidFill>
                  <a:schemeClr val="tx2"/>
                </a:solidFill>
                <a:effectLst>
                  <a:outerShdw blurRad="38100" dist="38100" dir="2700000" algn="tl">
                    <a:srgbClr val="000000">
                      <a:alpha val="43137"/>
                    </a:srgbClr>
                  </a:outerShdw>
                </a:effectLst>
                <a:ea typeface="+mj-ea"/>
                <a:cs typeface="+mj-cs"/>
              </a:rPr>
              <a:t> </a:t>
            </a:r>
            <a:r>
              <a:rPr lang="en-US" altLang="en-US" sz="3600" dirty="0" err="1">
                <a:solidFill>
                  <a:schemeClr val="tx2"/>
                </a:solidFill>
                <a:effectLst>
                  <a:outerShdw blurRad="38100" dist="38100" dir="2700000" algn="tl">
                    <a:srgbClr val="000000">
                      <a:alpha val="43137"/>
                    </a:srgbClr>
                  </a:outerShdw>
                </a:effectLst>
                <a:ea typeface="+mj-ea"/>
                <a:cs typeface="+mj-cs"/>
              </a:rPr>
              <a:t>Ettinger</a:t>
            </a:r>
            <a:endParaRPr lang="en-US" altLang="en-US" sz="3600" dirty="0">
              <a:solidFill>
                <a:schemeClr val="tx2"/>
              </a:solidFill>
              <a:effectLst>
                <a:outerShdw blurRad="38100" dist="38100" dir="2700000" algn="tl">
                  <a:srgbClr val="000000">
                    <a:alpha val="43137"/>
                  </a:srgbClr>
                </a:outerShdw>
              </a:effectLst>
              <a:ea typeface="+mj-ea"/>
              <a:cs typeface="+mj-cs"/>
            </a:endParaRPr>
          </a:p>
          <a:p>
            <a:pPr algn="ctr" eaLnBrk="1" hangingPunct="1">
              <a:spcBef>
                <a:spcPct val="0"/>
              </a:spcBef>
              <a:buClrTx/>
              <a:buSzTx/>
              <a:buFontTx/>
              <a:buNone/>
            </a:pPr>
            <a:r>
              <a:rPr lang="en-US" altLang="en-US" sz="1600" dirty="0">
                <a:effectLst>
                  <a:outerShdw blurRad="38100" dist="38100" dir="2700000" algn="tl">
                    <a:srgbClr val="000000">
                      <a:alpha val="43137"/>
                    </a:srgbClr>
                  </a:outerShdw>
                </a:effectLst>
                <a:cs typeface="Calibri" panose="020F0502020204030204" pitchFamily="34" charset="0"/>
              </a:rPr>
              <a:t>“Iran's School Textbooks‒Can Congress Afford to Ignore It?,” online: http://theettingerreport.com/Iran-and-MidEast/Iran-s-School-Textbooks-%E2%80%93-can-Congress-afford-to-i.aspx, May 29, 2015, accessed 30 May 2015.</a:t>
            </a:r>
          </a:p>
        </p:txBody>
      </p:sp>
      <p:pic>
        <p:nvPicPr>
          <p:cNvPr id="2" name="Picture 1">
            <a:extLst>
              <a:ext uri="{FF2B5EF4-FFF2-40B4-BE49-F238E27FC236}">
                <a16:creationId xmlns:a16="http://schemas.microsoft.com/office/drawing/2014/main" id="{006E0287-B239-41AA-AFB7-0E0E333E63AE}"/>
              </a:ext>
            </a:extLst>
          </p:cNvPr>
          <p:cNvPicPr>
            <a:picLocks noChangeAspect="1"/>
          </p:cNvPicPr>
          <p:nvPr/>
        </p:nvPicPr>
        <p:blipFill>
          <a:blip r:embed="rId2"/>
          <a:stretch>
            <a:fillRect/>
          </a:stretch>
        </p:blipFill>
        <p:spPr>
          <a:xfrm>
            <a:off x="609600" y="1676400"/>
            <a:ext cx="2438400" cy="3657600"/>
          </a:xfrm>
          <a:prstGeom prst="rect">
            <a:avLst/>
          </a:prstGeom>
        </p:spPr>
      </p:pic>
    </p:spTree>
    <p:extLst>
      <p:ext uri="{BB962C8B-B14F-4D97-AF65-F5344CB8AC3E}">
        <p14:creationId xmlns:p14="http://schemas.microsoft.com/office/powerpoint/2010/main" val="198731766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3352800" y="1524000"/>
            <a:ext cx="82296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sz="3000" dirty="0">
                <a:effectLst>
                  <a:outerShdw blurRad="38100" dist="38100" dir="2700000" algn="tl">
                    <a:srgbClr val="000000">
                      <a:alpha val="43137"/>
                    </a:srgbClr>
                  </a:outerShdw>
                </a:effectLst>
                <a:cs typeface="Calibri" panose="020F0502020204030204" pitchFamily="34" charset="0"/>
              </a:rPr>
              <a:t>. . .textbooks of Western democracies are the most authentic reflection of peoples' values and worldview. School textbooks of tyrannies are the most authentic reflection of the nature and mission of the regimes. Iranian school textbooks reflect the strategy and tactics of the Ayatollahs, much more authentically than speeches, interviews, diplomatic statements and conversations conducted by President Rouhani and Foreign Minister Zarif.”</a:t>
            </a:r>
          </a:p>
        </p:txBody>
      </p:sp>
      <p:sp>
        <p:nvSpPr>
          <p:cNvPr id="78851" name="TextBox 2"/>
          <p:cNvSpPr txBox="1">
            <a:spLocks noChangeArrowheads="1"/>
          </p:cNvSpPr>
          <p:nvPr/>
        </p:nvSpPr>
        <p:spPr bwMode="auto">
          <a:xfrm>
            <a:off x="1066800" y="293638"/>
            <a:ext cx="10058400"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None/>
            </a:pPr>
            <a:r>
              <a:rPr lang="en-US" altLang="en-US" sz="3600" dirty="0" err="1">
                <a:solidFill>
                  <a:schemeClr val="tx2"/>
                </a:solidFill>
                <a:effectLst>
                  <a:outerShdw blurRad="38100" dist="38100" dir="2700000" algn="tl">
                    <a:srgbClr val="000000">
                      <a:alpha val="43137"/>
                    </a:srgbClr>
                  </a:outerShdw>
                </a:effectLst>
                <a:ea typeface="+mj-ea"/>
                <a:cs typeface="+mj-cs"/>
              </a:rPr>
              <a:t>Yoram</a:t>
            </a:r>
            <a:r>
              <a:rPr lang="en-US" altLang="en-US" sz="3600" dirty="0">
                <a:solidFill>
                  <a:schemeClr val="tx2"/>
                </a:solidFill>
                <a:effectLst>
                  <a:outerShdw blurRad="38100" dist="38100" dir="2700000" algn="tl">
                    <a:srgbClr val="000000">
                      <a:alpha val="43137"/>
                    </a:srgbClr>
                  </a:outerShdw>
                </a:effectLst>
                <a:ea typeface="+mj-ea"/>
                <a:cs typeface="+mj-cs"/>
              </a:rPr>
              <a:t> </a:t>
            </a:r>
            <a:r>
              <a:rPr lang="en-US" altLang="en-US" sz="3600" dirty="0" err="1">
                <a:solidFill>
                  <a:schemeClr val="tx2"/>
                </a:solidFill>
                <a:effectLst>
                  <a:outerShdw blurRad="38100" dist="38100" dir="2700000" algn="tl">
                    <a:srgbClr val="000000">
                      <a:alpha val="43137"/>
                    </a:srgbClr>
                  </a:outerShdw>
                </a:effectLst>
                <a:ea typeface="+mj-ea"/>
                <a:cs typeface="+mj-cs"/>
              </a:rPr>
              <a:t>Ettinger</a:t>
            </a:r>
            <a:endParaRPr lang="en-US" altLang="en-US" sz="3600" dirty="0">
              <a:solidFill>
                <a:schemeClr val="tx2"/>
              </a:solidFill>
              <a:effectLst>
                <a:outerShdw blurRad="38100" dist="38100" dir="2700000" algn="tl">
                  <a:srgbClr val="000000">
                    <a:alpha val="43137"/>
                  </a:srgbClr>
                </a:outerShdw>
              </a:effectLst>
              <a:ea typeface="+mj-ea"/>
              <a:cs typeface="+mj-cs"/>
            </a:endParaRPr>
          </a:p>
          <a:p>
            <a:pPr algn="ctr" eaLnBrk="1" hangingPunct="1">
              <a:spcBef>
                <a:spcPct val="0"/>
              </a:spcBef>
              <a:buClrTx/>
              <a:buSzTx/>
              <a:buFontTx/>
              <a:buNone/>
            </a:pPr>
            <a:r>
              <a:rPr lang="en-US" altLang="en-US" sz="1600" dirty="0">
                <a:effectLst>
                  <a:outerShdw blurRad="38100" dist="38100" dir="2700000" algn="tl">
                    <a:srgbClr val="000000">
                      <a:alpha val="43137"/>
                    </a:srgbClr>
                  </a:outerShdw>
                </a:effectLst>
                <a:cs typeface="Calibri" panose="020F0502020204030204" pitchFamily="34" charset="0"/>
              </a:rPr>
              <a:t>“Iran's School Textbooks‒Can Congress Afford to Ignore It?,” online: http://theettingerreport.com/Iran-and-MidEast/Iran-s-School-Textbooks-%E2%80%93-can-Congress-afford-to-i.aspx, May 29, 2015, accessed 30 May 2015.</a:t>
            </a:r>
          </a:p>
        </p:txBody>
      </p:sp>
      <p:pic>
        <p:nvPicPr>
          <p:cNvPr id="2" name="Picture 1">
            <a:extLst>
              <a:ext uri="{FF2B5EF4-FFF2-40B4-BE49-F238E27FC236}">
                <a16:creationId xmlns:a16="http://schemas.microsoft.com/office/drawing/2014/main" id="{006E0287-B239-41AA-AFB7-0E0E333E63AE}"/>
              </a:ext>
            </a:extLst>
          </p:cNvPr>
          <p:cNvPicPr>
            <a:picLocks noChangeAspect="1"/>
          </p:cNvPicPr>
          <p:nvPr/>
        </p:nvPicPr>
        <p:blipFill>
          <a:blip r:embed="rId2"/>
          <a:stretch>
            <a:fillRect/>
          </a:stretch>
        </p:blipFill>
        <p:spPr>
          <a:xfrm>
            <a:off x="609600" y="1676400"/>
            <a:ext cx="2438400" cy="3657600"/>
          </a:xfrm>
          <a:prstGeom prst="rect">
            <a:avLst/>
          </a:prstGeom>
        </p:spPr>
      </p:pic>
    </p:spTree>
    <p:extLst>
      <p:ext uri="{BB962C8B-B14F-4D97-AF65-F5344CB8AC3E}">
        <p14:creationId xmlns:p14="http://schemas.microsoft.com/office/powerpoint/2010/main" val="360847216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3505200" y="1676400"/>
            <a:ext cx="80772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sz="3600" dirty="0">
                <a:effectLst>
                  <a:outerShdw blurRad="38100" dist="38100" dir="2700000" algn="tl">
                    <a:srgbClr val="000000">
                      <a:alpha val="43137"/>
                    </a:srgbClr>
                  </a:outerShdw>
                </a:effectLst>
                <a:cs typeface="Calibri" panose="020F0502020204030204" pitchFamily="34" charset="0"/>
              </a:rPr>
              <a:t>"For of the four sons of Ham, time has not at all hurt the name of </a:t>
            </a:r>
            <a:r>
              <a:rPr lang="en-US" altLang="en-US" sz="3600" b="1" u="sng" dirty="0">
                <a:solidFill>
                  <a:srgbClr val="FFFFCC"/>
                </a:solidFill>
                <a:effectLst>
                  <a:outerShdw blurRad="38100" dist="38100" dir="2700000" algn="tl">
                    <a:srgbClr val="000000">
                      <a:alpha val="43137"/>
                    </a:srgbClr>
                  </a:outerShdw>
                </a:effectLst>
                <a:cs typeface="Calibri" panose="020F0502020204030204" pitchFamily="34" charset="0"/>
              </a:rPr>
              <a:t>Cush</a:t>
            </a:r>
            <a:r>
              <a:rPr lang="en-US" altLang="en-US" sz="3600" dirty="0">
                <a:effectLst>
                  <a:outerShdw blurRad="38100" dist="38100" dir="2700000" algn="tl">
                    <a:srgbClr val="000000">
                      <a:alpha val="43137"/>
                    </a:srgbClr>
                  </a:outerShdw>
                </a:effectLst>
                <a:cs typeface="Calibri" panose="020F0502020204030204" pitchFamily="34" charset="0"/>
              </a:rPr>
              <a:t>; for the </a:t>
            </a:r>
            <a:r>
              <a:rPr lang="en-US" altLang="en-US" sz="3600" b="1" u="sng" dirty="0">
                <a:solidFill>
                  <a:srgbClr val="FFFFCC"/>
                </a:solidFill>
                <a:effectLst>
                  <a:outerShdw blurRad="38100" dist="38100" dir="2700000" algn="tl">
                    <a:srgbClr val="000000">
                      <a:alpha val="43137"/>
                    </a:srgbClr>
                  </a:outerShdw>
                </a:effectLst>
                <a:cs typeface="Calibri" panose="020F0502020204030204" pitchFamily="34" charset="0"/>
              </a:rPr>
              <a:t>Ethiopians</a:t>
            </a:r>
            <a:r>
              <a:rPr lang="en-US" altLang="en-US" sz="3600" dirty="0">
                <a:effectLst>
                  <a:outerShdw blurRad="38100" dist="38100" dir="2700000" algn="tl">
                    <a:srgbClr val="000000">
                      <a:alpha val="43137"/>
                    </a:srgbClr>
                  </a:outerShdw>
                </a:effectLst>
                <a:cs typeface="Calibri" panose="020F0502020204030204" pitchFamily="34" charset="0"/>
              </a:rPr>
              <a:t>, over whom he reigned, are even at this day, both by themselves and by all men in Asia, called </a:t>
            </a:r>
            <a:r>
              <a:rPr lang="en-US" altLang="en-US" sz="3600" b="1" u="sng" dirty="0" err="1">
                <a:solidFill>
                  <a:srgbClr val="FFFFCC"/>
                </a:solidFill>
                <a:effectLst>
                  <a:outerShdw blurRad="38100" dist="38100" dir="2700000" algn="tl">
                    <a:srgbClr val="000000">
                      <a:alpha val="43137"/>
                    </a:srgbClr>
                  </a:outerShdw>
                </a:effectLst>
                <a:cs typeface="Calibri" panose="020F0502020204030204" pitchFamily="34" charset="0"/>
              </a:rPr>
              <a:t>Cushites</a:t>
            </a:r>
            <a:r>
              <a:rPr lang="en-US" altLang="en-US" sz="3600" dirty="0">
                <a:effectLst>
                  <a:outerShdw blurRad="38100" dist="38100" dir="2700000" algn="tl">
                    <a:srgbClr val="000000">
                      <a:alpha val="43137"/>
                    </a:srgbClr>
                  </a:outerShdw>
                </a:effectLst>
                <a:cs typeface="Calibri" panose="020F0502020204030204" pitchFamily="34" charset="0"/>
              </a:rPr>
              <a:t>."</a:t>
            </a:r>
          </a:p>
        </p:txBody>
      </p:sp>
      <p:sp>
        <p:nvSpPr>
          <p:cNvPr id="26627" name="TextBox 2"/>
          <p:cNvSpPr txBox="1">
            <a:spLocks noChangeArrowheads="1"/>
          </p:cNvSpPr>
          <p:nvPr/>
        </p:nvSpPr>
        <p:spPr bwMode="auto">
          <a:xfrm>
            <a:off x="2438400" y="216694"/>
            <a:ext cx="731519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4000" dirty="0">
                <a:solidFill>
                  <a:schemeClr val="tx2"/>
                </a:solidFill>
                <a:effectLst>
                  <a:outerShdw blurRad="38100" dist="38100" dir="2700000" algn="tl">
                    <a:srgbClr val="000000">
                      <a:alpha val="43137"/>
                    </a:srgbClr>
                  </a:outerShdw>
                </a:effectLst>
                <a:ea typeface="+mj-ea"/>
                <a:cs typeface="+mj-cs"/>
              </a:rPr>
              <a:t>Josephus</a:t>
            </a:r>
            <a:endParaRPr lang="en-US" altLang="en-US" sz="3600" dirty="0">
              <a:solidFill>
                <a:schemeClr val="tx2"/>
              </a:solidFill>
              <a:effectLst>
                <a:outerShdw blurRad="38100" dist="38100" dir="2700000" algn="tl">
                  <a:srgbClr val="000000">
                    <a:alpha val="43137"/>
                  </a:srgbClr>
                </a:outerShdw>
              </a:effectLst>
              <a:ea typeface="+mj-ea"/>
              <a:cs typeface="+mj-cs"/>
            </a:endParaRPr>
          </a:p>
          <a:p>
            <a:pPr algn="ctr" eaLnBrk="1" hangingPunct="1">
              <a:spcBef>
                <a:spcPct val="0"/>
              </a:spcBef>
              <a:buClrTx/>
              <a:buSzTx/>
              <a:buFontTx/>
              <a:buNone/>
            </a:pPr>
            <a:r>
              <a:rPr lang="en-US" altLang="en-US" sz="2000" dirty="0">
                <a:effectLst>
                  <a:outerShdw blurRad="38100" dist="38100" dir="2700000" algn="tl">
                    <a:srgbClr val="000000">
                      <a:alpha val="43137"/>
                    </a:srgbClr>
                  </a:outerShdw>
                </a:effectLst>
                <a:cs typeface="Calibri" panose="020F0502020204030204" pitchFamily="34" charset="0"/>
              </a:rPr>
              <a:t>Josephus, </a:t>
            </a:r>
            <a:r>
              <a:rPr lang="en-US" altLang="en-US" sz="2000" i="1" dirty="0">
                <a:effectLst>
                  <a:outerShdw blurRad="38100" dist="38100" dir="2700000" algn="tl">
                    <a:srgbClr val="000000">
                      <a:alpha val="43137"/>
                    </a:srgbClr>
                  </a:outerShdw>
                </a:effectLst>
                <a:cs typeface="Calibri" panose="020F0502020204030204" pitchFamily="34" charset="0"/>
              </a:rPr>
              <a:t>Antiquities</a:t>
            </a:r>
            <a:r>
              <a:rPr lang="en-US" altLang="en-US" sz="2000" dirty="0">
                <a:effectLst>
                  <a:outerShdw blurRad="38100" dist="38100" dir="2700000" algn="tl">
                    <a:srgbClr val="000000">
                      <a:alpha val="43137"/>
                    </a:srgbClr>
                  </a:outerShdw>
                </a:effectLst>
                <a:cs typeface="Calibri" panose="020F0502020204030204" pitchFamily="34" charset="0"/>
              </a:rPr>
              <a:t>, 1.6.2.</a:t>
            </a:r>
          </a:p>
        </p:txBody>
      </p:sp>
      <p:pic>
        <p:nvPicPr>
          <p:cNvPr id="5" name="Picture 4">
            <a:extLst>
              <a:ext uri="{FF2B5EF4-FFF2-40B4-BE49-F238E27FC236}">
                <a16:creationId xmlns:a16="http://schemas.microsoft.com/office/drawing/2014/main" id="{55F836CF-6CEC-436B-A78A-DFD2E1E4C6BA}"/>
              </a:ext>
            </a:extLst>
          </p:cNvPr>
          <p:cNvPicPr>
            <a:picLocks noChangeAspect="1"/>
          </p:cNvPicPr>
          <p:nvPr/>
        </p:nvPicPr>
        <p:blipFill>
          <a:blip r:embed="rId2"/>
          <a:stretch>
            <a:fillRect/>
          </a:stretch>
        </p:blipFill>
        <p:spPr>
          <a:xfrm>
            <a:off x="685801" y="1854926"/>
            <a:ext cx="2612210" cy="3200400"/>
          </a:xfrm>
          <a:prstGeom prst="rect">
            <a:avLst/>
          </a:prstGeom>
        </p:spPr>
      </p:pic>
    </p:spTree>
    <p:extLst>
      <p:ext uri="{BB962C8B-B14F-4D97-AF65-F5344CB8AC3E}">
        <p14:creationId xmlns:p14="http://schemas.microsoft.com/office/powerpoint/2010/main" val="59304801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3505200" y="2031274"/>
            <a:ext cx="80772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sz="3600" dirty="0">
                <a:effectLst>
                  <a:outerShdw blurRad="38100" dist="38100" dir="2700000" algn="tl">
                    <a:srgbClr val="000000">
                      <a:alpha val="43137"/>
                    </a:srgbClr>
                  </a:outerShdw>
                </a:effectLst>
                <a:cs typeface="Calibri" panose="020F0502020204030204" pitchFamily="34" charset="0"/>
              </a:rPr>
              <a:t>"The designation, Ethiopia, is misleading for it did not refer to the modern state of Ethiopia...Cush... bordered Egypt on the South,...or modern Sudan."</a:t>
            </a:r>
          </a:p>
        </p:txBody>
      </p:sp>
      <p:sp>
        <p:nvSpPr>
          <p:cNvPr id="26627" name="TextBox 2"/>
          <p:cNvSpPr txBox="1">
            <a:spLocks noChangeArrowheads="1"/>
          </p:cNvSpPr>
          <p:nvPr/>
        </p:nvSpPr>
        <p:spPr bwMode="auto">
          <a:xfrm>
            <a:off x="2438400" y="216694"/>
            <a:ext cx="731519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4000" dirty="0">
                <a:solidFill>
                  <a:schemeClr val="tx2"/>
                </a:solidFill>
                <a:effectLst>
                  <a:outerShdw blurRad="38100" dist="38100" dir="2700000" algn="tl">
                    <a:srgbClr val="000000">
                      <a:alpha val="43137"/>
                    </a:srgbClr>
                  </a:outerShdw>
                </a:effectLst>
                <a:ea typeface="+mj-ea"/>
                <a:cs typeface="+mj-cs"/>
              </a:rPr>
              <a:t>Cush = Sudan</a:t>
            </a:r>
          </a:p>
          <a:p>
            <a:pPr algn="ctr" eaLnBrk="1" hangingPunct="1">
              <a:spcBef>
                <a:spcPct val="0"/>
              </a:spcBef>
              <a:buClrTx/>
              <a:buSzTx/>
              <a:buFontTx/>
              <a:buNone/>
            </a:pPr>
            <a:r>
              <a:rPr lang="en-US" altLang="en-US" sz="2000" dirty="0">
                <a:effectLst>
                  <a:outerShdw blurRad="38100" dist="38100" dir="2700000" algn="tl">
                    <a:srgbClr val="000000">
                      <a:alpha val="43137"/>
                    </a:srgbClr>
                  </a:outerShdw>
                </a:effectLst>
                <a:cs typeface="Calibri" panose="020F0502020204030204" pitchFamily="34" charset="0"/>
              </a:rPr>
              <a:t>Philip C. Johnson, “Cush,” in Wycliffe Bible Encyclopedia, ed. Howard F. Vos, Charles F. Pfeiffer,  John Rea (Chicago: Moody, 1975), p. 1.411. </a:t>
            </a:r>
          </a:p>
        </p:txBody>
      </p:sp>
      <p:pic>
        <p:nvPicPr>
          <p:cNvPr id="3" name="Picture 2">
            <a:extLst>
              <a:ext uri="{FF2B5EF4-FFF2-40B4-BE49-F238E27FC236}">
                <a16:creationId xmlns:a16="http://schemas.microsoft.com/office/drawing/2014/main" id="{42BFBF8F-87CC-4786-BC04-5798E8D3C8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2180574"/>
            <a:ext cx="2743200" cy="2743200"/>
          </a:xfrm>
          <a:prstGeom prst="rect">
            <a:avLst/>
          </a:prstGeom>
        </p:spPr>
      </p:pic>
    </p:spTree>
    <p:extLst>
      <p:ext uri="{BB962C8B-B14F-4D97-AF65-F5344CB8AC3E}">
        <p14:creationId xmlns:p14="http://schemas.microsoft.com/office/powerpoint/2010/main" val="165854462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37</a:t>
            </a:r>
          </a:p>
        </p:txBody>
      </p:sp>
      <p:sp>
        <p:nvSpPr>
          <p:cNvPr id="3" name="Content Placeholder 2"/>
          <p:cNvSpPr>
            <a:spLocks noGrp="1"/>
          </p:cNvSpPr>
          <p:nvPr>
            <p:ph idx="1"/>
          </p:nvPr>
        </p:nvSpPr>
        <p:spPr>
          <a:xfrm>
            <a:off x="772494" y="1267058"/>
            <a:ext cx="8229600" cy="4600341"/>
          </a:xfrm>
        </p:spPr>
        <p:txBody>
          <a:bodyPr/>
          <a:lstStyle/>
          <a:p>
            <a:pPr marL="627063" indent="-627063">
              <a:spcBef>
                <a:spcPts val="1200"/>
              </a:spcBef>
              <a:spcAft>
                <a:spcPts val="12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Vision: Valley of the Dry Bones (1-14)</a:t>
            </a:r>
          </a:p>
          <a:p>
            <a:pPr marL="1143000" lvl="1" indent="-742950">
              <a:spcBef>
                <a:spcPts val="1200"/>
              </a:spcBef>
              <a:spcAft>
                <a:spcPts val="1200"/>
              </a:spcAft>
              <a:buSzPct val="100000"/>
              <a:buAutoNum type="alphaUcPeriod"/>
              <a:defRPr/>
            </a:pPr>
            <a:r>
              <a:rPr lang="en-US" dirty="0">
                <a:effectLst>
                  <a:outerShdw blurRad="38100" dist="38100" dir="2700000" algn="tl">
                    <a:srgbClr val="000000">
                      <a:alpha val="43137"/>
                    </a:srgbClr>
                  </a:outerShdw>
                </a:effectLst>
                <a:cs typeface="Calibri" pitchFamily="34" charset="0"/>
              </a:rPr>
              <a:t>Vision</a:t>
            </a:r>
            <a:r>
              <a:rPr lang="en-US" dirty="0">
                <a:effectLst>
                  <a:outerShdw blurRad="38100" dist="38100" dir="2700000" algn="tl">
                    <a:srgbClr val="000000">
                      <a:alpha val="43137"/>
                    </a:srgbClr>
                  </a:outerShdw>
                </a:effectLst>
                <a:latin typeface="Calibri" pitchFamily="34" charset="0"/>
                <a:cs typeface="Calibri" pitchFamily="34" charset="0"/>
              </a:rPr>
              <a:t> (1-10)</a:t>
            </a:r>
          </a:p>
          <a:p>
            <a:pPr marL="1143000" lvl="1" indent="-742950">
              <a:spcBef>
                <a:spcPts val="1200"/>
              </a:spcBef>
              <a:spcAft>
                <a:spcPts val="1200"/>
              </a:spcAft>
              <a:buSzPct val="100000"/>
              <a:buAutoNum type="alphaUcPeriod"/>
              <a:defRPr/>
            </a:pPr>
            <a:r>
              <a:rPr lang="en-US" dirty="0">
                <a:effectLst>
                  <a:outerShdw blurRad="38100" dist="38100" dir="2700000" algn="tl">
                    <a:srgbClr val="000000">
                      <a:alpha val="43137"/>
                    </a:srgbClr>
                  </a:outerShdw>
                </a:effectLst>
                <a:cs typeface="Calibri" pitchFamily="34" charset="0"/>
              </a:rPr>
              <a:t>Interpretation (11-14)</a:t>
            </a:r>
            <a:endParaRPr lang="en-US" dirty="0">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200"/>
              </a:spcBef>
              <a:spcAft>
                <a:spcPts val="12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Sign: Two Sticks (15-28)  </a:t>
            </a:r>
          </a:p>
          <a:p>
            <a:pPr marL="1143000" lvl="1" indent="-742950">
              <a:spcBef>
                <a:spcPts val="1200"/>
              </a:spcBef>
              <a:spcAft>
                <a:spcPts val="1200"/>
              </a:spcAft>
              <a:buSzPct val="100000"/>
              <a:buAutoNum type="alphaUcPeriod"/>
              <a:defRPr/>
            </a:pPr>
            <a:r>
              <a:rPr lang="en-US" dirty="0">
                <a:effectLst>
                  <a:outerShdw blurRad="38100" dist="38100" dir="2700000" algn="tl">
                    <a:srgbClr val="000000">
                      <a:alpha val="43137"/>
                    </a:srgbClr>
                  </a:outerShdw>
                </a:effectLst>
                <a:cs typeface="Calibri" pitchFamily="34" charset="0"/>
              </a:rPr>
              <a:t>Sign (15-17)</a:t>
            </a:r>
          </a:p>
          <a:p>
            <a:pPr marL="1143000" lvl="1" indent="-742950">
              <a:spcBef>
                <a:spcPts val="1200"/>
              </a:spcBef>
              <a:spcAft>
                <a:spcPts val="1200"/>
              </a:spcAft>
              <a:buSzPct val="100000"/>
              <a:buAutoNum type="alphaUcPeriod"/>
              <a:defRPr/>
            </a:pPr>
            <a:r>
              <a:rPr lang="en-US" dirty="0">
                <a:effectLst>
                  <a:outerShdw blurRad="38100" dist="38100" dir="2700000" algn="tl">
                    <a:srgbClr val="000000">
                      <a:alpha val="43137"/>
                    </a:srgbClr>
                  </a:outerShdw>
                </a:effectLst>
                <a:latin typeface="Calibri" pitchFamily="34" charset="0"/>
                <a:cs typeface="Calibri" pitchFamily="34" charset="0"/>
              </a:rPr>
              <a:t>Interpretation (18-28)</a:t>
            </a:r>
          </a:p>
        </p:txBody>
      </p:sp>
      <p:pic>
        <p:nvPicPr>
          <p:cNvPr id="6" name="Picture 5" descr="C:\Documents and Settings\Owner\Application Data\Microsoft\Media Catalog\Downloaded Clips\cl0\SY01462_.wmf">
            <a:extLst>
              <a:ext uri="{FF2B5EF4-FFF2-40B4-BE49-F238E27FC236}">
                <a16:creationId xmlns:a16="http://schemas.microsoft.com/office/drawing/2014/main" id="{03B990E7-DCB3-4D33-AA25-F50361E8171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2212830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5413" y="137160"/>
            <a:ext cx="886117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9D4976D3-B01C-4E0A-9341-E1B013F2FBCC}"/>
              </a:ext>
            </a:extLst>
          </p:cNvPr>
          <p:cNvSpPr>
            <a:spLocks noChangeArrowheads="1"/>
          </p:cNvSpPr>
          <p:nvPr/>
        </p:nvSpPr>
        <p:spPr bwMode="auto">
          <a:xfrm>
            <a:off x="4114800" y="5486400"/>
            <a:ext cx="2743200" cy="1066800"/>
          </a:xfrm>
          <a:prstGeom prst="ellipse">
            <a:avLst/>
          </a:prstGeom>
          <a:noFill/>
          <a:ln w="76200" algn="ctr">
            <a:solidFill>
              <a:srgbClr val="C00000"/>
            </a:solidFill>
            <a:round/>
            <a:headEnd/>
            <a:tailEnd/>
          </a:ln>
        </p:spPr>
        <p:txBody>
          <a:bodyPr wrap="none"/>
          <a:lstStyle/>
          <a:p>
            <a:endParaRPr lang="en-US" dirty="0"/>
          </a:p>
        </p:txBody>
      </p:sp>
    </p:spTree>
    <p:extLst>
      <p:ext uri="{BB962C8B-B14F-4D97-AF65-F5344CB8AC3E}">
        <p14:creationId xmlns:p14="http://schemas.microsoft.com/office/powerpoint/2010/main" val="138807575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584200" y="1790631"/>
            <a:ext cx="10882080" cy="462228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“﻿Sudan is dominated by a brutal Arab Islamic fundamentalist government that murderers, rapes, and enslaves Christians and animists and is slaughtering the black Muslims in Darfur in an attempt to establish a pure Islamic state.”</a:t>
            </a:r>
            <a:endPar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pic>
        <p:nvPicPr>
          <p:cNvPr id="3" name="Picture 2">
            <a:extLst>
              <a:ext uri="{FF2B5EF4-FFF2-40B4-BE49-F238E27FC236}">
                <a16:creationId xmlns:a16="http://schemas.microsoft.com/office/drawing/2014/main" id="{56FC29BE-D62D-467C-A0B3-E8A1E43D920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09600" y="76200"/>
            <a:ext cx="844062" cy="1097280"/>
          </a:xfrm>
          <a:prstGeom prst="rect">
            <a:avLst/>
          </a:prstGeom>
          <a:ln w="12700">
            <a:solidFill>
              <a:schemeClr val="tx1"/>
            </a:solidFill>
          </a:ln>
        </p:spPr>
      </p:pic>
      <p:sp>
        <p:nvSpPr>
          <p:cNvPr id="2" name="Rectangle 1">
            <a:extLst>
              <a:ext uri="{FF2B5EF4-FFF2-40B4-BE49-F238E27FC236}">
                <a16:creationId xmlns:a16="http://schemas.microsoft.com/office/drawing/2014/main" id="{9833B6BE-F3D5-439A-96B3-B1A1BE27E660}"/>
              </a:ext>
            </a:extLst>
          </p:cNvPr>
          <p:cNvSpPr/>
          <p:nvPr/>
        </p:nvSpPr>
        <p:spPr>
          <a:xfrm>
            <a:off x="2743200" y="217439"/>
            <a:ext cx="7010400" cy="1554272"/>
          </a:xfrm>
          <a:prstGeom prst="rect">
            <a:avLst/>
          </a:prstGeom>
        </p:spPr>
        <p:txBody>
          <a:bodyPr wrap="square">
            <a:spAutoFit/>
          </a:bodyPr>
          <a:lstStyle/>
          <a:p>
            <a:pPr algn="ctr">
              <a:spcBef>
                <a:spcPts val="0"/>
              </a:spcBef>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Renald Showers </a:t>
            </a:r>
          </a:p>
          <a:p>
            <a:pPr algn="ctr"/>
            <a:r>
              <a:rPr lang="en-US" sz="1800" b="0" i="0" u="none" strike="noStrike" baseline="0" dirty="0" err="1">
                <a:latin typeface="MinionPro-Regular"/>
              </a:rPr>
              <a:t>Renald</a:t>
            </a:r>
            <a:r>
              <a:rPr lang="en-US" sz="1800" b="0" i="0" u="none" strike="noStrike" baseline="0" dirty="0">
                <a:latin typeface="MinionPro-Regular"/>
              </a:rPr>
              <a:t> Showers, </a:t>
            </a:r>
            <a:r>
              <a:rPr lang="en-US" sz="1800" b="0" i="1" u="none" strike="noStrike" baseline="0" dirty="0">
                <a:latin typeface="MinionPro-It"/>
              </a:rPr>
              <a:t>The Coming Apocalypse: A Study of Replacement Theology Vs. God’s Faithfulness in the End Times </a:t>
            </a:r>
            <a:r>
              <a:rPr lang="en-US" sz="1800" b="0" i="0" u="none" strike="noStrike" baseline="0" dirty="0">
                <a:latin typeface="MinionPro-Regular"/>
              </a:rPr>
              <a:t>(Bellmawr, NJ: Friends of Israel, 2009), p. 92.</a:t>
            </a:r>
            <a:endParaRPr lang="en-US" sz="1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5055556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3505200" y="1676400"/>
            <a:ext cx="80772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Phut</a:t>
            </a:r>
            <a:r>
              <a:rPr lang="en-US" altLang="en-US" dirty="0">
                <a:effectLst>
                  <a:outerShdw blurRad="38100" dist="38100" dir="2700000" algn="tl">
                    <a:srgbClr val="000000">
                      <a:alpha val="43137"/>
                    </a:srgbClr>
                  </a:outerShdw>
                </a:effectLst>
                <a:cs typeface="Calibri" panose="020F0502020204030204" pitchFamily="34" charset="0"/>
              </a:rPr>
              <a:t> also was the founder of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Libya</a:t>
            </a:r>
            <a:r>
              <a:rPr lang="en-US" altLang="en-US" dirty="0">
                <a:effectLst>
                  <a:outerShdw blurRad="38100" dist="38100" dir="2700000" algn="tl">
                    <a:srgbClr val="000000">
                      <a:alpha val="43137"/>
                    </a:srgbClr>
                  </a:outerShdw>
                </a:effectLst>
                <a:cs typeface="Calibri" panose="020F0502020204030204" pitchFamily="34" charset="0"/>
              </a:rPr>
              <a:t>, and called the inhabitants </a:t>
            </a:r>
            <a:r>
              <a:rPr lang="en-US" altLang="en-US" b="1" u="sng" dirty="0" err="1">
                <a:solidFill>
                  <a:srgbClr val="FFFFCC"/>
                </a:solidFill>
                <a:effectLst>
                  <a:outerShdw blurRad="38100" dist="38100" dir="2700000" algn="tl">
                    <a:srgbClr val="000000">
                      <a:alpha val="43137"/>
                    </a:srgbClr>
                  </a:outerShdw>
                </a:effectLst>
                <a:cs typeface="Calibri" panose="020F0502020204030204" pitchFamily="34" charset="0"/>
              </a:rPr>
              <a:t>Phutites</a:t>
            </a:r>
            <a:r>
              <a:rPr lang="en-US" altLang="en-US" dirty="0">
                <a:effectLst>
                  <a:outerShdw blurRad="38100" dist="38100" dir="2700000" algn="tl">
                    <a:srgbClr val="000000">
                      <a:alpha val="43137"/>
                    </a:srgbClr>
                  </a:outerShdw>
                </a:effectLst>
                <a:cs typeface="Calibri" panose="020F0502020204030204" pitchFamily="34" charset="0"/>
              </a:rPr>
              <a:t>, from himself: there is also a river in the country of Moors which bears that name; whence it is that we may see the greatest part of the Grecian historiographers mention that river and the adjoining country by the </a:t>
            </a:r>
            <a:r>
              <a:rPr lang="en-US" altLang="en-US" dirty="0" err="1">
                <a:effectLst>
                  <a:outerShdw blurRad="38100" dist="38100" dir="2700000" algn="tl">
                    <a:srgbClr val="000000">
                      <a:alpha val="43137"/>
                    </a:srgbClr>
                  </a:outerShdw>
                </a:effectLst>
                <a:cs typeface="Calibri" panose="020F0502020204030204" pitchFamily="34" charset="0"/>
              </a:rPr>
              <a:t>apellation</a:t>
            </a:r>
            <a:r>
              <a:rPr lang="en-US" altLang="en-US" dirty="0">
                <a:effectLst>
                  <a:outerShdw blurRad="38100" dist="38100" dir="2700000" algn="tl">
                    <a:srgbClr val="000000">
                      <a:alpha val="43137"/>
                    </a:srgbClr>
                  </a:outerShdw>
                </a:effectLst>
                <a:cs typeface="Calibri" panose="020F0502020204030204" pitchFamily="34" charset="0"/>
              </a:rPr>
              <a:t> of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Phut</a:t>
            </a:r>
            <a:r>
              <a:rPr lang="en-US" altLang="en-US" dirty="0">
                <a:effectLst>
                  <a:outerShdw blurRad="38100" dist="38100" dir="2700000" algn="tl">
                    <a:srgbClr val="000000">
                      <a:alpha val="43137"/>
                    </a:srgbClr>
                  </a:outerShdw>
                </a:effectLst>
                <a:cs typeface="Calibri" panose="020F0502020204030204" pitchFamily="34" charset="0"/>
              </a:rPr>
              <a:t>: but the name it has now has been by change given it from one of the sons of </a:t>
            </a:r>
            <a:r>
              <a:rPr lang="en-US" altLang="en-US" dirty="0" err="1">
                <a:effectLst>
                  <a:outerShdw blurRad="38100" dist="38100" dir="2700000" algn="tl">
                    <a:srgbClr val="000000">
                      <a:alpha val="43137"/>
                    </a:srgbClr>
                  </a:outerShdw>
                </a:effectLst>
                <a:cs typeface="Calibri" panose="020F0502020204030204" pitchFamily="34" charset="0"/>
              </a:rPr>
              <a:t>Mesraim</a:t>
            </a:r>
            <a:r>
              <a:rPr lang="en-US" altLang="en-US" dirty="0">
                <a:effectLst>
                  <a:outerShdw blurRad="38100" dist="38100" dir="2700000" algn="tl">
                    <a:srgbClr val="000000">
                      <a:alpha val="43137"/>
                    </a:srgbClr>
                  </a:outerShdw>
                </a:effectLst>
                <a:cs typeface="Calibri" panose="020F0502020204030204" pitchFamily="34" charset="0"/>
              </a:rPr>
              <a:t>, who was called </a:t>
            </a:r>
            <a:r>
              <a:rPr lang="en-US" altLang="en-US" b="1" u="sng" dirty="0" err="1">
                <a:solidFill>
                  <a:srgbClr val="FFFFCC"/>
                </a:solidFill>
                <a:effectLst>
                  <a:outerShdw blurRad="38100" dist="38100" dir="2700000" algn="tl">
                    <a:srgbClr val="000000">
                      <a:alpha val="43137"/>
                    </a:srgbClr>
                  </a:outerShdw>
                </a:effectLst>
                <a:cs typeface="Calibri" panose="020F0502020204030204" pitchFamily="34" charset="0"/>
              </a:rPr>
              <a:t>Lybyos</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26627" name="TextBox 2"/>
          <p:cNvSpPr txBox="1">
            <a:spLocks noChangeArrowheads="1"/>
          </p:cNvSpPr>
          <p:nvPr/>
        </p:nvSpPr>
        <p:spPr bwMode="auto">
          <a:xfrm>
            <a:off x="2438400" y="216694"/>
            <a:ext cx="731519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0"/>
              </a:spcAft>
              <a:buClrTx/>
              <a:buSzTx/>
              <a:buNone/>
            </a:pPr>
            <a:r>
              <a:rPr lang="en-US" altLang="en-US" sz="4000" dirty="0">
                <a:solidFill>
                  <a:schemeClr val="tx2"/>
                </a:solidFill>
                <a:effectLst>
                  <a:outerShdw blurRad="38100" dist="38100" dir="2700000" algn="tl">
                    <a:srgbClr val="000000">
                      <a:alpha val="43137"/>
                    </a:srgbClr>
                  </a:outerShdw>
                </a:effectLst>
                <a:ea typeface="+mj-ea"/>
                <a:cs typeface="+mj-cs"/>
              </a:rPr>
              <a:t>Josephus</a:t>
            </a:r>
          </a:p>
          <a:p>
            <a:pPr algn="ctr" eaLnBrk="1" hangingPunct="1">
              <a:spcBef>
                <a:spcPct val="0"/>
              </a:spcBef>
              <a:buClrTx/>
              <a:buSzTx/>
              <a:buFontTx/>
              <a:buNone/>
            </a:pPr>
            <a:r>
              <a:rPr lang="en-US" altLang="en-US" sz="2000" dirty="0">
                <a:effectLst>
                  <a:outerShdw blurRad="38100" dist="38100" dir="2700000" algn="tl">
                    <a:srgbClr val="000000">
                      <a:alpha val="43137"/>
                    </a:srgbClr>
                  </a:outerShdw>
                </a:effectLst>
                <a:cs typeface="Calibri" panose="020F0502020204030204" pitchFamily="34" charset="0"/>
              </a:rPr>
              <a:t>Josephus, </a:t>
            </a:r>
            <a:r>
              <a:rPr lang="en-US" altLang="en-US" sz="2000" i="1" dirty="0">
                <a:effectLst>
                  <a:outerShdw blurRad="38100" dist="38100" dir="2700000" algn="tl">
                    <a:srgbClr val="000000">
                      <a:alpha val="43137"/>
                    </a:srgbClr>
                  </a:outerShdw>
                </a:effectLst>
                <a:cs typeface="Calibri" panose="020F0502020204030204" pitchFamily="34" charset="0"/>
              </a:rPr>
              <a:t>Antiquities</a:t>
            </a:r>
            <a:r>
              <a:rPr lang="en-US" altLang="en-US" sz="2000" dirty="0">
                <a:effectLst>
                  <a:outerShdw blurRad="38100" dist="38100" dir="2700000" algn="tl">
                    <a:srgbClr val="000000">
                      <a:alpha val="43137"/>
                    </a:srgbClr>
                  </a:outerShdw>
                </a:effectLst>
                <a:cs typeface="Calibri" panose="020F0502020204030204" pitchFamily="34" charset="0"/>
              </a:rPr>
              <a:t>, 1.6.2.</a:t>
            </a:r>
          </a:p>
        </p:txBody>
      </p:sp>
      <p:pic>
        <p:nvPicPr>
          <p:cNvPr id="5" name="Picture 4">
            <a:extLst>
              <a:ext uri="{FF2B5EF4-FFF2-40B4-BE49-F238E27FC236}">
                <a16:creationId xmlns:a16="http://schemas.microsoft.com/office/drawing/2014/main" id="{933B0BF1-E58D-42F2-9936-952187CF60CC}"/>
              </a:ext>
            </a:extLst>
          </p:cNvPr>
          <p:cNvPicPr>
            <a:picLocks noChangeAspect="1"/>
          </p:cNvPicPr>
          <p:nvPr/>
        </p:nvPicPr>
        <p:blipFill>
          <a:blip r:embed="rId2"/>
          <a:stretch>
            <a:fillRect/>
          </a:stretch>
        </p:blipFill>
        <p:spPr>
          <a:xfrm>
            <a:off x="685801" y="1857315"/>
            <a:ext cx="2612210" cy="3200400"/>
          </a:xfrm>
          <a:prstGeom prst="rect">
            <a:avLst/>
          </a:prstGeom>
        </p:spPr>
      </p:pic>
    </p:spTree>
    <p:extLst>
      <p:ext uri="{BB962C8B-B14F-4D97-AF65-F5344CB8AC3E}">
        <p14:creationId xmlns:p14="http://schemas.microsoft.com/office/powerpoint/2010/main" val="379610884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5413" y="137160"/>
            <a:ext cx="886117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9D4976D3-B01C-4E0A-9341-E1B013F2FBCC}"/>
              </a:ext>
            </a:extLst>
          </p:cNvPr>
          <p:cNvSpPr>
            <a:spLocks noChangeArrowheads="1"/>
          </p:cNvSpPr>
          <p:nvPr/>
        </p:nvSpPr>
        <p:spPr bwMode="auto">
          <a:xfrm>
            <a:off x="1981200" y="3886200"/>
            <a:ext cx="1905000" cy="1066800"/>
          </a:xfrm>
          <a:prstGeom prst="ellipse">
            <a:avLst/>
          </a:prstGeom>
          <a:noFill/>
          <a:ln w="76200" algn="ctr">
            <a:solidFill>
              <a:srgbClr val="C00000"/>
            </a:solidFill>
            <a:round/>
            <a:headEnd/>
            <a:tailEnd/>
          </a:ln>
        </p:spPr>
        <p:txBody>
          <a:bodyPr wrap="none"/>
          <a:lstStyle/>
          <a:p>
            <a:endParaRPr lang="en-US" dirty="0"/>
          </a:p>
        </p:txBody>
      </p:sp>
    </p:spTree>
    <p:extLst>
      <p:ext uri="{BB962C8B-B14F-4D97-AF65-F5344CB8AC3E}">
        <p14:creationId xmlns:p14="http://schemas.microsoft.com/office/powerpoint/2010/main" val="3765990788"/>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136680" y="1494712"/>
            <a:ext cx="11918640" cy="462228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 April 5, 1986 three people were killed and around 230 injured when La Belle discothèque was bombed in West Berlin. The entertainment venue was commonly frequented by United States soldiers, and two of the dead and 79 of the injured were American servicemen... Libya was accused of sponsoring the bombing by the US government, and US President Ronald Reagan ordered retaliatory strikes on Tripoli and Benghazi in Libya ten days later. The strikes reportedly killed at least 15 people, including Colonel Gaddafi’s adopted daughter. A 2001 trial in the US found that the bombing had been ‘planned by the Libyan secret service and the Libyan Embassy.”</a:t>
            </a:r>
            <a:endPar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sp>
        <p:nvSpPr>
          <p:cNvPr id="2" name="Rectangle 1">
            <a:extLst>
              <a:ext uri="{FF2B5EF4-FFF2-40B4-BE49-F238E27FC236}">
                <a16:creationId xmlns:a16="http://schemas.microsoft.com/office/drawing/2014/main" id="{9833B6BE-F3D5-439A-96B3-B1A1BE27E660}"/>
              </a:ext>
            </a:extLst>
          </p:cNvPr>
          <p:cNvSpPr/>
          <p:nvPr/>
        </p:nvSpPr>
        <p:spPr>
          <a:xfrm>
            <a:off x="2743200" y="217439"/>
            <a:ext cx="7010400" cy="1277273"/>
          </a:xfrm>
          <a:prstGeom prst="rect">
            <a:avLst/>
          </a:prstGeom>
        </p:spPr>
        <p:txBody>
          <a:bodyPr wrap="square">
            <a:spAutoFit/>
          </a:bodyPr>
          <a:lstStyle/>
          <a:p>
            <a:pPr algn="ctr">
              <a:spcBef>
                <a:spcPts val="0"/>
              </a:spcBef>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Gaddafi </a:t>
            </a:r>
          </a:p>
          <a:p>
            <a:pPr algn="ctr"/>
            <a:r>
              <a:rPr lang="sv-SE" sz="1800" b="0" i="0" u="none" strike="noStrike" baseline="0" dirty="0">
                <a:latin typeface="MinionPro-Regular"/>
              </a:rPr>
              <a:t>http://en.wikipedia.org/wiki/1986_Berlin_discotheque_bombing&gt;; Internet; </a:t>
            </a:r>
            <a:r>
              <a:rPr lang="en-US" sz="1800" b="0" i="0" u="none" strike="noStrike" baseline="0" dirty="0">
                <a:latin typeface="MinionPro-Regular"/>
              </a:rPr>
              <a:t>accessed 27 May 2015.</a:t>
            </a:r>
            <a:endParaRPr lang="en-US" sz="1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4193351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7A227A-3D64-4F8C-9274-AD182B413AEB}"/>
              </a:ext>
            </a:extLst>
          </p:cNvPr>
          <p:cNvPicPr>
            <a:picLocks noChangeAspect="1"/>
          </p:cNvPicPr>
          <p:nvPr/>
        </p:nvPicPr>
        <p:blipFill>
          <a:blip r:embed="rId2"/>
          <a:stretch>
            <a:fillRect/>
          </a:stretch>
        </p:blipFill>
        <p:spPr>
          <a:xfrm>
            <a:off x="286461" y="228600"/>
            <a:ext cx="11619079" cy="6400800"/>
          </a:xfrm>
          <a:prstGeom prst="rect">
            <a:avLst/>
          </a:prstGeom>
        </p:spPr>
      </p:pic>
    </p:spTree>
    <p:extLst>
      <p:ext uri="{BB962C8B-B14F-4D97-AF65-F5344CB8AC3E}">
        <p14:creationId xmlns:p14="http://schemas.microsoft.com/office/powerpoint/2010/main" val="326336315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3810000" y="1676400"/>
            <a:ext cx="731519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sz="3600" dirty="0">
                <a:effectLst>
                  <a:outerShdw blurRad="38100" dist="38100" dir="2700000" algn="tl">
                    <a:srgbClr val="000000">
                      <a:alpha val="43137"/>
                    </a:srgbClr>
                  </a:outerShdw>
                </a:effectLst>
                <a:cs typeface="Calibri" panose="020F0502020204030204" pitchFamily="34" charset="0"/>
              </a:rPr>
              <a:t>"For </a:t>
            </a:r>
            <a:r>
              <a:rPr lang="en-US" altLang="en-US" sz="3600" b="1" u="sng" dirty="0">
                <a:solidFill>
                  <a:srgbClr val="FFFFCC"/>
                </a:solidFill>
                <a:effectLst>
                  <a:outerShdw blurRad="38100" dist="38100" dir="2700000" algn="tl">
                    <a:srgbClr val="000000">
                      <a:alpha val="43137"/>
                    </a:srgbClr>
                  </a:outerShdw>
                </a:effectLst>
                <a:cs typeface="Calibri" panose="020F0502020204030204" pitchFamily="34" charset="0"/>
              </a:rPr>
              <a:t>Gomer</a:t>
            </a:r>
            <a:r>
              <a:rPr lang="en-US" altLang="en-US" sz="3600" dirty="0">
                <a:effectLst>
                  <a:outerShdw blurRad="38100" dist="38100" dir="2700000" algn="tl">
                    <a:srgbClr val="000000">
                      <a:alpha val="43137"/>
                    </a:srgbClr>
                  </a:outerShdw>
                </a:effectLst>
                <a:cs typeface="Calibri" panose="020F0502020204030204" pitchFamily="34" charset="0"/>
              </a:rPr>
              <a:t> founded those whom the Greeks now call </a:t>
            </a:r>
            <a:r>
              <a:rPr lang="en-US" altLang="en-US" sz="3600" b="1" u="sng" dirty="0">
                <a:solidFill>
                  <a:srgbClr val="FFFFCC"/>
                </a:solidFill>
                <a:effectLst>
                  <a:outerShdw blurRad="38100" dist="38100" dir="2700000" algn="tl">
                    <a:srgbClr val="000000">
                      <a:alpha val="43137"/>
                    </a:srgbClr>
                  </a:outerShdw>
                </a:effectLst>
                <a:cs typeface="Calibri" panose="020F0502020204030204" pitchFamily="34" charset="0"/>
              </a:rPr>
              <a:t>Galatians</a:t>
            </a:r>
            <a:r>
              <a:rPr lang="en-US" altLang="en-US" sz="3600" dirty="0">
                <a:effectLst>
                  <a:outerShdw blurRad="38100" dist="38100" dir="2700000" algn="tl">
                    <a:srgbClr val="000000">
                      <a:alpha val="43137"/>
                    </a:srgbClr>
                  </a:outerShdw>
                </a:effectLst>
                <a:cs typeface="Calibri" panose="020F0502020204030204" pitchFamily="34" charset="0"/>
              </a:rPr>
              <a:t>, [Galls,] but were then called </a:t>
            </a:r>
            <a:r>
              <a:rPr lang="en-US" altLang="en-US" sz="3600" b="1" u="sng" dirty="0" err="1">
                <a:solidFill>
                  <a:srgbClr val="FFFFCC"/>
                </a:solidFill>
                <a:effectLst>
                  <a:outerShdw blurRad="38100" dist="38100" dir="2700000" algn="tl">
                    <a:srgbClr val="000000">
                      <a:alpha val="43137"/>
                    </a:srgbClr>
                  </a:outerShdw>
                </a:effectLst>
                <a:cs typeface="Calibri" panose="020F0502020204030204" pitchFamily="34" charset="0"/>
              </a:rPr>
              <a:t>Gomerites</a:t>
            </a:r>
            <a:r>
              <a:rPr lang="en-US" altLang="en-US" sz="3600" dirty="0">
                <a:effectLst>
                  <a:outerShdw blurRad="38100" dist="38100" dir="2700000" algn="tl">
                    <a:srgbClr val="000000">
                      <a:alpha val="43137"/>
                    </a:srgbClr>
                  </a:outerShdw>
                </a:effectLst>
                <a:cs typeface="Calibri" panose="020F0502020204030204" pitchFamily="34" charset="0"/>
              </a:rPr>
              <a:t>.”</a:t>
            </a:r>
          </a:p>
        </p:txBody>
      </p:sp>
      <p:sp>
        <p:nvSpPr>
          <p:cNvPr id="26627" name="TextBox 2"/>
          <p:cNvSpPr txBox="1">
            <a:spLocks noChangeArrowheads="1"/>
          </p:cNvSpPr>
          <p:nvPr/>
        </p:nvSpPr>
        <p:spPr bwMode="auto">
          <a:xfrm>
            <a:off x="2438400" y="216694"/>
            <a:ext cx="731519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0"/>
              </a:spcAft>
              <a:buClrTx/>
              <a:buSzTx/>
              <a:buNone/>
            </a:pPr>
            <a:r>
              <a:rPr lang="en-US" altLang="en-US" sz="4000" dirty="0">
                <a:solidFill>
                  <a:schemeClr val="tx2"/>
                </a:solidFill>
                <a:effectLst>
                  <a:outerShdw blurRad="38100" dist="38100" dir="2700000" algn="tl">
                    <a:srgbClr val="000000">
                      <a:alpha val="43137"/>
                    </a:srgbClr>
                  </a:outerShdw>
                </a:effectLst>
                <a:ea typeface="+mj-ea"/>
                <a:cs typeface="+mj-cs"/>
              </a:rPr>
              <a:t>Josephus</a:t>
            </a:r>
          </a:p>
          <a:p>
            <a:pPr algn="ctr" eaLnBrk="1" hangingPunct="1">
              <a:spcBef>
                <a:spcPct val="0"/>
              </a:spcBef>
              <a:buClrTx/>
              <a:buSzTx/>
              <a:buFontTx/>
              <a:buNone/>
            </a:pPr>
            <a:r>
              <a:rPr lang="en-US" altLang="en-US" sz="2000" dirty="0">
                <a:effectLst>
                  <a:outerShdw blurRad="38100" dist="38100" dir="2700000" algn="tl">
                    <a:srgbClr val="000000">
                      <a:alpha val="43137"/>
                    </a:srgbClr>
                  </a:outerShdw>
                </a:effectLst>
                <a:cs typeface="Calibri" panose="020F0502020204030204" pitchFamily="34" charset="0"/>
              </a:rPr>
              <a:t>Josephus, </a:t>
            </a:r>
            <a:r>
              <a:rPr lang="en-US" altLang="en-US" sz="2000" i="1" dirty="0">
                <a:effectLst>
                  <a:outerShdw blurRad="38100" dist="38100" dir="2700000" algn="tl">
                    <a:srgbClr val="000000">
                      <a:alpha val="43137"/>
                    </a:srgbClr>
                  </a:outerShdw>
                </a:effectLst>
                <a:cs typeface="Calibri" panose="020F0502020204030204" pitchFamily="34" charset="0"/>
              </a:rPr>
              <a:t>Antiquities</a:t>
            </a:r>
            <a:r>
              <a:rPr lang="en-US" altLang="en-US" sz="2000" dirty="0">
                <a:effectLst>
                  <a:outerShdw blurRad="38100" dist="38100" dir="2700000" algn="tl">
                    <a:srgbClr val="000000">
                      <a:alpha val="43137"/>
                    </a:srgbClr>
                  </a:outerShdw>
                </a:effectLst>
                <a:cs typeface="Calibri" panose="020F0502020204030204" pitchFamily="34" charset="0"/>
              </a:rPr>
              <a:t>, 1.6.1.</a:t>
            </a:r>
          </a:p>
        </p:txBody>
      </p:sp>
      <p:pic>
        <p:nvPicPr>
          <p:cNvPr id="7" name="Picture 6">
            <a:extLst>
              <a:ext uri="{FF2B5EF4-FFF2-40B4-BE49-F238E27FC236}">
                <a16:creationId xmlns:a16="http://schemas.microsoft.com/office/drawing/2014/main" id="{A0FC13B3-3393-4AE7-8A7B-31255BE39143}"/>
              </a:ext>
            </a:extLst>
          </p:cNvPr>
          <p:cNvPicPr>
            <a:picLocks noChangeAspect="1"/>
          </p:cNvPicPr>
          <p:nvPr/>
        </p:nvPicPr>
        <p:blipFill>
          <a:blip r:embed="rId2"/>
          <a:stretch>
            <a:fillRect/>
          </a:stretch>
        </p:blipFill>
        <p:spPr>
          <a:xfrm>
            <a:off x="685801" y="1857315"/>
            <a:ext cx="2612210" cy="3200400"/>
          </a:xfrm>
          <a:prstGeom prst="rect">
            <a:avLst/>
          </a:prstGeom>
        </p:spPr>
      </p:pic>
    </p:spTree>
    <p:extLst>
      <p:ext uri="{BB962C8B-B14F-4D97-AF65-F5344CB8AC3E}">
        <p14:creationId xmlns:p14="http://schemas.microsoft.com/office/powerpoint/2010/main" val="2356576577"/>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772CAC-087C-4390-A516-0CD8CB4B56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8363" y="228600"/>
            <a:ext cx="8675275" cy="6400800"/>
          </a:xfrm>
          <a:prstGeom prst="rect">
            <a:avLst/>
          </a:prstGeom>
          <a:ln w="57150">
            <a:solidFill>
              <a:schemeClr val="tx1"/>
            </a:solidFill>
          </a:ln>
        </p:spPr>
      </p:pic>
      <p:sp>
        <p:nvSpPr>
          <p:cNvPr id="7" name="Oval 6">
            <a:extLst>
              <a:ext uri="{FF2B5EF4-FFF2-40B4-BE49-F238E27FC236}">
                <a16:creationId xmlns:a16="http://schemas.microsoft.com/office/drawing/2014/main" id="{47085BBF-39E8-448B-92C0-3B687FCE4DA9}"/>
              </a:ext>
            </a:extLst>
          </p:cNvPr>
          <p:cNvSpPr>
            <a:spLocks noChangeArrowheads="1"/>
          </p:cNvSpPr>
          <p:nvPr/>
        </p:nvSpPr>
        <p:spPr bwMode="auto">
          <a:xfrm rot="20236165">
            <a:off x="8229600" y="2819400"/>
            <a:ext cx="1321976" cy="762000"/>
          </a:xfrm>
          <a:prstGeom prst="ellipse">
            <a:avLst/>
          </a:prstGeom>
          <a:solidFill>
            <a:srgbClr val="66FF33">
              <a:alpha val="50000"/>
            </a:srgbClr>
          </a:solidFill>
          <a:ln w="38100">
            <a:solidFill>
              <a:srgbClr val="C00000"/>
            </a:solidFill>
          </a:ln>
        </p:spPr>
        <p:style>
          <a:lnRef idx="0">
            <a:scrgbClr r="0" g="0" b="0"/>
          </a:lnRef>
          <a:fillRef idx="0">
            <a:scrgbClr r="0" g="0" b="0"/>
          </a:fillRef>
          <a:effectRef idx="0">
            <a:scrgbClr r="0" g="0" b="0"/>
          </a:effectRef>
          <a:fontRef idx="minor">
            <a:schemeClr val="lt1"/>
          </a:fontRef>
        </p:style>
        <p:txBody>
          <a:bodyPr wrap="none"/>
          <a:lstStyle/>
          <a:p>
            <a:endParaRPr lang="en-US" dirty="0">
              <a:ln w="38100">
                <a:solidFill>
                  <a:schemeClr val="tx1"/>
                </a:solidFill>
              </a:ln>
              <a:solidFill>
                <a:srgbClr val="C00000"/>
              </a:solidFill>
              <a:latin typeface="Calibri" panose="020F0502020204030204" pitchFamily="34" charset="0"/>
            </a:endParaRPr>
          </a:p>
        </p:txBody>
      </p:sp>
    </p:spTree>
    <p:extLst>
      <p:ext uri="{BB962C8B-B14F-4D97-AF65-F5344CB8AC3E}">
        <p14:creationId xmlns:p14="http://schemas.microsoft.com/office/powerpoint/2010/main" val="14459465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5413" y="137160"/>
            <a:ext cx="886117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9D4976D3-B01C-4E0A-9341-E1B013F2FBCC}"/>
              </a:ext>
            </a:extLst>
          </p:cNvPr>
          <p:cNvSpPr>
            <a:spLocks noChangeArrowheads="1"/>
          </p:cNvSpPr>
          <p:nvPr/>
        </p:nvSpPr>
        <p:spPr bwMode="auto">
          <a:xfrm>
            <a:off x="4724400" y="1219200"/>
            <a:ext cx="2743200" cy="1066800"/>
          </a:xfrm>
          <a:prstGeom prst="ellipse">
            <a:avLst/>
          </a:prstGeom>
          <a:noFill/>
          <a:ln w="76200" algn="ctr">
            <a:solidFill>
              <a:srgbClr val="C00000"/>
            </a:solidFill>
            <a:round/>
            <a:headEnd/>
            <a:tailEnd/>
          </a:ln>
        </p:spPr>
        <p:txBody>
          <a:bodyPr wrap="none"/>
          <a:lstStyle/>
          <a:p>
            <a:endParaRPr lang="en-US" dirty="0"/>
          </a:p>
        </p:txBody>
      </p:sp>
    </p:spTree>
    <p:extLst>
      <p:ext uri="{BB962C8B-B14F-4D97-AF65-F5344CB8AC3E}">
        <p14:creationId xmlns:p14="http://schemas.microsoft.com/office/powerpoint/2010/main" val="693065822"/>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3733799" y="1750874"/>
            <a:ext cx="739140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sz="3600" dirty="0">
                <a:effectLst>
                  <a:outerShdw blurRad="38100" dist="38100" dir="2700000" algn="tl">
                    <a:srgbClr val="000000">
                      <a:alpha val="43137"/>
                    </a:srgbClr>
                  </a:outerShdw>
                </a:effectLst>
                <a:cs typeface="Calibri" panose="020F0502020204030204" pitchFamily="34" charset="0"/>
              </a:rPr>
              <a:t>"...</a:t>
            </a:r>
            <a:r>
              <a:rPr lang="en-US" alt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Thrugramma</a:t>
            </a:r>
            <a:r>
              <a:rPr lang="en-US" altLang="en-US" sz="3600" dirty="0">
                <a:effectLst>
                  <a:outerShdw blurRad="38100" dist="38100" dir="2700000" algn="tl">
                    <a:srgbClr val="000000">
                      <a:alpha val="43137"/>
                    </a:srgbClr>
                  </a:outerShdw>
                </a:effectLst>
                <a:cs typeface="Calibri" panose="020F0502020204030204" pitchFamily="34" charset="0"/>
              </a:rPr>
              <a:t> the </a:t>
            </a:r>
            <a:r>
              <a:rPr lang="en-US" altLang="en-US" sz="3600" b="1" u="sng" dirty="0" err="1">
                <a:solidFill>
                  <a:srgbClr val="FFFFCC"/>
                </a:solidFill>
                <a:effectLst>
                  <a:outerShdw blurRad="38100" dist="38100" dir="2700000" algn="tl">
                    <a:srgbClr val="000000">
                      <a:alpha val="43137"/>
                    </a:srgbClr>
                  </a:outerShdw>
                </a:effectLst>
                <a:cs typeface="Calibri" panose="020F0502020204030204" pitchFamily="34" charset="0"/>
              </a:rPr>
              <a:t>Thrugrammeans</a:t>
            </a:r>
            <a:r>
              <a:rPr lang="en-US" altLang="en-US" sz="3600" dirty="0">
                <a:effectLst>
                  <a:outerShdw blurRad="38100" dist="38100" dir="2700000" algn="tl">
                    <a:srgbClr val="000000">
                      <a:alpha val="43137"/>
                    </a:srgbClr>
                  </a:outerShdw>
                </a:effectLst>
                <a:cs typeface="Calibri" panose="020F0502020204030204" pitchFamily="34" charset="0"/>
              </a:rPr>
              <a:t>, who, as the Greeks resolved, were named </a:t>
            </a:r>
            <a:r>
              <a:rPr lang="en-US" altLang="en-US" sz="3600" b="1" u="sng" dirty="0">
                <a:solidFill>
                  <a:srgbClr val="FFFFCC"/>
                </a:solidFill>
                <a:effectLst>
                  <a:outerShdw blurRad="38100" dist="38100" dir="2700000" algn="tl">
                    <a:srgbClr val="000000">
                      <a:alpha val="43137"/>
                    </a:srgbClr>
                  </a:outerShdw>
                </a:effectLst>
                <a:cs typeface="Calibri" panose="020F0502020204030204" pitchFamily="34" charset="0"/>
              </a:rPr>
              <a:t>Phrygians</a:t>
            </a:r>
            <a:r>
              <a:rPr lang="en-US" altLang="en-US" sz="3600" dirty="0">
                <a:effectLst>
                  <a:outerShdw blurRad="38100" dist="38100" dir="2700000" algn="tl">
                    <a:srgbClr val="000000">
                      <a:alpha val="43137"/>
                    </a:srgbClr>
                  </a:outerShdw>
                </a:effectLst>
                <a:cs typeface="Calibri" panose="020F0502020204030204" pitchFamily="34" charset="0"/>
              </a:rPr>
              <a:t>.”</a:t>
            </a:r>
          </a:p>
        </p:txBody>
      </p:sp>
      <p:sp>
        <p:nvSpPr>
          <p:cNvPr id="26627" name="TextBox 2"/>
          <p:cNvSpPr txBox="1">
            <a:spLocks noChangeArrowheads="1"/>
          </p:cNvSpPr>
          <p:nvPr/>
        </p:nvSpPr>
        <p:spPr bwMode="auto">
          <a:xfrm>
            <a:off x="2438400" y="216694"/>
            <a:ext cx="731519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0"/>
              </a:spcAft>
              <a:buClrTx/>
              <a:buSzTx/>
              <a:buNone/>
            </a:pPr>
            <a:r>
              <a:rPr lang="en-US" altLang="en-US" sz="4000" dirty="0">
                <a:solidFill>
                  <a:schemeClr val="tx2"/>
                </a:solidFill>
                <a:effectLst>
                  <a:outerShdw blurRad="38100" dist="38100" dir="2700000" algn="tl">
                    <a:srgbClr val="000000">
                      <a:alpha val="43137"/>
                    </a:srgbClr>
                  </a:outerShdw>
                </a:effectLst>
                <a:ea typeface="+mj-ea"/>
                <a:cs typeface="+mj-cs"/>
              </a:rPr>
              <a:t>Josephus</a:t>
            </a:r>
          </a:p>
          <a:p>
            <a:pPr algn="ctr" eaLnBrk="1" hangingPunct="1">
              <a:spcBef>
                <a:spcPct val="0"/>
              </a:spcBef>
              <a:buClrTx/>
              <a:buSzTx/>
              <a:buFontTx/>
              <a:buNone/>
            </a:pPr>
            <a:r>
              <a:rPr lang="en-US" altLang="en-US" sz="2000" dirty="0">
                <a:effectLst>
                  <a:outerShdw blurRad="38100" dist="38100" dir="2700000" algn="tl">
                    <a:srgbClr val="000000">
                      <a:alpha val="43137"/>
                    </a:srgbClr>
                  </a:outerShdw>
                </a:effectLst>
                <a:cs typeface="Calibri" panose="020F0502020204030204" pitchFamily="34" charset="0"/>
              </a:rPr>
              <a:t>Josephus, </a:t>
            </a:r>
            <a:r>
              <a:rPr lang="en-US" altLang="en-US" sz="2000" i="1" dirty="0">
                <a:effectLst>
                  <a:outerShdw blurRad="38100" dist="38100" dir="2700000" algn="tl">
                    <a:srgbClr val="000000">
                      <a:alpha val="43137"/>
                    </a:srgbClr>
                  </a:outerShdw>
                </a:effectLst>
                <a:cs typeface="Calibri" panose="020F0502020204030204" pitchFamily="34" charset="0"/>
              </a:rPr>
              <a:t>Antiquities</a:t>
            </a:r>
            <a:r>
              <a:rPr lang="en-US" altLang="en-US" sz="2000" dirty="0">
                <a:effectLst>
                  <a:outerShdw blurRad="38100" dist="38100" dir="2700000" algn="tl">
                    <a:srgbClr val="000000">
                      <a:alpha val="43137"/>
                    </a:srgbClr>
                  </a:outerShdw>
                </a:effectLst>
                <a:cs typeface="Calibri" panose="020F0502020204030204" pitchFamily="34" charset="0"/>
              </a:rPr>
              <a:t>, 1.6.1.</a:t>
            </a:r>
          </a:p>
        </p:txBody>
      </p:sp>
      <p:pic>
        <p:nvPicPr>
          <p:cNvPr id="6" name="Picture 5">
            <a:extLst>
              <a:ext uri="{FF2B5EF4-FFF2-40B4-BE49-F238E27FC236}">
                <a16:creationId xmlns:a16="http://schemas.microsoft.com/office/drawing/2014/main" id="{1CA3DB2D-5DC8-4663-AD4D-781548777FEC}"/>
              </a:ext>
            </a:extLst>
          </p:cNvPr>
          <p:cNvPicPr>
            <a:picLocks noChangeAspect="1"/>
          </p:cNvPicPr>
          <p:nvPr/>
        </p:nvPicPr>
        <p:blipFill>
          <a:blip r:embed="rId2"/>
          <a:stretch>
            <a:fillRect/>
          </a:stretch>
        </p:blipFill>
        <p:spPr>
          <a:xfrm>
            <a:off x="685801" y="1857315"/>
            <a:ext cx="2612210" cy="3200400"/>
          </a:xfrm>
          <a:prstGeom prst="rect">
            <a:avLst/>
          </a:prstGeom>
        </p:spPr>
      </p:pic>
    </p:spTree>
    <p:extLst>
      <p:ext uri="{BB962C8B-B14F-4D97-AF65-F5344CB8AC3E}">
        <p14:creationId xmlns:p14="http://schemas.microsoft.com/office/powerpoint/2010/main" val="39121712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058402"/>
            <a:ext cx="9601201" cy="5570998"/>
          </a:xfrm>
        </p:spPr>
        <p:txBody>
          <a:bodyPr/>
          <a:lstStyle/>
          <a:p>
            <a:pPr marL="627063" indent="-6270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Ezekiel recommissioned (33)</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False shepherds removed (34)  </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Edom destroyed  (35)</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Israel’s restoration: physical &amp; spiritual (36)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Israel’s restoration illustrated (37)</a:t>
            </a:r>
          </a:p>
          <a:p>
            <a:pPr marL="576263" indent="-5762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Means of restoration: Northern invasion (38)</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 Results of the Northern invasion: conversion (39)</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Millennial Temple (40‒46)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Tribal land allotment </a:t>
            </a:r>
            <a:r>
              <a:rPr lang="en-US" dirty="0">
                <a:effectLst>
                  <a:outerShdw blurRad="38100" dist="38100" dir="2700000" algn="tl">
                    <a:srgbClr val="000000">
                      <a:alpha val="43137"/>
                    </a:srgbClr>
                  </a:outerShdw>
                </a:effectLst>
                <a:cs typeface="Calibri" pitchFamily="34" charset="0"/>
              </a:rPr>
              <a:t>(47‒48)</a:t>
            </a: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4" descr="C:\Documents and Settings\Owner\Application Data\Microsoft\Media Catalog\Downloaded Clips\cl0\SY01462_.wmf">
            <a:extLst>
              <a:ext uri="{FF2B5EF4-FFF2-40B4-BE49-F238E27FC236}">
                <a16:creationId xmlns:a16="http://schemas.microsoft.com/office/drawing/2014/main" id="{A4A9BDD2-CBA3-4104-BD0F-46808C425C2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052894" y="1752600"/>
            <a:ext cx="2529506" cy="2599198"/>
          </a:xfrm>
          <a:prstGeom prst="rect">
            <a:avLst/>
          </a:prstGeom>
          <a:noFill/>
          <a:ln w="9525">
            <a:noFill/>
            <a:miter lim="800000"/>
            <a:headEnd/>
            <a:tailEnd/>
          </a:ln>
        </p:spPr>
      </p:pic>
      <p:sp>
        <p:nvSpPr>
          <p:cNvPr id="6" name="Title 1">
            <a:extLst>
              <a:ext uri="{FF2B5EF4-FFF2-40B4-BE49-F238E27FC236}">
                <a16:creationId xmlns:a16="http://schemas.microsoft.com/office/drawing/2014/main" id="{D7C7B2DA-C7C4-4E63-80B8-3B44E64B073C}"/>
              </a:ext>
            </a:extLst>
          </p:cNvPr>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33‒48</a:t>
            </a:r>
          </a:p>
        </p:txBody>
      </p:sp>
    </p:spTree>
    <p:extLst>
      <p:ext uri="{BB962C8B-B14F-4D97-AF65-F5344CB8AC3E}">
        <p14:creationId xmlns:p14="http://schemas.microsoft.com/office/powerpoint/2010/main" val="957676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0676AF-A516-4819-B419-51CE29FBF4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16:6</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baseline="300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They passed through the </a:t>
            </a:r>
            <a:r>
              <a:rPr lang="en-US" sz="3600" b="1" u="sng" dirty="0">
                <a:solidFill>
                  <a:srgbClr val="FFFFCC"/>
                </a:solidFill>
                <a:latin typeface="Calibri" panose="020F0502020204030204" pitchFamily="34" charset="0"/>
                <a:cs typeface="Calibri" panose="020F0502020204030204" pitchFamily="34" charset="0"/>
              </a:rPr>
              <a:t>Phrygian</a:t>
            </a:r>
            <a:r>
              <a:rPr lang="en-US" sz="3600" dirty="0">
                <a:latin typeface="Calibri" panose="020F0502020204030204" pitchFamily="34" charset="0"/>
                <a:cs typeface="Calibri" panose="020F0502020204030204" pitchFamily="34" charset="0"/>
              </a:rPr>
              <a:t> and </a:t>
            </a:r>
            <a:r>
              <a:rPr lang="en-US" sz="3600" b="1" u="sng" dirty="0">
                <a:solidFill>
                  <a:srgbClr val="FFFFCC"/>
                </a:solidFill>
                <a:latin typeface="Calibri" panose="020F0502020204030204" pitchFamily="34" charset="0"/>
                <a:cs typeface="Calibri" panose="020F0502020204030204" pitchFamily="34" charset="0"/>
              </a:rPr>
              <a:t>Galatian</a:t>
            </a:r>
            <a:r>
              <a:rPr lang="en-US" sz="3600" dirty="0">
                <a:latin typeface="Calibri" panose="020F0502020204030204" pitchFamily="34" charset="0"/>
                <a:cs typeface="Calibri" panose="020F0502020204030204" pitchFamily="34" charset="0"/>
              </a:rPr>
              <a:t> region, having been forbidden by the Holy Spirit to speak the word in </a:t>
            </a:r>
            <a:r>
              <a:rPr lang="en-US" sz="3600" b="1" u="sng" dirty="0">
                <a:solidFill>
                  <a:srgbClr val="FFFFCC"/>
                </a:solidFill>
                <a:latin typeface="Calibri" panose="020F0502020204030204" pitchFamily="34" charset="0"/>
                <a:cs typeface="Calibri" panose="020F0502020204030204" pitchFamily="34" charset="0"/>
              </a:rPr>
              <a:t>Asia</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1EAA19EE-FB61-4ABE-8599-CE0D853B095D}"/>
              </a:ext>
            </a:extLst>
          </p:cNvPr>
          <p:cNvPicPr>
            <a:picLocks noChangeAspect="1"/>
          </p:cNvPicPr>
          <p:nvPr/>
        </p:nvPicPr>
        <p:blipFill>
          <a:blip r:embed="rId3"/>
          <a:stretch>
            <a:fillRect/>
          </a:stretch>
        </p:blipFill>
        <p:spPr>
          <a:xfrm>
            <a:off x="4752474" y="2590800"/>
            <a:ext cx="2687053" cy="2286000"/>
          </a:xfrm>
          <a:prstGeom prst="rect">
            <a:avLst/>
          </a:prstGeom>
        </p:spPr>
      </p:pic>
    </p:spTree>
    <p:extLst>
      <p:ext uri="{BB962C8B-B14F-4D97-AF65-F5344CB8AC3E}">
        <p14:creationId xmlns:p14="http://schemas.microsoft.com/office/powerpoint/2010/main" val="205813786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772CAC-087C-4390-A516-0CD8CB4B56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8363" y="228600"/>
            <a:ext cx="8675275" cy="6400800"/>
          </a:xfrm>
          <a:prstGeom prst="rect">
            <a:avLst/>
          </a:prstGeom>
          <a:ln w="57150">
            <a:solidFill>
              <a:schemeClr val="tx1"/>
            </a:solidFill>
          </a:ln>
        </p:spPr>
      </p:pic>
      <p:sp>
        <p:nvSpPr>
          <p:cNvPr id="7" name="Oval 6">
            <a:extLst>
              <a:ext uri="{FF2B5EF4-FFF2-40B4-BE49-F238E27FC236}">
                <a16:creationId xmlns:a16="http://schemas.microsoft.com/office/drawing/2014/main" id="{47085BBF-39E8-448B-92C0-3B687FCE4DA9}"/>
              </a:ext>
            </a:extLst>
          </p:cNvPr>
          <p:cNvSpPr>
            <a:spLocks noChangeArrowheads="1"/>
          </p:cNvSpPr>
          <p:nvPr/>
        </p:nvSpPr>
        <p:spPr bwMode="auto">
          <a:xfrm rot="19851246">
            <a:off x="7239000" y="2895600"/>
            <a:ext cx="1321976" cy="762000"/>
          </a:xfrm>
          <a:prstGeom prst="ellipse">
            <a:avLst/>
          </a:prstGeom>
          <a:solidFill>
            <a:srgbClr val="66FF33">
              <a:alpha val="50000"/>
            </a:srgbClr>
          </a:solidFill>
          <a:ln w="38100">
            <a:solidFill>
              <a:srgbClr val="C00000"/>
            </a:solidFill>
          </a:ln>
        </p:spPr>
        <p:style>
          <a:lnRef idx="0">
            <a:scrgbClr r="0" g="0" b="0"/>
          </a:lnRef>
          <a:fillRef idx="0">
            <a:scrgbClr r="0" g="0" b="0"/>
          </a:fillRef>
          <a:effectRef idx="0">
            <a:scrgbClr r="0" g="0" b="0"/>
          </a:effectRef>
          <a:fontRef idx="minor">
            <a:schemeClr val="lt1"/>
          </a:fontRef>
        </p:style>
        <p:txBody>
          <a:bodyPr wrap="none"/>
          <a:lstStyle/>
          <a:p>
            <a:endParaRPr lang="en-US" dirty="0">
              <a:ln w="38100">
                <a:solidFill>
                  <a:schemeClr val="tx1"/>
                </a:solidFill>
              </a:ln>
              <a:solidFill>
                <a:srgbClr val="C00000"/>
              </a:solidFill>
              <a:latin typeface="Calibri" panose="020F0502020204030204" pitchFamily="34" charset="0"/>
            </a:endParaRPr>
          </a:p>
        </p:txBody>
      </p:sp>
    </p:spTree>
    <p:extLst>
      <p:ext uri="{BB962C8B-B14F-4D97-AF65-F5344CB8AC3E}">
        <p14:creationId xmlns:p14="http://schemas.microsoft.com/office/powerpoint/2010/main" val="28015965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5413" y="137160"/>
            <a:ext cx="886117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9D4976D3-B01C-4E0A-9341-E1B013F2FBCC}"/>
              </a:ext>
            </a:extLst>
          </p:cNvPr>
          <p:cNvSpPr>
            <a:spLocks noChangeArrowheads="1"/>
          </p:cNvSpPr>
          <p:nvPr/>
        </p:nvSpPr>
        <p:spPr bwMode="auto">
          <a:xfrm>
            <a:off x="4724400" y="1219200"/>
            <a:ext cx="2743200" cy="1066800"/>
          </a:xfrm>
          <a:prstGeom prst="ellipse">
            <a:avLst/>
          </a:prstGeom>
          <a:noFill/>
          <a:ln w="76200" algn="ctr">
            <a:solidFill>
              <a:srgbClr val="C00000"/>
            </a:solidFill>
            <a:round/>
            <a:headEnd/>
            <a:tailEnd/>
          </a:ln>
        </p:spPr>
        <p:txBody>
          <a:bodyPr wrap="none"/>
          <a:lstStyle/>
          <a:p>
            <a:endParaRPr lang="en-US" dirty="0"/>
          </a:p>
        </p:txBody>
      </p:sp>
    </p:spTree>
    <p:extLst>
      <p:ext uri="{BB962C8B-B14F-4D97-AF65-F5344CB8AC3E}">
        <p14:creationId xmlns:p14="http://schemas.microsoft.com/office/powerpoint/2010/main" val="113846361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3429000" y="1600200"/>
            <a:ext cx="81534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FontTx/>
              <a:buNone/>
            </a:pPr>
            <a:r>
              <a:rPr lang="en-US" altLang="en-US" dirty="0">
                <a:effectLst>
                  <a:outerShdw blurRad="38100" dist="38100" dir="2700000" algn="tl">
                    <a:srgbClr val="000000">
                      <a:alpha val="43137"/>
                    </a:srgbClr>
                  </a:outerShdw>
                </a:effectLst>
                <a:cs typeface="Calibri" panose="020F0502020204030204" pitchFamily="34" charset="0"/>
              </a:rPr>
              <a:t>According to Frank Gaffney, President of the Center for Security Policy, Turkey is transitioning from “a secular democracy with a Muslim society into a state governed by a radical Islamic ideology hostile to Western values and freedoms.”</a:t>
            </a:r>
          </a:p>
        </p:txBody>
      </p:sp>
      <p:sp>
        <p:nvSpPr>
          <p:cNvPr id="80899" name="TextBox 3"/>
          <p:cNvSpPr txBox="1">
            <a:spLocks noChangeArrowheads="1"/>
          </p:cNvSpPr>
          <p:nvPr/>
        </p:nvSpPr>
        <p:spPr bwMode="auto">
          <a:xfrm>
            <a:off x="2552700" y="249704"/>
            <a:ext cx="7086600"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Frank Gaffney</a:t>
            </a:r>
          </a:p>
          <a:p>
            <a:pPr algn="ctr" eaLnBrk="1" hangingPunct="1">
              <a:spcBef>
                <a:spcPct val="0"/>
              </a:spcBef>
              <a:buClrTx/>
              <a:buSzTx/>
              <a:buFontTx/>
              <a:buNone/>
            </a:pPr>
            <a:r>
              <a:rPr lang="en-US" altLang="en-US" sz="1600" i="1" dirty="0">
                <a:effectLst>
                  <a:outerShdw blurRad="38100" dist="38100" dir="2700000" algn="tl">
                    <a:srgbClr val="000000">
                      <a:alpha val="43137"/>
                    </a:srgbClr>
                  </a:outerShdw>
                </a:effectLst>
                <a:cs typeface="Calibri" panose="020F0502020204030204" pitchFamily="34" charset="0"/>
              </a:rPr>
              <a:t>War Footing</a:t>
            </a:r>
            <a:r>
              <a:rPr lang="en-US" altLang="en-US" sz="1600" dirty="0">
                <a:effectLst>
                  <a:outerShdw blurRad="38100" dist="38100" dir="2700000" algn="tl">
                    <a:srgbClr val="000000">
                      <a:alpha val="43137"/>
                    </a:srgbClr>
                  </a:outerShdw>
                </a:effectLst>
                <a:cs typeface="Calibri" panose="020F0502020204030204" pitchFamily="34" charset="0"/>
              </a:rPr>
              <a:t> (Annapolis: Naval Institute Press, 2006), 164. Cited in Rhodes, 177.</a:t>
            </a:r>
          </a:p>
        </p:txBody>
      </p:sp>
      <p:pic>
        <p:nvPicPr>
          <p:cNvPr id="80900" name="Picture 4" descr="http://www.splcenter.org/sites/default/files/imagecache/detail/images/individual/Frank-Gaffney.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1752600"/>
            <a:ext cx="265862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342528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
          <p:cNvSpPr>
            <a:spLocks noChangeArrowheads="1"/>
          </p:cNvSpPr>
          <p:nvPr/>
        </p:nvSpPr>
        <p:spPr bwMode="auto">
          <a:xfrm>
            <a:off x="3200400" y="1600200"/>
            <a:ext cx="83820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t>Turkish President Recep Tayyip Erdogan has assumed sweeping new powers as the country transitions to an executive presidency… Erdogan's new presidential powers are considerable. He can issue decrees with the enforcement of the law and appoint ministers who directly report to him. Erdogan also chooses nine of the 12 constitutional court charges. Under the new system, the post of prime minister is abolished</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81923" name="TextBox 2"/>
          <p:cNvSpPr txBox="1">
            <a:spLocks noChangeArrowheads="1"/>
          </p:cNvSpPr>
          <p:nvPr/>
        </p:nvSpPr>
        <p:spPr bwMode="auto">
          <a:xfrm>
            <a:off x="1371600" y="228600"/>
            <a:ext cx="9448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buClrTx/>
              <a:buSzTx/>
              <a:buNone/>
            </a:pPr>
            <a:r>
              <a:rPr lang="en-US" sz="3600" dirty="0">
                <a:solidFill>
                  <a:schemeClr val="tx2"/>
                </a:solidFill>
                <a:effectLst>
                  <a:outerShdw blurRad="38100" dist="38100" dir="2700000" algn="tl">
                    <a:srgbClr val="000000">
                      <a:alpha val="43137"/>
                    </a:srgbClr>
                  </a:outerShdw>
                </a:effectLst>
                <a:ea typeface="+mj-ea"/>
                <a:cs typeface="+mj-cs"/>
              </a:rPr>
              <a:t>Turkish President Assumes New Sweeping Powers</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http://www.israelislamandendtimes.com/turkish-president-and-pm-we-will-gather-together-all-of-the-muslim-world-and-invade-jerusalem/, July 09, 2018, accessed 01 August 2018.</a:t>
            </a:r>
          </a:p>
        </p:txBody>
      </p:sp>
      <p:pic>
        <p:nvPicPr>
          <p:cNvPr id="2" name="Picture 1">
            <a:extLst>
              <a:ext uri="{FF2B5EF4-FFF2-40B4-BE49-F238E27FC236}">
                <a16:creationId xmlns:a16="http://schemas.microsoft.com/office/drawing/2014/main" id="{6012C0A2-4428-47EF-9512-8EB62DEFF5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1822072"/>
            <a:ext cx="2438400" cy="3579053"/>
          </a:xfrm>
          <a:prstGeom prst="rect">
            <a:avLst/>
          </a:prstGeom>
        </p:spPr>
      </p:pic>
    </p:spTree>
    <p:extLst>
      <p:ext uri="{BB962C8B-B14F-4D97-AF65-F5344CB8AC3E}">
        <p14:creationId xmlns:p14="http://schemas.microsoft.com/office/powerpoint/2010/main" val="319109266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
          <p:cNvSpPr>
            <a:spLocks noChangeArrowheads="1"/>
          </p:cNvSpPr>
          <p:nvPr/>
        </p:nvSpPr>
        <p:spPr bwMode="auto">
          <a:xfrm>
            <a:off x="3124200" y="2064127"/>
            <a:ext cx="84582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dirty="0">
                <a:effectLst>
                  <a:outerShdw blurRad="38100" dist="38100" dir="2700000" algn="tl">
                    <a:srgbClr val="000000">
                      <a:alpha val="43137"/>
                    </a:srgbClr>
                  </a:outerShdw>
                </a:effectLst>
                <a:cs typeface="Calibri" panose="020F0502020204030204" pitchFamily="34" charset="0"/>
              </a:rPr>
              <a:t>“By Allah’s will, Jerusalem belongs to the Kurds, the Turks, the Arabs, and to all Muslims. And as our forefathers fought side by side at Gallipoli, and just as our forefathers went together to liberate Jerusalem with Saladin, we will march together on the same path [to liberate Jerusalem].”</a:t>
            </a:r>
          </a:p>
        </p:txBody>
      </p:sp>
      <p:sp>
        <p:nvSpPr>
          <p:cNvPr id="81923" name="TextBox 2"/>
          <p:cNvSpPr txBox="1">
            <a:spLocks noChangeArrowheads="1"/>
          </p:cNvSpPr>
          <p:nvPr/>
        </p:nvSpPr>
        <p:spPr bwMode="auto">
          <a:xfrm>
            <a:off x="609600" y="228600"/>
            <a:ext cx="1097280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buClrTx/>
              <a:buSzTx/>
              <a:buFontTx/>
              <a:buNone/>
            </a:pPr>
            <a:r>
              <a:rPr lang="en-US" altLang="en-US" sz="3600" dirty="0">
                <a:solidFill>
                  <a:schemeClr val="tx2"/>
                </a:solidFill>
                <a:effectLst>
                  <a:outerShdw blurRad="38100" dist="38100" dir="2700000" algn="tl">
                    <a:srgbClr val="000000">
                      <a:alpha val="43137"/>
                    </a:srgbClr>
                  </a:outerShdw>
                </a:effectLst>
                <a:ea typeface="+mj-ea"/>
                <a:cs typeface="+mj-cs"/>
              </a:rPr>
              <a:t>Turkish President and PM:</a:t>
            </a:r>
          </a:p>
          <a:p>
            <a:pPr algn="ctr" eaLnBrk="1" hangingPunct="1">
              <a:spcBef>
                <a:spcPct val="0"/>
              </a:spcBef>
              <a:spcAft>
                <a:spcPts val="600"/>
              </a:spcAft>
              <a:buClrTx/>
              <a:buSzTx/>
              <a:buFontTx/>
              <a:buNone/>
            </a:pPr>
            <a:r>
              <a:rPr lang="en-US" altLang="en-US" sz="2800" dirty="0">
                <a:solidFill>
                  <a:schemeClr val="tx2"/>
                </a:solidFill>
                <a:effectLst>
                  <a:outerShdw blurRad="38100" dist="38100" dir="2700000" algn="tl">
                    <a:srgbClr val="000000">
                      <a:alpha val="43137"/>
                    </a:srgbClr>
                  </a:outerShdw>
                </a:effectLst>
                <a:cs typeface="Calibri" panose="020F0502020204030204" pitchFamily="34" charset="0"/>
              </a:rPr>
              <a:t>'We Will Gather Together All Of The Muslim World and Invade Jerusalem,’”</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http://www.israelislamandendtimes.com/turkish-president-and-pm-we-will-gather-together-all-of-the-muslim-world-and-invade-jerusalem/, May 30, 2015, accessed 30 May 2015.</a:t>
            </a:r>
          </a:p>
        </p:txBody>
      </p:sp>
      <p:pic>
        <p:nvPicPr>
          <p:cNvPr id="81924" name="Picture 2" descr="Secretary Kerry Meets With Turkish Foreign Minister Davutoglu (2) (cropped).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0" y="2216527"/>
            <a:ext cx="2198688" cy="3276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9432866"/>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3429000" y="1600200"/>
            <a:ext cx="81534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t>‘They’ve pulled up the draw bridge’ Juncker RULES OUT Turkey joining the EU. THE President of the European Commission Jean-Claude Juncker has said Turkey will not be joining the European Union (EU) in the foreseeable future in a flagship speech.</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78851" name="TextBox 2"/>
          <p:cNvSpPr txBox="1">
            <a:spLocks noChangeArrowheads="1"/>
          </p:cNvSpPr>
          <p:nvPr/>
        </p:nvSpPr>
        <p:spPr bwMode="auto">
          <a:xfrm>
            <a:off x="2095500" y="228600"/>
            <a:ext cx="8001000"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FontTx/>
              <a:buNone/>
            </a:pPr>
            <a:r>
              <a:rPr lang="en-US" altLang="en-US" sz="3600" dirty="0">
                <a:solidFill>
                  <a:schemeClr val="tx2"/>
                </a:solidFill>
                <a:effectLst>
                  <a:outerShdw blurRad="38100" dist="38100" dir="2700000" algn="tl">
                    <a:srgbClr val="000000">
                      <a:alpha val="43137"/>
                    </a:srgbClr>
                  </a:outerShdw>
                </a:effectLst>
                <a:ea typeface="+mj-ea"/>
                <a:cs typeface="+mj-cs"/>
              </a:rPr>
              <a:t>Laura Mowat</a:t>
            </a:r>
          </a:p>
          <a:p>
            <a:pPr algn="ctr" eaLnBrk="1" hangingPunct="1">
              <a:spcBef>
                <a:spcPct val="0"/>
              </a:spcBef>
              <a:buClrTx/>
              <a:buSzTx/>
              <a:buFontTx/>
              <a:buNone/>
            </a:pPr>
            <a:r>
              <a:rPr lang="en-US" altLang="en-US" sz="1600" dirty="0">
                <a:effectLst>
                  <a:outerShdw blurRad="38100" dist="38100" dir="2700000" algn="tl">
                    <a:srgbClr val="000000">
                      <a:alpha val="43137"/>
                    </a:srgbClr>
                  </a:outerShdw>
                </a:effectLst>
                <a:cs typeface="Calibri" panose="020F0502020204030204" pitchFamily="34" charset="0"/>
              </a:rPr>
              <a:t>The Express, online: </a:t>
            </a:r>
            <a:r>
              <a:rPr lang="en-US" sz="1600" dirty="0"/>
              <a:t>https://www.express.co.uk/news/world/853497/EU-State-of-the-union-jean-claude-juncker-turkey-membership. </a:t>
            </a:r>
            <a:r>
              <a:rPr lang="en-US" altLang="en-US" sz="1600" dirty="0">
                <a:effectLst>
                  <a:outerShdw blurRad="38100" dist="38100" dir="2700000" algn="tl">
                    <a:srgbClr val="000000">
                      <a:alpha val="43137"/>
                    </a:srgbClr>
                  </a:outerShdw>
                </a:effectLst>
                <a:cs typeface="Calibri" panose="020F0502020204030204" pitchFamily="34" charset="0"/>
              </a:rPr>
              <a:t>September 13, 2017 , accessed 12 December 2017.</a:t>
            </a:r>
          </a:p>
        </p:txBody>
      </p:sp>
      <p:pic>
        <p:nvPicPr>
          <p:cNvPr id="2" name="Picture 1">
            <a:extLst>
              <a:ext uri="{FF2B5EF4-FFF2-40B4-BE49-F238E27FC236}">
                <a16:creationId xmlns:a16="http://schemas.microsoft.com/office/drawing/2014/main" id="{14AF4B7D-A457-4148-A581-CABB777C71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0" y="1752600"/>
            <a:ext cx="2557848" cy="1828800"/>
          </a:xfrm>
          <a:prstGeom prst="rect">
            <a:avLst/>
          </a:prstGeom>
        </p:spPr>
      </p:pic>
    </p:spTree>
    <p:extLst>
      <p:ext uri="{BB962C8B-B14F-4D97-AF65-F5344CB8AC3E}">
        <p14:creationId xmlns:p14="http://schemas.microsoft.com/office/powerpoint/2010/main" val="4293405031"/>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A15199-FBEA-473E-BFD1-D63836756E7E}"/>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3657600"/>
          </a:xfrm>
        </p:spPr>
        <p:txBody>
          <a:bodyPr/>
          <a:lstStyle/>
          <a:p>
            <a:pPr algn="ctr">
              <a:spcBef>
                <a:spcPts val="0"/>
              </a:spcBef>
              <a:spcAft>
                <a:spcPts val="1200"/>
              </a:spcAft>
              <a:buNone/>
              <a:defRPr/>
            </a:pPr>
            <a:r>
              <a:rPr lang="en-US" sz="4000" kern="1200" dirty="0">
                <a:solidFill>
                  <a:schemeClr val="tx2"/>
                </a:solidFill>
                <a:ea typeface="+mj-ea"/>
                <a:cs typeface="Calibri" panose="020F0502020204030204" pitchFamily="34" charset="0"/>
              </a:rPr>
              <a:t>Ezekiel</a:t>
            </a:r>
            <a:r>
              <a:rPr lang="en-US" altLang="en-US" sz="4000" kern="1200" dirty="0">
                <a:solidFill>
                  <a:schemeClr val="tx2"/>
                </a:solidFill>
                <a:ea typeface="+mj-ea"/>
                <a:cs typeface="Calibri" panose="020F0502020204030204" pitchFamily="34" charset="0"/>
              </a:rPr>
              <a:t> 38:12</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latin typeface="Calibri" panose="020F0502020204030204" pitchFamily="34" charset="0"/>
                <a:cs typeface="Calibri" panose="020F0502020204030204" pitchFamily="34" charset="0"/>
              </a:rPr>
              <a:t>“to capture spoil and to seize plunder, to turn your hand against the waste places which are </a:t>
            </a:r>
            <a:r>
              <a:rPr lang="en-US" sz="3600" i="1" dirty="0">
                <a:latin typeface="Calibri" panose="020F0502020204030204" pitchFamily="34" charset="0"/>
                <a:cs typeface="Calibri" panose="020F0502020204030204" pitchFamily="34" charset="0"/>
              </a:rPr>
              <a:t>now</a:t>
            </a:r>
            <a:r>
              <a:rPr lang="en-US" sz="3600" dirty="0">
                <a:latin typeface="Calibri" panose="020F0502020204030204" pitchFamily="34" charset="0"/>
                <a:cs typeface="Calibri" panose="020F0502020204030204" pitchFamily="34" charset="0"/>
              </a:rPr>
              <a:t> inhabited, and against the people who are gathered from the nations, who have acquired cattle and goods, </a:t>
            </a:r>
            <a:r>
              <a:rPr lang="en-US" sz="3600" b="1" u="sng" dirty="0">
                <a:solidFill>
                  <a:srgbClr val="FFFFCC"/>
                </a:solidFill>
                <a:latin typeface="Calibri" panose="020F0502020204030204" pitchFamily="34" charset="0"/>
                <a:cs typeface="Calibri" panose="020F0502020204030204" pitchFamily="34" charset="0"/>
              </a:rPr>
              <a:t>who live at the center of the world</a:t>
            </a:r>
            <a:r>
              <a:rPr lang="en-US" sz="3600" dirty="0">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072318F2-387D-458B-9961-9290A2E36151}"/>
              </a:ext>
            </a:extLst>
          </p:cNvPr>
          <p:cNvPicPr>
            <a:picLocks noChangeAspect="1"/>
          </p:cNvPicPr>
          <p:nvPr/>
        </p:nvPicPr>
        <p:blipFill>
          <a:blip r:embed="rId3"/>
          <a:stretch>
            <a:fillRect/>
          </a:stretch>
        </p:blipFill>
        <p:spPr>
          <a:xfrm>
            <a:off x="5135880" y="3505200"/>
            <a:ext cx="1920240" cy="1371600"/>
          </a:xfrm>
          <a:prstGeom prst="rect">
            <a:avLst/>
          </a:prstGeom>
        </p:spPr>
      </p:pic>
      <p:sp>
        <p:nvSpPr>
          <p:cNvPr id="6" name="Rectangle 37">
            <a:extLst>
              <a:ext uri="{FF2B5EF4-FFF2-40B4-BE49-F238E27FC236}">
                <a16:creationId xmlns:a16="http://schemas.microsoft.com/office/drawing/2014/main" id="{A8BBE882-53E8-4216-A73D-414149033A3C}"/>
              </a:ext>
            </a:extLst>
          </p:cNvPr>
          <p:cNvSpPr txBox="1">
            <a:spLocks noChangeArrowheads="1"/>
          </p:cNvSpPr>
          <p:nvPr/>
        </p:nvSpPr>
        <p:spPr>
          <a:xfrm>
            <a:off x="10668000" y="6248400"/>
            <a:ext cx="914400" cy="457200"/>
          </a:xfrm>
          <a:prstGeom prst="rect">
            <a:avLst/>
          </a:prstGeom>
        </p:spPr>
        <p:txBody>
          <a:bodyPr/>
          <a:lstStyle>
            <a:defPPr>
              <a:defRPr lang="en-US"/>
            </a:defPPr>
            <a:lvl1pPr algn="l" rtl="0" eaLnBrk="0" fontAlgn="base" hangingPunct="0">
              <a:spcBef>
                <a:spcPct val="0"/>
              </a:spcBef>
              <a:spcAft>
                <a:spcPct val="0"/>
              </a:spcAft>
              <a:defRPr sz="2400" kern="1200" smtClean="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6C66F440-5D10-45D9-8CEF-05FCBC835039}" type="slidenum">
              <a:rPr lang="en-US" altLang="en-US" sz="200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pPr algn="r">
                <a:defRPr/>
              </a:pPr>
              <a:t>67</a:t>
            </a:fld>
            <a:endPar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9326204"/>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0C8AF2-43EB-4D55-B040-53D9DB31DD49}"/>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marL="342900" indent="-342900" algn="ctr" eaLnBrk="0" hangingPunct="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5:5</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Thus says the Lord God, ‘This is Jerusalem; I have set her 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center of the nations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lands around her.'”</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B7314D9-403C-4BC2-A005-4F29D1AD9821}"/>
              </a:ext>
            </a:extLst>
          </p:cNvPr>
          <p:cNvPicPr>
            <a:picLocks noChangeAspect="1"/>
          </p:cNvPicPr>
          <p:nvPr/>
        </p:nvPicPr>
        <p:blipFill>
          <a:blip r:embed="rId3"/>
          <a:stretch>
            <a:fillRect/>
          </a:stretch>
        </p:blipFill>
        <p:spPr>
          <a:xfrm>
            <a:off x="4495800" y="2438400"/>
            <a:ext cx="3200400" cy="2286000"/>
          </a:xfrm>
          <a:prstGeom prst="rect">
            <a:avLst/>
          </a:prstGeom>
        </p:spPr>
      </p:pic>
      <p:sp>
        <p:nvSpPr>
          <p:cNvPr id="5" name="Rectangle 37">
            <a:extLst>
              <a:ext uri="{FF2B5EF4-FFF2-40B4-BE49-F238E27FC236}">
                <a16:creationId xmlns:a16="http://schemas.microsoft.com/office/drawing/2014/main" id="{8C623749-2120-4941-B450-0E9414CC0D3B}"/>
              </a:ext>
            </a:extLst>
          </p:cNvPr>
          <p:cNvSpPr txBox="1">
            <a:spLocks noChangeArrowheads="1"/>
          </p:cNvSpPr>
          <p:nvPr/>
        </p:nvSpPr>
        <p:spPr>
          <a:xfrm>
            <a:off x="10668000" y="6248400"/>
            <a:ext cx="914400" cy="457200"/>
          </a:xfrm>
          <a:prstGeom prst="rect">
            <a:avLst/>
          </a:prstGeom>
        </p:spPr>
        <p:txBody>
          <a:bodyPr/>
          <a:lstStyle>
            <a:defPPr>
              <a:defRPr lang="en-US"/>
            </a:defPPr>
            <a:lvl1pPr algn="l" rtl="0" eaLnBrk="0" fontAlgn="base" hangingPunct="0">
              <a:spcBef>
                <a:spcPct val="0"/>
              </a:spcBef>
              <a:spcAft>
                <a:spcPct val="0"/>
              </a:spcAft>
              <a:defRPr sz="2400" kern="1200" smtClean="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6C66F440-5D10-45D9-8CEF-05FCBC835039}" type="slidenum">
              <a:rPr lang="en-US" altLang="en-US" sz="200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pPr algn="r">
                <a:defRPr/>
              </a:pPr>
              <a:t>68</a:t>
            </a:fld>
            <a:endPar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53936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5413" y="137160"/>
            <a:ext cx="886117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9D4976D3-B01C-4E0A-9341-E1B013F2FBCC}"/>
              </a:ext>
            </a:extLst>
          </p:cNvPr>
          <p:cNvSpPr>
            <a:spLocks noChangeArrowheads="1"/>
          </p:cNvSpPr>
          <p:nvPr/>
        </p:nvSpPr>
        <p:spPr bwMode="auto">
          <a:xfrm>
            <a:off x="6324600" y="152400"/>
            <a:ext cx="1600200" cy="762000"/>
          </a:xfrm>
          <a:prstGeom prst="ellipse">
            <a:avLst/>
          </a:prstGeom>
          <a:noFill/>
          <a:ln w="76200" algn="ctr">
            <a:solidFill>
              <a:srgbClr val="C00000"/>
            </a:solidFill>
            <a:round/>
            <a:headEnd/>
            <a:tailEnd/>
          </a:ln>
        </p:spPr>
        <p:txBody>
          <a:bodyPr wrap="none"/>
          <a:lstStyle/>
          <a:p>
            <a:endParaRPr lang="en-US" dirty="0"/>
          </a:p>
        </p:txBody>
      </p:sp>
    </p:spTree>
    <p:extLst>
      <p:ext uri="{BB962C8B-B14F-4D97-AF65-F5344CB8AC3E}">
        <p14:creationId xmlns:p14="http://schemas.microsoft.com/office/powerpoint/2010/main" val="73003632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38‒39</a:t>
            </a:r>
          </a:p>
        </p:txBody>
      </p:sp>
      <p:sp>
        <p:nvSpPr>
          <p:cNvPr id="3" name="Content Placeholder 2"/>
          <p:cNvSpPr>
            <a:spLocks noGrp="1"/>
          </p:cNvSpPr>
          <p:nvPr>
            <p:ph idx="1"/>
          </p:nvPr>
        </p:nvSpPr>
        <p:spPr>
          <a:xfrm>
            <a:off x="1066800" y="1600200"/>
            <a:ext cx="8229600" cy="3581400"/>
          </a:xfrm>
        </p:spPr>
        <p:txBody>
          <a:bodyPr/>
          <a:lstStyle/>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Invasion planned (38:1-13)</a:t>
            </a:r>
            <a:endParaRPr lang="en-US" dirty="0">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Invasion executed (38:14-16)  </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Invasion defeated (38:17‒39:20)</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Invasion’s results (39:21-29)</a:t>
            </a:r>
          </a:p>
        </p:txBody>
      </p:sp>
      <p:pic>
        <p:nvPicPr>
          <p:cNvPr id="5" name="Picture 4" descr="C:\Documents and Settings\Owner\Application Data\Microsoft\Media Catalog\Downloaded Clips\cl0\SY01462_.wmf">
            <a:extLst>
              <a:ext uri="{FF2B5EF4-FFF2-40B4-BE49-F238E27FC236}">
                <a16:creationId xmlns:a16="http://schemas.microsoft.com/office/drawing/2014/main" id="{A4A9BDD2-CBA3-4104-BD0F-46808C425C2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1972802"/>
            <a:ext cx="2834306" cy="2912395"/>
          </a:xfrm>
          <a:prstGeom prst="rect">
            <a:avLst/>
          </a:prstGeom>
          <a:noFill/>
          <a:ln w="9525">
            <a:noFill/>
            <a:miter lim="800000"/>
            <a:headEnd/>
            <a:tailEnd/>
          </a:ln>
        </p:spPr>
      </p:pic>
    </p:spTree>
    <p:extLst>
      <p:ext uri="{BB962C8B-B14F-4D97-AF65-F5344CB8AC3E}">
        <p14:creationId xmlns:p14="http://schemas.microsoft.com/office/powerpoint/2010/main" val="3262852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1" y="1844219"/>
            <a:ext cx="109728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The area of origin was stated as out of the uttermost parts, the farthest reaches, of the north. It is well known who has been dominant in this region of the world ever since the end of the last global conflict, an area which has actually kept the entire world in turmoil constantly. </a:t>
            </a:r>
            <a:r>
              <a:rPr lang="en-US" b="1" i="1" u="sng" dirty="0">
                <a:solidFill>
                  <a:srgbClr val="FFFFCC"/>
                </a:solidFill>
                <a:effectLst>
                  <a:outerShdw blurRad="38100" dist="38100" dir="2700000" algn="tl">
                    <a:srgbClr val="000000">
                      <a:alpha val="43137"/>
                    </a:srgbClr>
                  </a:outerShdw>
                </a:effectLst>
                <a:cs typeface="Calibri" panose="020F0502020204030204" pitchFamily="34" charset="0"/>
              </a:rPr>
              <a:t>Russia</a:t>
            </a:r>
            <a:r>
              <a:rPr lang="en-US" dirty="0">
                <a:effectLst>
                  <a:outerShdw blurRad="38100" dist="38100" dir="2700000" algn="tl">
                    <a:srgbClr val="000000">
                      <a:alpha val="43137"/>
                    </a:srgbClr>
                  </a:outerShdw>
                </a:effectLst>
                <a:cs typeface="Calibri" panose="020F0502020204030204" pitchFamily="34" charset="0"/>
              </a:rPr>
              <a:t> is a power that must be reckoned with now, and surely will figure largely in the events that lie head, especially when the church is raptured to her risen Lord</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971800" y="228601"/>
            <a:ext cx="62484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2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The Prophecy of Ezekiel</a:t>
            </a:r>
            <a:r>
              <a:rPr lang="en-US" altLang="en-US" sz="1800" dirty="0">
                <a:effectLst>
                  <a:outerShdw blurRad="38100" dist="38100" dir="2700000" algn="tl">
                    <a:srgbClr val="000000">
                      <a:alpha val="43137"/>
                    </a:srgbClr>
                  </a:outerShdw>
                </a:effectLst>
                <a:cs typeface="Calibri" panose="020F0502020204030204" pitchFamily="34" charset="0"/>
              </a:rPr>
              <a:t>: The Glory of the Lord, Paperback ed. (Chicago: Moody, 1969; reprint, Chicago: Moody, 1984), 224.</a:t>
            </a:r>
          </a:p>
        </p:txBody>
      </p:sp>
      <p:pic>
        <p:nvPicPr>
          <p:cNvPr id="5" name="Picture 4">
            <a:extLst>
              <a:ext uri="{FF2B5EF4-FFF2-40B4-BE49-F238E27FC236}">
                <a16:creationId xmlns:a16="http://schemas.microsoft.com/office/drawing/2014/main" id="{B0EB90F2-015B-4728-81BD-24F6FC7C27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890463" cy="1097280"/>
          </a:xfrm>
          <a:prstGeom prst="rect">
            <a:avLst/>
          </a:prstGeom>
        </p:spPr>
      </p:pic>
    </p:spTree>
    <p:extLst>
      <p:ext uri="{BB962C8B-B14F-4D97-AF65-F5344CB8AC3E}">
        <p14:creationId xmlns:p14="http://schemas.microsoft.com/office/powerpoint/2010/main" val="494875113"/>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2836C3-3FE6-4D6D-93A4-7831B20A51D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84641" y="228600"/>
            <a:ext cx="10022718"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6199974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CFA5D38-2F1F-48BD-9715-92E2419E87F5}"/>
              </a:ext>
            </a:extLst>
          </p:cNvPr>
          <p:cNvGraphicFramePr>
            <a:graphicFrameLocks noGrp="1"/>
          </p:cNvGraphicFramePr>
          <p:nvPr/>
        </p:nvGraphicFramePr>
        <p:xfrm>
          <a:off x="1066800" y="304800"/>
          <a:ext cx="10058400" cy="6248400"/>
        </p:xfrm>
        <a:graphic>
          <a:graphicData uri="http://schemas.openxmlformats.org/drawingml/2006/table">
            <a:tbl>
              <a:tblPr firstRow="1" bandRow="1">
                <a:tableStyleId>{073A0DAA-6AF3-43AB-8588-CEC1D06C72B9}</a:tableStyleId>
              </a:tblPr>
              <a:tblGrid>
                <a:gridCol w="5029200">
                  <a:extLst>
                    <a:ext uri="{9D8B030D-6E8A-4147-A177-3AD203B41FA5}">
                      <a16:colId xmlns:a16="http://schemas.microsoft.com/office/drawing/2014/main" val="3051601499"/>
                    </a:ext>
                  </a:extLst>
                </a:gridCol>
                <a:gridCol w="5029200">
                  <a:extLst>
                    <a:ext uri="{9D8B030D-6E8A-4147-A177-3AD203B41FA5}">
                      <a16:colId xmlns:a16="http://schemas.microsoft.com/office/drawing/2014/main" val="1072708087"/>
                    </a:ext>
                  </a:extLst>
                </a:gridCol>
              </a:tblGrid>
              <a:tr h="683858">
                <a:tc gridSpan="2">
                  <a:txBody>
                    <a:bodyPr/>
                    <a:lstStyle/>
                    <a:p>
                      <a:pPr algn="ctr"/>
                      <a:r>
                        <a:rPr lang="en-US" sz="3600" b="0" dirty="0">
                          <a:solidFill>
                            <a:schemeClr val="tx2"/>
                          </a:solidFill>
                          <a:latin typeface="Calibri" panose="020F0502020204030204" pitchFamily="34" charset="0"/>
                          <a:ea typeface="+mj-ea"/>
                          <a:cs typeface="Calibri" panose="020F0502020204030204" pitchFamily="34" charset="0"/>
                        </a:rPr>
                        <a:t>Ancient Names From Ezekiel 38:1-9</a:t>
                      </a:r>
                    </a:p>
                  </a:txBody>
                  <a:tcPr/>
                </a:tc>
                <a:tc hMerge="1">
                  <a:txBody>
                    <a:bodyPr/>
                    <a:lstStyle/>
                    <a:p>
                      <a:endParaRPr lang="en-US" dirty="0"/>
                    </a:p>
                  </a:txBody>
                  <a:tcPr/>
                </a:tc>
                <a:extLst>
                  <a:ext uri="{0D108BD9-81ED-4DB2-BD59-A6C34878D82A}">
                    <a16:rowId xmlns:a16="http://schemas.microsoft.com/office/drawing/2014/main" val="1444934580"/>
                  </a:ext>
                </a:extLst>
              </a:tr>
              <a:tr h="5564542">
                <a:tc>
                  <a:txBody>
                    <a:bodyPr/>
                    <a:lstStyle/>
                    <a:p>
                      <a:pPr marL="461963" indent="-461963" eaLnBrk="1"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Magog (Central Asia),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Rosh (Russia), </a:t>
                      </a:r>
                    </a:p>
                    <a:p>
                      <a:pPr marL="461963" indent="-461963" algn="l" defTabSz="914400" rtl="0" eaLnBrk="1" latinLnBrk="0" hangingPunct="1">
                        <a:spcAft>
                          <a:spcPts val="600"/>
                        </a:spcAft>
                        <a:buClr>
                          <a:srgbClr val="000099"/>
                        </a:buClr>
                        <a:buFontTx/>
                        <a:buAutoNum type="arabicPeriod"/>
                      </a:pPr>
                      <a:r>
                        <a:rPr lang="en-US" altLang="en-US" sz="3000" kern="1200" dirty="0" err="1">
                          <a:solidFill>
                            <a:schemeClr val="dk1"/>
                          </a:solidFill>
                          <a:latin typeface="Calibri" panose="020F0502020204030204" pitchFamily="34" charset="0"/>
                          <a:ea typeface="+mn-ea"/>
                          <a:cs typeface="Calibri" panose="020F0502020204030204" pitchFamily="34" charset="0"/>
                        </a:rPr>
                        <a:t>Meshec</a:t>
                      </a:r>
                      <a:r>
                        <a:rPr lang="en-US" altLang="en-US" sz="3000" kern="1200" dirty="0">
                          <a:solidFill>
                            <a:schemeClr val="dk1"/>
                          </a:solidFill>
                          <a:latin typeface="Calibri" panose="020F0502020204030204" pitchFamily="34" charset="0"/>
                          <a:ea typeface="+mn-ea"/>
                          <a:cs typeface="Calibri" panose="020F0502020204030204" pitchFamily="34" charset="0"/>
                        </a:rPr>
                        <a:t> (Turkey),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Tubal (Turkey),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Persia (Iran),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Put (Libya),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Cush (Sudan),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Gomer (Turkey),</a:t>
                      </a:r>
                    </a:p>
                  </a:txBody>
                  <a:tcPr/>
                </a:tc>
                <a:tc>
                  <a:txBody>
                    <a:bodyPr/>
                    <a:lstStyle/>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err="1">
                          <a:solidFill>
                            <a:schemeClr val="dk1"/>
                          </a:solidFill>
                          <a:latin typeface="Calibri" panose="020F0502020204030204" pitchFamily="34" charset="0"/>
                          <a:ea typeface="+mn-ea"/>
                          <a:cs typeface="Calibri" panose="020F0502020204030204" pitchFamily="34" charset="0"/>
                        </a:rPr>
                        <a:t>Togarmah</a:t>
                      </a:r>
                      <a:r>
                        <a:rPr lang="en-US" altLang="en-US" sz="3000" kern="1200" dirty="0">
                          <a:solidFill>
                            <a:schemeClr val="dk1"/>
                          </a:solidFill>
                          <a:latin typeface="Calibri" panose="020F0502020204030204" pitchFamily="34" charset="0"/>
                          <a:ea typeface="+mn-ea"/>
                          <a:cs typeface="Calibri" panose="020F0502020204030204" pitchFamily="34" charset="0"/>
                        </a:rPr>
                        <a:t> (Turkey) </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Sheba (Saudi Arabia)</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err="1">
                          <a:solidFill>
                            <a:schemeClr val="dk1"/>
                          </a:solidFill>
                          <a:latin typeface="Calibri" panose="020F0502020204030204" pitchFamily="34" charset="0"/>
                          <a:ea typeface="+mn-ea"/>
                          <a:cs typeface="Calibri" panose="020F0502020204030204" pitchFamily="34" charset="0"/>
                        </a:rPr>
                        <a:t>Dedan</a:t>
                      </a:r>
                      <a:r>
                        <a:rPr lang="en-US" altLang="en-US" sz="3000" kern="1200" dirty="0">
                          <a:solidFill>
                            <a:schemeClr val="dk1"/>
                          </a:solidFill>
                          <a:latin typeface="Calibri" panose="020F0502020204030204" pitchFamily="34" charset="0"/>
                          <a:ea typeface="+mn-ea"/>
                          <a:cs typeface="Calibri" panose="020F0502020204030204" pitchFamily="34" charset="0"/>
                        </a:rPr>
                        <a:t> (Saudi Arabia or Yemen)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Tarshish (Spain)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Merchants of Tarshish (Conglomeration of Western powers including Europe)</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Israel</a:t>
                      </a:r>
                    </a:p>
                  </a:txBody>
                  <a:tcPr/>
                </a:tc>
                <a:extLst>
                  <a:ext uri="{0D108BD9-81ED-4DB2-BD59-A6C34878D82A}">
                    <a16:rowId xmlns:a16="http://schemas.microsoft.com/office/drawing/2014/main" val="598634879"/>
                  </a:ext>
                </a:extLst>
              </a:tr>
            </a:tbl>
          </a:graphicData>
        </a:graphic>
      </p:graphicFrame>
      <p:pic>
        <p:nvPicPr>
          <p:cNvPr id="5" name="Picture 4">
            <a:extLst>
              <a:ext uri="{FF2B5EF4-FFF2-40B4-BE49-F238E27FC236}">
                <a16:creationId xmlns:a16="http://schemas.microsoft.com/office/drawing/2014/main" id="{8654AF7A-9B80-4B3D-B964-B08EFDD07B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78172" y="5486400"/>
            <a:ext cx="1612828" cy="914400"/>
          </a:xfrm>
          <a:prstGeom prst="rect">
            <a:avLst/>
          </a:prstGeom>
        </p:spPr>
      </p:pic>
    </p:spTree>
    <p:extLst>
      <p:ext uri="{BB962C8B-B14F-4D97-AF65-F5344CB8AC3E}">
        <p14:creationId xmlns:p14="http://schemas.microsoft.com/office/powerpoint/2010/main" val="31062586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85925" y="152400"/>
            <a:ext cx="8820150" cy="655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06455624"/>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3429000" y="1524000"/>
            <a:ext cx="81534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t>Putin: Russia's military base in Tajikistan to ensure security of border with Afghanistan. Russian President Vladimir Putin has expressed his readiness to consider the proposals made by his Tajik counterpart </a:t>
            </a:r>
            <a:r>
              <a:rPr lang="en-US" dirty="0" err="1"/>
              <a:t>Emomali</a:t>
            </a:r>
            <a:r>
              <a:rPr lang="en-US" dirty="0"/>
              <a:t> </a:t>
            </a:r>
            <a:r>
              <a:rPr lang="en-US" dirty="0" err="1"/>
              <a:t>Rahmon</a:t>
            </a:r>
            <a:r>
              <a:rPr lang="en-US" dirty="0"/>
              <a:t>, aimed at boosting bilateral educational cooperation.</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78851" name="TextBox 2"/>
          <p:cNvSpPr txBox="1">
            <a:spLocks noChangeArrowheads="1"/>
          </p:cNvSpPr>
          <p:nvPr/>
        </p:nvSpPr>
        <p:spPr bwMode="auto">
          <a:xfrm>
            <a:off x="1066800" y="228600"/>
            <a:ext cx="10058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buClrTx/>
              <a:buSzTx/>
              <a:buFontTx/>
              <a:buNone/>
            </a:pPr>
            <a:r>
              <a:rPr lang="en-US" altLang="en-US" sz="3600" dirty="0">
                <a:solidFill>
                  <a:schemeClr val="tx2"/>
                </a:solidFill>
                <a:effectLst>
                  <a:outerShdw blurRad="38100" dist="38100" dir="2700000" algn="tl">
                    <a:srgbClr val="000000">
                      <a:alpha val="43137"/>
                    </a:srgbClr>
                  </a:outerShdw>
                </a:effectLst>
                <a:ea typeface="+mj-ea"/>
                <a:cs typeface="+mj-cs"/>
              </a:rPr>
              <a:t>Mikhail </a:t>
            </a:r>
            <a:r>
              <a:rPr lang="en-US" altLang="en-US" sz="3600" dirty="0" err="1">
                <a:solidFill>
                  <a:schemeClr val="tx2"/>
                </a:solidFill>
                <a:effectLst>
                  <a:outerShdw blurRad="38100" dist="38100" dir="2700000" algn="tl">
                    <a:srgbClr val="000000">
                      <a:alpha val="43137"/>
                    </a:srgbClr>
                  </a:outerShdw>
                </a:effectLst>
                <a:ea typeface="+mj-ea"/>
                <a:cs typeface="+mj-cs"/>
              </a:rPr>
              <a:t>Metzel</a:t>
            </a:r>
            <a:endParaRPr lang="en-US" altLang="en-US" sz="3600" dirty="0">
              <a:solidFill>
                <a:schemeClr val="tx2"/>
              </a:solidFill>
              <a:effectLst>
                <a:outerShdw blurRad="38100" dist="38100" dir="2700000" algn="tl">
                  <a:srgbClr val="000000">
                    <a:alpha val="43137"/>
                  </a:srgbClr>
                </a:outerShdw>
              </a:effectLst>
              <a:ea typeface="+mj-ea"/>
              <a:cs typeface="+mj-cs"/>
            </a:endParaRPr>
          </a:p>
          <a:p>
            <a:pPr algn="ctr" eaLnBrk="1" hangingPunct="1">
              <a:spcBef>
                <a:spcPct val="0"/>
              </a:spcBef>
              <a:buClrTx/>
              <a:buSzTx/>
              <a:buFontTx/>
              <a:buNone/>
            </a:pPr>
            <a:r>
              <a:rPr lang="en-US" altLang="en-US" sz="1600" dirty="0">
                <a:effectLst>
                  <a:outerShdw blurRad="38100" dist="38100" dir="2700000" algn="tl">
                    <a:srgbClr val="000000">
                      <a:alpha val="43137"/>
                    </a:srgbClr>
                  </a:outerShdw>
                </a:effectLst>
                <a:cs typeface="Calibri" panose="020F0502020204030204" pitchFamily="34" charset="0"/>
              </a:rPr>
              <a:t>TASS Russian News Agency, online: </a:t>
            </a:r>
            <a:r>
              <a:rPr lang="en-US" sz="1600" dirty="0"/>
              <a:t>http://tass.com/politics/932980. </a:t>
            </a:r>
            <a:r>
              <a:rPr lang="en-US" sz="1600" dirty="0">
                <a:effectLst>
                  <a:outerShdw blurRad="38100" dist="38100" dir="2700000" algn="tl">
                    <a:srgbClr val="000000">
                      <a:alpha val="43137"/>
                    </a:srgbClr>
                  </a:outerShdw>
                </a:effectLst>
              </a:rPr>
              <a:t>February</a:t>
            </a:r>
            <a:r>
              <a:rPr lang="en-US" altLang="en-US" sz="1600" dirty="0">
                <a:effectLst>
                  <a:outerShdw blurRad="38100" dist="38100" dir="2700000" algn="tl">
                    <a:srgbClr val="000000">
                      <a:alpha val="43137"/>
                    </a:srgbClr>
                  </a:outerShdw>
                </a:effectLst>
                <a:cs typeface="Calibri" panose="020F0502020204030204" pitchFamily="34" charset="0"/>
              </a:rPr>
              <a:t> 27, 2017 , accessed 12 December 2017.</a:t>
            </a:r>
          </a:p>
        </p:txBody>
      </p:sp>
      <p:pic>
        <p:nvPicPr>
          <p:cNvPr id="2" name="Picture 1">
            <a:extLst>
              <a:ext uri="{FF2B5EF4-FFF2-40B4-BE49-F238E27FC236}">
                <a16:creationId xmlns:a16="http://schemas.microsoft.com/office/drawing/2014/main" id="{65E929BA-4DC3-4B1A-A3EA-5DD9AC41D049}"/>
              </a:ext>
            </a:extLst>
          </p:cNvPr>
          <p:cNvPicPr>
            <a:picLocks noChangeAspect="1"/>
          </p:cNvPicPr>
          <p:nvPr/>
        </p:nvPicPr>
        <p:blipFill>
          <a:blip r:embed="rId2"/>
          <a:stretch>
            <a:fillRect/>
          </a:stretch>
        </p:blipFill>
        <p:spPr>
          <a:xfrm>
            <a:off x="685800" y="1676400"/>
            <a:ext cx="2590476" cy="2800000"/>
          </a:xfrm>
          <a:prstGeom prst="rect">
            <a:avLst/>
          </a:prstGeom>
        </p:spPr>
      </p:pic>
    </p:spTree>
    <p:extLst>
      <p:ext uri="{BB962C8B-B14F-4D97-AF65-F5344CB8AC3E}">
        <p14:creationId xmlns:p14="http://schemas.microsoft.com/office/powerpoint/2010/main" val="337739820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3962400" y="1828800"/>
            <a:ext cx="7162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t>Russia and Uzbekistan Hold First Joint Military Exercise in 12 Years, Plan Further Cooperation.</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78851" name="TextBox 2"/>
          <p:cNvSpPr txBox="1">
            <a:spLocks noChangeArrowheads="1"/>
          </p:cNvSpPr>
          <p:nvPr/>
        </p:nvSpPr>
        <p:spPr bwMode="auto">
          <a:xfrm>
            <a:off x="1714500" y="228600"/>
            <a:ext cx="87630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buClrTx/>
              <a:buSzTx/>
              <a:buFontTx/>
              <a:buNone/>
            </a:pPr>
            <a:r>
              <a:rPr lang="en-US" altLang="en-US" sz="3600" dirty="0">
                <a:solidFill>
                  <a:schemeClr val="tx2"/>
                </a:solidFill>
                <a:effectLst>
                  <a:outerShdw blurRad="38100" dist="38100" dir="2700000" algn="tl">
                    <a:srgbClr val="000000">
                      <a:alpha val="43137"/>
                    </a:srgbClr>
                  </a:outerShdw>
                </a:effectLst>
                <a:ea typeface="+mj-ea"/>
                <a:cs typeface="+mj-cs"/>
              </a:rPr>
              <a:t>John C. K. Daly </a:t>
            </a:r>
          </a:p>
          <a:p>
            <a:pPr algn="ctr" eaLnBrk="1" hangingPunct="1">
              <a:spcBef>
                <a:spcPct val="0"/>
              </a:spcBef>
              <a:buClrTx/>
              <a:buSzTx/>
              <a:buFontTx/>
              <a:buNone/>
            </a:pPr>
            <a:r>
              <a:rPr lang="en-US" altLang="en-US" sz="1600" dirty="0">
                <a:effectLst>
                  <a:outerShdw blurRad="38100" dist="38100" dir="2700000" algn="tl">
                    <a:srgbClr val="000000">
                      <a:alpha val="43137"/>
                    </a:srgbClr>
                  </a:outerShdw>
                </a:effectLst>
                <a:cs typeface="Calibri" panose="020F0502020204030204" pitchFamily="34" charset="0"/>
              </a:rPr>
              <a:t>Eurasia Daily Monitor, online: </a:t>
            </a:r>
            <a:r>
              <a:rPr lang="en-US" sz="1600" dirty="0"/>
              <a:t>https://jamestown.org/program/russia-and-uzbekistan-hold-first-joint-military-exercise-in-12-years-plan-further-cooperation/. </a:t>
            </a:r>
            <a:r>
              <a:rPr lang="en-US" sz="1600" dirty="0">
                <a:effectLst>
                  <a:outerShdw blurRad="38100" dist="38100" dir="2700000" algn="tl">
                    <a:srgbClr val="000000">
                      <a:alpha val="43137"/>
                    </a:srgbClr>
                  </a:outerShdw>
                </a:effectLst>
              </a:rPr>
              <a:t>October</a:t>
            </a:r>
            <a:r>
              <a:rPr lang="en-US" altLang="en-US" sz="1600" dirty="0">
                <a:effectLst>
                  <a:outerShdw blurRad="38100" dist="38100" dir="2700000" algn="tl">
                    <a:srgbClr val="000000">
                      <a:alpha val="43137"/>
                    </a:srgbClr>
                  </a:outerShdw>
                </a:effectLst>
                <a:cs typeface="Calibri" panose="020F0502020204030204" pitchFamily="34" charset="0"/>
              </a:rPr>
              <a:t> 3, 2017 , accessed 12 December 2017.</a:t>
            </a:r>
          </a:p>
        </p:txBody>
      </p:sp>
      <p:pic>
        <p:nvPicPr>
          <p:cNvPr id="2" name="Picture 1">
            <a:extLst>
              <a:ext uri="{FF2B5EF4-FFF2-40B4-BE49-F238E27FC236}">
                <a16:creationId xmlns:a16="http://schemas.microsoft.com/office/drawing/2014/main" id="{07BA8E43-92C0-4B07-9B4E-E1E3696D6C0A}"/>
              </a:ext>
            </a:extLst>
          </p:cNvPr>
          <p:cNvPicPr>
            <a:picLocks noChangeAspect="1"/>
          </p:cNvPicPr>
          <p:nvPr/>
        </p:nvPicPr>
        <p:blipFill>
          <a:blip r:embed="rId2"/>
          <a:stretch>
            <a:fillRect/>
          </a:stretch>
        </p:blipFill>
        <p:spPr>
          <a:xfrm>
            <a:off x="1074345" y="1905000"/>
            <a:ext cx="2743200" cy="2743200"/>
          </a:xfrm>
          <a:prstGeom prst="rect">
            <a:avLst/>
          </a:prstGeom>
        </p:spPr>
      </p:pic>
    </p:spTree>
    <p:extLst>
      <p:ext uri="{BB962C8B-B14F-4D97-AF65-F5344CB8AC3E}">
        <p14:creationId xmlns:p14="http://schemas.microsoft.com/office/powerpoint/2010/main" val="2146286629"/>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3581400" y="1524000"/>
            <a:ext cx="80010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t>Checking in With Moscow: New Kyrgyz President Makes First International Trip to Russia. President </a:t>
            </a:r>
            <a:r>
              <a:rPr lang="en-US" dirty="0" err="1"/>
              <a:t>Sooronbai</a:t>
            </a:r>
            <a:r>
              <a:rPr lang="en-US" dirty="0"/>
              <a:t> </a:t>
            </a:r>
            <a:r>
              <a:rPr lang="en-US" dirty="0" err="1"/>
              <a:t>Jeenbekov</a:t>
            </a:r>
            <a:r>
              <a:rPr lang="en-US" dirty="0"/>
              <a:t> made a working visit to Moscow less than a week after taking office. Five days after being inaugurated as Kyrgyzstan’s new president on November 24, </a:t>
            </a:r>
            <a:r>
              <a:rPr lang="en-US" dirty="0" err="1"/>
              <a:t>Sooronbai</a:t>
            </a:r>
            <a:r>
              <a:rPr lang="en-US" dirty="0"/>
              <a:t> </a:t>
            </a:r>
            <a:r>
              <a:rPr lang="en-US" dirty="0" err="1"/>
              <a:t>Jeenbekov</a:t>
            </a:r>
            <a:r>
              <a:rPr lang="en-US" dirty="0"/>
              <a:t> touched down in Moscow for a working visit.</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78851" name="TextBox 2"/>
          <p:cNvSpPr txBox="1">
            <a:spLocks noChangeArrowheads="1"/>
          </p:cNvSpPr>
          <p:nvPr/>
        </p:nvSpPr>
        <p:spPr bwMode="auto">
          <a:xfrm>
            <a:off x="2133600" y="228600"/>
            <a:ext cx="79248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buClrTx/>
              <a:buSzTx/>
              <a:buFontTx/>
              <a:buNone/>
            </a:pPr>
            <a:r>
              <a:rPr lang="en-US" altLang="en-US" sz="3600" dirty="0">
                <a:solidFill>
                  <a:schemeClr val="tx2"/>
                </a:solidFill>
                <a:effectLst>
                  <a:outerShdw blurRad="38100" dist="38100" dir="2700000" algn="tl">
                    <a:srgbClr val="000000">
                      <a:alpha val="43137"/>
                    </a:srgbClr>
                  </a:outerShdw>
                </a:effectLst>
                <a:ea typeface="+mj-ea"/>
                <a:cs typeface="+mj-cs"/>
              </a:rPr>
              <a:t>Catherine Putz</a:t>
            </a:r>
          </a:p>
          <a:p>
            <a:pPr algn="ctr" eaLnBrk="1" hangingPunct="1">
              <a:spcBef>
                <a:spcPct val="0"/>
              </a:spcBef>
              <a:buClrTx/>
              <a:buSzTx/>
              <a:buFontTx/>
              <a:buNone/>
            </a:pPr>
            <a:r>
              <a:rPr lang="en-US" altLang="en-US" sz="1600" dirty="0">
                <a:effectLst>
                  <a:outerShdw blurRad="38100" dist="38100" dir="2700000" algn="tl">
                    <a:srgbClr val="000000">
                      <a:alpha val="43137"/>
                    </a:srgbClr>
                  </a:outerShdw>
                </a:effectLst>
                <a:cs typeface="Calibri" panose="020F0502020204030204" pitchFamily="34" charset="0"/>
              </a:rPr>
              <a:t>The Diplomat, online: </a:t>
            </a:r>
            <a:r>
              <a:rPr lang="en-US" sz="1600" dirty="0"/>
              <a:t>https://thediplomat.com/2017/06/on-trip-to-russia-kyrgyz-president-atambayev-sings-putins-praises. </a:t>
            </a:r>
            <a:r>
              <a:rPr lang="en-US" sz="1600" dirty="0">
                <a:effectLst>
                  <a:outerShdw blurRad="38100" dist="38100" dir="2700000" algn="tl">
                    <a:srgbClr val="000000">
                      <a:alpha val="43137"/>
                    </a:srgbClr>
                  </a:outerShdw>
                </a:effectLst>
              </a:rPr>
              <a:t>November</a:t>
            </a:r>
            <a:r>
              <a:rPr lang="en-US" altLang="en-US" sz="1600" dirty="0">
                <a:effectLst>
                  <a:outerShdw blurRad="38100" dist="38100" dir="2700000" algn="tl">
                    <a:srgbClr val="000000">
                      <a:alpha val="43137"/>
                    </a:srgbClr>
                  </a:outerShdw>
                </a:effectLst>
                <a:cs typeface="Calibri" panose="020F0502020204030204" pitchFamily="34" charset="0"/>
              </a:rPr>
              <a:t> 29, 2017 , accessed 12 December 2017.</a:t>
            </a:r>
          </a:p>
        </p:txBody>
      </p:sp>
      <p:pic>
        <p:nvPicPr>
          <p:cNvPr id="2" name="Picture 1">
            <a:extLst>
              <a:ext uri="{FF2B5EF4-FFF2-40B4-BE49-F238E27FC236}">
                <a16:creationId xmlns:a16="http://schemas.microsoft.com/office/drawing/2014/main" id="{49955EB7-44EB-4B82-A084-4A940C297D1F}"/>
              </a:ext>
            </a:extLst>
          </p:cNvPr>
          <p:cNvPicPr>
            <a:picLocks noChangeAspect="1"/>
          </p:cNvPicPr>
          <p:nvPr/>
        </p:nvPicPr>
        <p:blipFill>
          <a:blip r:embed="rId2"/>
          <a:stretch>
            <a:fillRect/>
          </a:stretch>
        </p:blipFill>
        <p:spPr>
          <a:xfrm>
            <a:off x="685800" y="1676400"/>
            <a:ext cx="2743200" cy="2743200"/>
          </a:xfrm>
          <a:prstGeom prst="rect">
            <a:avLst/>
          </a:prstGeom>
        </p:spPr>
      </p:pic>
    </p:spTree>
    <p:extLst>
      <p:ext uri="{BB962C8B-B14F-4D97-AF65-F5344CB8AC3E}">
        <p14:creationId xmlns:p14="http://schemas.microsoft.com/office/powerpoint/2010/main" val="2255950171"/>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3505200" y="1676400"/>
            <a:ext cx="80772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t>Putin meets with Sudanese President Omar al-Bashir. Sudanese President Omar al-Bashir, who is wanted by the International Criminal Court for genocide and war crimes, asks Russia's Vladimir Putin to protect his country from the United States.</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78851" name="TextBox 2"/>
          <p:cNvSpPr txBox="1">
            <a:spLocks noChangeArrowheads="1"/>
          </p:cNvSpPr>
          <p:nvPr/>
        </p:nvSpPr>
        <p:spPr bwMode="auto">
          <a:xfrm>
            <a:off x="2324100" y="228600"/>
            <a:ext cx="75438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buClrTx/>
              <a:buSzTx/>
              <a:buFontTx/>
              <a:buNone/>
            </a:pPr>
            <a:r>
              <a:rPr lang="en-US" altLang="en-US" sz="3600" dirty="0">
                <a:solidFill>
                  <a:schemeClr val="tx2"/>
                </a:solidFill>
                <a:effectLst>
                  <a:outerShdw blurRad="38100" dist="38100" dir="2700000" algn="tl">
                    <a:srgbClr val="000000">
                      <a:alpha val="43137"/>
                    </a:srgbClr>
                  </a:outerShdw>
                </a:effectLst>
                <a:ea typeface="+mj-ea"/>
                <a:cs typeface="+mj-cs"/>
              </a:rPr>
              <a:t>AFP News</a:t>
            </a:r>
          </a:p>
          <a:p>
            <a:pPr algn="ctr" eaLnBrk="1" hangingPunct="1">
              <a:spcBef>
                <a:spcPct val="0"/>
              </a:spcBef>
              <a:buClrTx/>
              <a:buSzTx/>
              <a:buFontTx/>
              <a:buNone/>
            </a:pPr>
            <a:r>
              <a:rPr lang="en-US" altLang="en-US" sz="1600" dirty="0">
                <a:effectLst>
                  <a:outerShdw blurRad="38100" dist="38100" dir="2700000" algn="tl">
                    <a:srgbClr val="000000">
                      <a:alpha val="43137"/>
                    </a:srgbClr>
                  </a:outerShdw>
                </a:effectLst>
                <a:cs typeface="Calibri" panose="020F0502020204030204" pitchFamily="34" charset="0"/>
              </a:rPr>
              <a:t>online: </a:t>
            </a:r>
            <a:r>
              <a:rPr lang="en-US" sz="1600" dirty="0"/>
              <a:t>http://www.dailymail.co.uk/wires/afp/article-5111291/In-Russia-Sudans-Bashir-asks-Putin-protection-US.html</a:t>
            </a:r>
            <a:r>
              <a:rPr lang="en-US" sz="1600" dirty="0">
                <a:hlinkClick r:id="rId2" tooltip="https://jamestown.org/program/russia-and-uzbekistan-hold-first-joint-military-exercise-in-12-years-plan-further-cooperation/&#10;CTRL + Click to follow link"/>
              </a:rPr>
              <a:t>/</a:t>
            </a:r>
            <a:r>
              <a:rPr lang="en-US" sz="1600" dirty="0"/>
              <a:t>. </a:t>
            </a:r>
            <a:r>
              <a:rPr lang="en-US" sz="1600" dirty="0">
                <a:effectLst>
                  <a:outerShdw blurRad="38100" dist="38100" dir="2700000" algn="tl">
                    <a:srgbClr val="000000">
                      <a:alpha val="43137"/>
                    </a:srgbClr>
                  </a:outerShdw>
                </a:effectLst>
              </a:rPr>
              <a:t>November</a:t>
            </a:r>
            <a:r>
              <a:rPr lang="en-US" altLang="en-US" sz="1600" dirty="0">
                <a:effectLst>
                  <a:outerShdw blurRad="38100" dist="38100" dir="2700000" algn="tl">
                    <a:srgbClr val="000000">
                      <a:alpha val="43137"/>
                    </a:srgbClr>
                  </a:outerShdw>
                </a:effectLst>
                <a:cs typeface="Calibri" panose="020F0502020204030204" pitchFamily="34" charset="0"/>
              </a:rPr>
              <a:t> 23, 2017 , accessed 12 December 2017.</a:t>
            </a:r>
          </a:p>
        </p:txBody>
      </p:sp>
      <p:pic>
        <p:nvPicPr>
          <p:cNvPr id="2" name="Picture 1">
            <a:extLst>
              <a:ext uri="{FF2B5EF4-FFF2-40B4-BE49-F238E27FC236}">
                <a16:creationId xmlns:a16="http://schemas.microsoft.com/office/drawing/2014/main" id="{CA61E969-007F-4F94-BF79-A7B2F0BCE3B7}"/>
              </a:ext>
            </a:extLst>
          </p:cNvPr>
          <p:cNvPicPr>
            <a:picLocks noChangeAspect="1"/>
          </p:cNvPicPr>
          <p:nvPr/>
        </p:nvPicPr>
        <p:blipFill>
          <a:blip r:embed="rId3"/>
          <a:stretch>
            <a:fillRect/>
          </a:stretch>
        </p:blipFill>
        <p:spPr>
          <a:xfrm>
            <a:off x="685800" y="1828800"/>
            <a:ext cx="2743200" cy="2743200"/>
          </a:xfrm>
          <a:prstGeom prst="rect">
            <a:avLst/>
          </a:prstGeom>
        </p:spPr>
      </p:pic>
    </p:spTree>
    <p:extLst>
      <p:ext uri="{BB962C8B-B14F-4D97-AF65-F5344CB8AC3E}">
        <p14:creationId xmlns:p14="http://schemas.microsoft.com/office/powerpoint/2010/main" val="2259633592"/>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4919C3-DC9E-4FFD-A68B-BEF0A4EE69A3}"/>
              </a:ext>
            </a:extLst>
          </p:cNvPr>
          <p:cNvPicPr>
            <a:picLocks noChangeAspect="1"/>
          </p:cNvPicPr>
          <p:nvPr/>
        </p:nvPicPr>
        <p:blipFill>
          <a:blip r:embed="rId2"/>
          <a:stretch>
            <a:fillRect/>
          </a:stretch>
        </p:blipFill>
        <p:spPr>
          <a:xfrm>
            <a:off x="1295400" y="228600"/>
            <a:ext cx="96012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13504029"/>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4343400" y="1524000"/>
            <a:ext cx="7239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t>Analysis: Russia-Iran-Turkey meeting is message to US. Moscow, Turkey and Iran are all sending symbolic messages to Washington that the Americans are out in the cold and the post-ISIS era may well be dictated by regional powers.</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78851" name="TextBox 2"/>
          <p:cNvSpPr txBox="1">
            <a:spLocks noChangeArrowheads="1"/>
          </p:cNvSpPr>
          <p:nvPr/>
        </p:nvSpPr>
        <p:spPr bwMode="auto">
          <a:xfrm>
            <a:off x="1981200" y="228600"/>
            <a:ext cx="82296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buClrTx/>
              <a:buSzTx/>
              <a:buFontTx/>
              <a:buNone/>
            </a:pPr>
            <a:r>
              <a:rPr lang="en-US" altLang="en-US" sz="3600" dirty="0">
                <a:solidFill>
                  <a:schemeClr val="tx2"/>
                </a:solidFill>
                <a:effectLst>
                  <a:outerShdw blurRad="38100" dist="38100" dir="2700000" algn="tl">
                    <a:srgbClr val="000000">
                      <a:alpha val="43137"/>
                    </a:srgbClr>
                  </a:outerShdw>
                </a:effectLst>
                <a:ea typeface="+mj-ea"/>
                <a:cs typeface="+mj-cs"/>
              </a:rPr>
              <a:t>Seth J. </a:t>
            </a:r>
            <a:r>
              <a:rPr lang="en-US" altLang="en-US" sz="3600" dirty="0" err="1">
                <a:solidFill>
                  <a:schemeClr val="tx2"/>
                </a:solidFill>
                <a:effectLst>
                  <a:outerShdw blurRad="38100" dist="38100" dir="2700000" algn="tl">
                    <a:srgbClr val="000000">
                      <a:alpha val="43137"/>
                    </a:srgbClr>
                  </a:outerShdw>
                </a:effectLst>
                <a:ea typeface="+mj-ea"/>
                <a:cs typeface="+mj-cs"/>
              </a:rPr>
              <a:t>Frantzman</a:t>
            </a:r>
            <a:endParaRPr lang="en-US" altLang="en-US" sz="3600" dirty="0">
              <a:solidFill>
                <a:schemeClr val="tx2"/>
              </a:solidFill>
              <a:effectLst>
                <a:outerShdw blurRad="38100" dist="38100" dir="2700000" algn="tl">
                  <a:srgbClr val="000000">
                    <a:alpha val="43137"/>
                  </a:srgbClr>
                </a:outerShdw>
              </a:effectLst>
              <a:ea typeface="+mj-ea"/>
              <a:cs typeface="+mj-cs"/>
            </a:endParaRPr>
          </a:p>
          <a:p>
            <a:pPr algn="ctr" eaLnBrk="1" hangingPunct="1">
              <a:spcBef>
                <a:spcPct val="0"/>
              </a:spcBef>
              <a:buClrTx/>
              <a:buSzTx/>
              <a:buFontTx/>
              <a:buNone/>
            </a:pPr>
            <a:r>
              <a:rPr lang="en-US" altLang="en-US" sz="1600" dirty="0">
                <a:effectLst>
                  <a:outerShdw blurRad="38100" dist="38100" dir="2700000" algn="tl">
                    <a:srgbClr val="000000">
                      <a:alpha val="43137"/>
                    </a:srgbClr>
                  </a:outerShdw>
                </a:effectLst>
                <a:cs typeface="Calibri" panose="020F0502020204030204" pitchFamily="34" charset="0"/>
              </a:rPr>
              <a:t>The Jerusalem Post, online: </a:t>
            </a:r>
            <a:r>
              <a:rPr lang="en-US" sz="1600" dirty="0"/>
              <a:t>http://www.jpost.com/Middle-East/Iran-News/Analysis-Russia-Iran-Turkey-meeting-is-message-to-US-514581. </a:t>
            </a:r>
            <a:r>
              <a:rPr lang="en-US" sz="1600" dirty="0">
                <a:effectLst>
                  <a:outerShdw blurRad="38100" dist="38100" dir="2700000" algn="tl">
                    <a:srgbClr val="000000">
                      <a:alpha val="43137"/>
                    </a:srgbClr>
                  </a:outerShdw>
                </a:effectLst>
              </a:rPr>
              <a:t>November</a:t>
            </a:r>
            <a:r>
              <a:rPr lang="en-US" altLang="en-US" sz="1600" dirty="0">
                <a:effectLst>
                  <a:outerShdw blurRad="38100" dist="38100" dir="2700000" algn="tl">
                    <a:srgbClr val="000000">
                      <a:alpha val="43137"/>
                    </a:srgbClr>
                  </a:outerShdw>
                </a:effectLst>
                <a:cs typeface="Calibri" panose="020F0502020204030204" pitchFamily="34" charset="0"/>
              </a:rPr>
              <a:t> 19, 2017 , accessed 12 December 2017.</a:t>
            </a:r>
          </a:p>
        </p:txBody>
      </p:sp>
      <p:pic>
        <p:nvPicPr>
          <p:cNvPr id="2" name="Picture 1">
            <a:extLst>
              <a:ext uri="{FF2B5EF4-FFF2-40B4-BE49-F238E27FC236}">
                <a16:creationId xmlns:a16="http://schemas.microsoft.com/office/drawing/2014/main" id="{3AD18F5D-BFA5-4A1C-89CE-63CF7B330F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0" y="1737449"/>
            <a:ext cx="3443801" cy="2743200"/>
          </a:xfrm>
          <a:prstGeom prst="rect">
            <a:avLst/>
          </a:prstGeom>
        </p:spPr>
      </p:pic>
    </p:spTree>
    <p:extLst>
      <p:ext uri="{BB962C8B-B14F-4D97-AF65-F5344CB8AC3E}">
        <p14:creationId xmlns:p14="http://schemas.microsoft.com/office/powerpoint/2010/main" val="228697879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600200"/>
            <a:ext cx="8229600" cy="3581400"/>
          </a:xfrm>
        </p:spPr>
        <p:txBody>
          <a:bodyPr/>
          <a:lstStyle/>
          <a:p>
            <a:pPr marL="576263" indent="-576263">
              <a:spcBef>
                <a:spcPts val="180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Invasion planned (38:1-13)</a:t>
            </a:r>
            <a:endPar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Invasion executed (38:14-16)  </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Invasion defeated (38:17‒39:20)</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Invasion’s results (39:21-29)</a:t>
            </a:r>
          </a:p>
        </p:txBody>
      </p:sp>
      <p:pic>
        <p:nvPicPr>
          <p:cNvPr id="5" name="Picture 4" descr="C:\Documents and Settings\Owner\Application Data\Microsoft\Media Catalog\Downloaded Clips\cl0\SY01462_.wmf">
            <a:extLst>
              <a:ext uri="{FF2B5EF4-FFF2-40B4-BE49-F238E27FC236}">
                <a16:creationId xmlns:a16="http://schemas.microsoft.com/office/drawing/2014/main" id="{A4A9BDD2-CBA3-4104-BD0F-46808C425C2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1972802"/>
            <a:ext cx="2834306" cy="2912395"/>
          </a:xfrm>
          <a:prstGeom prst="rect">
            <a:avLst/>
          </a:prstGeom>
          <a:noFill/>
          <a:ln w="9525">
            <a:noFill/>
            <a:miter lim="800000"/>
            <a:headEnd/>
            <a:tailEnd/>
          </a:ln>
        </p:spPr>
      </p:pic>
      <p:sp>
        <p:nvSpPr>
          <p:cNvPr id="6" name="Title 1">
            <a:extLst>
              <a:ext uri="{FF2B5EF4-FFF2-40B4-BE49-F238E27FC236}">
                <a16:creationId xmlns:a16="http://schemas.microsoft.com/office/drawing/2014/main" id="{BCC71FFE-C60B-490A-9A77-293720E09C72}"/>
              </a:ext>
            </a:extLst>
          </p:cNvPr>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38‒39</a:t>
            </a:r>
          </a:p>
        </p:txBody>
      </p:sp>
    </p:spTree>
    <p:extLst>
      <p:ext uri="{BB962C8B-B14F-4D97-AF65-F5344CB8AC3E}">
        <p14:creationId xmlns:p14="http://schemas.microsoft.com/office/powerpoint/2010/main" val="12687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TextBox 2"/>
          <p:cNvSpPr txBox="1">
            <a:spLocks noChangeArrowheads="1"/>
          </p:cNvSpPr>
          <p:nvPr/>
        </p:nvSpPr>
        <p:spPr bwMode="auto">
          <a:xfrm>
            <a:off x="1066800" y="228600"/>
            <a:ext cx="1005839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buClrTx/>
              <a:buSzTx/>
              <a:buFontTx/>
              <a:buNone/>
            </a:pPr>
            <a:r>
              <a:rPr lang="en-US" sz="3600" dirty="0" err="1">
                <a:solidFill>
                  <a:schemeClr val="tx2"/>
                </a:solidFill>
                <a:effectLst>
                  <a:outerShdw blurRad="38100" dist="38100" dir="2700000" algn="tl">
                    <a:srgbClr val="000000">
                      <a:alpha val="43137"/>
                    </a:srgbClr>
                  </a:outerShdw>
                </a:effectLst>
                <a:ea typeface="+mj-ea"/>
                <a:cs typeface="+mj-cs"/>
              </a:rPr>
              <a:t>Schams</a:t>
            </a:r>
            <a:r>
              <a:rPr lang="en-US" sz="3600" dirty="0">
                <a:solidFill>
                  <a:schemeClr val="tx2"/>
                </a:solidFill>
                <a:effectLst>
                  <a:outerShdw blurRad="38100" dist="38100" dir="2700000" algn="tl">
                    <a:srgbClr val="000000">
                      <a:alpha val="43137"/>
                    </a:srgbClr>
                  </a:outerShdw>
                </a:effectLst>
                <a:ea typeface="+mj-ea"/>
                <a:cs typeface="+mj-cs"/>
              </a:rPr>
              <a:t> </a:t>
            </a:r>
            <a:r>
              <a:rPr lang="en-US" sz="3600" dirty="0" err="1">
                <a:solidFill>
                  <a:schemeClr val="tx2"/>
                </a:solidFill>
                <a:effectLst>
                  <a:outerShdw blurRad="38100" dist="38100" dir="2700000" algn="tl">
                    <a:srgbClr val="000000">
                      <a:alpha val="43137"/>
                    </a:srgbClr>
                  </a:outerShdw>
                </a:effectLst>
                <a:ea typeface="+mj-ea"/>
                <a:cs typeface="+mj-cs"/>
              </a:rPr>
              <a:t>Elwazer</a:t>
            </a:r>
            <a:endParaRPr lang="en-US" sz="3600" dirty="0">
              <a:solidFill>
                <a:schemeClr val="tx2"/>
              </a:solidFill>
              <a:effectLst>
                <a:outerShdw blurRad="38100" dist="38100" dir="2700000" algn="tl">
                  <a:srgbClr val="000000">
                    <a:alpha val="43137"/>
                  </a:srgbClr>
                </a:outerShdw>
              </a:effectLst>
              <a:ea typeface="+mj-ea"/>
              <a:cs typeface="+mj-cs"/>
            </a:endParaRPr>
          </a:p>
          <a:p>
            <a:pPr algn="ctr" eaLnBrk="1" hangingPunct="1">
              <a:spcBef>
                <a:spcPct val="0"/>
              </a:spcBef>
              <a:buClrTx/>
              <a:buSzTx/>
              <a:buFontTx/>
              <a:buNone/>
            </a:pPr>
            <a:r>
              <a:rPr lang="en-US" sz="1800" dirty="0"/>
              <a:t> Milena </a:t>
            </a:r>
            <a:r>
              <a:rPr lang="en-US" sz="1800" dirty="0" err="1"/>
              <a:t>Veselinovic</a:t>
            </a:r>
            <a:r>
              <a:rPr lang="en-US" sz="1800" dirty="0"/>
              <a:t> and Hilary McGann</a:t>
            </a:r>
            <a:r>
              <a:rPr lang="en-US" sz="1800" dirty="0">
                <a:effectLst>
                  <a:outerShdw blurRad="38100" dist="38100" dir="2700000" algn="tl">
                    <a:srgbClr val="000000">
                      <a:alpha val="43137"/>
                    </a:srgbClr>
                  </a:outerShdw>
                </a:effectLst>
              </a:rPr>
              <a:t>. CNN</a:t>
            </a:r>
            <a:r>
              <a:rPr lang="en-US" altLang="en-US" sz="1800" dirty="0">
                <a:effectLst>
                  <a:outerShdw blurRad="38100" dist="38100" dir="2700000" algn="tl">
                    <a:srgbClr val="000000">
                      <a:alpha val="43137"/>
                    </a:srgbClr>
                  </a:outerShdw>
                </a:effectLst>
                <a:cs typeface="Calibri" panose="020F0502020204030204" pitchFamily="34" charset="0"/>
              </a:rPr>
              <a:t>, online: </a:t>
            </a:r>
            <a:r>
              <a:rPr lang="en-US" sz="1800" dirty="0"/>
              <a:t>http://www.cnn.com/2017/11/22/world/syria-russia-turkey-iran-talks/index.html. </a:t>
            </a:r>
            <a:r>
              <a:rPr lang="en-US" sz="1800" dirty="0">
                <a:effectLst>
                  <a:outerShdw blurRad="38100" dist="38100" dir="2700000" algn="tl">
                    <a:srgbClr val="000000">
                      <a:alpha val="43137"/>
                    </a:srgbClr>
                  </a:outerShdw>
                </a:effectLst>
              </a:rPr>
              <a:t>November</a:t>
            </a:r>
            <a:r>
              <a:rPr lang="en-US" altLang="en-US" sz="1800" dirty="0">
                <a:effectLst>
                  <a:outerShdw blurRad="38100" dist="38100" dir="2700000" algn="tl">
                    <a:srgbClr val="000000">
                      <a:alpha val="43137"/>
                    </a:srgbClr>
                  </a:outerShdw>
                </a:effectLst>
                <a:cs typeface="Calibri" panose="020F0502020204030204" pitchFamily="34" charset="0"/>
              </a:rPr>
              <a:t> 22, 2017 , accessed 12 December 2017.</a:t>
            </a:r>
          </a:p>
        </p:txBody>
      </p:sp>
      <p:sp>
        <p:nvSpPr>
          <p:cNvPr id="9" name="Rectangle 4">
            <a:extLst>
              <a:ext uri="{FF2B5EF4-FFF2-40B4-BE49-F238E27FC236}">
                <a16:creationId xmlns:a16="http://schemas.microsoft.com/office/drawing/2014/main" id="{CBE540DB-A822-474D-AB34-068E417915B4}"/>
              </a:ext>
            </a:extLst>
          </p:cNvPr>
          <p:cNvSpPr>
            <a:spLocks noChangeArrowheads="1"/>
          </p:cNvSpPr>
          <p:nvPr/>
        </p:nvSpPr>
        <p:spPr bwMode="auto">
          <a:xfrm>
            <a:off x="4572000" y="1600200"/>
            <a:ext cx="7010400"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“Russia, Iran, Turkey agree to hold Syrian 'congress' to talk peace</a:t>
            </a:r>
            <a:r>
              <a:rPr lang="en-US" altLang="en-US" sz="3200" dirty="0">
                <a:latin typeface="Calibri" panose="020F0502020204030204" pitchFamily="34" charset="0"/>
                <a:cs typeface="Calibri" panose="020F0502020204030204" pitchFamily="34" charset="0"/>
              </a:rPr>
              <a:t>. R</a:t>
            </a:r>
            <a:r>
              <a:rPr kumimoji="0" lang="en-US" altLang="en-US" sz="320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ussian President Vladimir Putin, center, addresses reporters with Iranian President Hassan Rouhani, left, and Turkish President Recep Tayyip Erdogan after a meeting on Syria in Sochi, Russia, on Wednesday.”</a:t>
            </a:r>
            <a:endParaRPr kumimoji="0" lang="en-US" altLang="en-US" sz="320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F22E86A-0172-423D-B562-631BE5811D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1752600"/>
            <a:ext cx="3733800" cy="2743200"/>
          </a:xfrm>
          <a:prstGeom prst="rect">
            <a:avLst/>
          </a:prstGeom>
          <a:ln>
            <a:solidFill>
              <a:schemeClr val="tx1"/>
            </a:solidFill>
          </a:ln>
        </p:spPr>
      </p:pic>
    </p:spTree>
    <p:extLst>
      <p:ext uri="{BB962C8B-B14F-4D97-AF65-F5344CB8AC3E}">
        <p14:creationId xmlns:p14="http://schemas.microsoft.com/office/powerpoint/2010/main" val="323241414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TextBox 2"/>
          <p:cNvSpPr txBox="1">
            <a:spLocks noChangeArrowheads="1"/>
          </p:cNvSpPr>
          <p:nvPr/>
        </p:nvSpPr>
        <p:spPr bwMode="auto">
          <a:xfrm>
            <a:off x="2057400" y="228600"/>
            <a:ext cx="8077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buClrTx/>
              <a:buSzTx/>
              <a:buFontTx/>
              <a:buNone/>
            </a:pPr>
            <a:r>
              <a:rPr lang="en-US" altLang="en-US" sz="3600" dirty="0">
                <a:solidFill>
                  <a:schemeClr val="tx2"/>
                </a:solidFill>
                <a:effectLst>
                  <a:outerShdw blurRad="38100" dist="38100" dir="2700000" algn="tl">
                    <a:srgbClr val="000000">
                      <a:alpha val="43137"/>
                    </a:srgbClr>
                  </a:outerShdw>
                </a:effectLst>
                <a:ea typeface="+mj-ea"/>
                <a:cs typeface="+mj-cs"/>
              </a:rPr>
              <a:t>Daily Sabah</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online: </a:t>
            </a:r>
            <a:r>
              <a:rPr lang="en-US" sz="1800" dirty="0"/>
              <a:t>https://www.dailysabah.com/diplomacy/2017/08/07/turkey-iran-russia-to-hold-syria-talks-in-tehran-aug-8-9. </a:t>
            </a:r>
            <a:r>
              <a:rPr lang="en-US" sz="1800" dirty="0">
                <a:effectLst>
                  <a:outerShdw blurRad="38100" dist="38100" dir="2700000" algn="tl">
                    <a:srgbClr val="000000">
                      <a:alpha val="43137"/>
                    </a:srgbClr>
                  </a:outerShdw>
                </a:effectLst>
              </a:rPr>
              <a:t>August</a:t>
            </a:r>
            <a:r>
              <a:rPr lang="en-US" altLang="en-US" sz="1800" dirty="0">
                <a:effectLst>
                  <a:outerShdw blurRad="38100" dist="38100" dir="2700000" algn="tl">
                    <a:srgbClr val="000000">
                      <a:alpha val="43137"/>
                    </a:srgbClr>
                  </a:outerShdw>
                </a:effectLst>
                <a:cs typeface="Calibri" panose="020F0502020204030204" pitchFamily="34" charset="0"/>
              </a:rPr>
              <a:t> 07, 2017, accessed 12 December 2017.</a:t>
            </a:r>
          </a:p>
        </p:txBody>
      </p:sp>
      <p:sp>
        <p:nvSpPr>
          <p:cNvPr id="9" name="Rectangle 4">
            <a:extLst>
              <a:ext uri="{FF2B5EF4-FFF2-40B4-BE49-F238E27FC236}">
                <a16:creationId xmlns:a16="http://schemas.microsoft.com/office/drawing/2014/main" id="{CBE540DB-A822-474D-AB34-068E417915B4}"/>
              </a:ext>
            </a:extLst>
          </p:cNvPr>
          <p:cNvSpPr>
            <a:spLocks noChangeArrowheads="1"/>
          </p:cNvSpPr>
          <p:nvPr/>
        </p:nvSpPr>
        <p:spPr bwMode="auto">
          <a:xfrm>
            <a:off x="3124200" y="1463219"/>
            <a:ext cx="8458200"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algn="just"/>
            <a:r>
              <a:rPr lang="en-US" altLang="en-US" sz="3000" dirty="0">
                <a:latin typeface="Calibri" panose="020F0502020204030204" pitchFamily="34" charset="0"/>
                <a:cs typeface="Calibri" panose="020F0502020204030204" pitchFamily="34" charset="0"/>
              </a:rPr>
              <a:t>“</a:t>
            </a:r>
            <a:r>
              <a:rPr lang="en-US" sz="3000" dirty="0">
                <a:latin typeface="Calibri" panose="020F0502020204030204" pitchFamily="34" charset="0"/>
                <a:cs typeface="Calibri" panose="020F0502020204030204" pitchFamily="34" charset="0"/>
              </a:rPr>
              <a:t>Turkey, Iran, Russia to hold Syria talks in Tehran Aug. 8-9. Iranian Foreign Minister </a:t>
            </a:r>
            <a:r>
              <a:rPr lang="en-US" sz="3000" dirty="0" err="1">
                <a:latin typeface="Calibri" panose="020F0502020204030204" pitchFamily="34" charset="0"/>
                <a:cs typeface="Calibri" panose="020F0502020204030204" pitchFamily="34" charset="0"/>
              </a:rPr>
              <a:t>Javad</a:t>
            </a:r>
            <a:r>
              <a:rPr lang="en-US" sz="3000" dirty="0">
                <a:latin typeface="Calibri" panose="020F0502020204030204" pitchFamily="34" charset="0"/>
                <a:cs typeface="Calibri" panose="020F0502020204030204" pitchFamily="34" charset="0"/>
              </a:rPr>
              <a:t> Zarif (L), Russian Foreign Minister Sergey Lavrov (C), and Turkish Foreign Minister </a:t>
            </a:r>
            <a:r>
              <a:rPr lang="en-US" sz="3000" dirty="0" err="1">
                <a:latin typeface="Calibri" panose="020F0502020204030204" pitchFamily="34" charset="0"/>
                <a:cs typeface="Calibri" panose="020F0502020204030204" pitchFamily="34" charset="0"/>
              </a:rPr>
              <a:t>Mevlüt</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Çavuşoğlu</a:t>
            </a:r>
            <a:r>
              <a:rPr lang="en-US" sz="3000" dirty="0">
                <a:latin typeface="Calibri" panose="020F0502020204030204" pitchFamily="34" charset="0"/>
                <a:cs typeface="Calibri" panose="020F0502020204030204" pitchFamily="34" charset="0"/>
              </a:rPr>
              <a:t> attend a joint press conference after talks in Moscow, Russia, December 20, 2016. Turkish, Iranian and Russian officials will hold talks concerning war-torn Syria in Tehran on August 8-9, Russian Foreign Minister Sergey Lavrov said Sunday.</a:t>
            </a:r>
            <a:r>
              <a:rPr lang="en-US" altLang="en-US" sz="3000" dirty="0">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B370B798-3D30-4773-9761-7BFFB97833BE}"/>
              </a:ext>
            </a:extLst>
          </p:cNvPr>
          <p:cNvPicPr>
            <a:picLocks noChangeAspect="1"/>
          </p:cNvPicPr>
          <p:nvPr/>
        </p:nvPicPr>
        <p:blipFill>
          <a:blip r:embed="rId2"/>
          <a:stretch>
            <a:fillRect/>
          </a:stretch>
        </p:blipFill>
        <p:spPr>
          <a:xfrm>
            <a:off x="685800" y="1600200"/>
            <a:ext cx="2286000" cy="2420470"/>
          </a:xfrm>
          <a:prstGeom prst="rect">
            <a:avLst/>
          </a:prstGeom>
        </p:spPr>
      </p:pic>
    </p:spTree>
    <p:extLst>
      <p:ext uri="{BB962C8B-B14F-4D97-AF65-F5344CB8AC3E}">
        <p14:creationId xmlns:p14="http://schemas.microsoft.com/office/powerpoint/2010/main" val="251607536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EEEA85-BD7A-4D34-8C88-6F18DE8382E0}"/>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114800"/>
          </a:xfrm>
        </p:spPr>
        <p:txBody>
          <a:bodyPr/>
          <a:lstStyle/>
          <a:p>
            <a:pPr algn="ctr">
              <a:spcBef>
                <a:spcPts val="0"/>
              </a:spcBef>
              <a:spcAft>
                <a:spcPts val="1200"/>
              </a:spcAft>
              <a:buNone/>
              <a:defRPr/>
            </a:pPr>
            <a:r>
              <a:rPr lang="en-US" sz="4000" dirty="0">
                <a:solidFill>
                  <a:schemeClr val="tx2"/>
                </a:solidFill>
                <a:ea typeface="+mj-ea"/>
                <a:cs typeface="+mj-cs"/>
              </a:rPr>
              <a:t>Ezekiel</a:t>
            </a:r>
            <a:r>
              <a:rPr lang="en-US" altLang="en-US" sz="4000" dirty="0">
                <a:solidFill>
                  <a:schemeClr val="tx2"/>
                </a:solidFill>
                <a:ea typeface="+mj-ea"/>
                <a:cs typeface="+mj-cs"/>
              </a:rPr>
              <a:t> 38:8</a:t>
            </a:r>
            <a:endParaRPr lang="en-US" sz="4000" dirty="0">
              <a:solidFill>
                <a:schemeClr val="tx2"/>
              </a:solidFill>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cs typeface="Calibri" panose="020F0502020204030204" pitchFamily="34" charset="0"/>
              </a:rPr>
              <a:t>“</a:t>
            </a:r>
            <a:r>
              <a:rPr lang="en-US" sz="3600" kern="1200" dirty="0">
                <a:effectLst>
                  <a:outerShdw blurRad="38100" dist="38100" dir="2700000" algn="tl">
                    <a:srgbClr val="000000">
                      <a:alpha val="43137"/>
                    </a:srgbClr>
                  </a:outerShdw>
                </a:effectLst>
                <a:cs typeface="Calibri" panose="020F0502020204030204" pitchFamily="34" charset="0"/>
              </a:rPr>
              <a:t>After many days you will be summoned; in the latter years you will come into the land that is restored from the sword, whose inhabitants have been gathered from many nations to the mountains of Israel which had been a continual waste; but its people were brought out from the nations, and they are living securely, all of them.”</a:t>
            </a:r>
          </a:p>
        </p:txBody>
      </p:sp>
    </p:spTree>
    <p:extLst>
      <p:ext uri="{BB962C8B-B14F-4D97-AF65-F5344CB8AC3E}">
        <p14:creationId xmlns:p14="http://schemas.microsoft.com/office/powerpoint/2010/main" val="350976223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EEEA85-BD7A-4D34-8C88-6F18DE8382E0}"/>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114800"/>
          </a:xfrm>
        </p:spPr>
        <p:txBody>
          <a:bodyPr/>
          <a:lstStyle/>
          <a:p>
            <a:pPr algn="ctr">
              <a:spcBef>
                <a:spcPts val="0"/>
              </a:spcBef>
              <a:spcAft>
                <a:spcPts val="1200"/>
              </a:spcAft>
              <a:buNone/>
              <a:defRPr/>
            </a:pPr>
            <a:r>
              <a:rPr lang="en-US" sz="4000" dirty="0">
                <a:solidFill>
                  <a:schemeClr val="tx2"/>
                </a:solidFill>
                <a:ea typeface="+mj-ea"/>
                <a:cs typeface="+mj-cs"/>
              </a:rPr>
              <a:t>Ezekiel</a:t>
            </a:r>
            <a:r>
              <a:rPr lang="en-US" altLang="en-US" sz="4000" dirty="0">
                <a:solidFill>
                  <a:schemeClr val="tx2"/>
                </a:solidFill>
                <a:ea typeface="+mj-ea"/>
                <a:cs typeface="+mj-cs"/>
              </a:rPr>
              <a:t> 38:8</a:t>
            </a:r>
            <a:endParaRPr lang="en-US" sz="4000" dirty="0">
              <a:solidFill>
                <a:schemeClr val="tx2"/>
              </a:solidFill>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cs typeface="Calibri" panose="020F0502020204030204" pitchFamily="34" charset="0"/>
              </a:rPr>
              <a:t>“</a:t>
            </a:r>
            <a:r>
              <a:rPr lang="en-US" sz="3600" kern="1200" dirty="0">
                <a:effectLst>
                  <a:outerShdw blurRad="38100" dist="38100" dir="2700000" algn="tl">
                    <a:srgbClr val="000000">
                      <a:alpha val="43137"/>
                    </a:srgbClr>
                  </a:outerShdw>
                </a:effectLst>
                <a:cs typeface="Calibri" panose="020F0502020204030204" pitchFamily="34" charset="0"/>
              </a:rPr>
              <a:t>After many days you will be summoned; in </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the latter years</a:t>
            </a:r>
            <a:r>
              <a:rPr lang="en-US" sz="3600" kern="1200" dirty="0">
                <a:effectLst>
                  <a:outerShdw blurRad="38100" dist="38100" dir="2700000" algn="tl">
                    <a:srgbClr val="000000">
                      <a:alpha val="43137"/>
                    </a:srgbClr>
                  </a:outerShdw>
                </a:effectLst>
                <a:cs typeface="Calibri" panose="020F0502020204030204" pitchFamily="34" charset="0"/>
              </a:rPr>
              <a:t> you will come into the land that is restored from the sword, whose inhabitants have been gathered from many nations to the mountains of Israel which had been a continual waste; but its people were brought out from the nations, and they are living securely, all of them.”</a:t>
            </a:r>
          </a:p>
        </p:txBody>
      </p:sp>
    </p:spTree>
    <p:extLst>
      <p:ext uri="{BB962C8B-B14F-4D97-AF65-F5344CB8AC3E}">
        <p14:creationId xmlns:p14="http://schemas.microsoft.com/office/powerpoint/2010/main" val="1501388396"/>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1066801" y="609600"/>
            <a:ext cx="3505199" cy="685800"/>
          </a:xfrm>
        </p:spPr>
        <p:txBody>
          <a:bodyPr/>
          <a:lstStyle/>
          <a:p>
            <a:r>
              <a:rPr lang="en-US" altLang="en-US" sz="4000" dirty="0">
                <a:effectLst>
                  <a:outerShdw blurRad="38100" dist="38100" dir="2700000" algn="tl">
                    <a:srgbClr val="000000">
                      <a:alpha val="43137"/>
                    </a:srgbClr>
                  </a:outerShdw>
                </a:effectLst>
              </a:rPr>
              <a:t>6 Timing Clues</a:t>
            </a:r>
          </a:p>
        </p:txBody>
      </p:sp>
      <p:sp>
        <p:nvSpPr>
          <p:cNvPr id="3" name="Content Placeholder 2"/>
          <p:cNvSpPr>
            <a:spLocks noGrp="1"/>
          </p:cNvSpPr>
          <p:nvPr>
            <p:ph idx="1"/>
          </p:nvPr>
        </p:nvSpPr>
        <p:spPr>
          <a:xfrm>
            <a:off x="1077432" y="1600200"/>
            <a:ext cx="10047767" cy="4460875"/>
          </a:xfrm>
        </p:spPr>
        <p:txBody>
          <a:bodyPr/>
          <a:lstStyle/>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Restoration section (33-48)</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Latter times (38:8a)</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Last days (38:16)</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After Israel’s regathering in unbelief but before her final restoration (38:8b; 39:22, 29)</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During God’s wrath (Ezek. 38:18-19)</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While Israel is living securely and peacefully (38:8c, 11)</a:t>
            </a:r>
          </a:p>
        </p:txBody>
      </p:sp>
      <p:pic>
        <p:nvPicPr>
          <p:cNvPr id="6" name="Picture 5" descr="C:\Program Files\Common Files\Microsoft Shared\Clipart\cagcat50\BS00559_.wmf">
            <a:extLst>
              <a:ext uri="{FF2B5EF4-FFF2-40B4-BE49-F238E27FC236}">
                <a16:creationId xmlns:a16="http://schemas.microsoft.com/office/drawing/2014/main" id="{147EA553-1001-448B-81E6-B59DC4D456A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228600"/>
            <a:ext cx="3605213"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0357147"/>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1066801" y="609600"/>
            <a:ext cx="3505199" cy="685800"/>
          </a:xfrm>
        </p:spPr>
        <p:txBody>
          <a:bodyPr/>
          <a:lstStyle/>
          <a:p>
            <a:r>
              <a:rPr lang="en-US" altLang="en-US" sz="4000" dirty="0">
                <a:effectLst>
                  <a:outerShdw blurRad="38100" dist="38100" dir="2700000" algn="tl">
                    <a:srgbClr val="000000">
                      <a:alpha val="43137"/>
                    </a:srgbClr>
                  </a:outerShdw>
                </a:effectLst>
              </a:rPr>
              <a:t>6 Timing Clues</a:t>
            </a:r>
          </a:p>
        </p:txBody>
      </p:sp>
      <p:sp>
        <p:nvSpPr>
          <p:cNvPr id="3" name="Content Placeholder 2"/>
          <p:cNvSpPr>
            <a:spLocks noGrp="1"/>
          </p:cNvSpPr>
          <p:nvPr>
            <p:ph idx="1"/>
          </p:nvPr>
        </p:nvSpPr>
        <p:spPr>
          <a:xfrm>
            <a:off x="1066800" y="1600200"/>
            <a:ext cx="10058400" cy="4460875"/>
          </a:xfrm>
        </p:spPr>
        <p:txBody>
          <a:bodyPr/>
          <a:lstStyle/>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Restoration section (33-48)</a:t>
            </a:r>
          </a:p>
          <a:p>
            <a:pPr marL="514350" indent="-514350">
              <a:spcBef>
                <a:spcPts val="0"/>
              </a:spcBef>
              <a:spcAft>
                <a:spcPts val="12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Latter times (38:8a)</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Last days (38:16)</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After Israel’s regathering in unbelief but before her final restoration (38:8b; 39:22, 29)</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During God’s wrath (Ezek. 38:18-19)</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While Israel is living securely and peacefully (38:8c, 11)</a:t>
            </a:r>
          </a:p>
        </p:txBody>
      </p:sp>
      <p:pic>
        <p:nvPicPr>
          <p:cNvPr id="6" name="Picture 5" descr="C:\Program Files\Common Files\Microsoft Shared\Clipart\cagcat50\BS00559_.wmf">
            <a:extLst>
              <a:ext uri="{FF2B5EF4-FFF2-40B4-BE49-F238E27FC236}">
                <a16:creationId xmlns:a16="http://schemas.microsoft.com/office/drawing/2014/main" id="{147EA553-1001-448B-81E6-B59DC4D456A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228600"/>
            <a:ext cx="3605213"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5087261"/>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EEEA85-BD7A-4D34-8C88-6F18DE8382E0}"/>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114800"/>
          </a:xfrm>
        </p:spPr>
        <p:txBody>
          <a:bodyPr/>
          <a:lstStyle/>
          <a:p>
            <a:pPr algn="ctr">
              <a:spcBef>
                <a:spcPts val="0"/>
              </a:spcBef>
              <a:spcAft>
                <a:spcPts val="1200"/>
              </a:spcAft>
              <a:buNone/>
              <a:defRPr/>
            </a:pPr>
            <a:r>
              <a:rPr lang="en-US" sz="4000" dirty="0">
                <a:solidFill>
                  <a:schemeClr val="tx2"/>
                </a:solidFill>
                <a:ea typeface="+mj-ea"/>
                <a:cs typeface="+mj-cs"/>
              </a:rPr>
              <a:t>Ezekiel</a:t>
            </a:r>
            <a:r>
              <a:rPr lang="en-US" altLang="en-US" sz="4000" dirty="0">
                <a:solidFill>
                  <a:schemeClr val="tx2"/>
                </a:solidFill>
                <a:ea typeface="+mj-ea"/>
                <a:cs typeface="+mj-cs"/>
              </a:rPr>
              <a:t> 38:8</a:t>
            </a:r>
            <a:endParaRPr lang="en-US" sz="4000" dirty="0">
              <a:solidFill>
                <a:schemeClr val="tx2"/>
              </a:solidFill>
              <a:ea typeface="+mj-ea"/>
              <a:cs typeface="+mj-cs"/>
            </a:endParaRPr>
          </a:p>
          <a:p>
            <a:pPr marL="0" indent="0" algn="just">
              <a:spcBef>
                <a:spcPts val="0"/>
              </a:spcBef>
              <a:buNone/>
              <a:defRPr/>
            </a:pPr>
            <a:r>
              <a:rPr lang="en-US" sz="3600" dirty="0">
                <a:cs typeface="Calibri" panose="020F0502020204030204" pitchFamily="34" charset="0"/>
              </a:rPr>
              <a:t>“</a:t>
            </a:r>
            <a:r>
              <a:rPr lang="en-US" sz="3600" kern="1200" dirty="0">
                <a:effectLst>
                  <a:outerShdw blurRad="38100" dist="38100" dir="2700000" algn="tl">
                    <a:srgbClr val="000000">
                      <a:alpha val="43137"/>
                    </a:srgbClr>
                  </a:outerShdw>
                </a:effectLst>
                <a:cs typeface="Calibri" panose="020F0502020204030204" pitchFamily="34" charset="0"/>
              </a:rPr>
              <a:t>After many days you will be summoned; in the latter years </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you will come into the land</a:t>
            </a:r>
            <a:r>
              <a:rPr lang="en-US" sz="3600" kern="1200" dirty="0">
                <a:effectLst>
                  <a:outerShdw blurRad="38100" dist="38100" dir="2700000" algn="tl">
                    <a:srgbClr val="000000">
                      <a:alpha val="43137"/>
                    </a:srgbClr>
                  </a:outerShdw>
                </a:effectLst>
                <a:cs typeface="Calibri" panose="020F0502020204030204" pitchFamily="34" charset="0"/>
              </a:rPr>
              <a:t> that is restored from the sword, whose inhabitants have been gathered from many nations to the mountains of Israel which had been a continual waste; but its people were </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brought out from the nations</a:t>
            </a:r>
            <a:r>
              <a:rPr lang="en-US" sz="3600" kern="1200" dirty="0">
                <a:effectLst>
                  <a:outerShdw blurRad="38100" dist="38100" dir="2700000" algn="tl">
                    <a:srgbClr val="000000">
                      <a:alpha val="43137"/>
                    </a:srgbClr>
                  </a:outerShdw>
                </a:effectLst>
                <a:cs typeface="Calibri" panose="020F0502020204030204" pitchFamily="34" charset="0"/>
              </a:rPr>
              <a:t>, and they are living securely, all of them.”</a:t>
            </a:r>
          </a:p>
        </p:txBody>
      </p:sp>
    </p:spTree>
    <p:extLst>
      <p:ext uri="{BB962C8B-B14F-4D97-AF65-F5344CB8AC3E}">
        <p14:creationId xmlns:p14="http://schemas.microsoft.com/office/powerpoint/2010/main" val="2543176705"/>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81950404"/>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800" dirty="0"/>
              <a:t>Six Parts of a Suzerain-Vassal Treaty in Deuteronomy</a:t>
            </a:r>
          </a:p>
        </p:txBody>
      </p:sp>
      <p:sp>
        <p:nvSpPr>
          <p:cNvPr id="36867" name="Rectangle 3"/>
          <p:cNvSpPr>
            <a:spLocks noGrp="1" noChangeArrowheads="1"/>
          </p:cNvSpPr>
          <p:nvPr>
            <p:ph type="body" idx="4294967295"/>
          </p:nvPr>
        </p:nvSpPr>
        <p:spPr>
          <a:xfrm>
            <a:off x="1066800" y="1371599"/>
            <a:ext cx="6400800" cy="5029201"/>
          </a:xfrm>
          <a:noFill/>
        </p:spPr>
        <p:txBody>
          <a:bodyPr/>
          <a:lstStyle/>
          <a:p>
            <a:pPr marL="457200" indent="-457200">
              <a:spcBef>
                <a:spcPts val="0"/>
              </a:spcBef>
              <a:spcAft>
                <a:spcPts val="2400"/>
              </a:spcAft>
            </a:pPr>
            <a:r>
              <a:rPr lang="en-US" dirty="0">
                <a:effectLst/>
              </a:rPr>
              <a:t>Preamble (1:1-5)</a:t>
            </a:r>
          </a:p>
          <a:p>
            <a:pPr marL="457200" indent="-457200">
              <a:spcBef>
                <a:spcPts val="0"/>
              </a:spcBef>
              <a:spcAft>
                <a:spcPts val="2400"/>
              </a:spcAft>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pPr>
            <a:r>
              <a:rPr lang="en-US" dirty="0">
                <a:effectLst/>
              </a:rPr>
              <a:t>Storage and reading instructions (27:2-3; 31:9, 24, 26)</a:t>
            </a:r>
          </a:p>
          <a:p>
            <a:pPr marL="457200" indent="-457200">
              <a:spcBef>
                <a:spcPts val="0"/>
              </a:spcBef>
              <a:spcAft>
                <a:spcPts val="2400"/>
              </a:spcAft>
            </a:pPr>
            <a:r>
              <a:rPr lang="en-US" dirty="0">
                <a:effectLst/>
              </a:rPr>
              <a:t>Witnesses (32:1)</a:t>
            </a:r>
          </a:p>
          <a:p>
            <a:pPr marL="457200" indent="-457200">
              <a:spcBef>
                <a:spcPts val="0"/>
              </a:spcBef>
              <a:spcAft>
                <a:spcPts val="2400"/>
              </a:spcAft>
            </a:pPr>
            <a:r>
              <a:rPr lang="en-US" b="1" i="1" u="sng" dirty="0">
                <a:solidFill>
                  <a:srgbClr val="FFFFCC"/>
                </a:solidFill>
                <a:effectLst/>
              </a:rPr>
              <a:t>Blessings and curses (28)</a:t>
            </a:r>
            <a:endParaRPr lang="en-US" sz="3600" b="1" i="1" u="sng" dirty="0">
              <a:solidFill>
                <a:srgbClr val="FFFFCC"/>
              </a:solidFill>
              <a:effectLst/>
            </a:endParaRP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455643" y="2057400"/>
            <a:ext cx="2669557" cy="2743200"/>
          </a:xfrm>
          <a:prstGeom prst="rect">
            <a:avLst/>
          </a:prstGeom>
          <a:noFill/>
          <a:ln w="9525">
            <a:noFill/>
            <a:miter lim="800000"/>
            <a:headEnd/>
            <a:tailEnd/>
          </a:ln>
        </p:spPr>
      </p:pic>
    </p:spTree>
    <p:extLst>
      <p:ext uri="{BB962C8B-B14F-4D97-AF65-F5344CB8AC3E}">
        <p14:creationId xmlns:p14="http://schemas.microsoft.com/office/powerpoint/2010/main" val="18977548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1143000"/>
          </a:xfrm>
        </p:spPr>
        <p:txBody>
          <a:bodyPr/>
          <a:lstStyle/>
          <a:p>
            <a:pPr algn="ctr" eaLnBrk="1" hangingPunct="1"/>
            <a:r>
              <a:rPr lang="en-US" sz="4000" dirty="0">
                <a:effectLst>
                  <a:outerShdw blurRad="38100" dist="38100" dir="2700000" algn="tl">
                    <a:srgbClr val="000000">
                      <a:alpha val="43137"/>
                    </a:srgbClr>
                  </a:outerShdw>
                </a:effectLst>
              </a:rPr>
              <a:t>Israel's Judgments</a:t>
            </a:r>
          </a:p>
        </p:txBody>
      </p:sp>
      <p:sp>
        <p:nvSpPr>
          <p:cNvPr id="32771" name="Rectangle 3"/>
          <p:cNvSpPr>
            <a:spLocks noGrp="1" noChangeArrowheads="1"/>
          </p:cNvSpPr>
          <p:nvPr>
            <p:ph type="body" idx="4294967295"/>
          </p:nvPr>
        </p:nvSpPr>
        <p:spPr>
          <a:xfrm>
            <a:off x="1981200" y="1371601"/>
            <a:ext cx="5257800" cy="4689476"/>
          </a:xfrm>
        </p:spPr>
        <p:txBody>
          <a:bodyPr/>
          <a:lstStyle/>
          <a:p>
            <a:pPr marL="457200" indent="-457200">
              <a:spcBef>
                <a:spcPts val="0"/>
              </a:spcBef>
              <a:spcAft>
                <a:spcPts val="2400"/>
              </a:spcAft>
              <a:defRPr/>
            </a:pPr>
            <a:r>
              <a:rPr lang="en-US" dirty="0">
                <a:effectLst>
                  <a:outerShdw blurRad="38100" dist="38100" dir="2700000" algn="tl">
                    <a:srgbClr val="000000">
                      <a:alpha val="43137"/>
                    </a:srgbClr>
                  </a:outerShdw>
                </a:effectLst>
              </a:rPr>
              <a:t>Division of the kingdom in 931 B.C. (1 Kgs. 12)</a:t>
            </a:r>
          </a:p>
          <a:p>
            <a:pPr marL="457200" indent="-457200">
              <a:spcBef>
                <a:spcPts val="0"/>
              </a:spcBef>
              <a:spcAft>
                <a:spcPts val="2400"/>
              </a:spcAft>
              <a:defRPr/>
            </a:pPr>
            <a:r>
              <a:rPr lang="en-US" dirty="0">
                <a:effectLst>
                  <a:outerShdw blurRad="38100" dist="38100" dir="2700000" algn="tl">
                    <a:srgbClr val="000000">
                      <a:alpha val="43137"/>
                    </a:srgbClr>
                  </a:outerShdw>
                </a:effectLst>
              </a:rPr>
              <a:t>Assyrian judgment in 722 B.C. (2 Kgs. 17)</a:t>
            </a:r>
          </a:p>
          <a:p>
            <a:pPr marL="457200" indent="-457200">
              <a:spcBef>
                <a:spcPts val="0"/>
              </a:spcBef>
              <a:spcAft>
                <a:spcPts val="2400"/>
              </a:spcAft>
              <a:defRPr/>
            </a:pPr>
            <a:r>
              <a:rPr lang="en-US" dirty="0">
                <a:effectLst>
                  <a:outerShdw blurRad="38100" dist="38100" dir="2700000" algn="tl">
                    <a:srgbClr val="000000">
                      <a:alpha val="43137"/>
                    </a:srgbClr>
                  </a:outerShdw>
                </a:effectLst>
              </a:rPr>
              <a:t>Babylonian captivity in 586 B.C. (2 Kgs. 25)</a:t>
            </a:r>
          </a:p>
          <a:p>
            <a:pPr marL="457200" indent="-457200">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Rome </a:t>
            </a:r>
            <a:r>
              <a:rPr lang="en-US" b="1" i="1" u="sng" dirty="0">
                <a:solidFill>
                  <a:srgbClr val="FFFFCC"/>
                </a:solidFill>
                <a:effectLst>
                  <a:outerShdw blurRad="38100" dist="38100" dir="2700000" algn="tl">
                    <a:srgbClr val="000000">
                      <a:alpha val="43137"/>
                    </a:srgbClr>
                  </a:outerShdw>
                </a:effectLst>
              </a:rPr>
              <a:t>Diaspora</a:t>
            </a:r>
            <a:r>
              <a:rPr lang="en-US" b="1" u="sng" dirty="0">
                <a:solidFill>
                  <a:srgbClr val="FFFFCC"/>
                </a:solidFill>
                <a:effectLst>
                  <a:outerShdw blurRad="38100" dist="38100" dir="2700000" algn="tl">
                    <a:srgbClr val="000000">
                      <a:alpha val="43137"/>
                    </a:srgbClr>
                  </a:outerShdw>
                </a:effectLst>
              </a:rPr>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7239000" y="1981200"/>
            <a:ext cx="2992438" cy="3074988"/>
          </a:xfrm>
          <a:prstGeom prst="rect">
            <a:avLst/>
          </a:prstGeom>
          <a:noFill/>
          <a:ln w="9525">
            <a:noFill/>
            <a:miter lim="800000"/>
            <a:headEnd/>
            <a:tailEnd/>
          </a:ln>
        </p:spPr>
      </p:pic>
    </p:spTree>
    <p:extLst>
      <p:ext uri="{BB962C8B-B14F-4D97-AF65-F5344CB8AC3E}">
        <p14:creationId xmlns:p14="http://schemas.microsoft.com/office/powerpoint/2010/main" val="16280232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I. Invasion Planned (Ezekiel 38:1-13)</a:t>
            </a:r>
          </a:p>
        </p:txBody>
      </p:sp>
      <p:sp>
        <p:nvSpPr>
          <p:cNvPr id="3" name="Content Placeholder 2"/>
          <p:cNvSpPr>
            <a:spLocks noGrp="1"/>
          </p:cNvSpPr>
          <p:nvPr>
            <p:ph idx="1"/>
          </p:nvPr>
        </p:nvSpPr>
        <p:spPr>
          <a:xfrm>
            <a:off x="1524000" y="2057400"/>
            <a:ext cx="5334000" cy="1981200"/>
          </a:xfrm>
        </p:spPr>
        <p:txBody>
          <a:bodyPr/>
          <a:lstStyle/>
          <a:p>
            <a:pPr marL="744538" lvl="1" indent="-742950">
              <a:spcBef>
                <a:spcPts val="0"/>
              </a:spcBef>
              <a:spcAft>
                <a:spcPts val="4800"/>
              </a:spcAft>
              <a:buSzPct val="100000"/>
              <a:buAutoNum type="alphaUcPeriod"/>
              <a:defRPr/>
            </a:pPr>
            <a:r>
              <a:rPr lang="en-US" dirty="0">
                <a:effectLst>
                  <a:outerShdw blurRad="38100" dist="38100" dir="2700000" algn="tl">
                    <a:srgbClr val="000000">
                      <a:alpha val="43137"/>
                    </a:srgbClr>
                  </a:outerShdw>
                </a:effectLst>
                <a:latin typeface="Calibri" pitchFamily="34" charset="0"/>
                <a:cs typeface="Calibri" pitchFamily="34" charset="0"/>
              </a:rPr>
              <a:t>God’s int</a:t>
            </a:r>
            <a:r>
              <a:rPr lang="en-US" dirty="0">
                <a:effectLst>
                  <a:outerShdw blurRad="38100" dist="38100" dir="2700000" algn="tl">
                    <a:srgbClr val="000000">
                      <a:alpha val="43137"/>
                    </a:srgbClr>
                  </a:outerShdw>
                </a:effectLst>
                <a:cs typeface="Calibri" pitchFamily="34" charset="0"/>
              </a:rPr>
              <a:t>ention</a:t>
            </a:r>
            <a:r>
              <a:rPr lang="en-US" dirty="0">
                <a:effectLst>
                  <a:outerShdw blurRad="38100" dist="38100" dir="2700000" algn="tl">
                    <a:srgbClr val="000000">
                      <a:alpha val="43137"/>
                    </a:srgbClr>
                  </a:outerShdw>
                </a:effectLst>
                <a:latin typeface="Calibri" pitchFamily="34" charset="0"/>
                <a:cs typeface="Calibri" pitchFamily="34" charset="0"/>
              </a:rPr>
              <a:t> (1-9)</a:t>
            </a:r>
          </a:p>
          <a:p>
            <a:pPr marL="744538" lvl="1" indent="-742950">
              <a:spcBef>
                <a:spcPts val="0"/>
              </a:spcBef>
              <a:spcAft>
                <a:spcPts val="4800"/>
              </a:spcAft>
              <a:buSzPct val="100000"/>
              <a:buAutoNum type="alphaUcPeriod"/>
              <a:defRPr/>
            </a:pPr>
            <a:r>
              <a:rPr lang="en-US" dirty="0">
                <a:effectLst>
                  <a:outerShdw blurRad="38100" dist="38100" dir="2700000" algn="tl">
                    <a:srgbClr val="000000">
                      <a:alpha val="43137"/>
                    </a:srgbClr>
                  </a:outerShdw>
                </a:effectLst>
                <a:cs typeface="Calibri" pitchFamily="34" charset="0"/>
              </a:rPr>
              <a:t>Gog’s intention (10-13)</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6" name="Picture 5" descr="C:\Documents and Settings\Owner\Application Data\Microsoft\Media Catalog\Downloaded Clips\cl0\SY01462_.wmf">
            <a:extLst>
              <a:ext uri="{FF2B5EF4-FFF2-40B4-BE49-F238E27FC236}">
                <a16:creationId xmlns:a16="http://schemas.microsoft.com/office/drawing/2014/main" id="{1BEFD509-0BEB-49EA-92AA-23C061F8C26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1972802"/>
            <a:ext cx="2834306" cy="2912395"/>
          </a:xfrm>
          <a:prstGeom prst="rect">
            <a:avLst/>
          </a:prstGeom>
          <a:noFill/>
          <a:ln w="9525">
            <a:noFill/>
            <a:miter lim="800000"/>
            <a:headEnd/>
            <a:tailEnd/>
          </a:ln>
        </p:spPr>
      </p:pic>
    </p:spTree>
    <p:extLst>
      <p:ext uri="{BB962C8B-B14F-4D97-AF65-F5344CB8AC3E}">
        <p14:creationId xmlns:p14="http://schemas.microsoft.com/office/powerpoint/2010/main" val="2241716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EEEA85-BD7A-4D34-8C88-6F18DE8382E0}"/>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114800"/>
          </a:xfrm>
        </p:spPr>
        <p:txBody>
          <a:bodyPr/>
          <a:lstStyle/>
          <a:p>
            <a:pPr algn="ctr">
              <a:spcBef>
                <a:spcPts val="0"/>
              </a:spcBef>
              <a:spcAft>
                <a:spcPts val="1200"/>
              </a:spcAft>
              <a:buNone/>
              <a:defRPr/>
            </a:pPr>
            <a:r>
              <a:rPr lang="en-US" sz="4000" dirty="0">
                <a:solidFill>
                  <a:schemeClr val="tx2"/>
                </a:solidFill>
                <a:ea typeface="+mj-ea"/>
                <a:cs typeface="+mj-cs"/>
              </a:rPr>
              <a:t>Ezekiel</a:t>
            </a:r>
            <a:r>
              <a:rPr lang="en-US" altLang="en-US" sz="4000" dirty="0">
                <a:solidFill>
                  <a:schemeClr val="tx2"/>
                </a:solidFill>
                <a:ea typeface="+mj-ea"/>
                <a:cs typeface="+mj-cs"/>
              </a:rPr>
              <a:t> 38:8</a:t>
            </a:r>
            <a:endParaRPr lang="en-US" sz="4000" dirty="0">
              <a:solidFill>
                <a:schemeClr val="tx2"/>
              </a:solidFill>
              <a:ea typeface="+mj-ea"/>
              <a:cs typeface="+mj-cs"/>
            </a:endParaRPr>
          </a:p>
          <a:p>
            <a:pPr marL="0" indent="0" algn="just">
              <a:spcBef>
                <a:spcPts val="0"/>
              </a:spcBef>
              <a:buNone/>
              <a:defRPr/>
            </a:pPr>
            <a:r>
              <a:rPr lang="en-US" sz="3600" dirty="0">
                <a:cs typeface="Calibri" panose="020F0502020204030204" pitchFamily="34" charset="0"/>
              </a:rPr>
              <a:t>“</a:t>
            </a:r>
            <a:r>
              <a:rPr lang="en-US" sz="3600" kern="1200" dirty="0">
                <a:effectLst>
                  <a:outerShdw blurRad="38100" dist="38100" dir="2700000" algn="tl">
                    <a:srgbClr val="000000">
                      <a:alpha val="43137"/>
                    </a:srgbClr>
                  </a:outerShdw>
                </a:effectLst>
                <a:cs typeface="Calibri" panose="020F0502020204030204" pitchFamily="34" charset="0"/>
              </a:rPr>
              <a:t>After many days you will be summoned; in the latter years you will come into the land that is </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restored from the sword</a:t>
            </a:r>
            <a:r>
              <a:rPr lang="en-US" sz="3600" kern="1200" dirty="0">
                <a:effectLst>
                  <a:outerShdw blurRad="38100" dist="38100" dir="2700000" algn="tl">
                    <a:srgbClr val="000000">
                      <a:alpha val="43137"/>
                    </a:srgbClr>
                  </a:outerShdw>
                </a:effectLst>
                <a:cs typeface="Calibri" panose="020F0502020204030204" pitchFamily="34" charset="0"/>
              </a:rPr>
              <a:t>, whose inhabitants have been gathered from many nations to the mountains of Israel which had been a continual waste; but its people were brought out from the nations, and they are living securely, all of them.”</a:t>
            </a:r>
          </a:p>
        </p:txBody>
      </p:sp>
    </p:spTree>
    <p:extLst>
      <p:ext uri="{BB962C8B-B14F-4D97-AF65-F5344CB8AC3E}">
        <p14:creationId xmlns:p14="http://schemas.microsoft.com/office/powerpoint/2010/main" val="1025767901"/>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uslim Brotherhood Needs Examination | Frontier Centre For ...">
            <a:extLst>
              <a:ext uri="{FF2B5EF4-FFF2-40B4-BE49-F238E27FC236}">
                <a16:creationId xmlns:a16="http://schemas.microsoft.com/office/drawing/2014/main" id="{5A9AB595-5FA3-4F5F-BEE3-2A4B4AF65C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950" y="0"/>
            <a:ext cx="114460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635924"/>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
          <p:cNvSpPr>
            <a:spLocks noChangeArrowheads="1"/>
          </p:cNvSpPr>
          <p:nvPr/>
        </p:nvSpPr>
        <p:spPr bwMode="auto">
          <a:xfrm>
            <a:off x="609600" y="1120776"/>
            <a:ext cx="109728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dirty="0">
                <a:cs typeface="Calibri" panose="020F0502020204030204" pitchFamily="34" charset="0"/>
              </a:rPr>
              <a:t>“Allah has promised those who have believed among you and done righteous deeds that He will surely grant them </a:t>
            </a:r>
            <a:r>
              <a:rPr lang="en-US" altLang="en-US" b="1" u="sng" dirty="0">
                <a:solidFill>
                  <a:srgbClr val="FFFFCC"/>
                </a:solidFill>
                <a:cs typeface="Calibri" panose="020F0502020204030204" pitchFamily="34" charset="0"/>
              </a:rPr>
              <a:t>succession [Caliphate]</a:t>
            </a:r>
            <a:r>
              <a:rPr lang="en-US" altLang="en-US" dirty="0">
                <a:solidFill>
                  <a:srgbClr val="FFFFCC"/>
                </a:solidFill>
                <a:cs typeface="Calibri" panose="020F0502020204030204" pitchFamily="34" charset="0"/>
              </a:rPr>
              <a:t> </a:t>
            </a:r>
            <a:r>
              <a:rPr lang="en-US" altLang="en-US" dirty="0">
                <a:cs typeface="Calibri" panose="020F0502020204030204" pitchFamily="34" charset="0"/>
              </a:rPr>
              <a:t>upon the earth just as He granted it to those before them and that He will surely establish for them [therein] their religion which He has preferred for them and that He will surely substitute for them, after their fear, security, [for] they worship Me, not associating anything with Me. But whoever disbelieves after that - then those are the defiantly disobedient.”</a:t>
            </a:r>
          </a:p>
        </p:txBody>
      </p:sp>
      <p:sp>
        <p:nvSpPr>
          <p:cNvPr id="75779" name="TextBox 2"/>
          <p:cNvSpPr txBox="1">
            <a:spLocks noChangeArrowheads="1"/>
          </p:cNvSpPr>
          <p:nvPr/>
        </p:nvSpPr>
        <p:spPr bwMode="auto">
          <a:xfrm>
            <a:off x="3086100" y="268070"/>
            <a:ext cx="6019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buClrTx/>
              <a:buSzTx/>
              <a:buFontTx/>
              <a:buNone/>
            </a:pPr>
            <a:r>
              <a:rPr lang="en-US" altLang="en-US" sz="3600" i="1" dirty="0">
                <a:solidFill>
                  <a:schemeClr val="tx2"/>
                </a:solidFill>
                <a:effectLst>
                  <a:outerShdw blurRad="38100" dist="38100" dir="2700000" algn="tl">
                    <a:srgbClr val="000000">
                      <a:alpha val="43137"/>
                    </a:srgbClr>
                  </a:outerShdw>
                </a:effectLst>
                <a:ea typeface="+mj-ea"/>
                <a:cs typeface="+mj-cs"/>
              </a:rPr>
              <a:t>Quran Surah </a:t>
            </a:r>
            <a:r>
              <a:rPr lang="en-US" altLang="en-US" sz="3600" dirty="0">
                <a:solidFill>
                  <a:schemeClr val="tx2"/>
                </a:solidFill>
                <a:effectLst>
                  <a:outerShdw blurRad="38100" dist="38100" dir="2700000" algn="tl">
                    <a:srgbClr val="000000">
                      <a:alpha val="43137"/>
                    </a:srgbClr>
                  </a:outerShdw>
                </a:effectLst>
                <a:ea typeface="+mj-ea"/>
                <a:cs typeface="+mj-cs"/>
              </a:rPr>
              <a:t>(or chapter) 24:55</a:t>
            </a:r>
          </a:p>
        </p:txBody>
      </p:sp>
    </p:spTree>
    <p:extLst>
      <p:ext uri="{BB962C8B-B14F-4D97-AF65-F5344CB8AC3E}">
        <p14:creationId xmlns:p14="http://schemas.microsoft.com/office/powerpoint/2010/main" val="2714772147"/>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33B5F4-DDE4-41DF-B93E-920501AE6840}"/>
              </a:ext>
            </a:extLst>
          </p:cNvPr>
          <p:cNvPicPr>
            <a:picLocks noChangeAspect="1"/>
          </p:cNvPicPr>
          <p:nvPr/>
        </p:nvPicPr>
        <p:blipFill>
          <a:blip r:embed="rId2"/>
          <a:stretch>
            <a:fillRect/>
          </a:stretch>
        </p:blipFill>
        <p:spPr>
          <a:xfrm>
            <a:off x="529741" y="661176"/>
            <a:ext cx="11132518" cy="5669280"/>
          </a:xfrm>
          <a:prstGeom prst="rect">
            <a:avLst/>
          </a:prstGeom>
        </p:spPr>
      </p:pic>
    </p:spTree>
    <p:extLst>
      <p:ext uri="{BB962C8B-B14F-4D97-AF65-F5344CB8AC3E}">
        <p14:creationId xmlns:p14="http://schemas.microsoft.com/office/powerpoint/2010/main" val="3361380232"/>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EEEA85-BD7A-4D34-8C88-6F18DE8382E0}"/>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114800"/>
          </a:xfrm>
        </p:spPr>
        <p:txBody>
          <a:bodyPr/>
          <a:lstStyle/>
          <a:p>
            <a:pPr algn="ctr">
              <a:spcBef>
                <a:spcPts val="0"/>
              </a:spcBef>
              <a:spcAft>
                <a:spcPts val="1200"/>
              </a:spcAft>
              <a:buNone/>
              <a:defRPr/>
            </a:pPr>
            <a:r>
              <a:rPr lang="en-US" sz="4000" dirty="0">
                <a:solidFill>
                  <a:schemeClr val="tx2"/>
                </a:solidFill>
                <a:ea typeface="+mj-ea"/>
                <a:cs typeface="+mj-cs"/>
              </a:rPr>
              <a:t>Ezekiel</a:t>
            </a:r>
            <a:r>
              <a:rPr lang="en-US" altLang="en-US" sz="4000" dirty="0">
                <a:solidFill>
                  <a:schemeClr val="tx2"/>
                </a:solidFill>
                <a:ea typeface="+mj-ea"/>
                <a:cs typeface="+mj-cs"/>
              </a:rPr>
              <a:t> 38:8</a:t>
            </a:r>
            <a:endParaRPr lang="en-US" sz="4000" dirty="0">
              <a:solidFill>
                <a:schemeClr val="tx2"/>
              </a:solidFill>
              <a:ea typeface="+mj-ea"/>
              <a:cs typeface="+mj-cs"/>
            </a:endParaRPr>
          </a:p>
          <a:p>
            <a:pPr marL="0" indent="0" algn="just">
              <a:spcBef>
                <a:spcPts val="0"/>
              </a:spcBef>
              <a:buNone/>
              <a:defRPr/>
            </a:pPr>
            <a:r>
              <a:rPr lang="en-US" sz="3600" dirty="0">
                <a:cs typeface="Calibri" panose="020F0502020204030204" pitchFamily="34" charset="0"/>
              </a:rPr>
              <a:t>“</a:t>
            </a:r>
            <a:r>
              <a:rPr lang="en-US" sz="3600" kern="1200" dirty="0">
                <a:effectLst>
                  <a:outerShdw blurRad="38100" dist="38100" dir="2700000" algn="tl">
                    <a:srgbClr val="000000">
                      <a:alpha val="43137"/>
                    </a:srgbClr>
                  </a:outerShdw>
                </a:effectLst>
                <a:cs typeface="Calibri" panose="020F0502020204030204" pitchFamily="34" charset="0"/>
              </a:rPr>
              <a:t>After many days you will be summoned; in the latter years you will come into the land that is restored from the sword, whose inhabitants have been gathered </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from many nations</a:t>
            </a:r>
            <a:r>
              <a:rPr lang="en-US" sz="3600" kern="1200" dirty="0">
                <a:effectLst>
                  <a:outerShdw blurRad="38100" dist="38100" dir="2700000" algn="tl">
                    <a:srgbClr val="000000">
                      <a:alpha val="43137"/>
                    </a:srgbClr>
                  </a:outerShdw>
                </a:effectLst>
                <a:cs typeface="Calibri" panose="020F0502020204030204" pitchFamily="34" charset="0"/>
              </a:rPr>
              <a:t> to the mountains of Israel which had been a continual waste; but its people were brought out from the nations, and they are living securely, all of them.”</a:t>
            </a:r>
          </a:p>
        </p:txBody>
      </p:sp>
    </p:spTree>
    <p:extLst>
      <p:ext uri="{BB962C8B-B14F-4D97-AF65-F5344CB8AC3E}">
        <p14:creationId xmlns:p14="http://schemas.microsoft.com/office/powerpoint/2010/main" val="802453022"/>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4176" y="0"/>
            <a:ext cx="9063649" cy="6858000"/>
          </a:xfrm>
          <a:prstGeom prst="rect">
            <a:avLst/>
          </a:prstGeom>
        </p:spPr>
      </p:pic>
    </p:spTree>
    <p:extLst>
      <p:ext uri="{BB962C8B-B14F-4D97-AF65-F5344CB8AC3E}">
        <p14:creationId xmlns:p14="http://schemas.microsoft.com/office/powerpoint/2010/main" val="1938436359"/>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EEEA85-BD7A-4D34-8C88-6F18DE8382E0}"/>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114800"/>
          </a:xfrm>
        </p:spPr>
        <p:txBody>
          <a:bodyPr/>
          <a:lstStyle/>
          <a:p>
            <a:pPr algn="ctr">
              <a:spcBef>
                <a:spcPts val="0"/>
              </a:spcBef>
              <a:spcAft>
                <a:spcPts val="1200"/>
              </a:spcAft>
              <a:buNone/>
              <a:defRPr/>
            </a:pPr>
            <a:r>
              <a:rPr lang="en-US" sz="4000" dirty="0">
                <a:solidFill>
                  <a:schemeClr val="tx2"/>
                </a:solidFill>
                <a:ea typeface="+mj-ea"/>
                <a:cs typeface="+mj-cs"/>
              </a:rPr>
              <a:t>Ezekiel</a:t>
            </a:r>
            <a:r>
              <a:rPr lang="en-US" altLang="en-US" sz="4000" dirty="0">
                <a:solidFill>
                  <a:schemeClr val="tx2"/>
                </a:solidFill>
                <a:ea typeface="+mj-ea"/>
                <a:cs typeface="+mj-cs"/>
              </a:rPr>
              <a:t> 38:8</a:t>
            </a:r>
            <a:endParaRPr lang="en-US" sz="4000" dirty="0">
              <a:solidFill>
                <a:schemeClr val="tx2"/>
              </a:solidFill>
              <a:ea typeface="+mj-ea"/>
              <a:cs typeface="+mj-cs"/>
            </a:endParaRPr>
          </a:p>
          <a:p>
            <a:pPr marL="0" indent="0" algn="just">
              <a:spcBef>
                <a:spcPts val="0"/>
              </a:spcBef>
              <a:buNone/>
              <a:defRPr/>
            </a:pPr>
            <a:r>
              <a:rPr lang="en-US" sz="3600" dirty="0">
                <a:cs typeface="Calibri" panose="020F0502020204030204" pitchFamily="34" charset="0"/>
              </a:rPr>
              <a:t>“</a:t>
            </a:r>
            <a:r>
              <a:rPr lang="en-US" sz="3600" kern="1200" dirty="0">
                <a:effectLst>
                  <a:outerShdw blurRad="38100" dist="38100" dir="2700000" algn="tl">
                    <a:srgbClr val="000000">
                      <a:alpha val="43137"/>
                    </a:srgbClr>
                  </a:outerShdw>
                </a:effectLst>
                <a:cs typeface="Calibri" panose="020F0502020204030204" pitchFamily="34" charset="0"/>
              </a:rPr>
              <a:t>After many days you will be summoned; in the latter years you will come into the land that is restored from the sword, whose inhabitants have been gathered from many nations to </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the mountains of Israel </a:t>
            </a:r>
            <a:r>
              <a:rPr lang="en-US" sz="3600" kern="1200" dirty="0">
                <a:effectLst>
                  <a:outerShdw blurRad="38100" dist="38100" dir="2700000" algn="tl">
                    <a:srgbClr val="000000">
                      <a:alpha val="43137"/>
                    </a:srgbClr>
                  </a:outerShdw>
                </a:effectLst>
                <a:cs typeface="Calibri" panose="020F0502020204030204" pitchFamily="34" charset="0"/>
              </a:rPr>
              <a:t>which had been a continual waste; but its people were brought out from the nations, and they are living securely, all of them.”</a:t>
            </a:r>
          </a:p>
        </p:txBody>
      </p:sp>
    </p:spTree>
    <p:extLst>
      <p:ext uri="{BB962C8B-B14F-4D97-AF65-F5344CB8AC3E}">
        <p14:creationId xmlns:p14="http://schemas.microsoft.com/office/powerpoint/2010/main" val="1892038596"/>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6DCCDC-1146-4B32-BF08-B7AE52032B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1" y="0"/>
            <a:ext cx="10972800" cy="3943350"/>
          </a:xfrm>
        </p:spPr>
        <p:txBody>
          <a:bodyPr/>
          <a:lstStyle/>
          <a:p>
            <a:pPr algn="ctr">
              <a:spcBef>
                <a:spcPts val="0"/>
              </a:spcBef>
              <a:spcAft>
                <a:spcPts val="9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Ezekiel 39:2, 4</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2</a:t>
            </a:r>
            <a:r>
              <a:rPr lang="en-US" sz="3600" dirty="0">
                <a:effectLst>
                  <a:outerShdw blurRad="38100" dist="38100" dir="2700000" algn="tl">
                    <a:srgbClr val="000000">
                      <a:alpha val="43137"/>
                    </a:srgbClr>
                  </a:outerShdw>
                </a:effectLst>
              </a:rPr>
              <a:t> and I will turn you around, drive you on, take you up from the remotest parts of the north and bring you against </a:t>
            </a:r>
            <a:r>
              <a:rPr lang="en-US" sz="3600" b="1" u="sng" dirty="0">
                <a:solidFill>
                  <a:srgbClr val="FFFFCC"/>
                </a:solidFill>
                <a:effectLst>
                  <a:outerShdw blurRad="38100" dist="38100" dir="2700000" algn="tl">
                    <a:srgbClr val="000000">
                      <a:alpha val="43137"/>
                    </a:srgbClr>
                  </a:outerShdw>
                </a:effectLst>
              </a:rPr>
              <a:t>the mountains of Israel</a:t>
            </a: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4</a:t>
            </a:r>
            <a:r>
              <a:rPr lang="en-US" sz="3600" dirty="0">
                <a:effectLst>
                  <a:outerShdw blurRad="38100" dist="38100" dir="2700000" algn="tl">
                    <a:srgbClr val="000000">
                      <a:alpha val="43137"/>
                    </a:srgbClr>
                  </a:outerShdw>
                </a:effectLst>
              </a:rPr>
              <a:t>You will fall on </a:t>
            </a:r>
            <a:r>
              <a:rPr lang="en-US" sz="3600" b="1" u="sng" dirty="0">
                <a:solidFill>
                  <a:srgbClr val="FFFFCC"/>
                </a:solidFill>
                <a:effectLst>
                  <a:outerShdw blurRad="38100" dist="38100" dir="2700000" algn="tl">
                    <a:srgbClr val="000000">
                      <a:alpha val="43137"/>
                    </a:srgbClr>
                  </a:outerShdw>
                </a:effectLst>
              </a:rPr>
              <a:t>the mountains of Israel</a:t>
            </a:r>
            <a:r>
              <a:rPr lang="en-US" sz="3600" dirty="0">
                <a:effectLst>
                  <a:outerShdw blurRad="38100" dist="38100" dir="2700000" algn="tl">
                    <a:srgbClr val="000000">
                      <a:alpha val="43137"/>
                    </a:srgbClr>
                  </a:outerShdw>
                </a:effectLst>
              </a:rPr>
              <a:t>, you and all your troops and the peoples who are with you; I will give you as food to every kind of predatory bird and beast of the field.”</a:t>
            </a:r>
          </a:p>
        </p:txBody>
      </p:sp>
    </p:spTree>
    <p:extLst>
      <p:ext uri="{BB962C8B-B14F-4D97-AF65-F5344CB8AC3E}">
        <p14:creationId xmlns:p14="http://schemas.microsoft.com/office/powerpoint/2010/main" val="2621880484"/>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606583" y="1986552"/>
            <a:ext cx="10975818"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According to Ezekiel 39:2, 4, Israel must possess the ‘mountains of Israel’ when this invasion occurs...The famous Six Day war in Israel in 1967 helped set the stage for this to be fulfilled. Before the Six Day War, all the mountains of Israel, with the exception of a small strip of west Jerusalem, were in the hands of the Jordanian Arabs. Only since 1967 have the mountains of Israel been in Israel, thus setting the stage for the fulfillment of this prophecy.”</a:t>
            </a:r>
          </a:p>
        </p:txBody>
      </p:sp>
      <p:sp>
        <p:nvSpPr>
          <p:cNvPr id="26627" name="TextBox 2"/>
          <p:cNvSpPr txBox="1">
            <a:spLocks noChangeArrowheads="1"/>
          </p:cNvSpPr>
          <p:nvPr/>
        </p:nvSpPr>
        <p:spPr bwMode="auto">
          <a:xfrm>
            <a:off x="2133600" y="381000"/>
            <a:ext cx="8229599" cy="131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Mountains of Israel?</a:t>
            </a:r>
          </a:p>
          <a:p>
            <a:pPr algn="ctr" eaLnBrk="1" hangingPunct="1">
              <a:spcBef>
                <a:spcPct val="0"/>
              </a:spcBef>
              <a:buClrTx/>
              <a:buSzTx/>
              <a:buNone/>
            </a:pPr>
            <a:r>
              <a:rPr lang="en-US" sz="1800" dirty="0">
                <a:effectLst>
                  <a:outerShdw blurRad="38100" dist="38100" dir="2700000" algn="tl">
                    <a:srgbClr val="000000">
                      <a:alpha val="43137"/>
                    </a:srgbClr>
                  </a:outerShdw>
                </a:effectLst>
                <a:cs typeface="Calibri" panose="020F0502020204030204" pitchFamily="34" charset="0"/>
              </a:rPr>
              <a:t>Mark Hitchcock, </a:t>
            </a:r>
            <a:r>
              <a:rPr lang="en-US" sz="1800" i="1" dirty="0">
                <a:effectLst>
                  <a:outerShdw blurRad="38100" dist="38100" dir="2700000" algn="tl">
                    <a:srgbClr val="000000">
                      <a:alpha val="43137"/>
                    </a:srgbClr>
                  </a:outerShdw>
                </a:effectLst>
                <a:cs typeface="Calibri" panose="020F0502020204030204" pitchFamily="34" charset="0"/>
              </a:rPr>
              <a:t>The Amazing Claims of Bible Prophecy: What You Need to Know in These Uncertain Times</a:t>
            </a:r>
            <a:r>
              <a:rPr lang="en-US" sz="1800" dirty="0">
                <a:effectLst>
                  <a:outerShdw blurRad="38100" dist="38100" dir="2700000" algn="tl">
                    <a:srgbClr val="000000">
                      <a:alpha val="43137"/>
                    </a:srgbClr>
                  </a:outerShdw>
                </a:effectLst>
                <a:cs typeface="Calibri" panose="020F0502020204030204" pitchFamily="34" charset="0"/>
              </a:rPr>
              <a:t> (Harvest House: Eugene, OR, 2010), 211. </a:t>
            </a:r>
            <a:r>
              <a:rPr lang="en-US" altLang="en-US" sz="1800" dirty="0">
                <a:effectLst>
                  <a:outerShdw blurRad="38100" dist="38100" dir="2700000" algn="tl">
                    <a:srgbClr val="000000">
                      <a:alpha val="43137"/>
                    </a:srgbClr>
                  </a:outerShdw>
                </a:effectLst>
                <a:cs typeface="Calibri" panose="020F0502020204030204" pitchFamily="34" charset="0"/>
              </a:rPr>
              <a:t> </a:t>
            </a:r>
          </a:p>
        </p:txBody>
      </p:sp>
      <p:pic>
        <p:nvPicPr>
          <p:cNvPr id="5" name="Picture 4">
            <a:extLst>
              <a:ext uri="{FF2B5EF4-FFF2-40B4-BE49-F238E27FC236}">
                <a16:creationId xmlns:a16="http://schemas.microsoft.com/office/drawing/2014/main" id="{290DF509-3E6B-4883-B07D-2A762DAE8EC7}"/>
              </a:ext>
            </a:extLst>
          </p:cNvPr>
          <p:cNvPicPr>
            <a:picLocks noChangeAspect="1"/>
          </p:cNvPicPr>
          <p:nvPr/>
        </p:nvPicPr>
        <p:blipFill>
          <a:blip r:embed="rId2"/>
          <a:stretch>
            <a:fillRect/>
          </a:stretch>
        </p:blipFill>
        <p:spPr>
          <a:xfrm>
            <a:off x="606582" y="76200"/>
            <a:ext cx="1286692" cy="1097280"/>
          </a:xfrm>
          <a:prstGeom prst="rect">
            <a:avLst/>
          </a:prstGeom>
        </p:spPr>
      </p:pic>
    </p:spTree>
    <p:extLst>
      <p:ext uri="{BB962C8B-B14F-4D97-AF65-F5344CB8AC3E}">
        <p14:creationId xmlns:p14="http://schemas.microsoft.com/office/powerpoint/2010/main" val="889400896"/>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0972800" cy="4800600"/>
          </a:xfrm>
        </p:spPr>
        <p:txBody>
          <a:bodyPr/>
          <a:lstStyle/>
          <a:p>
            <a:pPr marL="0" indent="0" algn="just">
              <a:spcBef>
                <a:spcPts val="0"/>
              </a:spcBef>
              <a:spcAft>
                <a:spcPts val="0"/>
              </a:spcAft>
              <a:buNone/>
            </a:pPr>
            <a:r>
              <a:rPr lang="en-US" sz="2700" dirty="0">
                <a:effectLst>
                  <a:outerShdw blurRad="38100" dist="38100" dir="2700000" algn="tl">
                    <a:srgbClr val="000000">
                      <a:alpha val="43137"/>
                    </a:srgbClr>
                  </a:outerShdw>
                </a:effectLst>
              </a:rPr>
              <a:t>“But where in the Land of Israel will the invading armies be destroyed? The exact location is revealed in Ezekiel 39:2 and 4a: ‘and I will turn you about, and will lead you on, and will cause you to come up from the uttermost parts of the north; and I will bring you upon the mountains of Israel…you shall fall upon the mountains of Israel.’ The phrase ‘the mountains of Israel’ refers to the central mountain range that makes up the backbone of the country. In the Hebrew Scriptures, these mountains were known as the Hill Country of Ephraim and the Hill Country of Judah. Some of the famous biblical cities that lie within these mountains include Dothan, Shechem, Samaria, Shiloh, Bethel, Ai, Ramah, Bethlehem, Hebron, </a:t>
            </a:r>
            <a:r>
              <a:rPr lang="en-US" sz="2700" dirty="0" err="1">
                <a:effectLst>
                  <a:outerShdw blurRad="38100" dist="38100" dir="2700000" algn="tl">
                    <a:srgbClr val="000000">
                      <a:alpha val="43137"/>
                    </a:srgbClr>
                  </a:outerShdw>
                </a:effectLst>
              </a:rPr>
              <a:t>Debir</a:t>
            </a:r>
            <a:r>
              <a:rPr lang="en-US" sz="2700" dirty="0">
                <a:effectLst>
                  <a:outerShdw blurRad="38100" dist="38100" dir="2700000" algn="tl">
                    <a:srgbClr val="000000">
                      <a:alpha val="43137"/>
                    </a:srgbClr>
                  </a:outerShdw>
                </a:effectLst>
              </a:rPr>
              <a:t>, and most importantly, Jerusalem, which seems to be the target of the invading army. However, from 1948 until the Six-Day War in 1967, these mountains were not in Israel, but in Jordan.</a:t>
            </a:r>
            <a:r>
              <a:rPr lang="en-US" altLang="en-US" sz="2700" dirty="0">
                <a:effectLst>
                  <a:outerShdw blurRad="38100" dist="38100" dir="2700000" algn="tl">
                    <a:srgbClr val="000000">
                      <a:alpha val="43137"/>
                    </a:srgbClr>
                  </a:outerShdw>
                </a:effectLst>
                <a:cs typeface="Calibri" panose="020F0502020204030204" pitchFamily="34" charset="0"/>
              </a:rPr>
              <a:t>”</a:t>
            </a:r>
            <a:endParaRPr lang="en-US" altLang="en-US" sz="27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2986088" y="219670"/>
            <a:ext cx="621982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THE MODERN STATE OF ISRAEL IN BIBLE PROPHECY</a:t>
            </a:r>
          </a:p>
          <a:p>
            <a:pPr algn="ctr"/>
            <a:r>
              <a:rPr lang="en-US" sz="1800" dirty="0">
                <a:latin typeface="Calibri" panose="020F0502020204030204" pitchFamily="34" charset="0"/>
                <a:ea typeface="Calibri" panose="020F0502020204030204" pitchFamily="34" charset="0"/>
                <a:cs typeface="Times New Roman" panose="02020603050405020304" pitchFamily="18" charset="0"/>
              </a:rPr>
              <a:t>Paper presented to the PTSG on 12-7-21, </a:t>
            </a:r>
            <a:r>
              <a:rPr lang="en-US" sz="1800" dirty="0" err="1">
                <a:effectLst>
                  <a:outerShdw blurRad="38100" dist="38100" dir="2700000" algn="tl">
                    <a:srgbClr val="000000"/>
                  </a:outerShdw>
                </a:effectLst>
                <a:latin typeface="Calibri" panose="020F0502020204030204" pitchFamily="34" charset="0"/>
                <a:ea typeface="Calibri" panose="020F0502020204030204" pitchFamily="34" charset="0"/>
                <a:cs typeface="+mn-cs"/>
              </a:rPr>
              <a:t>pps</a:t>
            </a:r>
            <a:r>
              <a:rPr lang="en-US" sz="1800" dirty="0">
                <a:effectLst>
                  <a:outerShdw blurRad="38100" dist="38100" dir="2700000" algn="tl">
                    <a:srgbClr val="000000"/>
                  </a:outerShdw>
                </a:effectLst>
                <a:latin typeface="Calibri" panose="020F0502020204030204" pitchFamily="34" charset="0"/>
                <a:ea typeface="Calibri" panose="020F0502020204030204" pitchFamily="34" charset="0"/>
                <a:cs typeface="+mn-cs"/>
              </a:rPr>
              <a:t>. 18-19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785252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8536"/>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10203</TotalTime>
  <Words>5818</Words>
  <Application>Microsoft Office PowerPoint</Application>
  <PresentationFormat>Widescreen</PresentationFormat>
  <Paragraphs>340</Paragraphs>
  <Slides>114</Slides>
  <Notes>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114</vt:i4>
      </vt:variant>
    </vt:vector>
  </HeadingPairs>
  <TitlesOfParts>
    <vt:vector size="122" baseType="lpstr">
      <vt:lpstr>Calibri</vt:lpstr>
      <vt:lpstr>MinionPro-It</vt:lpstr>
      <vt:lpstr>MinionPro-Regular</vt:lpstr>
      <vt:lpstr>Times New Roman</vt:lpstr>
      <vt:lpstr>UICTFontTextStyleTallBody</vt:lpstr>
      <vt:lpstr>Wingdings</vt:lpstr>
      <vt:lpstr>Azure</vt:lpstr>
      <vt:lpstr>1_Azure</vt:lpstr>
      <vt:lpstr>Ezekiel 36‒39 The Middle East Meltdown 2022</vt:lpstr>
      <vt:lpstr>Ezekiel 33‒48</vt:lpstr>
      <vt:lpstr>Ezekiel 36</vt:lpstr>
      <vt:lpstr>Ezekiel 33‒48</vt:lpstr>
      <vt:lpstr>Ezekiel 37</vt:lpstr>
      <vt:lpstr>Ezekiel 33‒48</vt:lpstr>
      <vt:lpstr>Ezekiel 38‒39</vt:lpstr>
      <vt:lpstr>Ezekiel 38‒39</vt:lpstr>
      <vt:lpstr>I. Invasion Planned (Ezekiel 38:1-13)</vt:lpstr>
      <vt:lpstr>I. Invasion Planned (Ezekiel 38:1-13)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Herodotus, Histories, 3:93-94 (450 B.C.)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Cyrus Cylinder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 Timing Clues</vt:lpstr>
      <vt:lpstr>6 Timing Clues</vt:lpstr>
      <vt:lpstr>PowerPoint Presentation</vt:lpstr>
      <vt:lpstr>PowerPoint Presentation</vt:lpstr>
      <vt:lpstr>Six Parts of a Suzerain-Vassal Treaty in Deuteronomy</vt:lpstr>
      <vt:lpstr>Israel's Judgments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Invasion Planned (Ezekiel 38:1-13)</vt:lpstr>
      <vt:lpstr>Ezekiel 38‒39</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Middle East Meltdown 009 - Ezek 38v1-17 - ORIGINAL</dc:title>
  <dc:subject>Ezek 36-39</dc:subject>
  <dc:creator>A. Woods</dc:creator>
  <dc:description>Modified by Jim McGowan</dc:description>
  <cp:lastModifiedBy>Andy Woods</cp:lastModifiedBy>
  <cp:revision>1153</cp:revision>
  <cp:lastPrinted>2022-02-26T22:05:13Z</cp:lastPrinted>
  <dcterms:created xsi:type="dcterms:W3CDTF">2009-03-17T12:21:13Z</dcterms:created>
  <dcterms:modified xsi:type="dcterms:W3CDTF">2022-03-05T22:37:18Z</dcterms:modified>
</cp:coreProperties>
</file>