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8920" r:id="rId2"/>
  </p:sldMasterIdLst>
  <p:notesMasterIdLst>
    <p:notesMasterId r:id="rId64"/>
  </p:notesMasterIdLst>
  <p:handoutMasterIdLst>
    <p:handoutMasterId r:id="rId65"/>
  </p:handoutMasterIdLst>
  <p:sldIdLst>
    <p:sldId id="2067" r:id="rId3"/>
    <p:sldId id="7306" r:id="rId4"/>
    <p:sldId id="1544" r:id="rId5"/>
    <p:sldId id="7293" r:id="rId6"/>
    <p:sldId id="5388" r:id="rId7"/>
    <p:sldId id="3185" r:id="rId8"/>
    <p:sldId id="7391" r:id="rId9"/>
    <p:sldId id="3186" r:id="rId10"/>
    <p:sldId id="3187" r:id="rId11"/>
    <p:sldId id="1263" r:id="rId12"/>
    <p:sldId id="7998" r:id="rId13"/>
    <p:sldId id="8521" r:id="rId14"/>
    <p:sldId id="8069" r:id="rId15"/>
    <p:sldId id="8397" r:id="rId16"/>
    <p:sldId id="3643" r:id="rId17"/>
    <p:sldId id="7392" r:id="rId18"/>
    <p:sldId id="7393" r:id="rId19"/>
    <p:sldId id="7335" r:id="rId20"/>
    <p:sldId id="323" r:id="rId21"/>
    <p:sldId id="8392" r:id="rId22"/>
    <p:sldId id="7338" r:id="rId23"/>
    <p:sldId id="7295" r:id="rId24"/>
    <p:sldId id="7420" r:id="rId25"/>
    <p:sldId id="8388" r:id="rId26"/>
    <p:sldId id="488" r:id="rId27"/>
    <p:sldId id="583" r:id="rId28"/>
    <p:sldId id="5384" r:id="rId29"/>
    <p:sldId id="7421" r:id="rId30"/>
    <p:sldId id="5367" r:id="rId31"/>
    <p:sldId id="5368" r:id="rId32"/>
    <p:sldId id="5372" r:id="rId33"/>
    <p:sldId id="7311" r:id="rId34"/>
    <p:sldId id="2968" r:id="rId35"/>
    <p:sldId id="3018" r:id="rId36"/>
    <p:sldId id="3052" r:id="rId37"/>
    <p:sldId id="8530" r:id="rId38"/>
    <p:sldId id="7629" r:id="rId39"/>
    <p:sldId id="8527" r:id="rId40"/>
    <p:sldId id="8003" r:id="rId41"/>
    <p:sldId id="8526" r:id="rId42"/>
    <p:sldId id="8394" r:id="rId43"/>
    <p:sldId id="8395" r:id="rId44"/>
    <p:sldId id="8396" r:id="rId45"/>
    <p:sldId id="8529" r:id="rId46"/>
    <p:sldId id="3081" r:id="rId47"/>
    <p:sldId id="8393" r:id="rId48"/>
    <p:sldId id="8339" r:id="rId49"/>
    <p:sldId id="2790" r:id="rId50"/>
    <p:sldId id="6722" r:id="rId51"/>
    <p:sldId id="2040" r:id="rId52"/>
    <p:sldId id="8533" r:id="rId53"/>
    <p:sldId id="3053" r:id="rId54"/>
    <p:sldId id="3054" r:id="rId55"/>
    <p:sldId id="2960" r:id="rId56"/>
    <p:sldId id="3011" r:id="rId57"/>
    <p:sldId id="2883" r:id="rId58"/>
    <p:sldId id="2910" r:id="rId59"/>
    <p:sldId id="7340" r:id="rId60"/>
    <p:sldId id="8235" r:id="rId61"/>
    <p:sldId id="8522" r:id="rId62"/>
    <p:sldId id="8534" r:id="rId63"/>
  </p:sldIdLst>
  <p:sldSz cx="12192000" cy="6858000"/>
  <p:notesSz cx="7315200" cy="9601200"/>
  <p:custDataLst>
    <p:tags r:id="rId66"/>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99FFCC"/>
    <a:srgbClr val="00FF00"/>
    <a:srgbClr val="000066"/>
    <a:srgbClr val="0000FF"/>
    <a:srgbClr val="0000CC"/>
    <a:srgbClr val="006600"/>
    <a:srgbClr val="FFFF99"/>
    <a:srgbClr val="00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08" autoAdjust="0"/>
    <p:restoredTop sz="96110" autoAdjust="0"/>
  </p:normalViewPr>
  <p:slideViewPr>
    <p:cSldViewPr>
      <p:cViewPr varScale="1">
        <p:scale>
          <a:sx n="105" d="100"/>
          <a:sy n="105" d="100"/>
        </p:scale>
        <p:origin x="283" y="7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720" y="8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71"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219FEF8D-B07F-474C-85D9-EAFB13FBD64B}"/>
    <pc:docChg chg="addSld modSld">
      <pc:chgData name="Jim McGowan" userId="e2c7446dd3aca506" providerId="LiveId" clId="{219FEF8D-B07F-474C-85D9-EAFB13FBD64B}" dt="2022-02-20T16:47:22.423" v="59" actId="255"/>
      <pc:docMkLst>
        <pc:docMk/>
      </pc:docMkLst>
      <pc:sldChg chg="modSp mod">
        <pc:chgData name="Jim McGowan" userId="e2c7446dd3aca506" providerId="LiveId" clId="{219FEF8D-B07F-474C-85D9-EAFB13FBD64B}" dt="2022-02-20T16:33:37.201" v="42" actId="255"/>
        <pc:sldMkLst>
          <pc:docMk/>
          <pc:sldMk cId="2409218580" sldId="2048"/>
        </pc:sldMkLst>
        <pc:spChg chg="mod">
          <ac:chgData name="Jim McGowan" userId="e2c7446dd3aca506" providerId="LiveId" clId="{219FEF8D-B07F-474C-85D9-EAFB13FBD64B}" dt="2022-02-20T16:33:37.201" v="42" actId="255"/>
          <ac:spMkLst>
            <pc:docMk/>
            <pc:sldMk cId="2409218580" sldId="2048"/>
            <ac:spMk id="15362" creationId="{00000000-0000-0000-0000-000000000000}"/>
          </ac:spMkLst>
        </pc:spChg>
      </pc:sldChg>
      <pc:sldChg chg="modNotesTx">
        <pc:chgData name="Jim McGowan" userId="e2c7446dd3aca506" providerId="LiveId" clId="{219FEF8D-B07F-474C-85D9-EAFB13FBD64B}" dt="2022-02-20T16:03:15.127" v="2" actId="20577"/>
        <pc:sldMkLst>
          <pc:docMk/>
          <pc:sldMk cId="3560788033" sldId="5226"/>
        </pc:sldMkLst>
      </pc:sldChg>
      <pc:sldChg chg="modNotesTx">
        <pc:chgData name="Jim McGowan" userId="e2c7446dd3aca506" providerId="LiveId" clId="{219FEF8D-B07F-474C-85D9-EAFB13FBD64B}" dt="2022-02-20T16:03:29.625" v="3" actId="6549"/>
        <pc:sldMkLst>
          <pc:docMk/>
          <pc:sldMk cId="2454002926" sldId="5385"/>
        </pc:sldMkLst>
      </pc:sldChg>
      <pc:sldChg chg="modSp new mod">
        <pc:chgData name="Jim McGowan" userId="e2c7446dd3aca506" providerId="LiveId" clId="{219FEF8D-B07F-474C-85D9-EAFB13FBD64B}" dt="2022-02-20T16:47:22.423" v="59" actId="255"/>
        <pc:sldMkLst>
          <pc:docMk/>
          <pc:sldMk cId="2223008685" sldId="8393"/>
        </pc:sldMkLst>
        <pc:spChg chg="mod">
          <ac:chgData name="Jim McGowan" userId="e2c7446dd3aca506" providerId="LiveId" clId="{219FEF8D-B07F-474C-85D9-EAFB13FBD64B}" dt="2022-02-20T16:47:22.423" v="59" actId="255"/>
          <ac:spMkLst>
            <pc:docMk/>
            <pc:sldMk cId="2223008685" sldId="8393"/>
            <ac:spMk id="2" creationId="{D9625328-C74D-4938-8028-9F7325886B2B}"/>
          </ac:spMkLst>
        </pc:spChg>
      </pc:sldChg>
    </pc:docChg>
  </pc:docChgLst>
  <pc:docChgLst>
    <pc:chgData name="Jim McGowan" userId="e2c7446dd3aca506" providerId="LiveId" clId="{D51DBF5C-0B02-4F73-AA3A-FA09F7885D15}"/>
    <pc:docChg chg="modSld sldOrd">
      <pc:chgData name="Jim McGowan" userId="e2c7446dd3aca506" providerId="LiveId" clId="{D51DBF5C-0B02-4F73-AA3A-FA09F7885D15}" dt="2022-02-06T16:47:41.493" v="1"/>
      <pc:docMkLst>
        <pc:docMk/>
      </pc:docMkLst>
      <pc:sldChg chg="ord">
        <pc:chgData name="Jim McGowan" userId="e2c7446dd3aca506" providerId="LiveId" clId="{D51DBF5C-0B02-4F73-AA3A-FA09F7885D15}" dt="2022-02-06T16:47:41.493" v="1"/>
        <pc:sldMkLst>
          <pc:docMk/>
          <pc:sldMk cId="4085027796" sldId="839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1"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endParaRPr lang="en-US" dirty="0">
              <a:latin typeface="Calibri" panose="020F0502020204030204" pitchFamily="34" charset="0"/>
              <a:cs typeface="Calibri" panose="020F0502020204030204" pitchFamily="34" charset="0"/>
            </a:endParaRP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
        <p:nvSpPr>
          <p:cNvPr id="6" name="Header Placeholder 1">
            <a:extLst>
              <a:ext uri="{FF2B5EF4-FFF2-40B4-BE49-F238E27FC236}">
                <a16:creationId xmlns:a16="http://schemas.microsoft.com/office/drawing/2014/main" id="{0BC7D7AA-E7C3-412B-B336-6B5EF3586CD0}"/>
              </a:ext>
            </a:extLst>
          </p:cNvPr>
          <p:cNvSpPr>
            <a:spLocks noGrp="1"/>
          </p:cNvSpPr>
          <p:nvPr>
            <p:ph type="hdr" sz="quarter"/>
          </p:nvPr>
        </p:nvSpPr>
        <p:spPr>
          <a:xfrm>
            <a:off x="1714402" y="124353"/>
            <a:ext cx="4347077" cy="820028"/>
          </a:xfrm>
          <a:prstGeom prst="rect">
            <a:avLst/>
          </a:prstGeom>
        </p:spPr>
        <p:txBody>
          <a:bodyPr vert="horz" lIns="123635" tIns="61817" rIns="123635" bIns="61817" rtlCol="0"/>
          <a:lstStyle>
            <a:lvl1pPr algn="ctr">
              <a:defRPr sz="1800" dirty="0">
                <a:latin typeface="Calibri" panose="020F0502020204030204" pitchFamily="34" charset="0"/>
                <a:cs typeface="Calibri" panose="020F0502020204030204" pitchFamily="34" charset="0"/>
              </a:defRPr>
            </a:lvl1pPr>
          </a:lstStyle>
          <a:p>
            <a:pPr>
              <a:defRPr/>
            </a:pPr>
            <a:r>
              <a:rPr lang="en-US" sz="1700" dirty="0"/>
              <a:t>Dr. Andy Woods</a:t>
            </a:r>
          </a:p>
          <a:p>
            <a:pPr>
              <a:defRPr/>
            </a:pPr>
            <a:r>
              <a:rPr lang="en-US" sz="1700" dirty="0"/>
              <a:t>Middle East Meltdown 008 - </a:t>
            </a:r>
            <a:r>
              <a:rPr lang="en-US" sz="1700" dirty="0" err="1"/>
              <a:t>Ezek</a:t>
            </a:r>
            <a:r>
              <a:rPr lang="en-US" sz="1700" dirty="0"/>
              <a:t> 37v23-28</a:t>
            </a:r>
          </a:p>
          <a:p>
            <a:pPr>
              <a:defRPr/>
            </a:pPr>
            <a:r>
              <a:rPr lang="en-US" sz="1700" dirty="0"/>
              <a:t>02-27-2022</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fld id="{5800389A-3474-4B41-9CB2-F1B2DAE08F62}" type="datetimeFigureOut">
              <a:rPr lang="en-US" smtClean="0"/>
              <a:pPr>
                <a:defRPr/>
              </a:pPr>
              <a:t>2/26/2022</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cs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11</a:t>
            </a:fld>
            <a:endParaRPr lang="en-US" altLang="en-US" dirty="0"/>
          </a:p>
        </p:txBody>
      </p:sp>
    </p:spTree>
    <p:extLst>
      <p:ext uri="{BB962C8B-B14F-4D97-AF65-F5344CB8AC3E}">
        <p14:creationId xmlns:p14="http://schemas.microsoft.com/office/powerpoint/2010/main" val="110525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13</a:t>
            </a:fld>
            <a:endParaRPr lang="en-US" altLang="en-US" dirty="0"/>
          </a:p>
        </p:txBody>
      </p:sp>
    </p:spTree>
    <p:extLst>
      <p:ext uri="{BB962C8B-B14F-4D97-AF65-F5344CB8AC3E}">
        <p14:creationId xmlns:p14="http://schemas.microsoft.com/office/powerpoint/2010/main" val="3017868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14</a:t>
            </a:fld>
            <a:endParaRPr lang="en-US" altLang="en-US" dirty="0"/>
          </a:p>
        </p:txBody>
      </p:sp>
    </p:spTree>
    <p:extLst>
      <p:ext uri="{BB962C8B-B14F-4D97-AF65-F5344CB8AC3E}">
        <p14:creationId xmlns:p14="http://schemas.microsoft.com/office/powerpoint/2010/main" val="3589671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41</a:t>
            </a:fld>
            <a:endParaRPr lang="en-US" altLang="en-US" dirty="0"/>
          </a:p>
        </p:txBody>
      </p:sp>
    </p:spTree>
    <p:extLst>
      <p:ext uri="{BB962C8B-B14F-4D97-AF65-F5344CB8AC3E}">
        <p14:creationId xmlns:p14="http://schemas.microsoft.com/office/powerpoint/2010/main" val="568184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47</a:t>
            </a:fld>
            <a:endParaRPr lang="en-US" altLang="en-US" dirty="0"/>
          </a:p>
        </p:txBody>
      </p:sp>
    </p:spTree>
    <p:extLst>
      <p:ext uri="{BB962C8B-B14F-4D97-AF65-F5344CB8AC3E}">
        <p14:creationId xmlns:p14="http://schemas.microsoft.com/office/powerpoint/2010/main" val="2839534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a:ln/>
        </p:spPr>
        <p:txBody>
          <a:bodyPr/>
          <a:lstStyle>
            <a:lvl1pPr>
              <a:defRPr/>
            </a:lvl1pPr>
          </a:lstStyle>
          <a:p>
            <a:pPr>
              <a:defRPr/>
            </a:pPr>
            <a:fld id="{DF3D671D-A2A5-4CD9-8A9B-1F7FC052D772}" type="datetime1">
              <a:rPr lang="en-US"/>
              <a:pPr>
                <a:defRPr/>
              </a:pPr>
              <a:t>2/26/2022</a:t>
            </a:fld>
            <a:endParaRPr lang="en-US"/>
          </a:p>
        </p:txBody>
      </p:sp>
      <p:sp>
        <p:nvSpPr>
          <p:cNvPr id="4" name="Rectangle 1030"/>
          <p:cNvSpPr>
            <a:spLocks noGrp="1" noChangeArrowheads="1"/>
          </p:cNvSpPr>
          <p:nvPr>
            <p:ph type="ftr" sz="quarter" idx="11"/>
          </p:nvPr>
        </p:nvSpPr>
        <p:spPr>
          <a:ln/>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a:ln/>
        </p:spPr>
        <p:txBody>
          <a:bodyPr/>
          <a:lstStyle>
            <a:lvl1pPr>
              <a:defRPr/>
            </a:lvl1pPr>
          </a:lstStyle>
          <a:p>
            <a:pPr>
              <a:defRPr/>
            </a:pPr>
            <a:fld id="{92FA45A4-3805-48A4-AA47-434E5CC7F107}" type="slidenum">
              <a:rPr lang="en-US"/>
              <a:pPr>
                <a:defRPr/>
              </a:pPr>
              <a:t>‹#›</a:t>
            </a:fld>
            <a:endParaRPr lang="en-US"/>
          </a:p>
        </p:txBody>
      </p:sp>
    </p:spTree>
    <p:extLst>
      <p:ext uri="{BB962C8B-B14F-4D97-AF65-F5344CB8AC3E}">
        <p14:creationId xmlns:p14="http://schemas.microsoft.com/office/powerpoint/2010/main" val="1878606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72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a:extLst>
              <a:ext uri="{FF2B5EF4-FFF2-40B4-BE49-F238E27FC236}">
                <a16:creationId xmlns:a16="http://schemas.microsoft.com/office/drawing/2014/main" id="{DBDCB8BE-5B3F-440A-9569-8D8DF6F9651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CF113993-BF59-45AE-991F-820066FBB64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8">
            <a:extLst>
              <a:ext uri="{FF2B5EF4-FFF2-40B4-BE49-F238E27FC236}">
                <a16:creationId xmlns:a16="http://schemas.microsoft.com/office/drawing/2014/main" id="{8F78E552-B260-4929-9ED6-A3DA2E2A56BE}"/>
              </a:ext>
            </a:extLst>
          </p:cNvPr>
          <p:cNvSpPr>
            <a:spLocks noGrp="1" noChangeArrowheads="1"/>
          </p:cNvSpPr>
          <p:nvPr>
            <p:ph type="sldNum" sz="quarter" idx="12"/>
          </p:nvPr>
        </p:nvSpPr>
        <p:spPr/>
        <p:txBody>
          <a:bodyPr/>
          <a:lstStyle>
            <a:lvl1pPr>
              <a:defRPr/>
            </a:lvl1pPr>
          </a:lstStyle>
          <a:p>
            <a:fld id="{43199A41-4403-4A21-A81D-34D8EA14E4E5}" type="slidenum">
              <a:rPr lang="en-US" altLang="en-US"/>
              <a:pPr/>
              <a:t>‹#›</a:t>
            </a:fld>
            <a:endParaRPr lang="en-US" altLang="en-US"/>
          </a:p>
        </p:txBody>
      </p:sp>
    </p:spTree>
    <p:extLst>
      <p:ext uri="{BB962C8B-B14F-4D97-AF65-F5344CB8AC3E}">
        <p14:creationId xmlns:p14="http://schemas.microsoft.com/office/powerpoint/2010/main" val="3396653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1524000" y="1981200"/>
            <a:ext cx="10363200" cy="4114800"/>
          </a:xfrm>
        </p:spPr>
        <p:txBody>
          <a:bodyPr/>
          <a:lstStyle/>
          <a:p>
            <a:pPr lvl="0"/>
            <a:endParaRPr lang="en-US" noProof="0"/>
          </a:p>
        </p:txBody>
      </p:sp>
      <p:sp>
        <p:nvSpPr>
          <p:cNvPr id="4" name="Rectangle 36">
            <a:extLst>
              <a:ext uri="{FF2B5EF4-FFF2-40B4-BE49-F238E27FC236}">
                <a16:creationId xmlns:a16="http://schemas.microsoft.com/office/drawing/2014/main" id="{A3996C61-2DCF-40C5-A2FB-56BDACE4164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6D444797-52D4-4BDF-B106-1924577295C6}"/>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8">
            <a:extLst>
              <a:ext uri="{FF2B5EF4-FFF2-40B4-BE49-F238E27FC236}">
                <a16:creationId xmlns:a16="http://schemas.microsoft.com/office/drawing/2014/main" id="{06C0CFE6-4D7E-4A12-A589-C4CF1194D278}"/>
              </a:ext>
            </a:extLst>
          </p:cNvPr>
          <p:cNvSpPr>
            <a:spLocks noGrp="1" noChangeArrowheads="1"/>
          </p:cNvSpPr>
          <p:nvPr>
            <p:ph type="sldNum" sz="quarter" idx="12"/>
          </p:nvPr>
        </p:nvSpPr>
        <p:spPr/>
        <p:txBody>
          <a:bodyPr/>
          <a:lstStyle>
            <a:lvl1pPr>
              <a:defRPr/>
            </a:lvl1pPr>
          </a:lstStyle>
          <a:p>
            <a:pPr>
              <a:defRPr/>
            </a:pPr>
            <a:fld id="{0E9F2EFC-28D0-460B-A237-4C249FCD1BC0}" type="slidenum">
              <a:rPr lang="en-US" altLang="en-US"/>
              <a:pPr>
                <a:defRPr/>
              </a:pPr>
              <a:t>‹#›</a:t>
            </a:fld>
            <a:endParaRPr lang="en-US" altLang="en-US"/>
          </a:p>
        </p:txBody>
      </p:sp>
    </p:spTree>
    <p:extLst>
      <p:ext uri="{BB962C8B-B14F-4D97-AF65-F5344CB8AC3E}">
        <p14:creationId xmlns:p14="http://schemas.microsoft.com/office/powerpoint/2010/main" val="1637204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240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07200" y="1981200"/>
            <a:ext cx="5080000" cy="4114800"/>
          </a:xfrm>
        </p:spPr>
        <p:txBody>
          <a:bodyPr/>
          <a:lstStyle/>
          <a:p>
            <a:pPr lvl="0"/>
            <a:endParaRPr lang="en-US" noProof="0"/>
          </a:p>
        </p:txBody>
      </p:sp>
      <p:sp>
        <p:nvSpPr>
          <p:cNvPr id="5" name="Rectangle 36"/>
          <p:cNvSpPr>
            <a:spLocks noGrp="1" noChangeArrowheads="1"/>
          </p:cNvSpPr>
          <p:nvPr>
            <p:ph type="dt" sz="half" idx="10"/>
          </p:nvPr>
        </p:nvSpPr>
        <p:spPr/>
        <p:txBody>
          <a:bodyPr/>
          <a:lstStyle>
            <a:lvl1pPr>
              <a:defRPr/>
            </a:lvl1pPr>
          </a:lstStyle>
          <a:p>
            <a:pPr>
              <a:defRPr/>
            </a:pPr>
            <a:endParaRPr lang="en-US"/>
          </a:p>
        </p:txBody>
      </p:sp>
      <p:sp>
        <p:nvSpPr>
          <p:cNvPr id="6" name="Rectangle 37"/>
          <p:cNvSpPr>
            <a:spLocks noGrp="1" noChangeArrowheads="1"/>
          </p:cNvSpPr>
          <p:nvPr>
            <p:ph type="ftr" sz="quarter" idx="11"/>
          </p:nvPr>
        </p:nvSpPr>
        <p:spPr/>
        <p:txBody>
          <a:bodyPr/>
          <a:lstStyle>
            <a:lvl1pPr>
              <a:defRPr/>
            </a:lvl1pPr>
          </a:lstStyle>
          <a:p>
            <a:pPr>
              <a:defRPr/>
            </a:pPr>
            <a:endParaRPr lang="en-US"/>
          </a:p>
        </p:txBody>
      </p:sp>
      <p:sp>
        <p:nvSpPr>
          <p:cNvPr id="7" name="Rectangle 38"/>
          <p:cNvSpPr>
            <a:spLocks noGrp="1" noChangeArrowheads="1"/>
          </p:cNvSpPr>
          <p:nvPr>
            <p:ph type="sldNum" sz="quarter" idx="12"/>
          </p:nvPr>
        </p:nvSpPr>
        <p:spPr/>
        <p:txBody>
          <a:bodyPr/>
          <a:lstStyle>
            <a:lvl1pPr>
              <a:defRPr/>
            </a:lvl1pPr>
          </a:lstStyle>
          <a:p>
            <a:pPr>
              <a:defRPr/>
            </a:pPr>
            <a:fld id="{21126E6A-BCE4-464E-8D4D-9BA37D430784}" type="slidenum">
              <a:rPr lang="en-US"/>
              <a:pPr>
                <a:defRPr/>
              </a:pPr>
              <a:t>‹#›</a:t>
            </a:fld>
            <a:endParaRPr lang="en-US"/>
          </a:p>
        </p:txBody>
      </p:sp>
    </p:spTree>
    <p:extLst>
      <p:ext uri="{BB962C8B-B14F-4D97-AF65-F5344CB8AC3E}">
        <p14:creationId xmlns:p14="http://schemas.microsoft.com/office/powerpoint/2010/main" val="2089355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861416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931109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472548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18723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677695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490520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146628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827465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703457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7065537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8602644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
            <a:ext cx="144780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524000" y="2286000"/>
            <a:ext cx="103632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2438400" y="3886200"/>
            <a:ext cx="85344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7364112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2/26/2022</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2809842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3522512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41" r:id="rId12"/>
    <p:sldLayoutId id="2147488942" r:id="rId13"/>
    <p:sldLayoutId id="2147488943" r:id="rId14"/>
    <p:sldLayoutId id="2147488944"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0614065"/>
      </p:ext>
    </p:extLst>
  </p:cSld>
  <p:clrMap bg1="dk2" tx1="lt1" bg2="dk1" tx2="lt2" accent1="accent1" accent2="accent2" accent3="accent3" accent4="accent4" accent5="accent5" accent6="accent6" hlink="hlink" folHlink="folHlink"/>
  <p:sldLayoutIdLst>
    <p:sldLayoutId id="2147488921" r:id="rId1"/>
    <p:sldLayoutId id="2147488922" r:id="rId2"/>
    <p:sldLayoutId id="2147488923" r:id="rId3"/>
    <p:sldLayoutId id="2147488924" r:id="rId4"/>
    <p:sldLayoutId id="2147488925" r:id="rId5"/>
    <p:sldLayoutId id="2147488926" r:id="rId6"/>
    <p:sldLayoutId id="2147488927" r:id="rId7"/>
    <p:sldLayoutId id="2147488928" r:id="rId8"/>
    <p:sldLayoutId id="2147488929" r:id="rId9"/>
    <p:sldLayoutId id="2147488930" r:id="rId10"/>
    <p:sldLayoutId id="2147488931" r:id="rId11"/>
    <p:sldLayoutId id="2147488932" r:id="rId12"/>
    <p:sldLayoutId id="2147488934" r:id="rId13"/>
    <p:sldLayoutId id="2147488935"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2362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2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Dr. Andy Woods</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Senior 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President – Chafer Theological Seminary</a:t>
            </a:r>
          </a:p>
        </p:txBody>
      </p:sp>
      <p:sp>
        <p:nvSpPr>
          <p:cNvPr id="6" name="Title 1">
            <a:extLst>
              <a:ext uri="{FF2B5EF4-FFF2-40B4-BE49-F238E27FC236}">
                <a16:creationId xmlns:a16="http://schemas.microsoft.com/office/drawing/2014/main" id="{9D95BC06-BEED-4207-BC6C-3375BD25426E}"/>
              </a:ext>
            </a:extLst>
          </p:cNvPr>
          <p:cNvSpPr>
            <a:spLocks noGrp="1"/>
          </p:cNvSpPr>
          <p:nvPr>
            <p:ph type="ctrTitle"/>
          </p:nvPr>
        </p:nvSpPr>
        <p:spPr>
          <a:xfrm>
            <a:off x="2324100" y="228600"/>
            <a:ext cx="7543800" cy="1820466"/>
          </a:xfrm>
        </p:spPr>
        <p:txBody>
          <a:bodyPr/>
          <a:lstStyle/>
          <a:p>
            <a:pPr eaLnBrk="1" hangingPunct="1"/>
            <a:r>
              <a:rPr lang="en-US" dirty="0">
                <a:solidFill>
                  <a:srgbClr val="00FFFF"/>
                </a:solidFill>
              </a:rPr>
              <a:t>Ezekiel 36</a:t>
            </a:r>
            <a:r>
              <a:rPr lang="en-US" dirty="0">
                <a:solidFill>
                  <a:srgbClr val="00FFFF"/>
                </a:solidFill>
                <a:cs typeface="Calibri" panose="020F0502020204030204" pitchFamily="34" charset="0"/>
              </a:rPr>
              <a:t>‒39</a:t>
            </a:r>
            <a:br>
              <a:rPr lang="en-US" dirty="0">
                <a:solidFill>
                  <a:srgbClr val="00FFFF"/>
                </a:solidFill>
              </a:rPr>
            </a:br>
            <a:r>
              <a:rPr lang="en-US" sz="3600" dirty="0">
                <a:solidFill>
                  <a:srgbClr val="FFC000"/>
                </a:solidFill>
                <a:effectLst>
                  <a:outerShdw blurRad="38100" dist="38100" dir="2700000" algn="tl">
                    <a:srgbClr val="000000"/>
                  </a:outerShdw>
                </a:effectLst>
              </a:rPr>
              <a:t>The Middle East Meltdown </a:t>
            </a:r>
            <a:r>
              <a:rPr lang="en-US" sz="3600" kern="0"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2022</a:t>
            </a:r>
            <a:endParaRPr lang="en-US" sz="3600" dirty="0">
              <a:solidFill>
                <a:srgbClr val="FFC000"/>
              </a:solidFill>
            </a:endParaRPr>
          </a:p>
        </p:txBody>
      </p:sp>
      <p:pic>
        <p:nvPicPr>
          <p:cNvPr id="7" name="Picture 6">
            <a:extLst>
              <a:ext uri="{FF2B5EF4-FFF2-40B4-BE49-F238E27FC236}">
                <a16:creationId xmlns:a16="http://schemas.microsoft.com/office/drawing/2014/main" id="{1F1C9DD5-DAD3-475F-944B-639177036F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5209309"/>
            <a:ext cx="913733" cy="1371600"/>
          </a:xfrm>
          <a:prstGeom prst="rect">
            <a:avLst/>
          </a:prstGeom>
        </p:spPr>
      </p:pic>
      <p:pic>
        <p:nvPicPr>
          <p:cNvPr id="9" name="Picture 4" descr="C:\Documents and Settings\Owner\Application Data\Microsoft\Media Catalog\Downloaded Clips\cl0\SY01462_.wmf">
            <a:extLst>
              <a:ext uri="{FF2B5EF4-FFF2-40B4-BE49-F238E27FC236}">
                <a16:creationId xmlns:a16="http://schemas.microsoft.com/office/drawing/2014/main" id="{E5CEECE7-6950-4DD2-9F5E-809620B5547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981" y="2194290"/>
            <a:ext cx="2840038" cy="291828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3781" y="228600"/>
            <a:ext cx="9644438" cy="6400800"/>
          </a:xfrm>
          <a:prstGeom prst="rect">
            <a:avLst/>
          </a:prstGeom>
          <a:ln>
            <a:solidFill>
              <a:srgbClr val="FFFFCC"/>
            </a:solidFill>
          </a:ln>
        </p:spPr>
      </p:pic>
    </p:spTree>
    <p:extLst>
      <p:ext uri="{BB962C8B-B14F-4D97-AF65-F5344CB8AC3E}">
        <p14:creationId xmlns:p14="http://schemas.microsoft.com/office/powerpoint/2010/main" val="1956605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586374" y="1524000"/>
            <a:ext cx="11019253" cy="4800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“Nothing in the text indicates that David is to be taken symbolically. If the prophets wanted to refer to the messiah in connection with David, they used terms such as ‘Root of Jesse,’ ‘Branch of David,’ ‘Son of David,’ or ‘Seed of David.’ None of these expressions are used here. The text simply states, David. In keeping with literal interpretation, it is best to take the text as it reads, meaning the literal David, who, in his resurrected form, will function as the king over Israel and as a prince in subjection to the King of the world.</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Footsteps of the Messiah</a:t>
            </a:r>
            <a:r>
              <a:rPr lang="en-US" altLang="en-US" sz="1800" i="1">
                <a:effectLst>
                  <a:outerShdw blurRad="38100" dist="38100" dir="2700000" algn="tl">
                    <a:srgbClr val="000000"/>
                  </a:outerShdw>
                </a:effectLst>
                <a:latin typeface="Calibri" panose="020F0502020204030204" pitchFamily="34" charset="0"/>
                <a:cs typeface="+mn-cs"/>
              </a:rPr>
              <a:t>, 389</a:t>
            </a:r>
            <a:endParaRPr lang="en-US" altLang="en-US" sz="1800" dirty="0">
              <a:effectLst>
                <a:outerShdw blurRad="38100" dist="38100" dir="2700000" algn="tl">
                  <a:srgbClr val="000000"/>
                </a:outerShdw>
              </a:effectLst>
              <a:latin typeface="Calibri" panose="020F0502020204030204" pitchFamily="34" charset="0"/>
              <a:cs typeface="+mn-cs"/>
            </a:endParaRP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4274981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type="body" idx="1"/>
          </p:nvPr>
        </p:nvSpPr>
        <p:spPr>
          <a:xfrm>
            <a:off x="609600" y="1600203"/>
            <a:ext cx="10972800" cy="3733797"/>
          </a:xfrm>
        </p:spPr>
        <p:txBody>
          <a:bodyPr/>
          <a:lstStyle/>
          <a:p>
            <a:pPr marL="0" indent="0" algn="just" eaLnBrk="1" hangingPunct="1">
              <a:buNone/>
              <a:defRPr/>
            </a:pPr>
            <a:r>
              <a:rPr lang="en-US" dirty="0">
                <a:effectLst>
                  <a:outerShdw blurRad="38100" dist="38100" dir="2700000" algn="tl">
                    <a:srgbClr val="000000">
                      <a:alpha val="43137"/>
                    </a:srgbClr>
                  </a:outerShdw>
                </a:effectLst>
              </a:rPr>
              <a:t>“Though some have attempted to take this prophecy in less than its literal meaning, the clear statement is that David, who is now dead and whose body is in his tomb in Jerusalem (Acts 2:29), will be resurrected.”</a:t>
            </a:r>
          </a:p>
        </p:txBody>
      </p:sp>
      <p:pic>
        <p:nvPicPr>
          <p:cNvPr id="3" name="Picture 2" descr="A person wearing glasses and smiling at the camera&#10;&#10;Description generated with very high confidence">
            <a:extLst>
              <a:ext uri="{FF2B5EF4-FFF2-40B4-BE49-F238E27FC236}">
                <a16:creationId xmlns:a16="http://schemas.microsoft.com/office/drawing/2014/main" id="{014E1AD3-C066-47F0-9EA5-C2DB78BBE5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21920"/>
            <a:ext cx="774883" cy="914400"/>
          </a:xfrm>
          <a:prstGeom prst="rect">
            <a:avLst/>
          </a:prstGeom>
          <a:ln>
            <a:solidFill>
              <a:schemeClr val="tx1"/>
            </a:solidFill>
          </a:ln>
        </p:spPr>
      </p:pic>
      <p:sp>
        <p:nvSpPr>
          <p:cNvPr id="2" name="Rectangle 1">
            <a:extLst>
              <a:ext uri="{FF2B5EF4-FFF2-40B4-BE49-F238E27FC236}">
                <a16:creationId xmlns:a16="http://schemas.microsoft.com/office/drawing/2014/main" id="{7797E9C7-3384-4043-8FE1-DFEF58A0D4FC}"/>
              </a:ext>
            </a:extLst>
          </p:cNvPr>
          <p:cNvSpPr/>
          <p:nvPr/>
        </p:nvSpPr>
        <p:spPr>
          <a:xfrm>
            <a:off x="3048000" y="235803"/>
            <a:ext cx="6096000" cy="1092607"/>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John Walvoord</a:t>
            </a:r>
          </a:p>
          <a:p>
            <a:pPr algn="ctr"/>
            <a:r>
              <a:rPr lang="en-US" i="1" dirty="0">
                <a:effectLst>
                  <a:outerShdw blurRad="38100" dist="38100" dir="2700000" algn="tl">
                    <a:srgbClr val="000000">
                      <a:alpha val="43137"/>
                    </a:srgbClr>
                  </a:outerShdw>
                </a:effectLst>
                <a:latin typeface="Calibri" panose="020F0502020204030204" pitchFamily="34" charset="0"/>
                <a:ea typeface="+mj-ea"/>
                <a:cs typeface="+mj-cs"/>
              </a:rPr>
              <a:t>Every Prophecy in the Bible, 187</a:t>
            </a:r>
            <a:endParaRPr lang="en-US" dirty="0">
              <a:effectLst>
                <a:outerShdw blurRad="38100" dist="38100" dir="2700000" algn="tl">
                  <a:srgbClr val="000000">
                    <a:alpha val="43137"/>
                  </a:srgbClr>
                </a:outerShdw>
              </a:effectLst>
              <a:latin typeface="Calibri" panose="020F0502020204030204" pitchFamily="34" charset="0"/>
              <a:ea typeface="+mj-ea"/>
              <a:cs typeface="+mj-cs"/>
            </a:endParaRPr>
          </a:p>
        </p:txBody>
      </p:sp>
      <p:pic>
        <p:nvPicPr>
          <p:cNvPr id="5" name="Picture 4" descr="Every Prophecy of the Bible: Clear Explanations for ...">
            <a:extLst>
              <a:ext uri="{FF2B5EF4-FFF2-40B4-BE49-F238E27FC236}">
                <a16:creationId xmlns:a16="http://schemas.microsoft.com/office/drawing/2014/main" id="{BE385AEC-63F7-4BFC-997D-E28DFF0EB27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86400" y="3657600"/>
            <a:ext cx="1756059" cy="2648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8892221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5943" y="1752600"/>
            <a:ext cx="10980114"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ct val="0"/>
              </a:spcBef>
              <a:buClrTx/>
              <a:buSzTx/>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After judging the individual sheep, God will exercise His leadership by appointing a new shepherd (vv. 23–24). This shepherd, God stated, will be His servant David. Many see this as an allusion to Christ, the Good Shepherd (cf. John 10:11–18), who descended from the line of David to be the King of Israel (cf. Matt. 1:1). However, nothing in Ezekiel 34:23 demands that Ezekiel was not referring to the literal King David who will be resurrected to serve as Israel’s righteous prince.</a:t>
            </a:r>
            <a:r>
              <a:rPr lang="en-US" altLang="en-US" dirty="0">
                <a:effectLst>
                  <a:outerShdw blurRad="38100" dist="38100" dir="2700000" algn="tl">
                    <a:srgbClr val="000000">
                      <a:alpha val="43137"/>
                    </a:srgbClr>
                  </a:outerShdw>
                </a:effectLst>
                <a:cs typeface="Calibri" panose="020F0502020204030204" pitchFamily="34" charset="0"/>
              </a:rPr>
              <a:t>”</a:t>
            </a:r>
          </a:p>
        </p:txBody>
      </p:sp>
      <p:sp>
        <p:nvSpPr>
          <p:cNvPr id="38915" name="TextBox 2"/>
          <p:cNvSpPr txBox="1">
            <a:spLocks noChangeArrowheads="1"/>
          </p:cNvSpPr>
          <p:nvPr/>
        </p:nvSpPr>
        <p:spPr bwMode="auto">
          <a:xfrm>
            <a:off x="2233339" y="228600"/>
            <a:ext cx="7725322"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9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Charles H. Dyer</a:t>
            </a:r>
          </a:p>
          <a:p>
            <a:pPr algn="ctr" eaLnBrk="1" hangingPunct="1">
              <a:spcBef>
                <a:spcPct val="0"/>
              </a:spcBef>
              <a:buClrTx/>
              <a:buSzTx/>
              <a:buFontTx/>
              <a:buNone/>
            </a:pPr>
            <a:r>
              <a:rPr lang="en-US" altLang="en-US" sz="1800" dirty="0">
                <a:effectLst>
                  <a:outerShdw blurRad="38100" dist="38100" dir="2700000" algn="tl">
                    <a:srgbClr val="000000">
                      <a:alpha val="43137"/>
                    </a:srgbClr>
                  </a:outerShdw>
                </a:effectLst>
                <a:cs typeface="Calibri" panose="020F0502020204030204" pitchFamily="34" charset="0"/>
              </a:rPr>
              <a:t> </a:t>
            </a:r>
            <a:r>
              <a:rPr lang="en-US" altLang="en-US" sz="1800" i="1" dirty="0">
                <a:effectLst>
                  <a:outerShdw blurRad="38100" dist="38100" dir="2700000" algn="tl">
                    <a:srgbClr val="000000">
                      <a:alpha val="43137"/>
                    </a:srgbClr>
                  </a:outerShdw>
                </a:effectLst>
                <a:cs typeface="Calibri" panose="020F0502020204030204" pitchFamily="34" charset="0"/>
              </a:rPr>
              <a:t>Bible Knowledge Commentary </a:t>
            </a:r>
            <a:r>
              <a:rPr lang="en-US" altLang="en-US" sz="1800" dirty="0">
                <a:effectLst>
                  <a:outerShdw blurRad="38100" dist="38100" dir="2700000" algn="tl">
                    <a:srgbClr val="000000">
                      <a:alpha val="43137"/>
                    </a:srgbClr>
                  </a:outerShdw>
                </a:effectLst>
                <a:cs typeface="Calibri" panose="020F0502020204030204" pitchFamily="34" charset="0"/>
              </a:rPr>
              <a:t>p. 1295.</a:t>
            </a:r>
          </a:p>
        </p:txBody>
      </p:sp>
      <p:pic>
        <p:nvPicPr>
          <p:cNvPr id="4" name="Picture 2" descr="The Old Testament Explorer: Discovering the Essence ...">
            <a:extLst>
              <a:ext uri="{FF2B5EF4-FFF2-40B4-BE49-F238E27FC236}">
                <a16:creationId xmlns:a16="http://schemas.microsoft.com/office/drawing/2014/main" id="{E3B3F689-CC98-4253-A9E8-AC88A66A39C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334" t="3016" r="34000" b="4286"/>
          <a:stretch/>
        </p:blipFill>
        <p:spPr bwMode="auto">
          <a:xfrm>
            <a:off x="10668000" y="157844"/>
            <a:ext cx="921715" cy="136615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Love Language ~ Building Relationships Radio ~ Featured ...">
            <a:extLst>
              <a:ext uri="{FF2B5EF4-FFF2-40B4-BE49-F238E27FC236}">
                <a16:creationId xmlns:a16="http://schemas.microsoft.com/office/drawing/2014/main" id="{380C9E33-2E0C-4495-ABEB-EEB29D2040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3" y="121920"/>
            <a:ext cx="745066" cy="914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389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5943" y="1752600"/>
            <a:ext cx="1098011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ct val="0"/>
              </a:spcBef>
              <a:buClrTx/>
              <a:buSzTx/>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David is referred to by name elsewhere in passages that look to the future restoration of Israel (cf. Jer. 30:9; Ezek. 37:24–25; Hosea 3:5). Also Ezekiel indicated that David will be the prince (</a:t>
            </a:r>
            <a:r>
              <a:rPr lang="en-US" dirty="0" err="1">
                <a:effectLst>
                  <a:outerShdw blurRad="38100" dist="38100" dir="2700000" algn="tl">
                    <a:srgbClr val="000000">
                      <a:alpha val="43137"/>
                    </a:srgbClr>
                  </a:outerShdw>
                </a:effectLst>
              </a:rPr>
              <a:t>nāśî</a:t>
            </a:r>
            <a:r>
              <a:rPr lang="en-US" dirty="0">
                <a:effectLst>
                  <a:outerShdw blurRad="38100" dist="38100" dir="2700000" algn="tl">
                    <a:srgbClr val="000000">
                      <a:alpha val="43137"/>
                    </a:srgbClr>
                  </a:outerShdw>
                </a:effectLst>
              </a:rPr>
              <a:t>’) of the restored people (Ezek. 34:24; 37:25). This same ‘prince’ will then offer sin offerings for himself during the millennial period (45:22; 46:4). Such actions would hardly be appropriate for the sinless Son of God, but they would be for David. So it seems this is a literal reference to a resurrected David.</a:t>
            </a:r>
            <a:r>
              <a:rPr lang="en-US" altLang="en-US" dirty="0">
                <a:effectLst>
                  <a:outerShdw blurRad="38100" dist="38100" dir="2700000" algn="tl">
                    <a:srgbClr val="000000">
                      <a:alpha val="43137"/>
                    </a:srgbClr>
                  </a:outerShdw>
                </a:effectLst>
                <a:cs typeface="Calibri" panose="020F0502020204030204" pitchFamily="34" charset="0"/>
              </a:rPr>
              <a:t>”</a:t>
            </a:r>
          </a:p>
        </p:txBody>
      </p:sp>
      <p:sp>
        <p:nvSpPr>
          <p:cNvPr id="38915" name="TextBox 2"/>
          <p:cNvSpPr txBox="1">
            <a:spLocks noChangeArrowheads="1"/>
          </p:cNvSpPr>
          <p:nvPr/>
        </p:nvSpPr>
        <p:spPr bwMode="auto">
          <a:xfrm>
            <a:off x="2233339" y="228600"/>
            <a:ext cx="7725322"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9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Charles H. Dyer</a:t>
            </a:r>
          </a:p>
          <a:p>
            <a:pPr algn="ctr" eaLnBrk="1" hangingPunct="1">
              <a:spcBef>
                <a:spcPct val="0"/>
              </a:spcBef>
              <a:buClrTx/>
              <a:buSzTx/>
              <a:buFontTx/>
              <a:buNone/>
            </a:pPr>
            <a:r>
              <a:rPr lang="en-US" altLang="en-US" sz="1800" dirty="0">
                <a:effectLst>
                  <a:outerShdw blurRad="38100" dist="38100" dir="2700000" algn="tl">
                    <a:srgbClr val="000000">
                      <a:alpha val="43137"/>
                    </a:srgbClr>
                  </a:outerShdw>
                </a:effectLst>
                <a:cs typeface="Calibri" panose="020F0502020204030204" pitchFamily="34" charset="0"/>
              </a:rPr>
              <a:t> </a:t>
            </a:r>
            <a:r>
              <a:rPr lang="en-US" altLang="en-US" sz="1800" i="1" dirty="0">
                <a:effectLst>
                  <a:outerShdw blurRad="38100" dist="38100" dir="2700000" algn="tl">
                    <a:srgbClr val="000000">
                      <a:alpha val="43137"/>
                    </a:srgbClr>
                  </a:outerShdw>
                </a:effectLst>
                <a:cs typeface="Calibri" panose="020F0502020204030204" pitchFamily="34" charset="0"/>
              </a:rPr>
              <a:t>Bible Knowledge Commentary </a:t>
            </a:r>
            <a:r>
              <a:rPr lang="en-US" altLang="en-US" sz="1800" dirty="0">
                <a:effectLst>
                  <a:outerShdw blurRad="38100" dist="38100" dir="2700000" algn="tl">
                    <a:srgbClr val="000000">
                      <a:alpha val="43137"/>
                    </a:srgbClr>
                  </a:outerShdw>
                </a:effectLst>
                <a:cs typeface="Calibri" panose="020F0502020204030204" pitchFamily="34" charset="0"/>
              </a:rPr>
              <a:t>p. 1295.</a:t>
            </a:r>
          </a:p>
        </p:txBody>
      </p:sp>
      <p:pic>
        <p:nvPicPr>
          <p:cNvPr id="4" name="Picture 2" descr="The Old Testament Explorer: Discovering the Essence ...">
            <a:extLst>
              <a:ext uri="{FF2B5EF4-FFF2-40B4-BE49-F238E27FC236}">
                <a16:creationId xmlns:a16="http://schemas.microsoft.com/office/drawing/2014/main" id="{E3B3F689-CC98-4253-A9E8-AC88A66A39C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334" t="3016" r="34000" b="4286"/>
          <a:stretch/>
        </p:blipFill>
        <p:spPr bwMode="auto">
          <a:xfrm>
            <a:off x="10668000" y="157844"/>
            <a:ext cx="921715" cy="136615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Love Language ~ Building Relationships Radio ~ Featured ...">
            <a:extLst>
              <a:ext uri="{FF2B5EF4-FFF2-40B4-BE49-F238E27FC236}">
                <a16:creationId xmlns:a16="http://schemas.microsoft.com/office/drawing/2014/main" id="{380C9E33-2E0C-4495-ABEB-EEB29D2040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3" y="121920"/>
            <a:ext cx="745066" cy="914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297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12B3E996-AA14-4327-A139-8E0DF2AA4071}"/>
              </a:ext>
            </a:extLst>
          </p:cNvPr>
          <p:cNvSpPr>
            <a:spLocks noGrp="1" noChangeArrowheads="1"/>
          </p:cNvSpPr>
          <p:nvPr>
            <p:ph type="title"/>
          </p:nvPr>
        </p:nvSpPr>
        <p:spPr>
          <a:xfrm>
            <a:off x="1828800" y="228600"/>
            <a:ext cx="8534400" cy="1143000"/>
          </a:xfrm>
        </p:spPr>
        <p:txBody>
          <a:bodyPr/>
          <a:lstStyle/>
          <a:p>
            <a:pPr algn="ctr"/>
            <a:r>
              <a:rPr lang="en-US" altLang="en-US" sz="3600" kern="1200" dirty="0">
                <a:solidFill>
                  <a:srgbClr val="00FFFF"/>
                </a:solidFill>
                <a:effectLst>
                  <a:outerShdw blurRad="38100" dist="38100" dir="2700000" algn="tl">
                    <a:srgbClr val="000000">
                      <a:alpha val="43137"/>
                    </a:srgbClr>
                  </a:outerShdw>
                </a:effectLst>
              </a:rPr>
              <a:t>Thomas Ice</a:t>
            </a:r>
            <a:br>
              <a:rPr lang="en-US" altLang="en-US" sz="36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Tim LaHaye, ed., Tim LaHaye Prophecy Study Bible (Chattanooga, TN: AMG Publishers, 2001), 875.</a:t>
            </a:r>
            <a:endParaRPr lang="en-US" altLang="en-US" sz="1800" dirty="0">
              <a:solidFill>
                <a:schemeClr val="tx1"/>
              </a:solidFill>
              <a:effectLst>
                <a:outerShdw blurRad="38100" dist="38100" dir="2700000" algn="tl">
                  <a:srgbClr val="000000">
                    <a:alpha val="43137"/>
                  </a:srgbClr>
                </a:outerShdw>
              </a:effectLst>
            </a:endParaRPr>
          </a:p>
        </p:txBody>
      </p:sp>
      <p:sp>
        <p:nvSpPr>
          <p:cNvPr id="16387" name="Rectangle 3">
            <a:extLst>
              <a:ext uri="{FF2B5EF4-FFF2-40B4-BE49-F238E27FC236}">
                <a16:creationId xmlns:a16="http://schemas.microsoft.com/office/drawing/2014/main" id="{ABF8628F-B2C2-4A30-823A-E199E52723D4}"/>
              </a:ext>
            </a:extLst>
          </p:cNvPr>
          <p:cNvSpPr>
            <a:spLocks noGrp="1" noChangeArrowheads="1"/>
          </p:cNvSpPr>
          <p:nvPr>
            <p:ph type="body" idx="1"/>
          </p:nvPr>
        </p:nvSpPr>
        <p:spPr>
          <a:xfrm>
            <a:off x="1428750" y="1828800"/>
            <a:ext cx="9334500" cy="1295400"/>
          </a:xfrm>
        </p:spPr>
        <p:txBody>
          <a:bodyPr/>
          <a:lstStyle/>
          <a:p>
            <a:pPr marL="0" indent="0" algn="just">
              <a:buNone/>
              <a:defRPr/>
            </a:pPr>
            <a:r>
              <a:rPr lang="en-US" dirty="0">
                <a:effectLst>
                  <a:outerShdw blurRad="38100" dist="38100" dir="2700000" algn="tl">
                    <a:srgbClr val="000000">
                      <a:alpha val="43137"/>
                    </a:srgbClr>
                  </a:outerShdw>
                </a:effectLst>
              </a:rPr>
              <a:t>"While Jesus, the Messiah, will reign over the entire earth, David will be resurrected to reign with Christ as vice regent over the nation of Israel</a:t>
            </a:r>
            <a:r>
              <a:rPr lang="en-US" sz="3200" dirty="0">
                <a:effectLst>
                  <a:outerShdw blurRad="38100" dist="38100" dir="2700000" algn="tl">
                    <a:srgbClr val="000000">
                      <a:alpha val="43137"/>
                    </a:srgbClr>
                  </a:outerShdw>
                </a:effectLst>
              </a:rPr>
              <a:t>."</a:t>
            </a:r>
          </a:p>
          <a:p>
            <a:pPr marL="0" indent="0">
              <a:buNone/>
              <a:defRPr/>
            </a:pPr>
            <a:endParaRPr lang="en-US" sz="2800" b="1"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5F31FA72-A38A-4B9E-B0D1-6F7D84D005C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56493"/>
          <a:stretch/>
        </p:blipFill>
        <p:spPr>
          <a:xfrm>
            <a:off x="5486400" y="3403600"/>
            <a:ext cx="2042161" cy="3200400"/>
          </a:xfrm>
          <a:prstGeom prst="rect">
            <a:avLst/>
          </a:prstGeom>
        </p:spPr>
      </p:pic>
    </p:spTree>
    <p:extLst>
      <p:ext uri="{BB962C8B-B14F-4D97-AF65-F5344CB8AC3E}">
        <p14:creationId xmlns:p14="http://schemas.microsoft.com/office/powerpoint/2010/main" val="321059573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680634" y="228600"/>
            <a:ext cx="8830733" cy="6400800"/>
          </a:xfrm>
          <a:prstGeom prst="rect">
            <a:avLst/>
          </a:prstGeom>
        </p:spPr>
      </p:pic>
    </p:spTree>
    <p:extLst>
      <p:ext uri="{BB962C8B-B14F-4D97-AF65-F5344CB8AC3E}">
        <p14:creationId xmlns:p14="http://schemas.microsoft.com/office/powerpoint/2010/main" val="2555288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9673" y="137160"/>
            <a:ext cx="8392655" cy="6583680"/>
          </a:xfrm>
          <a:prstGeom prst="rect">
            <a:avLst/>
          </a:prstGeom>
        </p:spPr>
      </p:pic>
    </p:spTree>
    <p:extLst>
      <p:ext uri="{BB962C8B-B14F-4D97-AF65-F5344CB8AC3E}">
        <p14:creationId xmlns:p14="http://schemas.microsoft.com/office/powerpoint/2010/main" val="2527864303"/>
      </p:ext>
    </p:extLst>
  </p:cSld>
  <p:clrMapOvr>
    <a:masterClrMapping/>
  </p:clrMapOvr>
  <mc:AlternateContent xmlns:mc="http://schemas.openxmlformats.org/markup-compatibility/2006" xmlns:p14="http://schemas.microsoft.com/office/powerpoint/2010/main">
    <mc:Choice Requires="p14">
      <p:transition p14:dur="0" advTm="11450"/>
    </mc:Choice>
    <mc:Fallback xmlns="">
      <p:transition advTm="1145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9600" y="1844219"/>
            <a:ext cx="10972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ct val="0"/>
              </a:spcBef>
              <a:buClrTx/>
              <a:buSzTx/>
              <a:buNone/>
            </a:pPr>
            <a:r>
              <a:rPr lang="en-US" alt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Many have denied that this refers to a physical building in sanctuary, but this seems pointless in view of the last nine chapters of the book, which are treated at length. Just as it pleases God to dwell in a tabernacle when Israel departed from Egypt, so He will tabernacle among them in their converted condition (cf. Exodus 25:8).”</a:t>
            </a:r>
          </a:p>
        </p:txBody>
      </p:sp>
      <p:sp>
        <p:nvSpPr>
          <p:cNvPr id="38915" name="TextBox 2"/>
          <p:cNvSpPr txBox="1">
            <a:spLocks noChangeArrowheads="1"/>
          </p:cNvSpPr>
          <p:nvPr/>
        </p:nvSpPr>
        <p:spPr bwMode="auto">
          <a:xfrm>
            <a:off x="2971800" y="228601"/>
            <a:ext cx="62484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12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Charles L. Feinberg</a:t>
            </a:r>
          </a:p>
          <a:p>
            <a:pPr algn="ctr" eaLnBrk="1" hangingPunct="1">
              <a:spcBef>
                <a:spcPct val="0"/>
              </a:spcBef>
              <a:buClrTx/>
              <a:buSzTx/>
              <a:buFontTx/>
              <a:buNone/>
            </a:pPr>
            <a:r>
              <a:rPr lang="en-US" altLang="en-US" sz="1200" dirty="0">
                <a:effectLst>
                  <a:outerShdw blurRad="38100" dist="38100" dir="2700000" algn="tl">
                    <a:srgbClr val="000000">
                      <a:alpha val="43137"/>
                    </a:srgbClr>
                  </a:outerShdw>
                </a:effectLst>
                <a:cs typeface="Calibri" panose="020F0502020204030204" pitchFamily="34" charset="0"/>
              </a:rPr>
              <a:t> </a:t>
            </a:r>
            <a:r>
              <a:rPr lang="en-US" altLang="en-US" sz="1800" i="1" dirty="0">
                <a:effectLst>
                  <a:outerShdw blurRad="38100" dist="38100" dir="2700000" algn="tl">
                    <a:srgbClr val="000000">
                      <a:alpha val="43137"/>
                    </a:srgbClr>
                  </a:outerShdw>
                </a:effectLst>
                <a:cs typeface="Calibri" panose="020F0502020204030204" pitchFamily="34" charset="0"/>
              </a:rPr>
              <a:t>The Prophecy of Ezekiel</a:t>
            </a:r>
            <a:r>
              <a:rPr lang="en-US" altLang="en-US" sz="1800" dirty="0">
                <a:effectLst>
                  <a:outerShdw blurRad="38100" dist="38100" dir="2700000" algn="tl">
                    <a:srgbClr val="000000">
                      <a:alpha val="43137"/>
                    </a:srgbClr>
                  </a:outerShdw>
                </a:effectLst>
                <a:cs typeface="Calibri" panose="020F0502020204030204" pitchFamily="34" charset="0"/>
              </a:rPr>
              <a:t>: The Glory of the Lord, Paperback ed. (Chicago: Moody, 1969; reprint, Chicago: Moody, 1984), 216.</a:t>
            </a:r>
          </a:p>
        </p:txBody>
      </p:sp>
      <p:pic>
        <p:nvPicPr>
          <p:cNvPr id="5" name="Picture 4">
            <a:extLst>
              <a:ext uri="{FF2B5EF4-FFF2-40B4-BE49-F238E27FC236}">
                <a16:creationId xmlns:a16="http://schemas.microsoft.com/office/drawing/2014/main" id="{4B5C50A3-3A1C-4BF1-AFA0-4D3FDCBC51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52400"/>
            <a:ext cx="890463" cy="1097280"/>
          </a:xfrm>
          <a:prstGeom prst="rect">
            <a:avLst/>
          </a:prstGeom>
        </p:spPr>
      </p:pic>
      <p:pic>
        <p:nvPicPr>
          <p:cNvPr id="6" name="Picture 5" descr="C:\Documents and Settings\Owner\Application Data\Microsoft\Media Catalog\clip0063.BMP">
            <a:extLst>
              <a:ext uri="{FF2B5EF4-FFF2-40B4-BE49-F238E27FC236}">
                <a16:creationId xmlns:a16="http://schemas.microsoft.com/office/drawing/2014/main" id="{BF28CF67-BCDC-4567-B66D-23070BB4489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03450" y="4572000"/>
            <a:ext cx="2185101" cy="201168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365214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4D328E8-DDB8-4F8A-8C65-5022407DF850}"/>
              </a:ext>
            </a:extLst>
          </p:cNvPr>
          <p:cNvSpPr>
            <a:spLocks noGrp="1" noChangeArrowheads="1"/>
          </p:cNvSpPr>
          <p:nvPr>
            <p:ph type="title"/>
          </p:nvPr>
        </p:nvSpPr>
        <p:spPr>
          <a:xfrm>
            <a:off x="3467100" y="228600"/>
            <a:ext cx="5257800" cy="685800"/>
          </a:xfrm>
        </p:spPr>
        <p:txBody>
          <a:bodyPr>
            <a:normAutofit fontScale="90000"/>
          </a:bodyPr>
          <a:lstStyle/>
          <a:p>
            <a:pPr algn="ctr" eaLnBrk="1" hangingPunct="1"/>
            <a:r>
              <a:rPr lang="en-US" altLang="en-US" sz="4000" dirty="0">
                <a:solidFill>
                  <a:srgbClr val="00FFFF"/>
                </a:solidFill>
                <a:effectLst>
                  <a:outerShdw blurRad="38100" dist="38100" dir="2700000" algn="tl">
                    <a:srgbClr val="000000">
                      <a:alpha val="43137"/>
                    </a:srgbClr>
                  </a:outerShdw>
                </a:effectLst>
              </a:rPr>
              <a:t>ISRAEL’S FOUR TEMPLES</a:t>
            </a:r>
          </a:p>
        </p:txBody>
      </p:sp>
      <p:sp>
        <p:nvSpPr>
          <p:cNvPr id="47107" name="Rectangle 3">
            <a:extLst>
              <a:ext uri="{FF2B5EF4-FFF2-40B4-BE49-F238E27FC236}">
                <a16:creationId xmlns:a16="http://schemas.microsoft.com/office/drawing/2014/main" id="{095B9FCF-E2CF-4F35-BD43-10128E30BA0D}"/>
              </a:ext>
            </a:extLst>
          </p:cNvPr>
          <p:cNvSpPr>
            <a:spLocks noGrp="1" noChangeArrowheads="1"/>
          </p:cNvSpPr>
          <p:nvPr>
            <p:ph idx="1"/>
          </p:nvPr>
        </p:nvSpPr>
        <p:spPr>
          <a:xfrm>
            <a:off x="1295400" y="1143000"/>
            <a:ext cx="9601200" cy="3962400"/>
          </a:xfrm>
        </p:spPr>
        <p:txBody>
          <a:bodyPr/>
          <a:lstStyle/>
          <a:p>
            <a:pPr marL="571500" indent="-571500">
              <a:spcBef>
                <a:spcPts val="0"/>
              </a:spcBef>
              <a:spcAft>
                <a:spcPts val="3600"/>
              </a:spcAft>
              <a:buClr>
                <a:srgbClr val="FF99FF"/>
              </a:buClr>
              <a:buSzPct val="100000"/>
              <a:buFont typeface="+mj-lt"/>
              <a:buAutoNum type="arabicPeriod"/>
            </a:pPr>
            <a:r>
              <a:rPr lang="en-US" altLang="en-US" dirty="0">
                <a:solidFill>
                  <a:srgbClr val="FFFFFF"/>
                </a:solidFill>
              </a:rPr>
              <a:t>Solomon’s pre-exilic temple (Kings and Chronicles)</a:t>
            </a:r>
          </a:p>
          <a:p>
            <a:pPr marL="571500" indent="-571500">
              <a:spcBef>
                <a:spcPts val="0"/>
              </a:spcBef>
              <a:spcAft>
                <a:spcPts val="3600"/>
              </a:spcAft>
              <a:buClr>
                <a:srgbClr val="FF99FF"/>
              </a:buClr>
              <a:buSzPct val="100000"/>
              <a:buFont typeface="+mj-lt"/>
              <a:buAutoNum type="arabicPeriod"/>
            </a:pPr>
            <a:r>
              <a:rPr lang="en-US" altLang="en-US" dirty="0">
                <a:solidFill>
                  <a:srgbClr val="FFFFFF"/>
                </a:solidFill>
              </a:rPr>
              <a:t>Zerubbabel’s post exilic temple (Ezra 1-6; John 2:20)</a:t>
            </a:r>
          </a:p>
          <a:p>
            <a:pPr marL="571500" indent="-571500">
              <a:spcBef>
                <a:spcPts val="0"/>
              </a:spcBef>
              <a:spcAft>
                <a:spcPts val="3600"/>
              </a:spcAft>
              <a:buClr>
                <a:srgbClr val="FF99FF"/>
              </a:buClr>
              <a:buSzPct val="100000"/>
              <a:buFont typeface="+mj-lt"/>
              <a:buAutoNum type="arabicPeriod"/>
            </a:pPr>
            <a:r>
              <a:rPr lang="en-US" altLang="en-US" dirty="0">
                <a:solidFill>
                  <a:srgbClr val="FFFFFF"/>
                </a:solidFill>
              </a:rPr>
              <a:t>Antichrist's temple (Dan. 9:27; Matt. 24:15; 2 Thess. 2:4; Rev. 11:1-2)</a:t>
            </a:r>
          </a:p>
          <a:p>
            <a:pPr marL="571500" indent="-571500">
              <a:spcBef>
                <a:spcPts val="0"/>
              </a:spcBef>
              <a:spcAft>
                <a:spcPts val="3600"/>
              </a:spcAft>
              <a:buClr>
                <a:srgbClr val="FF99FF"/>
              </a:buClr>
              <a:buSzPct val="100000"/>
              <a:buFont typeface="+mj-lt"/>
              <a:buAutoNum type="arabicPeriod"/>
            </a:pPr>
            <a:r>
              <a:rPr lang="en-US" altLang="en-US" dirty="0">
                <a:solidFill>
                  <a:srgbClr val="FFFFFF"/>
                </a:solidFill>
              </a:rPr>
              <a:t> Millennial temple (Ezek. 40-48)</a:t>
            </a:r>
          </a:p>
        </p:txBody>
      </p:sp>
    </p:spTree>
    <p:extLst>
      <p:ext uri="{BB962C8B-B14F-4D97-AF65-F5344CB8AC3E}">
        <p14:creationId xmlns:p14="http://schemas.microsoft.com/office/powerpoint/2010/main" val="422835809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058402"/>
            <a:ext cx="9601201" cy="5570998"/>
          </a:xfrm>
        </p:spPr>
        <p:txBody>
          <a:bodyPr/>
          <a:lstStyle/>
          <a:p>
            <a:pPr marL="627063" indent="-6270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Ezekiel recommissioned (33)</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False shepherds removed (34)  </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Edom destroyed  (35)</a:t>
            </a:r>
          </a:p>
          <a:p>
            <a:pPr marL="576263" indent="-576263">
              <a:spcBef>
                <a:spcPts val="600"/>
              </a:spcBef>
              <a:spcAft>
                <a:spcPts val="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Israel’s restoration: physical &amp; spiritual (36)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Israel’s restoration illustrated (37)</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Means of restoration: Northern invasion (38)</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 </a:t>
            </a:r>
            <a:r>
              <a:rPr lang="en-US" dirty="0">
                <a:effectLst>
                  <a:outerShdw blurRad="38100" dist="38100" dir="2700000" algn="tl">
                    <a:srgbClr val="000000">
                      <a:alpha val="43137"/>
                    </a:srgbClr>
                  </a:outerShdw>
                </a:effectLst>
                <a:cs typeface="Calibri" pitchFamily="34" charset="0"/>
              </a:rPr>
              <a:t>Results of the Northern invasion: conversion (39)</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Millennial Temple (40‒46)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Tribal land allotment (47‒48)</a:t>
            </a:r>
          </a:p>
          <a:p>
            <a:pPr marL="576263" indent="-576263">
              <a:spcBef>
                <a:spcPts val="600"/>
              </a:spcBef>
              <a:spcAft>
                <a:spcPts val="600"/>
              </a:spcAft>
              <a:buSzPct val="100000"/>
              <a:buFont typeface="+mj-lt"/>
              <a:buAutoNum type="romanUcPeriod"/>
              <a:defRPr/>
            </a:pP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sp>
        <p:nvSpPr>
          <p:cNvPr id="6" name="Title 1">
            <a:extLst>
              <a:ext uri="{FF2B5EF4-FFF2-40B4-BE49-F238E27FC236}">
                <a16:creationId xmlns:a16="http://schemas.microsoft.com/office/drawing/2014/main" id="{FA3B0FA7-EF52-4A87-A7C5-C703699E4065}"/>
              </a:ext>
            </a:extLst>
          </p:cNvPr>
          <p:cNvSpPr>
            <a:spLocks noGrp="1"/>
          </p:cNvSpPr>
          <p:nvPr>
            <p:ph type="title"/>
          </p:nvPr>
        </p:nvSpPr>
        <p:spPr>
          <a:xfrm>
            <a:off x="1828800" y="2286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33‒48</a:t>
            </a:r>
          </a:p>
        </p:txBody>
      </p:sp>
      <p:pic>
        <p:nvPicPr>
          <p:cNvPr id="7" name="Picture 6" descr="C:\Documents and Settings\Owner\Application Data\Microsoft\Media Catalog\Downloaded Clips\cl0\SY01462_.wmf">
            <a:extLst>
              <a:ext uri="{FF2B5EF4-FFF2-40B4-BE49-F238E27FC236}">
                <a16:creationId xmlns:a16="http://schemas.microsoft.com/office/drawing/2014/main" id="{5F8ECB2E-CBB4-4AD4-B45C-C9AFBEE6533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997955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4D328E8-DDB8-4F8A-8C65-5022407DF850}"/>
              </a:ext>
            </a:extLst>
          </p:cNvPr>
          <p:cNvSpPr>
            <a:spLocks noGrp="1" noChangeArrowheads="1"/>
          </p:cNvSpPr>
          <p:nvPr>
            <p:ph type="title"/>
          </p:nvPr>
        </p:nvSpPr>
        <p:spPr>
          <a:xfrm>
            <a:off x="3467100" y="228600"/>
            <a:ext cx="5257800" cy="685800"/>
          </a:xfrm>
        </p:spPr>
        <p:txBody>
          <a:bodyPr>
            <a:normAutofit fontScale="90000"/>
          </a:bodyPr>
          <a:lstStyle/>
          <a:p>
            <a:pPr algn="ctr" eaLnBrk="1" hangingPunct="1"/>
            <a:r>
              <a:rPr lang="en-US" altLang="en-US" sz="4000" dirty="0">
                <a:solidFill>
                  <a:srgbClr val="00FFFF"/>
                </a:solidFill>
                <a:effectLst>
                  <a:outerShdw blurRad="38100" dist="38100" dir="2700000" algn="tl">
                    <a:srgbClr val="000000">
                      <a:alpha val="43137"/>
                    </a:srgbClr>
                  </a:outerShdw>
                </a:effectLst>
              </a:rPr>
              <a:t>ISRAEL’S FOUR TEMPLES</a:t>
            </a:r>
          </a:p>
        </p:txBody>
      </p:sp>
      <p:sp>
        <p:nvSpPr>
          <p:cNvPr id="47107" name="Rectangle 3">
            <a:extLst>
              <a:ext uri="{FF2B5EF4-FFF2-40B4-BE49-F238E27FC236}">
                <a16:creationId xmlns:a16="http://schemas.microsoft.com/office/drawing/2014/main" id="{095B9FCF-E2CF-4F35-BD43-10128E30BA0D}"/>
              </a:ext>
            </a:extLst>
          </p:cNvPr>
          <p:cNvSpPr>
            <a:spLocks noGrp="1" noChangeArrowheads="1"/>
          </p:cNvSpPr>
          <p:nvPr>
            <p:ph idx="1"/>
          </p:nvPr>
        </p:nvSpPr>
        <p:spPr>
          <a:xfrm>
            <a:off x="1295400" y="1143000"/>
            <a:ext cx="9601200" cy="3733800"/>
          </a:xfrm>
        </p:spPr>
        <p:txBody>
          <a:bodyPr/>
          <a:lstStyle/>
          <a:p>
            <a:pPr marL="571500" indent="-571500">
              <a:spcBef>
                <a:spcPts val="0"/>
              </a:spcBef>
              <a:spcAft>
                <a:spcPts val="3600"/>
              </a:spcAft>
              <a:buClr>
                <a:srgbClr val="FF99FF"/>
              </a:buClr>
              <a:buSzPct val="100000"/>
              <a:buFont typeface="+mj-lt"/>
              <a:buAutoNum type="arabicPeriod"/>
            </a:pPr>
            <a:r>
              <a:rPr lang="en-US" altLang="en-US" dirty="0">
                <a:solidFill>
                  <a:srgbClr val="FFFFFF"/>
                </a:solidFill>
              </a:rPr>
              <a:t>Solomon’s pre-exilic temple (Kings and Chronicles)</a:t>
            </a:r>
          </a:p>
          <a:p>
            <a:pPr marL="571500" indent="-571500">
              <a:spcBef>
                <a:spcPts val="0"/>
              </a:spcBef>
              <a:spcAft>
                <a:spcPts val="3600"/>
              </a:spcAft>
              <a:buClr>
                <a:srgbClr val="FF99FF"/>
              </a:buClr>
              <a:buSzPct val="100000"/>
              <a:buFont typeface="+mj-lt"/>
              <a:buAutoNum type="arabicPeriod"/>
            </a:pPr>
            <a:r>
              <a:rPr lang="en-US" altLang="en-US" dirty="0">
                <a:solidFill>
                  <a:srgbClr val="FFFFFF"/>
                </a:solidFill>
              </a:rPr>
              <a:t>Zerubbabel’s post exilic temple (Ezra 1-6; John 2:20)</a:t>
            </a:r>
          </a:p>
          <a:p>
            <a:pPr marL="571500" indent="-571500">
              <a:spcBef>
                <a:spcPts val="0"/>
              </a:spcBef>
              <a:spcAft>
                <a:spcPts val="3600"/>
              </a:spcAft>
              <a:buClr>
                <a:srgbClr val="FF99FF"/>
              </a:buClr>
              <a:buSzPct val="100000"/>
              <a:buFont typeface="+mj-lt"/>
              <a:buAutoNum type="arabicPeriod"/>
            </a:pPr>
            <a:r>
              <a:rPr lang="en-US" altLang="en-US" dirty="0">
                <a:solidFill>
                  <a:srgbClr val="FFFFFF"/>
                </a:solidFill>
              </a:rPr>
              <a:t>Antichrist's temple (Dan. 9:27; Matt. 24:15; 2 Thess. 2:4; Rev. 11:1-2)</a:t>
            </a:r>
          </a:p>
          <a:p>
            <a:pPr marL="571500" indent="-571500">
              <a:spcBef>
                <a:spcPts val="0"/>
              </a:spcBef>
              <a:spcAft>
                <a:spcPts val="3600"/>
              </a:spcAft>
              <a:buClr>
                <a:srgbClr val="FF99FF"/>
              </a:buClr>
              <a:buSzPct val="100000"/>
              <a:buFont typeface="+mj-lt"/>
              <a:buAutoNum type="arabicPeriod"/>
            </a:pPr>
            <a:r>
              <a:rPr lang="en-US" altLang="en-US" dirty="0">
                <a:solidFill>
                  <a:srgbClr val="FFFFFF"/>
                </a:solidFill>
              </a:rPr>
              <a:t> </a:t>
            </a:r>
            <a:r>
              <a:rPr lang="en-US" altLang="en-US" b="1" u="sng" dirty="0">
                <a:solidFill>
                  <a:srgbClr val="FFFFCC"/>
                </a:solidFill>
              </a:rPr>
              <a:t>Millennial temple (Ezek. 40-48)</a:t>
            </a:r>
          </a:p>
        </p:txBody>
      </p:sp>
    </p:spTree>
    <p:extLst>
      <p:ext uri="{BB962C8B-B14F-4D97-AF65-F5344CB8AC3E}">
        <p14:creationId xmlns:p14="http://schemas.microsoft.com/office/powerpoint/2010/main" val="174366764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C:\Users\HP Desktop\Pictures\Gabe's images\TheMellenniumTemple.jpg">
            <a:extLst>
              <a:ext uri="{FF2B5EF4-FFF2-40B4-BE49-F238E27FC236}">
                <a16:creationId xmlns:a16="http://schemas.microsoft.com/office/drawing/2014/main" id="{2A273F80-B7A3-4A9C-9FEF-6F6EC50AC1B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81314" y="298450"/>
            <a:ext cx="6429375" cy="626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717405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C:\Users\HP Desktop\Pictures\Gabe's images\TempleComparisons.jpg">
            <a:extLst>
              <a:ext uri="{FF2B5EF4-FFF2-40B4-BE49-F238E27FC236}">
                <a16:creationId xmlns:a16="http://schemas.microsoft.com/office/drawing/2014/main" id="{3BA89821-804D-4997-A228-65730B7B6D2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41119" y="228600"/>
            <a:ext cx="9509762"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99084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47216" y="228600"/>
            <a:ext cx="7697569" cy="6400800"/>
          </a:xfrm>
          <a:prstGeom prst="rect">
            <a:avLst/>
          </a:prstGeom>
          <a:ln w="28575">
            <a:solidFill>
              <a:schemeClr val="tx1"/>
            </a:solidFill>
          </a:ln>
        </p:spPr>
      </p:pic>
    </p:spTree>
    <p:extLst>
      <p:ext uri="{BB962C8B-B14F-4D97-AF65-F5344CB8AC3E}">
        <p14:creationId xmlns:p14="http://schemas.microsoft.com/office/powerpoint/2010/main" val="62173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3781" y="228600"/>
            <a:ext cx="9644438" cy="6400800"/>
          </a:xfrm>
          <a:prstGeom prst="rect">
            <a:avLst/>
          </a:prstGeom>
          <a:ln>
            <a:solidFill>
              <a:srgbClr val="FFFFCC"/>
            </a:solidFill>
          </a:ln>
        </p:spPr>
      </p:pic>
    </p:spTree>
    <p:extLst>
      <p:ext uri="{BB962C8B-B14F-4D97-AF65-F5344CB8AC3E}">
        <p14:creationId xmlns:p14="http://schemas.microsoft.com/office/powerpoint/2010/main" val="671524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2209800" y="228600"/>
            <a:ext cx="7772400" cy="762000"/>
          </a:xfrm>
        </p:spPr>
        <p:txBody>
          <a:bodyPr/>
          <a:lstStyle/>
          <a:p>
            <a:pPr algn="ctr" eaLnBrk="1" hangingPunct="1"/>
            <a:r>
              <a:rPr lang="en-US" altLang="en-US" sz="4000" b="0" dirty="0">
                <a:solidFill>
                  <a:srgbClr val="00FFFF"/>
                </a:solidFill>
                <a:effectLst>
                  <a:outerShdw blurRad="38100" dist="38100" dir="2700000" algn="tl">
                    <a:srgbClr val="000000">
                      <a:alpha val="43137"/>
                    </a:srgbClr>
                  </a:outerShdw>
                </a:effectLst>
              </a:rPr>
              <a:t>Eternal State is Future</a:t>
            </a:r>
          </a:p>
        </p:txBody>
      </p:sp>
      <p:sp>
        <p:nvSpPr>
          <p:cNvPr id="76803" name="Rectangle 3"/>
          <p:cNvSpPr>
            <a:spLocks noGrp="1" noChangeArrowheads="1"/>
          </p:cNvSpPr>
          <p:nvPr>
            <p:ph type="body" idx="1"/>
          </p:nvPr>
        </p:nvSpPr>
        <p:spPr>
          <a:xfrm>
            <a:off x="609600" y="990600"/>
            <a:ext cx="6629400" cy="5638800"/>
          </a:xfrm>
        </p:spPr>
        <p:txBody>
          <a:bodyPr/>
          <a:lstStyle/>
          <a:p>
            <a:pPr marL="514350" indent="-514350" eaLnBrk="1" hangingPunct="1">
              <a:spcBef>
                <a:spcPts val="0"/>
              </a:spcBef>
              <a:spcAft>
                <a:spcPts val="12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Satan (Rev 20:10)</a:t>
            </a:r>
          </a:p>
          <a:p>
            <a:pPr marL="514350" indent="-514350" eaLnBrk="1" hangingPunct="1">
              <a:spcBef>
                <a:spcPts val="0"/>
              </a:spcBef>
              <a:spcAft>
                <a:spcPts val="12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sea (Rev 21:1)</a:t>
            </a:r>
          </a:p>
          <a:p>
            <a:pPr marL="514350" indent="-514350" eaLnBrk="1" hangingPunct="1">
              <a:spcBef>
                <a:spcPts val="0"/>
              </a:spcBef>
              <a:spcAft>
                <a:spcPts val="12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death, crying, or pain (Rev 21:4)</a:t>
            </a:r>
          </a:p>
          <a:p>
            <a:pPr marL="514350" indent="-514350" eaLnBrk="1" hangingPunct="1">
              <a:spcBef>
                <a:spcPts val="0"/>
              </a:spcBef>
              <a:spcAft>
                <a:spcPts val="12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Sun (Rev 22:5)</a:t>
            </a:r>
          </a:p>
          <a:p>
            <a:pPr marL="514350" indent="-514350" eaLnBrk="1" hangingPunct="1">
              <a:spcBef>
                <a:spcPts val="0"/>
              </a:spcBef>
              <a:spcAft>
                <a:spcPts val="12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Moon (Rev 21:23)</a:t>
            </a:r>
          </a:p>
          <a:p>
            <a:pPr marL="514350" indent="-514350" eaLnBrk="1" hangingPunct="1">
              <a:spcBef>
                <a:spcPts val="0"/>
              </a:spcBef>
              <a:spcAft>
                <a:spcPts val="1200"/>
              </a:spcAft>
              <a:buClr>
                <a:srgbClr val="66FFFF"/>
              </a:buClr>
              <a:buSzPct val="100000"/>
              <a:buFont typeface="+mj-lt"/>
              <a:buAutoNum type="arabicPeriod"/>
              <a:defRPr/>
            </a:pPr>
            <a:r>
              <a:rPr lang="en-US" sz="3200" b="1" u="sng" dirty="0">
                <a:solidFill>
                  <a:srgbClr val="FFFFCC"/>
                </a:solidFill>
                <a:effectLst>
                  <a:outerShdw blurRad="38100" dist="38100" dir="2700000" algn="tl">
                    <a:srgbClr val="000000">
                      <a:alpha val="43137"/>
                    </a:srgbClr>
                  </a:outerShdw>
                </a:effectLst>
              </a:rPr>
              <a:t>No temple (Rev. 21:22)</a:t>
            </a:r>
          </a:p>
          <a:p>
            <a:pPr marL="514350" indent="-514350" eaLnBrk="1" hangingPunct="1">
              <a:spcBef>
                <a:spcPts val="0"/>
              </a:spcBef>
              <a:spcAft>
                <a:spcPts val="12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night (Rev 21:25)</a:t>
            </a:r>
          </a:p>
          <a:p>
            <a:pPr marL="514350" indent="-514350" eaLnBrk="1" hangingPunct="1">
              <a:spcBef>
                <a:spcPts val="0"/>
              </a:spcBef>
              <a:spcAft>
                <a:spcPts val="12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evil (Rev 21:27)</a:t>
            </a:r>
          </a:p>
          <a:p>
            <a:pPr marL="514350" indent="-514350" eaLnBrk="1" hangingPunct="1">
              <a:spcBef>
                <a:spcPts val="0"/>
              </a:spcBef>
              <a:spcAft>
                <a:spcPts val="12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curse (Rev 22:3)</a:t>
            </a:r>
          </a:p>
        </p:txBody>
      </p:sp>
      <p:pic>
        <p:nvPicPr>
          <p:cNvPr id="2" name="Picture 1"/>
          <p:cNvPicPr>
            <a:picLocks noChangeAspect="1"/>
          </p:cNvPicPr>
          <p:nvPr/>
        </p:nvPicPr>
        <p:blipFill>
          <a:blip r:embed="rId2"/>
          <a:stretch>
            <a:fillRect/>
          </a:stretch>
        </p:blipFill>
        <p:spPr>
          <a:xfrm>
            <a:off x="7772400" y="1600200"/>
            <a:ext cx="3781353" cy="4572000"/>
          </a:xfrm>
          <a:prstGeom prst="rect">
            <a:avLst/>
          </a:prstGeom>
        </p:spPr>
      </p:pic>
    </p:spTree>
    <p:extLst>
      <p:ext uri="{BB962C8B-B14F-4D97-AF65-F5344CB8AC3E}">
        <p14:creationId xmlns:p14="http://schemas.microsoft.com/office/powerpoint/2010/main" val="3008518964"/>
      </p:ext>
    </p:extLst>
  </p:cSld>
  <p:clrMapOvr>
    <a:masterClrMapping/>
  </p:clrMapOvr>
  <p:transition advTm="9168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0" y="0"/>
            <a:ext cx="12192000" cy="6858000"/>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21:4</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He will wipe away every tear from their eyes; and there will no longer be any death; there will no longer be any mourning, or crying, or pain; the first things have passed away.”</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2" name="Picture 1">
            <a:extLst>
              <a:ext uri="{FF2B5EF4-FFF2-40B4-BE49-F238E27FC236}">
                <a16:creationId xmlns:a16="http://schemas.microsoft.com/office/drawing/2014/main" id="{FA1B039E-6045-4598-99C4-239FF1A7076A}"/>
              </a:ext>
            </a:extLst>
          </p:cNvPr>
          <p:cNvPicPr>
            <a:picLocks noChangeAspect="1"/>
          </p:cNvPicPr>
          <p:nvPr/>
        </p:nvPicPr>
        <p:blipFill rotWithShape="1">
          <a:blip r:embed="rId3"/>
          <a:srcRect l="4762" t="4762" r="4762" b="34524"/>
          <a:stretch/>
        </p:blipFill>
        <p:spPr>
          <a:xfrm>
            <a:off x="4733365" y="3048000"/>
            <a:ext cx="2725271" cy="1828800"/>
          </a:xfrm>
          <a:prstGeom prst="rect">
            <a:avLst/>
          </a:prstGeom>
        </p:spPr>
      </p:pic>
    </p:spTree>
    <p:extLst>
      <p:ext uri="{BB962C8B-B14F-4D97-AF65-F5344CB8AC3E}">
        <p14:creationId xmlns:p14="http://schemas.microsoft.com/office/powerpoint/2010/main" val="237050297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37</a:t>
            </a:r>
          </a:p>
        </p:txBody>
      </p:sp>
      <p:sp>
        <p:nvSpPr>
          <p:cNvPr id="3" name="Content Placeholder 2"/>
          <p:cNvSpPr>
            <a:spLocks noGrp="1"/>
          </p:cNvSpPr>
          <p:nvPr>
            <p:ph idx="1"/>
          </p:nvPr>
        </p:nvSpPr>
        <p:spPr>
          <a:xfrm>
            <a:off x="772494" y="1267058"/>
            <a:ext cx="8229600" cy="4600341"/>
          </a:xfrm>
        </p:spPr>
        <p:txBody>
          <a:bodyPr/>
          <a:lstStyle/>
          <a:p>
            <a:pPr marL="627063" indent="-627063">
              <a:spcBef>
                <a:spcPts val="120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Vision: Valley of the Dry Bones (1-14)</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cs typeface="Calibri" pitchFamily="34" charset="0"/>
              </a:rPr>
              <a:t>Vision</a:t>
            </a:r>
            <a:r>
              <a:rPr lang="en-US" dirty="0">
                <a:effectLst>
                  <a:outerShdw blurRad="38100" dist="38100" dir="2700000" algn="tl">
                    <a:srgbClr val="000000">
                      <a:alpha val="43137"/>
                    </a:srgbClr>
                  </a:outerShdw>
                </a:effectLst>
                <a:latin typeface="Calibri" pitchFamily="34" charset="0"/>
                <a:cs typeface="Calibri" pitchFamily="34" charset="0"/>
              </a:rPr>
              <a:t> (1-10)</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cs typeface="Calibri" pitchFamily="34" charset="0"/>
              </a:rPr>
              <a:t>Interpretation (11-14)</a:t>
            </a:r>
            <a:endParaRPr lang="en-US"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20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Sign: Two Sticks (15-28)  </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cs typeface="Calibri" pitchFamily="34" charset="0"/>
              </a:rPr>
              <a:t>Sign (15-17)</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latin typeface="Calibri" pitchFamily="34" charset="0"/>
                <a:cs typeface="Calibri" pitchFamily="34" charset="0"/>
              </a:rPr>
              <a:t>Interpretation (18-28)</a:t>
            </a:r>
          </a:p>
        </p:txBody>
      </p:sp>
      <p:pic>
        <p:nvPicPr>
          <p:cNvPr id="6" name="Picture 5" descr="C:\Documents and Settings\Owner\Application Data\Microsoft\Media Catalog\Downloaded Clips\cl0\SY01462_.wmf">
            <a:extLst>
              <a:ext uri="{FF2B5EF4-FFF2-40B4-BE49-F238E27FC236}">
                <a16:creationId xmlns:a16="http://schemas.microsoft.com/office/drawing/2014/main" id="{03B990E7-DCB3-4D33-AA25-F50361E8171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2212830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058402"/>
            <a:ext cx="9601201" cy="5570998"/>
          </a:xfrm>
        </p:spPr>
        <p:txBody>
          <a:bodyPr/>
          <a:lstStyle/>
          <a:p>
            <a:pPr marL="627063" indent="-6270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Ezekiel recommissioned (33)</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False shepherds removed (34)  </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Edom destroyed  (35)</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Israel’s restoration: physical &amp; spiritual (36)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Israel’s restoration illustrated (37)</a:t>
            </a:r>
          </a:p>
          <a:p>
            <a:pPr marL="576263" indent="-576263">
              <a:spcBef>
                <a:spcPts val="600"/>
              </a:spcBef>
              <a:spcAft>
                <a:spcPts val="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Means of restoration: Northern invasion (38)</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 Results of the Northern invasion: conversion (39)</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Millennial Temple (40‒46)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Tribal land allotment </a:t>
            </a:r>
            <a:r>
              <a:rPr lang="en-US" dirty="0">
                <a:effectLst>
                  <a:outerShdw blurRad="38100" dist="38100" dir="2700000" algn="tl">
                    <a:srgbClr val="000000">
                      <a:alpha val="43137"/>
                    </a:srgbClr>
                  </a:outerShdw>
                </a:effectLst>
                <a:cs typeface="Calibri" pitchFamily="34" charset="0"/>
              </a:rPr>
              <a:t>(47‒48)</a:t>
            </a:r>
          </a:p>
          <a:p>
            <a:pPr marL="576263" indent="-576263">
              <a:spcBef>
                <a:spcPts val="600"/>
              </a:spcBef>
              <a:spcAft>
                <a:spcPts val="600"/>
              </a:spcAft>
              <a:buSzPct val="100000"/>
              <a:buFont typeface="+mj-lt"/>
              <a:buAutoNum type="romanUcPeriod"/>
              <a:defRPr/>
            </a:pP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52894" y="1752600"/>
            <a:ext cx="2529506" cy="2599198"/>
          </a:xfrm>
          <a:prstGeom prst="rect">
            <a:avLst/>
          </a:prstGeom>
          <a:noFill/>
          <a:ln w="9525">
            <a:noFill/>
            <a:miter lim="800000"/>
            <a:headEnd/>
            <a:tailEnd/>
          </a:ln>
        </p:spPr>
      </p:pic>
      <p:sp>
        <p:nvSpPr>
          <p:cNvPr id="6" name="Title 1">
            <a:extLst>
              <a:ext uri="{FF2B5EF4-FFF2-40B4-BE49-F238E27FC236}">
                <a16:creationId xmlns:a16="http://schemas.microsoft.com/office/drawing/2014/main" id="{D7C7B2DA-C7C4-4E63-80B8-3B44E64B073C}"/>
              </a:ext>
            </a:extLst>
          </p:cNvPr>
          <p:cNvSpPr>
            <a:spLocks noGrp="1"/>
          </p:cNvSpPr>
          <p:nvPr>
            <p:ph type="title"/>
          </p:nvPr>
        </p:nvSpPr>
        <p:spPr>
          <a:xfrm>
            <a:off x="1828800" y="3048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33‒48</a:t>
            </a:r>
          </a:p>
        </p:txBody>
      </p:sp>
    </p:spTree>
    <p:extLst>
      <p:ext uri="{BB962C8B-B14F-4D97-AF65-F5344CB8AC3E}">
        <p14:creationId xmlns:p14="http://schemas.microsoft.com/office/powerpoint/2010/main" val="957676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38‒39</a:t>
            </a:r>
          </a:p>
        </p:txBody>
      </p:sp>
      <p:sp>
        <p:nvSpPr>
          <p:cNvPr id="3" name="Content Placeholder 2"/>
          <p:cNvSpPr>
            <a:spLocks noGrp="1"/>
          </p:cNvSpPr>
          <p:nvPr>
            <p:ph idx="1"/>
          </p:nvPr>
        </p:nvSpPr>
        <p:spPr>
          <a:xfrm>
            <a:off x="1066800" y="1600200"/>
            <a:ext cx="8229600" cy="3581400"/>
          </a:xfrm>
        </p:spPr>
        <p:txBody>
          <a:bodyPr/>
          <a:lstStyle/>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Invasion planned (38:1-13)</a:t>
            </a:r>
            <a:endParaRPr lang="en-US"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Invasion executed (38:14-16)  </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Invasion defeated (38:17‒39:20)</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Invasion’s results (39:21-29)</a:t>
            </a: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1972802"/>
            <a:ext cx="2834306" cy="2912395"/>
          </a:xfrm>
          <a:prstGeom prst="rect">
            <a:avLst/>
          </a:prstGeom>
          <a:noFill/>
          <a:ln w="9525">
            <a:noFill/>
            <a:miter lim="800000"/>
            <a:headEnd/>
            <a:tailEnd/>
          </a:ln>
        </p:spPr>
      </p:pic>
    </p:spTree>
    <p:extLst>
      <p:ext uri="{BB962C8B-B14F-4D97-AF65-F5344CB8AC3E}">
        <p14:creationId xmlns:p14="http://schemas.microsoft.com/office/powerpoint/2010/main" val="3262852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36</a:t>
            </a:r>
          </a:p>
        </p:txBody>
      </p:sp>
      <p:sp>
        <p:nvSpPr>
          <p:cNvPr id="3" name="Content Placeholder 2"/>
          <p:cNvSpPr>
            <a:spLocks noGrp="1"/>
          </p:cNvSpPr>
          <p:nvPr>
            <p:ph idx="1"/>
          </p:nvPr>
        </p:nvSpPr>
        <p:spPr>
          <a:xfrm>
            <a:off x="670894" y="1600200"/>
            <a:ext cx="8473106" cy="3124200"/>
          </a:xfrm>
        </p:spPr>
        <p:txBody>
          <a:bodyPr/>
          <a:lstStyle/>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 to prosper again (1-15)</a:t>
            </a:r>
            <a:endParaRPr lang="en-US" dirty="0">
              <a:effectLst>
                <a:outerShdw blurRad="38100" dist="38100" dir="2700000" algn="tl">
                  <a:srgbClr val="000000">
                    <a:alpha val="43137"/>
                  </a:srgbClr>
                </a:outerShdw>
              </a:effectLst>
              <a:latin typeface="Calibri" pitchFamily="34" charset="0"/>
              <a:cs typeface="Calibri" pitchFamily="34" charset="0"/>
            </a:endParaRPr>
          </a:p>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Israel’s sins inhibiting prosperity (16-21)  </a:t>
            </a:r>
          </a:p>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 to be restored: physically &amp; spiritually (22-38)</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38‒39</a:t>
            </a:r>
          </a:p>
        </p:txBody>
      </p:sp>
      <p:sp>
        <p:nvSpPr>
          <p:cNvPr id="3" name="Content Placeholder 2"/>
          <p:cNvSpPr>
            <a:spLocks noGrp="1"/>
          </p:cNvSpPr>
          <p:nvPr>
            <p:ph idx="1"/>
          </p:nvPr>
        </p:nvSpPr>
        <p:spPr>
          <a:xfrm>
            <a:off x="1066800" y="1600200"/>
            <a:ext cx="8229600" cy="3581400"/>
          </a:xfrm>
        </p:spPr>
        <p:txBody>
          <a:bodyPr/>
          <a:lstStyle/>
          <a:p>
            <a:pPr marL="576263" indent="-576263">
              <a:spcBef>
                <a:spcPts val="1800"/>
              </a:spcBef>
              <a:spcAft>
                <a:spcPts val="18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Invasion planned (38:1-13)</a:t>
            </a:r>
            <a:endParaRPr lang="en-US" b="1" u="sng" dirty="0">
              <a:solidFill>
                <a:srgbClr val="FFFFCC"/>
              </a:solidFill>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Invasion executed (38:14-16)  </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Invasion defeated (38:17‒39:20)</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Invasion’s results (39:21-29)</a:t>
            </a: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1972802"/>
            <a:ext cx="2834306" cy="2912395"/>
          </a:xfrm>
          <a:prstGeom prst="rect">
            <a:avLst/>
          </a:prstGeom>
          <a:noFill/>
          <a:ln w="9525">
            <a:noFill/>
            <a:miter lim="800000"/>
            <a:headEnd/>
            <a:tailEnd/>
          </a:ln>
        </p:spPr>
      </p:pic>
    </p:spTree>
    <p:extLst>
      <p:ext uri="{BB962C8B-B14F-4D97-AF65-F5344CB8AC3E}">
        <p14:creationId xmlns:p14="http://schemas.microsoft.com/office/powerpoint/2010/main" val="12687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I. Invasion Planned (Ezekiel 38:1-13)</a:t>
            </a:r>
          </a:p>
        </p:txBody>
      </p:sp>
      <p:sp>
        <p:nvSpPr>
          <p:cNvPr id="3" name="Content Placeholder 2"/>
          <p:cNvSpPr>
            <a:spLocks noGrp="1"/>
          </p:cNvSpPr>
          <p:nvPr>
            <p:ph idx="1"/>
          </p:nvPr>
        </p:nvSpPr>
        <p:spPr>
          <a:xfrm>
            <a:off x="1524000" y="2057400"/>
            <a:ext cx="5334000" cy="1981200"/>
          </a:xfrm>
        </p:spPr>
        <p:txBody>
          <a:bodyPr/>
          <a:lstStyle/>
          <a:p>
            <a:pPr marL="744538" lvl="1" indent="-742950">
              <a:spcBef>
                <a:spcPts val="0"/>
              </a:spcBef>
              <a:spcAft>
                <a:spcPts val="4800"/>
              </a:spcAft>
              <a:buSzPct val="100000"/>
              <a:buAutoNum type="alphaUcPeriod"/>
              <a:defRPr/>
            </a:pPr>
            <a:r>
              <a:rPr lang="en-US" dirty="0">
                <a:effectLst>
                  <a:outerShdw blurRad="38100" dist="38100" dir="2700000" algn="tl">
                    <a:srgbClr val="000000">
                      <a:alpha val="43137"/>
                    </a:srgbClr>
                  </a:outerShdw>
                </a:effectLst>
                <a:latin typeface="Calibri" pitchFamily="34" charset="0"/>
                <a:cs typeface="Calibri" pitchFamily="34" charset="0"/>
              </a:rPr>
              <a:t>God’s int</a:t>
            </a:r>
            <a:r>
              <a:rPr lang="en-US" dirty="0">
                <a:effectLst>
                  <a:outerShdw blurRad="38100" dist="38100" dir="2700000" algn="tl">
                    <a:srgbClr val="000000">
                      <a:alpha val="43137"/>
                    </a:srgbClr>
                  </a:outerShdw>
                </a:effectLst>
                <a:cs typeface="Calibri" pitchFamily="34" charset="0"/>
              </a:rPr>
              <a:t>ention</a:t>
            </a:r>
            <a:r>
              <a:rPr lang="en-US" dirty="0">
                <a:effectLst>
                  <a:outerShdw blurRad="38100" dist="38100" dir="2700000" algn="tl">
                    <a:srgbClr val="000000">
                      <a:alpha val="43137"/>
                    </a:srgbClr>
                  </a:outerShdw>
                </a:effectLst>
                <a:latin typeface="Calibri" pitchFamily="34" charset="0"/>
                <a:cs typeface="Calibri" pitchFamily="34" charset="0"/>
              </a:rPr>
              <a:t> (1-9)</a:t>
            </a:r>
          </a:p>
          <a:p>
            <a:pPr marL="744538" lvl="1" indent="-742950">
              <a:spcBef>
                <a:spcPts val="0"/>
              </a:spcBef>
              <a:spcAft>
                <a:spcPts val="4800"/>
              </a:spcAft>
              <a:buSzPct val="100000"/>
              <a:buAutoNum type="alphaUcPeriod"/>
              <a:defRPr/>
            </a:pPr>
            <a:r>
              <a:rPr lang="en-US" dirty="0">
                <a:effectLst>
                  <a:outerShdw blurRad="38100" dist="38100" dir="2700000" algn="tl">
                    <a:srgbClr val="000000">
                      <a:alpha val="43137"/>
                    </a:srgbClr>
                  </a:outerShdw>
                </a:effectLst>
                <a:cs typeface="Calibri" pitchFamily="34" charset="0"/>
              </a:rPr>
              <a:t>Gog’s intention (10-13)</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pic>
        <p:nvPicPr>
          <p:cNvPr id="6" name="Picture 5" descr="C:\Documents and Settings\Owner\Application Data\Microsoft\Media Catalog\Downloaded Clips\cl0\SY01462_.wmf">
            <a:extLst>
              <a:ext uri="{FF2B5EF4-FFF2-40B4-BE49-F238E27FC236}">
                <a16:creationId xmlns:a16="http://schemas.microsoft.com/office/drawing/2014/main" id="{1BEFD509-0BEB-49EA-92AA-23C061F8C26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1972802"/>
            <a:ext cx="2834306" cy="2912395"/>
          </a:xfrm>
          <a:prstGeom prst="rect">
            <a:avLst/>
          </a:prstGeom>
          <a:noFill/>
          <a:ln w="9525">
            <a:noFill/>
            <a:miter lim="800000"/>
            <a:headEnd/>
            <a:tailEnd/>
          </a:ln>
        </p:spPr>
      </p:pic>
    </p:spTree>
    <p:extLst>
      <p:ext uri="{BB962C8B-B14F-4D97-AF65-F5344CB8AC3E}">
        <p14:creationId xmlns:p14="http://schemas.microsoft.com/office/powerpoint/2010/main" val="2241716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I. Invasion Planned (Ezekiel 38:1-13)</a:t>
            </a:r>
          </a:p>
        </p:txBody>
      </p:sp>
      <p:sp>
        <p:nvSpPr>
          <p:cNvPr id="3" name="Content Placeholder 2"/>
          <p:cNvSpPr>
            <a:spLocks noGrp="1"/>
          </p:cNvSpPr>
          <p:nvPr>
            <p:ph idx="1"/>
          </p:nvPr>
        </p:nvSpPr>
        <p:spPr>
          <a:xfrm>
            <a:off x="1524000" y="2057400"/>
            <a:ext cx="5410200" cy="1981200"/>
          </a:xfrm>
        </p:spPr>
        <p:txBody>
          <a:bodyPr/>
          <a:lstStyle/>
          <a:p>
            <a:pPr marL="744538" lvl="1" indent="-742950">
              <a:spcBef>
                <a:spcPts val="0"/>
              </a:spcBef>
              <a:spcAft>
                <a:spcPts val="4800"/>
              </a:spcAft>
              <a:buSzPct val="100000"/>
              <a:buAutoNum type="alphaUcPeriod"/>
              <a:defRPr/>
            </a:pPr>
            <a:r>
              <a:rPr lang="en-US" b="1" u="sng" dirty="0">
                <a:solidFill>
                  <a:srgbClr val="FFFFCC"/>
                </a:solidFill>
                <a:effectLst>
                  <a:outerShdw blurRad="38100" dist="38100" dir="2700000" algn="tl">
                    <a:srgbClr val="000000">
                      <a:alpha val="43137"/>
                    </a:srgbClr>
                  </a:outerShdw>
                </a:effectLst>
                <a:cs typeface="Calibri" pitchFamily="34" charset="0"/>
              </a:rPr>
              <a:t>God’s intention (1-9)</a:t>
            </a:r>
          </a:p>
          <a:p>
            <a:pPr marL="744538" lvl="1" indent="-742950">
              <a:spcBef>
                <a:spcPts val="0"/>
              </a:spcBef>
              <a:spcAft>
                <a:spcPts val="4800"/>
              </a:spcAft>
              <a:buSzPct val="100000"/>
              <a:buAutoNum type="alphaUcPeriod"/>
              <a:defRPr/>
            </a:pPr>
            <a:r>
              <a:rPr lang="en-US" dirty="0">
                <a:effectLst>
                  <a:outerShdw blurRad="38100" dist="38100" dir="2700000" algn="tl">
                    <a:srgbClr val="000000">
                      <a:alpha val="43137"/>
                    </a:srgbClr>
                  </a:outerShdw>
                </a:effectLst>
                <a:cs typeface="Calibri" pitchFamily="34" charset="0"/>
              </a:rPr>
              <a:t>Gog’s intention (10-13)</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pic>
        <p:nvPicPr>
          <p:cNvPr id="6" name="Picture 5" descr="C:\Documents and Settings\Owner\Application Data\Microsoft\Media Catalog\Downloaded Clips\cl0\SY01462_.wmf">
            <a:extLst>
              <a:ext uri="{FF2B5EF4-FFF2-40B4-BE49-F238E27FC236}">
                <a16:creationId xmlns:a16="http://schemas.microsoft.com/office/drawing/2014/main" id="{1F5245A7-2A7C-44E1-9BD5-4AB822799D4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1972802"/>
            <a:ext cx="2834306" cy="2912395"/>
          </a:xfrm>
          <a:prstGeom prst="rect">
            <a:avLst/>
          </a:prstGeom>
          <a:noFill/>
          <a:ln w="9525">
            <a:noFill/>
            <a:miter lim="800000"/>
            <a:headEnd/>
            <a:tailEnd/>
          </a:ln>
        </p:spPr>
      </p:pic>
    </p:spTree>
    <p:extLst>
      <p:ext uri="{BB962C8B-B14F-4D97-AF65-F5344CB8AC3E}">
        <p14:creationId xmlns:p14="http://schemas.microsoft.com/office/powerpoint/2010/main" val="719453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HP Desktop\Pictures\Gog-Magog-Map-Final.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65413" y="137160"/>
            <a:ext cx="8861174"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0015345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CFA5D38-2F1F-48BD-9715-92E2419E87F5}"/>
              </a:ext>
            </a:extLst>
          </p:cNvPr>
          <p:cNvGraphicFramePr>
            <a:graphicFrameLocks noGrp="1"/>
          </p:cNvGraphicFramePr>
          <p:nvPr/>
        </p:nvGraphicFramePr>
        <p:xfrm>
          <a:off x="609600" y="304800"/>
          <a:ext cx="10972800" cy="6248400"/>
        </p:xfrm>
        <a:graphic>
          <a:graphicData uri="http://schemas.openxmlformats.org/drawingml/2006/table">
            <a:tbl>
              <a:tblPr firstRow="1" bandRow="1">
                <a:tableStyleId>{073A0DAA-6AF3-43AB-8588-CEC1D06C72B9}</a:tableStyleId>
              </a:tblPr>
              <a:tblGrid>
                <a:gridCol w="5486400">
                  <a:extLst>
                    <a:ext uri="{9D8B030D-6E8A-4147-A177-3AD203B41FA5}">
                      <a16:colId xmlns:a16="http://schemas.microsoft.com/office/drawing/2014/main" val="3051601499"/>
                    </a:ext>
                  </a:extLst>
                </a:gridCol>
                <a:gridCol w="5486400">
                  <a:extLst>
                    <a:ext uri="{9D8B030D-6E8A-4147-A177-3AD203B41FA5}">
                      <a16:colId xmlns:a16="http://schemas.microsoft.com/office/drawing/2014/main" val="1072708087"/>
                    </a:ext>
                  </a:extLst>
                </a:gridCol>
              </a:tblGrid>
              <a:tr h="683858">
                <a:tc gridSpan="2">
                  <a:txBody>
                    <a:bodyPr/>
                    <a:lstStyle/>
                    <a:p>
                      <a:pPr algn="ctr"/>
                      <a:r>
                        <a:rPr lang="en-US" sz="3600" b="0" dirty="0">
                          <a:solidFill>
                            <a:schemeClr val="tx2"/>
                          </a:solidFill>
                          <a:latin typeface="Calibri" panose="020F0502020204030204" pitchFamily="34" charset="0"/>
                          <a:ea typeface="+mj-ea"/>
                          <a:cs typeface="Calibri" panose="020F0502020204030204" pitchFamily="34" charset="0"/>
                        </a:rPr>
                        <a:t>Ancient Names From Ezekiel 38:1-9</a:t>
                      </a:r>
                    </a:p>
                  </a:txBody>
                  <a:tcPr/>
                </a:tc>
                <a:tc hMerge="1">
                  <a:txBody>
                    <a:bodyPr/>
                    <a:lstStyle/>
                    <a:p>
                      <a:endParaRPr lang="en-US" dirty="0"/>
                    </a:p>
                  </a:txBody>
                  <a:tcPr/>
                </a:tc>
                <a:extLst>
                  <a:ext uri="{0D108BD9-81ED-4DB2-BD59-A6C34878D82A}">
                    <a16:rowId xmlns:a16="http://schemas.microsoft.com/office/drawing/2014/main" val="1444934580"/>
                  </a:ext>
                </a:extLst>
              </a:tr>
              <a:tr h="5564542">
                <a:tc>
                  <a:txBody>
                    <a:bodyPr/>
                    <a:lstStyle/>
                    <a:p>
                      <a:pPr marL="461963" indent="-461963" eaLnBrk="1" hangingPunct="1">
                        <a:spcAft>
                          <a:spcPts val="600"/>
                        </a:spcAft>
                        <a:buClr>
                          <a:srgbClr val="000099"/>
                        </a:buClr>
                        <a:buFontTx/>
                        <a:buAutoNum type="arabicPeriod"/>
                      </a:pPr>
                      <a:r>
                        <a:rPr lang="en-US" altLang="en-US" sz="3000" kern="1200" dirty="0">
                          <a:solidFill>
                            <a:schemeClr val="dk1"/>
                          </a:solidFill>
                          <a:latin typeface="Calibri" panose="020F0502020204030204" pitchFamily="34" charset="0"/>
                          <a:ea typeface="+mn-ea"/>
                          <a:cs typeface="Calibri" panose="020F0502020204030204" pitchFamily="34" charset="0"/>
                        </a:rPr>
                        <a:t>Magog (Central Asia), </a:t>
                      </a:r>
                    </a:p>
                    <a:p>
                      <a:pPr marL="461963" indent="-461963" algn="l" defTabSz="914400" rtl="0" eaLnBrk="1" latinLnBrk="0" hangingPunct="1">
                        <a:spcAft>
                          <a:spcPts val="600"/>
                        </a:spcAft>
                        <a:buClr>
                          <a:srgbClr val="000099"/>
                        </a:buClr>
                        <a:buFontTx/>
                        <a:buAutoNum type="arabicPeriod"/>
                      </a:pPr>
                      <a:r>
                        <a:rPr lang="en-US" altLang="en-US" sz="3000" kern="1200" dirty="0">
                          <a:solidFill>
                            <a:schemeClr val="dk1"/>
                          </a:solidFill>
                          <a:latin typeface="Calibri" panose="020F0502020204030204" pitchFamily="34" charset="0"/>
                          <a:ea typeface="+mn-ea"/>
                          <a:cs typeface="Calibri" panose="020F0502020204030204" pitchFamily="34" charset="0"/>
                        </a:rPr>
                        <a:t>Rosh (Russia), </a:t>
                      </a:r>
                    </a:p>
                    <a:p>
                      <a:pPr marL="461963" indent="-461963" algn="l" defTabSz="914400" rtl="0" eaLnBrk="1" latinLnBrk="0" hangingPunct="1">
                        <a:spcAft>
                          <a:spcPts val="600"/>
                        </a:spcAft>
                        <a:buClr>
                          <a:srgbClr val="000099"/>
                        </a:buClr>
                        <a:buFontTx/>
                        <a:buAutoNum type="arabicPeriod"/>
                      </a:pPr>
                      <a:r>
                        <a:rPr lang="en-US" altLang="en-US" sz="3000" kern="1200" dirty="0" err="1">
                          <a:solidFill>
                            <a:schemeClr val="dk1"/>
                          </a:solidFill>
                          <a:latin typeface="Calibri" panose="020F0502020204030204" pitchFamily="34" charset="0"/>
                          <a:ea typeface="+mn-ea"/>
                          <a:cs typeface="Calibri" panose="020F0502020204030204" pitchFamily="34" charset="0"/>
                        </a:rPr>
                        <a:t>Meshec</a:t>
                      </a:r>
                      <a:r>
                        <a:rPr lang="en-US" altLang="en-US" sz="3000" kern="1200" dirty="0">
                          <a:solidFill>
                            <a:schemeClr val="dk1"/>
                          </a:solidFill>
                          <a:latin typeface="Calibri" panose="020F0502020204030204" pitchFamily="34" charset="0"/>
                          <a:ea typeface="+mn-ea"/>
                          <a:cs typeface="Calibri" panose="020F0502020204030204" pitchFamily="34" charset="0"/>
                        </a:rPr>
                        <a:t> (Turkey), </a:t>
                      </a:r>
                    </a:p>
                    <a:p>
                      <a:pPr marL="461963" indent="-461963" algn="l" defTabSz="914400" rtl="0" eaLnBrk="1" latinLnBrk="0" hangingPunct="1">
                        <a:spcAft>
                          <a:spcPts val="600"/>
                        </a:spcAft>
                        <a:buClr>
                          <a:srgbClr val="000099"/>
                        </a:buClr>
                        <a:buFontTx/>
                        <a:buAutoNum type="arabicPeriod"/>
                      </a:pPr>
                      <a:r>
                        <a:rPr lang="en-US" altLang="en-US" sz="3000" kern="1200" dirty="0">
                          <a:solidFill>
                            <a:schemeClr val="dk1"/>
                          </a:solidFill>
                          <a:latin typeface="Calibri" panose="020F0502020204030204" pitchFamily="34" charset="0"/>
                          <a:ea typeface="+mn-ea"/>
                          <a:cs typeface="Calibri" panose="020F0502020204030204" pitchFamily="34" charset="0"/>
                        </a:rPr>
                        <a:t>Tubal (Turkey), </a:t>
                      </a:r>
                    </a:p>
                    <a:p>
                      <a:pPr marL="461963" indent="-461963" algn="l" defTabSz="914400" rtl="0" eaLnBrk="1" latinLnBrk="0" hangingPunct="1">
                        <a:spcAft>
                          <a:spcPts val="600"/>
                        </a:spcAft>
                        <a:buClr>
                          <a:srgbClr val="000099"/>
                        </a:buClr>
                        <a:buFontTx/>
                        <a:buAutoNum type="arabicPeriod"/>
                      </a:pPr>
                      <a:r>
                        <a:rPr lang="en-US" altLang="en-US" sz="3000" kern="1200" dirty="0">
                          <a:solidFill>
                            <a:schemeClr val="dk1"/>
                          </a:solidFill>
                          <a:latin typeface="Calibri" panose="020F0502020204030204" pitchFamily="34" charset="0"/>
                          <a:ea typeface="+mn-ea"/>
                          <a:cs typeface="Calibri" panose="020F0502020204030204" pitchFamily="34" charset="0"/>
                        </a:rPr>
                        <a:t>Persia (Iran), </a:t>
                      </a:r>
                    </a:p>
                    <a:p>
                      <a:pPr marL="461963" indent="-461963" algn="l" defTabSz="914400" rtl="0" eaLnBrk="1" latinLnBrk="0" hangingPunct="1">
                        <a:spcAft>
                          <a:spcPts val="600"/>
                        </a:spcAft>
                        <a:buClr>
                          <a:srgbClr val="000099"/>
                        </a:buClr>
                        <a:buFontTx/>
                        <a:buAutoNum type="arabicPeriod"/>
                      </a:pPr>
                      <a:r>
                        <a:rPr lang="en-US" altLang="en-US" sz="3000" kern="1200" dirty="0">
                          <a:solidFill>
                            <a:schemeClr val="dk1"/>
                          </a:solidFill>
                          <a:latin typeface="Calibri" panose="020F0502020204030204" pitchFamily="34" charset="0"/>
                          <a:ea typeface="+mn-ea"/>
                          <a:cs typeface="Calibri" panose="020F0502020204030204" pitchFamily="34" charset="0"/>
                        </a:rPr>
                        <a:t>Put (Libya), </a:t>
                      </a:r>
                    </a:p>
                    <a:p>
                      <a:pPr marL="461963" indent="-461963" algn="l" defTabSz="914400" rtl="0" eaLnBrk="1" latinLnBrk="0" hangingPunct="1">
                        <a:spcAft>
                          <a:spcPts val="600"/>
                        </a:spcAft>
                        <a:buClr>
                          <a:srgbClr val="000099"/>
                        </a:buClr>
                        <a:buFontTx/>
                        <a:buAutoNum type="arabicPeriod"/>
                      </a:pPr>
                      <a:r>
                        <a:rPr lang="en-US" altLang="en-US" sz="3000" kern="1200" dirty="0">
                          <a:solidFill>
                            <a:schemeClr val="dk1"/>
                          </a:solidFill>
                          <a:latin typeface="Calibri" panose="020F0502020204030204" pitchFamily="34" charset="0"/>
                          <a:ea typeface="+mn-ea"/>
                          <a:cs typeface="Calibri" panose="020F0502020204030204" pitchFamily="34" charset="0"/>
                        </a:rPr>
                        <a:t>Cush (Sudan), </a:t>
                      </a:r>
                    </a:p>
                    <a:p>
                      <a:pPr marL="461963" indent="-461963" algn="l" defTabSz="914400" rtl="0" eaLnBrk="1" latinLnBrk="0" hangingPunct="1">
                        <a:spcAft>
                          <a:spcPts val="600"/>
                        </a:spcAft>
                        <a:buClr>
                          <a:srgbClr val="000099"/>
                        </a:buClr>
                        <a:buFontTx/>
                        <a:buAutoNum type="arabicPeriod"/>
                      </a:pPr>
                      <a:r>
                        <a:rPr lang="en-US" altLang="en-US" sz="3000" kern="1200" dirty="0">
                          <a:solidFill>
                            <a:schemeClr val="dk1"/>
                          </a:solidFill>
                          <a:latin typeface="Calibri" panose="020F0502020204030204" pitchFamily="34" charset="0"/>
                          <a:ea typeface="+mn-ea"/>
                          <a:cs typeface="Calibri" panose="020F0502020204030204" pitchFamily="34" charset="0"/>
                        </a:rPr>
                        <a:t>Gomer (Turkey),</a:t>
                      </a:r>
                    </a:p>
                  </a:txBody>
                  <a:tcPr/>
                </a:tc>
                <a:tc>
                  <a:txBody>
                    <a:bodyPr/>
                    <a:lstStyle/>
                    <a:p>
                      <a:pPr marL="569913" marR="0" lvl="0" indent="-569913" algn="l" defTabSz="914400" rtl="0" eaLnBrk="1" fontAlgn="auto" latinLnBrk="0" hangingPunct="1">
                        <a:lnSpc>
                          <a:spcPct val="100000"/>
                        </a:lnSpc>
                        <a:spcBef>
                          <a:spcPts val="0"/>
                        </a:spcBef>
                        <a:spcAft>
                          <a:spcPts val="600"/>
                        </a:spcAft>
                        <a:buClr>
                          <a:srgbClr val="000099"/>
                        </a:buClr>
                        <a:buSzTx/>
                        <a:buFont typeface="+mj-lt"/>
                        <a:buAutoNum type="arabicPeriod" startAt="9"/>
                        <a:tabLst/>
                        <a:defRPr/>
                      </a:pPr>
                      <a:r>
                        <a:rPr lang="en-US" altLang="en-US" sz="3000" kern="1200" dirty="0" err="1">
                          <a:solidFill>
                            <a:schemeClr val="dk1"/>
                          </a:solidFill>
                          <a:latin typeface="Calibri" panose="020F0502020204030204" pitchFamily="34" charset="0"/>
                          <a:ea typeface="+mn-ea"/>
                          <a:cs typeface="Calibri" panose="020F0502020204030204" pitchFamily="34" charset="0"/>
                        </a:rPr>
                        <a:t>Togarmah</a:t>
                      </a:r>
                      <a:r>
                        <a:rPr lang="en-US" altLang="en-US" sz="3000" kern="1200" dirty="0">
                          <a:solidFill>
                            <a:schemeClr val="dk1"/>
                          </a:solidFill>
                          <a:latin typeface="Calibri" panose="020F0502020204030204" pitchFamily="34" charset="0"/>
                          <a:ea typeface="+mn-ea"/>
                          <a:cs typeface="Calibri" panose="020F0502020204030204" pitchFamily="34" charset="0"/>
                        </a:rPr>
                        <a:t> (Turkey) </a:t>
                      </a:r>
                    </a:p>
                    <a:p>
                      <a:pPr marL="569913" marR="0" lvl="0" indent="-569913" algn="l" defTabSz="914400" rtl="0" eaLnBrk="1" fontAlgn="auto" latinLnBrk="0" hangingPunct="1">
                        <a:lnSpc>
                          <a:spcPct val="100000"/>
                        </a:lnSpc>
                        <a:spcBef>
                          <a:spcPts val="0"/>
                        </a:spcBef>
                        <a:spcAft>
                          <a:spcPts val="600"/>
                        </a:spcAft>
                        <a:buClr>
                          <a:srgbClr val="000099"/>
                        </a:buClr>
                        <a:buSzTx/>
                        <a:buFont typeface="+mj-lt"/>
                        <a:buAutoNum type="arabicPeriod" startAt="9"/>
                        <a:tabLst/>
                        <a:defRPr/>
                      </a:pPr>
                      <a:r>
                        <a:rPr lang="en-US" altLang="en-US" sz="3000" kern="1200" dirty="0">
                          <a:solidFill>
                            <a:schemeClr val="dk1"/>
                          </a:solidFill>
                          <a:latin typeface="Calibri" panose="020F0502020204030204" pitchFamily="34" charset="0"/>
                          <a:ea typeface="+mn-ea"/>
                          <a:cs typeface="Calibri" panose="020F0502020204030204" pitchFamily="34" charset="0"/>
                        </a:rPr>
                        <a:t>Sheba (Saudi Arabia)</a:t>
                      </a:r>
                    </a:p>
                    <a:p>
                      <a:pPr marL="569913" marR="0" lvl="0" indent="-569913" algn="l" defTabSz="914400" rtl="0" eaLnBrk="1" fontAlgn="auto" latinLnBrk="0" hangingPunct="1">
                        <a:lnSpc>
                          <a:spcPct val="100000"/>
                        </a:lnSpc>
                        <a:spcBef>
                          <a:spcPts val="0"/>
                        </a:spcBef>
                        <a:spcAft>
                          <a:spcPts val="600"/>
                        </a:spcAft>
                        <a:buClr>
                          <a:srgbClr val="000099"/>
                        </a:buClr>
                        <a:buSzTx/>
                        <a:buFont typeface="+mj-lt"/>
                        <a:buAutoNum type="arabicPeriod" startAt="9"/>
                        <a:tabLst/>
                        <a:defRPr/>
                      </a:pPr>
                      <a:r>
                        <a:rPr lang="en-US" altLang="en-US" sz="3000" kern="1200" dirty="0" err="1">
                          <a:solidFill>
                            <a:schemeClr val="dk1"/>
                          </a:solidFill>
                          <a:latin typeface="Calibri" panose="020F0502020204030204" pitchFamily="34" charset="0"/>
                          <a:ea typeface="+mn-ea"/>
                          <a:cs typeface="Calibri" panose="020F0502020204030204" pitchFamily="34" charset="0"/>
                        </a:rPr>
                        <a:t>Dedan</a:t>
                      </a:r>
                      <a:r>
                        <a:rPr lang="en-US" altLang="en-US" sz="3000" kern="1200" dirty="0">
                          <a:solidFill>
                            <a:schemeClr val="dk1"/>
                          </a:solidFill>
                          <a:latin typeface="Calibri" panose="020F0502020204030204" pitchFamily="34" charset="0"/>
                          <a:ea typeface="+mn-ea"/>
                          <a:cs typeface="Calibri" panose="020F0502020204030204" pitchFamily="34" charset="0"/>
                        </a:rPr>
                        <a:t> (Saudi Arabia or Yemen)</a:t>
                      </a:r>
                    </a:p>
                    <a:p>
                      <a:pPr marL="569913" marR="0" lvl="0" indent="-569913" algn="l" defTabSz="914400" rtl="0" eaLnBrk="1" fontAlgn="auto" latinLnBrk="0" hangingPunct="1">
                        <a:lnSpc>
                          <a:spcPct val="100000"/>
                        </a:lnSpc>
                        <a:spcBef>
                          <a:spcPts val="0"/>
                        </a:spcBef>
                        <a:spcAft>
                          <a:spcPts val="600"/>
                        </a:spcAft>
                        <a:buClr>
                          <a:srgbClr val="000099"/>
                        </a:buClr>
                        <a:buSzTx/>
                        <a:buFont typeface="+mj-lt"/>
                        <a:buAutoNum type="arabicPeriod" startAt="9"/>
                        <a:tabLst/>
                        <a:defRPr/>
                      </a:pPr>
                      <a:r>
                        <a:rPr lang="en-US" altLang="en-US" sz="3000" kern="1200" dirty="0">
                          <a:solidFill>
                            <a:schemeClr val="dk1"/>
                          </a:solidFill>
                          <a:latin typeface="Calibri" panose="020F0502020204030204" pitchFamily="34" charset="0"/>
                          <a:ea typeface="+mn-ea"/>
                          <a:cs typeface="Calibri" panose="020F0502020204030204" pitchFamily="34" charset="0"/>
                        </a:rPr>
                        <a:t>Tarshish (Spain)</a:t>
                      </a:r>
                    </a:p>
                    <a:p>
                      <a:pPr marL="569913" marR="0" lvl="0" indent="-569913" algn="l" defTabSz="914400" rtl="0" eaLnBrk="1" fontAlgn="auto" latinLnBrk="0" hangingPunct="1">
                        <a:lnSpc>
                          <a:spcPct val="100000"/>
                        </a:lnSpc>
                        <a:spcBef>
                          <a:spcPts val="0"/>
                        </a:spcBef>
                        <a:spcAft>
                          <a:spcPts val="600"/>
                        </a:spcAft>
                        <a:buClr>
                          <a:srgbClr val="000099"/>
                        </a:buClr>
                        <a:buSzTx/>
                        <a:buFont typeface="+mj-lt"/>
                        <a:buAutoNum type="arabicPeriod" startAt="9"/>
                        <a:tabLst/>
                        <a:defRPr/>
                      </a:pPr>
                      <a:r>
                        <a:rPr lang="en-US" altLang="en-US" sz="3000" kern="1200" dirty="0">
                          <a:solidFill>
                            <a:schemeClr val="dk1"/>
                          </a:solidFill>
                          <a:latin typeface="Calibri" panose="020F0502020204030204" pitchFamily="34" charset="0"/>
                          <a:ea typeface="+mn-ea"/>
                          <a:cs typeface="Calibri" panose="020F0502020204030204" pitchFamily="34" charset="0"/>
                        </a:rPr>
                        <a:t>Merchants of Tarshish (Conglomeration of Western powers including Europe)</a:t>
                      </a:r>
                    </a:p>
                    <a:p>
                      <a:pPr marL="569913" marR="0" lvl="0" indent="-569913" algn="l" defTabSz="914400" rtl="0" eaLnBrk="1" fontAlgn="auto" latinLnBrk="0" hangingPunct="1">
                        <a:lnSpc>
                          <a:spcPct val="100000"/>
                        </a:lnSpc>
                        <a:spcBef>
                          <a:spcPts val="0"/>
                        </a:spcBef>
                        <a:spcAft>
                          <a:spcPts val="600"/>
                        </a:spcAft>
                        <a:buClr>
                          <a:srgbClr val="000099"/>
                        </a:buClr>
                        <a:buSzTx/>
                        <a:buFont typeface="+mj-lt"/>
                        <a:buAutoNum type="arabicPeriod" startAt="9"/>
                        <a:tabLst/>
                        <a:defRPr/>
                      </a:pPr>
                      <a:r>
                        <a:rPr lang="en-US" altLang="en-US" sz="3000" kern="1200" dirty="0">
                          <a:solidFill>
                            <a:schemeClr val="dk1"/>
                          </a:solidFill>
                          <a:latin typeface="Calibri" panose="020F0502020204030204" pitchFamily="34" charset="0"/>
                          <a:ea typeface="+mn-ea"/>
                          <a:cs typeface="Calibri" panose="020F0502020204030204" pitchFamily="34" charset="0"/>
                        </a:rPr>
                        <a:t>Israel</a:t>
                      </a:r>
                    </a:p>
                  </a:txBody>
                  <a:tcPr/>
                </a:tc>
                <a:extLst>
                  <a:ext uri="{0D108BD9-81ED-4DB2-BD59-A6C34878D82A}">
                    <a16:rowId xmlns:a16="http://schemas.microsoft.com/office/drawing/2014/main" val="598634879"/>
                  </a:ext>
                </a:extLst>
              </a:tr>
            </a:tbl>
          </a:graphicData>
        </a:graphic>
      </p:graphicFrame>
      <p:pic>
        <p:nvPicPr>
          <p:cNvPr id="5" name="Picture 4">
            <a:extLst>
              <a:ext uri="{FF2B5EF4-FFF2-40B4-BE49-F238E27FC236}">
                <a16:creationId xmlns:a16="http://schemas.microsoft.com/office/drawing/2014/main" id="{8654AF7A-9B80-4B3D-B964-B08EFDD07B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78172" y="5486400"/>
            <a:ext cx="1612828" cy="914400"/>
          </a:xfrm>
          <a:prstGeom prst="rect">
            <a:avLst/>
          </a:prstGeom>
        </p:spPr>
      </p:pic>
    </p:spTree>
    <p:extLst>
      <p:ext uri="{BB962C8B-B14F-4D97-AF65-F5344CB8AC3E}">
        <p14:creationId xmlns:p14="http://schemas.microsoft.com/office/powerpoint/2010/main" val="2912069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3581400" y="1752600"/>
            <a:ext cx="8001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eaLnBrk="1" hangingPunct="1">
              <a:spcBef>
                <a:spcPct val="0"/>
              </a:spcBef>
              <a:buClrTx/>
              <a:buSzTx/>
              <a:buNone/>
            </a:pPr>
            <a:r>
              <a:rPr lang="en-US" altLang="en-US" sz="3600" dirty="0">
                <a:effectLst>
                  <a:outerShdw blurRad="38100" dist="38100" dir="2700000" algn="tl">
                    <a:srgbClr val="000000">
                      <a:alpha val="43137"/>
                    </a:srgbClr>
                  </a:outerShdw>
                </a:effectLst>
                <a:cs typeface="Calibri" panose="020F0502020204030204" pitchFamily="34" charset="0"/>
              </a:rPr>
              <a:t>"</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Magog</a:t>
            </a:r>
            <a:r>
              <a:rPr lang="en-US" sz="3600" dirty="0">
                <a:effectLst>
                  <a:outerShdw blurRad="38100" dist="38100" dir="2700000" algn="tl">
                    <a:srgbClr val="000000">
                      <a:alpha val="43137"/>
                    </a:srgbClr>
                  </a:outerShdw>
                </a:effectLst>
              </a:rPr>
              <a:t> founded those that from him were named </a:t>
            </a:r>
            <a:r>
              <a:rPr lang="en-US" sz="3600" dirty="0" err="1">
                <a:effectLst>
                  <a:outerShdw blurRad="38100" dist="38100" dir="2700000" algn="tl">
                    <a:srgbClr val="000000">
                      <a:alpha val="43137"/>
                    </a:srgbClr>
                  </a:outerShdw>
                </a:effectLst>
              </a:rPr>
              <a:t>Magogites</a:t>
            </a:r>
            <a:r>
              <a:rPr lang="en-US" sz="3600" dirty="0">
                <a:effectLst>
                  <a:outerShdw blurRad="38100" dist="38100" dir="2700000" algn="tl">
                    <a:srgbClr val="000000">
                      <a:alpha val="43137"/>
                    </a:srgbClr>
                  </a:outerShdw>
                </a:effectLst>
              </a:rPr>
              <a:t>, but who are by the Greeks called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Scythians</a:t>
            </a:r>
            <a:r>
              <a:rPr lang="en-US" altLang="en-US" sz="3600" dirty="0">
                <a:effectLst>
                  <a:outerShdw blurRad="38100" dist="38100" dir="2700000" algn="tl">
                    <a:srgbClr val="000000">
                      <a:alpha val="43137"/>
                    </a:srgbClr>
                  </a:outerShdw>
                </a:effectLst>
                <a:cs typeface="Calibri" panose="020F0502020204030204" pitchFamily="34" charset="0"/>
              </a:rPr>
              <a:t>."</a:t>
            </a:r>
          </a:p>
        </p:txBody>
      </p:sp>
      <p:sp>
        <p:nvSpPr>
          <p:cNvPr id="26627" name="TextBox 2"/>
          <p:cNvSpPr txBox="1">
            <a:spLocks noChangeArrowheads="1"/>
          </p:cNvSpPr>
          <p:nvPr/>
        </p:nvSpPr>
        <p:spPr bwMode="auto">
          <a:xfrm>
            <a:off x="2438400" y="216694"/>
            <a:ext cx="731519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1200"/>
              </a:spcAft>
              <a:buClrTx/>
              <a:buSzTx/>
              <a:buNone/>
            </a:pPr>
            <a:r>
              <a:rPr lang="en-US" altLang="en-US" sz="4000" dirty="0">
                <a:solidFill>
                  <a:schemeClr val="tx2"/>
                </a:solidFill>
                <a:effectLst>
                  <a:outerShdw blurRad="38100" dist="38100" dir="2700000" algn="tl">
                    <a:srgbClr val="000000">
                      <a:alpha val="43137"/>
                    </a:srgbClr>
                  </a:outerShdw>
                </a:effectLst>
                <a:ea typeface="+mj-ea"/>
                <a:cs typeface="+mj-cs"/>
              </a:rPr>
              <a:t>Josephus</a:t>
            </a:r>
          </a:p>
          <a:p>
            <a:pPr algn="ctr" eaLnBrk="1" hangingPunct="1">
              <a:spcBef>
                <a:spcPct val="0"/>
              </a:spcBef>
              <a:buClrTx/>
              <a:buSzTx/>
              <a:buFontTx/>
              <a:buNone/>
            </a:pPr>
            <a:r>
              <a:rPr lang="en-US" altLang="en-US" sz="2000" dirty="0">
                <a:effectLst>
                  <a:outerShdw blurRad="38100" dist="38100" dir="2700000" algn="tl">
                    <a:srgbClr val="000000">
                      <a:alpha val="43137"/>
                    </a:srgbClr>
                  </a:outerShdw>
                </a:effectLst>
                <a:cs typeface="Calibri" panose="020F0502020204030204" pitchFamily="34" charset="0"/>
              </a:rPr>
              <a:t>Josephus, </a:t>
            </a:r>
            <a:r>
              <a:rPr lang="en-US" altLang="en-US" sz="2000" i="1" dirty="0">
                <a:effectLst>
                  <a:outerShdw blurRad="38100" dist="38100" dir="2700000" algn="tl">
                    <a:srgbClr val="000000">
                      <a:alpha val="43137"/>
                    </a:srgbClr>
                  </a:outerShdw>
                </a:effectLst>
                <a:cs typeface="Calibri" panose="020F0502020204030204" pitchFamily="34" charset="0"/>
              </a:rPr>
              <a:t>Antiquities</a:t>
            </a:r>
            <a:r>
              <a:rPr lang="en-US" altLang="en-US" sz="2000" dirty="0">
                <a:effectLst>
                  <a:outerShdw blurRad="38100" dist="38100" dir="2700000" algn="tl">
                    <a:srgbClr val="000000">
                      <a:alpha val="43137"/>
                    </a:srgbClr>
                  </a:outerShdw>
                </a:effectLst>
                <a:cs typeface="Calibri" panose="020F0502020204030204" pitchFamily="34" charset="0"/>
              </a:rPr>
              <a:t>, 1.6.1.</a:t>
            </a:r>
          </a:p>
        </p:txBody>
      </p:sp>
      <p:pic>
        <p:nvPicPr>
          <p:cNvPr id="2" name="Picture 1">
            <a:extLst>
              <a:ext uri="{FF2B5EF4-FFF2-40B4-BE49-F238E27FC236}">
                <a16:creationId xmlns:a16="http://schemas.microsoft.com/office/drawing/2014/main" id="{DCDD20A0-1C70-4630-B0C8-34FD0E48FFFE}"/>
              </a:ext>
            </a:extLst>
          </p:cNvPr>
          <p:cNvPicPr>
            <a:picLocks noChangeAspect="1"/>
          </p:cNvPicPr>
          <p:nvPr/>
        </p:nvPicPr>
        <p:blipFill>
          <a:blip r:embed="rId2"/>
          <a:stretch>
            <a:fillRect/>
          </a:stretch>
        </p:blipFill>
        <p:spPr>
          <a:xfrm>
            <a:off x="685801" y="1862792"/>
            <a:ext cx="2612210" cy="3200400"/>
          </a:xfrm>
          <a:prstGeom prst="rect">
            <a:avLst/>
          </a:prstGeom>
        </p:spPr>
      </p:pic>
    </p:spTree>
    <p:extLst>
      <p:ext uri="{BB962C8B-B14F-4D97-AF65-F5344CB8AC3E}">
        <p14:creationId xmlns:p14="http://schemas.microsoft.com/office/powerpoint/2010/main" val="242819508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HP Desktop\Pictures\Gog-Magog-Map-Final.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65413" y="137160"/>
            <a:ext cx="8861174"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Oval 7">
            <a:extLst>
              <a:ext uri="{FF2B5EF4-FFF2-40B4-BE49-F238E27FC236}">
                <a16:creationId xmlns:a16="http://schemas.microsoft.com/office/drawing/2014/main" id="{EC5C0E31-21FC-42B6-A71D-90D5F6F0359B}"/>
              </a:ext>
            </a:extLst>
          </p:cNvPr>
          <p:cNvSpPr>
            <a:spLocks noChangeArrowheads="1"/>
          </p:cNvSpPr>
          <p:nvPr/>
        </p:nvSpPr>
        <p:spPr bwMode="auto">
          <a:xfrm>
            <a:off x="8610600" y="228600"/>
            <a:ext cx="1899854" cy="2209800"/>
          </a:xfrm>
          <a:prstGeom prst="ellipse">
            <a:avLst/>
          </a:prstGeom>
          <a:noFill/>
          <a:ln w="76200" algn="ctr">
            <a:solidFill>
              <a:srgbClr val="C00000"/>
            </a:solidFill>
            <a:round/>
            <a:headEnd/>
            <a:tailEnd/>
          </a:ln>
        </p:spPr>
        <p:txBody>
          <a:bodyPr wrap="none"/>
          <a:lstStyle/>
          <a:p>
            <a:endParaRPr lang="en-US" dirty="0"/>
          </a:p>
        </p:txBody>
      </p:sp>
    </p:spTree>
    <p:extLst>
      <p:ext uri="{BB962C8B-B14F-4D97-AF65-F5344CB8AC3E}">
        <p14:creationId xmlns:p14="http://schemas.microsoft.com/office/powerpoint/2010/main" val="425890540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0D5365-9679-4575-8D4F-5E6ACD7D2C3F}"/>
              </a:ext>
            </a:extLst>
          </p:cNvPr>
          <p:cNvPicPr>
            <a:picLocks noChangeAspect="1"/>
          </p:cNvPicPr>
          <p:nvPr/>
        </p:nvPicPr>
        <p:blipFill>
          <a:blip r:embed="rId2"/>
          <a:stretch>
            <a:fillRect/>
          </a:stretch>
        </p:blipFill>
        <p:spPr>
          <a:xfrm>
            <a:off x="1219200" y="685800"/>
            <a:ext cx="9753600"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2830798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A15199-FBEA-473E-BFD1-D63836756E7E}"/>
              </a:ext>
            </a:extLst>
          </p:cNvPr>
          <p:cNvPicPr>
            <a:picLocks noChangeAspect="1"/>
          </p:cNvPicPr>
          <p:nvPr/>
        </p:nvPicPr>
        <p:blipFill>
          <a:blip r:embed="rId2"/>
          <a:stretch>
            <a:fillRect/>
          </a:stretch>
        </p:blipFill>
        <p:spPr>
          <a:xfrm>
            <a:off x="0" y="0"/>
            <a:ext cx="12192000" cy="6857999"/>
          </a:xfrm>
          <a:prstGeom prst="rect">
            <a:avLst/>
          </a:prstGeom>
        </p:spPr>
      </p:pic>
      <p:sp>
        <p:nvSpPr>
          <p:cNvPr id="3" name="Content Placeholder 2"/>
          <p:cNvSpPr>
            <a:spLocks noGrp="1"/>
          </p:cNvSpPr>
          <p:nvPr>
            <p:ph idx="1"/>
          </p:nvPr>
        </p:nvSpPr>
        <p:spPr>
          <a:xfrm>
            <a:off x="609600" y="0"/>
            <a:ext cx="10972800" cy="3657600"/>
          </a:xfrm>
        </p:spPr>
        <p:txBody>
          <a:bodyPr/>
          <a:lstStyle/>
          <a:p>
            <a:pPr algn="ctr">
              <a:spcBef>
                <a:spcPts val="0"/>
              </a:spcBef>
              <a:spcAft>
                <a:spcPts val="1200"/>
              </a:spcAft>
              <a:buNone/>
              <a:defRPr/>
            </a:pPr>
            <a:r>
              <a:rPr lang="en-US" sz="4000" kern="1200" dirty="0">
                <a:solidFill>
                  <a:schemeClr val="tx2"/>
                </a:solidFill>
                <a:ea typeface="+mj-ea"/>
                <a:cs typeface="Calibri" panose="020F0502020204030204" pitchFamily="34" charset="0"/>
              </a:rPr>
              <a:t>Ezekiel</a:t>
            </a:r>
            <a:r>
              <a:rPr lang="en-US" altLang="en-US" sz="4000" kern="1200" dirty="0">
                <a:solidFill>
                  <a:schemeClr val="tx2"/>
                </a:solidFill>
                <a:ea typeface="+mj-ea"/>
                <a:cs typeface="Calibri" panose="020F0502020204030204" pitchFamily="34" charset="0"/>
              </a:rPr>
              <a:t> 38:2 (KJV)</a:t>
            </a:r>
            <a:endParaRPr lang="en-US" sz="4000" kern="1200" dirty="0">
              <a:solidFill>
                <a:schemeClr val="tx2"/>
              </a:solidFill>
              <a:ea typeface="+mj-ea"/>
              <a:cs typeface="Calibri" panose="020F0502020204030204" pitchFamily="34" charset="0"/>
            </a:endParaRPr>
          </a:p>
          <a:p>
            <a:pPr marL="0" indent="0" algn="just">
              <a:spcBef>
                <a:spcPts val="0"/>
              </a:spcBef>
              <a:buNone/>
              <a:defRPr/>
            </a:pPr>
            <a:r>
              <a:rPr lang="en-US" sz="3600" dirty="0">
                <a:cs typeface="Calibri" panose="020F0502020204030204" pitchFamily="34" charset="0"/>
              </a:rPr>
              <a:t>“Son of man, set thy face against Gog, the land of Magog, the </a:t>
            </a:r>
            <a:r>
              <a:rPr lang="en-US" sz="3600" b="1" u="sng" dirty="0">
                <a:solidFill>
                  <a:srgbClr val="FFFFCC"/>
                </a:solidFill>
                <a:cs typeface="Calibri" panose="020F0502020204030204" pitchFamily="34" charset="0"/>
              </a:rPr>
              <a:t>chief prince</a:t>
            </a:r>
            <a:r>
              <a:rPr lang="en-US" sz="3600" dirty="0">
                <a:cs typeface="Calibri" panose="020F0502020204030204" pitchFamily="34" charset="0"/>
              </a:rPr>
              <a:t> of </a:t>
            </a:r>
            <a:r>
              <a:rPr lang="en-US" sz="3600" dirty="0" err="1">
                <a:cs typeface="Calibri" panose="020F0502020204030204" pitchFamily="34" charset="0"/>
              </a:rPr>
              <a:t>Meshech</a:t>
            </a:r>
            <a:r>
              <a:rPr lang="en-US" sz="3600" dirty="0">
                <a:cs typeface="Calibri" panose="020F0502020204030204" pitchFamily="34" charset="0"/>
              </a:rPr>
              <a:t> and Tubal, and prophesy against him.”</a:t>
            </a:r>
            <a:endParaRPr lang="en-US" sz="36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72318F2-387D-458B-9961-9290A2E36151}"/>
              </a:ext>
            </a:extLst>
          </p:cNvPr>
          <p:cNvPicPr>
            <a:picLocks noChangeAspect="1"/>
          </p:cNvPicPr>
          <p:nvPr/>
        </p:nvPicPr>
        <p:blipFill>
          <a:blip r:embed="rId3"/>
          <a:stretch>
            <a:fillRect/>
          </a:stretch>
        </p:blipFill>
        <p:spPr>
          <a:xfrm>
            <a:off x="4495800" y="2514600"/>
            <a:ext cx="3200400" cy="2286000"/>
          </a:xfrm>
          <a:prstGeom prst="rect">
            <a:avLst/>
          </a:prstGeom>
          <a:ln>
            <a:solidFill>
              <a:schemeClr val="tx1"/>
            </a:solidFill>
          </a:ln>
        </p:spPr>
      </p:pic>
    </p:spTree>
    <p:extLst>
      <p:ext uri="{BB962C8B-B14F-4D97-AF65-F5344CB8AC3E}">
        <p14:creationId xmlns:p14="http://schemas.microsoft.com/office/powerpoint/2010/main" val="256522198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A22FD85-A1D5-4CBD-83A6-02EBA64912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710" y="137160"/>
            <a:ext cx="8582580"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7455409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33‒48</a:t>
            </a:r>
          </a:p>
        </p:txBody>
      </p:sp>
      <p:sp>
        <p:nvSpPr>
          <p:cNvPr id="3" name="Content Placeholder 2"/>
          <p:cNvSpPr>
            <a:spLocks noGrp="1"/>
          </p:cNvSpPr>
          <p:nvPr>
            <p:ph idx="1"/>
          </p:nvPr>
        </p:nvSpPr>
        <p:spPr>
          <a:xfrm>
            <a:off x="609599" y="1058402"/>
            <a:ext cx="10972801" cy="5647198"/>
          </a:xfrm>
        </p:spPr>
        <p:txBody>
          <a:bodyPr/>
          <a:lstStyle/>
          <a:p>
            <a:pPr marL="627063" indent="-6270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Ezekiel recommissioned (33)</a:t>
            </a:r>
            <a:endParaRPr lang="en-US"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False shepherds removed</a:t>
            </a:r>
            <a:r>
              <a:rPr lang="en-US" dirty="0">
                <a:effectLst>
                  <a:outerShdw blurRad="38100" dist="38100" dir="2700000" algn="tl">
                    <a:srgbClr val="000000">
                      <a:alpha val="43137"/>
                    </a:srgbClr>
                  </a:outerShdw>
                </a:effectLst>
                <a:latin typeface="Calibri" pitchFamily="34" charset="0"/>
                <a:cs typeface="Calibri" pitchFamily="34" charset="0"/>
              </a:rPr>
              <a:t> (34)  </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Edom destroyed  (35)</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Israel’s restoration: physical &amp; spiritual (36)</a:t>
            </a:r>
          </a:p>
          <a:p>
            <a:pPr marL="627063" indent="-627063">
              <a:spcBef>
                <a:spcPts val="600"/>
              </a:spcBef>
              <a:spcAft>
                <a:spcPts val="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Israel’s restoration illustrated (37)</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Means of restoration: Northern invasion (38)</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 Results of the Northern invasion: conversion (39)</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Millennial Temple (40‒46)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Tribal land allotment </a:t>
            </a:r>
            <a:r>
              <a:rPr lang="en-US" dirty="0">
                <a:effectLst>
                  <a:outerShdw blurRad="38100" dist="38100" dir="2700000" algn="tl">
                    <a:srgbClr val="000000">
                      <a:alpha val="43137"/>
                    </a:srgbClr>
                  </a:outerShdw>
                </a:effectLst>
                <a:cs typeface="Calibri" pitchFamily="34" charset="0"/>
              </a:rPr>
              <a:t>(47‒48)</a:t>
            </a:r>
          </a:p>
          <a:p>
            <a:pPr marL="576263" indent="-576263">
              <a:spcBef>
                <a:spcPts val="600"/>
              </a:spcBef>
              <a:spcAft>
                <a:spcPts val="600"/>
              </a:spcAft>
              <a:buSzPct val="100000"/>
              <a:buFont typeface="+mj-lt"/>
              <a:buAutoNum type="romanUcPeriod"/>
              <a:defRPr/>
            </a:pP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6" name="Picture 5" descr="C:\Documents and Settings\Owner\Application Data\Microsoft\Media Catalog\Downloaded Clips\cl0\SY01462_.wmf">
            <a:extLst>
              <a:ext uri="{FF2B5EF4-FFF2-40B4-BE49-F238E27FC236}">
                <a16:creationId xmlns:a16="http://schemas.microsoft.com/office/drawing/2014/main" id="{DCF871D5-2BF5-482D-97F2-DAB6C78F8E0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4179638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A15199-FBEA-473E-BFD1-D63836756E7E}"/>
              </a:ext>
            </a:extLst>
          </p:cNvPr>
          <p:cNvPicPr>
            <a:picLocks noChangeAspect="1"/>
          </p:cNvPicPr>
          <p:nvPr/>
        </p:nvPicPr>
        <p:blipFill>
          <a:blip r:embed="rId2"/>
          <a:stretch>
            <a:fillRect/>
          </a:stretch>
        </p:blipFill>
        <p:spPr>
          <a:xfrm>
            <a:off x="0" y="0"/>
            <a:ext cx="12192000" cy="6857999"/>
          </a:xfrm>
          <a:prstGeom prst="rect">
            <a:avLst/>
          </a:prstGeom>
        </p:spPr>
      </p:pic>
      <p:sp>
        <p:nvSpPr>
          <p:cNvPr id="3" name="Content Placeholder 2"/>
          <p:cNvSpPr>
            <a:spLocks noGrp="1"/>
          </p:cNvSpPr>
          <p:nvPr>
            <p:ph idx="1"/>
          </p:nvPr>
        </p:nvSpPr>
        <p:spPr>
          <a:xfrm>
            <a:off x="609600" y="0"/>
            <a:ext cx="10972800" cy="3657600"/>
          </a:xfrm>
        </p:spPr>
        <p:txBody>
          <a:bodyPr/>
          <a:lstStyle/>
          <a:p>
            <a:pPr algn="ctr">
              <a:spcBef>
                <a:spcPts val="0"/>
              </a:spcBef>
              <a:spcAft>
                <a:spcPts val="1200"/>
              </a:spcAft>
              <a:buNone/>
              <a:defRPr/>
            </a:pPr>
            <a:r>
              <a:rPr lang="en-US" sz="4000" kern="1200" dirty="0">
                <a:solidFill>
                  <a:schemeClr val="tx2"/>
                </a:solidFill>
                <a:ea typeface="+mj-ea"/>
                <a:cs typeface="Calibri" panose="020F0502020204030204" pitchFamily="34" charset="0"/>
              </a:rPr>
              <a:t>Ezekiel</a:t>
            </a:r>
            <a:r>
              <a:rPr lang="en-US" altLang="en-US" sz="4000" kern="1200" dirty="0">
                <a:solidFill>
                  <a:schemeClr val="tx2"/>
                </a:solidFill>
                <a:ea typeface="+mj-ea"/>
                <a:cs typeface="Calibri" panose="020F0502020204030204" pitchFamily="34" charset="0"/>
              </a:rPr>
              <a:t> 38:2</a:t>
            </a:r>
            <a:endParaRPr lang="en-US" sz="4000" kern="1200" dirty="0">
              <a:solidFill>
                <a:schemeClr val="tx2"/>
              </a:solidFill>
              <a:ea typeface="+mj-ea"/>
              <a:cs typeface="Calibri" panose="020F0502020204030204" pitchFamily="34" charset="0"/>
            </a:endParaRPr>
          </a:p>
          <a:p>
            <a:pPr marL="0" indent="0" algn="just">
              <a:spcBef>
                <a:spcPts val="0"/>
              </a:spcBef>
              <a:buNone/>
              <a:defRPr/>
            </a:pPr>
            <a:r>
              <a:rPr lang="en-US" sz="3600" dirty="0">
                <a:cs typeface="Calibri" panose="020F0502020204030204" pitchFamily="34" charset="0"/>
              </a:rPr>
              <a:t>“Son of man, set your face toward Gog of the land of Magog, the prince of </a:t>
            </a:r>
            <a:r>
              <a:rPr lang="en-US" sz="3600" b="1" u="sng" dirty="0">
                <a:solidFill>
                  <a:srgbClr val="FFFFCC"/>
                </a:solidFill>
                <a:cs typeface="Calibri" panose="020F0502020204030204" pitchFamily="34" charset="0"/>
              </a:rPr>
              <a:t>Rosh</a:t>
            </a:r>
            <a:r>
              <a:rPr lang="en-US" sz="3600" dirty="0">
                <a:cs typeface="Calibri" panose="020F0502020204030204" pitchFamily="34" charset="0"/>
              </a:rPr>
              <a:t>, </a:t>
            </a:r>
            <a:r>
              <a:rPr lang="en-US" sz="3600" dirty="0" err="1">
                <a:cs typeface="Calibri" panose="020F0502020204030204" pitchFamily="34" charset="0"/>
              </a:rPr>
              <a:t>Meshech</a:t>
            </a:r>
            <a:r>
              <a:rPr lang="en-US" sz="3600" dirty="0">
                <a:cs typeface="Calibri" panose="020F0502020204030204" pitchFamily="34" charset="0"/>
              </a:rPr>
              <a:t> and Tubal, and prophesy against him</a:t>
            </a:r>
            <a:r>
              <a:rPr lang="en-US" sz="3600" dirty="0">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F03EEE8E-A20B-4018-99BA-FB8DACDB543C}"/>
              </a:ext>
            </a:extLst>
          </p:cNvPr>
          <p:cNvPicPr>
            <a:picLocks noChangeAspect="1"/>
          </p:cNvPicPr>
          <p:nvPr/>
        </p:nvPicPr>
        <p:blipFill>
          <a:blip r:embed="rId3"/>
          <a:stretch>
            <a:fillRect/>
          </a:stretch>
        </p:blipFill>
        <p:spPr>
          <a:xfrm>
            <a:off x="4495800" y="2514600"/>
            <a:ext cx="3200400" cy="2286000"/>
          </a:xfrm>
          <a:prstGeom prst="rect">
            <a:avLst/>
          </a:prstGeom>
          <a:ln>
            <a:solidFill>
              <a:schemeClr val="tx1"/>
            </a:solidFill>
          </a:ln>
        </p:spPr>
      </p:pic>
    </p:spTree>
    <p:extLst>
      <p:ext uri="{BB962C8B-B14F-4D97-AF65-F5344CB8AC3E}">
        <p14:creationId xmlns:p14="http://schemas.microsoft.com/office/powerpoint/2010/main" val="343152878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606582" y="1143000"/>
            <a:ext cx="10975818"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ct val="0"/>
              </a:spcBef>
              <a:buClrTx/>
              <a:buSzTx/>
              <a:buNone/>
            </a:pPr>
            <a:r>
              <a:rPr lang="en-US" alt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The weight of evidence favors translating Rosh in Ezekiel 38–39 as a proper name. Five arguments support this view. First, the eminent Hebrew scholars C. F. Keil and Wilhelm </a:t>
            </a:r>
            <a:r>
              <a:rPr lang="en-US" dirty="0" err="1">
                <a:effectLst>
                  <a:outerShdw blurRad="38100" dist="38100" dir="2700000" algn="tl">
                    <a:srgbClr val="000000">
                      <a:alpha val="43137"/>
                    </a:srgbClr>
                  </a:outerShdw>
                </a:effectLst>
                <a:cs typeface="Calibri" panose="020F0502020204030204" pitchFamily="34" charset="0"/>
              </a:rPr>
              <a:t>Gesenius</a:t>
            </a:r>
            <a:r>
              <a:rPr lang="en-US" dirty="0">
                <a:effectLst>
                  <a:outerShdw blurRad="38100" dist="38100" dir="2700000" algn="tl">
                    <a:srgbClr val="000000">
                      <a:alpha val="43137"/>
                    </a:srgbClr>
                  </a:outerShdw>
                </a:effectLst>
                <a:cs typeface="Calibri" panose="020F0502020204030204" pitchFamily="34" charset="0"/>
              </a:rPr>
              <a:t> both hold that a proper noun is the better translation of Rosh in Ezekiel 38:2-3 and 39:1, referring to a specific geographical location. Second, the Greek translation of the Old Testament, the Septuagint, translates Rosh as the proper name Ros. This translation is especially significant since the Septuagint was translated only three centuries after Ezekiel was written—obviously much closer to the original than any modern translation.”</a:t>
            </a:r>
          </a:p>
        </p:txBody>
      </p:sp>
      <p:sp>
        <p:nvSpPr>
          <p:cNvPr id="26627" name="TextBox 2"/>
          <p:cNvSpPr txBox="1">
            <a:spLocks noChangeArrowheads="1"/>
          </p:cNvSpPr>
          <p:nvPr/>
        </p:nvSpPr>
        <p:spPr bwMode="auto">
          <a:xfrm>
            <a:off x="1790700" y="228600"/>
            <a:ext cx="8610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0"/>
              </a:spcAft>
              <a:buClrTx/>
              <a:buSzTx/>
              <a:buNone/>
            </a:pPr>
            <a:r>
              <a:rPr lang="en-US" altLang="en-US" sz="3600" dirty="0">
                <a:solidFill>
                  <a:schemeClr val="tx2"/>
                </a:solidFill>
                <a:effectLst>
                  <a:outerShdw blurRad="38100" dist="38100" dir="2700000" algn="tl">
                    <a:srgbClr val="000000">
                      <a:alpha val="43137"/>
                    </a:srgbClr>
                  </a:outerShdw>
                </a:effectLst>
                <a:ea typeface="+mj-ea"/>
                <a:cs typeface="+mj-cs"/>
              </a:rPr>
              <a:t>Is Rosh Russia?</a:t>
            </a:r>
          </a:p>
          <a:p>
            <a:pPr algn="ctr" eaLnBrk="1" hangingPunct="1">
              <a:spcBef>
                <a:spcPct val="0"/>
              </a:spcBef>
              <a:buClrTx/>
              <a:buSzTx/>
              <a:buNone/>
            </a:pPr>
            <a:r>
              <a:rPr lang="en-US" sz="1800" i="1" dirty="0"/>
              <a:t>The End, </a:t>
            </a:r>
            <a:r>
              <a:rPr lang="en-US" sz="1800" dirty="0"/>
              <a:t>Page 295</a:t>
            </a:r>
            <a:endParaRPr lang="en-US" altLang="en-US" sz="1800" dirty="0">
              <a:effectLst>
                <a:outerShdw blurRad="38100" dist="38100" dir="2700000" algn="tl">
                  <a:srgbClr val="000000">
                    <a:alpha val="43137"/>
                  </a:srgbClr>
                </a:outerShdw>
              </a:effectLst>
              <a:cs typeface="Calibri" panose="020F0502020204030204" pitchFamily="34" charset="0"/>
            </a:endParaRPr>
          </a:p>
        </p:txBody>
      </p:sp>
      <p:pic>
        <p:nvPicPr>
          <p:cNvPr id="5" name="Picture 4">
            <a:extLst>
              <a:ext uri="{FF2B5EF4-FFF2-40B4-BE49-F238E27FC236}">
                <a16:creationId xmlns:a16="http://schemas.microsoft.com/office/drawing/2014/main" id="{290DF509-3E6B-4883-B07D-2A762DAE8EC7}"/>
              </a:ext>
            </a:extLst>
          </p:cNvPr>
          <p:cNvPicPr>
            <a:picLocks noChangeAspect="1"/>
          </p:cNvPicPr>
          <p:nvPr/>
        </p:nvPicPr>
        <p:blipFill>
          <a:blip r:embed="rId3"/>
          <a:stretch>
            <a:fillRect/>
          </a:stretch>
        </p:blipFill>
        <p:spPr>
          <a:xfrm>
            <a:off x="606582" y="76200"/>
            <a:ext cx="1072244" cy="914400"/>
          </a:xfrm>
          <a:prstGeom prst="rect">
            <a:avLst/>
          </a:prstGeom>
        </p:spPr>
      </p:pic>
    </p:spTree>
    <p:extLst>
      <p:ext uri="{BB962C8B-B14F-4D97-AF65-F5344CB8AC3E}">
        <p14:creationId xmlns:p14="http://schemas.microsoft.com/office/powerpoint/2010/main" val="365963198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608091" y="1166842"/>
            <a:ext cx="10975818"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ct val="0"/>
              </a:spcBef>
              <a:buClrTx/>
              <a:buSzTx/>
              <a:buNone/>
            </a:pPr>
            <a:r>
              <a:rPr lang="en-US" alt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The modern translations of Rosh as an adjective can be traced to the Latin Vulgate of Jerome. Third, in their articles on Rosh, many Bible dictionaries and encyclopedias (New Bible Dictionary, Wycliffe Bible Dictionary, and International Standard Bible Encyclopedia) support taking it as a proper name in Ezekiel 38. Fourth, Rosh is mentioned the first time in Ezekiel 38:2 and then repeated in Ezekiel 38:3 and 39:1. If Rosh were simply a title, it would be dropped in these two places, because when titles are repeated in Hebrew, they are generally abbreviated.”</a:t>
            </a:r>
          </a:p>
        </p:txBody>
      </p:sp>
      <p:sp>
        <p:nvSpPr>
          <p:cNvPr id="6" name="TextBox 2">
            <a:extLst>
              <a:ext uri="{FF2B5EF4-FFF2-40B4-BE49-F238E27FC236}">
                <a16:creationId xmlns:a16="http://schemas.microsoft.com/office/drawing/2014/main" id="{573BF1D6-85E5-4839-820D-7E48089479C7}"/>
              </a:ext>
            </a:extLst>
          </p:cNvPr>
          <p:cNvSpPr txBox="1">
            <a:spLocks noChangeArrowheads="1"/>
          </p:cNvSpPr>
          <p:nvPr/>
        </p:nvSpPr>
        <p:spPr bwMode="auto">
          <a:xfrm>
            <a:off x="1790700" y="228600"/>
            <a:ext cx="8610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0"/>
              </a:spcAft>
              <a:buClrTx/>
              <a:buSzTx/>
              <a:buNone/>
            </a:pPr>
            <a:r>
              <a:rPr lang="en-US" altLang="en-US" sz="3600" dirty="0">
                <a:solidFill>
                  <a:schemeClr val="tx2"/>
                </a:solidFill>
                <a:effectLst>
                  <a:outerShdw blurRad="38100" dist="38100" dir="2700000" algn="tl">
                    <a:srgbClr val="000000">
                      <a:alpha val="43137"/>
                    </a:srgbClr>
                  </a:outerShdw>
                </a:effectLst>
                <a:ea typeface="+mj-ea"/>
                <a:cs typeface="+mj-cs"/>
              </a:rPr>
              <a:t>Is Rosh Russia?</a:t>
            </a:r>
          </a:p>
          <a:p>
            <a:pPr algn="ctr" eaLnBrk="1" hangingPunct="1">
              <a:spcBef>
                <a:spcPct val="0"/>
              </a:spcBef>
              <a:buClrTx/>
              <a:buSzTx/>
              <a:buNone/>
            </a:pPr>
            <a:r>
              <a:rPr lang="en-US" sz="1800" i="1" dirty="0"/>
              <a:t>The End, </a:t>
            </a:r>
            <a:r>
              <a:rPr lang="en-US" sz="1800" dirty="0"/>
              <a:t>Page 295</a:t>
            </a:r>
            <a:endParaRPr lang="en-US" altLang="en-US" sz="1800" dirty="0">
              <a:effectLst>
                <a:outerShdw blurRad="38100" dist="38100" dir="2700000" algn="tl">
                  <a:srgbClr val="000000">
                    <a:alpha val="43137"/>
                  </a:srgbClr>
                </a:outerShdw>
              </a:effectLst>
              <a:cs typeface="Calibri" panose="020F0502020204030204" pitchFamily="34" charset="0"/>
            </a:endParaRPr>
          </a:p>
        </p:txBody>
      </p:sp>
      <p:pic>
        <p:nvPicPr>
          <p:cNvPr id="7" name="Picture 6">
            <a:extLst>
              <a:ext uri="{FF2B5EF4-FFF2-40B4-BE49-F238E27FC236}">
                <a16:creationId xmlns:a16="http://schemas.microsoft.com/office/drawing/2014/main" id="{C72C81E4-BB10-40AB-B35D-3D786B35C70B}"/>
              </a:ext>
            </a:extLst>
          </p:cNvPr>
          <p:cNvPicPr>
            <a:picLocks noChangeAspect="1"/>
          </p:cNvPicPr>
          <p:nvPr/>
        </p:nvPicPr>
        <p:blipFill>
          <a:blip r:embed="rId2"/>
          <a:stretch>
            <a:fillRect/>
          </a:stretch>
        </p:blipFill>
        <p:spPr>
          <a:xfrm>
            <a:off x="606582" y="76200"/>
            <a:ext cx="1072244" cy="914400"/>
          </a:xfrm>
          <a:prstGeom prst="rect">
            <a:avLst/>
          </a:prstGeom>
        </p:spPr>
      </p:pic>
    </p:spTree>
    <p:extLst>
      <p:ext uri="{BB962C8B-B14F-4D97-AF65-F5344CB8AC3E}">
        <p14:creationId xmlns:p14="http://schemas.microsoft.com/office/powerpoint/2010/main" val="206065827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606582" y="1143000"/>
            <a:ext cx="10975818"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ct val="0"/>
              </a:spcBef>
              <a:buClrTx/>
              <a:buSzTx/>
              <a:buNone/>
            </a:pPr>
            <a:r>
              <a:rPr lang="en-US" alt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Fifth, the most impressive evidence in favor of taking Rosh as a proper name is simply that this translation in this context is the most natural. G. A. Cooke translates Ezekiel 38:2, ‘the chief of Rosh, </a:t>
            </a:r>
            <a:r>
              <a:rPr lang="en-US" dirty="0" err="1">
                <a:effectLst>
                  <a:outerShdw blurRad="38100" dist="38100" dir="2700000" algn="tl">
                    <a:srgbClr val="000000">
                      <a:alpha val="43137"/>
                    </a:srgbClr>
                  </a:outerShdw>
                </a:effectLst>
                <a:cs typeface="Calibri" panose="020F0502020204030204" pitchFamily="34" charset="0"/>
              </a:rPr>
              <a:t>Meshech</a:t>
            </a:r>
            <a:r>
              <a:rPr lang="en-US" dirty="0">
                <a:effectLst>
                  <a:outerShdw blurRad="38100" dist="38100" dir="2700000" algn="tl">
                    <a:srgbClr val="000000">
                      <a:alpha val="43137"/>
                    </a:srgbClr>
                  </a:outerShdw>
                </a:effectLst>
                <a:cs typeface="Calibri" panose="020F0502020204030204" pitchFamily="34" charset="0"/>
              </a:rPr>
              <a:t> and Tubal.’ He calls this ‘the most natural way of rendering the Hebrew.’ The compelling evidence of biblical scholarship indicates that Rosh be understood as a proper name—the name of a specific geographic area.”</a:t>
            </a:r>
          </a:p>
        </p:txBody>
      </p:sp>
      <p:sp>
        <p:nvSpPr>
          <p:cNvPr id="6" name="TextBox 2">
            <a:extLst>
              <a:ext uri="{FF2B5EF4-FFF2-40B4-BE49-F238E27FC236}">
                <a16:creationId xmlns:a16="http://schemas.microsoft.com/office/drawing/2014/main" id="{3B2FD768-E43B-4218-AF8E-17B559810B8D}"/>
              </a:ext>
            </a:extLst>
          </p:cNvPr>
          <p:cNvSpPr txBox="1">
            <a:spLocks noChangeArrowheads="1"/>
          </p:cNvSpPr>
          <p:nvPr/>
        </p:nvSpPr>
        <p:spPr bwMode="auto">
          <a:xfrm>
            <a:off x="1790700" y="228600"/>
            <a:ext cx="8610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0"/>
              </a:spcAft>
              <a:buClrTx/>
              <a:buSzTx/>
              <a:buNone/>
            </a:pPr>
            <a:r>
              <a:rPr lang="en-US" altLang="en-US" sz="3600" dirty="0">
                <a:solidFill>
                  <a:schemeClr val="tx2"/>
                </a:solidFill>
                <a:effectLst>
                  <a:outerShdw blurRad="38100" dist="38100" dir="2700000" algn="tl">
                    <a:srgbClr val="000000">
                      <a:alpha val="43137"/>
                    </a:srgbClr>
                  </a:outerShdw>
                </a:effectLst>
                <a:ea typeface="+mj-ea"/>
                <a:cs typeface="+mj-cs"/>
              </a:rPr>
              <a:t>Is Rosh Russia?</a:t>
            </a:r>
          </a:p>
          <a:p>
            <a:pPr algn="ctr" eaLnBrk="1" hangingPunct="1">
              <a:spcBef>
                <a:spcPct val="0"/>
              </a:spcBef>
              <a:buClrTx/>
              <a:buSzTx/>
              <a:buNone/>
            </a:pPr>
            <a:r>
              <a:rPr lang="en-US" sz="1800" i="1" dirty="0"/>
              <a:t>The End, </a:t>
            </a:r>
            <a:r>
              <a:rPr lang="en-US" sz="1800" dirty="0"/>
              <a:t>Page 295</a:t>
            </a:r>
            <a:endParaRPr lang="en-US" altLang="en-US" sz="1800" dirty="0">
              <a:effectLst>
                <a:outerShdw blurRad="38100" dist="38100" dir="2700000" algn="tl">
                  <a:srgbClr val="000000">
                    <a:alpha val="43137"/>
                  </a:srgbClr>
                </a:outerShdw>
              </a:effectLst>
              <a:cs typeface="Calibri" panose="020F0502020204030204" pitchFamily="34" charset="0"/>
            </a:endParaRPr>
          </a:p>
        </p:txBody>
      </p:sp>
      <p:pic>
        <p:nvPicPr>
          <p:cNvPr id="7" name="Picture 6">
            <a:extLst>
              <a:ext uri="{FF2B5EF4-FFF2-40B4-BE49-F238E27FC236}">
                <a16:creationId xmlns:a16="http://schemas.microsoft.com/office/drawing/2014/main" id="{6A822C4B-B830-4AE3-A492-8B46CE314401}"/>
              </a:ext>
            </a:extLst>
          </p:cNvPr>
          <p:cNvPicPr>
            <a:picLocks noChangeAspect="1"/>
          </p:cNvPicPr>
          <p:nvPr/>
        </p:nvPicPr>
        <p:blipFill>
          <a:blip r:embed="rId2"/>
          <a:stretch>
            <a:fillRect/>
          </a:stretch>
        </p:blipFill>
        <p:spPr>
          <a:xfrm>
            <a:off x="606582" y="76200"/>
            <a:ext cx="1072244" cy="914400"/>
          </a:xfrm>
          <a:prstGeom prst="rect">
            <a:avLst/>
          </a:prstGeom>
        </p:spPr>
      </p:pic>
    </p:spTree>
    <p:extLst>
      <p:ext uri="{BB962C8B-B14F-4D97-AF65-F5344CB8AC3E}">
        <p14:creationId xmlns:p14="http://schemas.microsoft.com/office/powerpoint/2010/main" val="122480189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3352800" y="1897082"/>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eaLnBrk="1" hangingPunct="1">
              <a:spcBef>
                <a:spcPct val="0"/>
              </a:spcBef>
              <a:buClrTx/>
              <a:buSzTx/>
              <a:buFontTx/>
              <a:buNone/>
            </a:pPr>
            <a:r>
              <a:rPr lang="en-US" altLang="en-US" dirty="0">
                <a:effectLst>
                  <a:outerShdw blurRad="38100" dist="38100" dir="2700000" algn="tl">
                    <a:srgbClr val="000000">
                      <a:alpha val="43137"/>
                    </a:srgbClr>
                  </a:outerShdw>
                </a:effectLst>
                <a:cs typeface="Calibri" panose="020F0502020204030204" pitchFamily="34" charset="0"/>
              </a:rPr>
              <a:t>"</a:t>
            </a: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pr. n. </a:t>
            </a:r>
            <a:r>
              <a:rPr lang="en-US" altLang="en-US" dirty="0">
                <a:effectLst>
                  <a:outerShdw blurRad="38100" dist="38100" dir="2700000" algn="tl">
                    <a:srgbClr val="000000">
                      <a:alpha val="43137"/>
                    </a:srgbClr>
                  </a:outerShdw>
                </a:effectLst>
                <a:cs typeface="Calibri" panose="020F0502020204030204" pitchFamily="34" charset="0"/>
              </a:rPr>
              <a:t>of a northern nation, mentioned with Tubal and </a:t>
            </a:r>
            <a:r>
              <a:rPr lang="en-US" altLang="en-US" dirty="0" err="1">
                <a:effectLst>
                  <a:outerShdw blurRad="38100" dist="38100" dir="2700000" algn="tl">
                    <a:srgbClr val="000000">
                      <a:alpha val="43137"/>
                    </a:srgbClr>
                  </a:outerShdw>
                </a:effectLst>
                <a:cs typeface="Calibri" panose="020F0502020204030204" pitchFamily="34" charset="0"/>
              </a:rPr>
              <a:t>Meshech</a:t>
            </a:r>
            <a:r>
              <a:rPr lang="en-US" altLang="en-US" dirty="0">
                <a:effectLst>
                  <a:outerShdw blurRad="38100" dist="38100" dir="2700000" algn="tl">
                    <a:srgbClr val="000000">
                      <a:alpha val="43137"/>
                    </a:srgbClr>
                  </a:outerShdw>
                </a:effectLst>
                <a:cs typeface="Calibri" panose="020F0502020204030204" pitchFamily="34" charset="0"/>
              </a:rPr>
              <a:t>; </a:t>
            </a: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undoubtedly the </a:t>
            </a:r>
            <a:r>
              <a:rPr lang="en-US" altLang="en-US" b="1" i="1" u="sng" dirty="0">
                <a:solidFill>
                  <a:srgbClr val="FFFFCC"/>
                </a:solidFill>
                <a:effectLst>
                  <a:outerShdw blurRad="38100" dist="38100" dir="2700000" algn="tl">
                    <a:srgbClr val="000000">
                      <a:alpha val="43137"/>
                    </a:srgbClr>
                  </a:outerShdw>
                </a:effectLst>
                <a:cs typeface="Calibri" panose="020F0502020204030204" pitchFamily="34" charset="0"/>
              </a:rPr>
              <a:t>Russians</a:t>
            </a:r>
            <a:r>
              <a:rPr lang="en-US" altLang="en-US" dirty="0">
                <a:effectLst>
                  <a:outerShdw blurRad="38100" dist="38100" dir="2700000" algn="tl">
                    <a:srgbClr val="000000">
                      <a:alpha val="43137"/>
                    </a:srgbClr>
                  </a:outerShdw>
                </a:effectLst>
                <a:cs typeface="Calibri" panose="020F0502020204030204" pitchFamily="34" charset="0"/>
              </a:rPr>
              <a:t>, who are mentioned by the Byzantine writers of the tenth century, under the name </a:t>
            </a:r>
            <a:r>
              <a:rPr lang="en-US" altLang="en-US" i="1" dirty="0">
                <a:effectLst>
                  <a:outerShdw blurRad="38100" dist="38100" dir="2700000" algn="tl">
                    <a:srgbClr val="000000">
                      <a:alpha val="43137"/>
                    </a:srgbClr>
                  </a:outerShdw>
                </a:effectLst>
                <a:cs typeface="Calibri" panose="020F0502020204030204" pitchFamily="34" charset="0"/>
              </a:rPr>
              <a:t>the Ros</a:t>
            </a:r>
            <a:r>
              <a:rPr lang="en-US" altLang="en-US" dirty="0">
                <a:effectLst>
                  <a:outerShdw blurRad="38100" dist="38100" dir="2700000" algn="tl">
                    <a:srgbClr val="000000">
                      <a:alpha val="43137"/>
                    </a:srgbClr>
                  </a:outerShdw>
                </a:effectLst>
                <a:cs typeface="Calibri" panose="020F0502020204030204" pitchFamily="34" charset="0"/>
              </a:rPr>
              <a:t>, dwelling to the north of Taurus . . .as dwelling on the river </a:t>
            </a:r>
            <a:r>
              <a:rPr lang="en-US" altLang="en-US" dirty="0" err="1">
                <a:effectLst>
                  <a:outerShdw blurRad="38100" dist="38100" dir="2700000" algn="tl">
                    <a:srgbClr val="000000">
                      <a:alpha val="43137"/>
                    </a:srgbClr>
                  </a:outerShdw>
                </a:effectLst>
                <a:cs typeface="Calibri" panose="020F0502020204030204" pitchFamily="34" charset="0"/>
              </a:rPr>
              <a:t>Rha</a:t>
            </a:r>
            <a:r>
              <a:rPr lang="en-US" altLang="en-US" dirty="0">
                <a:effectLst>
                  <a:outerShdw blurRad="38100" dist="38100" dir="2700000" algn="tl">
                    <a:srgbClr val="000000">
                      <a:alpha val="43137"/>
                    </a:srgbClr>
                  </a:outerShdw>
                </a:effectLst>
                <a:cs typeface="Calibri" panose="020F0502020204030204" pitchFamily="34" charset="0"/>
              </a:rPr>
              <a:t> (</a:t>
            </a:r>
            <a:r>
              <a:rPr lang="en-US" altLang="en-US" i="1" dirty="0" err="1">
                <a:effectLst>
                  <a:outerShdw blurRad="38100" dist="38100" dir="2700000" algn="tl">
                    <a:srgbClr val="000000">
                      <a:alpha val="43137"/>
                    </a:srgbClr>
                  </a:outerShdw>
                </a:effectLst>
                <a:cs typeface="Calibri" panose="020F0502020204030204" pitchFamily="34" charset="0"/>
              </a:rPr>
              <a:t>Wolga</a:t>
            </a:r>
            <a:r>
              <a:rPr lang="en-US" altLang="en-US" dirty="0">
                <a:effectLst>
                  <a:outerShdw blurRad="38100" dist="38100" dir="2700000" algn="tl">
                    <a:srgbClr val="000000">
                      <a:alpha val="43137"/>
                    </a:srgbClr>
                  </a:outerShdw>
                </a:effectLst>
                <a:cs typeface="Calibri" panose="020F0502020204030204" pitchFamily="34" charset="0"/>
              </a:rPr>
              <a:t>)."</a:t>
            </a:r>
          </a:p>
        </p:txBody>
      </p:sp>
      <p:sp>
        <p:nvSpPr>
          <p:cNvPr id="26627" name="TextBox 2"/>
          <p:cNvSpPr txBox="1">
            <a:spLocks noChangeArrowheads="1"/>
          </p:cNvSpPr>
          <p:nvPr/>
        </p:nvSpPr>
        <p:spPr bwMode="auto">
          <a:xfrm>
            <a:off x="2438400" y="216694"/>
            <a:ext cx="7315199"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1200"/>
              </a:spcAft>
              <a:buClrTx/>
              <a:buSzTx/>
              <a:buNone/>
            </a:pPr>
            <a:r>
              <a:rPr lang="en-US" altLang="en-US" sz="3600" dirty="0">
                <a:solidFill>
                  <a:schemeClr val="tx2"/>
                </a:solidFill>
                <a:effectLst>
                  <a:outerShdw blurRad="38100" dist="38100" dir="2700000" algn="tl">
                    <a:srgbClr val="000000">
                      <a:alpha val="43137"/>
                    </a:srgbClr>
                  </a:outerShdw>
                </a:effectLst>
                <a:ea typeface="+mj-ea"/>
                <a:cs typeface="+mj-cs"/>
              </a:rPr>
              <a:t>Wilhelm </a:t>
            </a:r>
            <a:r>
              <a:rPr lang="en-US" altLang="en-US" sz="3600" dirty="0" err="1">
                <a:solidFill>
                  <a:schemeClr val="tx2"/>
                </a:solidFill>
                <a:effectLst>
                  <a:outerShdw blurRad="38100" dist="38100" dir="2700000" algn="tl">
                    <a:srgbClr val="000000">
                      <a:alpha val="43137"/>
                    </a:srgbClr>
                  </a:outerShdw>
                </a:effectLst>
                <a:ea typeface="+mj-ea"/>
                <a:cs typeface="+mj-cs"/>
              </a:rPr>
              <a:t>Gesenius</a:t>
            </a:r>
            <a:endParaRPr lang="en-US" altLang="en-US" sz="3600" dirty="0">
              <a:solidFill>
                <a:schemeClr val="tx2"/>
              </a:solidFill>
              <a:effectLst>
                <a:outerShdw blurRad="38100" dist="38100" dir="2700000" algn="tl">
                  <a:srgbClr val="000000">
                    <a:alpha val="43137"/>
                  </a:srgbClr>
                </a:outerShdw>
              </a:effectLst>
              <a:ea typeface="+mj-ea"/>
              <a:cs typeface="+mj-cs"/>
            </a:endParaRPr>
          </a:p>
          <a:p>
            <a:pPr algn="ctr" eaLnBrk="1" hangingPunct="1">
              <a:spcBef>
                <a:spcPct val="0"/>
              </a:spcBef>
              <a:buClrTx/>
              <a:buSzTx/>
              <a:buFontTx/>
              <a:buNone/>
            </a:pPr>
            <a:r>
              <a:rPr lang="en-US" altLang="en-US" sz="2000" i="1" dirty="0" err="1">
                <a:effectLst>
                  <a:outerShdw blurRad="38100" dist="38100" dir="2700000" algn="tl">
                    <a:srgbClr val="000000">
                      <a:alpha val="43137"/>
                    </a:srgbClr>
                  </a:outerShdw>
                </a:effectLst>
                <a:cs typeface="Calibri" panose="020F0502020204030204" pitchFamily="34" charset="0"/>
              </a:rPr>
              <a:t>Gesenius</a:t>
            </a:r>
            <a:r>
              <a:rPr lang="en-US" altLang="en-US" sz="2000" i="1" dirty="0">
                <a:effectLst>
                  <a:outerShdw blurRad="38100" dist="38100" dir="2700000" algn="tl">
                    <a:srgbClr val="000000">
                      <a:alpha val="43137"/>
                    </a:srgbClr>
                  </a:outerShdw>
                </a:effectLst>
                <a:cs typeface="Calibri" panose="020F0502020204030204" pitchFamily="34" charset="0"/>
              </a:rPr>
              <a:t>' Hebrew and </a:t>
            </a:r>
            <a:r>
              <a:rPr lang="en-US" altLang="en-US" sz="2000" i="1" dirty="0" err="1">
                <a:effectLst>
                  <a:outerShdw blurRad="38100" dist="38100" dir="2700000" algn="tl">
                    <a:srgbClr val="000000">
                      <a:alpha val="43137"/>
                    </a:srgbClr>
                  </a:outerShdw>
                </a:effectLst>
                <a:cs typeface="Calibri" panose="020F0502020204030204" pitchFamily="34" charset="0"/>
              </a:rPr>
              <a:t>Chaldee</a:t>
            </a:r>
            <a:r>
              <a:rPr lang="en-US" altLang="en-US" sz="2000" i="1" dirty="0">
                <a:effectLst>
                  <a:outerShdw blurRad="38100" dist="38100" dir="2700000" algn="tl">
                    <a:srgbClr val="000000">
                      <a:alpha val="43137"/>
                    </a:srgbClr>
                  </a:outerShdw>
                </a:effectLst>
                <a:cs typeface="Calibri" panose="020F0502020204030204" pitchFamily="34" charset="0"/>
              </a:rPr>
              <a:t> Lexicon</a:t>
            </a:r>
            <a:r>
              <a:rPr lang="en-US" altLang="en-US" sz="2000" dirty="0">
                <a:effectLst>
                  <a:outerShdw blurRad="38100" dist="38100" dir="2700000" algn="tl">
                    <a:srgbClr val="000000">
                      <a:alpha val="43137"/>
                    </a:srgbClr>
                  </a:outerShdw>
                </a:effectLst>
                <a:cs typeface="Calibri" panose="020F0502020204030204" pitchFamily="34" charset="0"/>
              </a:rPr>
              <a:t> (Samuel </a:t>
            </a:r>
            <a:r>
              <a:rPr lang="en-US" altLang="en-US" sz="2000" dirty="0" err="1">
                <a:effectLst>
                  <a:outerShdw blurRad="38100" dist="38100" dir="2700000" algn="tl">
                    <a:srgbClr val="000000">
                      <a:alpha val="43137"/>
                    </a:srgbClr>
                  </a:outerShdw>
                </a:effectLst>
                <a:cs typeface="Calibri" panose="020F0502020204030204" pitchFamily="34" charset="0"/>
              </a:rPr>
              <a:t>Bagster</a:t>
            </a:r>
            <a:r>
              <a:rPr lang="en-US" altLang="en-US" sz="2000" dirty="0">
                <a:effectLst>
                  <a:outerShdw blurRad="38100" dist="38100" dir="2700000" algn="tl">
                    <a:srgbClr val="000000">
                      <a:alpha val="43137"/>
                    </a:srgbClr>
                  </a:outerShdw>
                </a:effectLst>
                <a:cs typeface="Calibri" panose="020F0502020204030204" pitchFamily="34" charset="0"/>
              </a:rPr>
              <a:t> and Sons, 1847; reprint, Grand Rapids: Baker, 1987), 752.</a:t>
            </a:r>
          </a:p>
        </p:txBody>
      </p:sp>
      <p:pic>
        <p:nvPicPr>
          <p:cNvPr id="26628" name="Picture 2" descr="https://upload.wikimedia.org/wikipedia/commons/0/0c/Geseniu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2103337"/>
            <a:ext cx="2578609"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381003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606582" y="1143000"/>
            <a:ext cx="10975818"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ct val="0"/>
              </a:spcBef>
              <a:buClrTx/>
              <a:buSzTx/>
              <a:buNone/>
            </a:pPr>
            <a:r>
              <a:rPr lang="en-US" alt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First, linguistically and historically, there is substantial evidence that in Ezekiel’s day there was a group of people known variously as Rash, </a:t>
            </a:r>
            <a:r>
              <a:rPr lang="en-US" dirty="0" err="1">
                <a:effectLst>
                  <a:outerShdw blurRad="38100" dist="38100" dir="2700000" algn="tl">
                    <a:srgbClr val="000000">
                      <a:alpha val="43137"/>
                    </a:srgbClr>
                  </a:outerShdw>
                </a:effectLst>
                <a:cs typeface="Calibri" panose="020F0502020204030204" pitchFamily="34" charset="0"/>
              </a:rPr>
              <a:t>Reshu</a:t>
            </a:r>
            <a:r>
              <a:rPr lang="en-US" dirty="0">
                <a:effectLst>
                  <a:outerShdw blurRad="38100" dist="38100" dir="2700000" algn="tl">
                    <a:srgbClr val="000000">
                      <a:alpha val="43137"/>
                    </a:srgbClr>
                  </a:outerShdw>
                </a:effectLst>
                <a:cs typeface="Calibri" panose="020F0502020204030204" pitchFamily="34" charset="0"/>
              </a:rPr>
              <a:t>, or Ros who lived in what today is southern Russia. Egyptian inscriptions as early as 2600 BC identify a place called Rosh (Rash). A later Egyptian inscription from about 1500 BC refers to a land called </a:t>
            </a:r>
            <a:r>
              <a:rPr lang="en-US" dirty="0" err="1">
                <a:effectLst>
                  <a:outerShdw blurRad="38100" dist="38100" dir="2700000" algn="tl">
                    <a:srgbClr val="000000">
                      <a:alpha val="43137"/>
                    </a:srgbClr>
                  </a:outerShdw>
                </a:effectLst>
                <a:cs typeface="Calibri" panose="020F0502020204030204" pitchFamily="34" charset="0"/>
              </a:rPr>
              <a:t>Reshu</a:t>
            </a:r>
            <a:r>
              <a:rPr lang="en-US" dirty="0">
                <a:effectLst>
                  <a:outerShdw blurRad="38100" dist="38100" dir="2700000" algn="tl">
                    <a:srgbClr val="000000">
                      <a:alpha val="43137"/>
                    </a:srgbClr>
                  </a:outerShdw>
                </a:effectLst>
                <a:cs typeface="Calibri" panose="020F0502020204030204" pitchFamily="34" charset="0"/>
              </a:rPr>
              <a:t> that was located to the north of Egypt. Other ancient documents include a place named Rosh or its equivalent in various languages.”</a:t>
            </a:r>
          </a:p>
        </p:txBody>
      </p:sp>
      <p:sp>
        <p:nvSpPr>
          <p:cNvPr id="6" name="TextBox 2">
            <a:extLst>
              <a:ext uri="{FF2B5EF4-FFF2-40B4-BE49-F238E27FC236}">
                <a16:creationId xmlns:a16="http://schemas.microsoft.com/office/drawing/2014/main" id="{AC21A2AD-865C-43A1-B208-77C49B499947}"/>
              </a:ext>
            </a:extLst>
          </p:cNvPr>
          <p:cNvSpPr txBox="1">
            <a:spLocks noChangeArrowheads="1"/>
          </p:cNvSpPr>
          <p:nvPr/>
        </p:nvSpPr>
        <p:spPr bwMode="auto">
          <a:xfrm>
            <a:off x="1790700" y="228600"/>
            <a:ext cx="8610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0"/>
              </a:spcAft>
              <a:buClrTx/>
              <a:buSzTx/>
              <a:buNone/>
            </a:pPr>
            <a:r>
              <a:rPr lang="en-US" altLang="en-US" sz="3600" dirty="0">
                <a:solidFill>
                  <a:schemeClr val="tx2"/>
                </a:solidFill>
                <a:effectLst>
                  <a:outerShdw blurRad="38100" dist="38100" dir="2700000" algn="tl">
                    <a:srgbClr val="000000">
                      <a:alpha val="43137"/>
                    </a:srgbClr>
                  </a:outerShdw>
                </a:effectLst>
                <a:ea typeface="+mj-ea"/>
                <a:cs typeface="+mj-cs"/>
              </a:rPr>
              <a:t>Is Rosh Russia?</a:t>
            </a:r>
          </a:p>
          <a:p>
            <a:pPr algn="ctr" eaLnBrk="1" hangingPunct="1">
              <a:spcBef>
                <a:spcPct val="0"/>
              </a:spcBef>
              <a:buClrTx/>
              <a:buSzTx/>
              <a:buNone/>
            </a:pPr>
            <a:r>
              <a:rPr lang="en-US" sz="1800" i="1" dirty="0"/>
              <a:t>The End, </a:t>
            </a:r>
            <a:r>
              <a:rPr lang="en-US" sz="1800" dirty="0"/>
              <a:t>Page 296</a:t>
            </a:r>
            <a:endParaRPr lang="en-US" altLang="en-US" sz="1800" dirty="0">
              <a:effectLst>
                <a:outerShdw blurRad="38100" dist="38100" dir="2700000" algn="tl">
                  <a:srgbClr val="000000">
                    <a:alpha val="43137"/>
                  </a:srgbClr>
                </a:outerShdw>
              </a:effectLst>
              <a:cs typeface="Calibri" panose="020F0502020204030204" pitchFamily="34" charset="0"/>
            </a:endParaRPr>
          </a:p>
        </p:txBody>
      </p:sp>
      <p:pic>
        <p:nvPicPr>
          <p:cNvPr id="7" name="Picture 6">
            <a:extLst>
              <a:ext uri="{FF2B5EF4-FFF2-40B4-BE49-F238E27FC236}">
                <a16:creationId xmlns:a16="http://schemas.microsoft.com/office/drawing/2014/main" id="{26894BB8-4A31-4C2C-B0A8-E9A7E25B99A1}"/>
              </a:ext>
            </a:extLst>
          </p:cNvPr>
          <p:cNvPicPr>
            <a:picLocks noChangeAspect="1"/>
          </p:cNvPicPr>
          <p:nvPr/>
        </p:nvPicPr>
        <p:blipFill>
          <a:blip r:embed="rId2"/>
          <a:stretch>
            <a:fillRect/>
          </a:stretch>
        </p:blipFill>
        <p:spPr>
          <a:xfrm>
            <a:off x="606582" y="76200"/>
            <a:ext cx="1072244" cy="914400"/>
          </a:xfrm>
          <a:prstGeom prst="rect">
            <a:avLst/>
          </a:prstGeom>
        </p:spPr>
      </p:pic>
    </p:spTree>
    <p:extLst>
      <p:ext uri="{BB962C8B-B14F-4D97-AF65-F5344CB8AC3E}">
        <p14:creationId xmlns:p14="http://schemas.microsoft.com/office/powerpoint/2010/main" val="163802266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606582" y="1151930"/>
            <a:ext cx="1097581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ct val="0"/>
              </a:spcBef>
              <a:buClrTx/>
              <a:buSzTx/>
              <a:buNone/>
            </a:pPr>
            <a:r>
              <a:rPr lang="en-US" alt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The word appears three times in the Septuagint (LXX), ten times in Sargon’s inscriptions, once in Ashurbanipal’s cylinder, once in Sennacherib’s annals, and five times in Ugaritic tablets. While the word has a variety of forms and spellings, it is clear that the same people are in view. Rosh was apparently a well-known place in Ezekiel’s day.”</a:t>
            </a:r>
          </a:p>
        </p:txBody>
      </p:sp>
      <p:sp>
        <p:nvSpPr>
          <p:cNvPr id="6" name="TextBox 2">
            <a:extLst>
              <a:ext uri="{FF2B5EF4-FFF2-40B4-BE49-F238E27FC236}">
                <a16:creationId xmlns:a16="http://schemas.microsoft.com/office/drawing/2014/main" id="{6C97BEE4-29FF-4B37-B125-FF0568FAC0E2}"/>
              </a:ext>
            </a:extLst>
          </p:cNvPr>
          <p:cNvSpPr txBox="1">
            <a:spLocks noChangeArrowheads="1"/>
          </p:cNvSpPr>
          <p:nvPr/>
        </p:nvSpPr>
        <p:spPr bwMode="auto">
          <a:xfrm>
            <a:off x="1790700" y="228600"/>
            <a:ext cx="8610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0"/>
              </a:spcAft>
              <a:buClrTx/>
              <a:buSzTx/>
              <a:buNone/>
            </a:pPr>
            <a:r>
              <a:rPr lang="en-US" altLang="en-US" sz="3600" dirty="0">
                <a:solidFill>
                  <a:schemeClr val="tx2"/>
                </a:solidFill>
                <a:effectLst>
                  <a:outerShdw blurRad="38100" dist="38100" dir="2700000" algn="tl">
                    <a:srgbClr val="000000">
                      <a:alpha val="43137"/>
                    </a:srgbClr>
                  </a:outerShdw>
                </a:effectLst>
                <a:ea typeface="+mj-ea"/>
                <a:cs typeface="+mj-cs"/>
              </a:rPr>
              <a:t>Is Rosh Russia?</a:t>
            </a:r>
          </a:p>
          <a:p>
            <a:pPr algn="ctr" eaLnBrk="1" hangingPunct="1">
              <a:spcBef>
                <a:spcPct val="0"/>
              </a:spcBef>
              <a:buClrTx/>
              <a:buSzTx/>
              <a:buNone/>
            </a:pPr>
            <a:r>
              <a:rPr lang="en-US" sz="1800" i="1" dirty="0"/>
              <a:t>The End, </a:t>
            </a:r>
            <a:r>
              <a:rPr lang="en-US" sz="1800" dirty="0"/>
              <a:t>Page 296</a:t>
            </a:r>
            <a:endParaRPr lang="en-US" altLang="en-US" sz="1800" dirty="0">
              <a:effectLst>
                <a:outerShdw blurRad="38100" dist="38100" dir="2700000" algn="tl">
                  <a:srgbClr val="000000">
                    <a:alpha val="43137"/>
                  </a:srgbClr>
                </a:outerShdw>
              </a:effectLst>
              <a:cs typeface="Calibri" panose="020F0502020204030204" pitchFamily="34" charset="0"/>
            </a:endParaRPr>
          </a:p>
        </p:txBody>
      </p:sp>
      <p:pic>
        <p:nvPicPr>
          <p:cNvPr id="7" name="Picture 6">
            <a:extLst>
              <a:ext uri="{FF2B5EF4-FFF2-40B4-BE49-F238E27FC236}">
                <a16:creationId xmlns:a16="http://schemas.microsoft.com/office/drawing/2014/main" id="{BCF0680B-2BA5-41CA-AB31-8B7F4D8F9ECA}"/>
              </a:ext>
            </a:extLst>
          </p:cNvPr>
          <p:cNvPicPr>
            <a:picLocks noChangeAspect="1"/>
          </p:cNvPicPr>
          <p:nvPr/>
        </p:nvPicPr>
        <p:blipFill>
          <a:blip r:embed="rId2"/>
          <a:stretch>
            <a:fillRect/>
          </a:stretch>
        </p:blipFill>
        <p:spPr>
          <a:xfrm>
            <a:off x="606582" y="76200"/>
            <a:ext cx="1072244" cy="914400"/>
          </a:xfrm>
          <a:prstGeom prst="rect">
            <a:avLst/>
          </a:prstGeom>
        </p:spPr>
      </p:pic>
    </p:spTree>
    <p:extLst>
      <p:ext uri="{BB962C8B-B14F-4D97-AF65-F5344CB8AC3E}">
        <p14:creationId xmlns:p14="http://schemas.microsoft.com/office/powerpoint/2010/main" val="117470343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5943" y="1659285"/>
            <a:ext cx="1099169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ts val="0"/>
              </a:spcBef>
              <a:spcAft>
                <a:spcPts val="0"/>
              </a:spcAft>
              <a:buNone/>
            </a:pPr>
            <a:r>
              <a:rPr lang="en-US" altLang="en-US" dirty="0"/>
              <a:t>“</a:t>
            </a:r>
            <a:r>
              <a:rPr lang="en-US" dirty="0"/>
              <a:t>Historical, ethnological, and archaeological evidence all favor the conclusion that the Rosh people of Ezekiel 38–39 were the ancestors of the Rus/Ros people of Europe and Asia. . . . Those Rosh people who lived to the north of the Black Sea in ancient and medieval times were called the Rus/Ros/</a:t>
            </a:r>
            <a:r>
              <a:rPr lang="en-US" dirty="0" err="1"/>
              <a:t>Rox</a:t>
            </a:r>
            <a:r>
              <a:rPr lang="en-US" dirty="0"/>
              <a:t>/</a:t>
            </a:r>
            <a:r>
              <a:rPr lang="en-US" dirty="0" err="1"/>
              <a:t>Aorsi</a:t>
            </a:r>
            <a:r>
              <a:rPr lang="en-US" dirty="0"/>
              <a:t> from very early times. . . . The Rosh people of the area north of the Black Sea formed the people </a:t>
            </a:r>
            <a:r>
              <a:rPr lang="en-US" b="1" u="sng" dirty="0">
                <a:solidFill>
                  <a:srgbClr val="FFFFCC"/>
                </a:solidFill>
              </a:rPr>
              <a:t>known today as the Russians</a:t>
            </a:r>
            <a:r>
              <a:rPr lang="en-US" b="0" i="0" u="none" strike="noStrike" dirty="0">
                <a:effectLst/>
                <a:latin typeface="UICTFontTextStyleTallBody"/>
              </a:rPr>
              <a:t>.”</a:t>
            </a:r>
            <a:endParaRPr lang="en-US" altLang="en-US" dirty="0">
              <a:effectLst>
                <a:outerShdw blurRad="38100" dist="38100" dir="2700000" algn="tl">
                  <a:srgbClr val="000000">
                    <a:alpha val="43137"/>
                  </a:srgbClr>
                </a:outerShdw>
              </a:effectLst>
              <a:cs typeface="Calibri" panose="020F0502020204030204" pitchFamily="34" charset="0"/>
            </a:endParaRPr>
          </a:p>
        </p:txBody>
      </p:sp>
      <p:sp>
        <p:nvSpPr>
          <p:cNvPr id="38915" name="TextBox 2"/>
          <p:cNvSpPr txBox="1">
            <a:spLocks noChangeArrowheads="1"/>
          </p:cNvSpPr>
          <p:nvPr/>
        </p:nvSpPr>
        <p:spPr bwMode="auto">
          <a:xfrm>
            <a:off x="3028036" y="228600"/>
            <a:ext cx="61359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Clyde </a:t>
            </a:r>
            <a:r>
              <a:rPr lang="en-US" altLang="en-US" sz="3600" dirty="0" err="1">
                <a:solidFill>
                  <a:schemeClr val="tx2"/>
                </a:solidFill>
                <a:effectLst>
                  <a:outerShdw blurRad="38100" dist="38100" dir="2700000" algn="tl">
                    <a:srgbClr val="000000">
                      <a:alpha val="43137"/>
                    </a:srgbClr>
                  </a:outerShdw>
                </a:effectLst>
                <a:cs typeface="Calibri" panose="020F0502020204030204" pitchFamily="34" charset="0"/>
              </a:rPr>
              <a:t>Billington</a:t>
            </a:r>
            <a:endPar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endParaRPr>
          </a:p>
          <a:p>
            <a:pPr algn="ctr">
              <a:spcBef>
                <a:spcPct val="0"/>
              </a:spcBef>
              <a:buClrTx/>
              <a:buSzTx/>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Clyde 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Billington</a:t>
            </a:r>
            <a:r>
              <a:rPr lang="en-US" sz="1800" dirty="0">
                <a:effectLst/>
                <a:latin typeface="Calibri" panose="020F0502020204030204" pitchFamily="34" charset="0"/>
                <a:ea typeface="Calibri" panose="020F0502020204030204" pitchFamily="34" charset="0"/>
                <a:cs typeface="Times New Roman" panose="02020603050405020304" pitchFamily="18" charset="0"/>
              </a:rPr>
              <a:t> Jr., “The Rosh People in History and Prophecy (Part Two)” Michigan Theological Journal 3 (1992): 59, 61.</a:t>
            </a:r>
          </a:p>
        </p:txBody>
      </p:sp>
    </p:spTree>
    <p:extLst>
      <p:ext uri="{BB962C8B-B14F-4D97-AF65-F5344CB8AC3E}">
        <p14:creationId xmlns:p14="http://schemas.microsoft.com/office/powerpoint/2010/main" val="77004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3352800" y="1897082"/>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eaLnBrk="1" hangingPunct="1">
              <a:spcBef>
                <a:spcPct val="0"/>
              </a:spcBef>
              <a:buClrTx/>
              <a:buSzTx/>
              <a:buFontTx/>
              <a:buNone/>
            </a:pPr>
            <a:r>
              <a:rPr lang="en-US" altLang="en-US" dirty="0">
                <a:effectLst>
                  <a:outerShdw blurRad="38100" dist="38100" dir="2700000" algn="tl">
                    <a:srgbClr val="000000">
                      <a:alpha val="43137"/>
                    </a:srgbClr>
                  </a:outerShdw>
                </a:effectLst>
                <a:cs typeface="Calibri" panose="020F0502020204030204" pitchFamily="34" charset="0"/>
              </a:rPr>
              <a:t>"pr. n. of a northern nation, mentioned with Tubal and </a:t>
            </a:r>
            <a:r>
              <a:rPr lang="en-US" altLang="en-US" dirty="0" err="1">
                <a:effectLst>
                  <a:outerShdw blurRad="38100" dist="38100" dir="2700000" algn="tl">
                    <a:srgbClr val="000000">
                      <a:alpha val="43137"/>
                    </a:srgbClr>
                  </a:outerShdw>
                </a:effectLst>
                <a:cs typeface="Calibri" panose="020F0502020204030204" pitchFamily="34" charset="0"/>
              </a:rPr>
              <a:t>Meshech</a:t>
            </a:r>
            <a:r>
              <a:rPr lang="en-US" altLang="en-US" dirty="0">
                <a:effectLst>
                  <a:outerShdw blurRad="38100" dist="38100" dir="2700000" algn="tl">
                    <a:srgbClr val="000000">
                      <a:alpha val="43137"/>
                    </a:srgbClr>
                  </a:outerShdw>
                </a:effectLst>
                <a:cs typeface="Calibri" panose="020F0502020204030204" pitchFamily="34" charset="0"/>
              </a:rPr>
              <a:t>; </a:t>
            </a: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undoubtedly the </a:t>
            </a:r>
            <a:r>
              <a:rPr lang="en-US" altLang="en-US" b="1" i="1" u="sng" dirty="0">
                <a:solidFill>
                  <a:srgbClr val="FFFFCC"/>
                </a:solidFill>
                <a:effectLst>
                  <a:outerShdw blurRad="38100" dist="38100" dir="2700000" algn="tl">
                    <a:srgbClr val="000000">
                      <a:alpha val="43137"/>
                    </a:srgbClr>
                  </a:outerShdw>
                </a:effectLst>
                <a:cs typeface="Calibri" panose="020F0502020204030204" pitchFamily="34" charset="0"/>
              </a:rPr>
              <a:t>Russians</a:t>
            </a:r>
            <a:r>
              <a:rPr lang="en-US" altLang="en-US" dirty="0">
                <a:effectLst>
                  <a:outerShdw blurRad="38100" dist="38100" dir="2700000" algn="tl">
                    <a:srgbClr val="000000">
                      <a:alpha val="43137"/>
                    </a:srgbClr>
                  </a:outerShdw>
                </a:effectLst>
                <a:cs typeface="Calibri" panose="020F0502020204030204" pitchFamily="34" charset="0"/>
              </a:rPr>
              <a:t>, who are mentioned by the Byzantine writers of the tenth century, under the name </a:t>
            </a:r>
            <a:r>
              <a:rPr lang="en-US" altLang="en-US" i="1" dirty="0">
                <a:effectLst>
                  <a:outerShdw blurRad="38100" dist="38100" dir="2700000" algn="tl">
                    <a:srgbClr val="000000">
                      <a:alpha val="43137"/>
                    </a:srgbClr>
                  </a:outerShdw>
                </a:effectLst>
                <a:cs typeface="Calibri" panose="020F0502020204030204" pitchFamily="34" charset="0"/>
              </a:rPr>
              <a:t>the Ros</a:t>
            </a:r>
            <a:r>
              <a:rPr lang="en-US" altLang="en-US" dirty="0">
                <a:effectLst>
                  <a:outerShdw blurRad="38100" dist="38100" dir="2700000" algn="tl">
                    <a:srgbClr val="000000">
                      <a:alpha val="43137"/>
                    </a:srgbClr>
                  </a:outerShdw>
                </a:effectLst>
                <a:cs typeface="Calibri" panose="020F0502020204030204" pitchFamily="34" charset="0"/>
              </a:rPr>
              <a:t>, dwelling to the north of Taurus . . .as dwelling on the river </a:t>
            </a:r>
            <a:r>
              <a:rPr lang="en-US" altLang="en-US" dirty="0" err="1">
                <a:effectLst>
                  <a:outerShdw blurRad="38100" dist="38100" dir="2700000" algn="tl">
                    <a:srgbClr val="000000">
                      <a:alpha val="43137"/>
                    </a:srgbClr>
                  </a:outerShdw>
                </a:effectLst>
                <a:cs typeface="Calibri" panose="020F0502020204030204" pitchFamily="34" charset="0"/>
              </a:rPr>
              <a:t>Rha</a:t>
            </a:r>
            <a:r>
              <a:rPr lang="en-US" altLang="en-US" dirty="0">
                <a:effectLst>
                  <a:outerShdw blurRad="38100" dist="38100" dir="2700000" algn="tl">
                    <a:srgbClr val="000000">
                      <a:alpha val="43137"/>
                    </a:srgbClr>
                  </a:outerShdw>
                </a:effectLst>
                <a:cs typeface="Calibri" panose="020F0502020204030204" pitchFamily="34" charset="0"/>
              </a:rPr>
              <a:t> (</a:t>
            </a:r>
            <a:r>
              <a:rPr lang="en-US" altLang="en-US" i="1" dirty="0" err="1">
                <a:effectLst>
                  <a:outerShdw blurRad="38100" dist="38100" dir="2700000" algn="tl">
                    <a:srgbClr val="000000">
                      <a:alpha val="43137"/>
                    </a:srgbClr>
                  </a:outerShdw>
                </a:effectLst>
                <a:cs typeface="Calibri" panose="020F0502020204030204" pitchFamily="34" charset="0"/>
              </a:rPr>
              <a:t>Wolga</a:t>
            </a:r>
            <a:r>
              <a:rPr lang="en-US" altLang="en-US" dirty="0">
                <a:effectLst>
                  <a:outerShdw blurRad="38100" dist="38100" dir="2700000" algn="tl">
                    <a:srgbClr val="000000">
                      <a:alpha val="43137"/>
                    </a:srgbClr>
                  </a:outerShdw>
                </a:effectLst>
                <a:cs typeface="Calibri" panose="020F0502020204030204" pitchFamily="34" charset="0"/>
              </a:rPr>
              <a:t>)."</a:t>
            </a:r>
          </a:p>
        </p:txBody>
      </p:sp>
      <p:sp>
        <p:nvSpPr>
          <p:cNvPr id="26627" name="TextBox 2"/>
          <p:cNvSpPr txBox="1">
            <a:spLocks noChangeArrowheads="1"/>
          </p:cNvSpPr>
          <p:nvPr/>
        </p:nvSpPr>
        <p:spPr bwMode="auto">
          <a:xfrm>
            <a:off x="2438400" y="216694"/>
            <a:ext cx="7315199"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1200"/>
              </a:spcAft>
              <a:buClrTx/>
              <a:buSzTx/>
              <a:buNone/>
            </a:pPr>
            <a:r>
              <a:rPr lang="en-US" altLang="en-US" sz="3600" dirty="0">
                <a:solidFill>
                  <a:schemeClr val="tx2"/>
                </a:solidFill>
                <a:effectLst>
                  <a:outerShdw blurRad="38100" dist="38100" dir="2700000" algn="tl">
                    <a:srgbClr val="000000">
                      <a:alpha val="43137"/>
                    </a:srgbClr>
                  </a:outerShdw>
                </a:effectLst>
                <a:ea typeface="+mj-ea"/>
                <a:cs typeface="+mj-cs"/>
              </a:rPr>
              <a:t>Wilhelm </a:t>
            </a:r>
            <a:r>
              <a:rPr lang="en-US" altLang="en-US" sz="3600" dirty="0" err="1">
                <a:solidFill>
                  <a:schemeClr val="tx2"/>
                </a:solidFill>
                <a:effectLst>
                  <a:outerShdw blurRad="38100" dist="38100" dir="2700000" algn="tl">
                    <a:srgbClr val="000000">
                      <a:alpha val="43137"/>
                    </a:srgbClr>
                  </a:outerShdw>
                </a:effectLst>
                <a:ea typeface="+mj-ea"/>
                <a:cs typeface="+mj-cs"/>
              </a:rPr>
              <a:t>Gesenius</a:t>
            </a:r>
            <a:endParaRPr lang="en-US" altLang="en-US" sz="3600" dirty="0">
              <a:solidFill>
                <a:schemeClr val="tx2"/>
              </a:solidFill>
              <a:effectLst>
                <a:outerShdw blurRad="38100" dist="38100" dir="2700000" algn="tl">
                  <a:srgbClr val="000000">
                    <a:alpha val="43137"/>
                  </a:srgbClr>
                </a:outerShdw>
              </a:effectLst>
              <a:ea typeface="+mj-ea"/>
              <a:cs typeface="+mj-cs"/>
            </a:endParaRPr>
          </a:p>
          <a:p>
            <a:pPr algn="ctr" eaLnBrk="1" hangingPunct="1">
              <a:spcBef>
                <a:spcPct val="0"/>
              </a:spcBef>
              <a:buClrTx/>
              <a:buSzTx/>
              <a:buFontTx/>
              <a:buNone/>
            </a:pPr>
            <a:r>
              <a:rPr lang="en-US" altLang="en-US" sz="2000" i="1" dirty="0" err="1">
                <a:effectLst>
                  <a:outerShdw blurRad="38100" dist="38100" dir="2700000" algn="tl">
                    <a:srgbClr val="000000">
                      <a:alpha val="43137"/>
                    </a:srgbClr>
                  </a:outerShdw>
                </a:effectLst>
                <a:cs typeface="Calibri" panose="020F0502020204030204" pitchFamily="34" charset="0"/>
              </a:rPr>
              <a:t>Gesenius</a:t>
            </a:r>
            <a:r>
              <a:rPr lang="en-US" altLang="en-US" sz="2000" i="1" dirty="0">
                <a:effectLst>
                  <a:outerShdw blurRad="38100" dist="38100" dir="2700000" algn="tl">
                    <a:srgbClr val="000000">
                      <a:alpha val="43137"/>
                    </a:srgbClr>
                  </a:outerShdw>
                </a:effectLst>
                <a:cs typeface="Calibri" panose="020F0502020204030204" pitchFamily="34" charset="0"/>
              </a:rPr>
              <a:t>' Hebrew and </a:t>
            </a:r>
            <a:r>
              <a:rPr lang="en-US" altLang="en-US" sz="2000" i="1" dirty="0" err="1">
                <a:effectLst>
                  <a:outerShdw blurRad="38100" dist="38100" dir="2700000" algn="tl">
                    <a:srgbClr val="000000">
                      <a:alpha val="43137"/>
                    </a:srgbClr>
                  </a:outerShdw>
                </a:effectLst>
                <a:cs typeface="Calibri" panose="020F0502020204030204" pitchFamily="34" charset="0"/>
              </a:rPr>
              <a:t>Chaldee</a:t>
            </a:r>
            <a:r>
              <a:rPr lang="en-US" altLang="en-US" sz="2000" i="1" dirty="0">
                <a:effectLst>
                  <a:outerShdw blurRad="38100" dist="38100" dir="2700000" algn="tl">
                    <a:srgbClr val="000000">
                      <a:alpha val="43137"/>
                    </a:srgbClr>
                  </a:outerShdw>
                </a:effectLst>
                <a:cs typeface="Calibri" panose="020F0502020204030204" pitchFamily="34" charset="0"/>
              </a:rPr>
              <a:t> Lexicon</a:t>
            </a:r>
            <a:r>
              <a:rPr lang="en-US" altLang="en-US" sz="2000" dirty="0">
                <a:effectLst>
                  <a:outerShdw blurRad="38100" dist="38100" dir="2700000" algn="tl">
                    <a:srgbClr val="000000">
                      <a:alpha val="43137"/>
                    </a:srgbClr>
                  </a:outerShdw>
                </a:effectLst>
                <a:cs typeface="Calibri" panose="020F0502020204030204" pitchFamily="34" charset="0"/>
              </a:rPr>
              <a:t> (Samuel </a:t>
            </a:r>
            <a:r>
              <a:rPr lang="en-US" altLang="en-US" sz="2000" dirty="0" err="1">
                <a:effectLst>
                  <a:outerShdw blurRad="38100" dist="38100" dir="2700000" algn="tl">
                    <a:srgbClr val="000000">
                      <a:alpha val="43137"/>
                    </a:srgbClr>
                  </a:outerShdw>
                </a:effectLst>
                <a:cs typeface="Calibri" panose="020F0502020204030204" pitchFamily="34" charset="0"/>
              </a:rPr>
              <a:t>Bagster</a:t>
            </a:r>
            <a:r>
              <a:rPr lang="en-US" altLang="en-US" sz="2000" dirty="0">
                <a:effectLst>
                  <a:outerShdw blurRad="38100" dist="38100" dir="2700000" algn="tl">
                    <a:srgbClr val="000000">
                      <a:alpha val="43137"/>
                    </a:srgbClr>
                  </a:outerShdw>
                </a:effectLst>
                <a:cs typeface="Calibri" panose="020F0502020204030204" pitchFamily="34" charset="0"/>
              </a:rPr>
              <a:t> and Sons, 1847; reprint, Grand Rapids: Baker, 1987), 752.</a:t>
            </a:r>
          </a:p>
        </p:txBody>
      </p:sp>
      <p:pic>
        <p:nvPicPr>
          <p:cNvPr id="26628" name="Picture 2" descr="https://upload.wikimedia.org/wikipedia/commons/0/0c/Geseniu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2103337"/>
            <a:ext cx="2578609"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771160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A15199-FBEA-473E-BFD1-D63836756E7E}"/>
              </a:ext>
            </a:extLst>
          </p:cNvPr>
          <p:cNvPicPr>
            <a:picLocks noChangeAspect="1"/>
          </p:cNvPicPr>
          <p:nvPr/>
        </p:nvPicPr>
        <p:blipFill>
          <a:blip r:embed="rId2"/>
          <a:stretch>
            <a:fillRect/>
          </a:stretch>
        </p:blipFill>
        <p:spPr>
          <a:xfrm>
            <a:off x="0" y="0"/>
            <a:ext cx="12192000" cy="6857999"/>
          </a:xfrm>
          <a:prstGeom prst="rect">
            <a:avLst/>
          </a:prstGeom>
        </p:spPr>
      </p:pic>
      <p:sp>
        <p:nvSpPr>
          <p:cNvPr id="3" name="Content Placeholder 2"/>
          <p:cNvSpPr>
            <a:spLocks noGrp="1"/>
          </p:cNvSpPr>
          <p:nvPr>
            <p:ph idx="1"/>
          </p:nvPr>
        </p:nvSpPr>
        <p:spPr>
          <a:xfrm>
            <a:off x="609600" y="0"/>
            <a:ext cx="10972800" cy="3657600"/>
          </a:xfrm>
        </p:spPr>
        <p:txBody>
          <a:bodyPr/>
          <a:lstStyle/>
          <a:p>
            <a:pPr algn="ctr">
              <a:spcBef>
                <a:spcPts val="0"/>
              </a:spcBef>
              <a:spcAft>
                <a:spcPts val="1200"/>
              </a:spcAft>
              <a:buNone/>
              <a:defRPr/>
            </a:pPr>
            <a:r>
              <a:rPr lang="en-US" sz="4000" kern="1200" dirty="0">
                <a:solidFill>
                  <a:schemeClr val="tx2"/>
                </a:solidFill>
                <a:ea typeface="+mj-ea"/>
                <a:cs typeface="Calibri" panose="020F0502020204030204" pitchFamily="34" charset="0"/>
              </a:rPr>
              <a:t>Ezekiel</a:t>
            </a:r>
            <a:r>
              <a:rPr lang="en-US" altLang="en-US" sz="4000" kern="1200" dirty="0">
                <a:solidFill>
                  <a:schemeClr val="tx2"/>
                </a:solidFill>
                <a:ea typeface="+mj-ea"/>
                <a:cs typeface="Calibri" panose="020F0502020204030204" pitchFamily="34" charset="0"/>
              </a:rPr>
              <a:t> 38:12</a:t>
            </a:r>
            <a:endParaRPr lang="en-US" sz="4000" kern="1200" dirty="0">
              <a:solidFill>
                <a:schemeClr val="tx2"/>
              </a:solidFill>
              <a:ea typeface="+mj-ea"/>
              <a:cs typeface="Calibri" panose="020F0502020204030204" pitchFamily="34" charset="0"/>
            </a:endParaRPr>
          </a:p>
          <a:p>
            <a:pPr marL="0" indent="0" algn="just">
              <a:spcBef>
                <a:spcPts val="0"/>
              </a:spcBef>
              <a:buNone/>
              <a:defRPr/>
            </a:pPr>
            <a:r>
              <a:rPr lang="en-US" sz="3600" dirty="0">
                <a:latin typeface="Calibri" panose="020F0502020204030204" pitchFamily="34" charset="0"/>
                <a:cs typeface="Calibri" panose="020F0502020204030204" pitchFamily="34" charset="0"/>
              </a:rPr>
              <a:t>“to capture spoil and to seize plunder, to turn your hand against the waste places which are </a:t>
            </a:r>
            <a:r>
              <a:rPr lang="en-US" sz="3600" i="1" dirty="0">
                <a:latin typeface="Calibri" panose="020F0502020204030204" pitchFamily="34" charset="0"/>
                <a:cs typeface="Calibri" panose="020F0502020204030204" pitchFamily="34" charset="0"/>
              </a:rPr>
              <a:t>now</a:t>
            </a:r>
            <a:r>
              <a:rPr lang="en-US" sz="3600" dirty="0">
                <a:latin typeface="Calibri" panose="020F0502020204030204" pitchFamily="34" charset="0"/>
                <a:cs typeface="Calibri" panose="020F0502020204030204" pitchFamily="34" charset="0"/>
              </a:rPr>
              <a:t> inhabited, and against the people who are gathered from the nations, who have acquired cattle and goods, </a:t>
            </a:r>
            <a:r>
              <a:rPr lang="en-US" sz="3600" b="1" u="sng" dirty="0">
                <a:solidFill>
                  <a:srgbClr val="FFFFCC"/>
                </a:solidFill>
                <a:latin typeface="Calibri" panose="020F0502020204030204" pitchFamily="34" charset="0"/>
                <a:cs typeface="Calibri" panose="020F0502020204030204" pitchFamily="34" charset="0"/>
              </a:rPr>
              <a:t>who live at the center of the world</a:t>
            </a:r>
            <a:r>
              <a:rPr lang="en-US" sz="3600" dirty="0">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072318F2-387D-458B-9961-9290A2E36151}"/>
              </a:ext>
            </a:extLst>
          </p:cNvPr>
          <p:cNvPicPr>
            <a:picLocks noChangeAspect="1"/>
          </p:cNvPicPr>
          <p:nvPr/>
        </p:nvPicPr>
        <p:blipFill>
          <a:blip r:embed="rId3"/>
          <a:stretch>
            <a:fillRect/>
          </a:stretch>
        </p:blipFill>
        <p:spPr>
          <a:xfrm>
            <a:off x="5135880" y="3505200"/>
            <a:ext cx="1920240" cy="1371600"/>
          </a:xfrm>
          <a:prstGeom prst="rect">
            <a:avLst/>
          </a:prstGeom>
        </p:spPr>
      </p:pic>
    </p:spTree>
    <p:extLst>
      <p:ext uri="{BB962C8B-B14F-4D97-AF65-F5344CB8AC3E}">
        <p14:creationId xmlns:p14="http://schemas.microsoft.com/office/powerpoint/2010/main" val="103231575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37</a:t>
            </a:r>
          </a:p>
        </p:txBody>
      </p:sp>
      <p:sp>
        <p:nvSpPr>
          <p:cNvPr id="3" name="Content Placeholder 2"/>
          <p:cNvSpPr>
            <a:spLocks noGrp="1"/>
          </p:cNvSpPr>
          <p:nvPr>
            <p:ph idx="1"/>
          </p:nvPr>
        </p:nvSpPr>
        <p:spPr>
          <a:xfrm>
            <a:off x="772494" y="1267058"/>
            <a:ext cx="8229600" cy="4981341"/>
          </a:xfrm>
        </p:spPr>
        <p:txBody>
          <a:bodyPr/>
          <a:lstStyle/>
          <a:p>
            <a:pPr marL="627063" indent="-627063">
              <a:spcBef>
                <a:spcPts val="120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Vision: Valley of the Dry Bones (1-14)</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cs typeface="Calibri" pitchFamily="34" charset="0"/>
              </a:rPr>
              <a:t>Vision</a:t>
            </a:r>
            <a:r>
              <a:rPr lang="en-US" dirty="0">
                <a:effectLst>
                  <a:outerShdw blurRad="38100" dist="38100" dir="2700000" algn="tl">
                    <a:srgbClr val="000000">
                      <a:alpha val="43137"/>
                    </a:srgbClr>
                  </a:outerShdw>
                </a:effectLst>
                <a:latin typeface="Calibri" pitchFamily="34" charset="0"/>
                <a:cs typeface="Calibri" pitchFamily="34" charset="0"/>
              </a:rPr>
              <a:t> (1-10)</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cs typeface="Calibri" pitchFamily="34" charset="0"/>
              </a:rPr>
              <a:t>Interpretation (11-14)</a:t>
            </a:r>
            <a:endParaRPr lang="en-US"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200"/>
              </a:spcBef>
              <a:spcAft>
                <a:spcPts val="1200"/>
              </a:spcAft>
              <a:buSzPct val="100000"/>
              <a:buFont typeface="+mj-lt"/>
              <a:buAutoNum type="romanUcPeriod"/>
              <a:defRPr/>
            </a:pPr>
            <a:r>
              <a:rPr lang="en-US" b="1" dirty="0">
                <a:solidFill>
                  <a:srgbClr val="FFFFCC"/>
                </a:solidFill>
                <a:effectLst>
                  <a:outerShdw blurRad="38100" dist="38100" dir="2700000" algn="tl">
                    <a:srgbClr val="000000">
                      <a:alpha val="43137"/>
                    </a:srgbClr>
                  </a:outerShdw>
                </a:effectLst>
                <a:cs typeface="Calibri" pitchFamily="34" charset="0"/>
              </a:rPr>
              <a:t>Sign: Two Sticks (15-28)  </a:t>
            </a:r>
          </a:p>
          <a:p>
            <a:pPr marL="1143000" lvl="1" indent="-742950">
              <a:spcBef>
                <a:spcPts val="120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itchFamily="34" charset="0"/>
              </a:rPr>
              <a:t>Sign (15-17)</a:t>
            </a:r>
          </a:p>
          <a:p>
            <a:pPr marL="1143000" lvl="1" indent="-742950">
              <a:spcBef>
                <a:spcPts val="1200"/>
              </a:spcBef>
              <a:spcAft>
                <a:spcPts val="1200"/>
              </a:spcAft>
              <a:buSzPct val="100000"/>
              <a:buAutoNum type="alphaUcPeriod"/>
              <a:defRPr/>
            </a:pPr>
            <a:r>
              <a:rPr lang="en-US" b="1" u="sng" dirty="0">
                <a:solidFill>
                  <a:srgbClr val="FFFFCC"/>
                </a:solidFill>
                <a:effectLst>
                  <a:outerShdw blurRad="38100" dist="38100" dir="2700000" algn="tl">
                    <a:srgbClr val="000000">
                      <a:alpha val="43137"/>
                    </a:srgbClr>
                  </a:outerShdw>
                </a:effectLst>
                <a:cs typeface="Calibri" pitchFamily="34" charset="0"/>
              </a:rPr>
              <a:t>Interpretation (18-28)</a:t>
            </a:r>
          </a:p>
        </p:txBody>
      </p:sp>
      <p:pic>
        <p:nvPicPr>
          <p:cNvPr id="6" name="Picture 5" descr="C:\Documents and Settings\Owner\Application Data\Microsoft\Media Catalog\Downloaded Clips\cl0\SY01462_.wmf">
            <a:extLst>
              <a:ext uri="{FF2B5EF4-FFF2-40B4-BE49-F238E27FC236}">
                <a16:creationId xmlns:a16="http://schemas.microsoft.com/office/drawing/2014/main" id="{F48AB631-637B-41B5-BD96-634970737C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912566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0C8AF2-43EB-4D55-B040-53D9DB31DD49}"/>
              </a:ext>
            </a:extLst>
          </p:cNvPr>
          <p:cNvPicPr>
            <a:picLocks noChangeAspect="1"/>
          </p:cNvPicPr>
          <p:nvPr/>
        </p:nvPicPr>
        <p:blipFill>
          <a:blip r:embed="rId2"/>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1969770"/>
          </a:xfrm>
          <a:prstGeom prst="rect">
            <a:avLst/>
          </a:prstGeom>
          <a:noFill/>
          <a:ln w="28575">
            <a:noFill/>
            <a:miter lim="800000"/>
            <a:headEnd/>
            <a:tailEnd/>
          </a:ln>
        </p:spPr>
        <p:txBody>
          <a:bodyPr wrap="square">
            <a:spAutoFit/>
          </a:bodyPr>
          <a:lstStyle/>
          <a:p>
            <a:pPr marL="342900" indent="-342900" algn="ctr" eaLnBrk="0" hangingPunct="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Ezekiel 5:5</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Thus says the Lord God, ‘This is Jerusalem; I have set her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center of the nations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lands around her.'”</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5B7314D9-403C-4BC2-A005-4F29D1AD9821}"/>
              </a:ext>
            </a:extLst>
          </p:cNvPr>
          <p:cNvPicPr>
            <a:picLocks noChangeAspect="1"/>
          </p:cNvPicPr>
          <p:nvPr/>
        </p:nvPicPr>
        <p:blipFill>
          <a:blip r:embed="rId3"/>
          <a:stretch>
            <a:fillRect/>
          </a:stretch>
        </p:blipFill>
        <p:spPr>
          <a:xfrm>
            <a:off x="4495800" y="2438400"/>
            <a:ext cx="3200400" cy="2286000"/>
          </a:xfrm>
          <a:prstGeom prst="rect">
            <a:avLst/>
          </a:prstGeom>
        </p:spPr>
      </p:pic>
    </p:spTree>
    <p:extLst>
      <p:ext uri="{BB962C8B-B14F-4D97-AF65-F5344CB8AC3E}">
        <p14:creationId xmlns:p14="http://schemas.microsoft.com/office/powerpoint/2010/main" val="5983697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HP Desktop\Pictures\Gog-Magog-Map-Final.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65413" y="137160"/>
            <a:ext cx="8861174"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 7">
            <a:extLst>
              <a:ext uri="{FF2B5EF4-FFF2-40B4-BE49-F238E27FC236}">
                <a16:creationId xmlns:a16="http://schemas.microsoft.com/office/drawing/2014/main" id="{9D4976D3-B01C-4E0A-9341-E1B013F2FBCC}"/>
              </a:ext>
            </a:extLst>
          </p:cNvPr>
          <p:cNvSpPr>
            <a:spLocks noChangeArrowheads="1"/>
          </p:cNvSpPr>
          <p:nvPr/>
        </p:nvSpPr>
        <p:spPr bwMode="auto">
          <a:xfrm>
            <a:off x="6324600" y="152400"/>
            <a:ext cx="1600200" cy="762000"/>
          </a:xfrm>
          <a:prstGeom prst="ellipse">
            <a:avLst/>
          </a:prstGeom>
          <a:noFill/>
          <a:ln w="76200" algn="ctr">
            <a:solidFill>
              <a:srgbClr val="C00000"/>
            </a:solidFill>
            <a:round/>
            <a:headEnd/>
            <a:tailEnd/>
          </a:ln>
        </p:spPr>
        <p:txBody>
          <a:bodyPr wrap="none"/>
          <a:lstStyle/>
          <a:p>
            <a:endParaRPr lang="en-US" dirty="0"/>
          </a:p>
        </p:txBody>
      </p:sp>
    </p:spTree>
    <p:extLst>
      <p:ext uri="{BB962C8B-B14F-4D97-AF65-F5344CB8AC3E}">
        <p14:creationId xmlns:p14="http://schemas.microsoft.com/office/powerpoint/2010/main" val="258835389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3733799" y="1828800"/>
            <a:ext cx="78486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eaLnBrk="1" hangingPunct="1">
              <a:spcBef>
                <a:spcPct val="0"/>
              </a:spcBef>
              <a:buClrTx/>
              <a:buSzTx/>
              <a:buNone/>
            </a:pPr>
            <a:r>
              <a:rPr lang="en-US" altLang="en-US" sz="3600" dirty="0">
                <a:effectLst>
                  <a:outerShdw blurRad="38100" dist="38100" dir="2700000" algn="tl">
                    <a:srgbClr val="000000">
                      <a:alpha val="43137"/>
                    </a:srgbClr>
                  </a:outerShdw>
                </a:effectLst>
                <a:cs typeface="Calibri" panose="020F0502020204030204" pitchFamily="34" charset="0"/>
              </a:rPr>
              <a:t>"..and the </a:t>
            </a:r>
            <a:r>
              <a:rPr lang="en-US" altLang="en-US" sz="3600" b="1" u="sng" dirty="0">
                <a:solidFill>
                  <a:srgbClr val="FFFFCC"/>
                </a:solidFill>
                <a:effectLst>
                  <a:outerShdw blurRad="38100" dist="38100" dir="2700000" algn="tl">
                    <a:srgbClr val="000000">
                      <a:alpha val="43137"/>
                    </a:srgbClr>
                  </a:outerShdw>
                </a:effectLst>
                <a:cs typeface="Calibri" panose="020F0502020204030204" pitchFamily="34" charset="0"/>
              </a:rPr>
              <a:t>Mosocheni</a:t>
            </a:r>
            <a:r>
              <a:rPr lang="en-US" altLang="en-US" sz="3600" dirty="0">
                <a:effectLst>
                  <a:outerShdw blurRad="38100" dist="38100" dir="2700000" algn="tl">
                    <a:srgbClr val="000000">
                      <a:alpha val="43137"/>
                    </a:srgbClr>
                  </a:outerShdw>
                </a:effectLst>
                <a:cs typeface="Calibri" panose="020F0502020204030204" pitchFamily="34" charset="0"/>
              </a:rPr>
              <a:t> were founded by </a:t>
            </a:r>
            <a:r>
              <a:rPr lang="en-US" altLang="en-US" sz="3600" dirty="0" err="1">
                <a:effectLst>
                  <a:outerShdw blurRad="38100" dist="38100" dir="2700000" algn="tl">
                    <a:srgbClr val="000000">
                      <a:alpha val="43137"/>
                    </a:srgbClr>
                  </a:outerShdw>
                </a:effectLst>
                <a:cs typeface="Calibri" panose="020F0502020204030204" pitchFamily="34" charset="0"/>
              </a:rPr>
              <a:t>Mosoch</a:t>
            </a:r>
            <a:r>
              <a:rPr lang="en-US" altLang="en-US" sz="3600" dirty="0">
                <a:effectLst>
                  <a:outerShdw blurRad="38100" dist="38100" dir="2700000" algn="tl">
                    <a:srgbClr val="000000">
                      <a:alpha val="43137"/>
                    </a:srgbClr>
                  </a:outerShdw>
                </a:effectLst>
                <a:cs typeface="Calibri" panose="020F0502020204030204" pitchFamily="34" charset="0"/>
              </a:rPr>
              <a:t>; now they are </a:t>
            </a:r>
            <a:r>
              <a:rPr lang="en-US" altLang="en-US" sz="3600" b="1" u="sng" dirty="0">
                <a:solidFill>
                  <a:srgbClr val="FFFFCC"/>
                </a:solidFill>
                <a:effectLst>
                  <a:outerShdw blurRad="38100" dist="38100" dir="2700000" algn="tl">
                    <a:srgbClr val="000000">
                      <a:alpha val="43137"/>
                    </a:srgbClr>
                  </a:outerShdw>
                </a:effectLst>
                <a:cs typeface="Calibri" panose="020F0502020204030204" pitchFamily="34" charset="0"/>
              </a:rPr>
              <a:t>Cappadocians</a:t>
            </a:r>
            <a:r>
              <a:rPr lang="en-US" altLang="en-US" sz="3600" dirty="0">
                <a:effectLst>
                  <a:outerShdw blurRad="38100" dist="38100" dir="2700000" algn="tl">
                    <a:srgbClr val="000000">
                      <a:alpha val="43137"/>
                    </a:srgbClr>
                  </a:outerShdw>
                </a:effectLst>
                <a:cs typeface="Calibri" panose="020F0502020204030204" pitchFamily="34" charset="0"/>
              </a:rPr>
              <a:t>."</a:t>
            </a:r>
          </a:p>
        </p:txBody>
      </p:sp>
      <p:sp>
        <p:nvSpPr>
          <p:cNvPr id="26627" name="TextBox 2"/>
          <p:cNvSpPr txBox="1">
            <a:spLocks noChangeArrowheads="1"/>
          </p:cNvSpPr>
          <p:nvPr/>
        </p:nvSpPr>
        <p:spPr bwMode="auto">
          <a:xfrm>
            <a:off x="2438400" y="216694"/>
            <a:ext cx="731519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1200"/>
              </a:spcAft>
              <a:buClrTx/>
              <a:buSzTx/>
              <a:buNone/>
            </a:pPr>
            <a:r>
              <a:rPr lang="en-US" altLang="en-US" sz="4000" dirty="0">
                <a:solidFill>
                  <a:schemeClr val="tx2"/>
                </a:solidFill>
                <a:effectLst>
                  <a:outerShdw blurRad="38100" dist="38100" dir="2700000" algn="tl">
                    <a:srgbClr val="000000">
                      <a:alpha val="43137"/>
                    </a:srgbClr>
                  </a:outerShdw>
                </a:effectLst>
                <a:ea typeface="+mj-ea"/>
                <a:cs typeface="+mj-cs"/>
              </a:rPr>
              <a:t>Josephus</a:t>
            </a:r>
            <a:endParaRPr lang="en-US" altLang="en-US" sz="3600" dirty="0">
              <a:solidFill>
                <a:schemeClr val="tx2"/>
              </a:solidFill>
              <a:effectLst>
                <a:outerShdw blurRad="38100" dist="38100" dir="2700000" algn="tl">
                  <a:srgbClr val="000000">
                    <a:alpha val="43137"/>
                  </a:srgbClr>
                </a:outerShdw>
              </a:effectLst>
              <a:ea typeface="+mj-ea"/>
              <a:cs typeface="+mj-cs"/>
            </a:endParaRPr>
          </a:p>
          <a:p>
            <a:pPr algn="ctr" eaLnBrk="1" hangingPunct="1">
              <a:spcBef>
                <a:spcPct val="0"/>
              </a:spcBef>
              <a:buClrTx/>
              <a:buSzTx/>
              <a:buFontTx/>
              <a:buNone/>
            </a:pPr>
            <a:r>
              <a:rPr lang="en-US" altLang="en-US" sz="2000" dirty="0">
                <a:effectLst>
                  <a:outerShdw blurRad="38100" dist="38100" dir="2700000" algn="tl">
                    <a:srgbClr val="000000">
                      <a:alpha val="43137"/>
                    </a:srgbClr>
                  </a:outerShdw>
                </a:effectLst>
                <a:cs typeface="Calibri" panose="020F0502020204030204" pitchFamily="34" charset="0"/>
              </a:rPr>
              <a:t>Josephus, </a:t>
            </a:r>
            <a:r>
              <a:rPr lang="en-US" altLang="en-US" sz="2000" i="1" dirty="0">
                <a:effectLst>
                  <a:outerShdw blurRad="38100" dist="38100" dir="2700000" algn="tl">
                    <a:srgbClr val="000000">
                      <a:alpha val="43137"/>
                    </a:srgbClr>
                  </a:outerShdw>
                </a:effectLst>
                <a:cs typeface="Calibri" panose="020F0502020204030204" pitchFamily="34" charset="0"/>
              </a:rPr>
              <a:t>Antiquities</a:t>
            </a:r>
            <a:r>
              <a:rPr lang="en-US" altLang="en-US" sz="2000" dirty="0">
                <a:effectLst>
                  <a:outerShdw blurRad="38100" dist="38100" dir="2700000" algn="tl">
                    <a:srgbClr val="000000">
                      <a:alpha val="43137"/>
                    </a:srgbClr>
                  </a:outerShdw>
                </a:effectLst>
                <a:cs typeface="Calibri" panose="020F0502020204030204" pitchFamily="34" charset="0"/>
              </a:rPr>
              <a:t>, 1.6.1.</a:t>
            </a:r>
          </a:p>
        </p:txBody>
      </p:sp>
      <p:pic>
        <p:nvPicPr>
          <p:cNvPr id="5" name="Picture 4">
            <a:extLst>
              <a:ext uri="{FF2B5EF4-FFF2-40B4-BE49-F238E27FC236}">
                <a16:creationId xmlns:a16="http://schemas.microsoft.com/office/drawing/2014/main" id="{6FCADC1C-0CFE-4292-8590-43728673314F}"/>
              </a:ext>
            </a:extLst>
          </p:cNvPr>
          <p:cNvPicPr>
            <a:picLocks noChangeAspect="1"/>
          </p:cNvPicPr>
          <p:nvPr/>
        </p:nvPicPr>
        <p:blipFill>
          <a:blip r:embed="rId2"/>
          <a:stretch>
            <a:fillRect/>
          </a:stretch>
        </p:blipFill>
        <p:spPr>
          <a:xfrm>
            <a:off x="685801" y="1828800"/>
            <a:ext cx="2612210" cy="3200400"/>
          </a:xfrm>
          <a:prstGeom prst="rect">
            <a:avLst/>
          </a:prstGeom>
        </p:spPr>
      </p:pic>
    </p:spTree>
    <p:extLst>
      <p:ext uri="{BB962C8B-B14F-4D97-AF65-F5344CB8AC3E}">
        <p14:creationId xmlns:p14="http://schemas.microsoft.com/office/powerpoint/2010/main" val="276077168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6A8FDC-B58D-4BEC-A6E2-FDCDACDC882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7044CCF-9F13-4DD7-BDB4-4B198653BE6E}"/>
              </a:ext>
            </a:extLst>
          </p:cNvPr>
          <p:cNvSpPr txBox="1"/>
          <p:nvPr/>
        </p:nvSpPr>
        <p:spPr>
          <a:xfrm>
            <a:off x="609600" y="0"/>
            <a:ext cx="10972800" cy="2523768"/>
          </a:xfrm>
          <a:prstGeom prst="rect">
            <a:avLst/>
          </a:prstGeom>
          <a:noFill/>
        </p:spPr>
        <p:txBody>
          <a:bodyPr wrap="square">
            <a:spAutoFit/>
          </a:bodyPr>
          <a:lstStyle/>
          <a:p>
            <a:pPr marL="0" marR="0" algn="ctr">
              <a:spcBef>
                <a:spcPts val="0"/>
              </a:spcBef>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Peter 1:1</a:t>
            </a:r>
          </a:p>
          <a:p>
            <a:pPr marL="0" marR="0" algn="just">
              <a:spcBef>
                <a:spcPts val="0"/>
              </a:spcBef>
              <a:spcAft>
                <a:spcPts val="0"/>
              </a:spcAft>
            </a:pPr>
            <a:r>
              <a:rPr lang="en-US" sz="3600" dirty="0">
                <a:effectLst/>
                <a:latin typeface="Calibri" panose="020F0502020204030204" pitchFamily="34" charset="0"/>
              </a:rPr>
              <a:t>Peter, an apostle of Jesus Christ, To those who reside as aliens, scattered throughout Pontus, Galatia,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Cappadocia</a:t>
            </a:r>
            <a:r>
              <a:rPr lang="en-US" sz="3600" dirty="0">
                <a:effectLst/>
                <a:latin typeface="Calibri" panose="020F0502020204030204" pitchFamily="34" charset="0"/>
              </a:rPr>
              <a:t>, Asia, and Bithynia, who are chosen… </a:t>
            </a:r>
          </a:p>
        </p:txBody>
      </p:sp>
      <p:pic>
        <p:nvPicPr>
          <p:cNvPr id="6" name="Picture 5">
            <a:extLst>
              <a:ext uri="{FF2B5EF4-FFF2-40B4-BE49-F238E27FC236}">
                <a16:creationId xmlns:a16="http://schemas.microsoft.com/office/drawing/2014/main" id="{E223A347-663D-41AB-9219-BC7B7902EA78}"/>
              </a:ext>
            </a:extLst>
          </p:cNvPr>
          <p:cNvPicPr>
            <a:picLocks noChangeAspect="1"/>
          </p:cNvPicPr>
          <p:nvPr/>
        </p:nvPicPr>
        <p:blipFill>
          <a:blip r:embed="rId3"/>
          <a:stretch>
            <a:fillRect/>
          </a:stretch>
        </p:blipFill>
        <p:spPr>
          <a:xfrm>
            <a:off x="4610100" y="2971800"/>
            <a:ext cx="2971800" cy="1828800"/>
          </a:xfrm>
          <a:prstGeom prst="rect">
            <a:avLst/>
          </a:prstGeom>
          <a:ln w="38100">
            <a:solidFill>
              <a:schemeClr val="tx1"/>
            </a:solidFill>
          </a:ln>
        </p:spPr>
      </p:pic>
    </p:spTree>
    <p:extLst>
      <p:ext uri="{BB962C8B-B14F-4D97-AF65-F5344CB8AC3E}">
        <p14:creationId xmlns:p14="http://schemas.microsoft.com/office/powerpoint/2010/main" val="180261200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772CAC-087C-4390-A516-0CD8CB4B56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8363" y="228600"/>
            <a:ext cx="8675275" cy="6400800"/>
          </a:xfrm>
          <a:prstGeom prst="rect">
            <a:avLst/>
          </a:prstGeom>
          <a:ln w="57150">
            <a:solidFill>
              <a:schemeClr val="tx1"/>
            </a:solidFill>
          </a:ln>
        </p:spPr>
      </p:pic>
      <p:sp>
        <p:nvSpPr>
          <p:cNvPr id="9" name="Oval 8">
            <a:extLst>
              <a:ext uri="{FF2B5EF4-FFF2-40B4-BE49-F238E27FC236}">
                <a16:creationId xmlns:a16="http://schemas.microsoft.com/office/drawing/2014/main" id="{BF7E1888-AD8C-45FB-995D-3ED8DBA585B0}"/>
              </a:ext>
            </a:extLst>
          </p:cNvPr>
          <p:cNvSpPr>
            <a:spLocks noChangeArrowheads="1"/>
          </p:cNvSpPr>
          <p:nvPr/>
        </p:nvSpPr>
        <p:spPr bwMode="auto">
          <a:xfrm>
            <a:off x="8915400" y="3048000"/>
            <a:ext cx="1495825" cy="609600"/>
          </a:xfrm>
          <a:prstGeom prst="ellipse">
            <a:avLst/>
          </a:prstGeom>
          <a:solidFill>
            <a:srgbClr val="66FF33">
              <a:alpha val="50000"/>
            </a:srgbClr>
          </a:solidFill>
          <a:ln w="38100">
            <a:solidFill>
              <a:srgbClr val="C00000"/>
            </a:solidFill>
          </a:ln>
        </p:spPr>
        <p:style>
          <a:lnRef idx="0">
            <a:scrgbClr r="0" g="0" b="0"/>
          </a:lnRef>
          <a:fillRef idx="0">
            <a:scrgbClr r="0" g="0" b="0"/>
          </a:fillRef>
          <a:effectRef idx="0">
            <a:scrgbClr r="0" g="0" b="0"/>
          </a:effectRef>
          <a:fontRef idx="minor">
            <a:schemeClr val="lt1"/>
          </a:fontRef>
        </p:style>
        <p:txBody>
          <a:bodyPr wrap="none"/>
          <a:lstStyle/>
          <a:p>
            <a:endParaRPr lang="en-US" dirty="0">
              <a:ln w="38100">
                <a:solidFill>
                  <a:schemeClr val="tx1"/>
                </a:solidFill>
              </a:ln>
              <a:solidFill>
                <a:srgbClr val="C00000"/>
              </a:solidFill>
              <a:latin typeface="Calibri" panose="020F0502020204030204" pitchFamily="34" charset="0"/>
            </a:endParaRPr>
          </a:p>
        </p:txBody>
      </p:sp>
    </p:spTree>
    <p:extLst>
      <p:ext uri="{BB962C8B-B14F-4D97-AF65-F5344CB8AC3E}">
        <p14:creationId xmlns:p14="http://schemas.microsoft.com/office/powerpoint/2010/main" val="14142198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855" y="114300"/>
            <a:ext cx="82994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7" name="Rectangle 3"/>
          <p:cNvSpPr>
            <a:spLocks noGrp="1" noChangeArrowheads="1"/>
          </p:cNvSpPr>
          <p:nvPr>
            <p:ph type="title"/>
          </p:nvPr>
        </p:nvSpPr>
        <p:spPr>
          <a:xfrm>
            <a:off x="2209800" y="228600"/>
            <a:ext cx="7772400" cy="914400"/>
          </a:xfrm>
        </p:spPr>
        <p:txBody>
          <a:bodyPr/>
          <a:lstStyle/>
          <a:p>
            <a:pPr algn="ctr">
              <a:defRPr/>
            </a:pPr>
            <a:r>
              <a:rPr lang="en-US" sz="3600" kern="1200" dirty="0">
                <a:effectLst>
                  <a:outerShdw blurRad="38100" dist="38100" dir="2700000" algn="tl">
                    <a:srgbClr val="000000">
                      <a:alpha val="43137"/>
                    </a:srgbClr>
                  </a:outerShdw>
                </a:effectLst>
                <a:ea typeface="+mn-ea"/>
                <a:cs typeface="Calibri" panose="020F0502020204030204" pitchFamily="34" charset="0"/>
              </a:rPr>
              <a:t>Herodotus</a:t>
            </a:r>
            <a:r>
              <a:rPr lang="en-US" sz="3600" dirty="0">
                <a:solidFill>
                  <a:srgbClr val="00FFFF"/>
                </a:solidFill>
                <a:effectLst>
                  <a:outerShdw blurRad="38100" dist="38100" dir="2700000" algn="tl">
                    <a:srgbClr val="000000"/>
                  </a:outerShdw>
                </a:effectLst>
              </a:rPr>
              <a:t>, </a:t>
            </a:r>
            <a:r>
              <a:rPr lang="en-US" sz="3600" i="1" dirty="0">
                <a:solidFill>
                  <a:srgbClr val="00FFFF"/>
                </a:solidFill>
                <a:effectLst>
                  <a:outerShdw blurRad="38100" dist="38100" dir="2700000" algn="tl">
                    <a:srgbClr val="000000"/>
                  </a:outerShdw>
                </a:effectLst>
              </a:rPr>
              <a:t>Histories</a:t>
            </a:r>
            <a:r>
              <a:rPr lang="en-US" sz="3600" dirty="0">
                <a:solidFill>
                  <a:srgbClr val="00FFFF"/>
                </a:solidFill>
                <a:effectLst>
                  <a:outerShdw blurRad="38100" dist="38100" dir="2700000" algn="tl">
                    <a:srgbClr val="000000"/>
                  </a:outerShdw>
                </a:effectLst>
              </a:rPr>
              <a:t>, 3:93-94 (450 B.C.)</a:t>
            </a:r>
          </a:p>
        </p:txBody>
      </p:sp>
      <p:sp>
        <p:nvSpPr>
          <p:cNvPr id="129028" name="Rectangle 4"/>
          <p:cNvSpPr>
            <a:spLocks noGrp="1" noChangeArrowheads="1"/>
          </p:cNvSpPr>
          <p:nvPr>
            <p:ph type="body" idx="1"/>
          </p:nvPr>
        </p:nvSpPr>
        <p:spPr>
          <a:xfrm>
            <a:off x="617855" y="1600200"/>
            <a:ext cx="10964545" cy="4953000"/>
          </a:xfrm>
        </p:spPr>
        <p:txBody>
          <a:bodyPr/>
          <a:lstStyle/>
          <a:p>
            <a:pPr marL="0" indent="0" algn="just">
              <a:buNone/>
              <a:defRPr/>
            </a:pPr>
            <a:r>
              <a:rPr lang="en-US" dirty="0"/>
              <a:t>“The twelfth, the Bactrians as far as the land of the </a:t>
            </a:r>
            <a:r>
              <a:rPr lang="en-US" dirty="0" err="1"/>
              <a:t>Aegli</a:t>
            </a:r>
            <a:r>
              <a:rPr lang="en-US" dirty="0"/>
              <a:t>; these paid three hundred and sixty. The thirteenth, the </a:t>
            </a:r>
            <a:r>
              <a:rPr lang="en-US" dirty="0" err="1"/>
              <a:t>Pactyic</a:t>
            </a:r>
            <a:r>
              <a:rPr lang="en-US" dirty="0"/>
              <a:t> country and Armenia and the lands adjoining as far as </a:t>
            </a:r>
            <a:r>
              <a:rPr lang="en-US" b="1" u="sng" dirty="0">
                <a:solidFill>
                  <a:srgbClr val="FFFFCC"/>
                </a:solidFill>
              </a:rPr>
              <a:t>the Euxine sea</a:t>
            </a:r>
            <a:r>
              <a:rPr lang="en-US" dirty="0"/>
              <a:t>; these paid four hundred…</a:t>
            </a:r>
            <a:r>
              <a:rPr lang="en-US" b="1" u="sng" dirty="0">
                <a:solidFill>
                  <a:srgbClr val="FFFFCC"/>
                </a:solidFill>
              </a:rPr>
              <a:t>The </a:t>
            </a:r>
            <a:r>
              <a:rPr lang="en-US" b="1" u="sng" dirty="0" err="1">
                <a:solidFill>
                  <a:srgbClr val="FFFFCC"/>
                </a:solidFill>
              </a:rPr>
              <a:t>Moschi</a:t>
            </a:r>
            <a:r>
              <a:rPr lang="en-US" b="1" u="sng" dirty="0">
                <a:solidFill>
                  <a:srgbClr val="FFFFCC"/>
                </a:solidFill>
              </a:rPr>
              <a:t>, </a:t>
            </a:r>
            <a:r>
              <a:rPr lang="en-US" b="1" u="sng" dirty="0" err="1">
                <a:solidFill>
                  <a:srgbClr val="FFFFCC"/>
                </a:solidFill>
              </a:rPr>
              <a:t>Tibareni</a:t>
            </a:r>
            <a:r>
              <a:rPr lang="en-US" dirty="0"/>
              <a:t>, </a:t>
            </a:r>
            <a:r>
              <a:rPr lang="en-US" dirty="0" err="1"/>
              <a:t>Macrones</a:t>
            </a:r>
            <a:r>
              <a:rPr lang="en-US" dirty="0"/>
              <a:t>, </a:t>
            </a:r>
            <a:r>
              <a:rPr lang="en-US" dirty="0" err="1"/>
              <a:t>Mossynoeci</a:t>
            </a:r>
            <a:r>
              <a:rPr lang="en-US" dirty="0"/>
              <a:t>, and Mares, the nineteenth province, were ordered to pay three hundred. The Indians made up the twentieth province. These are more in number than any nation of which we know, and they paid a greater tribute than any other province, namely three hundred and sixty talents of gold dust.”</a:t>
            </a:r>
            <a:r>
              <a:rPr lang="en-US" dirty="0">
                <a:solidFill>
                  <a:schemeClr val="bg1"/>
                </a:solidFill>
              </a:rPr>
              <a:t> </a:t>
            </a:r>
          </a:p>
        </p:txBody>
      </p:sp>
    </p:spTree>
    <p:extLst>
      <p:ext uri="{BB962C8B-B14F-4D97-AF65-F5344CB8AC3E}">
        <p14:creationId xmlns:p14="http://schemas.microsoft.com/office/powerpoint/2010/main" val="181660348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3429000" y="1600200"/>
            <a:ext cx="8153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ct val="0"/>
              </a:spcBef>
              <a:buClrTx/>
              <a:buSzTx/>
              <a:buFontTx/>
              <a:buNone/>
            </a:pPr>
            <a:r>
              <a:rPr lang="en-US" altLang="en-US" dirty="0">
                <a:effectLst>
                  <a:outerShdw blurRad="38100" dist="38100" dir="2700000" algn="tl">
                    <a:srgbClr val="000000">
                      <a:alpha val="43137"/>
                    </a:srgbClr>
                  </a:outerShdw>
                </a:effectLst>
                <a:cs typeface="Calibri" panose="020F0502020204030204" pitchFamily="34" charset="0"/>
              </a:rPr>
              <a:t>According to Frank Gaffney, President of the Center for Security Policy, Turkey is transitioning from “a secular democracy with a Muslim society into a state governed by a radical Islamic ideology hostile to Western values and freedoms.”</a:t>
            </a:r>
          </a:p>
        </p:txBody>
      </p:sp>
      <p:sp>
        <p:nvSpPr>
          <p:cNvPr id="80899" name="TextBox 3"/>
          <p:cNvSpPr txBox="1">
            <a:spLocks noChangeArrowheads="1"/>
          </p:cNvSpPr>
          <p:nvPr/>
        </p:nvSpPr>
        <p:spPr bwMode="auto">
          <a:xfrm>
            <a:off x="2552700" y="249704"/>
            <a:ext cx="708660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600"/>
              </a:spcAft>
              <a:buClrTx/>
              <a:buSzTx/>
              <a:buNone/>
            </a:pPr>
            <a:r>
              <a:rPr lang="en-US" altLang="en-US" sz="3600" dirty="0">
                <a:solidFill>
                  <a:schemeClr val="tx2"/>
                </a:solidFill>
                <a:effectLst>
                  <a:outerShdw blurRad="38100" dist="38100" dir="2700000" algn="tl">
                    <a:srgbClr val="000000">
                      <a:alpha val="43137"/>
                    </a:srgbClr>
                  </a:outerShdw>
                </a:effectLst>
                <a:ea typeface="+mj-ea"/>
                <a:cs typeface="+mj-cs"/>
              </a:rPr>
              <a:t>Frank Gaffney</a:t>
            </a:r>
          </a:p>
          <a:p>
            <a:pPr algn="ctr" eaLnBrk="1" hangingPunct="1">
              <a:spcBef>
                <a:spcPct val="0"/>
              </a:spcBef>
              <a:buClrTx/>
              <a:buSzTx/>
              <a:buFontTx/>
              <a:buNone/>
            </a:pPr>
            <a:r>
              <a:rPr lang="en-US" altLang="en-US" sz="1600" i="1" dirty="0">
                <a:effectLst>
                  <a:outerShdw blurRad="38100" dist="38100" dir="2700000" algn="tl">
                    <a:srgbClr val="000000">
                      <a:alpha val="43137"/>
                    </a:srgbClr>
                  </a:outerShdw>
                </a:effectLst>
                <a:cs typeface="Calibri" panose="020F0502020204030204" pitchFamily="34" charset="0"/>
              </a:rPr>
              <a:t>War Footing</a:t>
            </a:r>
            <a:r>
              <a:rPr lang="en-US" altLang="en-US" sz="1600" dirty="0">
                <a:effectLst>
                  <a:outerShdw blurRad="38100" dist="38100" dir="2700000" algn="tl">
                    <a:srgbClr val="000000">
                      <a:alpha val="43137"/>
                    </a:srgbClr>
                  </a:outerShdw>
                </a:effectLst>
                <a:cs typeface="Calibri" panose="020F0502020204030204" pitchFamily="34" charset="0"/>
              </a:rPr>
              <a:t> (Annapolis: Naval Institute Press, 2006), 164. Cited in Rhodes, 177.</a:t>
            </a:r>
          </a:p>
        </p:txBody>
      </p:sp>
      <p:pic>
        <p:nvPicPr>
          <p:cNvPr id="80900" name="Picture 4" descr="http://www.splcenter.org/sites/default/files/imagecache/detail/images/individual/Frank-Gaffney.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 y="1752600"/>
            <a:ext cx="2658628" cy="297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42771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3429000" y="1661702"/>
            <a:ext cx="7924800" cy="3064470"/>
          </a:xfrm>
        </p:spPr>
        <p:txBody>
          <a:bodyPr/>
          <a:lstStyle/>
          <a:p>
            <a:pPr marL="0" indent="0" algn="just">
              <a:buNone/>
            </a:pPr>
            <a:r>
              <a:rPr lang="en-US" dirty="0"/>
              <a:t>“Interestingly, these prophesied military instruments though centuries old have not been made obsolete. The horse, for instance, is still used in warfare on certain kinds of terrain.”</a:t>
            </a:r>
          </a:p>
        </p:txBody>
      </p:sp>
      <p:sp>
        <p:nvSpPr>
          <p:cNvPr id="68613" name="Text Box 5"/>
          <p:cNvSpPr txBox="1">
            <a:spLocks noChangeArrowheads="1"/>
          </p:cNvSpPr>
          <p:nvPr/>
        </p:nvSpPr>
        <p:spPr bwMode="auto">
          <a:xfrm>
            <a:off x="2019300" y="219670"/>
            <a:ext cx="8153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Paul Lee Tan</a:t>
            </a:r>
          </a:p>
          <a:p>
            <a:pPr algn="ctr"/>
            <a:r>
              <a:rPr lang="en-US" altLang="en-US" sz="1800" i="1" dirty="0">
                <a:effectLst>
                  <a:outerShdw blurRad="38100" dist="38100" dir="2700000" algn="tl">
                    <a:srgbClr val="000000"/>
                  </a:outerShdw>
                </a:effectLst>
                <a:latin typeface="Calibri" panose="020F0502020204030204" pitchFamily="34" charset="0"/>
                <a:cs typeface="+mn-cs"/>
              </a:rPr>
              <a:t>The Interpretation of Prophecy, 223-24</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828800"/>
            <a:ext cx="2409026" cy="3657600"/>
          </a:xfrm>
          <a:prstGeom prst="rect">
            <a:avLst/>
          </a:prstGeom>
        </p:spPr>
      </p:pic>
    </p:spTree>
    <p:extLst>
      <p:ext uri="{BB962C8B-B14F-4D97-AF65-F5344CB8AC3E}">
        <p14:creationId xmlns:p14="http://schemas.microsoft.com/office/powerpoint/2010/main" val="4084945943"/>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9600" y="1844219"/>
            <a:ext cx="10972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eaLnBrk="1" hangingPunct="1">
              <a:spcBef>
                <a:spcPct val="0"/>
              </a:spcBef>
              <a:buClrTx/>
              <a:buSzTx/>
              <a:buFontTx/>
              <a:buNone/>
            </a:pPr>
            <a:r>
              <a:rPr lang="en-US" alt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Some have found great difficulty in the references to armor, buckler, shield, sword and helmet, but even in our day of advanced weapons of warfare it is interesting to learn that in some parts of the world conflict is going on with primitive weapons. (And how else could an ancient writer have described warfare? He knew nothing of planes and guns.)</a:t>
            </a:r>
            <a:r>
              <a:rPr lang="en-US" altLang="en-US" dirty="0">
                <a:effectLst>
                  <a:outerShdw blurRad="38100" dist="38100" dir="2700000" algn="tl">
                    <a:srgbClr val="000000">
                      <a:alpha val="43137"/>
                    </a:srgbClr>
                  </a:outerShdw>
                </a:effectLst>
                <a:cs typeface="Calibri" panose="020F0502020204030204" pitchFamily="34" charset="0"/>
              </a:rPr>
              <a:t>.”</a:t>
            </a:r>
          </a:p>
        </p:txBody>
      </p:sp>
      <p:sp>
        <p:nvSpPr>
          <p:cNvPr id="38915" name="TextBox 2"/>
          <p:cNvSpPr txBox="1">
            <a:spLocks noChangeArrowheads="1"/>
          </p:cNvSpPr>
          <p:nvPr/>
        </p:nvSpPr>
        <p:spPr bwMode="auto">
          <a:xfrm>
            <a:off x="2971800" y="228601"/>
            <a:ext cx="62484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12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Charles L. Feinberg</a:t>
            </a:r>
          </a:p>
          <a:p>
            <a:pPr algn="ctr" eaLnBrk="1" hangingPunct="1">
              <a:spcBef>
                <a:spcPct val="0"/>
              </a:spcBef>
              <a:buClrTx/>
              <a:buSzTx/>
              <a:buFontTx/>
              <a:buNone/>
            </a:pPr>
            <a:r>
              <a:rPr lang="en-US" altLang="en-US" sz="1200" dirty="0">
                <a:effectLst>
                  <a:outerShdw blurRad="38100" dist="38100" dir="2700000" algn="tl">
                    <a:srgbClr val="000000">
                      <a:alpha val="43137"/>
                    </a:srgbClr>
                  </a:outerShdw>
                </a:effectLst>
                <a:cs typeface="Calibri" panose="020F0502020204030204" pitchFamily="34" charset="0"/>
              </a:rPr>
              <a:t> </a:t>
            </a:r>
            <a:r>
              <a:rPr lang="en-US" altLang="en-US" sz="1800" i="1" dirty="0">
                <a:effectLst>
                  <a:outerShdw blurRad="38100" dist="38100" dir="2700000" algn="tl">
                    <a:srgbClr val="000000">
                      <a:alpha val="43137"/>
                    </a:srgbClr>
                  </a:outerShdw>
                </a:effectLst>
                <a:cs typeface="Calibri" panose="020F0502020204030204" pitchFamily="34" charset="0"/>
              </a:rPr>
              <a:t>The Prophecy of Ezekiel</a:t>
            </a:r>
            <a:r>
              <a:rPr lang="en-US" altLang="en-US" sz="1800" dirty="0">
                <a:effectLst>
                  <a:outerShdw blurRad="38100" dist="38100" dir="2700000" algn="tl">
                    <a:srgbClr val="000000">
                      <a:alpha val="43137"/>
                    </a:srgbClr>
                  </a:outerShdw>
                </a:effectLst>
                <a:cs typeface="Calibri" panose="020F0502020204030204" pitchFamily="34" charset="0"/>
              </a:rPr>
              <a:t>: The Glory of the Lord, Paperback ed. (Chicago: Moody, 1969; reprint, Chicago: Moody, 1984), 221.</a:t>
            </a:r>
          </a:p>
        </p:txBody>
      </p:sp>
      <p:pic>
        <p:nvPicPr>
          <p:cNvPr id="5" name="Picture 4">
            <a:extLst>
              <a:ext uri="{FF2B5EF4-FFF2-40B4-BE49-F238E27FC236}">
                <a16:creationId xmlns:a16="http://schemas.microsoft.com/office/drawing/2014/main" id="{7E9042F1-9922-4AA5-80A8-98341CC073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52400"/>
            <a:ext cx="890463" cy="1097280"/>
          </a:xfrm>
          <a:prstGeom prst="rect">
            <a:avLst/>
          </a:prstGeom>
          <a:ln>
            <a:solidFill>
              <a:schemeClr val="tx1"/>
            </a:solidFill>
          </a:ln>
        </p:spPr>
      </p:pic>
    </p:spTree>
    <p:extLst>
      <p:ext uri="{BB962C8B-B14F-4D97-AF65-F5344CB8AC3E}">
        <p14:creationId xmlns:p14="http://schemas.microsoft.com/office/powerpoint/2010/main" val="3917710046"/>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6638F-E2E0-4A8C-A93C-0206B86F8027}"/>
              </a:ext>
            </a:extLst>
          </p:cNvPr>
          <p:cNvSpPr txBox="1">
            <a:spLocks/>
          </p:cNvSpPr>
          <p:nvPr/>
        </p:nvSpPr>
        <p:spPr>
          <a:xfrm>
            <a:off x="1828800" y="2971800"/>
            <a:ext cx="8534400" cy="9144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r>
              <a:rPr lang="en-US" sz="6000" kern="0" dirty="0">
                <a:effectLst>
                  <a:outerShdw blurRad="38100" dist="38100" dir="2700000" algn="tl">
                    <a:srgbClr val="000000">
                      <a:alpha val="43137"/>
                    </a:srgbClr>
                  </a:outerShdw>
                </a:effectLst>
                <a:ea typeface="Calibri" pitchFamily="34" charset="0"/>
                <a:cs typeface="Calibri" pitchFamily="34" charset="0"/>
              </a:rPr>
              <a:t>CONCLUSION</a:t>
            </a:r>
          </a:p>
        </p:txBody>
      </p:sp>
    </p:spTree>
    <p:extLst>
      <p:ext uri="{BB962C8B-B14F-4D97-AF65-F5344CB8AC3E}">
        <p14:creationId xmlns:p14="http://schemas.microsoft.com/office/powerpoint/2010/main" val="425771492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AC7287E4-1A29-41A2-8319-F9717F6FDC87}"/>
              </a:ext>
            </a:extLst>
          </p:cNvPr>
          <p:cNvSpPr>
            <a:spLocks noGrp="1" noChangeArrowheads="1"/>
          </p:cNvSpPr>
          <p:nvPr>
            <p:ph type="title"/>
          </p:nvPr>
        </p:nvSpPr>
        <p:spPr>
          <a:xfrm>
            <a:off x="1562100" y="304800"/>
            <a:ext cx="9067800" cy="1066800"/>
          </a:xfrm>
        </p:spPr>
        <p:txBody>
          <a:bodyPr/>
          <a:lstStyle/>
          <a:p>
            <a:pPr algn="ctr" eaLnBrk="1" hangingPunct="1"/>
            <a:r>
              <a:rPr lang="en-US" altLang="en-US" sz="4000" dirty="0">
                <a:effectLst>
                  <a:outerShdw blurRad="38100" dist="38100" dir="2700000" algn="tl">
                    <a:srgbClr val="000000">
                      <a:alpha val="43137"/>
                    </a:srgbClr>
                  </a:outerShdw>
                </a:effectLst>
              </a:rPr>
              <a:t>The Millennial David</a:t>
            </a:r>
            <a:br>
              <a:rPr lang="en-US" altLang="en-US" sz="40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outerShdw>
                </a:effectLst>
                <a:ea typeface="+mn-ea"/>
                <a:cs typeface="+mn-cs"/>
              </a:rPr>
              <a:t>Hosea 3:5; Jer. 30:9; Ezek. 34:23; 37:24</a:t>
            </a:r>
            <a:endParaRPr lang="en-US" altLang="en-US" sz="3600" dirty="0">
              <a:solidFill>
                <a:schemeClr val="tx1"/>
              </a:solidFill>
              <a:effectLst>
                <a:outerShdw blurRad="38100" dist="38100" dir="2700000" algn="tl">
                  <a:srgbClr val="000000"/>
                </a:outerShdw>
              </a:effectLst>
              <a:ea typeface="+mn-ea"/>
              <a:cs typeface="+mn-cs"/>
            </a:endParaRPr>
          </a:p>
        </p:txBody>
      </p:sp>
      <p:sp>
        <p:nvSpPr>
          <p:cNvPr id="36867" name="Rectangle 3">
            <a:extLst>
              <a:ext uri="{FF2B5EF4-FFF2-40B4-BE49-F238E27FC236}">
                <a16:creationId xmlns:a16="http://schemas.microsoft.com/office/drawing/2014/main" id="{2F8E29B3-7570-4F67-8893-2E148173DF1E}"/>
              </a:ext>
            </a:extLst>
          </p:cNvPr>
          <p:cNvSpPr>
            <a:spLocks noGrp="1" noChangeArrowheads="1"/>
          </p:cNvSpPr>
          <p:nvPr>
            <p:ph type="body" idx="1"/>
          </p:nvPr>
        </p:nvSpPr>
        <p:spPr>
          <a:xfrm>
            <a:off x="1066800" y="1828801"/>
            <a:ext cx="3700726" cy="3505199"/>
          </a:xfrm>
        </p:spPr>
        <p:txBody>
          <a:bodyPr/>
          <a:lstStyle/>
          <a:p>
            <a:pPr marL="461963" indent="-461963" eaLnBrk="1" hangingPunct="1">
              <a:spcBef>
                <a:spcPts val="0"/>
              </a:spcBef>
              <a:spcAft>
                <a:spcPts val="3600"/>
              </a:spcAft>
              <a:defRPr/>
            </a:pPr>
            <a:r>
              <a:rPr lang="en-US" dirty="0"/>
              <a:t>Root of Jesse</a:t>
            </a:r>
          </a:p>
          <a:p>
            <a:pPr marL="461963" indent="-461963" eaLnBrk="1" hangingPunct="1">
              <a:spcBef>
                <a:spcPts val="0"/>
              </a:spcBef>
              <a:spcAft>
                <a:spcPts val="3600"/>
              </a:spcAft>
              <a:defRPr/>
            </a:pPr>
            <a:r>
              <a:rPr lang="en-US" dirty="0"/>
              <a:t>Branch of David</a:t>
            </a:r>
          </a:p>
          <a:p>
            <a:pPr marL="461963" indent="-461963" eaLnBrk="1" hangingPunct="1">
              <a:spcBef>
                <a:spcPts val="0"/>
              </a:spcBef>
              <a:spcAft>
                <a:spcPts val="3600"/>
              </a:spcAft>
              <a:defRPr/>
            </a:pPr>
            <a:r>
              <a:rPr lang="en-US" dirty="0"/>
              <a:t>Son of David</a:t>
            </a:r>
          </a:p>
          <a:p>
            <a:pPr marL="461963" indent="-461963" eaLnBrk="1" hangingPunct="1">
              <a:spcBef>
                <a:spcPts val="0"/>
              </a:spcBef>
              <a:spcAft>
                <a:spcPts val="3600"/>
              </a:spcAft>
              <a:defRPr/>
            </a:pPr>
            <a:r>
              <a:rPr lang="en-US" dirty="0"/>
              <a:t>Seed of David</a:t>
            </a:r>
          </a:p>
        </p:txBody>
      </p:sp>
      <p:pic>
        <p:nvPicPr>
          <p:cNvPr id="4" name="Picture 3" descr="C:\Documents and Settings\Owner\Application Data\Microsoft\Media Catalog\Downloaded Clips\cl0\SY01462_.wmf">
            <a:extLst>
              <a:ext uri="{FF2B5EF4-FFF2-40B4-BE49-F238E27FC236}">
                <a16:creationId xmlns:a16="http://schemas.microsoft.com/office/drawing/2014/main" id="{3EFBA95F-0312-448C-9A96-88970235D933}"/>
              </a:ext>
            </a:extLst>
          </p:cNvPr>
          <p:cNvPicPr>
            <a:picLocks noChangeAspect="1" noChangeArrowheads="1"/>
          </p:cNvPicPr>
          <p:nvPr/>
        </p:nvPicPr>
        <p:blipFill>
          <a:blip r:embed="rId2" cstate="print"/>
          <a:srcRect/>
          <a:stretch>
            <a:fillRect/>
          </a:stretch>
        </p:blipFill>
        <p:spPr bwMode="auto">
          <a:xfrm>
            <a:off x="7565790" y="1828801"/>
            <a:ext cx="3559410" cy="3657600"/>
          </a:xfrm>
          <a:prstGeom prst="rect">
            <a:avLst/>
          </a:prstGeom>
          <a:noFill/>
          <a:ln w="9525">
            <a:noFill/>
            <a:miter lim="800000"/>
            <a:headEnd/>
            <a:tailEnd/>
          </a:ln>
        </p:spPr>
      </p:pic>
    </p:spTree>
    <p:extLst>
      <p:ext uri="{BB962C8B-B14F-4D97-AF65-F5344CB8AC3E}">
        <p14:creationId xmlns:p14="http://schemas.microsoft.com/office/powerpoint/2010/main" val="3912506893"/>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38‒39</a:t>
            </a:r>
          </a:p>
        </p:txBody>
      </p:sp>
      <p:sp>
        <p:nvSpPr>
          <p:cNvPr id="3" name="Content Placeholder 2"/>
          <p:cNvSpPr>
            <a:spLocks noGrp="1"/>
          </p:cNvSpPr>
          <p:nvPr>
            <p:ph idx="1"/>
          </p:nvPr>
        </p:nvSpPr>
        <p:spPr>
          <a:xfrm>
            <a:off x="1066800" y="1600200"/>
            <a:ext cx="8229600" cy="3124200"/>
          </a:xfrm>
        </p:spPr>
        <p:txBody>
          <a:bodyPr/>
          <a:lstStyle/>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Invasion planned (38:1-13)</a:t>
            </a:r>
            <a:endParaRPr lang="en-US"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Invasion executed (38:14-16)  </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Invasion defeated (38:17‒39:20)</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Invasion’s results (39:21-29)</a:t>
            </a: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1972802"/>
            <a:ext cx="2834306" cy="2912395"/>
          </a:xfrm>
          <a:prstGeom prst="rect">
            <a:avLst/>
          </a:prstGeom>
          <a:noFill/>
          <a:ln w="9525">
            <a:noFill/>
            <a:miter lim="800000"/>
            <a:headEnd/>
            <a:tailEnd/>
          </a:ln>
        </p:spPr>
      </p:pic>
    </p:spTree>
    <p:extLst>
      <p:ext uri="{BB962C8B-B14F-4D97-AF65-F5344CB8AC3E}">
        <p14:creationId xmlns:p14="http://schemas.microsoft.com/office/powerpoint/2010/main" val="4210428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I. Invasion Planned (Ezekiel 38:1-13)</a:t>
            </a:r>
          </a:p>
        </p:txBody>
      </p:sp>
      <p:sp>
        <p:nvSpPr>
          <p:cNvPr id="3" name="Content Placeholder 2"/>
          <p:cNvSpPr>
            <a:spLocks noGrp="1"/>
          </p:cNvSpPr>
          <p:nvPr>
            <p:ph idx="1"/>
          </p:nvPr>
        </p:nvSpPr>
        <p:spPr>
          <a:xfrm>
            <a:off x="1524000" y="2057400"/>
            <a:ext cx="5334000" cy="1981200"/>
          </a:xfrm>
        </p:spPr>
        <p:txBody>
          <a:bodyPr/>
          <a:lstStyle/>
          <a:p>
            <a:pPr marL="744538" lvl="1" indent="-742950">
              <a:spcBef>
                <a:spcPts val="0"/>
              </a:spcBef>
              <a:spcAft>
                <a:spcPts val="4800"/>
              </a:spcAft>
              <a:buSzPct val="100000"/>
              <a:buAutoNum type="alphaUcPeriod"/>
              <a:defRPr/>
            </a:pPr>
            <a:r>
              <a:rPr lang="en-US" dirty="0">
                <a:effectLst>
                  <a:outerShdw blurRad="38100" dist="38100" dir="2700000" algn="tl">
                    <a:srgbClr val="000000">
                      <a:alpha val="43137"/>
                    </a:srgbClr>
                  </a:outerShdw>
                </a:effectLst>
                <a:latin typeface="Calibri" pitchFamily="34" charset="0"/>
                <a:cs typeface="Calibri" pitchFamily="34" charset="0"/>
              </a:rPr>
              <a:t>God’s int</a:t>
            </a:r>
            <a:r>
              <a:rPr lang="en-US" dirty="0">
                <a:effectLst>
                  <a:outerShdw blurRad="38100" dist="38100" dir="2700000" algn="tl">
                    <a:srgbClr val="000000">
                      <a:alpha val="43137"/>
                    </a:srgbClr>
                  </a:outerShdw>
                </a:effectLst>
                <a:cs typeface="Calibri" pitchFamily="34" charset="0"/>
              </a:rPr>
              <a:t>ention</a:t>
            </a:r>
            <a:r>
              <a:rPr lang="en-US" dirty="0">
                <a:effectLst>
                  <a:outerShdw blurRad="38100" dist="38100" dir="2700000" algn="tl">
                    <a:srgbClr val="000000">
                      <a:alpha val="43137"/>
                    </a:srgbClr>
                  </a:outerShdw>
                </a:effectLst>
                <a:latin typeface="Calibri" pitchFamily="34" charset="0"/>
                <a:cs typeface="Calibri" pitchFamily="34" charset="0"/>
              </a:rPr>
              <a:t> (1-9)</a:t>
            </a:r>
          </a:p>
          <a:p>
            <a:pPr marL="744538" lvl="1" indent="-742950">
              <a:spcBef>
                <a:spcPts val="0"/>
              </a:spcBef>
              <a:spcAft>
                <a:spcPts val="4800"/>
              </a:spcAft>
              <a:buSzPct val="100000"/>
              <a:buAutoNum type="alphaUcPeriod"/>
              <a:defRPr/>
            </a:pPr>
            <a:r>
              <a:rPr lang="en-US" dirty="0">
                <a:effectLst>
                  <a:outerShdw blurRad="38100" dist="38100" dir="2700000" algn="tl">
                    <a:srgbClr val="000000">
                      <a:alpha val="43137"/>
                    </a:srgbClr>
                  </a:outerShdw>
                </a:effectLst>
                <a:cs typeface="Calibri" pitchFamily="34" charset="0"/>
              </a:rPr>
              <a:t>Gog’s intention (10-13)</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pic>
        <p:nvPicPr>
          <p:cNvPr id="6" name="Picture 5" descr="C:\Documents and Settings\Owner\Application Data\Microsoft\Media Catalog\Downloaded Clips\cl0\SY01462_.wmf">
            <a:extLst>
              <a:ext uri="{FF2B5EF4-FFF2-40B4-BE49-F238E27FC236}">
                <a16:creationId xmlns:a16="http://schemas.microsoft.com/office/drawing/2014/main" id="{1BEFD509-0BEB-49EA-92AA-23C061F8C26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1972802"/>
            <a:ext cx="2834306" cy="2912395"/>
          </a:xfrm>
          <a:prstGeom prst="rect">
            <a:avLst/>
          </a:prstGeom>
          <a:noFill/>
          <a:ln w="9525">
            <a:noFill/>
            <a:miter lim="800000"/>
            <a:headEnd/>
            <a:tailEnd/>
          </a:ln>
        </p:spPr>
      </p:pic>
    </p:spTree>
    <p:extLst>
      <p:ext uri="{BB962C8B-B14F-4D97-AF65-F5344CB8AC3E}">
        <p14:creationId xmlns:p14="http://schemas.microsoft.com/office/powerpoint/2010/main" val="4177942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3427" y="457200"/>
            <a:ext cx="9425146" cy="5943600"/>
          </a:xfrm>
          <a:prstGeom prst="rect">
            <a:avLst/>
          </a:prstGeom>
        </p:spPr>
      </p:pic>
    </p:spTree>
    <p:extLst>
      <p:ext uri="{BB962C8B-B14F-4D97-AF65-F5344CB8AC3E}">
        <p14:creationId xmlns:p14="http://schemas.microsoft.com/office/powerpoint/2010/main" val="399828046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a:extLst>
              <a:ext uri="{FF2B5EF4-FFF2-40B4-BE49-F238E27FC236}">
                <a16:creationId xmlns:a16="http://schemas.microsoft.com/office/drawing/2014/main" id="{A7D306B9-A5D0-40C8-A6D2-089D6996BB0D}"/>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0540" y="0"/>
            <a:ext cx="991092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6083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51F63FD-4E13-42A8-94F4-2356BE9250CB}"/>
              </a:ext>
            </a:extLst>
          </p:cNvPr>
          <p:cNvSpPr>
            <a:spLocks noGrp="1" noChangeArrowheads="1"/>
          </p:cNvSpPr>
          <p:nvPr>
            <p:ph type="title" idx="4294967295"/>
          </p:nvPr>
        </p:nvSpPr>
        <p:spPr>
          <a:xfrm>
            <a:off x="1981200" y="228600"/>
            <a:ext cx="8229600" cy="762000"/>
          </a:xfrm>
        </p:spPr>
        <p:txBody>
          <a:bodyPr/>
          <a:lstStyle/>
          <a:p>
            <a:pPr algn="ctr" eaLnBrk="1" hangingPunct="1">
              <a:defRPr/>
            </a:pPr>
            <a:r>
              <a:rPr lang="en-US" sz="3600" dirty="0">
                <a:solidFill>
                  <a:srgbClr val="00FFFF"/>
                </a:solidFill>
                <a:effectLst>
                  <a:outerShdw blurRad="38100" dist="38100" dir="2700000" algn="tl">
                    <a:srgbClr val="000000">
                      <a:alpha val="43137"/>
                    </a:srgbClr>
                  </a:outerShdw>
                </a:effectLst>
              </a:rPr>
              <a:t>Order or Tagma (1 Cor. 15:23)</a:t>
            </a:r>
          </a:p>
        </p:txBody>
      </p:sp>
      <p:sp>
        <p:nvSpPr>
          <p:cNvPr id="11267" name="Rectangle 3">
            <a:extLst>
              <a:ext uri="{FF2B5EF4-FFF2-40B4-BE49-F238E27FC236}">
                <a16:creationId xmlns:a16="http://schemas.microsoft.com/office/drawing/2014/main" id="{E66983AD-235C-40D3-A43E-F111B1DF0D3B}"/>
              </a:ext>
            </a:extLst>
          </p:cNvPr>
          <p:cNvSpPr>
            <a:spLocks noGrp="1" noChangeArrowheads="1"/>
          </p:cNvSpPr>
          <p:nvPr>
            <p:ph type="body" idx="4294967295"/>
          </p:nvPr>
        </p:nvSpPr>
        <p:spPr>
          <a:xfrm>
            <a:off x="1314450" y="1143000"/>
            <a:ext cx="9563100" cy="3048000"/>
          </a:xfrm>
        </p:spPr>
        <p:txBody>
          <a:bodyPr/>
          <a:lstStyle/>
          <a:p>
            <a:pPr marL="687388" indent="-687388" eaLnBrk="1" hangingPunct="1">
              <a:spcBef>
                <a:spcPts val="0"/>
              </a:spcBef>
              <a:spcAft>
                <a:spcPts val="3000"/>
              </a:spcAft>
              <a:buClr>
                <a:srgbClr val="66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General</a:t>
            </a:r>
            <a:r>
              <a:rPr lang="en-US" dirty="0">
                <a:effectLst>
                  <a:outerShdw blurRad="38100" dist="38100" dir="2700000" algn="tl">
                    <a:srgbClr val="000000">
                      <a:alpha val="43137"/>
                    </a:srgbClr>
                  </a:outerShdw>
                </a:effectLst>
                <a:cs typeface="Calibri" panose="020F0502020204030204" pitchFamily="34" charset="0"/>
              </a:rPr>
              <a:t>: Christ’s resurrection (1 Cor 15:23)</a:t>
            </a:r>
          </a:p>
          <a:p>
            <a:pPr marL="687388" indent="-687388" eaLnBrk="1" hangingPunct="1">
              <a:spcBef>
                <a:spcPts val="0"/>
              </a:spcBef>
              <a:spcAft>
                <a:spcPts val="3000"/>
              </a:spcAft>
              <a:buClr>
                <a:srgbClr val="66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Officer</a:t>
            </a:r>
            <a:r>
              <a:rPr lang="en-US" dirty="0">
                <a:effectLst>
                  <a:outerShdw blurRad="38100" dist="38100" dir="2700000" algn="tl">
                    <a:srgbClr val="000000">
                      <a:alpha val="43137"/>
                    </a:srgbClr>
                  </a:outerShdw>
                </a:effectLst>
                <a:cs typeface="Calibri" panose="020F0502020204030204" pitchFamily="34" charset="0"/>
              </a:rPr>
              <a:t>: Rapture (1 Thess 4:13-18)</a:t>
            </a:r>
          </a:p>
          <a:p>
            <a:pPr marL="687388" indent="-687388" eaLnBrk="1" hangingPunct="1">
              <a:spcBef>
                <a:spcPts val="0"/>
              </a:spcBef>
              <a:spcAft>
                <a:spcPts val="3000"/>
              </a:spcAft>
              <a:buClr>
                <a:srgbClr val="66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Soldiers</a:t>
            </a:r>
            <a:r>
              <a:rPr lang="en-US" dirty="0">
                <a:effectLst>
                  <a:outerShdw blurRad="38100" dist="38100" dir="2700000" algn="tl">
                    <a:srgbClr val="000000">
                      <a:alpha val="43137"/>
                    </a:srgbClr>
                  </a:outerShdw>
                </a:effectLst>
                <a:cs typeface="Calibri" panose="020F0502020204030204" pitchFamily="34" charset="0"/>
              </a:rPr>
              <a:t>: OT saints &amp; Tribulation martyrs (Rev 20:4)</a:t>
            </a:r>
          </a:p>
          <a:p>
            <a:pPr marL="687388" indent="-687388" eaLnBrk="1" hangingPunct="1">
              <a:spcBef>
                <a:spcPts val="0"/>
              </a:spcBef>
              <a:spcAft>
                <a:spcPts val="3000"/>
              </a:spcAft>
              <a:buClr>
                <a:srgbClr val="66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Captives</a:t>
            </a:r>
            <a:r>
              <a:rPr lang="en-US" dirty="0">
                <a:effectLst>
                  <a:outerShdw blurRad="38100" dist="38100" dir="2700000" algn="tl">
                    <a:srgbClr val="000000">
                      <a:alpha val="43137"/>
                    </a:srgbClr>
                  </a:outerShdw>
                </a:effectLst>
                <a:cs typeface="Calibri" panose="020F0502020204030204" pitchFamily="34" charset="0"/>
              </a:rPr>
              <a:t>: Unsaved of all ages (Rev 20:5)</a:t>
            </a:r>
          </a:p>
        </p:txBody>
      </p:sp>
      <p:pic>
        <p:nvPicPr>
          <p:cNvPr id="64516" name="Picture 4">
            <a:extLst>
              <a:ext uri="{FF2B5EF4-FFF2-40B4-BE49-F238E27FC236}">
                <a16:creationId xmlns:a16="http://schemas.microsoft.com/office/drawing/2014/main" id="{BE42255F-EFE1-41CA-B461-01B7A8A4228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9970" y="4648200"/>
            <a:ext cx="2532063" cy="2011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632112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REVIOUS_ACTIVE_SLIDE" val="2067"/>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10018</TotalTime>
  <Words>2726</Words>
  <Application>Microsoft Office PowerPoint</Application>
  <PresentationFormat>Widescreen</PresentationFormat>
  <Paragraphs>197</Paragraphs>
  <Slides>61</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61</vt:i4>
      </vt:variant>
    </vt:vector>
  </HeadingPairs>
  <TitlesOfParts>
    <vt:vector size="67" baseType="lpstr">
      <vt:lpstr>Calibri</vt:lpstr>
      <vt:lpstr>Times New Roman</vt:lpstr>
      <vt:lpstr>UICTFontTextStyleTallBody</vt:lpstr>
      <vt:lpstr>Wingdings</vt:lpstr>
      <vt:lpstr>Azure</vt:lpstr>
      <vt:lpstr>1_Azure</vt:lpstr>
      <vt:lpstr>Ezekiel 36‒39 The Middle East Meltdown 2022</vt:lpstr>
      <vt:lpstr>Ezekiel 33‒48</vt:lpstr>
      <vt:lpstr>Ezekiel 36</vt:lpstr>
      <vt:lpstr>Ezekiel 33‒48</vt:lpstr>
      <vt:lpstr>Ezekiel 37</vt:lpstr>
      <vt:lpstr>The Millennial David Hosea 3:5; Jer. 30:9; Ezek. 34:23; 37:24</vt:lpstr>
      <vt:lpstr>PowerPoint Presentation</vt:lpstr>
      <vt:lpstr>PowerPoint Presentation</vt:lpstr>
      <vt:lpstr>Order or Tagma (1 Cor. 15:23)</vt:lpstr>
      <vt:lpstr>PowerPoint Presentation</vt:lpstr>
      <vt:lpstr>PowerPoint Presentation</vt:lpstr>
      <vt:lpstr>PowerPoint Presentation</vt:lpstr>
      <vt:lpstr>PowerPoint Presentation</vt:lpstr>
      <vt:lpstr>PowerPoint Presentation</vt:lpstr>
      <vt:lpstr>Thomas Ice Tim LaHaye, ed., Tim LaHaye Prophecy Study Bible (Chattanooga, TN: AMG Publishers, 2001), 875.</vt:lpstr>
      <vt:lpstr>PowerPoint Presentation</vt:lpstr>
      <vt:lpstr>PowerPoint Presentation</vt:lpstr>
      <vt:lpstr>PowerPoint Presentation</vt:lpstr>
      <vt:lpstr>ISRAEL’S FOUR TEMPLES</vt:lpstr>
      <vt:lpstr>ISRAEL’S FOUR TEMPLES</vt:lpstr>
      <vt:lpstr>PowerPoint Presentation</vt:lpstr>
      <vt:lpstr>PowerPoint Presentation</vt:lpstr>
      <vt:lpstr>PowerPoint Presentation</vt:lpstr>
      <vt:lpstr>PowerPoint Presentation</vt:lpstr>
      <vt:lpstr>Eternal State is Future</vt:lpstr>
      <vt:lpstr>PowerPoint Presentation</vt:lpstr>
      <vt:lpstr>Ezekiel 37</vt:lpstr>
      <vt:lpstr>Ezekiel 33‒48</vt:lpstr>
      <vt:lpstr>Ezekiel 38‒39</vt:lpstr>
      <vt:lpstr>Ezekiel 38‒39</vt:lpstr>
      <vt:lpstr>I. Invasion Planned (Ezekiel 38:1-13)</vt:lpstr>
      <vt:lpstr>I. Invasion Planned (Ezekiel 38:1-13)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Herodotus, Histories, 3:93-94 (450 B.C.)</vt:lpstr>
      <vt:lpstr>PowerPoint Presentation</vt:lpstr>
      <vt:lpstr>PowerPoint Presentation</vt:lpstr>
      <vt:lpstr>PowerPoint Presentation</vt:lpstr>
      <vt:lpstr>PowerPoint Presentation</vt:lpstr>
      <vt:lpstr>Ezekiel 38‒39</vt:lpstr>
      <vt:lpstr>I. Invasion Planned (Ezekiel 38:1-13)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Middle East Meltdown 008 - Ezek 37v23-28</dc:title>
  <dc:subject>Ezek 36-39</dc:subject>
  <dc:creator>A. Woods</dc:creator>
  <dc:description>Modified by Jim McGowan</dc:description>
  <cp:lastModifiedBy>Jim McGowan</cp:lastModifiedBy>
  <cp:revision>1135</cp:revision>
  <cp:lastPrinted>2022-02-26T22:05:13Z</cp:lastPrinted>
  <dcterms:created xsi:type="dcterms:W3CDTF">2009-03-17T12:21:13Z</dcterms:created>
  <dcterms:modified xsi:type="dcterms:W3CDTF">2022-02-26T22:05:43Z</dcterms:modified>
</cp:coreProperties>
</file>