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4"/>
  </p:notesMasterIdLst>
  <p:handoutMasterIdLst>
    <p:handoutMasterId r:id="rId85"/>
  </p:handoutMasterIdLst>
  <p:sldIdLst>
    <p:sldId id="2094" r:id="rId2"/>
    <p:sldId id="2064" r:id="rId3"/>
    <p:sldId id="1984" r:id="rId4"/>
    <p:sldId id="7886" r:id="rId5"/>
    <p:sldId id="7802" r:id="rId6"/>
    <p:sldId id="1985" r:id="rId7"/>
    <p:sldId id="2039" r:id="rId8"/>
    <p:sldId id="7909" r:id="rId9"/>
    <p:sldId id="8362" r:id="rId10"/>
    <p:sldId id="8327" r:id="rId11"/>
    <p:sldId id="8451" r:id="rId12"/>
    <p:sldId id="8329" r:id="rId13"/>
    <p:sldId id="8452" r:id="rId14"/>
    <p:sldId id="8395" r:id="rId15"/>
    <p:sldId id="8453" r:id="rId16"/>
    <p:sldId id="8403" r:id="rId17"/>
    <p:sldId id="8454" r:id="rId18"/>
    <p:sldId id="3531" r:id="rId19"/>
    <p:sldId id="8455" r:id="rId20"/>
    <p:sldId id="8412" r:id="rId21"/>
    <p:sldId id="8456" r:id="rId22"/>
    <p:sldId id="7887" r:id="rId23"/>
    <p:sldId id="8346" r:id="rId24"/>
    <p:sldId id="8457" r:id="rId25"/>
    <p:sldId id="8458" r:id="rId26"/>
    <p:sldId id="8496" r:id="rId27"/>
    <p:sldId id="8459" r:id="rId28"/>
    <p:sldId id="3221" r:id="rId29"/>
    <p:sldId id="8460" r:id="rId30"/>
    <p:sldId id="8422" r:id="rId31"/>
    <p:sldId id="8466" r:id="rId32"/>
    <p:sldId id="8467" r:id="rId33"/>
    <p:sldId id="8468" r:id="rId34"/>
    <p:sldId id="263" r:id="rId35"/>
    <p:sldId id="8461" r:id="rId36"/>
    <p:sldId id="2313" r:id="rId37"/>
    <p:sldId id="8462" r:id="rId38"/>
    <p:sldId id="8426" r:id="rId39"/>
    <p:sldId id="8469" r:id="rId40"/>
    <p:sldId id="8470" r:id="rId41"/>
    <p:sldId id="8471" r:id="rId42"/>
    <p:sldId id="8440" r:id="rId43"/>
    <p:sldId id="8355" r:id="rId44"/>
    <p:sldId id="6162" r:id="rId45"/>
    <p:sldId id="7758" r:id="rId46"/>
    <p:sldId id="8498" r:id="rId47"/>
    <p:sldId id="3853" r:id="rId48"/>
    <p:sldId id="8463" r:id="rId49"/>
    <p:sldId id="8430" r:id="rId50"/>
    <p:sldId id="8472" r:id="rId51"/>
    <p:sldId id="8473" r:id="rId52"/>
    <p:sldId id="8385" r:id="rId53"/>
    <p:sldId id="8474" r:id="rId54"/>
    <p:sldId id="8475" r:id="rId55"/>
    <p:sldId id="8441" r:id="rId56"/>
    <p:sldId id="8464" r:id="rId57"/>
    <p:sldId id="8435" r:id="rId58"/>
    <p:sldId id="8476" r:id="rId59"/>
    <p:sldId id="8477" r:id="rId60"/>
    <p:sldId id="8478" r:id="rId61"/>
    <p:sldId id="7037" r:id="rId62"/>
    <p:sldId id="5226" r:id="rId63"/>
    <p:sldId id="8465" r:id="rId64"/>
    <p:sldId id="8481" r:id="rId65"/>
    <p:sldId id="8482" r:id="rId66"/>
    <p:sldId id="8483" r:id="rId67"/>
    <p:sldId id="7998" r:id="rId68"/>
    <p:sldId id="6189" r:id="rId69"/>
    <p:sldId id="2661" r:id="rId70"/>
    <p:sldId id="8484" r:id="rId71"/>
    <p:sldId id="8485" r:id="rId72"/>
    <p:sldId id="8486" r:id="rId73"/>
    <p:sldId id="8487" r:id="rId74"/>
    <p:sldId id="8488" r:id="rId75"/>
    <p:sldId id="8491" r:id="rId76"/>
    <p:sldId id="8492" r:id="rId77"/>
    <p:sldId id="8495" r:id="rId78"/>
    <p:sldId id="8493" r:id="rId79"/>
    <p:sldId id="8494" r:id="rId80"/>
    <p:sldId id="7974" r:id="rId81"/>
    <p:sldId id="8490" r:id="rId82"/>
    <p:sldId id="7975" r:id="rId83"/>
  </p:sldIdLst>
  <p:sldSz cx="12192000" cy="6858000"/>
  <p:notesSz cx="7315200" cy="9601200"/>
  <p:custDataLst>
    <p:tags r:id="rId8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070 - 17v15-27 </a:t>
            </a:r>
          </a:p>
          <a:p>
            <a:pPr>
              <a:defRPr/>
            </a:pPr>
            <a:r>
              <a:rPr lang="en-US" sz="1600" dirty="0"/>
              <a:t>02-20-2022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2/20/2022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416284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67</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82</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2/20/2022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20" r:id="rId14"/>
    <p:sldLayoutId id="2147488921"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9417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102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981200"/>
            <a:ext cx="6272783" cy="28956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(1a)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Divine disclosure (1b-2)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Amplification of promises (3b-8)</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Covenant Restated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17:1-8</a:t>
            </a:r>
          </a:p>
        </p:txBody>
      </p:sp>
    </p:spTree>
    <p:extLst>
      <p:ext uri="{BB962C8B-B14F-4D97-AF65-F5344CB8AC3E}">
        <p14:creationId xmlns:p14="http://schemas.microsoft.com/office/powerpoint/2010/main" val="1197397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3329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600200"/>
            <a:ext cx="6272783" cy="44958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The obligation (9)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The token (10-11)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The inclusions (12-13a)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The duration (13b)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The penalty (14)</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Covenant Token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17:9-14</a:t>
            </a:r>
          </a:p>
        </p:txBody>
      </p:sp>
    </p:spTree>
    <p:extLst>
      <p:ext uri="{BB962C8B-B14F-4D97-AF65-F5344CB8AC3E}">
        <p14:creationId xmlns:p14="http://schemas.microsoft.com/office/powerpoint/2010/main" val="248728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60559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272783" cy="28956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215786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272783" cy="28956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320442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will build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rPr>
              <a:t>oikodomeō</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BC4F52-CDCC-495A-81E8-AADE03C2BB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8862" y="2743200"/>
            <a:ext cx="2374279" cy="2011680"/>
          </a:xfrm>
          <a:prstGeom prst="rect">
            <a:avLst/>
          </a:prstGeom>
        </p:spPr>
      </p:pic>
    </p:spTree>
    <p:extLst>
      <p:ext uri="{BB962C8B-B14F-4D97-AF65-F5344CB8AC3E}">
        <p14:creationId xmlns:p14="http://schemas.microsoft.com/office/powerpoint/2010/main" val="20288743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272783" cy="28956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3457751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Sarah’s Blessings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17:16</a:t>
            </a:r>
          </a:p>
        </p:txBody>
      </p:sp>
      <p:sp>
        <p:nvSpPr>
          <p:cNvPr id="161795" name="Rectangle 3"/>
          <p:cNvSpPr>
            <a:spLocks noGrp="1" noChangeArrowheads="1"/>
          </p:cNvSpPr>
          <p:nvPr>
            <p:ph type="body" idx="1"/>
          </p:nvPr>
        </p:nvSpPr>
        <p:spPr>
          <a:xfrm>
            <a:off x="1066800" y="2057400"/>
            <a:ext cx="6934200" cy="34290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Blessings (16a)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Son (16b)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Nations (16c)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Kings (16d)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1522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Sarah’s Blessings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17:16</a:t>
            </a:r>
          </a:p>
        </p:txBody>
      </p:sp>
      <p:sp>
        <p:nvSpPr>
          <p:cNvPr id="161795" name="Rectangle 3"/>
          <p:cNvSpPr>
            <a:spLocks noGrp="1" noChangeArrowheads="1"/>
          </p:cNvSpPr>
          <p:nvPr>
            <p:ph type="body" idx="1"/>
          </p:nvPr>
        </p:nvSpPr>
        <p:spPr>
          <a:xfrm>
            <a:off x="1066800" y="2057400"/>
            <a:ext cx="6934200" cy="34290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Blessings (16a)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Son (16b)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Nations (16c)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Kings (16d)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7162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1:26-28</a:t>
            </a:r>
          </a:p>
          <a:p>
            <a:pPr algn="just"/>
            <a:r>
              <a:rPr lang="en-US" sz="3600" baseline="30000" dirty="0">
                <a:latin typeface="Calibri" panose="020F0502020204030204" pitchFamily="34" charset="0"/>
              </a:rPr>
              <a:t>26 </a:t>
            </a:r>
            <a:r>
              <a:rPr lang="en-US" sz="3600" dirty="0">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3600" baseline="30000" dirty="0">
                <a:latin typeface="Calibri" panose="020F0502020204030204" pitchFamily="34" charset="0"/>
              </a:rPr>
              <a:t>27 </a:t>
            </a:r>
            <a:r>
              <a:rPr lang="en-US" sz="3600" dirty="0">
                <a:latin typeface="Calibri" panose="020F0502020204030204" pitchFamily="34" charset="0"/>
              </a:rPr>
              <a:t>God created man in His own image, in the image of God He created him; </a:t>
            </a:r>
            <a:r>
              <a:rPr lang="en-US" sz="3600" b="1" u="sng" dirty="0">
                <a:solidFill>
                  <a:srgbClr val="FFFFCC"/>
                </a:solidFill>
                <a:latin typeface="Calibri" panose="020F0502020204030204" pitchFamily="34" charset="0"/>
              </a:rPr>
              <a:t>male and female</a:t>
            </a:r>
            <a:r>
              <a:rPr lang="en-US" sz="3600" dirty="0">
                <a:latin typeface="Calibri" panose="020F0502020204030204" pitchFamily="34" charset="0"/>
              </a:rPr>
              <a:t> He created them. </a:t>
            </a:r>
            <a:r>
              <a:rPr lang="en-US" sz="3600" baseline="30000" dirty="0">
                <a:latin typeface="Calibri" panose="020F0502020204030204" pitchFamily="34" charset="0"/>
              </a:rPr>
              <a:t>28 </a:t>
            </a:r>
            <a:r>
              <a:rPr lang="en-US" sz="3600" b="1" u="sng" dirty="0">
                <a:solidFill>
                  <a:srgbClr val="FFFFCC"/>
                </a:solidFill>
                <a:latin typeface="Calibri" panose="020F0502020204030204" pitchFamily="34" charset="0"/>
              </a:rPr>
              <a:t>God blessed them</a:t>
            </a:r>
            <a:r>
              <a:rPr lang="en-US" sz="3600" dirty="0">
                <a:latin typeface="Calibri" panose="020F0502020204030204" pitchFamily="34" charset="0"/>
              </a:rPr>
              <a:t>; and ...</a:t>
            </a:r>
          </a:p>
        </p:txBody>
      </p:sp>
    </p:spTree>
    <p:extLst>
      <p:ext uri="{BB962C8B-B14F-4D97-AF65-F5344CB8AC3E}">
        <p14:creationId xmlns:p14="http://schemas.microsoft.com/office/powerpoint/2010/main" val="417634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1:26-28</a:t>
            </a:r>
          </a:p>
          <a:p>
            <a:pPr algn="just"/>
            <a:r>
              <a:rPr lang="en-US" sz="3600" dirty="0">
                <a:latin typeface="Calibri" panose="020F0502020204030204" pitchFamily="34" charset="0"/>
              </a:rPr>
              <a:t>. . . God said to </a:t>
            </a:r>
            <a:r>
              <a:rPr lang="en-US" sz="3600" b="1" u="sng" dirty="0">
                <a:solidFill>
                  <a:srgbClr val="FFFFCC"/>
                </a:solidFill>
                <a:latin typeface="Calibri" panose="020F0502020204030204" pitchFamily="34" charset="0"/>
              </a:rPr>
              <a:t>them</a:t>
            </a:r>
            <a:r>
              <a:rPr lang="en-US" sz="3600" dirty="0">
                <a:latin typeface="Calibri" panose="020F0502020204030204" pitchFamily="34" charset="0"/>
              </a:rPr>
              <a:t>, “Be fruitful and multiply, and fill the earth, and </a:t>
            </a:r>
            <a:r>
              <a:rPr lang="en-US" sz="3600" b="1" u="sng" dirty="0">
                <a:solidFill>
                  <a:srgbClr val="FFFFCC"/>
                </a:solidFill>
                <a:latin typeface="Calibri" panose="020F0502020204030204" pitchFamily="34" charset="0"/>
              </a:rPr>
              <a:t>subdue it; and rule</a:t>
            </a:r>
            <a:r>
              <a:rPr lang="en-US" sz="3600" dirty="0">
                <a:latin typeface="Calibri" panose="020F0502020204030204" pitchFamily="34" charset="0"/>
              </a:rPr>
              <a:t> over the fish of the sea and over the birds of the sky and over every living thing that moves on the earth.”</a:t>
            </a:r>
          </a:p>
        </p:txBody>
      </p:sp>
      <p:pic>
        <p:nvPicPr>
          <p:cNvPr id="3" name="Picture 2">
            <a:extLst>
              <a:ext uri="{FF2B5EF4-FFF2-40B4-BE49-F238E27FC236}">
                <a16:creationId xmlns:a16="http://schemas.microsoft.com/office/drawing/2014/main" id="{C80B982D-8C80-4611-B092-49A8BB58346E}"/>
              </a:ext>
            </a:extLst>
          </p:cNvPr>
          <p:cNvPicPr>
            <a:picLocks noChangeAspect="1"/>
          </p:cNvPicPr>
          <p:nvPr/>
        </p:nvPicPr>
        <p:blipFill rotWithShape="1">
          <a:blip r:embed="rId3"/>
          <a:srcRect r="40393"/>
          <a:stretch/>
        </p:blipFill>
        <p:spPr>
          <a:xfrm>
            <a:off x="5213448" y="3048000"/>
            <a:ext cx="1765105" cy="1828800"/>
          </a:xfrm>
          <a:prstGeom prst="rect">
            <a:avLst/>
          </a:prstGeom>
          <a:ln>
            <a:solidFill>
              <a:schemeClr val="tx1"/>
            </a:solidFill>
          </a:ln>
        </p:spPr>
      </p:pic>
    </p:spTree>
    <p:extLst>
      <p:ext uri="{BB962C8B-B14F-4D97-AF65-F5344CB8AC3E}">
        <p14:creationId xmlns:p14="http://schemas.microsoft.com/office/powerpoint/2010/main" val="66042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Sarah’s Blessings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17:16</a:t>
            </a:r>
          </a:p>
        </p:txBody>
      </p:sp>
      <p:sp>
        <p:nvSpPr>
          <p:cNvPr id="161795" name="Rectangle 3"/>
          <p:cNvSpPr>
            <a:spLocks noGrp="1" noChangeArrowheads="1"/>
          </p:cNvSpPr>
          <p:nvPr>
            <p:ph type="body" idx="1"/>
          </p:nvPr>
        </p:nvSpPr>
        <p:spPr>
          <a:xfrm>
            <a:off x="1066800" y="2057400"/>
            <a:ext cx="6934200" cy="34290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Blessings (16a)</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Son (16b)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Nations (16c)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Kings (16d)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8103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Sarah’s Blessings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17:16</a:t>
            </a:r>
          </a:p>
        </p:txBody>
      </p:sp>
      <p:sp>
        <p:nvSpPr>
          <p:cNvPr id="161795" name="Rectangle 3"/>
          <p:cNvSpPr>
            <a:spLocks noGrp="1" noChangeArrowheads="1"/>
          </p:cNvSpPr>
          <p:nvPr>
            <p:ph type="body" idx="1"/>
          </p:nvPr>
        </p:nvSpPr>
        <p:spPr>
          <a:xfrm>
            <a:off x="1066800" y="2057400"/>
            <a:ext cx="6934200" cy="34290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Blessings (16a)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Son (16b)</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Nations (16c)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Kings (16d)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66638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9569836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Sarah’s Blessings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17:16</a:t>
            </a:r>
          </a:p>
        </p:txBody>
      </p:sp>
      <p:sp>
        <p:nvSpPr>
          <p:cNvPr id="161795" name="Rectangle 3"/>
          <p:cNvSpPr>
            <a:spLocks noGrp="1" noChangeArrowheads="1"/>
          </p:cNvSpPr>
          <p:nvPr>
            <p:ph type="body" idx="1"/>
          </p:nvPr>
        </p:nvSpPr>
        <p:spPr>
          <a:xfrm>
            <a:off x="1066800" y="2057400"/>
            <a:ext cx="6934200" cy="34290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Blessings (16a)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Son (16b)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Nations (16c)</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Kings (16d)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56333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1693319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272783"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123625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17:17</a:t>
            </a:r>
          </a:p>
        </p:txBody>
      </p:sp>
      <p:sp>
        <p:nvSpPr>
          <p:cNvPr id="161795" name="Rectangle 3"/>
          <p:cNvSpPr>
            <a:spLocks noGrp="1" noChangeArrowheads="1"/>
          </p:cNvSpPr>
          <p:nvPr>
            <p:ph type="body" idx="1"/>
          </p:nvPr>
        </p:nvSpPr>
        <p:spPr>
          <a:xfrm>
            <a:off x="1066800" y="2057400"/>
            <a:ext cx="69342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Physical response (17a)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Emotional response (17b)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Heart-felt response (17c)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8367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17:17</a:t>
            </a:r>
          </a:p>
        </p:txBody>
      </p:sp>
      <p:sp>
        <p:nvSpPr>
          <p:cNvPr id="161795" name="Rectangle 3"/>
          <p:cNvSpPr>
            <a:spLocks noGrp="1" noChangeArrowheads="1"/>
          </p:cNvSpPr>
          <p:nvPr>
            <p:ph type="body" idx="1"/>
          </p:nvPr>
        </p:nvSpPr>
        <p:spPr>
          <a:xfrm>
            <a:off x="1066800" y="2057400"/>
            <a:ext cx="69342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Physical response (17a)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Emotional response (17b)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Heart-felt response (17c)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6339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17:17</a:t>
            </a:r>
          </a:p>
        </p:txBody>
      </p:sp>
      <p:sp>
        <p:nvSpPr>
          <p:cNvPr id="161795" name="Rectangle 3"/>
          <p:cNvSpPr>
            <a:spLocks noGrp="1" noChangeArrowheads="1"/>
          </p:cNvSpPr>
          <p:nvPr>
            <p:ph type="body" idx="1"/>
          </p:nvPr>
        </p:nvSpPr>
        <p:spPr>
          <a:xfrm>
            <a:off x="1066800" y="2057400"/>
            <a:ext cx="69342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Physical response (17a)</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Emotional response (17b)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Heart-felt response (17c)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47495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17:17</a:t>
            </a:r>
          </a:p>
        </p:txBody>
      </p:sp>
      <p:sp>
        <p:nvSpPr>
          <p:cNvPr id="161795" name="Rectangle 3"/>
          <p:cNvSpPr>
            <a:spLocks noGrp="1" noChangeArrowheads="1"/>
          </p:cNvSpPr>
          <p:nvPr>
            <p:ph type="body" idx="1"/>
          </p:nvPr>
        </p:nvSpPr>
        <p:spPr>
          <a:xfrm>
            <a:off x="1066800" y="2057400"/>
            <a:ext cx="69342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Physical response (17a)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Emotional response (17b)</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Heart-felt response (17c)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38188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10972800" cy="4689475"/>
          </a:xfrm>
        </p:spPr>
        <p:txBody>
          <a:bodyPr/>
          <a:lstStyle/>
          <a:p>
            <a:pPr marL="461963" indent="-461963" eaLnBrk="1" hangingPunct="1">
              <a:spcBef>
                <a:spcPts val="0"/>
              </a:spcBef>
              <a:spcAft>
                <a:spcPts val="1200"/>
              </a:spcAft>
              <a:defRPr/>
            </a:pPr>
            <a:r>
              <a:rPr lang="en-US" dirty="0">
                <a:effectLst>
                  <a:outerShdw blurRad="38100" dist="38100" dir="2700000" algn="tl">
                    <a:srgbClr val="000000">
                      <a:alpha val="43137"/>
                    </a:srgbClr>
                  </a:outerShdw>
                </a:effectLst>
              </a:rPr>
              <a:t>Isaiah 14:12-15</a:t>
            </a:r>
          </a:p>
          <a:p>
            <a:pPr marL="914400" lvl="1" indent="-452438" eaLnBrk="1" hangingPunct="1">
              <a:spcBef>
                <a:spcPts val="0"/>
              </a:spcBef>
              <a:spcAft>
                <a:spcPts val="1200"/>
              </a:spcAft>
              <a:defRPr/>
            </a:pPr>
            <a:r>
              <a:rPr lang="en-US" dirty="0">
                <a:effectLst>
                  <a:outerShdw blurRad="38100" dist="38100" dir="2700000" algn="tl">
                    <a:srgbClr val="000000">
                      <a:alpha val="43137"/>
                    </a:srgbClr>
                  </a:outerShdw>
                </a:effectLst>
              </a:rPr>
              <a:t>5 “I will” statements</a:t>
            </a:r>
          </a:p>
          <a:p>
            <a:pPr marL="1371600" lvl="2" indent="-457200" eaLnBrk="1" hangingPunct="1">
              <a:spcBef>
                <a:spcPts val="0"/>
              </a:spcBef>
              <a:spcAft>
                <a:spcPts val="12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Ascend to heaven (13)</a:t>
            </a:r>
          </a:p>
          <a:p>
            <a:pPr marL="1371600" lvl="2" indent="-457200" eaLnBrk="1" hangingPunct="1">
              <a:spcBef>
                <a:spcPts val="0"/>
              </a:spcBef>
              <a:spcAft>
                <a:spcPts val="12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Raise my throne above the stars of God (13)</a:t>
            </a:r>
          </a:p>
          <a:p>
            <a:pPr marL="1371600" lvl="2" indent="-457200" eaLnBrk="1" hangingPunct="1">
              <a:spcBef>
                <a:spcPts val="0"/>
              </a:spcBef>
              <a:spcAft>
                <a:spcPts val="12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Sit enthroned on the Mt. of the Assembly (13)</a:t>
            </a:r>
          </a:p>
          <a:p>
            <a:pPr marL="1371600" lvl="2" indent="-457200" eaLnBrk="1" hangingPunct="1">
              <a:spcBef>
                <a:spcPts val="0"/>
              </a:spcBef>
              <a:spcAft>
                <a:spcPts val="12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Ascend above the tops of the clouds (14)</a:t>
            </a:r>
          </a:p>
          <a:p>
            <a:pPr marL="1371600" lvl="2" indent="-457200" eaLnBrk="1" hangingPunct="1">
              <a:spcBef>
                <a:spcPts val="0"/>
              </a:spcBef>
              <a:spcAft>
                <a:spcPts val="12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Satan’s Original State and First Sin</a:t>
            </a:r>
          </a:p>
        </p:txBody>
      </p:sp>
      <p:pic>
        <p:nvPicPr>
          <p:cNvPr id="28676" name="Picture 5">
            <a:extLst>
              <a:ext uri="{FF2B5EF4-FFF2-40B4-BE49-F238E27FC236}">
                <a16:creationId xmlns:a16="http://schemas.microsoft.com/office/drawing/2014/main" id="{7BFDEFCC-AD7B-4766-83AF-A8D09F334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8725" y="16002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4118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142530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55F3F-1ABE-443D-AB2C-1E4D1FD0DB5F}"/>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81642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15:4-5</a:t>
            </a:r>
          </a:p>
          <a:p>
            <a:pPr algn="just"/>
            <a:r>
              <a:rPr lang="en-US" sz="3200" dirty="0">
                <a:latin typeface="Calibri" panose="020F0502020204030204" pitchFamily="34" charset="0"/>
                <a:cs typeface="Calibri" panose="020F0502020204030204" pitchFamily="34" charset="0"/>
              </a:rPr>
              <a:t>Then behold, the word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came to him, saying, “This man will not be your heir; but </a:t>
            </a:r>
            <a:r>
              <a:rPr lang="en-US" sz="3200" b="1" u="sng" dirty="0">
                <a:solidFill>
                  <a:srgbClr val="FFFFCC"/>
                </a:solidFill>
                <a:latin typeface="Calibri" panose="020F0502020204030204" pitchFamily="34" charset="0"/>
                <a:cs typeface="Calibri" panose="020F0502020204030204" pitchFamily="34" charset="0"/>
              </a:rPr>
              <a:t>one who will come forth from your own body, he shall be your heir</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And He took him outside and said, “Now look toward the heavens, and count the stars, if you are able to count them.” And He said to him, “So shall </a:t>
            </a:r>
            <a:r>
              <a:rPr lang="en-US" sz="3200" b="1" u="sng" dirty="0">
                <a:solidFill>
                  <a:srgbClr val="FFFFCC"/>
                </a:solidFill>
                <a:latin typeface="Calibri" panose="020F0502020204030204" pitchFamily="34" charset="0"/>
                <a:cs typeface="Calibri" panose="020F0502020204030204" pitchFamily="34" charset="0"/>
              </a:rPr>
              <a:t>your descendants</a:t>
            </a:r>
            <a:r>
              <a:rPr lang="en-US" sz="3200" dirty="0">
                <a:latin typeface="Calibri" panose="020F0502020204030204" pitchFamily="34" charset="0"/>
                <a:cs typeface="Calibri" panose="020F0502020204030204" pitchFamily="34" charset="0"/>
              </a:rPr>
              <a:t> be.”</a:t>
            </a:r>
          </a:p>
        </p:txBody>
      </p:sp>
      <p:pic>
        <p:nvPicPr>
          <p:cNvPr id="5" name="Picture 2" descr="Genesis 15:1-6, God&amp;#39;s Promise to Abraham - Toward a Sane Faith - Kevin  Ruffcorn Ministries">
            <a:extLst>
              <a:ext uri="{FF2B5EF4-FFF2-40B4-BE49-F238E27FC236}">
                <a16:creationId xmlns:a16="http://schemas.microsoft.com/office/drawing/2014/main" id="{86917750-32E7-458B-80CA-E0B002C8EE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5177029" y="3505200"/>
            <a:ext cx="1837943" cy="1371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994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4118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353828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God’s Response: Isaac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17:19</a:t>
            </a:r>
          </a:p>
        </p:txBody>
      </p:sp>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Seed-son through Sarah (19a)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Name: Isaac (19b)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through Isaac (19c)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4046808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God’s Response: Isaac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17:19</a:t>
            </a:r>
          </a:p>
        </p:txBody>
      </p:sp>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Seed-son through Sarah (19a)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Name: Isaac (19b)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through Isaac (19c)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851440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God’s Response: Isaac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17:19</a:t>
            </a:r>
          </a:p>
        </p:txBody>
      </p:sp>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Seed-son through Sarah (19a)</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Name: Isaac (19b)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through Isaac (19c)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291199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God’s Response: Isaac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17:19</a:t>
            </a:r>
          </a:p>
        </p:txBody>
      </p:sp>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Seed-son through Sarah (19a)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Name: Isaac (19b)</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Abrahamic Covenant through Isaac (19c)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363232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“Normally, the Hebrew would read, ‘to cut a covenant’; but here it states He is going to establish a covenant, which involves the maintaining of an existing covenant. Therefore, God did not make a brand new covenant with Isaac; He was establishing with Isaac a preexisting covenant, which is the Abrahamic Covenant.”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306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5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766764" cy="914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9094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B297C85-37E3-4C50-AB2F-E02B81F0F3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571500"/>
            <a:ext cx="9144000" cy="5715000"/>
          </a:xfrm>
          <a:prstGeom prst="rect">
            <a:avLst/>
          </a:prstGeom>
        </p:spPr>
      </p:pic>
      <p:pic>
        <p:nvPicPr>
          <p:cNvPr id="2" name="Picture 1">
            <a:extLst>
              <a:ext uri="{FF2B5EF4-FFF2-40B4-BE49-F238E27FC236}">
                <a16:creationId xmlns:a16="http://schemas.microsoft.com/office/drawing/2014/main" id="{3330D07A-67F4-4471-838F-FF0025B948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5800" y="4914900"/>
            <a:ext cx="2291576" cy="1371600"/>
          </a:xfrm>
          <a:prstGeom prst="rect">
            <a:avLst/>
          </a:prstGeom>
        </p:spPr>
      </p:pic>
    </p:spTree>
    <p:extLst>
      <p:ext uri="{BB962C8B-B14F-4D97-AF65-F5344CB8AC3E}">
        <p14:creationId xmlns:p14="http://schemas.microsoft.com/office/powerpoint/2010/main" val="2130289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49AF2B-ABD9-40D5-869C-520D335441CF}"/>
              </a:ext>
            </a:extLst>
          </p:cNvPr>
          <p:cNvPicPr>
            <a:picLocks noChangeAspect="1"/>
          </p:cNvPicPr>
          <p:nvPr/>
        </p:nvPicPr>
        <p:blipFill>
          <a:blip r:embed="rId2"/>
          <a:stretch>
            <a:fillRect/>
          </a:stretch>
        </p:blipFill>
        <p:spPr>
          <a:xfrm>
            <a:off x="1048658" y="457200"/>
            <a:ext cx="1009468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37">
            <a:extLst>
              <a:ext uri="{FF2B5EF4-FFF2-40B4-BE49-F238E27FC236}">
                <a16:creationId xmlns:a16="http://schemas.microsoft.com/office/drawing/2014/main" id="{7682F555-F154-4FA8-B15F-263F987B388E}"/>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45</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18999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2800" y="457200"/>
            <a:ext cx="10566400" cy="5943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1">
            <a:extLst>
              <a:ext uri="{FF2B5EF4-FFF2-40B4-BE49-F238E27FC236}">
                <a16:creationId xmlns:a16="http://schemas.microsoft.com/office/drawing/2014/main" id="{72C14FA7-C8BB-4578-94B1-DF204606F829}"/>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46</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48538A-0D03-4886-BE99-6AD1408F0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5400" y="4914900"/>
            <a:ext cx="2291576" cy="1371600"/>
          </a:xfrm>
          <a:prstGeom prst="rect">
            <a:avLst/>
          </a:prstGeom>
        </p:spPr>
      </p:pic>
    </p:spTree>
    <p:extLst>
      <p:ext uri="{BB962C8B-B14F-4D97-AF65-F5344CB8AC3E}">
        <p14:creationId xmlns:p14="http://schemas.microsoft.com/office/powerpoint/2010/main" val="135966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352800" y="990600"/>
            <a:ext cx="8244340" cy="5178669"/>
          </a:xfrm>
        </p:spPr>
        <p:txBody>
          <a:bodyPr/>
          <a:lstStyle/>
          <a:p>
            <a:pPr marL="0" indent="0" algn="just">
              <a:buNone/>
            </a:pPr>
            <a:r>
              <a:rPr lang="en-US" sz="3200" dirty="0">
                <a:effectLst>
                  <a:outerShdw blurRad="38100" dist="38100" dir="2700000" algn="tl">
                    <a:srgbClr val="000000">
                      <a:alpha val="43137"/>
                    </a:srgbClr>
                  </a:outerShdw>
                </a:effectLst>
              </a:rPr>
              <a:t>The Muslim Brotherhood’s senior theoretician, </a:t>
            </a:r>
            <a:r>
              <a:rPr lang="en-US" sz="3200" i="1" dirty="0" err="1">
                <a:effectLst>
                  <a:outerShdw blurRad="38100" dist="38100" dir="2700000" algn="tl">
                    <a:srgbClr val="000000">
                      <a:alpha val="43137"/>
                    </a:srgbClr>
                  </a:outerShdw>
                </a:effectLst>
              </a:rPr>
              <a:t>Seyyid</a:t>
            </a:r>
            <a:r>
              <a:rPr lang="en-US" sz="3200" i="1" dirty="0">
                <a:effectLst>
                  <a:outerShdw blurRad="38100" dist="38100" dir="2700000" algn="tl">
                    <a:srgbClr val="000000">
                      <a:alpha val="43137"/>
                    </a:srgbClr>
                  </a:outerShdw>
                </a:effectLst>
              </a:rPr>
              <a:t> Qutb</a:t>
            </a:r>
            <a:r>
              <a:rPr lang="en-US" sz="3200" dirty="0">
                <a:effectLst>
                  <a:outerShdw blurRad="38100" dist="38100" dir="2700000" algn="tl">
                    <a:srgbClr val="000000">
                      <a:alpha val="43137"/>
                    </a:srgbClr>
                  </a:outerShdw>
                </a:effectLst>
              </a:rPr>
              <a:t>, was transparent in the true agenda behind Islamic participation in interfaith dialogue, when he wrote, </a:t>
            </a:r>
            <a:r>
              <a:rPr lang="en-US" sz="3200"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rPr>
              <a:t>The chasm between Islam and the </a:t>
            </a:r>
            <a:r>
              <a:rPr lang="en-US" sz="3200" i="1" dirty="0" err="1">
                <a:effectLst>
                  <a:outerShdw blurRad="38100" dist="38100" dir="2700000" algn="tl">
                    <a:srgbClr val="000000">
                      <a:alpha val="43137"/>
                    </a:srgbClr>
                  </a:outerShdw>
                </a:effectLst>
              </a:rPr>
              <a:t>Jahiliyyah</a:t>
            </a:r>
            <a:r>
              <a:rPr lang="en-US" sz="3200" dirty="0">
                <a:effectLst>
                  <a:outerShdw blurRad="38100" dist="38100" dir="2700000" algn="tl">
                    <a:srgbClr val="000000">
                      <a:alpha val="43137"/>
                    </a:srgbClr>
                  </a:outerShdw>
                </a:effectLst>
              </a:rPr>
              <a:t> [the society of unbelievers] is great, and a bridge is not to be built across it so that the people on the two sides may mix with each other, but only so that the people of the </a:t>
            </a:r>
            <a:r>
              <a:rPr lang="en-US" sz="3200" i="1" dirty="0" err="1">
                <a:effectLst>
                  <a:outerShdw blurRad="38100" dist="38100" dir="2700000" algn="tl">
                    <a:srgbClr val="000000">
                      <a:alpha val="43137"/>
                    </a:srgbClr>
                  </a:outerShdw>
                </a:effectLst>
              </a:rPr>
              <a:t>Jahiliyyah</a:t>
            </a:r>
            <a:r>
              <a:rPr lang="en-US" sz="3200" dirty="0">
                <a:effectLst>
                  <a:outerShdw blurRad="38100" dist="38100" dir="2700000" algn="tl">
                    <a:srgbClr val="000000">
                      <a:alpha val="43137"/>
                    </a:srgbClr>
                  </a:outerShdw>
                </a:effectLst>
              </a:rPr>
              <a:t>  [the society of unbelievers] may come over to Islam.</a:t>
            </a:r>
            <a:r>
              <a:rPr lang="en-US" sz="3200" dirty="0">
                <a:effectLst>
                  <a:outerShdw blurRad="38100" dist="38100" dir="2700000" algn="tl">
                    <a:srgbClr val="000000">
                      <a:alpha val="43137"/>
                    </a:srgbClr>
                  </a:outerShdw>
                </a:effectLst>
                <a:cs typeface="Calibri" panose="020F0502020204030204" pitchFamily="34" charset="0"/>
              </a:rPr>
              <a:t>"</a:t>
            </a:r>
          </a:p>
        </p:txBody>
      </p:sp>
      <p:sp>
        <p:nvSpPr>
          <p:cNvPr id="80900" name="Text Box 4"/>
          <p:cNvSpPr txBox="1">
            <a:spLocks noChangeArrowheads="1"/>
          </p:cNvSpPr>
          <p:nvPr/>
        </p:nvSpPr>
        <p:spPr bwMode="auto">
          <a:xfrm>
            <a:off x="2019300" y="6504801"/>
            <a:ext cx="815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Sayyid Qutb, Milestones,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Salimiah</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(Kuwait: International Islamic Federation of Student Organizations, 1978 [written 1966]), 263.</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err="1">
                <a:effectLst>
                  <a:outerShdw blurRad="38100" dist="38100" dir="2700000" algn="tl">
                    <a:srgbClr val="000000">
                      <a:alpha val="43137"/>
                    </a:srgbClr>
                  </a:outerShdw>
                </a:effectLst>
              </a:rPr>
              <a:t>Seyyid</a:t>
            </a:r>
            <a:r>
              <a:rPr lang="en-US" sz="3600" kern="0" dirty="0">
                <a:effectLst>
                  <a:outerShdw blurRad="38100" dist="38100" dir="2700000" algn="tl">
                    <a:srgbClr val="000000">
                      <a:alpha val="43137"/>
                    </a:srgbClr>
                  </a:outerShdw>
                </a:effectLst>
              </a:rPr>
              <a:t> Qutb </a:t>
            </a:r>
          </a:p>
        </p:txBody>
      </p:sp>
      <p:pic>
        <p:nvPicPr>
          <p:cNvPr id="3" name="Picture 2">
            <a:extLst>
              <a:ext uri="{FF2B5EF4-FFF2-40B4-BE49-F238E27FC236}">
                <a16:creationId xmlns:a16="http://schemas.microsoft.com/office/drawing/2014/main" id="{B42EDDFE-3CA6-4AED-AA80-08F13ABD54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859" y="1143000"/>
            <a:ext cx="2681741" cy="4114800"/>
          </a:xfrm>
          <a:prstGeom prst="rect">
            <a:avLst/>
          </a:prstGeom>
        </p:spPr>
      </p:pic>
      <p:sp>
        <p:nvSpPr>
          <p:cNvPr id="2" name="Slide Number Placeholder 1">
            <a:extLst>
              <a:ext uri="{FF2B5EF4-FFF2-40B4-BE49-F238E27FC236}">
                <a16:creationId xmlns:a16="http://schemas.microsoft.com/office/drawing/2014/main" id="{63B05246-C90F-483B-AE23-F3951E62C7F7}"/>
              </a:ext>
            </a:extLst>
          </p:cNvPr>
          <p:cNvSpPr>
            <a:spLocks noGrp="1"/>
          </p:cNvSpPr>
          <p:nvPr>
            <p:ph type="sldNum" sz="quarter" idx="12"/>
          </p:nvPr>
        </p:nvSpPr>
        <p:spPr/>
        <p:txBody>
          <a:bodyPr/>
          <a:lstStyle/>
          <a:p>
            <a:pPr>
              <a:defRPr/>
            </a:pPr>
            <a:fld id="{B3C3A6CF-E9D9-4FB9-8425-0D4364AA3ACE}" type="slidenum">
              <a:rPr lang="en-US" altLang="en-US" sz="1600" b="1"/>
              <a:pPr>
                <a:defRPr/>
              </a:pPr>
              <a:t>47</a:t>
            </a:fld>
            <a:endParaRPr lang="en-US" altLang="en-US" sz="1600" b="1" dirty="0"/>
          </a:p>
        </p:txBody>
      </p:sp>
    </p:spTree>
    <p:extLst>
      <p:ext uri="{BB962C8B-B14F-4D97-AF65-F5344CB8AC3E}">
        <p14:creationId xmlns:p14="http://schemas.microsoft.com/office/powerpoint/2010/main" val="2439558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4118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1252619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God’s Response: Ishmael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17:20</a:t>
            </a:r>
          </a:p>
        </p:txBody>
      </p:sp>
      <p:sp>
        <p:nvSpPr>
          <p:cNvPr id="161795" name="Rectangle 3"/>
          <p:cNvSpPr>
            <a:spLocks noGrp="1" noChangeArrowheads="1"/>
          </p:cNvSpPr>
          <p:nvPr>
            <p:ph type="body" idx="1"/>
          </p:nvPr>
        </p:nvSpPr>
        <p:spPr>
          <a:xfrm>
            <a:off x="1066800" y="2057400"/>
            <a:ext cx="7620000" cy="3505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 (20a)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Multiplication (20b)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Beget twelve princes (20c)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Great nation (20d)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192853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God’s Response: Ishmael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17:20</a:t>
            </a:r>
          </a:p>
        </p:txBody>
      </p:sp>
      <p:sp>
        <p:nvSpPr>
          <p:cNvPr id="161795" name="Rectangle 3"/>
          <p:cNvSpPr>
            <a:spLocks noGrp="1" noChangeArrowheads="1"/>
          </p:cNvSpPr>
          <p:nvPr>
            <p:ph type="body" idx="1"/>
          </p:nvPr>
        </p:nvSpPr>
        <p:spPr>
          <a:xfrm>
            <a:off x="1066800" y="2057400"/>
            <a:ext cx="7620000" cy="3505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Blessing (20a)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Multiplication (20b)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Beget twelve princes (20c)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Great nation (20d)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1070813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God’s Response: Ishmael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17:20</a:t>
            </a:r>
          </a:p>
        </p:txBody>
      </p:sp>
      <p:sp>
        <p:nvSpPr>
          <p:cNvPr id="161795" name="Rectangle 3"/>
          <p:cNvSpPr>
            <a:spLocks noGrp="1" noChangeArrowheads="1"/>
          </p:cNvSpPr>
          <p:nvPr>
            <p:ph type="body" idx="1"/>
          </p:nvPr>
        </p:nvSpPr>
        <p:spPr>
          <a:xfrm>
            <a:off x="1066800" y="2057400"/>
            <a:ext cx="7620000" cy="3505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 (20a)</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Multiplication (20b)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Beget twelve princes (20c)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Great nation (20d)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259572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23388133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God’s Response: Ishmael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17:20</a:t>
            </a:r>
          </a:p>
        </p:txBody>
      </p:sp>
      <p:sp>
        <p:nvSpPr>
          <p:cNvPr id="161795" name="Rectangle 3"/>
          <p:cNvSpPr>
            <a:spLocks noGrp="1" noChangeArrowheads="1"/>
          </p:cNvSpPr>
          <p:nvPr>
            <p:ph type="body" idx="1"/>
          </p:nvPr>
        </p:nvSpPr>
        <p:spPr>
          <a:xfrm>
            <a:off x="1066800" y="2057400"/>
            <a:ext cx="7620000" cy="3505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 (20a)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Multiplication (20b)</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Beget twelve princes (20c)</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Great nation (20d)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174348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God’s Response: Ishmael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17:20</a:t>
            </a:r>
          </a:p>
        </p:txBody>
      </p:sp>
      <p:sp>
        <p:nvSpPr>
          <p:cNvPr id="161795" name="Rectangle 3"/>
          <p:cNvSpPr>
            <a:spLocks noGrp="1" noChangeArrowheads="1"/>
          </p:cNvSpPr>
          <p:nvPr>
            <p:ph type="body" idx="1"/>
          </p:nvPr>
        </p:nvSpPr>
        <p:spPr>
          <a:xfrm>
            <a:off x="1066800" y="2057400"/>
            <a:ext cx="7620000" cy="3505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Blessing (20a)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Multiplication (20b)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Beget twelve princes (20c)</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Great nation (20d)</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Tree>
    <p:extLst>
      <p:ext uri="{BB962C8B-B14F-4D97-AF65-F5344CB8AC3E}">
        <p14:creationId xmlns:p14="http://schemas.microsoft.com/office/powerpoint/2010/main" val="351839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124666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4118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3563355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Isaac (21a)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mother of seed-son (21b)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Isaac to be born in a year (21c)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
        <p:nvSpPr>
          <p:cNvPr id="6" name="Rectangle 2">
            <a:extLst>
              <a:ext uri="{FF2B5EF4-FFF2-40B4-BE49-F238E27FC236}">
                <a16:creationId xmlns:a16="http://schemas.microsoft.com/office/drawing/2014/main" id="{0337F241-4AE2-4C61-9DD7-948406FAD9F7}"/>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00FF00"/>
              </a:buClr>
              <a:buFont typeface="+mj-lt"/>
              <a:buAutoNum type="arabicPeriod" startAt="7"/>
            </a:pPr>
            <a:r>
              <a:rPr lang="en-US" sz="3600" dirty="0">
                <a:effectLst>
                  <a:outerShdw blurRad="38100" dist="38100" dir="2700000" algn="tl">
                    <a:srgbClr val="000000">
                      <a:alpha val="43137"/>
                    </a:srgbClr>
                  </a:outerShdw>
                </a:effectLst>
                <a:cs typeface="Calibri" panose="020F0502020204030204" pitchFamily="34" charset="0"/>
              </a:rPr>
              <a:t>Concluding Remarks: Isaac</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17:21</a:t>
            </a:r>
          </a:p>
        </p:txBody>
      </p:sp>
    </p:spTree>
    <p:extLst>
      <p:ext uri="{BB962C8B-B14F-4D97-AF65-F5344CB8AC3E}">
        <p14:creationId xmlns:p14="http://schemas.microsoft.com/office/powerpoint/2010/main" val="301209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Abrahamic Covenant: Isaac (21a)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mother of seed-son (21b)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Isaac to be born in a year (21c)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
        <p:nvSpPr>
          <p:cNvPr id="6" name="Rectangle 2">
            <a:extLst>
              <a:ext uri="{FF2B5EF4-FFF2-40B4-BE49-F238E27FC236}">
                <a16:creationId xmlns:a16="http://schemas.microsoft.com/office/drawing/2014/main" id="{0337F241-4AE2-4C61-9DD7-948406FAD9F7}"/>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00FF00"/>
              </a:buClr>
              <a:buFont typeface="+mj-lt"/>
              <a:buAutoNum type="arabicPeriod" startAt="7"/>
            </a:pPr>
            <a:r>
              <a:rPr lang="en-US" sz="3600" dirty="0">
                <a:effectLst>
                  <a:outerShdw blurRad="38100" dist="38100" dir="2700000" algn="tl">
                    <a:srgbClr val="000000">
                      <a:alpha val="43137"/>
                    </a:srgbClr>
                  </a:outerShdw>
                </a:effectLst>
                <a:cs typeface="Calibri" panose="020F0502020204030204" pitchFamily="34" charset="0"/>
              </a:rPr>
              <a:t>Concluding Remarks: Isaac</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17:21</a:t>
            </a:r>
          </a:p>
        </p:txBody>
      </p:sp>
    </p:spTree>
    <p:extLst>
      <p:ext uri="{BB962C8B-B14F-4D97-AF65-F5344CB8AC3E}">
        <p14:creationId xmlns:p14="http://schemas.microsoft.com/office/powerpoint/2010/main" val="190137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Isaac (21a)</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Sarah: mother of seed-son (21b)</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Isaac to be born in a year (21c)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
        <p:nvSpPr>
          <p:cNvPr id="6" name="Rectangle 2">
            <a:extLst>
              <a:ext uri="{FF2B5EF4-FFF2-40B4-BE49-F238E27FC236}">
                <a16:creationId xmlns:a16="http://schemas.microsoft.com/office/drawing/2014/main" id="{0337F241-4AE2-4C61-9DD7-948406FAD9F7}"/>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00FF00"/>
              </a:buClr>
              <a:buFont typeface="+mj-lt"/>
              <a:buAutoNum type="arabicPeriod" startAt="7"/>
            </a:pPr>
            <a:r>
              <a:rPr lang="en-US" sz="3600" dirty="0">
                <a:effectLst>
                  <a:outerShdw blurRad="38100" dist="38100" dir="2700000" algn="tl">
                    <a:srgbClr val="000000">
                      <a:alpha val="43137"/>
                    </a:srgbClr>
                  </a:outerShdw>
                </a:effectLst>
                <a:cs typeface="Calibri" panose="020F0502020204030204" pitchFamily="34" charset="0"/>
              </a:rPr>
              <a:t>Concluding Remarks: Isaac</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17:21</a:t>
            </a:r>
          </a:p>
        </p:txBody>
      </p:sp>
    </p:spTree>
    <p:extLst>
      <p:ext uri="{BB962C8B-B14F-4D97-AF65-F5344CB8AC3E}">
        <p14:creationId xmlns:p14="http://schemas.microsoft.com/office/powerpoint/2010/main" val="45555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620000" cy="27432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Abrahamic Covenant: Isaac (21a)</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mother of seed-son (21b)</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Isaac to be born in a year (21c)</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9351" y="1905000"/>
            <a:ext cx="3224783" cy="2743200"/>
          </a:xfrm>
          <a:prstGeom prst="rect">
            <a:avLst/>
          </a:prstGeom>
        </p:spPr>
      </p:pic>
      <p:sp>
        <p:nvSpPr>
          <p:cNvPr id="6" name="Rectangle 2">
            <a:extLst>
              <a:ext uri="{FF2B5EF4-FFF2-40B4-BE49-F238E27FC236}">
                <a16:creationId xmlns:a16="http://schemas.microsoft.com/office/drawing/2014/main" id="{0337F241-4AE2-4C61-9DD7-948406FAD9F7}"/>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00FF00"/>
              </a:buClr>
              <a:buFont typeface="+mj-lt"/>
              <a:buAutoNum type="arabicPeriod" startAt="7"/>
            </a:pPr>
            <a:r>
              <a:rPr lang="en-US" sz="3600" dirty="0">
                <a:effectLst>
                  <a:outerShdw blurRad="38100" dist="38100" dir="2700000" algn="tl">
                    <a:srgbClr val="000000">
                      <a:alpha val="43137"/>
                    </a:srgbClr>
                  </a:outerShdw>
                </a:effectLst>
                <a:cs typeface="Calibri" panose="020F0502020204030204" pitchFamily="34" charset="0"/>
              </a:rPr>
              <a:t>Concluding Remarks: Isaac</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17:21</a:t>
            </a:r>
          </a:p>
        </p:txBody>
      </p:sp>
    </p:spTree>
    <p:extLst>
      <p:ext uri="{BB962C8B-B14F-4D97-AF65-F5344CB8AC3E}">
        <p14:creationId xmlns:p14="http://schemas.microsoft.com/office/powerpoint/2010/main" val="1958204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738789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64118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name change (15)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Sarah’s blessings (16)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response (17)</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misunderstanding (18)</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Isaac (19)</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Ishmael (20)</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Concluding remarks: Isaac (21)</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Sarah’s Role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17:15-21</a:t>
            </a:r>
          </a:p>
        </p:txBody>
      </p:sp>
    </p:spTree>
    <p:extLst>
      <p:ext uri="{BB962C8B-B14F-4D97-AF65-F5344CB8AC3E}">
        <p14:creationId xmlns:p14="http://schemas.microsoft.com/office/powerpoint/2010/main" val="74884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2929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2672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192674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292068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107327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86953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301947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3646246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98534" y="1600200"/>
            <a:ext cx="8088266" cy="4953000"/>
          </a:xfrm>
        </p:spPr>
        <p:txBody>
          <a:bodyPr/>
          <a:lstStyle/>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Cessation (22)</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Circumcision (23)</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age (24)</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Ishmael’s age (25)</a:t>
            </a:r>
          </a:p>
          <a:p>
            <a:pPr marL="458788" lvl="2" indent="-458788"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Timing (26)</a:t>
            </a:r>
          </a:p>
          <a:p>
            <a:pPr marL="458788" lvl="2" indent="-458788" eaLnBrk="1" hangingPunct="1">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house (27)</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1" y="1904999"/>
            <a:ext cx="4202066" cy="3574537"/>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4"/>
            </a:pPr>
            <a:r>
              <a:rPr lang="en-US" sz="3600" kern="0" dirty="0">
                <a:effectLst>
                  <a:outerShdw blurRad="38100" dist="38100" dir="2700000" algn="tl">
                    <a:srgbClr val="000000">
                      <a:alpha val="43137"/>
                    </a:srgbClr>
                  </a:outerShdw>
                </a:effectLst>
                <a:cs typeface="Calibri" panose="020F0502020204030204" pitchFamily="34" charset="0"/>
              </a:rPr>
              <a:t>Abraham’s Obedience</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17:22-27</a:t>
            </a:r>
          </a:p>
        </p:txBody>
      </p:sp>
    </p:spTree>
    <p:extLst>
      <p:ext uri="{BB962C8B-B14F-4D97-AF65-F5344CB8AC3E}">
        <p14:creationId xmlns:p14="http://schemas.microsoft.com/office/powerpoint/2010/main" val="227022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Sign of the Abrahamic Covenant</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Does not give salvation</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circumcised heart</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5631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Sign of the Abrahamic Covenant</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Does not give salvation</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circumcised heart</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0283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495800" y="228600"/>
            <a:ext cx="3200400" cy="914400"/>
          </a:xfrm>
        </p:spPr>
        <p:txBody>
          <a:bodyPr/>
          <a:lstStyle/>
          <a:p>
            <a:pPr algn="ctr" eaLnBrk="1" hangingPunct="1"/>
            <a:r>
              <a:rPr lang="en-US" sz="3600" dirty="0">
                <a:effectLst>
                  <a:outerShdw blurRad="38100" dist="38100" dir="2700000" algn="tl">
                    <a:srgbClr val="000000">
                      <a:alpha val="43137"/>
                    </a:srgbClr>
                  </a:outerShdw>
                </a:effectLst>
              </a:rPr>
              <a:t>Covenant Signs</a:t>
            </a:r>
          </a:p>
        </p:txBody>
      </p:sp>
      <p:sp>
        <p:nvSpPr>
          <p:cNvPr id="158723" name="Rectangle 3"/>
          <p:cNvSpPr>
            <a:spLocks noGrp="1" noChangeArrowheads="1"/>
          </p:cNvSpPr>
          <p:nvPr>
            <p:ph type="body" idx="1"/>
          </p:nvPr>
        </p:nvSpPr>
        <p:spPr>
          <a:xfrm>
            <a:off x="2038350" y="1600200"/>
            <a:ext cx="8115300" cy="3886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Rainbow (Gen 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Abrahamic Covenant: Circumcision (Gen 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Mosaic Covenant: Sabbath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20; Lev 25: </a:t>
            </a:r>
            <a:r>
              <a:rPr lang="en-US" dirty="0" err="1">
                <a:effectLst>
                  <a:outerShdw blurRad="38100" dist="38100" dir="2700000" algn="tl">
                    <a:srgbClr val="000000">
                      <a:alpha val="43137"/>
                    </a:srgbClr>
                  </a:outerShdw>
                </a:effectLst>
                <a:ea typeface="+mn-ea"/>
                <a:cs typeface="+mn-cs"/>
              </a:rPr>
              <a:t>Jer</a:t>
            </a:r>
            <a:r>
              <a:rPr lang="en-US" dirty="0">
                <a:effectLst>
                  <a:outerShdw blurRad="38100" dist="38100" dir="2700000" algn="tl">
                    <a:srgbClr val="000000">
                      <a:alpha val="43137"/>
                    </a:srgbClr>
                  </a:outerShdw>
                </a:effectLst>
                <a:ea typeface="+mn-ea"/>
                <a:cs typeface="+mn-cs"/>
              </a:rPr>
              <a:t> 25:11; 29:10; 2 Chron 36:21)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New Covenant: Communion (Luke 22)</a:t>
            </a:r>
          </a:p>
        </p:txBody>
      </p:sp>
      <p:pic>
        <p:nvPicPr>
          <p:cNvPr id="2" name="Picture 1">
            <a:extLst>
              <a:ext uri="{FF2B5EF4-FFF2-40B4-BE49-F238E27FC236}">
                <a16:creationId xmlns:a16="http://schemas.microsoft.com/office/drawing/2014/main" id="{48853B2B-6066-4D0F-9C35-1B3CF0784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15964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Sign of the Abrahamic Covenant</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Does not give salvation</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circumcised heart</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9146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Sign of the Abrahamic Covenant</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Does not give salvation</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 circumcised heart</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6820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17:1</a:t>
            </a:r>
            <a:r>
              <a:rPr lang="en-US" sz="3600" dirty="0">
                <a:effectLst>
                  <a:outerShdw blurRad="38100" dist="38100" dir="2700000" algn="tl">
                    <a:srgbClr val="000000">
                      <a:alpha val="43137"/>
                    </a:srgbClr>
                  </a:outerShdw>
                </a:effectLst>
                <a:cs typeface="Calibri" panose="020F0502020204030204" pitchFamily="34" charset="0"/>
              </a:rPr>
              <a:t>‒27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Circumcision</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Restated (17:1-8)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Token (17:9-14)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Role (17:15-21)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(17:22-27)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2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371600"/>
            <a:ext cx="9372600" cy="5257800"/>
          </a:xfrm>
        </p:spPr>
        <p:txBody>
          <a:bodyPr/>
          <a:lstStyle/>
          <a:p>
            <a:pPr marL="574675" lvl="1" indent="-574675" eaLnBrk="1" hangingPunct="1">
              <a:spcBef>
                <a:spcPts val="0"/>
              </a:spcBef>
              <a:spcAft>
                <a:spcPts val="600"/>
              </a:spcAft>
              <a:buClr>
                <a:schemeClr val="tx2"/>
              </a:buClr>
              <a:buSzPct val="100000"/>
              <a:buFont typeface="+mj-lt"/>
              <a:buAutoNum type="romanUcPeriod"/>
              <a:defRPr/>
            </a:pPr>
            <a:r>
              <a:rPr lang="en-US" sz="3000" dirty="0"/>
              <a:t>Unconditional promises (Gen. 12:1-3)</a:t>
            </a:r>
          </a:p>
          <a:p>
            <a:pPr marL="574675" lvl="1" indent="-574675" eaLnBrk="1" hangingPunct="1">
              <a:spcBef>
                <a:spcPts val="0"/>
              </a:spcBef>
              <a:spcAft>
                <a:spcPts val="600"/>
              </a:spcAft>
              <a:buClr>
                <a:schemeClr val="tx2"/>
              </a:buClr>
              <a:buSzPct val="100000"/>
              <a:buFont typeface="+mj-lt"/>
              <a:buAutoNum type="romanUcPeriod"/>
              <a:defRPr/>
            </a:pPr>
            <a:r>
              <a:rPr lang="en-US" sz="3000" dirty="0"/>
              <a:t>From Haran to Canaan (Gen. 12:4-5)</a:t>
            </a:r>
          </a:p>
          <a:p>
            <a:pPr marL="574675" lvl="1" indent="-574675" eaLnBrk="1" hangingPunct="1">
              <a:spcBef>
                <a:spcPts val="0"/>
              </a:spcBef>
              <a:spcAft>
                <a:spcPts val="600"/>
              </a:spcAft>
              <a:buClr>
                <a:schemeClr val="tx2"/>
              </a:buClr>
              <a:buSzPct val="100000"/>
              <a:buFont typeface="+mj-lt"/>
              <a:buAutoNum type="romanUcPeriod"/>
              <a:defRPr/>
            </a:pPr>
            <a:r>
              <a:rPr lang="en-US" sz="3000" dirty="0"/>
              <a:t>In Canaan (Gen. 12:6-9)</a:t>
            </a:r>
          </a:p>
          <a:p>
            <a:pPr marL="574675" lvl="1" indent="-574675" eaLnBrk="1" hangingPunct="1">
              <a:spcBef>
                <a:spcPts val="0"/>
              </a:spcBef>
              <a:spcAft>
                <a:spcPts val="600"/>
              </a:spcAft>
              <a:buClr>
                <a:schemeClr val="tx2"/>
              </a:buClr>
              <a:buSzPct val="100000"/>
              <a:buFont typeface="+mj-lt"/>
              <a:buAutoNum type="romanUcPeriod"/>
              <a:defRPr/>
            </a:pPr>
            <a:r>
              <a:rPr lang="en-US" sz="3000" dirty="0"/>
              <a:t>In Egypt (Gen. 12:10-20)</a:t>
            </a:r>
          </a:p>
          <a:p>
            <a:pPr marL="574675" lvl="1" indent="-574675" eaLnBrk="1" hangingPunct="1">
              <a:spcBef>
                <a:spcPts val="0"/>
              </a:spcBef>
              <a:spcAft>
                <a:spcPts val="600"/>
              </a:spcAft>
              <a:buClr>
                <a:schemeClr val="tx2"/>
              </a:buClr>
              <a:buSzPct val="100000"/>
              <a:buFont typeface="+mj-lt"/>
              <a:buAutoNum type="romanUcPeriod"/>
              <a:defRPr/>
            </a:pPr>
            <a:r>
              <a:rPr lang="en-US" sz="3000" dirty="0"/>
              <a:t>Abram and Lot Separate (Gen. 13:1-13)</a:t>
            </a:r>
          </a:p>
          <a:p>
            <a:pPr marL="574675" lvl="1" indent="-574675" eaLnBrk="1" hangingPunct="1">
              <a:spcBef>
                <a:spcPts val="0"/>
              </a:spcBef>
              <a:spcAft>
                <a:spcPts val="600"/>
              </a:spcAft>
              <a:buClr>
                <a:schemeClr val="tx2"/>
              </a:buClr>
              <a:buSzPct val="100000"/>
              <a:buFont typeface="+mj-lt"/>
              <a:buAutoNum type="romanUcPeriod"/>
              <a:defRPr/>
            </a:pPr>
            <a:r>
              <a:rPr lang="en-US" sz="3000" dirty="0"/>
              <a:t>Reaffirmation of Abram’s promises (Gen. 13:14-18)</a:t>
            </a:r>
          </a:p>
          <a:p>
            <a:pPr marL="574675" lvl="1" indent="-574675" eaLnBrk="1" hangingPunct="1">
              <a:spcBef>
                <a:spcPts val="0"/>
              </a:spcBef>
              <a:spcAft>
                <a:spcPts val="600"/>
              </a:spcAft>
              <a:buClr>
                <a:schemeClr val="tx2"/>
              </a:buClr>
              <a:buSzPct val="100000"/>
              <a:buFont typeface="+mj-lt"/>
              <a:buAutoNum type="romanUcPeriod"/>
              <a:defRPr/>
            </a:pPr>
            <a:r>
              <a:rPr lang="en-US" sz="3000" dirty="0"/>
              <a:t>Abram Rescues Lot (14:1-24)</a:t>
            </a:r>
          </a:p>
          <a:p>
            <a:pPr marL="574675" lvl="1" indent="-574675" eaLnBrk="1" hangingPunct="1">
              <a:spcBef>
                <a:spcPts val="0"/>
              </a:spcBef>
              <a:spcAft>
                <a:spcPts val="600"/>
              </a:spcAft>
              <a:buClr>
                <a:schemeClr val="tx2"/>
              </a:buClr>
              <a:buSzPct val="100000"/>
              <a:buFont typeface="+mj-lt"/>
              <a:buAutoNum type="romanUcPeriod"/>
              <a:defRPr/>
            </a:pPr>
            <a:r>
              <a:rPr lang="en-US" sz="3000" dirty="0"/>
              <a:t>Abrahamic Covenant (15:1-21)</a:t>
            </a:r>
          </a:p>
          <a:p>
            <a:pPr marL="574675" lvl="1" indent="-574675" eaLnBrk="1" hangingPunct="1">
              <a:spcBef>
                <a:spcPts val="0"/>
              </a:spcBef>
              <a:spcAft>
                <a:spcPts val="600"/>
              </a:spcAft>
              <a:buClr>
                <a:schemeClr val="tx2"/>
              </a:buClr>
              <a:buSzPct val="100000"/>
              <a:buFont typeface="+mj-lt"/>
              <a:buAutoNum type="romanUcPeriod"/>
              <a:defRPr/>
            </a:pPr>
            <a:r>
              <a:rPr lang="en-US" sz="3000" dirty="0"/>
              <a:t>Hagar &amp; Ishmael (16:1-16)</a:t>
            </a:r>
          </a:p>
          <a:p>
            <a:pPr marL="574675" lvl="1" indent="-574675" eaLnBrk="1" hangingPunct="1">
              <a:spcBef>
                <a:spcPts val="0"/>
              </a:spcBef>
              <a:spcAft>
                <a:spcPts val="600"/>
              </a:spcAft>
              <a:buClr>
                <a:schemeClr val="tx2"/>
              </a:buClr>
              <a:buSzPct val="100000"/>
              <a:buFont typeface="+mj-lt"/>
              <a:buAutoNum type="romanUcPeriod"/>
              <a:defRPr/>
            </a:pPr>
            <a:r>
              <a:rPr lang="en-US" sz="3000" b="1" u="sng" dirty="0">
                <a:solidFill>
                  <a:srgbClr val="FFFFCC"/>
                </a:solidFill>
              </a:rPr>
              <a:t>Circumcision  (Gen. 17:1-27)</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1281" y="1531883"/>
            <a:ext cx="2687319" cy="2286000"/>
          </a:xfrm>
          <a:prstGeom prst="rect">
            <a:avLst/>
          </a:prstGeom>
        </p:spPr>
      </p:pic>
    </p:spTree>
    <p:extLst>
      <p:ext uri="{BB962C8B-B14F-4D97-AF65-F5344CB8AC3E}">
        <p14:creationId xmlns:p14="http://schemas.microsoft.com/office/powerpoint/2010/main" val="2573239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24248</TotalTime>
  <Words>2714</Words>
  <Application>Microsoft Office PowerPoint</Application>
  <PresentationFormat>Widescreen</PresentationFormat>
  <Paragraphs>372</Paragraphs>
  <Slides>82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12‒17 Abram’s Early Journeys</vt:lpstr>
      <vt:lpstr>Genesis 17:1‒27 Circumcision</vt:lpstr>
      <vt:lpstr>Genesis 17:1‒27 Circumcision</vt:lpstr>
      <vt:lpstr>PowerPoint Presentation</vt:lpstr>
      <vt:lpstr>Genesis 17:1‒27 Circumcision</vt:lpstr>
      <vt:lpstr>PowerPoint Presentation</vt:lpstr>
      <vt:lpstr>Genesis 17:1‒27 Circumcision</vt:lpstr>
      <vt:lpstr>PowerPoint Presentation</vt:lpstr>
      <vt:lpstr>PowerPoint Presentation</vt:lpstr>
      <vt:lpstr>PowerPoint Presentation</vt:lpstr>
      <vt:lpstr>PowerPoint Presentation</vt:lpstr>
      <vt:lpstr>Sarah’s Blessings Genesis 17:16</vt:lpstr>
      <vt:lpstr>Sarah’s Blessings Genesis 17:16</vt:lpstr>
      <vt:lpstr>PowerPoint Presentation</vt:lpstr>
      <vt:lpstr>PowerPoint Presentation</vt:lpstr>
      <vt:lpstr>Sarah’s Blessings Genesis 17:16</vt:lpstr>
      <vt:lpstr>Sarah’s Blessings Genesis 17:16</vt:lpstr>
      <vt:lpstr>PowerPoint Presentation</vt:lpstr>
      <vt:lpstr>Sarah’s Blessings Genesis 17:16</vt:lpstr>
      <vt:lpstr>PowerPoint Presentation</vt:lpstr>
      <vt:lpstr>PowerPoint Presentation</vt:lpstr>
      <vt:lpstr>Abraham’s Response Genesis 17:17</vt:lpstr>
      <vt:lpstr>Abraham’s Response Genesis 17:17</vt:lpstr>
      <vt:lpstr>Abraham’s Response Genesis 17:17</vt:lpstr>
      <vt:lpstr>Abraham’s Response Genesis 17:17</vt:lpstr>
      <vt:lpstr>PowerPoint Presentation</vt:lpstr>
      <vt:lpstr>PowerPoint Presentation</vt:lpstr>
      <vt:lpstr>PowerPoint Presentation</vt:lpstr>
      <vt:lpstr>PowerPoint Presentation</vt:lpstr>
      <vt:lpstr>God’s Response: Isaac Genesis 17:19</vt:lpstr>
      <vt:lpstr>God’s Response: Isaac Genesis 17:19</vt:lpstr>
      <vt:lpstr>God’s Response: Isaac Genesis 17:19</vt:lpstr>
      <vt:lpstr>God’s Response: Isaac Genesis 17:19</vt:lpstr>
      <vt:lpstr>PowerPoint Presentation</vt:lpstr>
      <vt:lpstr>Evidence of Abrahamic Covenant’s Unconditional Nature</vt:lpstr>
      <vt:lpstr>PowerPoint Presentation</vt:lpstr>
      <vt:lpstr>PowerPoint Presentation</vt:lpstr>
      <vt:lpstr>PowerPoint Presentation</vt:lpstr>
      <vt:lpstr>PowerPoint Presentation</vt:lpstr>
      <vt:lpstr>PowerPoint Presentation</vt:lpstr>
      <vt:lpstr>God’s Response: Ishmael Genesis 17:20</vt:lpstr>
      <vt:lpstr>God’s Response: Ishmael Genesis 17:20</vt:lpstr>
      <vt:lpstr>God’s Response: Ishmael Genesis 17:20</vt:lpstr>
      <vt:lpstr>PowerPoint Presentation</vt:lpstr>
      <vt:lpstr>God’s Response: Ishmael Genesis 17:20</vt:lpstr>
      <vt:lpstr>God’s Response: Ishmael Genesis 17:20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17:1‒27 Circumcision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Thoughts Circumcision</vt:lpstr>
      <vt:lpstr>Concluding Thoughts Circumcision</vt:lpstr>
      <vt:lpstr>Covenant Signs</vt:lpstr>
      <vt:lpstr>Concluding Thoughts Circumcision</vt:lpstr>
      <vt:lpstr>Concluding Thoughts Circumcision</vt:lpstr>
      <vt:lpstr>Conclusion</vt:lpstr>
      <vt:lpstr>Genesis 17:1‒27 Circumcision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070 - 17v15-27 - 16x9</dc:title>
  <dc:subject>Genesis 17</dc:subject>
  <dc:creator>A. Woods</dc:creator>
  <dc:description>Modified by Jim McGowan</dc:description>
  <cp:lastModifiedBy>Andy Woods</cp:lastModifiedBy>
  <cp:revision>2460</cp:revision>
  <cp:lastPrinted>2022-02-16T02:51:04Z</cp:lastPrinted>
  <dcterms:created xsi:type="dcterms:W3CDTF">2009-03-17T12:21:13Z</dcterms:created>
  <dcterms:modified xsi:type="dcterms:W3CDTF">2022-02-20T13:27:49Z</dcterms:modified>
</cp:coreProperties>
</file>