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47"/>
  </p:notesMasterIdLst>
  <p:handoutMasterIdLst>
    <p:handoutMasterId r:id="rId48"/>
  </p:handoutMasterIdLst>
  <p:sldIdLst>
    <p:sldId id="2067" r:id="rId3"/>
    <p:sldId id="7306" r:id="rId4"/>
    <p:sldId id="1544" r:id="rId5"/>
    <p:sldId id="7293" r:id="rId6"/>
    <p:sldId id="8389" r:id="rId7"/>
    <p:sldId id="5383" r:id="rId8"/>
    <p:sldId id="5385" r:id="rId9"/>
    <p:sldId id="5386" r:id="rId10"/>
    <p:sldId id="5226" r:id="rId11"/>
    <p:sldId id="8386" r:id="rId12"/>
    <p:sldId id="8387" r:id="rId13"/>
    <p:sldId id="5387" r:id="rId14"/>
    <p:sldId id="8333" r:id="rId15"/>
    <p:sldId id="7498" r:id="rId16"/>
    <p:sldId id="3235" r:id="rId17"/>
    <p:sldId id="8390" r:id="rId18"/>
    <p:sldId id="3221" r:id="rId19"/>
    <p:sldId id="6828" r:id="rId20"/>
    <p:sldId id="4907" r:id="rId21"/>
    <p:sldId id="5388" r:id="rId22"/>
    <p:sldId id="7388" r:id="rId23"/>
    <p:sldId id="2048" r:id="rId24"/>
    <p:sldId id="8391" r:id="rId25"/>
    <p:sldId id="7390" r:id="rId26"/>
    <p:sldId id="8266" r:id="rId27"/>
    <p:sldId id="7321" r:id="rId28"/>
    <p:sldId id="3185" r:id="rId29"/>
    <p:sldId id="7391" r:id="rId30"/>
    <p:sldId id="3186" r:id="rId31"/>
    <p:sldId id="3187" r:id="rId32"/>
    <p:sldId id="1263" r:id="rId33"/>
    <p:sldId id="7392" r:id="rId34"/>
    <p:sldId id="7393" r:id="rId35"/>
    <p:sldId id="7335" r:id="rId36"/>
    <p:sldId id="323" r:id="rId37"/>
    <p:sldId id="8392" r:id="rId38"/>
    <p:sldId id="7338" r:id="rId39"/>
    <p:sldId id="7295" r:id="rId40"/>
    <p:sldId id="7420" r:id="rId41"/>
    <p:sldId id="8388" r:id="rId42"/>
    <p:sldId id="488" r:id="rId43"/>
    <p:sldId id="583" r:id="rId44"/>
    <p:sldId id="8235" r:id="rId45"/>
    <p:sldId id="5384" r:id="rId46"/>
  </p:sldIdLst>
  <p:sldSz cx="12192000" cy="6858000"/>
  <p:notesSz cx="7315200" cy="9601200"/>
  <p:custDataLst>
    <p:tags r:id="rId4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00FF00"/>
    <a:srgbClr val="000066"/>
    <a:srgbClr val="0000FF"/>
    <a:srgbClr val="0000CC"/>
    <a:srgbClr val="006600"/>
    <a:srgbClr val="FFFF99"/>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138C04-F108-423F-8CD9-9110C7D9FD5D}" v="6" dt="2022-02-06T16:35:31.300"/>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95370" autoAdjust="0"/>
  </p:normalViewPr>
  <p:slideViewPr>
    <p:cSldViewPr>
      <p:cViewPr varScale="1">
        <p:scale>
          <a:sx n="105" d="100"/>
          <a:sy n="105" d="100"/>
        </p:scale>
        <p:origin x="667"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58"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D51DBF5C-0B02-4F73-AA3A-FA09F7885D15}"/>
    <pc:docChg chg="modSld sldOrd">
      <pc:chgData name="Jim McGowan" userId="e2c7446dd3aca506" providerId="LiveId" clId="{D51DBF5C-0B02-4F73-AA3A-FA09F7885D15}" dt="2022-02-06T16:47:41.493" v="1"/>
      <pc:docMkLst>
        <pc:docMk/>
      </pc:docMkLst>
      <pc:sldChg chg="ord">
        <pc:chgData name="Jim McGowan" userId="e2c7446dd3aca506" providerId="LiveId" clId="{D51DBF5C-0B02-4F73-AA3A-FA09F7885D15}" dt="2022-02-06T16:47:41.493" v="1"/>
        <pc:sldMkLst>
          <pc:docMk/>
          <pc:sldMk cId="4085027796" sldId="83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0BC7D7AA-E7C3-412B-B336-6B5EF3586CD0}"/>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Middle East Meltdown 007 - </a:t>
            </a:r>
            <a:r>
              <a:rPr lang="en-US" sz="1700" dirty="0" err="1"/>
              <a:t>Ezek</a:t>
            </a:r>
            <a:r>
              <a:rPr lang="en-US" sz="1700" dirty="0"/>
              <a:t> 37v14-28</a:t>
            </a:r>
          </a:p>
          <a:p>
            <a:pPr>
              <a:defRPr/>
            </a:pPr>
            <a:r>
              <a:rPr lang="en-US" sz="1700" dirty="0"/>
              <a:t>02-20-2022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2/15/2022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2/15/2022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187860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9665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a:extLst>
              <a:ext uri="{FF2B5EF4-FFF2-40B4-BE49-F238E27FC236}">
                <a16:creationId xmlns:a16="http://schemas.microsoft.com/office/drawing/2014/main" id="{A3996C61-2DCF-40C5-A2FB-56BDACE4164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6D444797-52D4-4BDF-B106-1924577295C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06C0CFE6-4D7E-4A12-A589-C4CF1194D278}"/>
              </a:ext>
            </a:extLst>
          </p:cNvPr>
          <p:cNvSpPr>
            <a:spLocks noGrp="1" noChangeArrowheads="1"/>
          </p:cNvSpPr>
          <p:nvPr>
            <p:ph type="sldNum" sz="quarter" idx="12"/>
          </p:nvPr>
        </p:nvSpPr>
        <p:spPr/>
        <p:txBody>
          <a:bodyPr/>
          <a:lstStyle>
            <a:lvl1pPr>
              <a:defRPr/>
            </a:lvl1pPr>
          </a:lstStyle>
          <a:p>
            <a:pPr>
              <a:defRPr/>
            </a:pPr>
            <a:fld id="{0E9F2EFC-28D0-460B-A237-4C249FCD1BC0}" type="slidenum">
              <a:rPr lang="en-US" altLang="en-US"/>
              <a:pPr>
                <a:defRPr/>
              </a:pPr>
              <a:t>‹#›</a:t>
            </a:fld>
            <a:endParaRPr lang="en-US" altLang="en-US"/>
          </a:p>
        </p:txBody>
      </p:sp>
    </p:spTree>
    <p:extLst>
      <p:ext uri="{BB962C8B-B14F-4D97-AF65-F5344CB8AC3E}">
        <p14:creationId xmlns:p14="http://schemas.microsoft.com/office/powerpoint/2010/main" val="1637204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089355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7364112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2/15/2022</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41" r:id="rId12"/>
    <p:sldLayoutId id="2147488942" r:id="rId13"/>
    <p:sldLayoutId id="2147488943" r:id="rId14"/>
    <p:sldLayoutId id="2147488944"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2" r:id="rId12"/>
    <p:sldLayoutId id="2147488934" r:id="rId13"/>
    <p:sldLayoutId id="214748893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East Meltdown </a:t>
            </a:r>
            <a:r>
              <a:rPr lang="en-US" sz="3600" kern="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CA7047-9740-6A48-B4E9-FD21161A2356}"/>
              </a:ext>
            </a:extLst>
          </p:cNvPr>
          <p:cNvPicPr>
            <a:picLocks noChangeAspect="1"/>
          </p:cNvPicPr>
          <p:nvPr/>
        </p:nvPicPr>
        <p:blipFill>
          <a:blip r:embed="rId2"/>
          <a:stretch>
            <a:fillRect/>
          </a:stretch>
        </p:blipFill>
        <p:spPr>
          <a:xfrm>
            <a:off x="1825719" y="137160"/>
            <a:ext cx="8540562"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99871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6765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Sign: Two Sticks (15-28)</a:t>
            </a:r>
            <a:r>
              <a:rPr lang="en-US" dirty="0">
                <a:effectLst>
                  <a:outerShdw blurRad="38100" dist="38100" dir="2700000" algn="tl">
                    <a:srgbClr val="000000">
                      <a:alpha val="43137"/>
                    </a:srgbClr>
                  </a:outerShdw>
                </a:effectLst>
                <a:cs typeface="Calibri" pitchFamily="34" charset="0"/>
              </a:rPr>
              <a:t>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8728F0A9-61CB-488D-B631-24F6F296EB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56691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7527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0C06E33A-5597-43B2-8A21-A90A9F2560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6821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017" y="80621"/>
            <a:ext cx="8839966" cy="6663506"/>
          </a:xfrm>
          <a:prstGeom prst="rect">
            <a:avLst/>
          </a:prstGeom>
        </p:spPr>
      </p:pic>
    </p:spTree>
    <p:extLst>
      <p:ext uri="{BB962C8B-B14F-4D97-AF65-F5344CB8AC3E}">
        <p14:creationId xmlns:p14="http://schemas.microsoft.com/office/powerpoint/2010/main" val="37819504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183DB639-5798-4638-BE27-9A337B9538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04191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609600" y="1752600"/>
            <a:ext cx="8763000" cy="335280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dirty="0">
                <a:effectLst>
                  <a:outerShdw blurRad="38100" dist="38100" dir="2700000" algn="tl">
                    <a:srgbClr val="000000">
                      <a:alpha val="43137"/>
                    </a:srgbClr>
                  </a:outerShdw>
                </a:effectLst>
              </a:rPr>
              <a:t>Rome </a:t>
            </a:r>
            <a:r>
              <a:rPr lang="en-US" i="1" dirty="0">
                <a:effectLst>
                  <a:outerShdw blurRad="38100" dist="38100" dir="2700000" algn="tl">
                    <a:srgbClr val="000000">
                      <a:alpha val="43137"/>
                    </a:srgbClr>
                  </a:outerShdw>
                </a:effectLst>
              </a:rPr>
              <a:t>Diaspora</a:t>
            </a:r>
            <a:r>
              <a:rPr lang="en-US" dirty="0">
                <a:effectLst>
                  <a:outerShdw blurRad="38100" dist="38100" dir="2700000" algn="tl">
                    <a:srgbClr val="000000">
                      <a:alpha val="43137"/>
                    </a:srgbClr>
                  </a:outerShdw>
                </a:effectLst>
              </a:rPr>
              <a:t> in A.D. 70   (Luke 19:41-44)</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9825D003-B993-470B-A500-6031542269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15306102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9825D003-B993-470B-A500-6031542269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
        <p:nvSpPr>
          <p:cNvPr id="5" name="Rectangle 3">
            <a:extLst>
              <a:ext uri="{FF2B5EF4-FFF2-40B4-BE49-F238E27FC236}">
                <a16:creationId xmlns:a16="http://schemas.microsoft.com/office/drawing/2014/main" id="{FB498547-DF51-461B-8294-E1FBC954A9CB}"/>
              </a:ext>
            </a:extLst>
          </p:cNvPr>
          <p:cNvSpPr txBox="1">
            <a:spLocks noChangeArrowheads="1"/>
          </p:cNvSpPr>
          <p:nvPr/>
        </p:nvSpPr>
        <p:spPr bwMode="auto">
          <a:xfrm>
            <a:off x="609600" y="1752600"/>
            <a:ext cx="8915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2400"/>
              </a:spcAft>
              <a:defRPr/>
            </a:pPr>
            <a:r>
              <a:rPr lang="en-US" b="1" u="sng" kern="0" dirty="0">
                <a:solidFill>
                  <a:srgbClr val="FFFFCC"/>
                </a:solidFill>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Rome </a:t>
            </a:r>
            <a:r>
              <a:rPr lang="en-US" i="1" kern="0" dirty="0">
                <a:effectLst>
                  <a:outerShdw blurRad="38100" dist="38100" dir="2700000" algn="tl">
                    <a:srgbClr val="000000">
                      <a:alpha val="43137"/>
                    </a:srgbClr>
                  </a:outerShdw>
                </a:effectLst>
              </a:rPr>
              <a:t>Diaspora</a:t>
            </a:r>
            <a:r>
              <a:rPr lang="en-US" kern="0" dirty="0">
                <a:effectLst>
                  <a:outerShdw blurRad="38100" dist="38100" dir="2700000" algn="tl">
                    <a:srgbClr val="000000">
                      <a:alpha val="43137"/>
                    </a:srgbClr>
                  </a:outerShdw>
                </a:effectLst>
              </a:rPr>
              <a:t> in A.D. 70   (Luke 19:41-44)</a:t>
            </a:r>
          </a:p>
        </p:txBody>
      </p:sp>
    </p:spTree>
    <p:extLst>
      <p:ext uri="{BB962C8B-B14F-4D97-AF65-F5344CB8AC3E}">
        <p14:creationId xmlns:p14="http://schemas.microsoft.com/office/powerpoint/2010/main" val="17184893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693319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p:cNvSpPr>
            <a:spLocks noGrp="1"/>
          </p:cNvSpPr>
          <p:nvPr>
            <p:ph type="body" idx="4294967295"/>
          </p:nvPr>
        </p:nvSpPr>
        <p:spPr>
          <a:xfrm>
            <a:off x="609600" y="0"/>
            <a:ext cx="10820400" cy="1981200"/>
          </a:xfrm>
        </p:spPr>
        <p:txBody>
          <a:bodyPr/>
          <a:lstStyle/>
          <a:p>
            <a:pPr algn="ctr" defTabSz="685800">
              <a:spcBef>
                <a:spcPts val="0"/>
              </a:spcBef>
              <a:spcAft>
                <a:spcPts val="1200"/>
              </a:spcAft>
              <a:buClr>
                <a:srgbClr val="00FFFF"/>
              </a:buClr>
              <a:buNone/>
              <a:defRPr/>
            </a:pPr>
            <a:r>
              <a:rPr lang="en-US" sz="4000" kern="1200" dirty="0">
                <a:solidFill>
                  <a:srgbClr val="00FFFF"/>
                </a:solidFill>
                <a:cs typeface="Calibri" panose="020F0502020204030204" pitchFamily="34" charset="0"/>
              </a:rPr>
              <a:t>James 1:1</a:t>
            </a:r>
          </a:p>
          <a:p>
            <a:pPr marL="0" indent="0" algn="just">
              <a:spcBef>
                <a:spcPts val="0"/>
              </a:spcBef>
              <a:buNone/>
            </a:pPr>
            <a:r>
              <a:rPr lang="en-US" sz="3400" dirty="0">
                <a:effectLst>
                  <a:outerShdw blurRad="38100" dist="38100" dir="2700000" algn="tl">
                    <a:srgbClr val="000000">
                      <a:alpha val="43137"/>
                    </a:srgbClr>
                  </a:outerShdw>
                </a:effectLst>
              </a:rPr>
              <a:t>“James, a bond-servant of God and of the Lord Jesus Christ, To </a:t>
            </a:r>
            <a:r>
              <a:rPr lang="en-US" sz="3400" b="1" u="sng" dirty="0">
                <a:solidFill>
                  <a:srgbClr val="FFFFCC"/>
                </a:solidFill>
                <a:effectLst>
                  <a:outerShdw blurRad="38100" dist="38100" dir="2700000" algn="tl">
                    <a:srgbClr val="000000">
                      <a:alpha val="43137"/>
                    </a:srgbClr>
                  </a:outerShdw>
                </a:effectLst>
              </a:rPr>
              <a:t>the twelve tribes</a:t>
            </a:r>
            <a:r>
              <a:rPr lang="en-US" sz="3400" dirty="0">
                <a:effectLst>
                  <a:outerShdw blurRad="38100" dist="38100" dir="2700000" algn="tl">
                    <a:srgbClr val="000000">
                      <a:alpha val="43137"/>
                    </a:srgbClr>
                  </a:outerShdw>
                </a:effectLst>
              </a:rPr>
              <a:t> who are dispersed abroad: Greetings.”</a:t>
            </a:r>
          </a:p>
        </p:txBody>
      </p:sp>
      <p:pic>
        <p:nvPicPr>
          <p:cNvPr id="4" name="Picture 2">
            <a:extLst>
              <a:ext uri="{FF2B5EF4-FFF2-40B4-BE49-F238E27FC236}">
                <a16:creationId xmlns:a16="http://schemas.microsoft.com/office/drawing/2014/main" id="{B4F605DF-50C1-4C8B-BB46-F993790A8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0802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685800" y="304800"/>
          <a:ext cx="10896600" cy="6248400"/>
        </p:xfrm>
        <a:graphic>
          <a:graphicData uri="http://schemas.openxmlformats.org/drawingml/2006/table">
            <a:tbl>
              <a:tblPr firstRow="1" bandRow="1">
                <a:tableStyleId>{073A0DAA-6AF3-43AB-8588-CEC1D06C72B9}</a:tableStyleId>
              </a:tblPr>
              <a:tblGrid>
                <a:gridCol w="5171268">
                  <a:extLst>
                    <a:ext uri="{9D8B030D-6E8A-4147-A177-3AD203B41FA5}">
                      <a16:colId xmlns:a16="http://schemas.microsoft.com/office/drawing/2014/main" val="450372001"/>
                    </a:ext>
                  </a:extLst>
                </a:gridCol>
                <a:gridCol w="5725332">
                  <a:extLst>
                    <a:ext uri="{9D8B030D-6E8A-4147-A177-3AD203B41FA5}">
                      <a16:colId xmlns:a16="http://schemas.microsoft.com/office/drawing/2014/main" val="3560513311"/>
                    </a:ext>
                  </a:extLst>
                </a:gridCol>
              </a:tblGrid>
              <a:tr h="913229">
                <a:tc gridSpan="2">
                  <a:txBody>
                    <a:bodyPr/>
                    <a:lstStyle/>
                    <a:p>
                      <a:pPr algn="ctr"/>
                      <a:r>
                        <a:rPr kumimoji="0" lang="en-US" altLang="en-US" sz="40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40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817103">
                <a:tc>
                  <a:txBody>
                    <a:bodyPr/>
                    <a:lstStyle/>
                    <a:p>
                      <a:pPr marL="461963" indent="-461963" algn="ctr" eaLnBrk="1" hangingPunct="1">
                        <a:defRPr/>
                      </a:pPr>
                      <a:r>
                        <a:rPr lang="en-US" altLang="en-US" sz="36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36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36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36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817103">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76903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76903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76903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769030">
                <a:tc>
                  <a:txBody>
                    <a:bodyPr/>
                    <a:lstStyle/>
                    <a:p>
                      <a:r>
                        <a:rPr lang="en-US" sz="3200" b="1" dirty="0">
                          <a:effectLst/>
                          <a:latin typeface="Calibri" panose="020F0502020204030204" pitchFamily="34" charset="0"/>
                          <a:cs typeface="Calibri" panose="020F0502020204030204" pitchFamily="34" charset="0"/>
                        </a:rPr>
                        <a:t>Sealed </a:t>
                      </a:r>
                      <a:r>
                        <a:rPr lang="en-US" sz="3200" b="1" u="sng" dirty="0">
                          <a:solidFill>
                            <a:srgbClr val="C00000"/>
                          </a:solidFill>
                          <a:effectLst/>
                          <a:latin typeface="Calibri" panose="020F0502020204030204" pitchFamily="34" charset="0"/>
                          <a:cs typeface="Calibri" panose="020F0502020204030204" pitchFamily="34" charset="0"/>
                        </a:rPr>
                        <a:t>before</a:t>
                      </a:r>
                      <a:r>
                        <a:rPr lang="en-US" sz="32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cs typeface="Calibri" panose="020F0502020204030204" pitchFamily="34" charset="0"/>
                        </a:rPr>
                        <a:t>Converted </a:t>
                      </a:r>
                      <a:r>
                        <a:rPr lang="en-US" sz="32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32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62484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dirty="0">
                          <a:effectLst/>
                          <a:latin typeface="Calibri" panose="020F0502020204030204" pitchFamily="34" charset="0"/>
                          <a:cs typeface="Calibri" panose="020F0502020204030204" pitchFamily="34" charset="0"/>
                        </a:rPr>
                        <a:t>Hitchcock and Ice, </a:t>
                      </a:r>
                      <a:r>
                        <a:rPr lang="en-US" altLang="en-US" sz="2800" i="1" dirty="0">
                          <a:effectLst/>
                          <a:latin typeface="Calibri" panose="020F0502020204030204" pitchFamily="34" charset="0"/>
                          <a:cs typeface="Calibri" panose="020F0502020204030204" pitchFamily="34" charset="0"/>
                        </a:rPr>
                        <a:t>The Truth Behind Left Behind</a:t>
                      </a:r>
                      <a:r>
                        <a:rPr lang="en-US" altLang="en-US" sz="28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170947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981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F48AB631-637B-41B5-BD96-634970737C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1256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427" y="457200"/>
            <a:ext cx="9425146" cy="5943600"/>
          </a:xfrm>
          <a:prstGeom prst="rect">
            <a:avLst/>
          </a:prstGeom>
        </p:spPr>
      </p:pic>
    </p:spTree>
    <p:extLst>
      <p:ext uri="{BB962C8B-B14F-4D97-AF65-F5344CB8AC3E}">
        <p14:creationId xmlns:p14="http://schemas.microsoft.com/office/powerpoint/2010/main" val="39550232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304800"/>
            <a:ext cx="7772400" cy="914400"/>
          </a:xfrm>
        </p:spPr>
        <p:txBody>
          <a:bodyPr/>
          <a:lstStyle/>
          <a:p>
            <a:pPr algn="ctr" eaLnBrk="1" hangingPunct="1"/>
            <a:r>
              <a:rPr lang="en-US" sz="4000" dirty="0">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4800600" y="1600201"/>
            <a:ext cx="5867400" cy="4460875"/>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immediate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err="1">
                <a:effectLst>
                  <a:outerShdw blurRad="38100" dist="38100" dir="2700000" algn="tl">
                    <a:srgbClr val="000000">
                      <a:alpha val="43137"/>
                    </a:srgbClr>
                  </a:outerShdw>
                </a:effectLst>
              </a:rPr>
              <a:t>Walvoord</a:t>
            </a:r>
            <a:r>
              <a:rPr lang="en-US" dirty="0">
                <a:effectLst>
                  <a:outerShdw blurRad="38100" dist="38100" dir="2700000" algn="tl">
                    <a:srgbClr val="000000">
                      <a:alpha val="43137"/>
                    </a:srgbClr>
                  </a:outerShdw>
                </a:effectLst>
              </a:rPr>
              <a:t>: 26X</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remote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Old Testament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Thomas: 278 / 404 verses</a:t>
            </a:r>
          </a:p>
        </p:txBody>
      </p:sp>
      <p:pic>
        <p:nvPicPr>
          <p:cNvPr id="2" name="Picture 1"/>
          <p:cNvPicPr>
            <a:picLocks noChangeAspect="1"/>
          </p:cNvPicPr>
          <p:nvPr/>
        </p:nvPicPr>
        <p:blipFill>
          <a:blip r:embed="rId2"/>
          <a:stretch>
            <a:fillRect/>
          </a:stretch>
        </p:blipFill>
        <p:spPr>
          <a:xfrm>
            <a:off x="1143000" y="1752600"/>
            <a:ext cx="2854325" cy="2854325"/>
          </a:xfrm>
          <a:prstGeom prst="rect">
            <a:avLst/>
          </a:prstGeom>
          <a:ln w="38100">
            <a:solidFill>
              <a:schemeClr val="tx1"/>
            </a:solidFill>
          </a:ln>
        </p:spPr>
      </p:pic>
    </p:spTree>
    <p:extLst>
      <p:ext uri="{BB962C8B-B14F-4D97-AF65-F5344CB8AC3E}">
        <p14:creationId xmlns:p14="http://schemas.microsoft.com/office/powerpoint/2010/main" val="24092185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9825D003-B993-470B-A500-6031542269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
        <p:nvSpPr>
          <p:cNvPr id="5" name="Rectangle 3">
            <a:extLst>
              <a:ext uri="{FF2B5EF4-FFF2-40B4-BE49-F238E27FC236}">
                <a16:creationId xmlns:a16="http://schemas.microsoft.com/office/drawing/2014/main" id="{FB498547-DF51-461B-8294-E1FBC954A9CB}"/>
              </a:ext>
            </a:extLst>
          </p:cNvPr>
          <p:cNvSpPr txBox="1">
            <a:spLocks noChangeArrowheads="1"/>
          </p:cNvSpPr>
          <p:nvPr/>
        </p:nvSpPr>
        <p:spPr bwMode="auto">
          <a:xfrm>
            <a:off x="609600" y="1752600"/>
            <a:ext cx="8915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2400"/>
              </a:spcAft>
              <a:defRPr/>
            </a:pPr>
            <a:r>
              <a:rPr lang="en-US" b="1" u="sng" kern="0" dirty="0">
                <a:solidFill>
                  <a:srgbClr val="FFFFCC"/>
                </a:solidFill>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kern="0" dirty="0">
                <a:effectLst>
                  <a:outerShdw blurRad="38100" dist="38100" dir="2700000" algn="tl">
                    <a:srgbClr val="000000">
                      <a:alpha val="43137"/>
                    </a:srgbClr>
                  </a:outerShdw>
                </a:effectLst>
              </a:rPr>
              <a:t>Rome </a:t>
            </a:r>
            <a:r>
              <a:rPr lang="en-US" i="1" kern="0" dirty="0">
                <a:effectLst>
                  <a:outerShdw blurRad="38100" dist="38100" dir="2700000" algn="tl">
                    <a:srgbClr val="000000">
                      <a:alpha val="43137"/>
                    </a:srgbClr>
                  </a:outerShdw>
                </a:effectLst>
              </a:rPr>
              <a:t>Diaspora</a:t>
            </a:r>
            <a:r>
              <a:rPr lang="en-US" kern="0" dirty="0">
                <a:effectLst>
                  <a:outerShdw blurRad="38100" dist="38100" dir="2700000" algn="tl">
                    <a:srgbClr val="000000">
                      <a:alpha val="43137"/>
                    </a:srgbClr>
                  </a:outerShdw>
                </a:effectLst>
              </a:rPr>
              <a:t> in A.D. 70   (Luke 19:41-44)</a:t>
            </a:r>
          </a:p>
        </p:txBody>
      </p:sp>
    </p:spTree>
    <p:extLst>
      <p:ext uri="{BB962C8B-B14F-4D97-AF65-F5344CB8AC3E}">
        <p14:creationId xmlns:p14="http://schemas.microsoft.com/office/powerpoint/2010/main" val="31178976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6195402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4176" y="0"/>
            <a:ext cx="9063649" cy="6858000"/>
          </a:xfrm>
          <a:prstGeom prst="rect">
            <a:avLst/>
          </a:prstGeom>
        </p:spPr>
      </p:pic>
    </p:spTree>
    <p:extLst>
      <p:ext uri="{BB962C8B-B14F-4D97-AF65-F5344CB8AC3E}">
        <p14:creationId xmlns:p14="http://schemas.microsoft.com/office/powerpoint/2010/main" val="13979528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These prophecies, especially those in verses 12-15, could not have been fulfilled in the return from Babylon…Thus many take the primary reference to the return from Babylon. But the predictions will not be completely fulfilled until the future restoration, of which the return from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 was a foreshadowing</a:t>
            </a:r>
            <a:r>
              <a:rPr 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207.</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a:ln>
            <a:solidFill>
              <a:schemeClr val="tx1"/>
            </a:solidFill>
          </a:ln>
        </p:spPr>
      </p:pic>
      <p:pic>
        <p:nvPicPr>
          <p:cNvPr id="5" name="Picture 6" descr="C:\Documents and Settings\Owner\Application Data\Microsoft\Media Catalog\clip0063.BMP">
            <a:extLst>
              <a:ext uri="{FF2B5EF4-FFF2-40B4-BE49-F238E27FC236}">
                <a16:creationId xmlns:a16="http://schemas.microsoft.com/office/drawing/2014/main" id="{597F7010-55F8-419E-9152-086A116E70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7339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C7287E4-1A29-41A2-8319-F9717F6FDC87}"/>
              </a:ext>
            </a:extLst>
          </p:cNvPr>
          <p:cNvSpPr>
            <a:spLocks noGrp="1" noChangeArrowheads="1"/>
          </p:cNvSpPr>
          <p:nvPr>
            <p:ph type="title"/>
          </p:nvPr>
        </p:nvSpPr>
        <p:spPr>
          <a:xfrm>
            <a:off x="1562100" y="304800"/>
            <a:ext cx="9067800" cy="1066800"/>
          </a:xfrm>
        </p:spPr>
        <p:txBody>
          <a:bodyPr/>
          <a:lstStyle/>
          <a:p>
            <a:pPr algn="ctr" eaLnBrk="1" hangingPunct="1"/>
            <a:r>
              <a:rPr lang="en-US" altLang="en-US" sz="4000" dirty="0">
                <a:effectLst>
                  <a:outerShdw blurRad="38100" dist="38100" dir="2700000" algn="tl">
                    <a:srgbClr val="000000">
                      <a:alpha val="43137"/>
                    </a:srgbClr>
                  </a:outerShdw>
                </a:effectLst>
              </a:rPr>
              <a:t>The Millennial David</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outerShdw>
                </a:effectLst>
                <a:ea typeface="+mn-ea"/>
                <a:cs typeface="+mn-cs"/>
              </a:rPr>
              <a:t>Hosea 3:5; Jer. 30:9; Ezek. 34:23; 37:24</a:t>
            </a:r>
            <a:endParaRPr lang="en-US" altLang="en-US" sz="3600" dirty="0">
              <a:solidFill>
                <a:schemeClr val="tx1"/>
              </a:solidFill>
              <a:effectLst>
                <a:outerShdw blurRad="38100" dist="38100" dir="2700000" algn="tl">
                  <a:srgbClr val="000000"/>
                </a:outerShdw>
              </a:effectLst>
              <a:ea typeface="+mn-ea"/>
              <a:cs typeface="+mn-cs"/>
            </a:endParaRPr>
          </a:p>
        </p:txBody>
      </p:sp>
      <p:sp>
        <p:nvSpPr>
          <p:cNvPr id="36867" name="Rectangle 3">
            <a:extLst>
              <a:ext uri="{FF2B5EF4-FFF2-40B4-BE49-F238E27FC236}">
                <a16:creationId xmlns:a16="http://schemas.microsoft.com/office/drawing/2014/main" id="{2F8E29B3-7570-4F67-8893-2E148173DF1E}"/>
              </a:ext>
            </a:extLst>
          </p:cNvPr>
          <p:cNvSpPr>
            <a:spLocks noGrp="1" noChangeArrowheads="1"/>
          </p:cNvSpPr>
          <p:nvPr>
            <p:ph type="body" idx="1"/>
          </p:nvPr>
        </p:nvSpPr>
        <p:spPr>
          <a:xfrm>
            <a:off x="1066800" y="1828801"/>
            <a:ext cx="3700726" cy="3505199"/>
          </a:xfrm>
        </p:spPr>
        <p:txBody>
          <a:bodyPr/>
          <a:lstStyle/>
          <a:p>
            <a:pPr marL="461963" indent="-461963" eaLnBrk="1" hangingPunct="1">
              <a:spcBef>
                <a:spcPts val="0"/>
              </a:spcBef>
              <a:spcAft>
                <a:spcPts val="3600"/>
              </a:spcAft>
              <a:defRPr/>
            </a:pPr>
            <a:r>
              <a:rPr lang="en-US" dirty="0"/>
              <a:t>Root of Jesse</a:t>
            </a:r>
          </a:p>
          <a:p>
            <a:pPr marL="461963" indent="-461963" eaLnBrk="1" hangingPunct="1">
              <a:spcBef>
                <a:spcPts val="0"/>
              </a:spcBef>
              <a:spcAft>
                <a:spcPts val="3600"/>
              </a:spcAft>
              <a:defRPr/>
            </a:pPr>
            <a:r>
              <a:rPr lang="en-US" dirty="0"/>
              <a:t>Branch of David</a:t>
            </a:r>
          </a:p>
          <a:p>
            <a:pPr marL="461963" indent="-461963" eaLnBrk="1" hangingPunct="1">
              <a:spcBef>
                <a:spcPts val="0"/>
              </a:spcBef>
              <a:spcAft>
                <a:spcPts val="3600"/>
              </a:spcAft>
              <a:defRPr/>
            </a:pPr>
            <a:r>
              <a:rPr lang="en-US" dirty="0"/>
              <a:t>Son of David</a:t>
            </a:r>
          </a:p>
          <a:p>
            <a:pPr marL="461963" indent="-461963" eaLnBrk="1" hangingPunct="1">
              <a:spcBef>
                <a:spcPts val="0"/>
              </a:spcBef>
              <a:spcAft>
                <a:spcPts val="3600"/>
              </a:spcAft>
              <a:defRPr/>
            </a:pPr>
            <a:r>
              <a:rPr lang="en-US" dirty="0"/>
              <a:t>Seed of David</a:t>
            </a:r>
          </a:p>
        </p:txBody>
      </p:sp>
      <p:pic>
        <p:nvPicPr>
          <p:cNvPr id="4" name="Picture 3" descr="C:\Documents and Settings\Owner\Application Data\Microsoft\Media Catalog\Downloaded Clips\cl0\SY01462_.wmf">
            <a:extLst>
              <a:ext uri="{FF2B5EF4-FFF2-40B4-BE49-F238E27FC236}">
                <a16:creationId xmlns:a16="http://schemas.microsoft.com/office/drawing/2014/main" id="{3EFBA95F-0312-448C-9A96-88970235D933}"/>
              </a:ext>
            </a:extLst>
          </p:cNvPr>
          <p:cNvPicPr>
            <a:picLocks noChangeAspect="1" noChangeArrowheads="1"/>
          </p:cNvPicPr>
          <p:nvPr/>
        </p:nvPicPr>
        <p:blipFill>
          <a:blip r:embed="rId2" cstate="print"/>
          <a:srcRect/>
          <a:stretch>
            <a:fillRect/>
          </a:stretch>
        </p:blipFill>
        <p:spPr bwMode="auto">
          <a:xfrm>
            <a:off x="7565790" y="1828801"/>
            <a:ext cx="3559410" cy="3657600"/>
          </a:xfrm>
          <a:prstGeom prst="rect">
            <a:avLst/>
          </a:prstGeom>
          <a:noFill/>
          <a:ln w="9525">
            <a:noFill/>
            <a:miter lim="800000"/>
            <a:headEnd/>
            <a:tailEnd/>
          </a:ln>
        </p:spPr>
      </p:pic>
    </p:spTree>
    <p:extLst>
      <p:ext uri="{BB962C8B-B14F-4D97-AF65-F5344CB8AC3E}">
        <p14:creationId xmlns:p14="http://schemas.microsoft.com/office/powerpoint/2010/main" val="39125068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427" y="457200"/>
            <a:ext cx="9425146" cy="5943600"/>
          </a:xfrm>
          <a:prstGeom prst="rect">
            <a:avLst/>
          </a:prstGeom>
        </p:spPr>
      </p:pic>
    </p:spTree>
    <p:extLst>
      <p:ext uri="{BB962C8B-B14F-4D97-AF65-F5344CB8AC3E}">
        <p14:creationId xmlns:p14="http://schemas.microsoft.com/office/powerpoint/2010/main" val="39982804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A7D306B9-A5D0-40C8-A6D2-089D6996BB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0540" y="0"/>
            <a:ext cx="991092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8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prosper again (1-15)</a:t>
            </a:r>
            <a:endParaRPr lang="en-US"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be restored: physically &amp; spiritually (22-38)</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51F63FD-4E13-42A8-94F4-2356BE9250CB}"/>
              </a:ext>
            </a:extLst>
          </p:cNvPr>
          <p:cNvSpPr>
            <a:spLocks noGrp="1" noChangeArrowheads="1"/>
          </p:cNvSpPr>
          <p:nvPr>
            <p:ph type="title" idx="4294967295"/>
          </p:nvPr>
        </p:nvSpPr>
        <p:spPr>
          <a:xfrm>
            <a:off x="1981200" y="228600"/>
            <a:ext cx="8229600" cy="762000"/>
          </a:xfrm>
        </p:spPr>
        <p:txBody>
          <a:bodyPr/>
          <a:lstStyle/>
          <a:p>
            <a:pPr algn="ctr" eaLnBrk="1" hangingPunct="1">
              <a:defRPr/>
            </a:pPr>
            <a:r>
              <a:rPr lang="en-US" sz="3600" dirty="0">
                <a:solidFill>
                  <a:srgbClr val="00FFFF"/>
                </a:solidFill>
                <a:effectLst>
                  <a:outerShdw blurRad="38100" dist="38100" dir="2700000" algn="tl">
                    <a:srgbClr val="000000">
                      <a:alpha val="43137"/>
                    </a:srgbClr>
                  </a:outerShdw>
                </a:effectLst>
              </a:rPr>
              <a:t>Order or Tagma (1 Cor. 15:23)</a:t>
            </a:r>
          </a:p>
        </p:txBody>
      </p:sp>
      <p:sp>
        <p:nvSpPr>
          <p:cNvPr id="11267" name="Rectangle 3">
            <a:extLst>
              <a:ext uri="{FF2B5EF4-FFF2-40B4-BE49-F238E27FC236}">
                <a16:creationId xmlns:a16="http://schemas.microsoft.com/office/drawing/2014/main" id="{E66983AD-235C-40D3-A43E-F111B1DF0D3B}"/>
              </a:ext>
            </a:extLst>
          </p:cNvPr>
          <p:cNvSpPr>
            <a:spLocks noGrp="1" noChangeArrowheads="1"/>
          </p:cNvSpPr>
          <p:nvPr>
            <p:ph type="body" idx="4294967295"/>
          </p:nvPr>
        </p:nvSpPr>
        <p:spPr>
          <a:xfrm>
            <a:off x="1314450" y="1143000"/>
            <a:ext cx="9563100" cy="3048000"/>
          </a:xfrm>
        </p:spPr>
        <p:txBody>
          <a:bodyPr/>
          <a:lstStyle/>
          <a:p>
            <a:pPr marL="687388" indent="-687388" eaLnBrk="1" hangingPunct="1">
              <a:spcBef>
                <a:spcPts val="0"/>
              </a:spcBef>
              <a:spcAft>
                <a:spcPts val="30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General</a:t>
            </a:r>
            <a:r>
              <a:rPr lang="en-US" dirty="0">
                <a:effectLst>
                  <a:outerShdw blurRad="38100" dist="38100" dir="2700000" algn="tl">
                    <a:srgbClr val="000000">
                      <a:alpha val="43137"/>
                    </a:srgbClr>
                  </a:outerShdw>
                </a:effectLst>
                <a:cs typeface="Calibri" panose="020F0502020204030204" pitchFamily="34" charset="0"/>
              </a:rPr>
              <a:t>: Christ’s resurrection (1 Cor 15:23)</a:t>
            </a:r>
          </a:p>
          <a:p>
            <a:pPr marL="687388" indent="-687388" eaLnBrk="1" hangingPunct="1">
              <a:spcBef>
                <a:spcPts val="0"/>
              </a:spcBef>
              <a:spcAft>
                <a:spcPts val="30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Officer</a:t>
            </a:r>
            <a:r>
              <a:rPr lang="en-US" dirty="0">
                <a:effectLst>
                  <a:outerShdw blurRad="38100" dist="38100" dir="2700000" algn="tl">
                    <a:srgbClr val="000000">
                      <a:alpha val="43137"/>
                    </a:srgbClr>
                  </a:outerShdw>
                </a:effectLst>
                <a:cs typeface="Calibri" panose="020F0502020204030204" pitchFamily="34" charset="0"/>
              </a:rPr>
              <a:t>: Rapture (1 Thess 4:13-18)</a:t>
            </a:r>
          </a:p>
          <a:p>
            <a:pPr marL="687388" indent="-687388" eaLnBrk="1" hangingPunct="1">
              <a:spcBef>
                <a:spcPts val="0"/>
              </a:spcBef>
              <a:spcAft>
                <a:spcPts val="30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Soldiers</a:t>
            </a:r>
            <a:r>
              <a:rPr lang="en-US" dirty="0">
                <a:effectLst>
                  <a:outerShdw blurRad="38100" dist="38100" dir="2700000" algn="tl">
                    <a:srgbClr val="000000">
                      <a:alpha val="43137"/>
                    </a:srgbClr>
                  </a:outerShdw>
                </a:effectLst>
                <a:cs typeface="Calibri" panose="020F0502020204030204" pitchFamily="34" charset="0"/>
              </a:rPr>
              <a:t>: OT saints &amp; Tribulation martyrs (Rev 20:4)</a:t>
            </a:r>
          </a:p>
          <a:p>
            <a:pPr marL="687388" indent="-687388" eaLnBrk="1" hangingPunct="1">
              <a:spcBef>
                <a:spcPts val="0"/>
              </a:spcBef>
              <a:spcAft>
                <a:spcPts val="30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Captives</a:t>
            </a:r>
            <a:r>
              <a:rPr lang="en-US" dirty="0">
                <a:effectLst>
                  <a:outerShdw blurRad="38100" dist="38100" dir="2700000" algn="tl">
                    <a:srgbClr val="000000">
                      <a:alpha val="43137"/>
                    </a:srgbClr>
                  </a:outerShdw>
                </a:effectLst>
                <a:cs typeface="Calibri" panose="020F0502020204030204" pitchFamily="34" charset="0"/>
              </a:rPr>
              <a:t>: Unsaved of all ages (Rev 20:5)</a:t>
            </a:r>
          </a:p>
        </p:txBody>
      </p:sp>
      <p:pic>
        <p:nvPicPr>
          <p:cNvPr id="64516" name="Picture 4">
            <a:extLst>
              <a:ext uri="{FF2B5EF4-FFF2-40B4-BE49-F238E27FC236}">
                <a16:creationId xmlns:a16="http://schemas.microsoft.com/office/drawing/2014/main" id="{BE42255F-EFE1-41CA-B461-01B7A8A422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9970" y="4648200"/>
            <a:ext cx="2532063"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63211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3781" y="228600"/>
            <a:ext cx="9644438" cy="64008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3" cy="6400800"/>
          </a:xfrm>
          <a:prstGeom prst="rect">
            <a:avLst/>
          </a:prstGeom>
        </p:spPr>
      </p:pic>
    </p:spTree>
    <p:extLst>
      <p:ext uri="{BB962C8B-B14F-4D97-AF65-F5344CB8AC3E}">
        <p14:creationId xmlns:p14="http://schemas.microsoft.com/office/powerpoint/2010/main" val="2555288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673" y="137160"/>
            <a:ext cx="8392655" cy="6583680"/>
          </a:xfrm>
          <a:prstGeom prst="rect">
            <a:avLst/>
          </a:prstGeom>
        </p:spPr>
      </p:pic>
    </p:spTree>
    <p:extLst>
      <p:ext uri="{BB962C8B-B14F-4D97-AF65-F5344CB8AC3E}">
        <p14:creationId xmlns:p14="http://schemas.microsoft.com/office/powerpoint/2010/main" val="2527864303"/>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Many have denied that this refers to a physical building in sanctuary, but this seems pointless in view of the last nine chapters of the book, which are treated at length. Just as it pleases God to dwell in a tabernacle when Israel departed from Egypt, so He will tabernacle among them in their converted condition (cf. Exodus 25:8).”</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216.</a:t>
            </a:r>
          </a:p>
        </p:txBody>
      </p:sp>
      <p:pic>
        <p:nvPicPr>
          <p:cNvPr id="5" name="Picture 4">
            <a:extLst>
              <a:ext uri="{FF2B5EF4-FFF2-40B4-BE49-F238E27FC236}">
                <a16:creationId xmlns:a16="http://schemas.microsoft.com/office/drawing/2014/main" id="{4B5C50A3-3A1C-4BF1-AFA0-4D3FDCBC51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pic>
        <p:nvPicPr>
          <p:cNvPr id="6" name="Picture 5" descr="C:\Documents and Settings\Owner\Application Data\Microsoft\Media Catalog\clip0063.BMP">
            <a:extLst>
              <a:ext uri="{FF2B5EF4-FFF2-40B4-BE49-F238E27FC236}">
                <a16:creationId xmlns:a16="http://schemas.microsoft.com/office/drawing/2014/main" id="{BF28CF67-BCDC-4567-B66D-23070BB448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65214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295400" y="1143000"/>
            <a:ext cx="9601200" cy="3962400"/>
          </a:xfrm>
        </p:spPr>
        <p:txBody>
          <a:bodyPr/>
          <a:lstStyle/>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 Millennial temple (Ezek. 40-48)</a:t>
            </a:r>
          </a:p>
        </p:txBody>
      </p:sp>
    </p:spTree>
    <p:extLst>
      <p:ext uri="{BB962C8B-B14F-4D97-AF65-F5344CB8AC3E}">
        <p14:creationId xmlns:p14="http://schemas.microsoft.com/office/powerpoint/2010/main" val="42283580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295400" y="1143000"/>
            <a:ext cx="9601200" cy="3733800"/>
          </a:xfrm>
        </p:spPr>
        <p:txBody>
          <a:bodyPr/>
          <a:lstStyle/>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 </a:t>
            </a:r>
            <a:r>
              <a:rPr lang="en-US" altLang="en-US" b="1" u="sng" dirty="0">
                <a:solidFill>
                  <a:srgbClr val="FFFFCC"/>
                </a:solidFill>
              </a:rPr>
              <a:t>Millennial temple (Ezek. 40-48)</a:t>
            </a:r>
          </a:p>
        </p:txBody>
      </p:sp>
    </p:spTree>
    <p:extLst>
      <p:ext uri="{BB962C8B-B14F-4D97-AF65-F5344CB8AC3E}">
        <p14:creationId xmlns:p14="http://schemas.microsoft.com/office/powerpoint/2010/main" val="17436676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HP Desktop\Pictures\Gabe's images\TheMellenniumTemple.jpg">
            <a:extLst>
              <a:ext uri="{FF2B5EF4-FFF2-40B4-BE49-F238E27FC236}">
                <a16:creationId xmlns:a16="http://schemas.microsoft.com/office/drawing/2014/main" id="{2A273F80-B7A3-4A9C-9FEF-6F6EC50AC1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81314"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1740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HP Desktop\Pictures\Gabe's images\TempleComparisons.jpg">
            <a:extLst>
              <a:ext uri="{FF2B5EF4-FFF2-40B4-BE49-F238E27FC236}">
                <a16:creationId xmlns:a16="http://schemas.microsoft.com/office/drawing/2014/main" id="{3BA89821-804D-4997-A228-65730B7B6D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1119" y="228600"/>
            <a:ext cx="9509762"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9084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7216" y="228600"/>
            <a:ext cx="7697569" cy="6400800"/>
          </a:xfrm>
          <a:prstGeom prst="rect">
            <a:avLst/>
          </a:prstGeom>
          <a:ln w="28575">
            <a:solidFill>
              <a:schemeClr val="tx1"/>
            </a:solidFill>
          </a:ln>
        </p:spPr>
      </p:pic>
    </p:spTree>
    <p:extLst>
      <p:ext uri="{BB962C8B-B14F-4D97-AF65-F5344CB8AC3E}">
        <p14:creationId xmlns:p14="http://schemas.microsoft.com/office/powerpoint/2010/main" val="6217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10972801" cy="56471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627063" indent="-6270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DCF871D5-2BF5-482D-97F2-DAB6C78F8E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417963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3781" y="228600"/>
            <a:ext cx="9644438" cy="6400800"/>
          </a:xfrm>
          <a:prstGeom prst="rect">
            <a:avLst/>
          </a:prstGeom>
          <a:ln>
            <a:solidFill>
              <a:srgbClr val="FFFFCC"/>
            </a:solidFill>
          </a:ln>
        </p:spPr>
      </p:pic>
    </p:spTree>
    <p:extLst>
      <p:ext uri="{BB962C8B-B14F-4D97-AF65-F5344CB8AC3E}">
        <p14:creationId xmlns:p14="http://schemas.microsoft.com/office/powerpoint/2010/main" val="671524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09800" y="228600"/>
            <a:ext cx="7772400" cy="762000"/>
          </a:xfrm>
        </p:spPr>
        <p:txBody>
          <a:bodyPr/>
          <a:lstStyle/>
          <a:p>
            <a:pPr algn="ctr" eaLnBrk="1" hangingPunct="1"/>
            <a:r>
              <a:rPr lang="en-US" altLang="en-US" sz="40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609600" y="990600"/>
            <a:ext cx="6629400" cy="5638800"/>
          </a:xfrm>
        </p:spPr>
        <p:txBody>
          <a:bodyPr/>
          <a:lstStyle/>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Satan (Rev 20:10)</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sea (Rev 21:1)</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death, crying, or pain (Rev 21:4)</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Sun (Rev 22:5)</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Moon (Rev 21:23)</a:t>
            </a:r>
          </a:p>
          <a:p>
            <a:pPr marL="514350" indent="-514350" eaLnBrk="1" hangingPunct="1">
              <a:spcBef>
                <a:spcPts val="0"/>
              </a:spcBef>
              <a:spcAft>
                <a:spcPts val="1200"/>
              </a:spcAft>
              <a:buClr>
                <a:srgbClr val="66FFFF"/>
              </a:buClr>
              <a:buSzPct val="100000"/>
              <a:buFont typeface="+mj-lt"/>
              <a:buAutoNum type="arabicPeriod"/>
              <a:defRPr/>
            </a:pPr>
            <a:r>
              <a:rPr lang="en-US" sz="3200" b="1" u="sng" dirty="0">
                <a:solidFill>
                  <a:srgbClr val="FFFFCC"/>
                </a:solidFill>
                <a:effectLst>
                  <a:outerShdw blurRad="38100" dist="38100" dir="2700000" algn="tl">
                    <a:srgbClr val="000000">
                      <a:alpha val="43137"/>
                    </a:srgbClr>
                  </a:outerShdw>
                </a:effectLst>
              </a:rPr>
              <a:t>No temple (Rev. 21:22)</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night (Rev 21:25)</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evil (Rev 21:27)</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stretch>
            <a:fillRect/>
          </a:stretch>
        </p:blipFill>
        <p:spPr>
          <a:xfrm>
            <a:off x="7772400" y="1600200"/>
            <a:ext cx="3781353" cy="4572000"/>
          </a:xfrm>
          <a:prstGeom prst="rect">
            <a:avLst/>
          </a:prstGeom>
        </p:spPr>
      </p:pic>
    </p:spTree>
    <p:extLst>
      <p:ext uri="{BB962C8B-B14F-4D97-AF65-F5344CB8AC3E}">
        <p14:creationId xmlns:p14="http://schemas.microsoft.com/office/powerpoint/2010/main" val="3008518964"/>
      </p:ext>
    </p:extLst>
  </p:cSld>
  <p:clrMapOvr>
    <a:masterClrMapping/>
  </p:clrMapOvr>
  <p:transition advTm="9168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tear from their eyes; and there will no longer be any death; there will no longer be any mourning, or crying, or pain; the first things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FA1B039E-6045-4598-99C4-239FF1A7076A}"/>
              </a:ext>
            </a:extLst>
          </p:cNvPr>
          <p:cNvPicPr>
            <a:picLocks noChangeAspect="1"/>
          </p:cNvPicPr>
          <p:nvPr/>
        </p:nvPicPr>
        <p:blipFill rotWithShape="1">
          <a:blip r:embed="rId3"/>
          <a:srcRect l="4762" t="4762" r="4762" b="34524"/>
          <a:stretch/>
        </p:blipFill>
        <p:spPr>
          <a:xfrm>
            <a:off x="4733365" y="3048000"/>
            <a:ext cx="2725271" cy="1828800"/>
          </a:xfrm>
          <a:prstGeom prst="rect">
            <a:avLst/>
          </a:prstGeom>
        </p:spPr>
      </p:pic>
    </p:spTree>
    <p:extLst>
      <p:ext uri="{BB962C8B-B14F-4D97-AF65-F5344CB8AC3E}">
        <p14:creationId xmlns:p14="http://schemas.microsoft.com/office/powerpoint/2010/main" val="23705029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38F-E2E0-4A8C-A93C-0206B86F8027}"/>
              </a:ext>
            </a:extLst>
          </p:cNvPr>
          <p:cNvSpPr txBox="1">
            <a:spLocks/>
          </p:cNvSpPr>
          <p:nvPr/>
        </p:nvSpPr>
        <p:spPr>
          <a:xfrm>
            <a:off x="1828800" y="29718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6000" kern="0" dirty="0">
                <a:effectLst>
                  <a:outerShdw blurRad="38100" dist="38100" dir="2700000" algn="tl">
                    <a:srgbClr val="000000">
                      <a:alpha val="43137"/>
                    </a:srgbClr>
                  </a:outerShdw>
                </a:effectLst>
                <a:ea typeface="Calibri" pitchFamily="34" charset="0"/>
                <a:cs typeface="Calibri" pitchFamily="34" charset="0"/>
              </a:rPr>
              <a:t>CONCLUSION</a:t>
            </a:r>
          </a:p>
        </p:txBody>
      </p:sp>
    </p:spTree>
    <p:extLst>
      <p:ext uri="{BB962C8B-B14F-4D97-AF65-F5344CB8AC3E}">
        <p14:creationId xmlns:p14="http://schemas.microsoft.com/office/powerpoint/2010/main" val="11061829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600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03B990E7-DCB3-4D33-AA25-F50361E817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21283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981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p>
          <a:p>
            <a:pPr marL="576263" indent="-5762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BDE8552D-C397-4A9D-BDA3-34A5BF9993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593243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94" y="1267058"/>
            <a:ext cx="8229600" cy="4676541"/>
          </a:xfrm>
        </p:spPr>
        <p:txBody>
          <a:bodyPr/>
          <a:lstStyle/>
          <a:p>
            <a:pPr marL="627063" indent="-627063">
              <a:spcBef>
                <a:spcPts val="120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p>
          <a:p>
            <a:pPr marL="576263" indent="-5762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(18-28)</a:t>
            </a:r>
          </a:p>
        </p:txBody>
      </p:sp>
      <p:sp>
        <p:nvSpPr>
          <p:cNvPr id="6" name="Title 1">
            <a:extLst>
              <a:ext uri="{FF2B5EF4-FFF2-40B4-BE49-F238E27FC236}">
                <a16:creationId xmlns:a16="http://schemas.microsoft.com/office/drawing/2014/main" id="{8BA25696-979E-40C9-8736-7887F74951A5}"/>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EB3A41F2-1046-416F-886D-E11B9BC9E2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105714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94" y="1267058"/>
            <a:ext cx="8229600" cy="4600341"/>
          </a:xfrm>
        </p:spPr>
        <p:txBody>
          <a:bodyPr/>
          <a:lstStyle/>
          <a:p>
            <a:pPr marL="627063" indent="-627063">
              <a:spcBef>
                <a:spcPts val="120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Vision</a:t>
            </a:r>
            <a:r>
              <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Sign: Two Sticks</a:t>
            </a:r>
            <a:r>
              <a:rPr lang="en-US"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sp>
        <p:nvSpPr>
          <p:cNvPr id="6" name="Title 1">
            <a:extLst>
              <a:ext uri="{FF2B5EF4-FFF2-40B4-BE49-F238E27FC236}">
                <a16:creationId xmlns:a16="http://schemas.microsoft.com/office/drawing/2014/main" id="{5B080348-9E6B-451F-9E03-D77962F5D5A0}"/>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92DD12C7-88C3-406F-B04B-2E5AD95423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45400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94" y="1267058"/>
            <a:ext cx="8229600" cy="4676541"/>
          </a:xfrm>
        </p:spPr>
        <p:txBody>
          <a:bodyPr/>
          <a:lstStyle/>
          <a:p>
            <a:pPr marL="627063" indent="-627063">
              <a:spcBef>
                <a:spcPts val="120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Interpretation (11-14)</a:t>
            </a:r>
          </a:p>
          <a:p>
            <a:pPr marL="576263" indent="-5762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Sign: Two Sticks</a:t>
            </a:r>
            <a:r>
              <a:rPr lang="en-US" dirty="0">
                <a:effectLst>
                  <a:outerShdw blurRad="38100" dist="38100" dir="2700000" algn="tl">
                    <a:srgbClr val="000000">
                      <a:alpha val="43137"/>
                    </a:srgbClr>
                  </a:outerShdw>
                </a:effectLst>
                <a:latin typeface="Calibri" pitchFamily="34" charset="0"/>
                <a:cs typeface="Calibri" pitchFamily="34" charset="0"/>
              </a:rPr>
              <a:t> (15-28)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sp>
        <p:nvSpPr>
          <p:cNvPr id="6" name="Title 1">
            <a:extLst>
              <a:ext uri="{FF2B5EF4-FFF2-40B4-BE49-F238E27FC236}">
                <a16:creationId xmlns:a16="http://schemas.microsoft.com/office/drawing/2014/main" id="{4038B6D7-9773-4F46-BA39-864DE4380F1E}"/>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3E909A49-642E-4BE3-952C-97E170D8FD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308414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8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538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9918</TotalTime>
  <Words>1298</Words>
  <Application>Microsoft Office PowerPoint</Application>
  <PresentationFormat>Widescreen</PresentationFormat>
  <Paragraphs>169</Paragraphs>
  <Slides>44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Calibri</vt:lpstr>
      <vt:lpstr>Times New Roman</vt:lpstr>
      <vt:lpstr>Wingdings</vt:lpstr>
      <vt:lpstr>Azure</vt:lpstr>
      <vt:lpstr>1_Azure</vt:lpstr>
      <vt:lpstr>Ezekiel 36‒39 The Middle East Meltdown 2022</vt:lpstr>
      <vt:lpstr>Ezekiel 33‒48</vt:lpstr>
      <vt:lpstr>Ezekiel 36</vt:lpstr>
      <vt:lpstr>Ezekiel 33‒48</vt:lpstr>
      <vt:lpstr>Ezekiel 37</vt:lpstr>
      <vt:lpstr>Ezekiel 37</vt:lpstr>
      <vt:lpstr>Ezekiel 37</vt:lpstr>
      <vt:lpstr>Ezekiel 37</vt:lpstr>
      <vt:lpstr>PowerPoint Presentation</vt:lpstr>
      <vt:lpstr>PowerPoint Presentation</vt:lpstr>
      <vt:lpstr>Ezekiel 37</vt:lpstr>
      <vt:lpstr>Ezekiel 37</vt:lpstr>
      <vt:lpstr>PowerPoint Presentation</vt:lpstr>
      <vt:lpstr>Six Parts of a Suzerain-Vassal Treaty in Deuteronomy</vt:lpstr>
      <vt:lpstr>Israel's Judgments</vt:lpstr>
      <vt:lpstr>Israel's Judgments</vt:lpstr>
      <vt:lpstr>PowerPoint Presentation</vt:lpstr>
      <vt:lpstr>PowerPoint Presentation</vt:lpstr>
      <vt:lpstr>PowerPoint Presentation</vt:lpstr>
      <vt:lpstr>Ezekiel 37</vt:lpstr>
      <vt:lpstr>PowerPoint Presentation</vt:lpstr>
      <vt:lpstr>Two Rules of Interpretation</vt:lpstr>
      <vt:lpstr>Israel's Judgments</vt:lpstr>
      <vt:lpstr>PowerPoint Presentation</vt:lpstr>
      <vt:lpstr>PowerPoint Presentation</vt:lpstr>
      <vt:lpstr>PowerPoint Presentation</vt:lpstr>
      <vt:lpstr>The Millennial David Hosea 3:5; Jer. 30:9; Ezek. 34:23; 37:24</vt:lpstr>
      <vt:lpstr>PowerPoint Presentation</vt:lpstr>
      <vt:lpstr>PowerPoint Presentation</vt:lpstr>
      <vt:lpstr>Order or Tagma (1 Cor. 15:23)</vt:lpstr>
      <vt:lpstr>PowerPoint Presentation</vt:lpstr>
      <vt:lpstr>PowerPoint Presentation</vt:lpstr>
      <vt:lpstr>PowerPoint Presentation</vt:lpstr>
      <vt:lpstr>PowerPoint Presentation</vt:lpstr>
      <vt:lpstr>ISRAEL’S FOUR TEMPLES</vt:lpstr>
      <vt:lpstr>ISRAEL’S FOUR TEMPLES</vt:lpstr>
      <vt:lpstr>PowerPoint Presentation</vt:lpstr>
      <vt:lpstr>PowerPoint Presentation</vt:lpstr>
      <vt:lpstr>PowerPoint Presentation</vt:lpstr>
      <vt:lpstr>PowerPoint Presentation</vt:lpstr>
      <vt:lpstr>Eternal State is Future</vt:lpstr>
      <vt:lpstr>PowerPoint Presentation</vt:lpstr>
      <vt:lpstr>PowerPoint Presentation</vt:lpstr>
      <vt:lpstr>Ezekiel 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007 - Ezek 37v14-28</dc:title>
  <dc:subject>Ezek 36-39</dc:subject>
  <dc:creator>A. Woods</dc:creator>
  <dc:description>Modified by Jim McGowan</dc:description>
  <cp:lastModifiedBy>Jim McGowan</cp:lastModifiedBy>
  <cp:revision>1124</cp:revision>
  <cp:lastPrinted>2022-02-03T20:05:19Z</cp:lastPrinted>
  <dcterms:created xsi:type="dcterms:W3CDTF">2009-03-17T12:21:13Z</dcterms:created>
  <dcterms:modified xsi:type="dcterms:W3CDTF">2022-02-16T02:43:22Z</dcterms:modified>
</cp:coreProperties>
</file>