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3"/>
  </p:notesMasterIdLst>
  <p:handoutMasterIdLst>
    <p:handoutMasterId r:id="rId54"/>
  </p:handoutMasterIdLst>
  <p:sldIdLst>
    <p:sldId id="2094" r:id="rId2"/>
    <p:sldId id="7754" r:id="rId3"/>
    <p:sldId id="8221" r:id="rId4"/>
    <p:sldId id="8220" r:id="rId5"/>
    <p:sldId id="8255" r:id="rId6"/>
    <p:sldId id="7729" r:id="rId7"/>
    <p:sldId id="8256" r:id="rId8"/>
    <p:sldId id="8222" r:id="rId9"/>
    <p:sldId id="8257" r:id="rId10"/>
    <p:sldId id="8258" r:id="rId11"/>
    <p:sldId id="8262" r:id="rId12"/>
    <p:sldId id="8259" r:id="rId13"/>
    <p:sldId id="8263" r:id="rId14"/>
    <p:sldId id="8260" r:id="rId15"/>
    <p:sldId id="8291" r:id="rId16"/>
    <p:sldId id="8341" r:id="rId17"/>
    <p:sldId id="8316" r:id="rId18"/>
    <p:sldId id="492" r:id="rId19"/>
    <p:sldId id="8261" r:id="rId20"/>
    <p:sldId id="8303" r:id="rId21"/>
    <p:sldId id="8319" r:id="rId22"/>
    <p:sldId id="8321" r:id="rId23"/>
    <p:sldId id="8322" r:id="rId24"/>
    <p:sldId id="8323" r:id="rId25"/>
    <p:sldId id="3379" r:id="rId26"/>
    <p:sldId id="8281" r:id="rId27"/>
    <p:sldId id="8333" r:id="rId28"/>
    <p:sldId id="8334" r:id="rId29"/>
    <p:sldId id="8320" r:id="rId30"/>
    <p:sldId id="8324" r:id="rId31"/>
    <p:sldId id="8386" r:id="rId32"/>
    <p:sldId id="8387" r:id="rId33"/>
    <p:sldId id="8388" r:id="rId34"/>
    <p:sldId id="3093" r:id="rId35"/>
    <p:sldId id="5552" r:id="rId36"/>
    <p:sldId id="5934" r:id="rId37"/>
    <p:sldId id="2018" r:id="rId38"/>
    <p:sldId id="8339" r:id="rId39"/>
    <p:sldId id="8389" r:id="rId40"/>
    <p:sldId id="6724" r:id="rId41"/>
    <p:sldId id="6725" r:id="rId42"/>
    <p:sldId id="8385" r:id="rId43"/>
    <p:sldId id="8337" r:id="rId44"/>
    <p:sldId id="8338" r:id="rId45"/>
    <p:sldId id="8340" r:id="rId46"/>
    <p:sldId id="8335" r:id="rId47"/>
    <p:sldId id="8336" r:id="rId48"/>
    <p:sldId id="8329" r:id="rId49"/>
    <p:sldId id="8331" r:id="rId50"/>
    <p:sldId id="8330" r:id="rId51"/>
    <p:sldId id="8332" r:id="rId52"/>
  </p:sldIdLst>
  <p:sldSz cx="12192000" cy="6858000"/>
  <p:notesSz cx="7315200" cy="9601200"/>
  <p:custDataLst>
    <p:tags r:id="rId55"/>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05" d="100"/>
          <a:sy n="105" d="100"/>
        </p:scale>
        <p:origin x="350" y="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58"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018 - 8v16-23</a:t>
            </a:r>
          </a:p>
          <a:p>
            <a:pPr>
              <a:defRPr/>
            </a:pPr>
            <a:r>
              <a:rPr lang="en-US" sz="1600" dirty="0"/>
              <a:t>02-16-2022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2/15/2022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283953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55051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2/15/2022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44218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9"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wmf"/><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wmf"/><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57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Empty Ritualism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(7:4-7)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024610" cy="3200400"/>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Israel’s insincerity (4-5)</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Israel’s selfishness (6-7)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6552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599" y="1371600"/>
            <a:ext cx="9448799"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203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71500" indent="-571500" algn="ctr">
              <a:buClr>
                <a:srgbClr val="66FF66"/>
              </a:buClr>
              <a:buFont typeface="+mj-lt"/>
              <a:buAutoNum type="arabicPeriod" startAt="2"/>
            </a:pPr>
            <a:r>
              <a:rPr lang="en-US" altLang="en-US" sz="3600" dirty="0">
                <a:effectLst>
                  <a:outerShdw blurRad="38100" dist="38100" dir="2700000" algn="tl">
                    <a:srgbClr val="000000">
                      <a:alpha val="43137"/>
                    </a:srgbClr>
                  </a:outerShdw>
                </a:effectLst>
              </a:rPr>
              <a:t>Covenant Rebellion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(7:8-14)</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955944" cy="3200400"/>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requirements (8-10)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rebellion (11-12)</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judgment (13-14)</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6196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051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66FF66"/>
              </a:buClr>
              <a:buFont typeface="+mj-lt"/>
              <a:buAutoNum type="arabicPeriod" startAt="3"/>
            </a:pPr>
            <a:r>
              <a:rPr lang="en-US" altLang="en-US" sz="3600" dirty="0">
                <a:effectLst>
                  <a:outerShdw blurRad="38100" dist="38100" dir="2700000" algn="tl">
                    <a:srgbClr val="000000">
                      <a:alpha val="43137"/>
                    </a:srgbClr>
                  </a:outerShdw>
                </a:effectLst>
              </a:rPr>
              <a:t>Prediction of Jerusalem's Restoration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955944" cy="3200400"/>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Prediction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Application (9-17)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18184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66FF66"/>
              </a:buClr>
              <a:buFont typeface="+mj-lt"/>
              <a:buAutoNum type="arabicPeriod" startAt="3"/>
            </a:pPr>
            <a:r>
              <a:rPr lang="en-US" altLang="en-US" sz="3600" dirty="0">
                <a:effectLst>
                  <a:outerShdw blurRad="38100" dist="38100" dir="2700000" algn="tl">
                    <a:srgbClr val="000000">
                      <a:alpha val="43137"/>
                    </a:srgbClr>
                  </a:outerShdw>
                </a:effectLst>
              </a:rPr>
              <a:t>Prediction of Jerusalem's Restoration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955944" cy="3200400"/>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Prediction (1-8)</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Application (9-17)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37683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a:pPr>
            <a:r>
              <a:rPr lang="en-US" altLang="en-US" sz="3600" dirty="0">
                <a:effectLst>
                  <a:outerShdw blurRad="38100" dist="38100" dir="2700000" algn="tl">
                    <a:srgbClr val="000000">
                      <a:alpha val="43137"/>
                    </a:srgbClr>
                  </a:outerShdw>
                </a:effectLst>
              </a:rPr>
              <a:t>Application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(8:9-17)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9"/>
            <a:ext cx="6252277" cy="3200400"/>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Rebuild the Temple (9-13)</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Trust in God’s promises (14-15)</a:t>
            </a:r>
          </a:p>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Obey the covenant (16-17)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6346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006057" y="4114800"/>
            <a:ext cx="2286000" cy="990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931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9"/>
            <a:ext cx="6404677" cy="3200400"/>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From fasting to feasting (18-19)</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Jerusalem’s exaltation (20-23)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60E3A80-9E71-407D-9A19-377BD953994F}"/>
              </a:ext>
            </a:extLst>
          </p:cNvPr>
          <p:cNvSpPr>
            <a:spLocks noGrp="1" noChangeArrowheads="1"/>
          </p:cNvSpPr>
          <p:nvPr>
            <p:ph type="title"/>
          </p:nvPr>
        </p:nvSpPr>
        <p:spPr>
          <a:xfrm>
            <a:off x="800100" y="228600"/>
            <a:ext cx="10591800" cy="917575"/>
          </a:xfrm>
        </p:spPr>
        <p:txBody>
          <a:bodyPr/>
          <a:lstStyle/>
          <a:p>
            <a:pPr algn="ctr">
              <a:buClr>
                <a:srgbClr val="66FF66"/>
              </a:buClr>
            </a:pPr>
            <a:r>
              <a:rPr lang="en-US" altLang="en-US" sz="3600" dirty="0">
                <a:effectLst>
                  <a:outerShdw blurRad="38100" dist="38100" dir="2700000" algn="tl">
                    <a:srgbClr val="000000">
                      <a:alpha val="43137"/>
                    </a:srgbClr>
                  </a:outerShdw>
                </a:effectLst>
              </a:rPr>
              <a:t>4. Prediction of Jerusalem's Restoration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(8:18-23)</a:t>
            </a:r>
            <a:endParaRPr lang="en-US" altLang="en-US"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19378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9"/>
            <a:ext cx="6404677" cy="3200400"/>
          </a:xfrm>
        </p:spPr>
        <p:txBody>
          <a:bodyPr/>
          <a:lstStyle/>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From fasting to feasting (18-19)</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Jerusalem’s exaltation (20-23)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60E3A80-9E71-407D-9A19-377BD953994F}"/>
              </a:ext>
            </a:extLst>
          </p:cNvPr>
          <p:cNvSpPr>
            <a:spLocks noGrp="1" noChangeArrowheads="1"/>
          </p:cNvSpPr>
          <p:nvPr>
            <p:ph type="title"/>
          </p:nvPr>
        </p:nvSpPr>
        <p:spPr>
          <a:xfrm>
            <a:off x="800100" y="228600"/>
            <a:ext cx="10591800" cy="917575"/>
          </a:xfrm>
        </p:spPr>
        <p:txBody>
          <a:bodyPr/>
          <a:lstStyle/>
          <a:p>
            <a:pPr algn="ctr">
              <a:buClr>
                <a:srgbClr val="66FF66"/>
              </a:buClr>
            </a:pPr>
            <a:r>
              <a:rPr lang="en-US" altLang="en-US" sz="3600" dirty="0">
                <a:effectLst>
                  <a:outerShdw blurRad="38100" dist="38100" dir="2700000" algn="tl">
                    <a:srgbClr val="000000">
                      <a:alpha val="43137"/>
                    </a:srgbClr>
                  </a:outerShdw>
                </a:effectLst>
              </a:rPr>
              <a:t>4. Prediction of Jerusalem's Restoration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(8:18-23)</a:t>
            </a:r>
            <a:endParaRPr lang="en-US" altLang="en-US"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046214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a:pPr>
            <a:r>
              <a:rPr lang="en-US" altLang="en-US" sz="3600" dirty="0">
                <a:effectLst>
                  <a:outerShdw blurRad="38100" dist="38100" dir="2700000" algn="tl">
                    <a:srgbClr val="000000">
                      <a:alpha val="43137"/>
                    </a:srgbClr>
                  </a:outerShdw>
                </a:effectLst>
              </a:rPr>
              <a:t>From Fasting to Feasting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(8:18-19)</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9"/>
            <a:ext cx="6252277" cy="3200400"/>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New oracle (18)</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From fasting to feasting (19)</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75178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a:pPr>
            <a:r>
              <a:rPr lang="en-US" altLang="en-US" sz="3600" dirty="0">
                <a:effectLst>
                  <a:outerShdw blurRad="38100" dist="38100" dir="2700000" algn="tl">
                    <a:srgbClr val="000000">
                      <a:alpha val="43137"/>
                    </a:srgbClr>
                  </a:outerShdw>
                </a:effectLst>
              </a:rPr>
              <a:t>From Fasting to Feasting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(8:18-19)</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9"/>
            <a:ext cx="6252277" cy="3200400"/>
          </a:xfrm>
        </p:spPr>
        <p:txBody>
          <a:bodyPr/>
          <a:lstStyle/>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New oracle (18)</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From fasting to feasting (19)</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2922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a:pPr>
            <a:r>
              <a:rPr lang="en-US" altLang="en-US" sz="3600" dirty="0">
                <a:effectLst>
                  <a:outerShdw blurRad="38100" dist="38100" dir="2700000" algn="tl">
                    <a:srgbClr val="000000">
                      <a:alpha val="43137"/>
                    </a:srgbClr>
                  </a:outerShdw>
                </a:effectLst>
              </a:rPr>
              <a:t>From Fasting to Feasting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(8:18-19)</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9"/>
            <a:ext cx="6252277" cy="3200400"/>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New oracle (18)</a:t>
            </a:r>
          </a:p>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From fasting to feasting (19)</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114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44668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14350" indent="-514350" algn="ctr">
              <a:buClr>
                <a:srgbClr val="FF66FF"/>
              </a:buClr>
              <a:buFont typeface="+mj-lt"/>
              <a:buAutoNum type="alphaUcPeriod"/>
            </a:pPr>
            <a:r>
              <a:rPr lang="en-US" altLang="en-US" sz="3600" dirty="0">
                <a:effectLst>
                  <a:outerShdw blurRad="38100" dist="38100" dir="2700000" algn="tl">
                    <a:srgbClr val="000000">
                      <a:alpha val="43137"/>
                    </a:srgbClr>
                  </a:outerShdw>
                </a:effectLst>
              </a:rPr>
              <a:t>Question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(7:1-3)</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828800"/>
            <a:ext cx="4267201" cy="3200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Date (1)</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Questioner (2)</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Question (3)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10400"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31750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p:spPr>
      </p:pic>
    </p:spTree>
    <p:extLst>
      <p:ext uri="{BB962C8B-B14F-4D97-AF65-F5344CB8AC3E}">
        <p14:creationId xmlns:p14="http://schemas.microsoft.com/office/powerpoint/2010/main" val="378195040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EF1D4CBA-763C-43F6-A530-694BAFFFD6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566193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9"/>
            <a:ext cx="6404677" cy="3200400"/>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From fasting to feasting (18-19)</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Jerusalem’s exaltation (20-23)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60E3A80-9E71-407D-9A19-377BD953994F}"/>
              </a:ext>
            </a:extLst>
          </p:cNvPr>
          <p:cNvSpPr>
            <a:spLocks noGrp="1" noChangeArrowheads="1"/>
          </p:cNvSpPr>
          <p:nvPr>
            <p:ph type="title"/>
          </p:nvPr>
        </p:nvSpPr>
        <p:spPr>
          <a:xfrm>
            <a:off x="800100" y="228600"/>
            <a:ext cx="10591800" cy="917575"/>
          </a:xfrm>
        </p:spPr>
        <p:txBody>
          <a:bodyPr/>
          <a:lstStyle/>
          <a:p>
            <a:pPr algn="ctr">
              <a:buClr>
                <a:srgbClr val="66FF66"/>
              </a:buClr>
            </a:pPr>
            <a:r>
              <a:rPr lang="en-US" altLang="en-US" sz="3600" dirty="0">
                <a:effectLst>
                  <a:outerShdw blurRad="38100" dist="38100" dir="2700000" algn="tl">
                    <a:srgbClr val="000000">
                      <a:alpha val="43137"/>
                    </a:srgbClr>
                  </a:outerShdw>
                </a:effectLst>
              </a:rPr>
              <a:t>4. Prediction of Jerusalem's Restoration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(8:18-23)</a:t>
            </a:r>
            <a:endParaRPr lang="en-US" altLang="en-US"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608741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653251062"/>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Jerusalem's Exaltation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(8:20-23)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8"/>
            <a:ext cx="6252277" cy="3810001"/>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gathering (20)</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reason (21)</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location (22)</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preeminence (23)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77332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Jerusalem's Exaltation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(8:20-23)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8"/>
            <a:ext cx="6252277" cy="3810001"/>
          </a:xfrm>
        </p:spPr>
        <p:txBody>
          <a:bodyPr/>
          <a:lstStyle/>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The gathering (20)</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reason (21)</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location (22)</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preeminence (23)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63746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Jerusalem's Exaltation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(8:20-23)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8"/>
            <a:ext cx="6252277" cy="3810001"/>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gathering (20)</a:t>
            </a:r>
          </a:p>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The reason (21)</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location (22)</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preeminence (23)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82913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Jerusalem's Exaltation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(8:20-23)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8"/>
            <a:ext cx="6252277" cy="3810001"/>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gathering (20)</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reason (21)</a:t>
            </a:r>
          </a:p>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The location (22)</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preeminence (23)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5301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Isaiah 2:2-3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will come about that In the last days The mountain of the house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many peoples will come and say, ‘Come, let us go up to the mountain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687727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71651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17696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1295400" y="1600200"/>
            <a:ext cx="9601200" cy="1676400"/>
          </a:xfrm>
        </p:spPr>
        <p:txBody>
          <a:bodyPr vert="horz" wrap="square" lIns="92075" tIns="46038" rIns="92075" bIns="46038" numCol="1" anchor="t" anchorCtr="0" compatLnSpc="1">
            <a:prstTxWarp prst="textNoShape">
              <a:avLst/>
            </a:prstTxWarp>
          </a:bodyPr>
          <a:lstStyle/>
          <a:p>
            <a:pPr marL="0" indent="0" algn="just">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8132" name="Picture 4" descr="SY01462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51733" y="3276600"/>
            <a:ext cx="2888534" cy="3200400"/>
          </a:xfrm>
          <a:prstGeom prst="rect">
            <a:avLst/>
          </a:prstGeom>
          <a:noFill/>
          <a:ln w="9525">
            <a:noFill/>
            <a:miter lim="800000"/>
            <a:headEnd/>
            <a:tailEnd/>
          </a:ln>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710" y="152400"/>
            <a:ext cx="781194" cy="1097280"/>
          </a:xfrm>
          <a:prstGeom prst="rect">
            <a:avLst/>
          </a:prstGeom>
        </p:spPr>
      </p:pic>
      <p:sp>
        <p:nvSpPr>
          <p:cNvPr id="6" name="Rectangle 5">
            <a:extLst>
              <a:ext uri="{FF2B5EF4-FFF2-40B4-BE49-F238E27FC236}">
                <a16:creationId xmlns:a16="http://schemas.microsoft.com/office/drawing/2014/main" id="{D560E003-5FE2-4431-B817-A84B8CF6C772}"/>
              </a:ext>
            </a:extLst>
          </p:cNvPr>
          <p:cNvSpPr/>
          <p:nvPr/>
        </p:nvSpPr>
        <p:spPr>
          <a:xfrm>
            <a:off x="3657600" y="228600"/>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t>Jerusalem is no longer viewed simply as the heart of Judaism but as the </a:t>
            </a:r>
            <a:r>
              <a:rPr lang="en-US" dirty="0" err="1"/>
              <a:t>centre</a:t>
            </a:r>
            <a:r>
              <a:rPr lang="en-US" dirty="0"/>
              <a:t> of God's dealings with all nations, and as a glorious realization of the ancient promise given to Abraham (cf. Gen. 12:3)</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1650070" y="228600"/>
            <a:ext cx="8891861"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David J. Ellis</a:t>
            </a:r>
          </a:p>
          <a:p>
            <a:pPr algn="ctr" eaLnBrk="1" hangingPunct="1">
              <a:spcBef>
                <a:spcPct val="0"/>
              </a:spcBef>
              <a:buClrTx/>
              <a:buSzTx/>
              <a:buFontTx/>
              <a:buNone/>
            </a:pPr>
            <a:r>
              <a:rPr lang="en-US" sz="1800" dirty="0">
                <a:effectLst>
                  <a:outerShdw blurRad="38100" dist="38100" dir="2700000" algn="tl">
                    <a:srgbClr val="000000">
                      <a:alpha val="43137"/>
                    </a:srgbClr>
                  </a:outerShdw>
                </a:effectLst>
                <a:cs typeface="Calibri" panose="020F0502020204030204" pitchFamily="34" charset="0"/>
              </a:rPr>
              <a:t>Ellis, David J. "Zechariah." In The New Layman's Bible Commentary, pp. 1025-50. Edited by G. C. D. Howley, et al. Grand Rapids: Zondervan Publishing House, 1979.</a:t>
            </a:r>
            <a:r>
              <a:rPr lang="en-US" altLang="en-US" sz="1800" dirty="0">
                <a:effectLst>
                  <a:outerShdw blurRad="38100" dist="38100" dir="2700000" algn="tl">
                    <a:srgbClr val="000000">
                      <a:alpha val="43137"/>
                    </a:srgbClr>
                  </a:outerShdw>
                </a:effectLst>
                <a:cs typeface="Calibri" panose="020F0502020204030204" pitchFamily="34" charset="0"/>
              </a:rPr>
              <a:t> p. 1039.</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7700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Jerusalem's Exaltation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(8:20-23)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8"/>
            <a:ext cx="6252277" cy="3810001"/>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gathering (20)</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reason (21)</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The location (22)</a:t>
            </a:r>
          </a:p>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The preeminence (23)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77336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F4FBC6-CC59-4B23-89A4-DAC0994A18CF}"/>
              </a:ext>
            </a:extLst>
          </p:cNvPr>
          <p:cNvPicPr>
            <a:picLocks noChangeAspect="1"/>
          </p:cNvPicPr>
          <p:nvPr/>
        </p:nvPicPr>
        <p:blipFill>
          <a:blip r:embed="rId2"/>
          <a:stretch>
            <a:fillRect/>
          </a:stretch>
        </p:blipFill>
        <p:spPr>
          <a:xfrm>
            <a:off x="0" y="0"/>
            <a:ext cx="12192000" cy="6857999"/>
          </a:xfrm>
          <a:prstGeom prst="rect">
            <a:avLst/>
          </a:prstGeom>
        </p:spPr>
      </p:pic>
      <p:sp>
        <p:nvSpPr>
          <p:cNvPr id="4" name="Content Placeholder 2">
            <a:extLst>
              <a:ext uri="{FF2B5EF4-FFF2-40B4-BE49-F238E27FC236}">
                <a16:creationId xmlns:a16="http://schemas.microsoft.com/office/drawing/2014/main" id="{98FA2028-963B-498D-8F17-28A1ED97A33A}"/>
              </a:ext>
            </a:extLst>
          </p:cNvPr>
          <p:cNvSpPr txBox="1">
            <a:spLocks/>
          </p:cNvSpPr>
          <p:nvPr/>
        </p:nvSpPr>
        <p:spPr>
          <a:xfrm>
            <a:off x="609600" y="0"/>
            <a:ext cx="10972799" cy="30861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1200"/>
              </a:spcAft>
              <a:buFont typeface="Wingdings" panose="05000000000000000000" pitchFamily="2" charset="2"/>
              <a:buNone/>
              <a:defRPr/>
            </a:pPr>
            <a:r>
              <a:rPr lang="en-US" altLang="en-US" sz="4000" dirty="0">
                <a:solidFill>
                  <a:schemeClr val="tx2"/>
                </a:solidFill>
                <a:ea typeface="+mj-ea"/>
                <a:cs typeface="Calibri" panose="020F0502020204030204" pitchFamily="34" charset="0"/>
              </a:rPr>
              <a:t>Zechariah 12:3</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400" kern="0" dirty="0">
                <a:effectLst>
                  <a:outerShdw blurRad="38100" dist="38100" dir="2700000" algn="tl">
                    <a:srgbClr val="000000">
                      <a:alpha val="43137"/>
                    </a:srgbClr>
                  </a:outerShdw>
                </a:effectLst>
              </a:rPr>
              <a:t>“It will come about in that day that I will make </a:t>
            </a:r>
            <a:r>
              <a:rPr lang="en-US" sz="3400" b="1" u="sng" kern="0" dirty="0">
                <a:solidFill>
                  <a:srgbClr val="FFFFCC"/>
                </a:solidFill>
                <a:effectLst>
                  <a:outerShdw blurRad="38100" dist="38100" dir="2700000" algn="tl">
                    <a:srgbClr val="000000">
                      <a:alpha val="43137"/>
                    </a:srgbClr>
                  </a:outerShdw>
                </a:effectLst>
              </a:rPr>
              <a:t>Jerusalem</a:t>
            </a:r>
            <a:r>
              <a:rPr lang="en-US" sz="3400" kern="0" dirty="0">
                <a:effectLst>
                  <a:outerShdw blurRad="38100" dist="38100" dir="2700000" algn="tl">
                    <a:srgbClr val="000000">
                      <a:alpha val="43137"/>
                    </a:srgbClr>
                  </a:outerShdw>
                </a:effectLst>
              </a:rPr>
              <a:t> a heavy stone for </a:t>
            </a:r>
            <a:r>
              <a:rPr lang="en-US" sz="3400" b="1" u="sng" kern="0" dirty="0">
                <a:solidFill>
                  <a:srgbClr val="FFFFCC"/>
                </a:solidFill>
                <a:effectLst>
                  <a:outerShdw blurRad="38100" dist="38100" dir="2700000" algn="tl">
                    <a:srgbClr val="000000">
                      <a:alpha val="43137"/>
                    </a:srgbClr>
                  </a:outerShdw>
                </a:effectLst>
              </a:rPr>
              <a:t>all the peoples</a:t>
            </a:r>
            <a:r>
              <a:rPr lang="en-US" sz="3400" kern="0" dirty="0">
                <a:effectLst>
                  <a:outerShdw blurRad="38100" dist="38100" dir="2700000" algn="tl">
                    <a:srgbClr val="000000">
                      <a:alpha val="43137"/>
                    </a:srgbClr>
                  </a:outerShdw>
                </a:effectLst>
              </a:rPr>
              <a:t>; all who lift it will be severely injured. And </a:t>
            </a:r>
            <a:r>
              <a:rPr lang="en-US" sz="3400" b="1" u="sng" kern="0" dirty="0">
                <a:solidFill>
                  <a:srgbClr val="FFFFCC"/>
                </a:solidFill>
                <a:effectLst>
                  <a:outerShdw blurRad="38100" dist="38100" dir="2700000" algn="tl">
                    <a:srgbClr val="000000">
                      <a:alpha val="43137"/>
                    </a:srgbClr>
                  </a:outerShdw>
                </a:effectLst>
              </a:rPr>
              <a:t>all the nations</a:t>
            </a:r>
            <a:r>
              <a:rPr lang="en-US" sz="3400" kern="0" dirty="0">
                <a:effectLst>
                  <a:outerShdw blurRad="38100" dist="38100" dir="2700000" algn="tl">
                    <a:srgbClr val="000000">
                      <a:alpha val="43137"/>
                    </a:srgbClr>
                  </a:outerShdw>
                </a:effectLst>
              </a:rPr>
              <a:t> of the earth will be gathered against it.”</a:t>
            </a:r>
          </a:p>
        </p:txBody>
      </p:sp>
      <p:pic>
        <p:nvPicPr>
          <p:cNvPr id="5" name="Picture 6" descr="C:\Documents and Settings\Owner\Application Data\Microsoft\Media Catalog\clip0063.BMP">
            <a:extLst>
              <a:ext uri="{FF2B5EF4-FFF2-40B4-BE49-F238E27FC236}">
                <a16:creationId xmlns:a16="http://schemas.microsoft.com/office/drawing/2014/main" id="{6DEC4649-BE2A-4BBF-B8BD-08742B0E50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3450" y="3093720"/>
            <a:ext cx="2185101" cy="2011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76283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F4FBC6-CC59-4B23-89A4-DAC0994A18CF}"/>
              </a:ext>
            </a:extLst>
          </p:cNvPr>
          <p:cNvPicPr>
            <a:picLocks noChangeAspect="1"/>
          </p:cNvPicPr>
          <p:nvPr/>
        </p:nvPicPr>
        <p:blipFill>
          <a:blip r:embed="rId2"/>
          <a:stretch>
            <a:fillRect/>
          </a:stretch>
        </p:blipFill>
        <p:spPr>
          <a:xfrm>
            <a:off x="0" y="0"/>
            <a:ext cx="12192000" cy="6857999"/>
          </a:xfrm>
          <a:prstGeom prst="rect">
            <a:avLst/>
          </a:prstGeom>
        </p:spPr>
      </p:pic>
      <p:sp>
        <p:nvSpPr>
          <p:cNvPr id="6" name="Content Placeholder 2">
            <a:extLst>
              <a:ext uri="{FF2B5EF4-FFF2-40B4-BE49-F238E27FC236}">
                <a16:creationId xmlns:a16="http://schemas.microsoft.com/office/drawing/2014/main" id="{F8694E38-2B67-4797-9186-EAD1D2274F01}"/>
              </a:ext>
            </a:extLst>
          </p:cNvPr>
          <p:cNvSpPr txBox="1">
            <a:spLocks/>
          </p:cNvSpPr>
          <p:nvPr/>
        </p:nvSpPr>
        <p:spPr>
          <a:xfrm>
            <a:off x="609600" y="0"/>
            <a:ext cx="10972800" cy="40386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1200"/>
              </a:spcAft>
              <a:buNone/>
              <a:defRPr/>
            </a:pPr>
            <a:r>
              <a:rPr lang="en-US" altLang="en-US" sz="4000" dirty="0">
                <a:solidFill>
                  <a:schemeClr val="tx2"/>
                </a:solidFill>
                <a:ea typeface="+mj-ea"/>
                <a:cs typeface="Calibri" panose="020F0502020204030204" pitchFamily="34" charset="0"/>
              </a:rPr>
              <a:t>Zechariah 14:2-3</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kern="0" dirty="0">
                <a:effectLst>
                  <a:outerShdw blurRad="38100" dist="38100" dir="2700000" algn="tl">
                    <a:srgbClr val="000000">
                      <a:alpha val="43137"/>
                    </a:srgbClr>
                  </a:outerShdw>
                </a:effectLst>
                <a:cs typeface="Calibri" panose="020F0502020204030204" pitchFamily="34" charset="0"/>
              </a:rPr>
              <a:t>“</a:t>
            </a:r>
            <a:r>
              <a:rPr lang="en-US" baseline="30000" dirty="0">
                <a:effectLst>
                  <a:outerShdw blurRad="38100" dist="38100" dir="2700000" algn="tl">
                    <a:srgbClr val="000000">
                      <a:alpha val="43137"/>
                    </a:srgbClr>
                  </a:outerShdw>
                </a:effectLst>
                <a:cs typeface="Calibri" panose="020F0502020204030204" pitchFamily="34" charset="0"/>
              </a:rPr>
              <a:t>2 </a:t>
            </a:r>
            <a:r>
              <a:rPr lang="en-US" kern="0" dirty="0">
                <a:effectLst>
                  <a:outerShdw blurRad="38100" dist="38100" dir="2700000" algn="tl">
                    <a:srgbClr val="000000">
                      <a:alpha val="43137"/>
                    </a:srgbClr>
                  </a:outerShdw>
                </a:effectLst>
                <a:cs typeface="Calibri" panose="020F0502020204030204" pitchFamily="34" charset="0"/>
              </a:rPr>
              <a:t>For I will gather </a:t>
            </a:r>
            <a:r>
              <a:rPr lang="en-US" b="1" u="sng" kern="0" dirty="0">
                <a:solidFill>
                  <a:srgbClr val="FFFFCC"/>
                </a:solidFill>
                <a:effectLst>
                  <a:outerShdw blurRad="38100" dist="38100" dir="2700000" algn="tl">
                    <a:srgbClr val="000000">
                      <a:alpha val="43137"/>
                    </a:srgbClr>
                  </a:outerShdw>
                </a:effectLst>
                <a:cs typeface="Calibri" panose="020F0502020204030204" pitchFamily="34" charset="0"/>
              </a:rPr>
              <a:t>all the nations against Jerusalem </a:t>
            </a:r>
            <a:r>
              <a:rPr lang="en-US" kern="0" dirty="0">
                <a:effectLst>
                  <a:outerShdw blurRad="38100" dist="38100" dir="2700000" algn="tl">
                    <a:srgbClr val="000000">
                      <a:alpha val="43137"/>
                    </a:srgbClr>
                  </a:outerShdw>
                </a:effectLst>
                <a:cs typeface="Calibri" panose="020F0502020204030204" pitchFamily="34" charset="0"/>
              </a:rPr>
              <a:t>to battle, and the city will be captured, the houses plundered, the women ravished and half of the city exiled, but the rest of the people will not be cut off from the city.</a:t>
            </a:r>
            <a:r>
              <a:rPr lang="en-US" b="1" i="0" baseline="30000" dirty="0">
                <a:solidFill>
                  <a:srgbClr val="000000"/>
                </a:solidFill>
                <a:effectLst/>
                <a:cs typeface="Calibri" panose="020F0502020204030204" pitchFamily="34" charset="0"/>
              </a:rPr>
              <a:t> </a:t>
            </a:r>
            <a:r>
              <a:rPr lang="en-US" baseline="30000" dirty="0">
                <a:effectLst>
                  <a:outerShdw blurRad="38100" dist="38100" dir="2700000" algn="tl">
                    <a:srgbClr val="000000">
                      <a:alpha val="43137"/>
                    </a:srgbClr>
                  </a:outerShdw>
                </a:effectLst>
                <a:cs typeface="Calibri" panose="020F0502020204030204" pitchFamily="34" charset="0"/>
              </a:rPr>
              <a:t>3 </a:t>
            </a:r>
            <a:r>
              <a:rPr lang="en-US" kern="0" dirty="0">
                <a:effectLst>
                  <a:outerShdw blurRad="38100" dist="38100" dir="2700000" algn="tl">
                    <a:srgbClr val="000000">
                      <a:alpha val="43137"/>
                    </a:srgbClr>
                  </a:outerShdw>
                </a:effectLst>
                <a:cs typeface="Calibri" panose="020F0502020204030204" pitchFamily="34" charset="0"/>
              </a:rPr>
              <a:t>Then the Lord will go forth and </a:t>
            </a:r>
            <a:r>
              <a:rPr lang="en-US" b="1" u="sng" kern="0" dirty="0">
                <a:solidFill>
                  <a:srgbClr val="FFFFCC"/>
                </a:solidFill>
                <a:effectLst>
                  <a:outerShdw blurRad="38100" dist="38100" dir="2700000" algn="tl">
                    <a:srgbClr val="000000">
                      <a:alpha val="43137"/>
                    </a:srgbClr>
                  </a:outerShdw>
                </a:effectLst>
                <a:cs typeface="Calibri" panose="020F0502020204030204" pitchFamily="34" charset="0"/>
              </a:rPr>
              <a:t>fight</a:t>
            </a:r>
            <a:r>
              <a:rPr lang="en-US" kern="0" dirty="0">
                <a:effectLst>
                  <a:outerShdw blurRad="38100" dist="38100" dir="2700000" algn="tl">
                    <a:srgbClr val="000000">
                      <a:alpha val="43137"/>
                    </a:srgbClr>
                  </a:outerShdw>
                </a:effectLst>
                <a:cs typeface="Calibri" panose="020F0502020204030204" pitchFamily="34" charset="0"/>
              </a:rPr>
              <a:t> against those nations, as when He fights on a day of battle.”</a:t>
            </a:r>
          </a:p>
        </p:txBody>
      </p:sp>
      <p:pic>
        <p:nvPicPr>
          <p:cNvPr id="7" name="Picture 6" descr="C:\Documents and Settings\Owner\Application Data\Microsoft\Media Catalog\clip0063.BMP">
            <a:extLst>
              <a:ext uri="{FF2B5EF4-FFF2-40B4-BE49-F238E27FC236}">
                <a16:creationId xmlns:a16="http://schemas.microsoft.com/office/drawing/2014/main" id="{1990A99D-265B-485D-8828-52C632163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88" y="3428999"/>
            <a:ext cx="1854025" cy="17068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6943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3B5F4-DDE4-41DF-B93E-920501AE6840}"/>
              </a:ext>
            </a:extLst>
          </p:cNvPr>
          <p:cNvPicPr>
            <a:picLocks noChangeAspect="1"/>
          </p:cNvPicPr>
          <p:nvPr/>
        </p:nvPicPr>
        <p:blipFill>
          <a:blip r:embed="rId2"/>
          <a:stretch>
            <a:fillRect/>
          </a:stretch>
        </p:blipFill>
        <p:spPr>
          <a:xfrm>
            <a:off x="529741" y="661176"/>
            <a:ext cx="11132518" cy="5669280"/>
          </a:xfrm>
          <a:prstGeom prst="rect">
            <a:avLst/>
          </a:prstGeom>
        </p:spPr>
      </p:pic>
    </p:spTree>
    <p:extLst>
      <p:ext uri="{BB962C8B-B14F-4D97-AF65-F5344CB8AC3E}">
        <p14:creationId xmlns:p14="http://schemas.microsoft.com/office/powerpoint/2010/main" val="233881338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452830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1295400" y="1600200"/>
            <a:ext cx="9601200" cy="1676400"/>
          </a:xfrm>
        </p:spPr>
        <p:txBody>
          <a:bodyPr vert="horz" wrap="square" lIns="92075" tIns="46038" rIns="92075" bIns="46038" numCol="1" anchor="t" anchorCtr="0" compatLnSpc="1">
            <a:prstTxWarp prst="textNoShape">
              <a:avLst/>
            </a:prstTxWarp>
          </a:bodyPr>
          <a:lstStyle/>
          <a:p>
            <a:pPr marL="0" indent="0" algn="just">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8132" name="Picture 4" descr="SY01462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51733" y="3276600"/>
            <a:ext cx="2888534" cy="3200400"/>
          </a:xfrm>
          <a:prstGeom prst="rect">
            <a:avLst/>
          </a:prstGeom>
          <a:noFill/>
          <a:ln w="9525">
            <a:noFill/>
            <a:miter lim="800000"/>
            <a:headEnd/>
            <a:tailEnd/>
          </a:ln>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710" y="152400"/>
            <a:ext cx="781194" cy="1097280"/>
          </a:xfrm>
          <a:prstGeom prst="rect">
            <a:avLst/>
          </a:prstGeom>
        </p:spPr>
      </p:pic>
      <p:sp>
        <p:nvSpPr>
          <p:cNvPr id="6" name="Rectangle 5">
            <a:extLst>
              <a:ext uri="{FF2B5EF4-FFF2-40B4-BE49-F238E27FC236}">
                <a16:creationId xmlns:a16="http://schemas.microsoft.com/office/drawing/2014/main" id="{D560E003-5FE2-4431-B817-A84B8CF6C772}"/>
              </a:ext>
            </a:extLst>
          </p:cNvPr>
          <p:cNvSpPr/>
          <p:nvPr/>
        </p:nvSpPr>
        <p:spPr>
          <a:xfrm>
            <a:off x="3657600" y="228600"/>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spTree>
    <p:extLst>
      <p:ext uri="{BB962C8B-B14F-4D97-AF65-F5344CB8AC3E}">
        <p14:creationId xmlns:p14="http://schemas.microsoft.com/office/powerpoint/2010/main" val="264970784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t>With the Davidic kingdom established, Israel will be a medium of blessing to the entire globe</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1650070" y="228600"/>
            <a:ext cx="8891861"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Merrill F. Unger</a:t>
            </a:r>
          </a:p>
          <a:p>
            <a:pPr algn="ctr" eaLnBrk="1" hangingPunct="1">
              <a:spcBef>
                <a:spcPct val="0"/>
              </a:spcBef>
              <a:buClrTx/>
              <a:buSzTx/>
              <a:buFont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Unger, Merrill F.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Zechariah</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Zondervan Publishing House, 1963. </a:t>
            </a:r>
            <a:r>
              <a:rPr lang="en-US" altLang="en-US" sz="1800" dirty="0">
                <a:effectLst>
                  <a:outerShdw blurRad="38100" dist="38100" dir="2700000" algn="tl">
                    <a:srgbClr val="000000">
                      <a:alpha val="43137"/>
                    </a:srgbClr>
                  </a:outerShdw>
                </a:effectLst>
                <a:cs typeface="Calibri" panose="020F0502020204030204" pitchFamily="34" charset="0"/>
              </a:rPr>
              <a:t>p. 148.</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pic>
        <p:nvPicPr>
          <p:cNvPr id="4" name="Picture 4" descr="SY01462_">
            <a:extLst>
              <a:ext uri="{FF2B5EF4-FFF2-40B4-BE49-F238E27FC236}">
                <a16:creationId xmlns:a16="http://schemas.microsoft.com/office/drawing/2014/main" id="{6473F365-6166-448B-8256-48B045E93A6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51733" y="3276600"/>
            <a:ext cx="2888534" cy="3200400"/>
          </a:xfrm>
          <a:prstGeom prst="rect">
            <a:avLst/>
          </a:prstGeom>
          <a:noFill/>
          <a:ln w="9525">
            <a:noFill/>
            <a:miter lim="800000"/>
            <a:headEnd/>
            <a:tailEnd/>
          </a:ln>
        </p:spPr>
      </p:pic>
    </p:spTree>
    <p:extLst>
      <p:ext uri="{BB962C8B-B14F-4D97-AF65-F5344CB8AC3E}">
        <p14:creationId xmlns:p14="http://schemas.microsoft.com/office/powerpoint/2010/main" val="1738669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924425"/>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Isaiah 2:2-3</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will come about that In the last days The mountain of the house of the </a:t>
            </a:r>
            <a:r>
              <a:rPr lang="en-US" sz="33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many peoples will come and say, ‘Come, let us go up to the mountain of the </a:t>
            </a:r>
            <a:r>
              <a:rPr lang="en-US" sz="33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3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Jerusalem</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976145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405522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10204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111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9"/>
            <a:ext cx="6404677" cy="3200400"/>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From fasting to feasting (18-19)</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Jerusalem’s exaltation (20-23)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60E3A80-9E71-407D-9A19-377BD953994F}"/>
              </a:ext>
            </a:extLst>
          </p:cNvPr>
          <p:cNvSpPr>
            <a:spLocks noGrp="1" noChangeArrowheads="1"/>
          </p:cNvSpPr>
          <p:nvPr>
            <p:ph type="title"/>
          </p:nvPr>
        </p:nvSpPr>
        <p:spPr>
          <a:xfrm>
            <a:off x="800100" y="228600"/>
            <a:ext cx="10591800" cy="917575"/>
          </a:xfrm>
        </p:spPr>
        <p:txBody>
          <a:bodyPr/>
          <a:lstStyle/>
          <a:p>
            <a:pPr algn="ctr">
              <a:buClr>
                <a:srgbClr val="66FF66"/>
              </a:buClr>
            </a:pPr>
            <a:r>
              <a:rPr lang="en-US" altLang="en-US" sz="3600" dirty="0">
                <a:effectLst>
                  <a:outerShdw blurRad="38100" dist="38100" dir="2700000" algn="tl">
                    <a:srgbClr val="000000">
                      <a:alpha val="43137"/>
                    </a:srgbClr>
                  </a:outerShdw>
                </a:effectLst>
              </a:rPr>
              <a:t>4. Prediction of Jerusalem's Restoration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(8:18-23)</a:t>
            </a:r>
            <a:endParaRPr lang="en-US" altLang="en-US"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3396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874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628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14350" indent="-514350" algn="ctr">
              <a:buClr>
                <a:srgbClr val="FF66FF"/>
              </a:buClr>
              <a:buFont typeface="+mj-lt"/>
              <a:buAutoNum type="alphaUcPeriod"/>
            </a:pPr>
            <a:r>
              <a:rPr lang="en-US" altLang="en-US" sz="3600" dirty="0">
                <a:effectLst>
                  <a:outerShdw blurRad="38100" dist="38100" dir="2700000" algn="tl">
                    <a:srgbClr val="000000">
                      <a:alpha val="43137"/>
                    </a:srgbClr>
                  </a:outerShdw>
                </a:effectLst>
              </a:rPr>
              <a:t>Question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(7:1-3)</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828800"/>
            <a:ext cx="4267201" cy="3200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Date (1)</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Questioner (2)</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Question (3)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10400"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325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819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22069</TotalTime>
  <Words>2170</Words>
  <Application>Microsoft Office PowerPoint</Application>
  <PresentationFormat>Widescreen</PresentationFormat>
  <Paragraphs>220</Paragraphs>
  <Slides>51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Times New Roman</vt:lpstr>
      <vt:lpstr>UICTFontTextStyleTallBody</vt:lpstr>
      <vt:lpstr>Wingdings</vt:lpstr>
      <vt:lpstr>Azure</vt:lpstr>
      <vt:lpstr>PowerPoint Presentation</vt:lpstr>
      <vt:lpstr>Structure</vt:lpstr>
      <vt:lpstr>PowerPoint Presentation</vt:lpstr>
      <vt:lpstr>II. Eight Night Visions  (1:7‒6:15)</vt:lpstr>
      <vt:lpstr>Structure</vt:lpstr>
      <vt:lpstr>III. Questions &amp; Answers Concerning Fasting  (7‒8)</vt:lpstr>
      <vt:lpstr>III. Questions &amp; Answers Concerning Fasting  (7‒8)</vt:lpstr>
      <vt:lpstr>Question (7:1-3)</vt:lpstr>
      <vt:lpstr>III. Questions &amp; Answers Concerning Fasting  (7‒8)</vt:lpstr>
      <vt:lpstr>III. Questions &amp; Answers Concerning Fasting  (7‒8)</vt:lpstr>
      <vt:lpstr>Empty Ritualism (7:4-7)</vt:lpstr>
      <vt:lpstr>III. Questions &amp; Answers Concerning Fasting  (7‒8)</vt:lpstr>
      <vt:lpstr>Covenant Rebellion  (7:8-14)</vt:lpstr>
      <vt:lpstr>III. Questions &amp; Answers Concerning Fasting  (7‒8)</vt:lpstr>
      <vt:lpstr>Prediction of Jerusalem's Restoration  (8:1-17)</vt:lpstr>
      <vt:lpstr>Prediction of Jerusalem's Restoration  (8:1-17)</vt:lpstr>
      <vt:lpstr>Application  (8:9-17)</vt:lpstr>
      <vt:lpstr>PowerPoint Presentation</vt:lpstr>
      <vt:lpstr>III. Questions &amp; Answers Concerning Fasting  (7‒8)</vt:lpstr>
      <vt:lpstr>4. Prediction of Jerusalem's Restoration  (8:18-23)</vt:lpstr>
      <vt:lpstr>4. Prediction of Jerusalem's Restoration  (8:18-23)</vt:lpstr>
      <vt:lpstr>From Fasting to Feasting  (8:18-19)</vt:lpstr>
      <vt:lpstr>From Fasting to Feasting  (8:18-19)</vt:lpstr>
      <vt:lpstr>From Fasting to Feasting  (8:18-19)</vt:lpstr>
      <vt:lpstr>PowerPoint Presentation</vt:lpstr>
      <vt:lpstr>Question (7:1-3)</vt:lpstr>
      <vt:lpstr>PowerPoint Presentation</vt:lpstr>
      <vt:lpstr>Six Parts of a Suzerain-Vassal Treaty in Deuteronomy</vt:lpstr>
      <vt:lpstr>4. Prediction of Jerusalem's Restoration  (8:18-23)</vt:lpstr>
      <vt:lpstr>Jerusalem's Exaltation  (8:20-23)</vt:lpstr>
      <vt:lpstr>Jerusalem's Exaltation  (8:20-23)</vt:lpstr>
      <vt:lpstr>Jerusalem's Exaltation  (8:20-23)</vt:lpstr>
      <vt:lpstr>Jerusalem's Exaltation  (8:20-23)</vt:lpstr>
      <vt:lpstr>PowerPoint Presentation</vt:lpstr>
      <vt:lpstr>PowerPoint Presentation</vt:lpstr>
      <vt:lpstr>PowerPoint Presentation</vt:lpstr>
      <vt:lpstr>PowerPoint Presentation</vt:lpstr>
      <vt:lpstr>PowerPoint Presentation</vt:lpstr>
      <vt:lpstr>Jerusalem's Exaltation  (8:20-23)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III. Questions &amp; Answers Concerning Fasting  (7‒8)</vt:lpstr>
      <vt:lpstr>4. Prediction of Jerusalem's Restoration  (8:18-23)</vt:lpstr>
      <vt:lpstr>Structure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018 - 8v16-23</dc:title>
  <dc:subject>Zechariah</dc:subject>
  <dc:creator>A. Woods</dc:creator>
  <dc:description>Modified by Jim McGowan</dc:description>
  <cp:lastModifiedBy>Jim McGowan</cp:lastModifiedBy>
  <cp:revision>2273</cp:revision>
  <cp:lastPrinted>2022-02-15T16:27:47Z</cp:lastPrinted>
  <dcterms:created xsi:type="dcterms:W3CDTF">2009-03-17T12:21:13Z</dcterms:created>
  <dcterms:modified xsi:type="dcterms:W3CDTF">2022-02-15T16:28:10Z</dcterms:modified>
</cp:coreProperties>
</file>