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62"/>
  </p:notesMasterIdLst>
  <p:handoutMasterIdLst>
    <p:handoutMasterId r:id="rId63"/>
  </p:handoutMasterIdLst>
  <p:sldIdLst>
    <p:sldId id="2067" r:id="rId3"/>
    <p:sldId id="7306" r:id="rId4"/>
    <p:sldId id="1544" r:id="rId5"/>
    <p:sldId id="7293" r:id="rId6"/>
    <p:sldId id="5366" r:id="rId7"/>
    <p:sldId id="5383" r:id="rId8"/>
    <p:sldId id="5385" r:id="rId9"/>
    <p:sldId id="2952" r:id="rId10"/>
    <p:sldId id="7382" r:id="rId11"/>
    <p:sldId id="7330" r:id="rId12"/>
    <p:sldId id="7440" r:id="rId13"/>
    <p:sldId id="7441" r:id="rId14"/>
    <p:sldId id="8188" r:id="rId15"/>
    <p:sldId id="8385" r:id="rId16"/>
    <p:sldId id="5386" r:id="rId17"/>
    <p:sldId id="778" r:id="rId18"/>
    <p:sldId id="7383" r:id="rId19"/>
    <p:sldId id="2048" r:id="rId20"/>
    <p:sldId id="7384" r:id="rId21"/>
    <p:sldId id="7385" r:id="rId22"/>
    <p:sldId id="3531" r:id="rId23"/>
    <p:sldId id="988" r:id="rId24"/>
    <p:sldId id="411" r:id="rId25"/>
    <p:sldId id="7333" r:id="rId26"/>
    <p:sldId id="7386" r:id="rId27"/>
    <p:sldId id="8242" r:id="rId28"/>
    <p:sldId id="8386" r:id="rId29"/>
    <p:sldId id="8387" r:id="rId30"/>
    <p:sldId id="5387" r:id="rId31"/>
    <p:sldId id="7498" r:id="rId32"/>
    <p:sldId id="3235" r:id="rId33"/>
    <p:sldId id="7378" r:id="rId34"/>
    <p:sldId id="3221" r:id="rId35"/>
    <p:sldId id="6828" r:id="rId36"/>
    <p:sldId id="4907" r:id="rId37"/>
    <p:sldId id="5388" r:id="rId38"/>
    <p:sldId id="7388" r:id="rId39"/>
    <p:sldId id="7389" r:id="rId40"/>
    <p:sldId id="7390" r:id="rId41"/>
    <p:sldId id="8266" r:id="rId42"/>
    <p:sldId id="7321" r:id="rId43"/>
    <p:sldId id="3185" r:id="rId44"/>
    <p:sldId id="7391" r:id="rId45"/>
    <p:sldId id="3186" r:id="rId46"/>
    <p:sldId id="3187" r:id="rId47"/>
    <p:sldId id="1263" r:id="rId48"/>
    <p:sldId id="7392" r:id="rId49"/>
    <p:sldId id="7393" r:id="rId50"/>
    <p:sldId id="7335" r:id="rId51"/>
    <p:sldId id="323" r:id="rId52"/>
    <p:sldId id="7337" r:id="rId53"/>
    <p:sldId id="7338" r:id="rId54"/>
    <p:sldId id="7295" r:id="rId55"/>
    <p:sldId id="7420" r:id="rId56"/>
    <p:sldId id="8388" r:id="rId57"/>
    <p:sldId id="488" r:id="rId58"/>
    <p:sldId id="583" r:id="rId59"/>
    <p:sldId id="8235" r:id="rId60"/>
    <p:sldId id="5384" r:id="rId61"/>
  </p:sldIdLst>
  <p:sldSz cx="12192000" cy="6858000"/>
  <p:notesSz cx="6881813" cy="9296400"/>
  <p:custDataLst>
    <p:tags r:id="rId6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FF"/>
    <a:srgbClr val="0000CC"/>
    <a:srgbClr val="006600"/>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5370" autoAdjust="0"/>
  </p:normalViewPr>
  <p:slideViewPr>
    <p:cSldViewPr>
      <p:cViewPr varScale="1">
        <p:scale>
          <a:sx n="57" d="100"/>
          <a:sy n="57" d="100"/>
        </p:scale>
        <p:origin x="10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Middle East Meltdown 005 – Eze. 36V33-39 </a:t>
            </a:r>
          </a:p>
          <a:p>
            <a:pPr>
              <a:defRPr/>
            </a:pPr>
            <a:r>
              <a:rPr lang="en-US" sz="1600" dirty="0"/>
              <a:t>01-30-2022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2/5/2022</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2/5/2022</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340421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2/5/2022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a:extLst>
              <a:ext uri="{FF2B5EF4-FFF2-40B4-BE49-F238E27FC236}">
                <a16:creationId xmlns:a16="http://schemas.microsoft.com/office/drawing/2014/main" id="{A3996C61-2DCF-40C5-A2FB-56BDACE4164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6D444797-52D4-4BDF-B106-1924577295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06C0CFE6-4D7E-4A12-A589-C4CF1194D278}"/>
              </a:ext>
            </a:extLst>
          </p:cNvPr>
          <p:cNvSpPr>
            <a:spLocks noGrp="1" noChangeArrowheads="1"/>
          </p:cNvSpPr>
          <p:nvPr>
            <p:ph type="sldNum" sz="quarter" idx="12"/>
          </p:nvPr>
        </p:nvSpPr>
        <p:spPr/>
        <p:txBody>
          <a:bodyPr/>
          <a:lstStyle>
            <a:lvl1pPr>
              <a:defRPr/>
            </a:lvl1pPr>
          </a:lstStyle>
          <a:p>
            <a:pPr>
              <a:defRPr/>
            </a:pPr>
            <a:fld id="{0E9F2EFC-28D0-460B-A237-4C249FCD1BC0}" type="slidenum">
              <a:rPr lang="en-US" altLang="en-US"/>
              <a:pPr>
                <a:defRPr/>
              </a:pPr>
              <a:t>‹#›</a:t>
            </a:fld>
            <a:endParaRPr lang="en-US" altLang="en-US"/>
          </a:p>
        </p:txBody>
      </p:sp>
    </p:spTree>
    <p:extLst>
      <p:ext uri="{BB962C8B-B14F-4D97-AF65-F5344CB8AC3E}">
        <p14:creationId xmlns:p14="http://schemas.microsoft.com/office/powerpoint/2010/main" val="163720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08935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2/5/2022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0" r:id="rId12"/>
    <p:sldLayoutId id="2147488941" r:id="rId13"/>
    <p:sldLayoutId id="2147488942" r:id="rId14"/>
    <p:sldLayoutId id="2147488943" r:id="rId15"/>
    <p:sldLayoutId id="214748894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10.png"/><Relationship Id="rId5" Type="http://schemas.openxmlformats.org/officeDocument/2006/relationships/customXml" Target="../ink/ink2.xml"/><Relationship Id="rId10" Type="http://schemas.openxmlformats.org/officeDocument/2006/relationships/image" Target="../media/image2.wmf"/><Relationship Id="rId4" Type="http://schemas.openxmlformats.org/officeDocument/2006/relationships/image" Target="../media/image400.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a:t>
            </a:r>
            <a:r>
              <a:rPr lang="en-US" sz="3600">
                <a:solidFill>
                  <a:srgbClr val="FFC000"/>
                </a:solidFill>
                <a:effectLst>
                  <a:outerShdw blurRad="38100" dist="38100" dir="2700000" algn="tl">
                    <a:srgbClr val="000000"/>
                  </a:outerShdw>
                </a:effectLst>
              </a:rPr>
              <a:t>East Meltdown </a:t>
            </a:r>
            <a:r>
              <a:rPr lang="en-US" sz="3600" ker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Apparently the reference to the absence of breath in the bodies indicated that when Israel will be returned to the land in the latter days, they will be unconverted. Surely the general tenor of the prophetic Scriptures points in this direction (See Zech. 13:8-9). Otherwise, it is difficult to see how a covenant could be made nationally with such a godless one as the Roman prince of the end times (cf. Dan. 9:27).”</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213-14.</a:t>
            </a:r>
          </a:p>
        </p:txBody>
      </p:sp>
      <p:pic>
        <p:nvPicPr>
          <p:cNvPr id="5" name="Picture 4">
            <a:extLst>
              <a:ext uri="{FF2B5EF4-FFF2-40B4-BE49-F238E27FC236}">
                <a16:creationId xmlns:a16="http://schemas.microsoft.com/office/drawing/2014/main" id="{ACDC5CC9-83F9-46BF-9C8B-09C8FD4CC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492450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make a firm covenant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many for one week, but in the middle of the week 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0988139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16465945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great city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868" y="2471726"/>
            <a:ext cx="3048264" cy="232887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04522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3B5F4-DDE4-41DF-B93E-920501AE6840}"/>
              </a:ext>
            </a:extLst>
          </p:cNvPr>
          <p:cNvPicPr>
            <a:picLocks noChangeAspect="1"/>
          </p:cNvPicPr>
          <p:nvPr/>
        </p:nvPicPr>
        <p:blipFill>
          <a:blip r:embed="rId2"/>
          <a:stretch>
            <a:fillRect/>
          </a:stretch>
        </p:blipFill>
        <p:spPr>
          <a:xfrm>
            <a:off x="529741" y="661176"/>
            <a:ext cx="11132518" cy="5669280"/>
          </a:xfrm>
          <a:prstGeom prst="rect">
            <a:avLst/>
          </a:prstGeom>
        </p:spPr>
      </p:pic>
    </p:spTree>
    <p:extLst>
      <p:ext uri="{BB962C8B-B14F-4D97-AF65-F5344CB8AC3E}">
        <p14:creationId xmlns:p14="http://schemas.microsoft.com/office/powerpoint/2010/main" val="23388133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Interpretation (11-14)</a:t>
            </a: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4038B6D7-9773-4F46-BA39-864DE4380F1E}"/>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230841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217" y="228600"/>
            <a:ext cx="7697569" cy="6400800"/>
          </a:xfrm>
          <a:prstGeom prst="rect">
            <a:avLst/>
          </a:prstGeom>
          <a:ln w="28575">
            <a:solidFill>
              <a:schemeClr val="tx1"/>
            </a:solidFill>
          </a:ln>
        </p:spPr>
      </p:pic>
    </p:spTree>
    <p:extLst>
      <p:ext uri="{BB962C8B-B14F-4D97-AF65-F5344CB8AC3E}">
        <p14:creationId xmlns:p14="http://schemas.microsoft.com/office/powerpoint/2010/main" val="69879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048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4800600" y="1600201"/>
            <a:ext cx="58674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err="1">
                <a:effectLst>
                  <a:outerShdw blurRad="38100" dist="38100" dir="2700000" algn="tl">
                    <a:srgbClr val="000000">
                      <a:alpha val="43137"/>
                    </a:srgbClr>
                  </a:outerShdw>
                </a:effectLst>
              </a:rPr>
              <a:t>Walvoord</a:t>
            </a:r>
            <a:r>
              <a:rPr lang="en-US"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1143000"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7D87D-4225-49FB-8300-FBB0F127B0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572545" y="0"/>
            <a:ext cx="11046909"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 prophesied as I was commanded; and as I prophesied, there was a</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noise, and behold, a rattling; and the bones came together, bone to its bone.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looked, and behold, sinews were on them, and flesh grew and skin covered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“Prophesy to the breath, prophesy, son of man, and say to the breath, ‘Thus says the Lord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from the four winds, O breath, and breathe on these slain, that they come to life.”’”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31743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2381A-28DE-47A2-83E7-FE6657EFD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9602" y="0"/>
            <a:ext cx="10972798" cy="3323987"/>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commanded me, and the breath came into them, and they came to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stood on their feet, an exceedingly great army.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“Son of man,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they say, ‘Our bones are dried up and our hope has perished. We are completely cut off’</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8396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862"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237731" y="228600"/>
            <a:ext cx="7716541" cy="106680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“Israel and the Church,” in Issues in Dispensationalism, ed. Wesley R. Willis and John R. Master (Chicago: Moody, 1994), 118.</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21841" y="1601280"/>
            <a:ext cx="10960559" cy="219847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book of Acts, both Israel and the church exist simultaneously. The term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twenty times and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ekklēsia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nineteen times, yet the two groups are always kept distinct.”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pic>
        <p:nvPicPr>
          <p:cNvPr id="9" name="Picture 8" descr="C:\Documents and Settings\Owner\Application Data\Microsoft\Media Catalog\Downloaded Clips\cl0\SY01462_.wmf">
            <a:extLst>
              <a:ext uri="{FF2B5EF4-FFF2-40B4-BE49-F238E27FC236}">
                <a16:creationId xmlns:a16="http://schemas.microsoft.com/office/drawing/2014/main" id="{8D6314B1-DCE9-406B-BBC6-3A3E3731ADD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26236" y="4311455"/>
            <a:ext cx="2139527" cy="2198474"/>
          </a:xfrm>
          <a:prstGeom prst="rect">
            <a:avLst/>
          </a:prstGeom>
          <a:noFill/>
          <a:ln w="9525">
            <a:noFill/>
            <a:miter lim="800000"/>
            <a:headEnd/>
            <a:tailEnd/>
          </a:ln>
        </p:spPr>
      </p:pic>
    </p:spTree>
    <p:extLst>
      <p:ext uri="{BB962C8B-B14F-4D97-AF65-F5344CB8AC3E}">
        <p14:creationId xmlns:p14="http://schemas.microsoft.com/office/powerpoint/2010/main" val="828161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14658"/>
            <a:ext cx="9372600" cy="6628683"/>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In addition to the gift of the responsive heart the Lord will grant the gift of his Holy Spirit to willing ones in Israel. This is the coming of the Holy Spirit upon Israel in the future, not that at Pentecost.”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209.</a:t>
            </a:r>
          </a:p>
        </p:txBody>
      </p:sp>
      <p:pic>
        <p:nvPicPr>
          <p:cNvPr id="6" name="Picture 5">
            <a:extLst>
              <a:ext uri="{FF2B5EF4-FFF2-40B4-BE49-F238E27FC236}">
                <a16:creationId xmlns:a16="http://schemas.microsoft.com/office/drawing/2014/main" id="{27959902-BFC5-4647-B7F4-32C75628F9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7" name="Picture 6" descr="C:\Documents and Settings\Owner\Application Data\Microsoft\Media Catalog\clip0063.BMP">
            <a:extLst>
              <a:ext uri="{FF2B5EF4-FFF2-40B4-BE49-F238E27FC236}">
                <a16:creationId xmlns:a16="http://schemas.microsoft.com/office/drawing/2014/main" id="{781564CB-202C-46A5-BF7E-F7F883BDAA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094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6/Timeimmemorial.jpeg"/>
          <p:cNvPicPr>
            <a:picLocks noChangeAspect="1" noChangeArrowheads="1"/>
          </p:cNvPicPr>
          <p:nvPr/>
        </p:nvPicPr>
        <p:blipFill>
          <a:blip r:embed="rId2" cstate="print"/>
          <a:srcRect/>
          <a:stretch>
            <a:fillRect/>
          </a:stretch>
        </p:blipFill>
        <p:spPr bwMode="auto">
          <a:xfrm>
            <a:off x="609600" y="365866"/>
            <a:ext cx="3924300" cy="6126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jacques paul gauthi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780" b="6780"/>
          <a:stretch/>
        </p:blipFill>
        <p:spPr bwMode="auto">
          <a:xfrm>
            <a:off x="5562600" y="1219200"/>
            <a:ext cx="599439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93975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CA7047-9740-6A48-B4E9-FD21161A2356}"/>
              </a:ext>
            </a:extLst>
          </p:cNvPr>
          <p:cNvPicPr>
            <a:picLocks noChangeAspect="1"/>
          </p:cNvPicPr>
          <p:nvPr/>
        </p:nvPicPr>
        <p:blipFill>
          <a:blip r:embed="rId2"/>
          <a:stretch>
            <a:fillRect/>
          </a:stretch>
        </p:blipFill>
        <p:spPr>
          <a:xfrm>
            <a:off x="1647790" y="0"/>
            <a:ext cx="8896419" cy="6858000"/>
          </a:xfrm>
          <a:prstGeom prst="rect">
            <a:avLst/>
          </a:prstGeom>
        </p:spPr>
      </p:pic>
    </p:spTree>
    <p:extLst>
      <p:ext uri="{BB962C8B-B14F-4D97-AF65-F5344CB8AC3E}">
        <p14:creationId xmlns:p14="http://schemas.microsoft.com/office/powerpoint/2010/main" val="21199871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Sign: Two Sticks (15-28)</a:t>
            </a:r>
            <a:r>
              <a:rPr lang="en-US" sz="3600" dirty="0">
                <a:effectLst>
                  <a:outerShdw blurRad="38100" dist="38100" dir="2700000" algn="tl">
                    <a:srgbClr val="000000">
                      <a:alpha val="43137"/>
                    </a:srgbClr>
                  </a:outerShdw>
                </a:effectLst>
                <a:cs typeface="Calibri" pitchFamily="34" charset="0"/>
              </a:rPr>
              <a:t>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256691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Font typeface="Wingdings" panose="05000000000000000000" pitchFamily="2" charset="2"/>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36821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8455643" y="2057400"/>
            <a:ext cx="2669557" cy="2743200"/>
          </a:xfrm>
          <a:prstGeom prst="rect">
            <a:avLst/>
          </a:prstGeom>
          <a:noFill/>
          <a:ln w="9525">
            <a:noFill/>
            <a:miter lim="800000"/>
            <a:headEnd/>
            <a:tailEnd/>
          </a:ln>
        </p:spPr>
      </p:pic>
    </p:spTree>
    <p:extLst>
      <p:ext uri="{BB962C8B-B14F-4D97-AF65-F5344CB8AC3E}">
        <p14:creationId xmlns:p14="http://schemas.microsoft.com/office/powerpoint/2010/main" val="304191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1981200" y="1371601"/>
            <a:ext cx="5257800" cy="4689476"/>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7239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306102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1981200" y="1371601"/>
            <a:ext cx="5257800" cy="4689476"/>
          </a:xfrm>
        </p:spPr>
        <p:txBody>
          <a:bodyPr/>
          <a:lstStyle/>
          <a:p>
            <a:pPr marL="457200" indent="-457200">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7239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0267440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93319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820400" cy="26670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a:t>
            </a:r>
            <a:r>
              <a:rPr lang="en-US" sz="3600" b="1" u="sng" dirty="0">
                <a:solidFill>
                  <a:srgbClr val="FFFFCC"/>
                </a:solidFill>
                <a:effectLst>
                  <a:outerShdw blurRad="38100" dist="38100" dir="2700000" algn="tl">
                    <a:srgbClr val="000000">
                      <a:alpha val="43137"/>
                    </a:srgbClr>
                  </a:outerShdw>
                </a:effectLst>
              </a:rPr>
              <a:t>the twelve tribes</a:t>
            </a:r>
            <a:r>
              <a:rPr lang="en-US" sz="3600" dirty="0">
                <a:effectLst>
                  <a:outerShdw blurRad="38100" dist="38100" dir="2700000" algn="tl">
                    <a:srgbClr val="000000">
                      <a:alpha val="43137"/>
                    </a:srgbClr>
                  </a:outerShdw>
                </a:effectLst>
              </a:rPr>
              <a:t>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802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685800" y="304800"/>
          <a:ext cx="10896600" cy="6248400"/>
        </p:xfrm>
        <a:graphic>
          <a:graphicData uri="http://schemas.openxmlformats.org/drawingml/2006/table">
            <a:tbl>
              <a:tblPr firstRow="1" bandRow="1">
                <a:tableStyleId>{073A0DAA-6AF3-43AB-8588-CEC1D06C72B9}</a:tableStyleId>
              </a:tblPr>
              <a:tblGrid>
                <a:gridCol w="5171268">
                  <a:extLst>
                    <a:ext uri="{9D8B030D-6E8A-4147-A177-3AD203B41FA5}">
                      <a16:colId xmlns:a16="http://schemas.microsoft.com/office/drawing/2014/main" val="450372001"/>
                    </a:ext>
                  </a:extLst>
                </a:gridCol>
                <a:gridCol w="5725332">
                  <a:extLst>
                    <a:ext uri="{9D8B030D-6E8A-4147-A177-3AD203B41FA5}">
                      <a16:colId xmlns:a16="http://schemas.microsoft.com/office/drawing/2014/main" val="3560513311"/>
                    </a:ext>
                  </a:extLst>
                </a:gridCol>
              </a:tblGrid>
              <a:tr h="913229">
                <a:tc gridSpan="2">
                  <a:txBody>
                    <a:bodyPr/>
                    <a:lstStyle/>
                    <a:p>
                      <a:pPr algn="ctr"/>
                      <a:r>
                        <a:rPr kumimoji="0" lang="en-US" alt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40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17103">
                <a:tc>
                  <a:txBody>
                    <a:bodyPr/>
                    <a:lstStyle/>
                    <a:p>
                      <a:pPr marL="461963" indent="-461963" algn="ctr" eaLnBrk="1" hangingPunct="1">
                        <a:defRPr/>
                      </a:pPr>
                      <a:r>
                        <a:rPr lang="en-US" altLang="en-US" sz="36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6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6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6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17103">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769030">
                <a:tc>
                  <a:txBody>
                    <a:bodyPr/>
                    <a:lstStyle/>
                    <a:p>
                      <a:r>
                        <a:rPr lang="en-US" sz="3200" b="1" dirty="0">
                          <a:effectLst/>
                          <a:latin typeface="Calibri" panose="020F0502020204030204" pitchFamily="34" charset="0"/>
                          <a:cs typeface="Calibri" panose="020F0502020204030204" pitchFamily="34" charset="0"/>
                        </a:rPr>
                        <a:t>Sealed </a:t>
                      </a:r>
                      <a:r>
                        <a:rPr lang="en-US" sz="3200" b="1" u="sng" dirty="0">
                          <a:solidFill>
                            <a:srgbClr val="C00000"/>
                          </a:solidFill>
                          <a:effectLst/>
                          <a:latin typeface="Calibri" panose="020F0502020204030204" pitchFamily="34" charset="0"/>
                          <a:cs typeface="Calibri" panose="020F0502020204030204" pitchFamily="34" charset="0"/>
                        </a:rPr>
                        <a:t>before</a:t>
                      </a:r>
                      <a:r>
                        <a:rPr lang="en-US" sz="32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cs typeface="Calibri" panose="020F0502020204030204" pitchFamily="34" charset="0"/>
                        </a:rPr>
                        <a:t>Converted </a:t>
                      </a:r>
                      <a:r>
                        <a:rPr lang="en-US" sz="32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32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6248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effectLst/>
                          <a:latin typeface="Calibri" panose="020F0502020204030204" pitchFamily="34" charset="0"/>
                          <a:cs typeface="Calibri" panose="020F0502020204030204" pitchFamily="34" charset="0"/>
                        </a:rPr>
                        <a:t>Hitchcock and Ice, </a:t>
                      </a:r>
                      <a:r>
                        <a:rPr lang="en-US" altLang="en-US" sz="2800" i="1" dirty="0">
                          <a:effectLst/>
                          <a:latin typeface="Calibri" panose="020F0502020204030204" pitchFamily="34" charset="0"/>
                          <a:cs typeface="Calibri" panose="020F0502020204030204" pitchFamily="34" charset="0"/>
                        </a:rPr>
                        <a:t>The Truth Behind Left Behind</a:t>
                      </a:r>
                      <a:r>
                        <a:rPr lang="en-US" altLang="en-US" sz="28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70947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Font typeface="Wingdings" panose="05000000000000000000" pitchFamily="2" charset="2"/>
              <a:buAutoNum type="alphaUcPeriod"/>
              <a:defRPr/>
            </a:pPr>
            <a:r>
              <a:rPr lang="en-US" sz="3600" dirty="0">
                <a:solidFill>
                  <a:srgbClr val="FFFFCC"/>
                </a:solidFill>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9125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9550232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1981200" y="1371601"/>
            <a:ext cx="5257800" cy="4689476"/>
          </a:xfrm>
        </p:spPr>
        <p:txBody>
          <a:bodyPr/>
          <a:lstStyle/>
          <a:p>
            <a:pPr marL="457200" indent="-457200">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7239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7325735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195402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7800"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13979528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These prophecies, especially those in verses 12-15, could not have been fulfilled in the return from Babylon…Thus many take the primary reference to the return from Babylon. But the predictions will not be completely fulfilled until the future restoration, of which the return from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 was a foreshadowing</a:t>
            </a:r>
            <a:r>
              <a:rPr 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pic>
        <p:nvPicPr>
          <p:cNvPr id="5" name="Picture 6" descr="C:\Documents and Settings\Owner\Application Data\Microsoft\Media Catalog\clip0063.BMP">
            <a:extLst>
              <a:ext uri="{FF2B5EF4-FFF2-40B4-BE49-F238E27FC236}">
                <a16:creationId xmlns:a16="http://schemas.microsoft.com/office/drawing/2014/main" id="{597F7010-55F8-419E-9152-086A116E70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339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C7287E4-1A29-41A2-8319-F9717F6FDC87}"/>
              </a:ext>
            </a:extLst>
          </p:cNvPr>
          <p:cNvSpPr>
            <a:spLocks noGrp="1" noChangeArrowheads="1"/>
          </p:cNvSpPr>
          <p:nvPr>
            <p:ph type="title"/>
          </p:nvPr>
        </p:nvSpPr>
        <p:spPr>
          <a:xfrm>
            <a:off x="1562100" y="304800"/>
            <a:ext cx="9067800" cy="1066800"/>
          </a:xfrm>
        </p:spPr>
        <p:txBody>
          <a:bodyPr/>
          <a:lstStyle/>
          <a:p>
            <a:pPr algn="ctr" eaLnBrk="1" hangingPunct="1"/>
            <a:r>
              <a:rPr lang="en-US" altLang="en-US" sz="4000" dirty="0">
                <a:effectLst>
                  <a:outerShdw blurRad="38100" dist="38100" dir="2700000" algn="tl">
                    <a:srgbClr val="000000">
                      <a:alpha val="43137"/>
                    </a:srgbClr>
                  </a:outerShdw>
                </a:effectLst>
              </a:rPr>
              <a:t>The Millennial David</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outerShdw>
                </a:effectLst>
                <a:ea typeface="+mn-ea"/>
                <a:cs typeface="+mn-cs"/>
              </a:rPr>
              <a:t>Hosea 3:5; Jer. 30:9; Ezek. 34:23; 37:24</a:t>
            </a:r>
            <a:endParaRPr lang="en-US" altLang="en-US" sz="3600" dirty="0">
              <a:solidFill>
                <a:schemeClr val="tx1"/>
              </a:solidFill>
              <a:effectLst>
                <a:outerShdw blurRad="38100" dist="38100" dir="2700000" algn="tl">
                  <a:srgbClr val="000000"/>
                </a:outerShdw>
              </a:effectLst>
              <a:ea typeface="+mn-ea"/>
              <a:cs typeface="+mn-cs"/>
            </a:endParaRPr>
          </a:p>
        </p:txBody>
      </p:sp>
      <p:sp>
        <p:nvSpPr>
          <p:cNvPr id="36867" name="Rectangle 3">
            <a:extLst>
              <a:ext uri="{FF2B5EF4-FFF2-40B4-BE49-F238E27FC236}">
                <a16:creationId xmlns:a16="http://schemas.microsoft.com/office/drawing/2014/main" id="{2F8E29B3-7570-4F67-8893-2E148173DF1E}"/>
              </a:ext>
            </a:extLst>
          </p:cNvPr>
          <p:cNvSpPr>
            <a:spLocks noGrp="1" noChangeArrowheads="1"/>
          </p:cNvSpPr>
          <p:nvPr>
            <p:ph type="body" idx="1"/>
          </p:nvPr>
        </p:nvSpPr>
        <p:spPr>
          <a:xfrm>
            <a:off x="832114" y="1828800"/>
            <a:ext cx="3935412" cy="4918075"/>
          </a:xfrm>
        </p:spPr>
        <p:txBody>
          <a:bodyPr/>
          <a:lstStyle/>
          <a:p>
            <a:pPr marL="461963" indent="-461963" eaLnBrk="1" hangingPunct="1">
              <a:spcBef>
                <a:spcPts val="0"/>
              </a:spcBef>
              <a:spcAft>
                <a:spcPts val="3600"/>
              </a:spcAft>
              <a:defRPr/>
            </a:pPr>
            <a:r>
              <a:rPr lang="en-US" sz="3600" dirty="0"/>
              <a:t>Root of Jesse</a:t>
            </a:r>
          </a:p>
          <a:p>
            <a:pPr marL="461963" indent="-461963" eaLnBrk="1" hangingPunct="1">
              <a:spcBef>
                <a:spcPts val="0"/>
              </a:spcBef>
              <a:spcAft>
                <a:spcPts val="3600"/>
              </a:spcAft>
              <a:defRPr/>
            </a:pPr>
            <a:r>
              <a:rPr lang="en-US" sz="3600" dirty="0"/>
              <a:t>Branch of David</a:t>
            </a:r>
          </a:p>
          <a:p>
            <a:pPr marL="461963" indent="-461963" eaLnBrk="1" hangingPunct="1">
              <a:spcBef>
                <a:spcPts val="0"/>
              </a:spcBef>
              <a:spcAft>
                <a:spcPts val="3600"/>
              </a:spcAft>
              <a:defRPr/>
            </a:pPr>
            <a:r>
              <a:rPr lang="en-US" sz="3600" dirty="0"/>
              <a:t>Son of David</a:t>
            </a:r>
          </a:p>
          <a:p>
            <a:pPr marL="461963" indent="-461963" eaLnBrk="1" hangingPunct="1">
              <a:spcBef>
                <a:spcPts val="0"/>
              </a:spcBef>
              <a:spcAft>
                <a:spcPts val="3600"/>
              </a:spcAft>
              <a:defRPr/>
            </a:pPr>
            <a:r>
              <a:rPr lang="en-US" sz="3600" dirty="0"/>
              <a:t>Seed of David</a:t>
            </a:r>
          </a:p>
        </p:txBody>
      </p:sp>
      <p:pic>
        <p:nvPicPr>
          <p:cNvPr id="4" name="Picture 3" descr="C:\Documents and Settings\Owner\Application Data\Microsoft\Media Catalog\Downloaded Clips\cl0\SY01462_.wmf">
            <a:extLst>
              <a:ext uri="{FF2B5EF4-FFF2-40B4-BE49-F238E27FC236}">
                <a16:creationId xmlns:a16="http://schemas.microsoft.com/office/drawing/2014/main" id="{3EFBA95F-0312-448C-9A96-88970235D933}"/>
              </a:ext>
            </a:extLst>
          </p:cNvPr>
          <p:cNvPicPr>
            <a:picLocks noChangeAspect="1" noChangeArrowheads="1"/>
          </p:cNvPicPr>
          <p:nvPr/>
        </p:nvPicPr>
        <p:blipFill>
          <a:blip r:embed="rId2" cstate="print"/>
          <a:srcRect/>
          <a:stretch>
            <a:fillRect/>
          </a:stretch>
        </p:blipFill>
        <p:spPr bwMode="auto">
          <a:xfrm>
            <a:off x="7086600" y="1591733"/>
            <a:ext cx="4239419" cy="4356368"/>
          </a:xfrm>
          <a:prstGeom prst="rect">
            <a:avLst/>
          </a:prstGeom>
          <a:noFill/>
          <a:ln w="9525">
            <a:noFill/>
            <a:miter lim="800000"/>
            <a:headEnd/>
            <a:tailEnd/>
          </a:ln>
        </p:spPr>
      </p:pic>
    </p:spTree>
    <p:extLst>
      <p:ext uri="{BB962C8B-B14F-4D97-AF65-F5344CB8AC3E}">
        <p14:creationId xmlns:p14="http://schemas.microsoft.com/office/powerpoint/2010/main" val="39125068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9982804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A7D306B9-A5D0-40C8-A6D2-089D6996BB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0540" y="228600"/>
            <a:ext cx="991092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8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51F63FD-4E13-42A8-94F4-2356BE9250CB}"/>
              </a:ext>
            </a:extLst>
          </p:cNvPr>
          <p:cNvSpPr>
            <a:spLocks noGrp="1" noChangeArrowheads="1"/>
          </p:cNvSpPr>
          <p:nvPr>
            <p:ph type="title" idx="4294967295"/>
          </p:nvPr>
        </p:nvSpPr>
        <p:spPr>
          <a:xfrm>
            <a:off x="1981200" y="228600"/>
            <a:ext cx="8229600" cy="762000"/>
          </a:xfrm>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rPr>
              <a:t>Order or Tagma (1 Cor. 15:23)</a:t>
            </a:r>
          </a:p>
        </p:txBody>
      </p:sp>
      <p:sp>
        <p:nvSpPr>
          <p:cNvPr id="11267" name="Rectangle 3">
            <a:extLst>
              <a:ext uri="{FF2B5EF4-FFF2-40B4-BE49-F238E27FC236}">
                <a16:creationId xmlns:a16="http://schemas.microsoft.com/office/drawing/2014/main" id="{E66983AD-235C-40D3-A43E-F111B1DF0D3B}"/>
              </a:ext>
            </a:extLst>
          </p:cNvPr>
          <p:cNvSpPr>
            <a:spLocks noGrp="1" noChangeArrowheads="1"/>
          </p:cNvSpPr>
          <p:nvPr>
            <p:ph type="body" idx="4294967295"/>
          </p:nvPr>
        </p:nvSpPr>
        <p:spPr>
          <a:xfrm>
            <a:off x="1314450" y="1143000"/>
            <a:ext cx="9563100" cy="3048000"/>
          </a:xfrm>
        </p:spPr>
        <p:txBody>
          <a:bodyPr/>
          <a:lstStyle/>
          <a:p>
            <a:pPr marL="687388" indent="-687388" eaLnBrk="1" hangingPunct="1">
              <a:spcBef>
                <a:spcPts val="0"/>
              </a:spcBef>
              <a:spcAft>
                <a:spcPts val="24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General</a:t>
            </a:r>
            <a:r>
              <a:rPr lang="en-US" dirty="0">
                <a:effectLst>
                  <a:outerShdw blurRad="38100" dist="38100" dir="2700000" algn="tl">
                    <a:srgbClr val="000000">
                      <a:alpha val="43137"/>
                    </a:srgbClr>
                  </a:outerShdw>
                </a:effectLst>
                <a:cs typeface="Calibri" panose="020F0502020204030204" pitchFamily="34" charset="0"/>
              </a:rPr>
              <a:t>: Christ’s resurrection (1 Cor 15:23)</a:t>
            </a:r>
          </a:p>
          <a:p>
            <a:pPr marL="687388" indent="-687388" eaLnBrk="1" hangingPunct="1">
              <a:spcBef>
                <a:spcPts val="0"/>
              </a:spcBef>
              <a:spcAft>
                <a:spcPts val="24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Officer</a:t>
            </a:r>
            <a:r>
              <a:rPr lang="en-US" dirty="0">
                <a:effectLst>
                  <a:outerShdw blurRad="38100" dist="38100" dir="2700000" algn="tl">
                    <a:srgbClr val="000000">
                      <a:alpha val="43137"/>
                    </a:srgbClr>
                  </a:outerShdw>
                </a:effectLst>
                <a:cs typeface="Calibri" panose="020F0502020204030204" pitchFamily="34" charset="0"/>
              </a:rPr>
              <a:t>: Rapture (1 Thess 4:13-18)</a:t>
            </a:r>
          </a:p>
          <a:p>
            <a:pPr marL="687388" indent="-687388" eaLnBrk="1" hangingPunct="1">
              <a:spcBef>
                <a:spcPts val="0"/>
              </a:spcBef>
              <a:spcAft>
                <a:spcPts val="24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Soldiers</a:t>
            </a:r>
            <a:r>
              <a:rPr lang="en-US" dirty="0">
                <a:effectLst>
                  <a:outerShdw blurRad="38100" dist="38100" dir="2700000" algn="tl">
                    <a:srgbClr val="000000">
                      <a:alpha val="43137"/>
                    </a:srgbClr>
                  </a:outerShdw>
                </a:effectLst>
                <a:cs typeface="Calibri" panose="020F0502020204030204" pitchFamily="34" charset="0"/>
              </a:rPr>
              <a:t>: OT saints &amp; Tribulation martyrs (Rev 20:4)</a:t>
            </a:r>
          </a:p>
          <a:p>
            <a:pPr marL="687388" indent="-687388" eaLnBrk="1" hangingPunct="1">
              <a:spcBef>
                <a:spcPts val="0"/>
              </a:spcBef>
              <a:spcAft>
                <a:spcPts val="24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Captives</a:t>
            </a:r>
            <a:r>
              <a:rPr lang="en-US" dirty="0">
                <a:effectLst>
                  <a:outerShdw blurRad="38100" dist="38100" dir="2700000" algn="tl">
                    <a:srgbClr val="000000">
                      <a:alpha val="43137"/>
                    </a:srgbClr>
                  </a:outerShdw>
                </a:effectLst>
                <a:cs typeface="Calibri" panose="020F0502020204030204" pitchFamily="34" charset="0"/>
              </a:rPr>
              <a:t>: Unsaved of all ages (Rev 20:5)</a:t>
            </a:r>
          </a:p>
        </p:txBody>
      </p:sp>
      <p:pic>
        <p:nvPicPr>
          <p:cNvPr id="64516" name="Picture 4">
            <a:extLst>
              <a:ext uri="{FF2B5EF4-FFF2-40B4-BE49-F238E27FC236}">
                <a16:creationId xmlns:a16="http://schemas.microsoft.com/office/drawing/2014/main" id="{BE42255F-EFE1-41CA-B461-01B7A8A422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9970" y="4648200"/>
            <a:ext cx="2532063"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3211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3" cy="6400800"/>
          </a:xfrm>
          <a:prstGeom prst="rect">
            <a:avLst/>
          </a:prstGeom>
        </p:spPr>
      </p:pic>
    </p:spTree>
    <p:extLst>
      <p:ext uri="{BB962C8B-B14F-4D97-AF65-F5344CB8AC3E}">
        <p14:creationId xmlns:p14="http://schemas.microsoft.com/office/powerpoint/2010/main" val="2555288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252786430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Many have denied that this refers to a physical building in sanctuary, but this seems pointless in view of the last nine chapters of the book, which are treated at length. Just as it pleases God to dwell in a tabernacle when Israel departed from Egypt, so He will tabernacle among them in their converted condition (cf. Exodus 25:8).”</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216.</a:t>
            </a:r>
          </a:p>
        </p:txBody>
      </p:sp>
      <p:pic>
        <p:nvPicPr>
          <p:cNvPr id="5" name="Picture 4">
            <a:extLst>
              <a:ext uri="{FF2B5EF4-FFF2-40B4-BE49-F238E27FC236}">
                <a16:creationId xmlns:a16="http://schemas.microsoft.com/office/drawing/2014/main" id="{4B5C50A3-3A1C-4BF1-AFA0-4D3FDCBC51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6" name="Picture 5" descr="C:\Documents and Settings\Owner\Application Data\Microsoft\Media Catalog\clip0063.BMP">
            <a:extLst>
              <a:ext uri="{FF2B5EF4-FFF2-40B4-BE49-F238E27FC236}">
                <a16:creationId xmlns:a16="http://schemas.microsoft.com/office/drawing/2014/main" id="{BF28CF67-BCDC-4567-B66D-23070BB44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52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6176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733800"/>
          </a:xfrm>
        </p:spPr>
        <p:txBody>
          <a:bodyPr/>
          <a:lstStyle/>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42283580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733800"/>
          </a:xfrm>
        </p:spPr>
        <p:txBody>
          <a:bodyPr/>
          <a:lstStyle/>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2400"/>
              </a:spcAft>
              <a:buClr>
                <a:srgbClr val="FF99FF"/>
              </a:buClr>
              <a:buSzPct val="100000"/>
              <a:buFont typeface="+mj-lt"/>
              <a:buAutoNum type="arabicPeriod"/>
            </a:pPr>
            <a:r>
              <a:rPr lang="en-US" altLang="en-US" dirty="0">
                <a:solidFill>
                  <a:srgbClr val="FFFFFF"/>
                </a:solidFill>
              </a:rPr>
              <a:t> </a:t>
            </a:r>
            <a:r>
              <a:rPr lang="en-US" altLang="en-US" b="1" u="sng" dirty="0">
                <a:solidFill>
                  <a:srgbClr val="FFFFCC"/>
                </a:solidFill>
              </a:rPr>
              <a:t>Millennial temple (Ezek. 40-48)</a:t>
            </a:r>
          </a:p>
        </p:txBody>
      </p:sp>
    </p:spTree>
    <p:extLst>
      <p:ext uri="{BB962C8B-B14F-4D97-AF65-F5344CB8AC3E}">
        <p14:creationId xmlns:p14="http://schemas.microsoft.com/office/powerpoint/2010/main" val="24445735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HP Desktop\Pictures\Gabe's images\TheMellenniumTemple.jpg">
            <a:extLst>
              <a:ext uri="{FF2B5EF4-FFF2-40B4-BE49-F238E27FC236}">
                <a16:creationId xmlns:a16="http://schemas.microsoft.com/office/drawing/2014/main" id="{2A273F80-B7A3-4A9C-9FEF-6F6EC50AC1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1314"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740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HP Desktop\Pictures\Gabe's images\TempleComparisons.jpg">
            <a:extLst>
              <a:ext uri="{FF2B5EF4-FFF2-40B4-BE49-F238E27FC236}">
                <a16:creationId xmlns:a16="http://schemas.microsoft.com/office/drawing/2014/main" id="{3BA89821-804D-4997-A228-65730B7B6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1119" y="228600"/>
            <a:ext cx="95097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9084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216" y="228600"/>
            <a:ext cx="7697569" cy="6400800"/>
          </a:xfrm>
          <a:prstGeom prst="rect">
            <a:avLst/>
          </a:prstGeom>
          <a:ln w="28575">
            <a:solidFill>
              <a:schemeClr val="tx1"/>
            </a:solidFill>
          </a:ln>
        </p:spPr>
      </p:pic>
    </p:spTree>
    <p:extLst>
      <p:ext uri="{BB962C8B-B14F-4D97-AF65-F5344CB8AC3E}">
        <p14:creationId xmlns:p14="http://schemas.microsoft.com/office/powerpoint/2010/main" val="6217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671524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990600"/>
            <a:ext cx="6629400" cy="5638800"/>
          </a:xfrm>
        </p:spPr>
        <p:txBody>
          <a:bodyPr/>
          <a:lstStyle/>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Sun (Rev 22:5)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Moon (Rev 21:23)</a:t>
            </a:r>
          </a:p>
          <a:p>
            <a:pPr marL="514350" indent="-514350" eaLnBrk="1" hangingPunct="1">
              <a:spcBef>
                <a:spcPts val="0"/>
              </a:spcBef>
              <a:spcAft>
                <a:spcPts val="12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temple (Rev. 21:22)</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3008518964"/>
      </p:ext>
    </p:extLst>
  </p:cSld>
  <p:clrMapOvr>
    <a:masterClrMapping/>
  </p:clrMapOvr>
  <p:transition advTm="9168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066800" y="163517"/>
            <a:ext cx="10058399"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1981201" y="163517"/>
            <a:ext cx="8229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7050297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11061829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8BA25696-979E-40C9-8736-7887F74951A5}"/>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10571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Vision</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5B080348-9E6B-451F-9E03-D77962F5D5A0}"/>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24540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30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nvPr>
        </p:nvGraphicFramePr>
        <p:xfrm>
          <a:off x="609600" y="185888"/>
          <a:ext cx="10972800" cy="6486225"/>
        </p:xfrm>
        <a:graphic>
          <a:graphicData uri="http://schemas.openxmlformats.org/drawingml/2006/table">
            <a:tbl>
              <a:tblPr/>
              <a:tblGrid>
                <a:gridCol w="5378824">
                  <a:extLst>
                    <a:ext uri="{9D8B030D-6E8A-4147-A177-3AD203B41FA5}">
                      <a16:colId xmlns:a16="http://schemas.microsoft.com/office/drawing/2014/main" val="20000"/>
                    </a:ext>
                  </a:extLst>
                </a:gridCol>
                <a:gridCol w="5593976">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ISRAEL’S TWO REGATHERINGS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solidFill>
                            <a:schemeClr val="bg2"/>
                          </a:solidFill>
                          <a:effectLst/>
                          <a:latin typeface="Calibri" panose="020F0502020204030204" pitchFamily="34" charset="0"/>
                          <a:cs typeface="Calibri" panose="020F0502020204030204" pitchFamily="34" charset="0"/>
                        </a:rPr>
                        <a:t>Adapted from: Price, </a:t>
                      </a:r>
                      <a:r>
                        <a:rPr lang="en-US" sz="2000" i="1" dirty="0">
                          <a:solidFill>
                            <a:schemeClr val="bg2"/>
                          </a:solidFill>
                          <a:effectLst/>
                          <a:latin typeface="Calibri" panose="020F0502020204030204" pitchFamily="34" charset="0"/>
                          <a:cs typeface="Calibri" panose="020F0502020204030204" pitchFamily="34" charset="0"/>
                        </a:rPr>
                        <a:t>Jerusalem In Prophecy, </a:t>
                      </a:r>
                      <a:r>
                        <a:rPr lang="en-US" sz="2000" dirty="0">
                          <a:solidFill>
                            <a:schemeClr val="bg2"/>
                          </a:solidFill>
                          <a:effectLst/>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extLst>
      <p:ext uri="{BB962C8B-B14F-4D97-AF65-F5344CB8AC3E}">
        <p14:creationId xmlns:p14="http://schemas.microsoft.com/office/powerpoint/2010/main" val="1464071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6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9854</TotalTime>
  <Words>2149</Words>
  <Application>Microsoft Office PowerPoint</Application>
  <PresentationFormat>Widescreen</PresentationFormat>
  <Paragraphs>207</Paragraphs>
  <Slides>59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Calibri</vt:lpstr>
      <vt:lpstr>Times New Roman</vt:lpstr>
      <vt:lpstr>Wingdings</vt:lpstr>
      <vt:lpstr>Azure</vt:lpstr>
      <vt:lpstr>1_Azure</vt:lpstr>
      <vt:lpstr>Ezekiel 36‒39 The Middle East Meltdown 2022</vt:lpstr>
      <vt:lpstr>Ezekiel 33‒48</vt:lpstr>
      <vt:lpstr>Ezekiel 36</vt:lpstr>
      <vt:lpstr>Ezekiel 33‒48</vt:lpstr>
      <vt:lpstr>Ezekiel 37</vt:lpstr>
      <vt:lpstr>Ezekiel 37</vt:lpstr>
      <vt:lpstr>Ezekiel 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Ezekiel 37</vt:lpstr>
      <vt:lpstr>PowerPoint Presentation</vt:lpstr>
      <vt:lpstr>PowerPoint Presentation</vt:lpstr>
      <vt:lpstr>Two Rules of Interpretation</vt:lpstr>
      <vt:lpstr>PowerPoint Presentation</vt:lpstr>
      <vt:lpstr>PowerPoint Presentation</vt:lpstr>
      <vt:lpstr>PowerPoint Presentation</vt:lpstr>
      <vt:lpstr>Arnold Fruchtenbaum Arnold G. Fruchtenbaum, “Israel and the Church,” in Issues in Dispensationalism, ed. Wesley R. Willis and John R. Master (Chicago: Moody, 1994), 118.</vt:lpstr>
      <vt:lpstr>PowerPoint Presentation</vt:lpstr>
      <vt:lpstr>PowerPoint Presentation</vt:lpstr>
      <vt:lpstr>PowerPoint Presentation</vt:lpstr>
      <vt:lpstr>PowerPoint Presentation</vt:lpstr>
      <vt:lpstr>PowerPoint Presentation</vt:lpstr>
      <vt:lpstr>Ezekiel 37</vt:lpstr>
      <vt:lpstr>Ezekiel 37</vt:lpstr>
      <vt:lpstr>Six Parts of a Suzerain-Vassal Treaty in Deuteronomy</vt:lpstr>
      <vt:lpstr>Israel's Judgments</vt:lpstr>
      <vt:lpstr>Israel's Judgments</vt:lpstr>
      <vt:lpstr>PowerPoint Presentation</vt:lpstr>
      <vt:lpstr>PowerPoint Presentation</vt:lpstr>
      <vt:lpstr>PowerPoint Presentation</vt:lpstr>
      <vt:lpstr>Ezekiel 37</vt:lpstr>
      <vt:lpstr>PowerPoint Presentation</vt:lpstr>
      <vt:lpstr>Israel's Judgments</vt:lpstr>
      <vt:lpstr>PowerPoint Presentation</vt:lpstr>
      <vt:lpstr>PowerPoint Presentation</vt:lpstr>
      <vt:lpstr>PowerPoint Presentation</vt:lpstr>
      <vt:lpstr>The Millennial David Hosea 3:5; Jer. 30:9; Ezek. 34:23; 37:24</vt:lpstr>
      <vt:lpstr>PowerPoint Presentation</vt:lpstr>
      <vt:lpstr>PowerPoint Presentation</vt:lpstr>
      <vt:lpstr>Order or Tagma (1 Cor. 15:23)</vt:lpstr>
      <vt:lpstr>PowerPoint Presentation</vt:lpstr>
      <vt:lpstr>PowerPoint Presentation</vt:lpstr>
      <vt:lpstr>PowerPoint Presentation</vt:lpstr>
      <vt:lpstr>PowerPoint Presentation</vt:lpstr>
      <vt:lpstr>ISRAEL’S FOUR TEMPLES</vt:lpstr>
      <vt:lpstr>ISRAEL’S FOUR TEMPLES</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Ezekiel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006 - Ezek 37v9-28</dc:title>
  <dc:subject>Ezek 36-39</dc:subject>
  <dc:creator>A. Woods</dc:creator>
  <dc:description>Modified by Jim McGowan</dc:description>
  <cp:lastModifiedBy>Andy Woods</cp:lastModifiedBy>
  <cp:revision>1112</cp:revision>
  <cp:lastPrinted>2022-01-22T22:19:08Z</cp:lastPrinted>
  <dcterms:created xsi:type="dcterms:W3CDTF">2009-03-17T12:21:13Z</dcterms:created>
  <dcterms:modified xsi:type="dcterms:W3CDTF">2022-02-05T18:01:32Z</dcterms:modified>
</cp:coreProperties>
</file>