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2094" r:id="rId2"/>
    <p:sldId id="7754" r:id="rId3"/>
    <p:sldId id="8221" r:id="rId4"/>
    <p:sldId id="8220" r:id="rId5"/>
    <p:sldId id="8255" r:id="rId6"/>
    <p:sldId id="7729" r:id="rId7"/>
    <p:sldId id="8256" r:id="rId8"/>
    <p:sldId id="8222" r:id="rId9"/>
    <p:sldId id="8257" r:id="rId10"/>
    <p:sldId id="8258" r:id="rId11"/>
    <p:sldId id="8262" r:id="rId12"/>
    <p:sldId id="8259" r:id="rId13"/>
    <p:sldId id="8263" r:id="rId14"/>
    <p:sldId id="8284" r:id="rId15"/>
    <p:sldId id="7279" r:id="rId16"/>
    <p:sldId id="8285" r:id="rId17"/>
    <p:sldId id="5760" r:id="rId18"/>
    <p:sldId id="8287" r:id="rId19"/>
    <p:sldId id="8288" r:id="rId20"/>
    <p:sldId id="8268" r:id="rId21"/>
    <p:sldId id="8265" r:id="rId22"/>
    <p:sldId id="8286" r:id="rId23"/>
    <p:sldId id="8289" r:id="rId24"/>
    <p:sldId id="8266" r:id="rId25"/>
    <p:sldId id="7321" r:id="rId26"/>
    <p:sldId id="8232" r:id="rId27"/>
    <p:sldId id="7655" r:id="rId28"/>
    <p:sldId id="8302" r:id="rId29"/>
    <p:sldId id="8303" r:id="rId30"/>
    <p:sldId id="8261" r:id="rId31"/>
  </p:sldIdLst>
  <p:sldSz cx="12192000" cy="6858000"/>
  <p:notesSz cx="7315200" cy="9601200"/>
  <p:custDataLst>
    <p:tags r:id="rId34"/>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66FF66"/>
    <a:srgbClr val="FFCCFF"/>
    <a:srgbClr val="009900"/>
    <a:srgbClr val="003300"/>
    <a:srgbClr val="0000CC"/>
    <a:srgbClr val="00CCFF"/>
    <a:srgbClr val="33CC33"/>
    <a:srgbClr val="00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2E5063-4554-4107-A792-3969C01D44CD}" v="1" dt="2022-02-03T01:59:56.994"/>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2" autoAdjust="0"/>
    <p:restoredTop sz="96778" autoAdjust="0"/>
  </p:normalViewPr>
  <p:slideViewPr>
    <p:cSldViewPr>
      <p:cViewPr varScale="1">
        <p:scale>
          <a:sx n="82" d="100"/>
          <a:sy n="82" d="100"/>
        </p:scale>
        <p:origin x="60"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834"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BE2E5063-4554-4107-A792-3969C01D44CD}"/>
    <pc:docChg chg="addSld modSld">
      <pc:chgData name="Jim McGowan" userId="e2c7446dd3aca506" providerId="LiveId" clId="{BE2E5063-4554-4107-A792-3969C01D44CD}" dt="2022-02-03T02:00:27.537" v="36" actId="12789"/>
      <pc:docMkLst>
        <pc:docMk/>
      </pc:docMkLst>
      <pc:sldChg chg="modSp mod">
        <pc:chgData name="Jim McGowan" userId="e2c7446dd3aca506" providerId="LiveId" clId="{BE2E5063-4554-4107-A792-3969C01D44CD}" dt="2022-02-03T01:59:24.607" v="17" actId="14100"/>
        <pc:sldMkLst>
          <pc:docMk/>
          <pc:sldMk cId="3505547829" sldId="8232"/>
        </pc:sldMkLst>
        <pc:spChg chg="mod">
          <ac:chgData name="Jim McGowan" userId="e2c7446dd3aca506" providerId="LiveId" clId="{BE2E5063-4554-4107-A792-3969C01D44CD}" dt="2022-02-03T01:59:24.607" v="17" actId="14100"/>
          <ac:spMkLst>
            <pc:docMk/>
            <pc:sldMk cId="3505547829" sldId="8232"/>
            <ac:spMk id="3" creationId="{00000000-0000-0000-0000-000000000000}"/>
          </ac:spMkLst>
        </pc:spChg>
      </pc:sldChg>
      <pc:sldChg chg="addSp modSp new mod">
        <pc:chgData name="Jim McGowan" userId="e2c7446dd3aca506" providerId="LiveId" clId="{BE2E5063-4554-4107-A792-3969C01D44CD}" dt="2022-02-03T02:00:27.537" v="36" actId="12789"/>
        <pc:sldMkLst>
          <pc:docMk/>
          <pc:sldMk cId="569789499" sldId="8318"/>
        </pc:sldMkLst>
        <pc:spChg chg="add mod">
          <ac:chgData name="Jim McGowan" userId="e2c7446dd3aca506" providerId="LiveId" clId="{BE2E5063-4554-4107-A792-3969C01D44CD}" dt="2022-02-03T02:00:27.537" v="36" actId="12789"/>
          <ac:spMkLst>
            <pc:docMk/>
            <pc:sldMk cId="569789499" sldId="8318"/>
            <ac:spMk id="2" creationId="{796FAFD3-3E0A-44D2-A9A1-D8127FF35F6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786" tIns="53895" rIns="107786" bIns="53895" numCol="1" anchor="b" anchorCtr="0" compatLnSpc="1">
            <a:prstTxWarp prst="textNoShape">
              <a:avLst/>
            </a:prstTxWarp>
          </a:bodyPr>
          <a:lstStyle>
            <a:lvl1pPr defTabSz="101926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6"/>
            <a:ext cx="4089536" cy="793995"/>
          </a:xfrm>
          <a:prstGeom prst="rect">
            <a:avLst/>
          </a:prstGeom>
        </p:spPr>
        <p:txBody>
          <a:bodyPr vert="horz" lIns="118225" tIns="59113" rIns="118225" bIns="59113"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Zechariah 016 - 7v11-14 - 8v17</a:t>
            </a:r>
          </a:p>
          <a:p>
            <a:pPr>
              <a:defRPr/>
            </a:pPr>
            <a:r>
              <a:rPr lang="en-US" sz="1600" dirty="0"/>
              <a:t>02-02-2022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eaLnBrk="1" hangingPunct="1">
              <a:defRPr sz="13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eaLnBrk="1" hangingPunct="1">
              <a:defRPr sz="1300">
                <a:latin typeface="Calibri" panose="020F0502020204030204" pitchFamily="34" charset="0"/>
                <a:cs typeface="Arial" charset="0"/>
              </a:defRPr>
            </a:lvl1pPr>
          </a:lstStyle>
          <a:p>
            <a:pPr>
              <a:defRPr/>
            </a:pPr>
            <a:fld id="{5800389A-3474-4B41-9CB2-F1B2DAE08F62}" type="datetimeFigureOut">
              <a:rPr lang="en-US" smtClean="0"/>
              <a:pPr>
                <a:defRPr/>
              </a:pPr>
              <a:t>2/2/2022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18</a:t>
            </a:fld>
            <a:endParaRPr lang="en-US" altLang="en-US" dirty="0"/>
          </a:p>
        </p:txBody>
      </p:sp>
    </p:spTree>
    <p:extLst>
      <p:ext uri="{BB962C8B-B14F-4D97-AF65-F5344CB8AC3E}">
        <p14:creationId xmlns:p14="http://schemas.microsoft.com/office/powerpoint/2010/main" val="73075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19</a:t>
            </a:fld>
            <a:endParaRPr lang="en-US" altLang="en-US" dirty="0"/>
          </a:p>
        </p:txBody>
      </p:sp>
    </p:spTree>
    <p:extLst>
      <p:ext uri="{BB962C8B-B14F-4D97-AF65-F5344CB8AC3E}">
        <p14:creationId xmlns:p14="http://schemas.microsoft.com/office/powerpoint/2010/main" val="4260312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20</a:t>
            </a:fld>
            <a:endParaRPr lang="en-US" altLang="en-US" dirty="0"/>
          </a:p>
        </p:txBody>
      </p:sp>
    </p:spTree>
    <p:extLst>
      <p:ext uri="{BB962C8B-B14F-4D97-AF65-F5344CB8AC3E}">
        <p14:creationId xmlns:p14="http://schemas.microsoft.com/office/powerpoint/2010/main" val="2839534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2/2/2022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44218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9"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sym typeface="Symbol" pitchFamily="18" charset="2"/>
              </a:rPr>
              <a:t>Zechariah</a:t>
            </a:r>
          </a:p>
          <a:p>
            <a:pPr algn="ctr" eaLnBrk="1" hangingPunct="1"/>
            <a:r>
              <a:rPr lang="en-US" sz="3200" kern="0" dirty="0">
                <a:solidFill>
                  <a:srgbClr val="FFFFCC"/>
                </a:solidFill>
                <a:effectLst>
                  <a:outerShdw blurRad="38100" dist="38100" dir="2700000" algn="tl">
                    <a:srgbClr val="000000">
                      <a:alpha val="43137"/>
                    </a:srgbClr>
                  </a:outerShdw>
                </a:effectLst>
                <a:sym typeface="Symbol" pitchFamily="18" charset="2"/>
              </a:rPr>
              <a:t>God Remembers!</a:t>
            </a:r>
          </a:p>
        </p:txBody>
      </p:sp>
      <p:pic>
        <p:nvPicPr>
          <p:cNvPr id="2" name="Picture 1">
            <a:extLst>
              <a:ext uri="{FF2B5EF4-FFF2-40B4-BE49-F238E27FC236}">
                <a16:creationId xmlns:a16="http://schemas.microsoft.com/office/drawing/2014/main" id="{FE4FBC66-70AB-4401-B987-E4D026EE7810}"/>
              </a:ext>
            </a:extLst>
          </p:cNvPr>
          <p:cNvPicPr>
            <a:picLocks noChangeAspect="1"/>
          </p:cNvPicPr>
          <p:nvPr/>
        </p:nvPicPr>
        <p:blipFill rotWithShape="1">
          <a:blip r:embed="rId3"/>
          <a:srcRect b="3333"/>
          <a:stretch/>
        </p:blipFill>
        <p:spPr>
          <a:xfrm>
            <a:off x="3648967" y="1600200"/>
            <a:ext cx="4894066" cy="3657600"/>
          </a:xfrm>
          <a:prstGeom prst="rect">
            <a:avLst/>
          </a:prstGeom>
          <a:ln>
            <a:solidFill>
              <a:schemeClr val="tx1"/>
            </a:solidFill>
          </a:ln>
        </p:spPr>
      </p:pic>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1371600" y="228600"/>
            <a:ext cx="9448800" cy="920692"/>
          </a:xfrm>
        </p:spPr>
        <p:txBody>
          <a:bodyPr/>
          <a:lstStyle/>
          <a:p>
            <a:pPr algn="ctr" eaLnBrk="1" hangingPunct="1"/>
            <a:r>
              <a:rPr lang="en-US" sz="3600" dirty="0">
                <a:effectLst>
                  <a:outerShdw blurRad="38100" dist="38100" dir="2700000" algn="tl">
                    <a:srgbClr val="000000">
                      <a:alpha val="43137"/>
                    </a:srgbClr>
                  </a:outerShdw>
                </a:effectLst>
              </a:rPr>
              <a:t>III. Questions &amp; Answers Concerning Fasting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(7‒8)</a:t>
            </a:r>
          </a:p>
        </p:txBody>
      </p:sp>
      <p:sp>
        <p:nvSpPr>
          <p:cNvPr id="92163" name="Rectangle 2051"/>
          <p:cNvSpPr>
            <a:spLocks noGrp="1" noChangeArrowheads="1"/>
          </p:cNvSpPr>
          <p:nvPr>
            <p:ph type="body" idx="1"/>
          </p:nvPr>
        </p:nvSpPr>
        <p:spPr>
          <a:xfrm>
            <a:off x="609600" y="1371600"/>
            <a:ext cx="8991600" cy="4419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Question (7:1-3)</a:t>
            </a:r>
          </a:p>
          <a:p>
            <a:pPr marL="457200" lvl="1" indent="-457200" eaLnBrk="1" hangingPunct="1">
              <a:spcBef>
                <a:spcPts val="0"/>
              </a:spcBef>
              <a:spcAft>
                <a:spcPts val="2400"/>
              </a:spcAft>
              <a:buClr>
                <a:srgbClr val="FF66FF"/>
              </a:buClr>
              <a:buSzPct val="100000"/>
              <a:buFont typeface="Wingdings" pitchFamily="2" charset="2"/>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Four divine answers (7:4‒8:23)</a:t>
            </a:r>
          </a:p>
          <a:p>
            <a:pPr marL="914400" lvl="2" indent="-514350" eaLnBrk="1" hangingPunct="1">
              <a:spcBef>
                <a:spcPts val="0"/>
              </a:spcBef>
              <a:spcAft>
                <a:spcPts val="2400"/>
              </a:spcAft>
              <a:buClr>
                <a:srgbClr val="66FF66"/>
              </a:buClr>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Condemnation of empty ritualism (7:4-7)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Condemnation of past covenant failure (7:8-14)</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Prediction of Jerusalem’s restoration (8:1-17)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Prediction of future blessing (8:18-23)</a:t>
            </a:r>
          </a:p>
        </p:txBody>
      </p:sp>
      <p:pic>
        <p:nvPicPr>
          <p:cNvPr id="6" name="Picture 2" descr="Zechariah - davidould.net">
            <a:extLst>
              <a:ext uri="{FF2B5EF4-FFF2-40B4-BE49-F238E27FC236}">
                <a16:creationId xmlns:a16="http://schemas.microsoft.com/office/drawing/2014/main" id="{0DCCFAB8-4537-4077-A4E1-978A24FE6C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9207388" y="1747007"/>
            <a:ext cx="2375012"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957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514350" indent="-514350" algn="ctr">
              <a:buClr>
                <a:srgbClr val="66FF66"/>
              </a:buClr>
              <a:buFont typeface="+mj-lt"/>
              <a:buAutoNum type="arabicPeriod"/>
            </a:pPr>
            <a:r>
              <a:rPr lang="en-US" altLang="en-US" sz="3600" dirty="0">
                <a:effectLst>
                  <a:outerShdw blurRad="38100" dist="38100" dir="2700000" algn="tl">
                    <a:srgbClr val="000000">
                      <a:alpha val="43137"/>
                    </a:srgbClr>
                  </a:outerShdw>
                </a:effectLst>
              </a:rPr>
              <a:t>Empty Ritualism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(7:4-7)</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3" y="2057399"/>
            <a:ext cx="5024610" cy="3200400"/>
          </a:xfrm>
        </p:spPr>
        <p:txBody>
          <a:bodyPr/>
          <a:lstStyle/>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Israel’s insincerity (4-5)</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Israel’s selfishness (6-7)</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91402" y="2057399"/>
            <a:ext cx="4156271"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6552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1371600" y="228600"/>
            <a:ext cx="9448800" cy="920692"/>
          </a:xfrm>
        </p:spPr>
        <p:txBody>
          <a:bodyPr/>
          <a:lstStyle/>
          <a:p>
            <a:pPr algn="ctr" eaLnBrk="1" hangingPunct="1"/>
            <a:r>
              <a:rPr lang="en-US" sz="3600" dirty="0">
                <a:effectLst>
                  <a:outerShdw blurRad="38100" dist="38100" dir="2700000" algn="tl">
                    <a:srgbClr val="000000">
                      <a:alpha val="43137"/>
                    </a:srgbClr>
                  </a:outerShdw>
                </a:effectLst>
              </a:rPr>
              <a:t>III. Questions &amp; Answers Concerning Fasting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(7‒8)</a:t>
            </a:r>
          </a:p>
        </p:txBody>
      </p:sp>
      <p:sp>
        <p:nvSpPr>
          <p:cNvPr id="92163" name="Rectangle 2051"/>
          <p:cNvSpPr>
            <a:spLocks noGrp="1" noChangeArrowheads="1"/>
          </p:cNvSpPr>
          <p:nvPr>
            <p:ph type="body" idx="1"/>
          </p:nvPr>
        </p:nvSpPr>
        <p:spPr>
          <a:xfrm>
            <a:off x="609599" y="1371600"/>
            <a:ext cx="9448799" cy="4419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Question (7:1-3)</a:t>
            </a:r>
          </a:p>
          <a:p>
            <a:pPr marL="457200" lvl="1" indent="-457200" eaLnBrk="1" hangingPunct="1">
              <a:spcBef>
                <a:spcPts val="0"/>
              </a:spcBef>
              <a:spcAft>
                <a:spcPts val="2400"/>
              </a:spcAft>
              <a:buClr>
                <a:srgbClr val="FF66FF"/>
              </a:buClr>
              <a:buSzPct val="100000"/>
              <a:buFont typeface="Wingdings" pitchFamily="2" charset="2"/>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Four divine answers (7:4‒8:23)</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Condemnation of empty ritualism (7:4-7)</a:t>
            </a:r>
          </a:p>
          <a:p>
            <a:pPr marL="914400" lvl="2" indent="-514350" eaLnBrk="1" hangingPunct="1">
              <a:spcBef>
                <a:spcPts val="0"/>
              </a:spcBef>
              <a:spcAft>
                <a:spcPts val="2400"/>
              </a:spcAft>
              <a:buClr>
                <a:srgbClr val="66FF66"/>
              </a:buClr>
              <a:buSzPct val="100000"/>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Condemnation of past covenant failure (7:8-14)</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Prediction of Jerusalem’s restoration (8:1-17)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Prediction of future blessing (8:18-23)</a:t>
            </a:r>
          </a:p>
        </p:txBody>
      </p:sp>
      <p:pic>
        <p:nvPicPr>
          <p:cNvPr id="6" name="Picture 2" descr="Zechariah - davidould.net">
            <a:extLst>
              <a:ext uri="{FF2B5EF4-FFF2-40B4-BE49-F238E27FC236}">
                <a16:creationId xmlns:a16="http://schemas.microsoft.com/office/drawing/2014/main" id="{0DCCFAB8-4537-4077-A4E1-978A24FE6C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9207388" y="1747007"/>
            <a:ext cx="2375012"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203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571500" indent="-571500" algn="ctr">
              <a:buClr>
                <a:srgbClr val="66FF66"/>
              </a:buClr>
              <a:buFont typeface="+mj-lt"/>
              <a:buAutoNum type="arabicPeriod" startAt="2"/>
            </a:pPr>
            <a:r>
              <a:rPr lang="en-US" altLang="en-US" sz="3600" dirty="0">
                <a:effectLst>
                  <a:outerShdw blurRad="38100" dist="38100" dir="2700000" algn="tl">
                    <a:srgbClr val="000000">
                      <a:alpha val="43137"/>
                    </a:srgbClr>
                  </a:outerShdw>
                </a:effectLst>
              </a:rPr>
              <a:t>Covenant Rebellion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(7:8-14)</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3" y="2057399"/>
            <a:ext cx="5955944" cy="3200400"/>
          </a:xfrm>
        </p:spPr>
        <p:txBody>
          <a:bodyPr/>
          <a:lstStyle/>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Covenant requirements (8-10)</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Covenant rebellion (11-12)</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Covenant judgment (13-14)</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91402" y="2057399"/>
            <a:ext cx="4156271"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6196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571500" indent="-571500" algn="ctr">
              <a:buClr>
                <a:srgbClr val="66FF66"/>
              </a:buClr>
              <a:buFont typeface="+mj-lt"/>
              <a:buAutoNum type="arabicPeriod" startAt="2"/>
            </a:pPr>
            <a:r>
              <a:rPr lang="en-US" altLang="en-US" sz="3600" dirty="0">
                <a:effectLst>
                  <a:outerShdw blurRad="38100" dist="38100" dir="2700000" algn="tl">
                    <a:srgbClr val="000000">
                      <a:alpha val="43137"/>
                    </a:srgbClr>
                  </a:outerShdw>
                </a:effectLst>
              </a:rPr>
              <a:t>Covenant Rebellion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(7:8-14)</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3" y="2057399"/>
            <a:ext cx="5955944" cy="3200400"/>
          </a:xfrm>
        </p:spPr>
        <p:txBody>
          <a:bodyPr/>
          <a:lstStyle/>
          <a:p>
            <a:pPr marL="684213" indent="-684213">
              <a:spcBef>
                <a:spcPts val="0"/>
              </a:spcBef>
              <a:spcAft>
                <a:spcPts val="4200"/>
              </a:spcAft>
              <a:buClr>
                <a:srgbClr val="FF9900"/>
              </a:buClr>
              <a:buSzPct val="100000"/>
              <a:buFont typeface="+mj-lt"/>
              <a:buAutoNum type="alphaLcParenR"/>
            </a:pPr>
            <a:r>
              <a:rPr lang="en-US" altLang="en-US" b="1" u="sng" dirty="0">
                <a:solidFill>
                  <a:srgbClr val="FFFFCC"/>
                </a:solidFill>
                <a:effectLst>
                  <a:outerShdw blurRad="38100" dist="38100" dir="2700000" algn="tl">
                    <a:srgbClr val="000000">
                      <a:alpha val="43137"/>
                    </a:srgbClr>
                  </a:outerShdw>
                </a:effectLst>
              </a:rPr>
              <a:t>Covenant requirements (8-10)</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Covenant rebellion (11-12)</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Covenant judgment (13-14)</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91402" y="2057399"/>
            <a:ext cx="4156271"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3503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017" y="80621"/>
            <a:ext cx="8839966" cy="6663506"/>
          </a:xfrm>
          <a:prstGeom prst="rect">
            <a:avLst/>
          </a:prstGeom>
        </p:spPr>
      </p:pic>
    </p:spTree>
    <p:extLst>
      <p:ext uri="{BB962C8B-B14F-4D97-AF65-F5344CB8AC3E}">
        <p14:creationId xmlns:p14="http://schemas.microsoft.com/office/powerpoint/2010/main" val="22294714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571500" indent="-571500" algn="ctr">
              <a:buClr>
                <a:srgbClr val="66FF66"/>
              </a:buClr>
              <a:buFont typeface="+mj-lt"/>
              <a:buAutoNum type="arabicPeriod" startAt="2"/>
            </a:pPr>
            <a:r>
              <a:rPr lang="en-US" altLang="en-US" sz="3600" dirty="0">
                <a:effectLst>
                  <a:outerShdw blurRad="38100" dist="38100" dir="2700000" algn="tl">
                    <a:srgbClr val="000000">
                      <a:alpha val="43137"/>
                    </a:srgbClr>
                  </a:outerShdw>
                </a:effectLst>
              </a:rPr>
              <a:t>Covenant Rebellion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(7:8-14)</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3" y="2057399"/>
            <a:ext cx="5955944" cy="3200400"/>
          </a:xfrm>
        </p:spPr>
        <p:txBody>
          <a:bodyPr/>
          <a:lstStyle/>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Covenant requirements (8-10)</a:t>
            </a:r>
          </a:p>
          <a:p>
            <a:pPr marL="684213" indent="-684213">
              <a:spcBef>
                <a:spcPts val="0"/>
              </a:spcBef>
              <a:spcAft>
                <a:spcPts val="4200"/>
              </a:spcAft>
              <a:buClr>
                <a:srgbClr val="FF9900"/>
              </a:buClr>
              <a:buSzPct val="100000"/>
              <a:buFont typeface="+mj-lt"/>
              <a:buAutoNum type="alphaLcParenR"/>
            </a:pPr>
            <a:r>
              <a:rPr lang="en-US" altLang="en-US" b="1" u="sng" dirty="0">
                <a:solidFill>
                  <a:srgbClr val="FFFFCC"/>
                </a:solidFill>
                <a:effectLst>
                  <a:outerShdw blurRad="38100" dist="38100" dir="2700000" algn="tl">
                    <a:srgbClr val="000000">
                      <a:alpha val="43137"/>
                    </a:srgbClr>
                  </a:outerShdw>
                </a:effectLst>
              </a:rPr>
              <a:t>Covenant rebellion (11-12)</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Covenant judgment (13-14)</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91402" y="2057399"/>
            <a:ext cx="4156271"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1217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228600"/>
            <a:ext cx="10972800" cy="914400"/>
          </a:xfrm>
        </p:spPr>
        <p:txBody>
          <a:bodyPr/>
          <a:lstStyle/>
          <a:p>
            <a:pPr algn="ctr"/>
            <a:r>
              <a:rPr lang="en-US" sz="4000" dirty="0">
                <a:effectLst>
                  <a:outerShdw blurRad="38100" dist="38100" dir="2700000" algn="tl">
                    <a:srgbClr val="000000">
                      <a:alpha val="43137"/>
                    </a:srgbClr>
                  </a:outerShdw>
                </a:effectLst>
              </a:rPr>
              <a:t>Running </a:t>
            </a:r>
            <a:r>
              <a:rPr lang="en-US" sz="4000" b="1" u="sng" dirty="0">
                <a:solidFill>
                  <a:srgbClr val="FFFFCC"/>
                </a:solidFill>
                <a:effectLst>
                  <a:outerShdw blurRad="38100" dist="38100" dir="2700000" algn="tl">
                    <a:srgbClr val="000000">
                      <a:alpha val="43137"/>
                    </a:srgbClr>
                  </a:outerShdw>
                </a:effectLst>
              </a:rPr>
              <a:t>TULIP</a:t>
            </a:r>
            <a:r>
              <a:rPr lang="en-US" sz="4000" dirty="0">
                <a:effectLst>
                  <a:outerShdw blurRad="38100" dist="38100" dir="2700000" algn="tl">
                    <a:srgbClr val="000000">
                      <a:alpha val="43137"/>
                    </a:srgbClr>
                  </a:outerShdw>
                </a:effectLst>
              </a:rPr>
              <a:t> Through the Grid of Scripture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6019800" cy="3810000"/>
          </a:xfrm>
        </p:spPr>
        <p:txBody>
          <a:bodyPr/>
          <a:lstStyle/>
          <a:p>
            <a:pPr marL="0" indent="0">
              <a:spcBef>
                <a:spcPts val="600"/>
              </a:spcBef>
              <a:spcAft>
                <a:spcPts val="1200"/>
              </a:spcAft>
              <a:buSzPct val="100000"/>
              <a:buNone/>
              <a:defRPr/>
            </a:pPr>
            <a:r>
              <a:rPr lang="en-US" sz="4000" b="1" u="sng" dirty="0">
                <a:solidFill>
                  <a:srgbClr val="FFFFCC"/>
                </a:solidFill>
                <a:cs typeface="Calibri" pitchFamily="34" charset="0"/>
              </a:rPr>
              <a:t>T</a:t>
            </a:r>
            <a:r>
              <a:rPr lang="en-US" sz="3600" b="1" u="sng" dirty="0">
                <a:solidFill>
                  <a:srgbClr val="FFFFCC"/>
                </a:solidFill>
                <a:cs typeface="Calibri" pitchFamily="34" charset="0"/>
              </a:rPr>
              <a:t>otal Depravity</a:t>
            </a:r>
          </a:p>
          <a:p>
            <a:pPr marL="0" indent="0">
              <a:spcBef>
                <a:spcPts val="600"/>
              </a:spcBef>
              <a:spcAft>
                <a:spcPts val="1200"/>
              </a:spcAft>
              <a:buSzPct val="100000"/>
              <a:buNone/>
              <a:defRPr/>
            </a:pPr>
            <a:r>
              <a:rPr lang="en-US" sz="4000" b="1" u="sng" dirty="0">
                <a:solidFill>
                  <a:srgbClr val="FFFFCC"/>
                </a:solidFill>
                <a:cs typeface="Calibri" pitchFamily="34" charset="0"/>
              </a:rPr>
              <a:t>U</a:t>
            </a:r>
            <a:r>
              <a:rPr lang="en-US" sz="3600" dirty="0">
                <a:cs typeface="Calibri" pitchFamily="34" charset="0"/>
              </a:rPr>
              <a:t>nconditional Election</a:t>
            </a:r>
          </a:p>
          <a:p>
            <a:pPr marL="0" indent="0">
              <a:spcBef>
                <a:spcPts val="600"/>
              </a:spcBef>
              <a:spcAft>
                <a:spcPts val="1200"/>
              </a:spcAft>
              <a:buSzPct val="100000"/>
              <a:buNone/>
              <a:defRPr/>
            </a:pPr>
            <a:r>
              <a:rPr lang="en-US" sz="4000" b="1" u="sng" dirty="0">
                <a:solidFill>
                  <a:srgbClr val="FFFFCC"/>
                </a:solidFill>
                <a:cs typeface="Calibri" pitchFamily="34" charset="0"/>
              </a:rPr>
              <a:t>L</a:t>
            </a:r>
            <a:r>
              <a:rPr lang="en-US" sz="3600" dirty="0">
                <a:cs typeface="Calibri" pitchFamily="34" charset="0"/>
              </a:rPr>
              <a:t>imited Atonement</a:t>
            </a:r>
          </a:p>
          <a:p>
            <a:pPr marL="0" indent="0">
              <a:spcBef>
                <a:spcPts val="600"/>
              </a:spcBef>
              <a:spcAft>
                <a:spcPts val="1200"/>
              </a:spcAft>
              <a:buSzPct val="100000"/>
              <a:buNone/>
              <a:defRPr/>
            </a:pPr>
            <a:r>
              <a:rPr lang="en-US" sz="4000" b="1" u="sng" dirty="0">
                <a:solidFill>
                  <a:srgbClr val="FFFFCC"/>
                </a:solidFill>
                <a:cs typeface="Calibri" pitchFamily="34" charset="0"/>
              </a:rPr>
              <a:t>I</a:t>
            </a:r>
            <a:r>
              <a:rPr lang="en-US" sz="3600" dirty="0">
                <a:cs typeface="Calibri" pitchFamily="34" charset="0"/>
              </a:rPr>
              <a:t>rresistible Grace</a:t>
            </a:r>
          </a:p>
          <a:p>
            <a:pPr marL="0" indent="0">
              <a:spcBef>
                <a:spcPts val="600"/>
              </a:spcBef>
              <a:spcAft>
                <a:spcPts val="1200"/>
              </a:spcAft>
              <a:buSzPct val="100000"/>
              <a:buNone/>
              <a:defRPr/>
            </a:pPr>
            <a:r>
              <a:rPr lang="en-US" sz="4000" b="1" u="sng" dirty="0">
                <a:solidFill>
                  <a:srgbClr val="FFFFCC"/>
                </a:solidFill>
                <a:cs typeface="Calibri" pitchFamily="34" charset="0"/>
              </a:rPr>
              <a:t>P</a:t>
            </a:r>
            <a:r>
              <a:rPr lang="en-US" sz="3600" dirty="0">
                <a:cs typeface="Calibri" pitchFamily="34" charset="0"/>
              </a:rPr>
              <a:t>erseverance of the Saints</a:t>
            </a:r>
          </a:p>
        </p:txBody>
      </p:sp>
      <p:pic>
        <p:nvPicPr>
          <p:cNvPr id="5" name="Picture 4">
            <a:extLst>
              <a:ext uri="{FF2B5EF4-FFF2-40B4-BE49-F238E27FC236}">
                <a16:creationId xmlns:a16="http://schemas.microsoft.com/office/drawing/2014/main" id="{FAFFFF3B-ACC4-4388-8FD9-85D946BF1C5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6813430" y="1676400"/>
            <a:ext cx="4768970" cy="36576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37193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B926C0-7B26-4388-ADDC-3123391B15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7171" name="Rectangle 1027"/>
          <p:cNvSpPr>
            <a:spLocks noGrp="1" noChangeArrowheads="1"/>
          </p:cNvSpPr>
          <p:nvPr>
            <p:ph type="body" idx="1"/>
          </p:nvPr>
        </p:nvSpPr>
        <p:spPr>
          <a:xfrm>
            <a:off x="609600" y="0"/>
            <a:ext cx="10972800" cy="2819400"/>
          </a:xfrm>
        </p:spPr>
        <p:txBody>
          <a:bodyPr/>
          <a:lstStyle/>
          <a:p>
            <a:pPr marL="0" indent="0" algn="ctr" defTabSz="685800">
              <a:spcBef>
                <a:spcPct val="0"/>
              </a:spcBef>
              <a:spcAft>
                <a:spcPts val="1200"/>
              </a:spcAft>
              <a:buNone/>
              <a:defRPr/>
            </a:pPr>
            <a:r>
              <a:rPr lang="en-US" altLang="en-US" sz="4000" kern="1200" dirty="0">
                <a:solidFill>
                  <a:schemeClr val="tx2"/>
                </a:solidFill>
                <a:ea typeface="+mj-ea"/>
                <a:cs typeface="+mj-cs"/>
              </a:rPr>
              <a:t>Hosea 4:1</a:t>
            </a:r>
          </a:p>
          <a:p>
            <a:pPr marL="0" indent="0" algn="just" eaLnBrk="1" hangingPunct="1">
              <a:spcBef>
                <a:spcPts val="0"/>
              </a:spcBef>
              <a:buNone/>
              <a:defRPr/>
            </a:pPr>
            <a:r>
              <a:rPr lang="en-US" sz="3500" dirty="0">
                <a:effectLst>
                  <a:outerShdw blurRad="38100" dist="38100" dir="2700000" algn="tl">
                    <a:srgbClr val="000000">
                      <a:alpha val="43137"/>
                    </a:srgbClr>
                  </a:outerShdw>
                </a:effectLst>
              </a:rPr>
              <a:t>“Listen to the word of the Lord, you sons of Israel, Because the Lord has a </a:t>
            </a:r>
            <a:r>
              <a:rPr lang="en-US" sz="3500" b="1" u="sng" dirty="0">
                <a:solidFill>
                  <a:srgbClr val="FFFFCC"/>
                </a:solidFill>
                <a:effectLst>
                  <a:outerShdw blurRad="38100" dist="38100" dir="2700000" algn="tl">
                    <a:srgbClr val="000000">
                      <a:alpha val="43137"/>
                    </a:srgbClr>
                  </a:outerShdw>
                </a:effectLst>
              </a:rPr>
              <a:t>case</a:t>
            </a:r>
            <a:r>
              <a:rPr lang="en-US" sz="3500" dirty="0">
                <a:effectLst>
                  <a:outerShdw blurRad="38100" dist="38100" dir="2700000" algn="tl">
                    <a:srgbClr val="000000">
                      <a:alpha val="43137"/>
                    </a:srgbClr>
                  </a:outerShdw>
                </a:effectLst>
              </a:rPr>
              <a:t> against the inhabitants of the land, For there is no faithfulness, nor loyalty, Nor knowledge of God in the land.”</a:t>
            </a:r>
          </a:p>
          <a:p>
            <a:pPr marL="0" indent="0" algn="just" eaLnBrk="1" hangingPunct="1">
              <a:buNone/>
              <a:defRPr/>
            </a:pPr>
            <a:endParaRPr lang="en-US" altLang="en-US" sz="3000" i="1"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EE2696BE-D7FA-4FA6-AEBA-BB814A1DA970}"/>
              </a:ext>
            </a:extLst>
          </p:cNvPr>
          <p:cNvPicPr>
            <a:picLocks noChangeAspect="1"/>
          </p:cNvPicPr>
          <p:nvPr/>
        </p:nvPicPr>
        <p:blipFill>
          <a:blip r:embed="rId4"/>
          <a:stretch>
            <a:fillRect/>
          </a:stretch>
        </p:blipFill>
        <p:spPr>
          <a:xfrm>
            <a:off x="5065426" y="3429000"/>
            <a:ext cx="2061148" cy="1371600"/>
          </a:xfrm>
          <a:prstGeom prst="rect">
            <a:avLst/>
          </a:prstGeom>
        </p:spPr>
      </p:pic>
    </p:spTree>
    <p:extLst>
      <p:ext uri="{BB962C8B-B14F-4D97-AF65-F5344CB8AC3E}">
        <p14:creationId xmlns:p14="http://schemas.microsoft.com/office/powerpoint/2010/main" val="399774210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B926C0-7B26-4388-ADDC-3123391B15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7171" name="Rectangle 1027"/>
          <p:cNvSpPr>
            <a:spLocks noGrp="1" noChangeArrowheads="1"/>
          </p:cNvSpPr>
          <p:nvPr>
            <p:ph type="body" idx="1"/>
          </p:nvPr>
        </p:nvSpPr>
        <p:spPr>
          <a:xfrm>
            <a:off x="609600" y="0"/>
            <a:ext cx="10972800" cy="3429000"/>
          </a:xfrm>
        </p:spPr>
        <p:txBody>
          <a:bodyPr/>
          <a:lstStyle/>
          <a:p>
            <a:pPr marL="0" indent="0" algn="ctr" defTabSz="685800">
              <a:spcBef>
                <a:spcPct val="0"/>
              </a:spcBef>
              <a:spcAft>
                <a:spcPts val="1200"/>
              </a:spcAft>
              <a:buNone/>
              <a:defRPr/>
            </a:pPr>
            <a:r>
              <a:rPr lang="en-US" altLang="en-US" sz="4000" kern="1200" dirty="0">
                <a:solidFill>
                  <a:schemeClr val="tx2"/>
                </a:solidFill>
                <a:ea typeface="+mj-ea"/>
                <a:cs typeface="+mj-cs"/>
              </a:rPr>
              <a:t>Micah 6:1-2</a:t>
            </a:r>
          </a:p>
          <a:p>
            <a:pPr marL="0" indent="0" algn="just" eaLnBrk="1" hangingPunct="1">
              <a:spcBef>
                <a:spcPts val="0"/>
              </a:spcBef>
              <a:buNone/>
              <a:defRPr/>
            </a:pPr>
            <a:r>
              <a:rPr lang="en-US" sz="3400" dirty="0">
                <a:effectLst>
                  <a:outerShdw blurRad="38100" dist="38100" dir="2700000" algn="tl">
                    <a:srgbClr val="000000">
                      <a:alpha val="43137"/>
                    </a:srgbClr>
                  </a:outerShdw>
                </a:effectLst>
              </a:rPr>
              <a:t>“</a:t>
            </a:r>
            <a:r>
              <a:rPr lang="en-US" sz="3400" kern="1200" baseline="30000" dirty="0">
                <a:effectLst>
                  <a:outerShdw blurRad="38100" dist="38100" dir="2700000" algn="tl">
                    <a:srgbClr val="000000">
                      <a:alpha val="43137"/>
                    </a:srgbClr>
                  </a:outerShdw>
                </a:effectLst>
                <a:cs typeface="Calibri" panose="020F0502020204030204" pitchFamily="34" charset="0"/>
              </a:rPr>
              <a:t>1</a:t>
            </a:r>
            <a:r>
              <a:rPr lang="en-US" sz="3400" dirty="0">
                <a:effectLst>
                  <a:outerShdw blurRad="38100" dist="38100" dir="2700000" algn="tl">
                    <a:srgbClr val="000000">
                      <a:alpha val="43137"/>
                    </a:srgbClr>
                  </a:outerShdw>
                </a:effectLst>
              </a:rPr>
              <a:t> Hear now what the Lord is saying, “Arise, plead your </a:t>
            </a:r>
            <a:r>
              <a:rPr lang="en-US" sz="3400" b="1" u="sng" dirty="0">
                <a:solidFill>
                  <a:srgbClr val="FFFFCC"/>
                </a:solidFill>
                <a:effectLst>
                  <a:outerShdw blurRad="38100" dist="38100" dir="2700000" algn="tl">
                    <a:srgbClr val="000000">
                      <a:alpha val="43137"/>
                    </a:srgbClr>
                  </a:outerShdw>
                </a:effectLst>
              </a:rPr>
              <a:t>case</a:t>
            </a:r>
            <a:r>
              <a:rPr lang="en-US" sz="3400" dirty="0">
                <a:effectLst>
                  <a:outerShdw blurRad="38100" dist="38100" dir="2700000" algn="tl">
                    <a:srgbClr val="000000">
                      <a:alpha val="43137"/>
                    </a:srgbClr>
                  </a:outerShdw>
                </a:effectLst>
              </a:rPr>
              <a:t> before the mountains, And let the hills hear your voice. </a:t>
            </a:r>
            <a:r>
              <a:rPr lang="en-US" sz="3400" kern="1200" baseline="30000" dirty="0">
                <a:effectLst>
                  <a:outerShdw blurRad="38100" dist="38100" dir="2700000" algn="tl">
                    <a:srgbClr val="000000">
                      <a:alpha val="43137"/>
                    </a:srgbClr>
                  </a:outerShdw>
                </a:effectLst>
                <a:cs typeface="Calibri" panose="020F0502020204030204" pitchFamily="34" charset="0"/>
              </a:rPr>
              <a:t>2</a:t>
            </a:r>
            <a:r>
              <a:rPr lang="en-US" sz="3400" dirty="0">
                <a:effectLst>
                  <a:outerShdw blurRad="38100" dist="38100" dir="2700000" algn="tl">
                    <a:srgbClr val="000000">
                      <a:alpha val="43137"/>
                    </a:srgbClr>
                  </a:outerShdw>
                </a:effectLst>
              </a:rPr>
              <a:t> Listen, you mountains, to the </a:t>
            </a:r>
            <a:r>
              <a:rPr lang="en-US" sz="3400" b="1" u="sng" dirty="0">
                <a:solidFill>
                  <a:srgbClr val="FFFFCC"/>
                </a:solidFill>
                <a:effectLst>
                  <a:outerShdw blurRad="38100" dist="38100" dir="2700000" algn="tl">
                    <a:srgbClr val="000000">
                      <a:alpha val="43137"/>
                    </a:srgbClr>
                  </a:outerShdw>
                </a:effectLst>
              </a:rPr>
              <a:t>indictment</a:t>
            </a:r>
            <a:r>
              <a:rPr lang="en-US" sz="3400" dirty="0">
                <a:effectLst>
                  <a:outerShdw blurRad="38100" dist="38100" dir="2700000" algn="tl">
                    <a:srgbClr val="000000">
                      <a:alpha val="43137"/>
                    </a:srgbClr>
                  </a:outerShdw>
                </a:effectLst>
              </a:rPr>
              <a:t> by the Lord, And you enduring foundations of the earth, Because the Lord has a case against His people; And He will dispute with Israel.”</a:t>
            </a:r>
          </a:p>
        </p:txBody>
      </p:sp>
      <p:pic>
        <p:nvPicPr>
          <p:cNvPr id="4" name="Picture 3">
            <a:extLst>
              <a:ext uri="{FF2B5EF4-FFF2-40B4-BE49-F238E27FC236}">
                <a16:creationId xmlns:a16="http://schemas.microsoft.com/office/drawing/2014/main" id="{B53665A0-18EF-452C-9E31-F1FDCAAF707E}"/>
              </a:ext>
            </a:extLst>
          </p:cNvPr>
          <p:cNvPicPr>
            <a:picLocks noChangeAspect="1"/>
          </p:cNvPicPr>
          <p:nvPr/>
        </p:nvPicPr>
        <p:blipFill>
          <a:blip r:embed="rId4"/>
          <a:stretch>
            <a:fillRect/>
          </a:stretch>
        </p:blipFill>
        <p:spPr>
          <a:xfrm>
            <a:off x="5065426" y="3429000"/>
            <a:ext cx="2061148" cy="1371600"/>
          </a:xfrm>
          <a:prstGeom prst="rect">
            <a:avLst/>
          </a:prstGeom>
        </p:spPr>
      </p:pic>
    </p:spTree>
    <p:extLst>
      <p:ext uri="{BB962C8B-B14F-4D97-AF65-F5344CB8AC3E}">
        <p14:creationId xmlns:p14="http://schemas.microsoft.com/office/powerpoint/2010/main" val="40058837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914400" y="228600"/>
            <a:ext cx="10363200" cy="917575"/>
          </a:xfrm>
        </p:spPr>
        <p:txBody>
          <a:bodyPr/>
          <a:lstStyle/>
          <a:p>
            <a:pPr algn="ctr"/>
            <a:r>
              <a:rPr lang="en-US" altLang="en-US" sz="3600" dirty="0">
                <a:effectLst>
                  <a:outerShdw blurRad="38100" dist="38100" dir="2700000" algn="tl">
                    <a:srgbClr val="000000">
                      <a:alpha val="43137"/>
                    </a:srgbClr>
                  </a:outerShdw>
                </a:effectLst>
              </a:rPr>
              <a:t>Structure</a:t>
            </a: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9480097" cy="3695700"/>
          </a:xfrm>
        </p:spPr>
        <p:txBody>
          <a:bodyPr/>
          <a:lstStyle/>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Introductory call to repentance (1:1-6)</a:t>
            </a:r>
          </a:p>
          <a:p>
            <a:pPr marL="685800" indent="-685800">
              <a:spcBef>
                <a:spcPts val="0"/>
              </a:spcBef>
              <a:spcAft>
                <a:spcPts val="3600"/>
              </a:spcAft>
              <a:buSzPct val="100000"/>
              <a:buFont typeface="+mj-lt"/>
              <a:buAutoNum type="romanUcPeriod"/>
            </a:pPr>
            <a:r>
              <a:rPr lang="en-US" altLang="en-US" b="1" u="sng" dirty="0">
                <a:solidFill>
                  <a:srgbClr val="FFFFCC"/>
                </a:solidFill>
                <a:effectLst>
                  <a:outerShdw blurRad="38100" dist="38100" dir="2700000" algn="tl">
                    <a:srgbClr val="000000">
                      <a:alpha val="43137"/>
                    </a:srgbClr>
                  </a:outerShdw>
                </a:effectLst>
              </a:rPr>
              <a:t>Eight-night visions (1:7–6:15)</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Question and answers about fasting (</a:t>
            </a:r>
            <a:r>
              <a:rPr lang="en-US" altLang="en-US" dirty="0">
                <a:effectLst>
                  <a:outerShdw blurRad="38100" dist="38100" dir="2700000" algn="tl">
                    <a:srgbClr val="000000">
                      <a:alpha val="43137"/>
                    </a:srgbClr>
                  </a:outerShdw>
                </a:effectLst>
              </a:rPr>
              <a:t>7</a:t>
            </a:r>
            <a:r>
              <a:rPr lang="en-US" altLang="en-US" dirty="0">
                <a:effectLst>
                  <a:outerShdw blurRad="38100" dist="38100" dir="2700000" algn="tl">
                    <a:srgbClr val="000000">
                      <a:alpha val="43137"/>
                    </a:srgbClr>
                  </a:outerShdw>
                </a:effectLst>
                <a:cs typeface="Times New Roman" panose="02020603050405020304" pitchFamily="18" charset="0"/>
              </a:rPr>
              <a:t>–8)</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Two burdens (9–14)</a:t>
            </a:r>
          </a:p>
        </p:txBody>
      </p:sp>
      <p:pic>
        <p:nvPicPr>
          <p:cNvPr id="4" name="Picture 2" descr="Zechariah - davidould.net">
            <a:extLst>
              <a:ext uri="{FF2B5EF4-FFF2-40B4-BE49-F238E27FC236}">
                <a16:creationId xmlns:a16="http://schemas.microsoft.com/office/drawing/2014/main" id="{AB963267-E858-4486-86BA-47DD1A5DA4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810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5943" y="2133600"/>
            <a:ext cx="1098011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ts val="0"/>
              </a:spcBef>
              <a:spcAft>
                <a:spcPts val="0"/>
              </a:spcAft>
              <a:buNone/>
            </a:pPr>
            <a:r>
              <a:rPr lang="en-US" altLang="en-US" dirty="0">
                <a:effectLst>
                  <a:outerShdw blurRad="38100" dist="38100" dir="2700000" algn="tl">
                    <a:srgbClr val="000000">
                      <a:alpha val="43137"/>
                    </a:srgbClr>
                  </a:outerShdw>
                </a:effectLst>
              </a:rPr>
              <a:t>“</a:t>
            </a:r>
            <a:r>
              <a:rPr lang="en-US" b="0" i="0" u="none" strike="noStrike" dirty="0">
                <a:effectLst/>
                <a:latin typeface="UICTFontTextStyleTallBody"/>
              </a:rPr>
              <a:t>This remarkable doctrine of the Holy Spirit as mediator of God's word to the prophets, who were themselves its mediators, has no parallels in the prophetic books...Zechariah is the first to record this aspect of the doctrine of the Spirit.”</a:t>
            </a:r>
            <a:endParaRPr lang="en-US" altLang="en-US" dirty="0">
              <a:effectLst>
                <a:outerShdw blurRad="38100" dist="38100" dir="2700000" algn="tl">
                  <a:srgbClr val="000000">
                    <a:alpha val="43137"/>
                  </a:srgbClr>
                </a:outerShdw>
              </a:effectLst>
              <a:cs typeface="Calibri" panose="020F0502020204030204" pitchFamily="34" charset="0"/>
            </a:endParaRPr>
          </a:p>
        </p:txBody>
      </p:sp>
      <p:sp>
        <p:nvSpPr>
          <p:cNvPr id="38915" name="TextBox 2"/>
          <p:cNvSpPr txBox="1">
            <a:spLocks noChangeArrowheads="1"/>
          </p:cNvSpPr>
          <p:nvPr/>
        </p:nvSpPr>
        <p:spPr bwMode="auto">
          <a:xfrm>
            <a:off x="1650070" y="228600"/>
            <a:ext cx="8891861" cy="128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Joyce  Baldwin</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sz="1600" b="0" i="0" u="none" strike="noStrike" dirty="0">
                <a:effectLst/>
                <a:latin typeface="UICTFontTextStyleTallBody"/>
              </a:rPr>
              <a:t>Baldwin, Joyce G. Haggai, Zechariah, Malachi: An Introduction and Commentary. Tyndale Old Testament Commentaries series. Leicester, Eng., and Downers Grove, Ill.: Inter-Varsity Press, 1972. p. 147.</a:t>
            </a:r>
            <a:endParaRPr lang="en-US" altLang="en-US" sz="160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750875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09600" y="228600"/>
            <a:ext cx="10972800" cy="914400"/>
          </a:xfrm>
        </p:spPr>
        <p:txBody>
          <a:bodyPr/>
          <a:lstStyle/>
          <a:p>
            <a:pPr algn="ctr"/>
            <a:r>
              <a:rPr lang="en-US" sz="3800" dirty="0"/>
              <a:t>Six Parts of a Suzerain-Vassal Treaty in Deuteronomy</a:t>
            </a:r>
          </a:p>
        </p:txBody>
      </p:sp>
      <p:sp>
        <p:nvSpPr>
          <p:cNvPr id="36867" name="Rectangle 3"/>
          <p:cNvSpPr>
            <a:spLocks noGrp="1" noChangeArrowheads="1"/>
          </p:cNvSpPr>
          <p:nvPr>
            <p:ph type="body" idx="4294967295"/>
          </p:nvPr>
        </p:nvSpPr>
        <p:spPr>
          <a:xfrm>
            <a:off x="1066800" y="1371599"/>
            <a:ext cx="6400800" cy="5029201"/>
          </a:xfrm>
          <a:noFill/>
        </p:spPr>
        <p:txBody>
          <a:bodyPr/>
          <a:lstStyle/>
          <a:p>
            <a:pPr marL="457200" indent="-457200">
              <a:spcBef>
                <a:spcPts val="0"/>
              </a:spcBef>
              <a:spcAft>
                <a:spcPts val="2400"/>
              </a:spcAft>
            </a:pPr>
            <a:r>
              <a:rPr lang="en-US" dirty="0">
                <a:effectLst/>
              </a:rPr>
              <a:t>Preamble (1:1-5)</a:t>
            </a:r>
          </a:p>
          <a:p>
            <a:pPr marL="457200" indent="-457200">
              <a:spcBef>
                <a:spcPts val="0"/>
              </a:spcBef>
              <a:spcAft>
                <a:spcPts val="2400"/>
              </a:spcAft>
            </a:pPr>
            <a:r>
              <a:rPr lang="en-US" dirty="0">
                <a:effectLst/>
              </a:rPr>
              <a:t>Prologue (1:6</a:t>
            </a:r>
            <a:r>
              <a:rPr lang="en-US" dirty="0">
                <a:effectLst/>
                <a:cs typeface="Times New Roman" pitchFamily="18" charset="0"/>
              </a:rPr>
              <a:t>–4:40)</a:t>
            </a:r>
            <a:endParaRPr lang="en-US" dirty="0">
              <a:effectLst/>
            </a:endParaRPr>
          </a:p>
          <a:p>
            <a:pPr marL="457200" indent="-457200">
              <a:spcBef>
                <a:spcPts val="0"/>
              </a:spcBef>
              <a:spcAft>
                <a:spcPts val="2400"/>
              </a:spcAft>
            </a:pPr>
            <a:r>
              <a:rPr lang="en-US" dirty="0">
                <a:effectLst/>
              </a:rPr>
              <a:t>Covenant obligations (5</a:t>
            </a:r>
            <a:r>
              <a:rPr lang="en-US" dirty="0">
                <a:effectLst/>
                <a:cs typeface="Times New Roman" pitchFamily="18" charset="0"/>
              </a:rPr>
              <a:t>–26)</a:t>
            </a:r>
            <a:endParaRPr lang="en-US" dirty="0">
              <a:effectLst/>
            </a:endParaRPr>
          </a:p>
          <a:p>
            <a:pPr marL="457200" indent="-457200">
              <a:spcBef>
                <a:spcPts val="0"/>
              </a:spcBef>
              <a:spcAft>
                <a:spcPts val="2400"/>
              </a:spcAft>
            </a:pPr>
            <a:r>
              <a:rPr lang="en-US" dirty="0">
                <a:effectLst/>
              </a:rPr>
              <a:t>Storage and reading instructions (27:2-3; 31:9, 24, 26)</a:t>
            </a:r>
          </a:p>
          <a:p>
            <a:pPr marL="457200" indent="-457200">
              <a:spcBef>
                <a:spcPts val="0"/>
              </a:spcBef>
              <a:spcAft>
                <a:spcPts val="2400"/>
              </a:spcAft>
            </a:pPr>
            <a:r>
              <a:rPr lang="en-US" dirty="0">
                <a:effectLst/>
              </a:rPr>
              <a:t>Witnesses (32:1)</a:t>
            </a:r>
          </a:p>
          <a:p>
            <a:pPr marL="457200" indent="-457200">
              <a:spcBef>
                <a:spcPts val="0"/>
              </a:spcBef>
              <a:spcAft>
                <a:spcPts val="2400"/>
              </a:spcAft>
            </a:pPr>
            <a:r>
              <a:rPr lang="en-US" b="1" i="1" u="sng" dirty="0">
                <a:solidFill>
                  <a:srgbClr val="FFFFCC"/>
                </a:solidFill>
                <a:effectLst/>
              </a:rPr>
              <a:t>Blessings and curses (28)</a:t>
            </a:r>
            <a:endParaRPr lang="en-US" sz="3600" b="1" i="1" u="sng" dirty="0">
              <a:solidFill>
                <a:srgbClr val="FFFFCC"/>
              </a:solidFill>
              <a:effectLst/>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EF1D4CBA-763C-43F6-A530-694BAFFFD6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1749760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571500" indent="-571500" algn="ctr">
              <a:buClr>
                <a:srgbClr val="66FF66"/>
              </a:buClr>
              <a:buFont typeface="+mj-lt"/>
              <a:buAutoNum type="arabicPeriod" startAt="2"/>
            </a:pPr>
            <a:r>
              <a:rPr lang="en-US" altLang="en-US" sz="3600" dirty="0">
                <a:effectLst>
                  <a:outerShdw blurRad="38100" dist="38100" dir="2700000" algn="tl">
                    <a:srgbClr val="000000">
                      <a:alpha val="43137"/>
                    </a:srgbClr>
                  </a:outerShdw>
                </a:effectLst>
              </a:rPr>
              <a:t>Covenant Rebellion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(7:8-14)</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3" y="2057399"/>
            <a:ext cx="5955944" cy="3200400"/>
          </a:xfrm>
        </p:spPr>
        <p:txBody>
          <a:bodyPr/>
          <a:lstStyle/>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Covenant requirements (8-10)</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Covenant rebellion (11-12)</a:t>
            </a:r>
          </a:p>
          <a:p>
            <a:pPr marL="684213" indent="-684213">
              <a:spcBef>
                <a:spcPts val="0"/>
              </a:spcBef>
              <a:spcAft>
                <a:spcPts val="4200"/>
              </a:spcAft>
              <a:buClr>
                <a:srgbClr val="FF9900"/>
              </a:buClr>
              <a:buSzPct val="100000"/>
              <a:buFont typeface="+mj-lt"/>
              <a:buAutoNum type="alphaLcParenR"/>
            </a:pPr>
            <a:r>
              <a:rPr lang="en-US" altLang="en-US" b="1" u="sng" dirty="0">
                <a:solidFill>
                  <a:srgbClr val="FFFFCC"/>
                </a:solidFill>
                <a:effectLst>
                  <a:outerShdw blurRad="38100" dist="38100" dir="2700000" algn="tl">
                    <a:srgbClr val="000000">
                      <a:alpha val="43137"/>
                    </a:srgbClr>
                  </a:outerShdw>
                </a:effectLst>
              </a:rPr>
              <a:t>Covenant judgment (13-14)</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91402" y="2057399"/>
            <a:ext cx="4156271"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5549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09600" y="228600"/>
            <a:ext cx="10972800" cy="914400"/>
          </a:xfrm>
        </p:spPr>
        <p:txBody>
          <a:bodyPr/>
          <a:lstStyle/>
          <a:p>
            <a:pPr algn="ctr"/>
            <a:r>
              <a:rPr lang="en-US" sz="3800" dirty="0"/>
              <a:t>Six Parts of a Suzerain-Vassal Treaty in Deuteronomy</a:t>
            </a:r>
          </a:p>
        </p:txBody>
      </p:sp>
      <p:sp>
        <p:nvSpPr>
          <p:cNvPr id="36867" name="Rectangle 3"/>
          <p:cNvSpPr>
            <a:spLocks noGrp="1" noChangeArrowheads="1"/>
          </p:cNvSpPr>
          <p:nvPr>
            <p:ph type="body" idx="4294967295"/>
          </p:nvPr>
        </p:nvSpPr>
        <p:spPr>
          <a:xfrm>
            <a:off x="1066800" y="1371599"/>
            <a:ext cx="6400800" cy="5029201"/>
          </a:xfrm>
          <a:noFill/>
        </p:spPr>
        <p:txBody>
          <a:bodyPr/>
          <a:lstStyle/>
          <a:p>
            <a:pPr marL="457200" indent="-457200">
              <a:spcBef>
                <a:spcPts val="0"/>
              </a:spcBef>
              <a:spcAft>
                <a:spcPts val="2400"/>
              </a:spcAft>
            </a:pPr>
            <a:r>
              <a:rPr lang="en-US" dirty="0">
                <a:effectLst/>
              </a:rPr>
              <a:t>Preamble (1:1-5)</a:t>
            </a:r>
          </a:p>
          <a:p>
            <a:pPr marL="457200" indent="-457200">
              <a:spcBef>
                <a:spcPts val="0"/>
              </a:spcBef>
              <a:spcAft>
                <a:spcPts val="2400"/>
              </a:spcAft>
            </a:pPr>
            <a:r>
              <a:rPr lang="en-US" dirty="0">
                <a:effectLst/>
              </a:rPr>
              <a:t>Prologue (1:6</a:t>
            </a:r>
            <a:r>
              <a:rPr lang="en-US" dirty="0">
                <a:effectLst/>
                <a:cs typeface="Times New Roman" pitchFamily="18" charset="0"/>
              </a:rPr>
              <a:t>–4:40)</a:t>
            </a:r>
            <a:endParaRPr lang="en-US" dirty="0">
              <a:effectLst/>
            </a:endParaRPr>
          </a:p>
          <a:p>
            <a:pPr marL="457200" indent="-457200">
              <a:spcBef>
                <a:spcPts val="0"/>
              </a:spcBef>
              <a:spcAft>
                <a:spcPts val="2400"/>
              </a:spcAft>
            </a:pPr>
            <a:r>
              <a:rPr lang="en-US" dirty="0">
                <a:effectLst/>
              </a:rPr>
              <a:t>Covenant obligations (5</a:t>
            </a:r>
            <a:r>
              <a:rPr lang="en-US" dirty="0">
                <a:effectLst/>
                <a:cs typeface="Times New Roman" pitchFamily="18" charset="0"/>
              </a:rPr>
              <a:t>–26)</a:t>
            </a:r>
            <a:endParaRPr lang="en-US" dirty="0">
              <a:effectLst/>
            </a:endParaRPr>
          </a:p>
          <a:p>
            <a:pPr marL="457200" indent="-457200">
              <a:spcBef>
                <a:spcPts val="0"/>
              </a:spcBef>
              <a:spcAft>
                <a:spcPts val="2400"/>
              </a:spcAft>
            </a:pPr>
            <a:r>
              <a:rPr lang="en-US" dirty="0">
                <a:effectLst/>
              </a:rPr>
              <a:t>Storage and reading instructions (27:2-3; 31:9, 24, 26)</a:t>
            </a:r>
          </a:p>
          <a:p>
            <a:pPr marL="457200" indent="-457200">
              <a:spcBef>
                <a:spcPts val="0"/>
              </a:spcBef>
              <a:spcAft>
                <a:spcPts val="2400"/>
              </a:spcAft>
            </a:pPr>
            <a:r>
              <a:rPr lang="en-US" dirty="0">
                <a:effectLst/>
              </a:rPr>
              <a:t>Witnesses (32:1)</a:t>
            </a:r>
          </a:p>
          <a:p>
            <a:pPr marL="457200" indent="-457200">
              <a:spcBef>
                <a:spcPts val="0"/>
              </a:spcBef>
              <a:spcAft>
                <a:spcPts val="2400"/>
              </a:spcAft>
            </a:pPr>
            <a:r>
              <a:rPr lang="en-US" b="1" i="1" u="sng" dirty="0">
                <a:solidFill>
                  <a:srgbClr val="FFFFCC"/>
                </a:solidFill>
                <a:effectLst/>
              </a:rPr>
              <a:t>Blessings and curses (28)</a:t>
            </a:r>
            <a:endParaRPr lang="en-US" sz="3600" b="1" i="1" u="sng" dirty="0">
              <a:solidFill>
                <a:srgbClr val="FFFFCC"/>
              </a:solidFill>
              <a:effectLst/>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EF1D4CBA-763C-43F6-A530-694BAFFFD6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3378914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4176" y="0"/>
            <a:ext cx="9063649" cy="6858000"/>
          </a:xfrm>
          <a:prstGeom prst="rect">
            <a:avLst/>
          </a:prstGeom>
        </p:spPr>
      </p:pic>
    </p:spTree>
    <p:extLst>
      <p:ext uri="{BB962C8B-B14F-4D97-AF65-F5344CB8AC3E}">
        <p14:creationId xmlns:p14="http://schemas.microsoft.com/office/powerpoint/2010/main" val="13979528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844219"/>
            <a:ext cx="10972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These prophecies, especially those in verses 12-15, could not have been fulfilled in the return from Babylon…Thus many take the primary reference to the return from Babylon. But the predictions will not be completely fulfilled until the future restoration, of which the return from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Babylon was a foreshadowing</a:t>
            </a:r>
            <a:r>
              <a:rPr 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207.</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a:ln>
            <a:solidFill>
              <a:schemeClr val="tx1"/>
            </a:solidFill>
          </a:ln>
        </p:spPr>
      </p:pic>
      <p:pic>
        <p:nvPicPr>
          <p:cNvPr id="5" name="Picture 6" descr="C:\Documents and Settings\Owner\Application Data\Microsoft\Media Catalog\clip0063.BMP">
            <a:extLst>
              <a:ext uri="{FF2B5EF4-FFF2-40B4-BE49-F238E27FC236}">
                <a16:creationId xmlns:a16="http://schemas.microsoft.com/office/drawing/2014/main" id="{597F7010-55F8-419E-9152-086A116E701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3450" y="4572000"/>
            <a:ext cx="2185101" cy="20116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073391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76600" y="1828800"/>
            <a:ext cx="8315324" cy="4495800"/>
          </a:xfrm>
        </p:spPr>
        <p:txBody>
          <a:bodyPr/>
          <a:lstStyle/>
          <a:p>
            <a:pPr marL="0" indent="0" algn="just">
              <a:buNone/>
              <a:defRPr/>
            </a:pPr>
            <a:r>
              <a:rPr lang="en-US" dirty="0">
                <a:effectLst>
                  <a:outerShdw blurRad="38100" dist="38100" dir="2700000" algn="tl">
                    <a:srgbClr val="000000">
                      <a:alpha val="43137"/>
                    </a:srgbClr>
                  </a:outerShdw>
                </a:effectLst>
                <a:latin typeface="Calibri" panose="020F0502020204030204" pitchFamily="34" charset="0"/>
              </a:rPr>
              <a:t>“... A desolate country whose soil is rich enough, but is given over wholly to weeds… a silent mournful expanse…. a desolation is here that not even imagination can grace with the pomp of life and action…. we never saw a human being on the whole route…. there was hardly a tree or shrub anywhere. Even the olive tree and the cactus, those fast friends of a worthless soil, had almost deserted the country.” (cf. Zech. 7:14)</a:t>
            </a:r>
          </a:p>
        </p:txBody>
      </p:sp>
      <p:sp>
        <p:nvSpPr>
          <p:cNvPr id="49155" name="TextBox 3"/>
          <p:cNvSpPr txBox="1">
            <a:spLocks noChangeArrowheads="1"/>
          </p:cNvSpPr>
          <p:nvPr/>
        </p:nvSpPr>
        <p:spPr bwMode="auto">
          <a:xfrm>
            <a:off x="2667000" y="246727"/>
            <a:ext cx="6858000" cy="1277273"/>
          </a:xfrm>
          <a:prstGeom prst="rect">
            <a:avLst/>
          </a:prstGeom>
          <a:noFill/>
          <a:ln w="9525">
            <a:noFill/>
            <a:miter lim="800000"/>
            <a:headEnd/>
            <a:tailEnd/>
          </a:ln>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Twain</a:t>
            </a:r>
          </a:p>
          <a:p>
            <a:pPr algn="ctr"/>
            <a:r>
              <a:rPr lang="en-US" sz="1200" dirty="0">
                <a:effectLst>
                  <a:outerShdw blurRad="38100" dist="38100" dir="2700000" algn="tl">
                    <a:srgbClr val="000000">
                      <a:alpha val="43137"/>
                    </a:srgbClr>
                  </a:outerShdw>
                </a:effectLst>
                <a:latin typeface="Calibri" panose="020F0502020204030204" pitchFamily="34" charset="0"/>
              </a:rPr>
              <a:t> </a:t>
            </a:r>
            <a:r>
              <a:rPr lang="en-US" sz="1800" i="1" dirty="0">
                <a:effectLst>
                  <a:outerShdw blurRad="38100" dist="38100" dir="2700000" algn="tl">
                    <a:srgbClr val="000000">
                      <a:alpha val="43137"/>
                    </a:srgbClr>
                  </a:outerShdw>
                </a:effectLst>
                <a:latin typeface="Calibri" panose="020F0502020204030204" pitchFamily="34" charset="0"/>
              </a:rPr>
              <a:t>The Innocents Abroad, Complete</a:t>
            </a:r>
            <a:r>
              <a:rPr lang="en-US" sz="1800" dirty="0">
                <a:effectLst>
                  <a:outerShdw blurRad="38100" dist="38100" dir="2700000" algn="tl">
                    <a:srgbClr val="000000">
                      <a:alpha val="43137"/>
                    </a:srgbClr>
                  </a:outerShdw>
                </a:effectLst>
                <a:latin typeface="Calibri" panose="020F0502020204030204" pitchFamily="34" charset="0"/>
              </a:rPr>
              <a:t>, 1st ed. (A Public Domain Book, 1869), 267, 285, 302. These quotes can be found in chapters 47, 49, 52.</a:t>
            </a:r>
          </a:p>
        </p:txBody>
      </p:sp>
      <p:pic>
        <p:nvPicPr>
          <p:cNvPr id="49156" name="Picture 2" descr="http://a4.files.biography.com/image/upload/c_fill,cs_srgb,dpr_1.0,g_face,h_300,q_80,w_300/MTE5NDg0MDU1MTUzNTA5OTAz.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1995535"/>
            <a:ext cx="2195465" cy="2195465"/>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3505547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276851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1371600" y="228600"/>
            <a:ext cx="9448800" cy="920692"/>
          </a:xfrm>
        </p:spPr>
        <p:txBody>
          <a:bodyPr/>
          <a:lstStyle/>
          <a:p>
            <a:pPr algn="ctr" eaLnBrk="1" hangingPunct="1"/>
            <a:r>
              <a:rPr lang="en-US" sz="3600" dirty="0">
                <a:effectLst>
                  <a:outerShdw blurRad="38100" dist="38100" dir="2700000" algn="tl">
                    <a:srgbClr val="000000">
                      <a:alpha val="43137"/>
                    </a:srgbClr>
                  </a:outerShdw>
                </a:effectLst>
              </a:rPr>
              <a:t>III. Questions &amp; Answers Concerning Fasting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(7‒8)</a:t>
            </a:r>
          </a:p>
        </p:txBody>
      </p:sp>
      <p:sp>
        <p:nvSpPr>
          <p:cNvPr id="92163" name="Rectangle 2051"/>
          <p:cNvSpPr>
            <a:spLocks noGrp="1" noChangeArrowheads="1"/>
          </p:cNvSpPr>
          <p:nvPr>
            <p:ph type="body" idx="1"/>
          </p:nvPr>
        </p:nvSpPr>
        <p:spPr>
          <a:xfrm>
            <a:off x="609600" y="1371600"/>
            <a:ext cx="8991600" cy="4419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Question (7:1-3)</a:t>
            </a:r>
          </a:p>
          <a:p>
            <a:pPr marL="457200" lvl="1" indent="-457200" eaLnBrk="1" hangingPunct="1">
              <a:spcBef>
                <a:spcPts val="0"/>
              </a:spcBef>
              <a:spcAft>
                <a:spcPts val="2400"/>
              </a:spcAft>
              <a:buClr>
                <a:srgbClr val="FF66FF"/>
              </a:buClr>
              <a:buSzPct val="100000"/>
              <a:buFont typeface="Wingdings" pitchFamily="2" charset="2"/>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Four divine answers (7:4‒8:23)</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Condemnation of empty ritualism (7:4-7)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Condemnation of past covenant failure (7:8-14)</a:t>
            </a:r>
          </a:p>
          <a:p>
            <a:pPr marL="914400" lvl="2" indent="-514350" eaLnBrk="1" hangingPunct="1">
              <a:spcBef>
                <a:spcPts val="0"/>
              </a:spcBef>
              <a:spcAft>
                <a:spcPts val="2400"/>
              </a:spcAft>
              <a:buClr>
                <a:srgbClr val="66FF66"/>
              </a:buClr>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Prediction of Jerusalem’s restoration (8:1-17)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Prediction of future blessing (8:18-23)</a:t>
            </a:r>
          </a:p>
        </p:txBody>
      </p:sp>
      <p:pic>
        <p:nvPicPr>
          <p:cNvPr id="6" name="Picture 2" descr="Zechariah - davidould.net">
            <a:extLst>
              <a:ext uri="{FF2B5EF4-FFF2-40B4-BE49-F238E27FC236}">
                <a16:creationId xmlns:a16="http://schemas.microsoft.com/office/drawing/2014/main" id="{0DCCFAB8-4537-4077-A4E1-978A24FE6C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9207388" y="1747007"/>
            <a:ext cx="2375012"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46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3" y="2057399"/>
            <a:ext cx="5955944" cy="3200400"/>
          </a:xfrm>
        </p:spPr>
        <p:txBody>
          <a:bodyPr/>
          <a:lstStyle/>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Prediction (1-8)</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Application (9-17)</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91402" y="2057399"/>
            <a:ext cx="4156271"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960E3A80-9E71-407D-9A19-377BD953994F}"/>
              </a:ext>
            </a:extLst>
          </p:cNvPr>
          <p:cNvSpPr>
            <a:spLocks noGrp="1" noChangeArrowheads="1"/>
          </p:cNvSpPr>
          <p:nvPr>
            <p:ph type="title"/>
          </p:nvPr>
        </p:nvSpPr>
        <p:spPr>
          <a:xfrm>
            <a:off x="800100" y="228600"/>
            <a:ext cx="10591800" cy="917575"/>
          </a:xfrm>
        </p:spPr>
        <p:txBody>
          <a:bodyPr/>
          <a:lstStyle/>
          <a:p>
            <a:pPr marL="457200" indent="-457200" algn="ctr">
              <a:buClr>
                <a:srgbClr val="66FF66"/>
              </a:buClr>
              <a:buFont typeface="+mj-lt"/>
              <a:buAutoNum type="arabicPeriod" startAt="3"/>
            </a:pPr>
            <a:r>
              <a:rPr lang="en-US" altLang="en-US" sz="3600" dirty="0">
                <a:effectLst>
                  <a:outerShdw blurRad="38100" dist="38100" dir="2700000" algn="tl">
                    <a:srgbClr val="000000">
                      <a:alpha val="43137"/>
                    </a:srgbClr>
                  </a:outerShdw>
                </a:effectLst>
              </a:rPr>
              <a:t>Prediction of Jerusalem's Restoration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(8:1-17)</a:t>
            </a:r>
            <a:endParaRPr lang="en-US" alt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1937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7659269-5B65-4701-A078-3A9A2D747756}"/>
              </a:ext>
            </a:extLst>
          </p:cNvPr>
          <p:cNvGraphicFramePr>
            <a:graphicFrameLocks noGrp="1"/>
          </p:cNvGraphicFramePr>
          <p:nvPr>
            <p:extLst>
              <p:ext uri="{D42A27DB-BD31-4B8C-83A1-F6EECF244321}">
                <p14:modId xmlns:p14="http://schemas.microsoft.com/office/powerpoint/2010/main" val="653251062"/>
              </p:ext>
            </p:extLst>
          </p:nvPr>
        </p:nvGraphicFramePr>
        <p:xfrm>
          <a:off x="609600" y="235374"/>
          <a:ext cx="10972800" cy="6387252"/>
        </p:xfrm>
        <a:graphic>
          <a:graphicData uri="http://schemas.openxmlformats.org/drawingml/2006/table">
            <a:tbl>
              <a:tblPr firstRow="1" bandRow="1">
                <a:tableStyleId>{D7AC3CCA-C797-4891-BE02-D94E43425B78}</a:tableStyleId>
              </a:tblPr>
              <a:tblGrid>
                <a:gridCol w="4754880">
                  <a:extLst>
                    <a:ext uri="{9D8B030D-6E8A-4147-A177-3AD203B41FA5}">
                      <a16:colId xmlns:a16="http://schemas.microsoft.com/office/drawing/2014/main" val="3136538324"/>
                    </a:ext>
                  </a:extLst>
                </a:gridCol>
                <a:gridCol w="1463040">
                  <a:extLst>
                    <a:ext uri="{9D8B030D-6E8A-4147-A177-3AD203B41FA5}">
                      <a16:colId xmlns:a16="http://schemas.microsoft.com/office/drawing/2014/main" val="2194749658"/>
                    </a:ext>
                  </a:extLst>
                </a:gridCol>
                <a:gridCol w="4754880">
                  <a:extLst>
                    <a:ext uri="{9D8B030D-6E8A-4147-A177-3AD203B41FA5}">
                      <a16:colId xmlns:a16="http://schemas.microsoft.com/office/drawing/2014/main" val="1322261007"/>
                    </a:ext>
                  </a:extLst>
                </a:gridCol>
              </a:tblGrid>
              <a:tr h="545253">
                <a:tc gridSpan="3">
                  <a:txBody>
                    <a:bodyPr/>
                    <a:lstStyle/>
                    <a:p>
                      <a:pPr algn="ctr"/>
                      <a:r>
                        <a:rPr lang="en-US" sz="2800" dirty="0">
                          <a:latin typeface="Calibri" panose="020F0502020204030204" pitchFamily="34" charset="0"/>
                          <a:cs typeface="Calibri" panose="020F0502020204030204" pitchFamily="34" charset="0"/>
                        </a:rPr>
                        <a:t>ZECHARIAH’S EIGHT NIGHT VISIONS</a:t>
                      </a:r>
                    </a:p>
                  </a:txBody>
                  <a:tcPr anchor="ctr">
                    <a:solidFill>
                      <a:schemeClr val="tx1"/>
                    </a:solidFill>
                  </a:tcPr>
                </a:tc>
                <a:tc hMerge="1">
                  <a:txBody>
                    <a:bodyPr/>
                    <a:lstStyle/>
                    <a:p>
                      <a:endParaRPr lang="en-US" dirty="0"/>
                    </a:p>
                  </a:txBody>
                  <a:tcPr>
                    <a:solidFill>
                      <a:schemeClr val="tx1"/>
                    </a:solidFill>
                  </a:tcPr>
                </a:tc>
                <a:tc hMerge="1">
                  <a:txBody>
                    <a:bodyPr/>
                    <a:lstStyle/>
                    <a:p>
                      <a:endParaRPr lang="en-US" dirty="0"/>
                    </a:p>
                  </a:txBody>
                  <a:tcPr>
                    <a:solidFill>
                      <a:schemeClr val="tx1"/>
                    </a:solidFill>
                  </a:tcPr>
                </a:tc>
                <a:extLst>
                  <a:ext uri="{0D108BD9-81ED-4DB2-BD59-A6C34878D82A}">
                    <a16:rowId xmlns:a16="http://schemas.microsoft.com/office/drawing/2014/main" val="787305106"/>
                  </a:ext>
                </a:extLst>
              </a:tr>
              <a:tr h="545253">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Vision</a:t>
                      </a:r>
                    </a:p>
                  </a:txBody>
                  <a:tcPr anchor="ctr">
                    <a:solidFill>
                      <a:schemeClr val="tx1"/>
                    </a:solidFill>
                  </a:tcPr>
                </a:tc>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Reference</a:t>
                      </a:r>
                    </a:p>
                  </a:txBody>
                  <a:tcPr anchor="ctr">
                    <a:solidFill>
                      <a:schemeClr val="tx1"/>
                    </a:solidFill>
                  </a:tcPr>
                </a:tc>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Meaning</a:t>
                      </a:r>
                    </a:p>
                  </a:txBody>
                  <a:tcPr anchor="ctr">
                    <a:solidFill>
                      <a:schemeClr val="tx1"/>
                    </a:solidFill>
                  </a:tcPr>
                </a:tc>
                <a:extLst>
                  <a:ext uri="{0D108BD9-81ED-4DB2-BD59-A6C34878D82A}">
                    <a16:rowId xmlns:a16="http://schemas.microsoft.com/office/drawing/2014/main" val="3061896758"/>
                  </a:ext>
                </a:extLst>
              </a:tr>
              <a:tr h="545253">
                <a:tc>
                  <a:txBody>
                    <a:bodyPr/>
                    <a:lstStyle/>
                    <a:p>
                      <a:r>
                        <a:rPr lang="en-US" sz="2000" dirty="0">
                          <a:latin typeface="Calibri" panose="020F0502020204030204" pitchFamily="34" charset="0"/>
                          <a:cs typeface="Calibri" panose="020F0502020204030204" pitchFamily="34" charset="0"/>
                        </a:rPr>
                        <a:t>The Red-horse Rider among the Myrtles</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1:7-17</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God’s anger against the nations &amp; blessing on restored Israel.</a:t>
                      </a:r>
                    </a:p>
                  </a:txBody>
                  <a:tcPr anchor="ctr">
                    <a:solidFill>
                      <a:schemeClr val="tx1"/>
                    </a:solidFill>
                  </a:tcPr>
                </a:tc>
                <a:extLst>
                  <a:ext uri="{0D108BD9-81ED-4DB2-BD59-A6C34878D82A}">
                    <a16:rowId xmlns:a16="http://schemas.microsoft.com/office/drawing/2014/main" val="308484198"/>
                  </a:ext>
                </a:extLst>
              </a:tr>
              <a:tr h="545253">
                <a:tc>
                  <a:txBody>
                    <a:bodyPr/>
                    <a:lstStyle/>
                    <a:p>
                      <a:r>
                        <a:rPr lang="en-US" sz="2000" dirty="0">
                          <a:latin typeface="Calibri" panose="020F0502020204030204" pitchFamily="34" charset="0"/>
                          <a:cs typeface="Calibri" panose="020F0502020204030204" pitchFamily="34" charset="0"/>
                        </a:rPr>
                        <a:t>The Four Horns &amp; the Four Craftsmen</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1:18-21</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God’s judgment on the nations that afflict Israel.</a:t>
                      </a:r>
                    </a:p>
                  </a:txBody>
                  <a:tcPr anchor="ctr">
                    <a:solidFill>
                      <a:schemeClr val="tx1"/>
                    </a:solidFill>
                  </a:tcPr>
                </a:tc>
                <a:extLst>
                  <a:ext uri="{0D108BD9-81ED-4DB2-BD59-A6C34878D82A}">
                    <a16:rowId xmlns:a16="http://schemas.microsoft.com/office/drawing/2014/main" val="1801932628"/>
                  </a:ext>
                </a:extLst>
              </a:tr>
              <a:tr h="545253">
                <a:tc>
                  <a:txBody>
                    <a:bodyPr/>
                    <a:lstStyle/>
                    <a:p>
                      <a:r>
                        <a:rPr lang="en-US" sz="2000" dirty="0">
                          <a:latin typeface="Calibri" panose="020F0502020204030204" pitchFamily="34" charset="0"/>
                          <a:cs typeface="Calibri" panose="020F0502020204030204" pitchFamily="34" charset="0"/>
                        </a:rPr>
                        <a:t>The Surveyor with a Measuring Line</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Chapter 2</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God’s future blessing on restored Israel.</a:t>
                      </a:r>
                    </a:p>
                  </a:txBody>
                  <a:tcPr anchor="ctr">
                    <a:solidFill>
                      <a:schemeClr val="tx1"/>
                    </a:solidFill>
                  </a:tcPr>
                </a:tc>
                <a:extLst>
                  <a:ext uri="{0D108BD9-81ED-4DB2-BD59-A6C34878D82A}">
                    <a16:rowId xmlns:a16="http://schemas.microsoft.com/office/drawing/2014/main" val="4259588334"/>
                  </a:ext>
                </a:extLst>
              </a:tr>
              <a:tr h="545253">
                <a:tc>
                  <a:txBody>
                    <a:bodyPr/>
                    <a:lstStyle/>
                    <a:p>
                      <a:r>
                        <a:rPr lang="en-US" sz="2000" dirty="0">
                          <a:latin typeface="Calibri" panose="020F0502020204030204" pitchFamily="34" charset="0"/>
                          <a:cs typeface="Calibri" panose="020F0502020204030204" pitchFamily="34" charset="0"/>
                        </a:rPr>
                        <a:t>The Cleansing &amp; Crowning of Joshua the Hight Priest.</a:t>
                      </a: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Chapter 3</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Israel’s future cleansing from sin &amp; reinstatement as a priestly nation.</a:t>
                      </a:r>
                    </a:p>
                  </a:txBody>
                  <a:tcPr anchor="ctr">
                    <a:solidFill>
                      <a:schemeClr val="tx1"/>
                    </a:solidFill>
                  </a:tcPr>
                </a:tc>
                <a:extLst>
                  <a:ext uri="{0D108BD9-81ED-4DB2-BD59-A6C34878D82A}">
                    <a16:rowId xmlns:a16="http://schemas.microsoft.com/office/drawing/2014/main" val="1011314601"/>
                  </a:ext>
                </a:extLst>
              </a:tr>
              <a:tr h="545253">
                <a:tc>
                  <a:txBody>
                    <a:bodyPr/>
                    <a:lstStyle/>
                    <a:p>
                      <a:r>
                        <a:rPr lang="en-US" sz="2000" dirty="0">
                          <a:latin typeface="Calibri" panose="020F0502020204030204" pitchFamily="34" charset="0"/>
                          <a:cs typeface="Calibri" panose="020F0502020204030204" pitchFamily="34" charset="0"/>
                        </a:rPr>
                        <a:t>The Golden Lampstand &amp; the Two Olive Trees</a:t>
                      </a: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Chapter 4</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Israel as the light to the nations under Messiah, the King-Priest.</a:t>
                      </a:r>
                    </a:p>
                  </a:txBody>
                  <a:tcPr anchor="ctr">
                    <a:solidFill>
                      <a:schemeClr val="tx1"/>
                    </a:solidFill>
                  </a:tcPr>
                </a:tc>
                <a:extLst>
                  <a:ext uri="{0D108BD9-81ED-4DB2-BD59-A6C34878D82A}">
                    <a16:rowId xmlns:a16="http://schemas.microsoft.com/office/drawing/2014/main" val="887607491"/>
                  </a:ext>
                </a:extLst>
              </a:tr>
              <a:tr h="545253">
                <a:tc>
                  <a:txBody>
                    <a:bodyPr/>
                    <a:lstStyle/>
                    <a:p>
                      <a:r>
                        <a:rPr lang="en-US" sz="2000" dirty="0">
                          <a:latin typeface="Calibri" panose="020F0502020204030204" pitchFamily="34" charset="0"/>
                          <a:cs typeface="Calibri" panose="020F0502020204030204" pitchFamily="34" charset="0"/>
                        </a:rPr>
                        <a:t>The Flying Scroll</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5:1-4</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The severity &amp; totality of divine judgment on individual Israelites.</a:t>
                      </a:r>
                    </a:p>
                  </a:txBody>
                  <a:tcPr anchor="ctr">
                    <a:solidFill>
                      <a:schemeClr val="tx1"/>
                    </a:solidFill>
                  </a:tcPr>
                </a:tc>
                <a:extLst>
                  <a:ext uri="{0D108BD9-81ED-4DB2-BD59-A6C34878D82A}">
                    <a16:rowId xmlns:a16="http://schemas.microsoft.com/office/drawing/2014/main" val="4128324461"/>
                  </a:ext>
                </a:extLst>
              </a:tr>
              <a:tr h="545253">
                <a:tc>
                  <a:txBody>
                    <a:bodyPr/>
                    <a:lstStyle/>
                    <a:p>
                      <a:r>
                        <a:rPr lang="en-US" sz="2000" dirty="0">
                          <a:latin typeface="Calibri" panose="020F0502020204030204" pitchFamily="34" charset="0"/>
                          <a:cs typeface="Calibri" panose="020F0502020204030204" pitchFamily="34" charset="0"/>
                        </a:rPr>
                        <a:t>The Woman in the Ephah</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5:5-11</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The removal of national Israel’s sin of rebellion against God.</a:t>
                      </a:r>
                    </a:p>
                  </a:txBody>
                  <a:tcPr anchor="ctr">
                    <a:solidFill>
                      <a:schemeClr val="tx1"/>
                    </a:solidFill>
                  </a:tcPr>
                </a:tc>
                <a:extLst>
                  <a:ext uri="{0D108BD9-81ED-4DB2-BD59-A6C34878D82A}">
                    <a16:rowId xmlns:a16="http://schemas.microsoft.com/office/drawing/2014/main" val="2385179686"/>
                  </a:ext>
                </a:extLst>
              </a:tr>
              <a:tr h="545253">
                <a:tc>
                  <a:txBody>
                    <a:bodyPr/>
                    <a:lstStyle/>
                    <a:p>
                      <a:r>
                        <a:rPr lang="en-US" sz="2000" dirty="0">
                          <a:latin typeface="Calibri" panose="020F0502020204030204" pitchFamily="34" charset="0"/>
                          <a:cs typeface="Calibri" panose="020F0502020204030204" pitchFamily="34" charset="0"/>
                        </a:rPr>
                        <a:t>The Four Chariots</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6:1-8</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Divine judgment on Gentile nations.</a:t>
                      </a:r>
                    </a:p>
                  </a:txBody>
                  <a:tcPr anchor="ctr">
                    <a:solidFill>
                      <a:schemeClr val="tx1"/>
                    </a:solidFill>
                  </a:tcPr>
                </a:tc>
                <a:extLst>
                  <a:ext uri="{0D108BD9-81ED-4DB2-BD59-A6C34878D82A}">
                    <a16:rowId xmlns:a16="http://schemas.microsoft.com/office/drawing/2014/main" val="2529794026"/>
                  </a:ext>
                </a:extLst>
              </a:tr>
            </a:tbl>
          </a:graphicData>
        </a:graphic>
      </p:graphicFrame>
    </p:spTree>
    <p:extLst>
      <p:ext uri="{BB962C8B-B14F-4D97-AF65-F5344CB8AC3E}">
        <p14:creationId xmlns:p14="http://schemas.microsoft.com/office/powerpoint/2010/main" val="2223168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1371600" y="228600"/>
            <a:ext cx="9448800" cy="920692"/>
          </a:xfrm>
        </p:spPr>
        <p:txBody>
          <a:bodyPr/>
          <a:lstStyle/>
          <a:p>
            <a:pPr algn="ctr" eaLnBrk="1" hangingPunct="1"/>
            <a:r>
              <a:rPr lang="en-US" sz="3600" dirty="0">
                <a:effectLst>
                  <a:outerShdw blurRad="38100" dist="38100" dir="2700000" algn="tl">
                    <a:srgbClr val="000000">
                      <a:alpha val="43137"/>
                    </a:srgbClr>
                  </a:outerShdw>
                </a:effectLst>
              </a:rPr>
              <a:t>III. Questions &amp; Answers Concerning Fasting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(7‒8)</a:t>
            </a:r>
          </a:p>
        </p:txBody>
      </p:sp>
      <p:sp>
        <p:nvSpPr>
          <p:cNvPr id="92163" name="Rectangle 2051"/>
          <p:cNvSpPr>
            <a:spLocks noGrp="1" noChangeArrowheads="1"/>
          </p:cNvSpPr>
          <p:nvPr>
            <p:ph type="body" idx="1"/>
          </p:nvPr>
        </p:nvSpPr>
        <p:spPr>
          <a:xfrm>
            <a:off x="609600" y="1371600"/>
            <a:ext cx="8991600" cy="4419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Question (7:1-3)</a:t>
            </a:r>
          </a:p>
          <a:p>
            <a:pPr marL="457200" lvl="1" indent="-457200" eaLnBrk="1" hangingPunct="1">
              <a:spcBef>
                <a:spcPts val="0"/>
              </a:spcBef>
              <a:spcAft>
                <a:spcPts val="2400"/>
              </a:spcAft>
              <a:buClr>
                <a:srgbClr val="FF66FF"/>
              </a:buClr>
              <a:buSzPct val="100000"/>
              <a:buFont typeface="Wingdings" pitchFamily="2" charset="2"/>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Four divine answers (7:4‒8:23)</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Condemnation of empty ritualism (7:4-7)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Condemnation of past covenant failure (7:8-14)</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Prediction of Jerusalem’s restoration (8:1-17)</a:t>
            </a:r>
          </a:p>
          <a:p>
            <a:pPr marL="914400" lvl="2" indent="-514350" eaLnBrk="1" hangingPunct="1">
              <a:spcBef>
                <a:spcPts val="0"/>
              </a:spcBef>
              <a:spcAft>
                <a:spcPts val="2400"/>
              </a:spcAft>
              <a:buClr>
                <a:srgbClr val="66FF66"/>
              </a:buClr>
              <a:buSzPct val="100000"/>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Prediction of future blessing (8:18-23)</a:t>
            </a:r>
          </a:p>
        </p:txBody>
      </p:sp>
      <p:pic>
        <p:nvPicPr>
          <p:cNvPr id="6" name="Picture 2" descr="Zechariah - davidould.net">
            <a:extLst>
              <a:ext uri="{FF2B5EF4-FFF2-40B4-BE49-F238E27FC236}">
                <a16:creationId xmlns:a16="http://schemas.microsoft.com/office/drawing/2014/main" id="{0DCCFAB8-4537-4077-A4E1-978A24FE6C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9207388" y="1747007"/>
            <a:ext cx="2375012"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328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II. Eight Night Visions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(1:7</a:t>
            </a:r>
            <a:r>
              <a:rPr lang="en-US" sz="2800" dirty="0">
                <a:solidFill>
                  <a:schemeClr val="tx1"/>
                </a:solidFill>
                <a:effectLst>
                  <a:outerShdw blurRad="38100" dist="38100" dir="2700000" algn="tl">
                    <a:srgbClr val="000000">
                      <a:alpha val="43137"/>
                    </a:srgbClr>
                  </a:outerShdw>
                </a:effectLst>
                <a:cs typeface="Calibri" panose="020F0502020204030204" pitchFamily="34" charset="0"/>
              </a:rPr>
              <a:t>‒6:15)</a:t>
            </a:r>
            <a:endParaRPr lang="en-US" sz="2800" dirty="0">
              <a:solidFill>
                <a:schemeClr val="tx1"/>
              </a:solidFill>
              <a:effectLst>
                <a:outerShdw blurRad="38100" dist="38100" dir="2700000" algn="tl">
                  <a:srgbClr val="000000">
                    <a:alpha val="43137"/>
                  </a:srgbClr>
                </a:outerShdw>
              </a:effectLst>
            </a:endParaRPr>
          </a:p>
        </p:txBody>
      </p:sp>
      <p:sp>
        <p:nvSpPr>
          <p:cNvPr id="92163" name="Rectangle 2051"/>
          <p:cNvSpPr>
            <a:spLocks noGrp="1" noChangeArrowheads="1"/>
          </p:cNvSpPr>
          <p:nvPr>
            <p:ph type="body" idx="1"/>
          </p:nvPr>
        </p:nvSpPr>
        <p:spPr>
          <a:xfrm>
            <a:off x="594360" y="1371600"/>
            <a:ext cx="8244840" cy="5181600"/>
          </a:xfrm>
        </p:spPr>
        <p:txBody>
          <a:bodyPr/>
          <a:lstStyle/>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Riders &amp; horses among the myrtle trees (1:7-17)</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Four horns &amp; four craftsmen (1:18-21)</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Man with the measuring line (2)</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Cleansing of the High Priest Joshua (3)</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Lampstand &amp; olive tree (4)</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Flying scroll (5:1-4)</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Woman in the basket (5:5-11)</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Four chariots (6:1-8)</a:t>
            </a:r>
          </a:p>
          <a:p>
            <a:pPr marL="457200" lvl="1" indent="-457200" eaLnBrk="1" hangingPunct="1">
              <a:spcBef>
                <a:spcPts val="0"/>
              </a:spcBef>
              <a:spcAft>
                <a:spcPts val="900"/>
              </a:spcAft>
              <a:buClr>
                <a:srgbClr val="FF66FF"/>
              </a:buClr>
              <a:buSzPct val="100000"/>
              <a:buFont typeface="Arial" panose="020B0604020202020204" pitchFamily="34" charset="0"/>
              <a:buChar char="•"/>
              <a:defRPr/>
            </a:pPr>
            <a:r>
              <a:rPr lang="en-US" sz="3000" dirty="0">
                <a:effectLst>
                  <a:outerShdw blurRad="38100" dist="38100" dir="2700000" algn="tl">
                    <a:srgbClr val="000000">
                      <a:alpha val="43137"/>
                    </a:srgbClr>
                  </a:outerShdw>
                </a:effectLst>
                <a:cs typeface="Calibri" panose="020F0502020204030204" pitchFamily="34" charset="0"/>
              </a:rPr>
              <a:t>Conclusion: crowning of Joshua (6:9-15)</a:t>
            </a:r>
          </a:p>
        </p:txBody>
      </p:sp>
      <p:pic>
        <p:nvPicPr>
          <p:cNvPr id="5" name="Picture 2" descr="Zechariah - davidould.net">
            <a:extLst>
              <a:ext uri="{FF2B5EF4-FFF2-40B4-BE49-F238E27FC236}">
                <a16:creationId xmlns:a16="http://schemas.microsoft.com/office/drawing/2014/main" id="{EF38A2B5-3432-4BA7-9A6D-0F1EC345E8F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069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914400" y="228600"/>
            <a:ext cx="10363200" cy="917575"/>
          </a:xfrm>
        </p:spPr>
        <p:txBody>
          <a:bodyPr/>
          <a:lstStyle/>
          <a:p>
            <a:pPr algn="ctr"/>
            <a:r>
              <a:rPr lang="en-US" altLang="en-US" sz="3600" dirty="0">
                <a:effectLst>
                  <a:outerShdw blurRad="38100" dist="38100" dir="2700000" algn="tl">
                    <a:srgbClr val="000000">
                      <a:alpha val="43137"/>
                    </a:srgbClr>
                  </a:outerShdw>
                </a:effectLst>
              </a:rPr>
              <a:t>Structure</a:t>
            </a: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9480097" cy="3695700"/>
          </a:xfrm>
        </p:spPr>
        <p:txBody>
          <a:bodyPr/>
          <a:lstStyle/>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Introductory call to repentance (1:1-6)</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rPr>
              <a:t>Eight-night visions (1:7–6:15)</a:t>
            </a:r>
          </a:p>
          <a:p>
            <a:pPr marL="685800" indent="-685800">
              <a:spcBef>
                <a:spcPts val="0"/>
              </a:spcBef>
              <a:spcAft>
                <a:spcPts val="3600"/>
              </a:spcAft>
              <a:buSzPct val="100000"/>
              <a:buFont typeface="+mj-lt"/>
              <a:buAutoNum type="romanUcPeriod"/>
            </a:pPr>
            <a:r>
              <a:rPr lang="en-US" altLang="en-US" b="1" u="sng" dirty="0">
                <a:solidFill>
                  <a:srgbClr val="FFFFCC"/>
                </a:solidFill>
                <a:effectLst>
                  <a:outerShdw blurRad="38100" dist="38100" dir="2700000" algn="tl">
                    <a:srgbClr val="000000">
                      <a:alpha val="43137"/>
                    </a:srgbClr>
                  </a:outerShdw>
                </a:effectLst>
                <a:cs typeface="Times New Roman" panose="02020603050405020304" pitchFamily="18" charset="0"/>
              </a:rPr>
              <a:t>Question and answers about fasting (</a:t>
            </a:r>
            <a:r>
              <a:rPr lang="en-US" altLang="en-US" b="1" u="sng" dirty="0">
                <a:solidFill>
                  <a:srgbClr val="FFFFCC"/>
                </a:solidFill>
                <a:effectLst>
                  <a:outerShdw blurRad="38100" dist="38100" dir="2700000" algn="tl">
                    <a:srgbClr val="000000">
                      <a:alpha val="43137"/>
                    </a:srgbClr>
                  </a:outerShdw>
                </a:effectLst>
              </a:rPr>
              <a:t>7</a:t>
            </a:r>
            <a:r>
              <a:rPr lang="en-US" altLang="en-US" b="1" u="sng" dirty="0">
                <a:solidFill>
                  <a:srgbClr val="FFFFCC"/>
                </a:solidFill>
                <a:effectLst>
                  <a:outerShdw blurRad="38100" dist="38100" dir="2700000" algn="tl">
                    <a:srgbClr val="000000">
                      <a:alpha val="43137"/>
                    </a:srgbClr>
                  </a:outerShdw>
                </a:effectLst>
                <a:cs typeface="Times New Roman" panose="02020603050405020304" pitchFamily="18" charset="0"/>
              </a:rPr>
              <a:t>–8)</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Two burdens (9–14)</a:t>
            </a:r>
          </a:p>
        </p:txBody>
      </p:sp>
      <p:pic>
        <p:nvPicPr>
          <p:cNvPr id="4" name="Picture 2" descr="Zechariah - davidould.net">
            <a:extLst>
              <a:ext uri="{FF2B5EF4-FFF2-40B4-BE49-F238E27FC236}">
                <a16:creationId xmlns:a16="http://schemas.microsoft.com/office/drawing/2014/main" id="{AB963267-E858-4486-86BA-47DD1A5DA4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584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1371600" y="228600"/>
            <a:ext cx="9448800" cy="920692"/>
          </a:xfrm>
        </p:spPr>
        <p:txBody>
          <a:bodyPr/>
          <a:lstStyle/>
          <a:p>
            <a:pPr algn="ctr" eaLnBrk="1" hangingPunct="1"/>
            <a:r>
              <a:rPr lang="en-US" sz="3600" dirty="0">
                <a:effectLst>
                  <a:outerShdw blurRad="38100" dist="38100" dir="2700000" algn="tl">
                    <a:srgbClr val="000000">
                      <a:alpha val="43137"/>
                    </a:srgbClr>
                  </a:outerShdw>
                </a:effectLst>
              </a:rPr>
              <a:t>III. Questions &amp; Answers Concerning Fasting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(7‒8)</a:t>
            </a:r>
          </a:p>
        </p:txBody>
      </p:sp>
      <p:sp>
        <p:nvSpPr>
          <p:cNvPr id="92163" name="Rectangle 2051"/>
          <p:cNvSpPr>
            <a:spLocks noGrp="1" noChangeArrowheads="1"/>
          </p:cNvSpPr>
          <p:nvPr>
            <p:ph type="body" idx="1"/>
          </p:nvPr>
        </p:nvSpPr>
        <p:spPr>
          <a:xfrm>
            <a:off x="609600" y="1371600"/>
            <a:ext cx="8991600" cy="4419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Question (7:1-3)</a:t>
            </a:r>
          </a:p>
          <a:p>
            <a:pPr marL="457200" lvl="1" indent="-457200" eaLnBrk="1" hangingPunct="1">
              <a:spcBef>
                <a:spcPts val="0"/>
              </a:spcBef>
              <a:spcAft>
                <a:spcPts val="2400"/>
              </a:spcAft>
              <a:buClr>
                <a:srgbClr val="FF66FF"/>
              </a:buClr>
              <a:buSzPct val="100000"/>
              <a:buFont typeface="Wingdings"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Four divine answers (7:4‒8:23)</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Condemnation of empty ritualism (7:4-7)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Condemnation of past covenant failure (7:8-14)</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Prediction of Jerusalem’s restoration (8:1-17)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Prediction of future blessing (8:18-23)</a:t>
            </a:r>
          </a:p>
        </p:txBody>
      </p:sp>
      <p:pic>
        <p:nvPicPr>
          <p:cNvPr id="6" name="Picture 2" descr="Zechariah - davidould.net">
            <a:extLst>
              <a:ext uri="{FF2B5EF4-FFF2-40B4-BE49-F238E27FC236}">
                <a16:creationId xmlns:a16="http://schemas.microsoft.com/office/drawing/2014/main" id="{0DCCFAB8-4537-4077-A4E1-978A24FE6C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9207388" y="1747007"/>
            <a:ext cx="2375012"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094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1371600" y="228600"/>
            <a:ext cx="9448800" cy="920692"/>
          </a:xfrm>
        </p:spPr>
        <p:txBody>
          <a:bodyPr/>
          <a:lstStyle/>
          <a:p>
            <a:pPr algn="ctr" eaLnBrk="1" hangingPunct="1"/>
            <a:r>
              <a:rPr lang="en-US" sz="3600" dirty="0">
                <a:effectLst>
                  <a:outerShdw blurRad="38100" dist="38100" dir="2700000" algn="tl">
                    <a:srgbClr val="000000">
                      <a:alpha val="43137"/>
                    </a:srgbClr>
                  </a:outerShdw>
                </a:effectLst>
              </a:rPr>
              <a:t>III. Questions &amp; Answers Concerning Fasting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(7‒8)</a:t>
            </a:r>
          </a:p>
        </p:txBody>
      </p:sp>
      <p:sp>
        <p:nvSpPr>
          <p:cNvPr id="92163" name="Rectangle 2051"/>
          <p:cNvSpPr>
            <a:spLocks noGrp="1" noChangeArrowheads="1"/>
          </p:cNvSpPr>
          <p:nvPr>
            <p:ph type="body" idx="1"/>
          </p:nvPr>
        </p:nvSpPr>
        <p:spPr>
          <a:xfrm>
            <a:off x="609600" y="1371600"/>
            <a:ext cx="8991600" cy="4419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Question (7:1-3)</a:t>
            </a:r>
          </a:p>
          <a:p>
            <a:pPr marL="457200" lvl="1" indent="-457200" eaLnBrk="1" hangingPunct="1">
              <a:spcBef>
                <a:spcPts val="0"/>
              </a:spcBef>
              <a:spcAft>
                <a:spcPts val="2400"/>
              </a:spcAft>
              <a:buClr>
                <a:srgbClr val="FF66FF"/>
              </a:buClr>
              <a:buSzPct val="100000"/>
              <a:buFont typeface="Wingdings"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Four divine answers (7:4‒8:23)</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Condemnation of empty ritualism (7:4-7)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Condemnation of past covenant failure (7:8-14)</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Prediction of Jerusalem’s restoration (8:1-17)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Prediction of future blessing (8:18-23)</a:t>
            </a:r>
          </a:p>
        </p:txBody>
      </p:sp>
      <p:pic>
        <p:nvPicPr>
          <p:cNvPr id="6" name="Picture 2" descr="Zechariah - davidould.net">
            <a:extLst>
              <a:ext uri="{FF2B5EF4-FFF2-40B4-BE49-F238E27FC236}">
                <a16:creationId xmlns:a16="http://schemas.microsoft.com/office/drawing/2014/main" id="{0DCCFAB8-4537-4077-A4E1-978A24FE6C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9207388" y="1747007"/>
            <a:ext cx="2375012"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628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514350" indent="-514350" algn="ctr">
              <a:buClr>
                <a:srgbClr val="FF66FF"/>
              </a:buClr>
              <a:buFont typeface="+mj-lt"/>
              <a:buAutoNum type="alphaUcPeriod"/>
            </a:pPr>
            <a:r>
              <a:rPr lang="en-US" altLang="en-US" sz="3600" dirty="0">
                <a:effectLst>
                  <a:outerShdw blurRad="38100" dist="38100" dir="2700000" algn="tl">
                    <a:srgbClr val="000000">
                      <a:alpha val="43137"/>
                    </a:srgbClr>
                  </a:outerShdw>
                </a:effectLst>
              </a:rPr>
              <a:t>Question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(7:1-3)</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1066800" y="1828800"/>
            <a:ext cx="4267201" cy="3200400"/>
          </a:xfrm>
        </p:spPr>
        <p:txBody>
          <a:bodyPr/>
          <a:lstStyle/>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Date (1)</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Questioner (2)</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Question (3)</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10400" y="1828800"/>
            <a:ext cx="4156271"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325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1371600" y="228600"/>
            <a:ext cx="9448800" cy="920692"/>
          </a:xfrm>
        </p:spPr>
        <p:txBody>
          <a:bodyPr/>
          <a:lstStyle/>
          <a:p>
            <a:pPr algn="ctr" eaLnBrk="1" hangingPunct="1"/>
            <a:r>
              <a:rPr lang="en-US" sz="3600" dirty="0">
                <a:effectLst>
                  <a:outerShdw blurRad="38100" dist="38100" dir="2700000" algn="tl">
                    <a:srgbClr val="000000">
                      <a:alpha val="43137"/>
                    </a:srgbClr>
                  </a:outerShdw>
                </a:effectLst>
              </a:rPr>
              <a:t>III. Questions &amp; Answers Concerning Fasting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(7‒8)</a:t>
            </a:r>
          </a:p>
        </p:txBody>
      </p:sp>
      <p:sp>
        <p:nvSpPr>
          <p:cNvPr id="92163" name="Rectangle 2051"/>
          <p:cNvSpPr>
            <a:spLocks noGrp="1" noChangeArrowheads="1"/>
          </p:cNvSpPr>
          <p:nvPr>
            <p:ph type="body" idx="1"/>
          </p:nvPr>
        </p:nvSpPr>
        <p:spPr>
          <a:xfrm>
            <a:off x="609600" y="1371600"/>
            <a:ext cx="8991600" cy="4419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Question (7:1-3)</a:t>
            </a:r>
          </a:p>
          <a:p>
            <a:pPr marL="457200" lvl="1" indent="-457200" eaLnBrk="1" hangingPunct="1">
              <a:spcBef>
                <a:spcPts val="0"/>
              </a:spcBef>
              <a:spcAft>
                <a:spcPts val="2400"/>
              </a:spcAft>
              <a:buClr>
                <a:srgbClr val="FF66FF"/>
              </a:buClr>
              <a:buSzPct val="100000"/>
              <a:buFont typeface="Wingdings" pitchFamily="2" charset="2"/>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Four divine answers (7:4‒8:23)</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Condemnation of empty ritualism (7:4-7)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Condemnation of past covenant failure (7:8-14)</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Prediction of Jerusalem’s restoration (8:1-17)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Prediction of future blessing (8:18-23)</a:t>
            </a:r>
          </a:p>
        </p:txBody>
      </p:sp>
      <p:pic>
        <p:nvPicPr>
          <p:cNvPr id="6" name="Picture 2" descr="Zechariah - davidould.net">
            <a:extLst>
              <a:ext uri="{FF2B5EF4-FFF2-40B4-BE49-F238E27FC236}">
                <a16:creationId xmlns:a16="http://schemas.microsoft.com/office/drawing/2014/main" id="{0DCCFAB8-4537-4077-A4E1-978A24FE6C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9207388" y="1747007"/>
            <a:ext cx="2375012"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819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8261"/>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21996</TotalTime>
  <Words>1297</Words>
  <Application>Microsoft Office PowerPoint</Application>
  <PresentationFormat>Widescreen</PresentationFormat>
  <Paragraphs>162</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Times New Roman</vt:lpstr>
      <vt:lpstr>UICTFontTextStyleTallBody</vt:lpstr>
      <vt:lpstr>Wingdings</vt:lpstr>
      <vt:lpstr>Azure</vt:lpstr>
      <vt:lpstr>PowerPoint Presentation</vt:lpstr>
      <vt:lpstr>Structure</vt:lpstr>
      <vt:lpstr>PowerPoint Presentation</vt:lpstr>
      <vt:lpstr>II. Eight Night Visions  (1:7‒6:15)</vt:lpstr>
      <vt:lpstr>Structure</vt:lpstr>
      <vt:lpstr>III. Questions &amp; Answers Concerning Fasting  (7‒8)</vt:lpstr>
      <vt:lpstr>III. Questions &amp; Answers Concerning Fasting  (7‒8)</vt:lpstr>
      <vt:lpstr>Question (7:1-3)</vt:lpstr>
      <vt:lpstr>III. Questions &amp; Answers Concerning Fasting  (7‒8)</vt:lpstr>
      <vt:lpstr>III. Questions &amp; Answers Concerning Fasting  (7‒8)</vt:lpstr>
      <vt:lpstr>Empty Ritualism (7:4-7)</vt:lpstr>
      <vt:lpstr>III. Questions &amp; Answers Concerning Fasting  (7‒8)</vt:lpstr>
      <vt:lpstr>Covenant Rebellion  (7:8-14)</vt:lpstr>
      <vt:lpstr>Covenant Rebellion  (7:8-14)</vt:lpstr>
      <vt:lpstr>PowerPoint Presentation</vt:lpstr>
      <vt:lpstr>Covenant Rebellion  (7:8-14)</vt:lpstr>
      <vt:lpstr>Running TULIP Through the Grid of Scripture</vt:lpstr>
      <vt:lpstr>PowerPoint Presentation</vt:lpstr>
      <vt:lpstr>PowerPoint Presentation</vt:lpstr>
      <vt:lpstr>PowerPoint Presentation</vt:lpstr>
      <vt:lpstr>Six Parts of a Suzerain-Vassal Treaty in Deuteronomy</vt:lpstr>
      <vt:lpstr>Covenant Rebellion  (7:8-14)</vt:lpstr>
      <vt:lpstr>Six Parts of a Suzerain-Vassal Treaty in Deuteronomy</vt:lpstr>
      <vt:lpstr>PowerPoint Presentation</vt:lpstr>
      <vt:lpstr>PowerPoint Presentation</vt:lpstr>
      <vt:lpstr>PowerPoint Presentation</vt:lpstr>
      <vt:lpstr>Conclusion</vt:lpstr>
      <vt:lpstr>III. Questions &amp; Answers Concerning Fasting  (7‒8)</vt:lpstr>
      <vt:lpstr>Prediction of Jerusalem's Restoration  (8:1-17)</vt:lpstr>
      <vt:lpstr>III. Questions &amp; Answers Concerning Fasting  (7‒8)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Zechariah 016 - 7v11-14 -8v17</dc:title>
  <dc:subject>Zechariah</dc:subject>
  <dc:creator>A. Woods</dc:creator>
  <dc:description>Modified by Jim McGowan</dc:description>
  <cp:lastModifiedBy>Jim McGowan</cp:lastModifiedBy>
  <cp:revision>2254</cp:revision>
  <cp:lastPrinted>2022-02-02T01:17:20Z</cp:lastPrinted>
  <dcterms:created xsi:type="dcterms:W3CDTF">2009-03-17T12:21:13Z</dcterms:created>
  <dcterms:modified xsi:type="dcterms:W3CDTF">2022-02-03T02:03:32Z</dcterms:modified>
</cp:coreProperties>
</file>