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0" r:id="rId2"/>
  </p:sldMasterIdLst>
  <p:notesMasterIdLst>
    <p:notesMasterId r:id="rId56"/>
  </p:notesMasterIdLst>
  <p:handoutMasterIdLst>
    <p:handoutMasterId r:id="rId57"/>
  </p:handoutMasterIdLst>
  <p:sldIdLst>
    <p:sldId id="2067" r:id="rId3"/>
    <p:sldId id="7306" r:id="rId4"/>
    <p:sldId id="1544" r:id="rId5"/>
    <p:sldId id="7307" r:id="rId6"/>
    <p:sldId id="8239" r:id="rId7"/>
    <p:sldId id="8240" r:id="rId8"/>
    <p:sldId id="8232" r:id="rId9"/>
    <p:sldId id="8233" r:id="rId10"/>
    <p:sldId id="7377" r:id="rId11"/>
    <p:sldId id="6547" r:id="rId12"/>
    <p:sldId id="2309" r:id="rId13"/>
    <p:sldId id="2311" r:id="rId14"/>
    <p:sldId id="2315" r:id="rId15"/>
    <p:sldId id="2317" r:id="rId16"/>
    <p:sldId id="7373" r:id="rId17"/>
    <p:sldId id="7374" r:id="rId18"/>
    <p:sldId id="3381" r:id="rId19"/>
    <p:sldId id="3379" r:id="rId20"/>
    <p:sldId id="8241" r:id="rId21"/>
    <p:sldId id="7293" r:id="rId22"/>
    <p:sldId id="5366" r:id="rId23"/>
    <p:sldId id="5034" r:id="rId24"/>
    <p:sldId id="5035" r:id="rId25"/>
    <p:sldId id="8243" r:id="rId26"/>
    <p:sldId id="8244" r:id="rId27"/>
    <p:sldId id="8001" r:id="rId28"/>
    <p:sldId id="5383" r:id="rId29"/>
    <p:sldId id="5385" r:id="rId30"/>
    <p:sldId id="7329" r:id="rId31"/>
    <p:sldId id="7328" r:id="rId32"/>
    <p:sldId id="5226" r:id="rId33"/>
    <p:sldId id="7381" r:id="rId34"/>
    <p:sldId id="6724" r:id="rId35"/>
    <p:sldId id="6725" r:id="rId36"/>
    <p:sldId id="5135" r:id="rId37"/>
    <p:sldId id="2952" r:id="rId38"/>
    <p:sldId id="7382" r:id="rId39"/>
    <p:sldId id="7330" r:id="rId40"/>
    <p:sldId id="7440" r:id="rId41"/>
    <p:sldId id="7441" r:id="rId42"/>
    <p:sldId id="5386" r:id="rId43"/>
    <p:sldId id="778" r:id="rId44"/>
    <p:sldId id="7383" r:id="rId45"/>
    <p:sldId id="2048" r:id="rId46"/>
    <p:sldId id="7384" r:id="rId47"/>
    <p:sldId id="7385" r:id="rId48"/>
    <p:sldId id="988" r:id="rId49"/>
    <p:sldId id="411" r:id="rId50"/>
    <p:sldId id="7333" r:id="rId51"/>
    <p:sldId id="7386" r:id="rId52"/>
    <p:sldId id="8242" r:id="rId53"/>
    <p:sldId id="8235" r:id="rId54"/>
    <p:sldId id="5384" r:id="rId55"/>
  </p:sldIdLst>
  <p:sldSz cx="12192000" cy="6858000"/>
  <p:notesSz cx="6881813" cy="9296400"/>
  <p:custDataLst>
    <p:tags r:id="rId5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FF"/>
    <a:srgbClr val="0000CC"/>
    <a:srgbClr val="006600"/>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2843D-BA04-4856-A5AB-5E52814D684F}" v="6" dt="2022-01-23T16:42:00.29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95370" autoAdjust="0"/>
  </p:normalViewPr>
  <p:slideViewPr>
    <p:cSldViewPr>
      <p:cViewPr varScale="1">
        <p:scale>
          <a:sx n="104" d="100"/>
          <a:sy n="104" d="100"/>
        </p:scale>
        <p:origin x="302"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69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0BC7D7AA-E7C3-412B-B336-6B5EF3586CD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Middle East Meltdown 005 – Eze. 36V33-39 </a:t>
            </a:r>
          </a:p>
          <a:p>
            <a:pPr>
              <a:defRPr/>
            </a:pPr>
            <a:r>
              <a:rPr lang="en-US" sz="1600" dirty="0"/>
              <a:t>01-30-2022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1/30/2022</a:t>
            </a:fld>
            <a:endParaRPr 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1/30/2022</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47</a:t>
            </a:fld>
            <a:endParaRPr lang="en-US" altLang="en-US" dirty="0"/>
          </a:p>
        </p:txBody>
      </p:sp>
    </p:spTree>
    <p:extLst>
      <p:ext uri="{BB962C8B-B14F-4D97-AF65-F5344CB8AC3E}">
        <p14:creationId xmlns:p14="http://schemas.microsoft.com/office/powerpoint/2010/main" val="70472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1/30/2022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1550257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37532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340421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7364112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1/30/2022</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9" r:id="rId12"/>
    <p:sldLayoutId id="2147488938" r:id="rId13"/>
    <p:sldLayoutId id="2147488939" r:id="rId14"/>
    <p:sldLayoutId id="2147488940"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2" r:id="rId12"/>
    <p:sldLayoutId id="2147488934" r:id="rId13"/>
    <p:sldLayoutId id="214748893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w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10.png"/><Relationship Id="rId5" Type="http://schemas.openxmlformats.org/officeDocument/2006/relationships/customXml" Target="../ink/ink2.xml"/><Relationship Id="rId10" Type="http://schemas.openxmlformats.org/officeDocument/2006/relationships/image" Target="../media/image2.wmf"/><Relationship Id="rId4" Type="http://schemas.openxmlformats.org/officeDocument/2006/relationships/image" Target="../media/image400.png"/><Relationship Id="rId9" Type="http://schemas.openxmlformats.org/officeDocument/2006/relationships/image" Target="../media/image38.png"/></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eaLnBrk="1" hangingPunct="1"/>
            <a:r>
              <a:rPr lang="en-US" dirty="0">
                <a:solidFill>
                  <a:srgbClr val="00FFFF"/>
                </a:solidFill>
              </a:rPr>
              <a:t>Ezekiel 36</a:t>
            </a:r>
            <a:r>
              <a:rPr lang="en-US" dirty="0">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a:t>
            </a:r>
            <a:r>
              <a:rPr lang="en-US" sz="3600">
                <a:solidFill>
                  <a:srgbClr val="FFC000"/>
                </a:solidFill>
                <a:effectLst>
                  <a:outerShdw blurRad="38100" dist="38100" dir="2700000" algn="tl">
                    <a:srgbClr val="000000"/>
                  </a:outerShdw>
                </a:effectLst>
              </a:rPr>
              <a:t>East Meltdown </a:t>
            </a:r>
            <a:r>
              <a:rPr lang="en-US" sz="3600" kern="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209309"/>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a:stretch>
            <a:fillRect/>
          </a:stretch>
        </p:blipFill>
        <p:spPr>
          <a:xfrm>
            <a:off x="2895600" y="228600"/>
            <a:ext cx="6400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72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467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1981200" y="2078039"/>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699142"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pic>
        <p:nvPicPr>
          <p:cNvPr id="2" name="Picture 1" descr="C:\Users\awoods\Pictures\Microsoft Clip Organizer\j0364212.wmf">
            <a:extLst>
              <a:ext uri="{FF2B5EF4-FFF2-40B4-BE49-F238E27FC236}">
                <a16:creationId xmlns:a16="http://schemas.microsoft.com/office/drawing/2014/main" id="{0751DBC4-B7D9-48FE-B4FD-25042B547CFB}"/>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647286" y="114300"/>
            <a:ext cx="876714" cy="914400"/>
          </a:xfrm>
          <a:prstGeom prst="rect">
            <a:avLst/>
          </a:prstGeom>
          <a:solidFill>
            <a:schemeClr val="tx1">
              <a:alpha val="40000"/>
            </a:schemeClr>
          </a:solidFill>
          <a:ln w="9525">
            <a:solidFill>
              <a:schemeClr val="tx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086600" y="1828800"/>
            <a:ext cx="3075810" cy="3200400"/>
          </a:xfrm>
          <a:prstGeom prst="ellipse">
            <a:avLst/>
          </a:prstGeom>
        </p:spPr>
      </p:pic>
      <p:sp>
        <p:nvSpPr>
          <p:cNvPr id="24579" name="Rectangle 1026"/>
          <p:cNvSpPr>
            <a:spLocks noGrp="1" noChangeArrowheads="1"/>
          </p:cNvSpPr>
          <p:nvPr>
            <p:ph type="title"/>
          </p:nvPr>
        </p:nvSpPr>
        <p:spPr>
          <a:xfrm>
            <a:off x="5105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1981200" y="2611439"/>
            <a:ext cx="46482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Protoevangelium (3:15)</a:t>
            </a:r>
          </a:p>
        </p:txBody>
      </p:sp>
      <p:pic>
        <p:nvPicPr>
          <p:cNvPr id="7" name="Picture 6">
            <a:extLst>
              <a:ext uri="{FF2B5EF4-FFF2-40B4-BE49-F238E27FC236}">
                <a16:creationId xmlns:a16="http://schemas.microsoft.com/office/drawing/2014/main" id="{27916627-0A6F-4640-8797-5F448E4BFD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pic>
        <p:nvPicPr>
          <p:cNvPr id="8" name="Picture 7" descr="C:\Users\awoods\Pictures\Microsoft Clip Organizer\j0364212.wmf">
            <a:extLst>
              <a:ext uri="{FF2B5EF4-FFF2-40B4-BE49-F238E27FC236}">
                <a16:creationId xmlns:a16="http://schemas.microsoft.com/office/drawing/2014/main" id="{1A1D4760-4B7A-4EF6-B8D7-82F9DC45F93B}"/>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647286" y="114300"/>
            <a:ext cx="876714" cy="914400"/>
          </a:xfrm>
          <a:prstGeom prst="rect">
            <a:avLst/>
          </a:prstGeom>
          <a:solidFill>
            <a:schemeClr val="tx1">
              <a:alpha val="40000"/>
            </a:schemeClr>
          </a:solidFill>
          <a:ln w="9525">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876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3581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30604" y="3810000"/>
            <a:ext cx="4930792" cy="2743200"/>
          </a:xfrm>
          <a:prstGeom prst="rect">
            <a:avLst/>
          </a:prstGeom>
          <a:noFill/>
          <a:ln w="9525">
            <a:noFill/>
            <a:miter lim="800000"/>
            <a:headEnd/>
            <a:tailEnd/>
          </a:ln>
        </p:spPr>
      </p:pic>
      <p:pic>
        <p:nvPicPr>
          <p:cNvPr id="6" name="Picture 5">
            <a:extLst>
              <a:ext uri="{FF2B5EF4-FFF2-40B4-BE49-F238E27FC236}">
                <a16:creationId xmlns:a16="http://schemas.microsoft.com/office/drawing/2014/main" id="{65D44682-D18C-48AE-8833-D00012B52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295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3785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80615" y="3352800"/>
            <a:ext cx="3030773" cy="3200400"/>
          </a:xfrm>
          <a:prstGeom prst="rect">
            <a:avLst/>
          </a:prstGeom>
          <a:noFill/>
          <a:ln w="9525">
            <a:noFill/>
            <a:miter lim="800000"/>
            <a:headEnd/>
            <a:tailEnd/>
          </a:ln>
        </p:spPr>
      </p:pic>
      <p:pic>
        <p:nvPicPr>
          <p:cNvPr id="6" name="Picture 5">
            <a:extLst>
              <a:ext uri="{FF2B5EF4-FFF2-40B4-BE49-F238E27FC236}">
                <a16:creationId xmlns:a16="http://schemas.microsoft.com/office/drawing/2014/main" id="{C71CD496-F32D-4DFA-AAFE-DEAEB1A685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B943641-EE04-41F9-B89F-F842D0662505}"/>
              </a:ext>
            </a:extLst>
          </p:cNvPr>
          <p:cNvGraphicFramePr>
            <a:graphicFrameLocks noGrp="1"/>
          </p:cNvGraphicFramePr>
          <p:nvPr/>
        </p:nvGraphicFramePr>
        <p:xfrm>
          <a:off x="609600" y="453014"/>
          <a:ext cx="10972800" cy="6073893"/>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362686256"/>
                    </a:ext>
                  </a:extLst>
                </a:gridCol>
                <a:gridCol w="5486400">
                  <a:extLst>
                    <a:ext uri="{9D8B030D-6E8A-4147-A177-3AD203B41FA5}">
                      <a16:colId xmlns:a16="http://schemas.microsoft.com/office/drawing/2014/main" val="2253723059"/>
                    </a:ext>
                  </a:extLst>
                </a:gridCol>
              </a:tblGrid>
              <a:tr h="104576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4000" b="0" i="0" u="none" strike="noStrike" kern="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Why?</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63653040"/>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kern="0" cap="none" spc="0" normalizeH="0" baseline="0" dirty="0">
                          <a:ln>
                            <a:noFill/>
                          </a:ln>
                          <a:solidFill>
                            <a:srgbClr val="990000"/>
                          </a:solidFill>
                          <a:effectLst/>
                          <a:uLnTx/>
                          <a:uFillTx/>
                          <a:latin typeface="Calibri" panose="020F0502020204030204" pitchFamily="34" charset="0"/>
                          <a:ea typeface="+mj-ea"/>
                          <a:cs typeface="Calibri" panose="020F0502020204030204" pitchFamily="34" charset="0"/>
                        </a:rPr>
                        <a:t>COUNTRY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GROSS DOMESTIC PRODUCT</a:t>
                      </a:r>
                    </a:p>
                  </a:txBody>
                  <a:tcPr anchor="ctr" horzOverflow="overflow"/>
                </a:tc>
                <a:extLst>
                  <a:ext uri="{0D108BD9-81ED-4DB2-BD59-A6C34878D82A}">
                    <a16:rowId xmlns:a16="http://schemas.microsoft.com/office/drawing/2014/main" val="434935637"/>
                  </a:ext>
                </a:extLst>
              </a:tr>
              <a:tr h="9144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ISRAEL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$123 BILLION</a:t>
                      </a:r>
                    </a:p>
                  </a:txBody>
                  <a:tcPr anchor="ctr" horzOverflow="overflow">
                    <a:solidFill>
                      <a:srgbClr val="FFFFCC"/>
                    </a:solidFill>
                  </a:tcPr>
                </a:tc>
                <a:extLst>
                  <a:ext uri="{0D108BD9-81ED-4DB2-BD59-A6C34878D82A}">
                    <a16:rowId xmlns:a16="http://schemas.microsoft.com/office/drawing/2014/main" val="2723549850"/>
                  </a:ext>
                </a:extLst>
              </a:tr>
              <a:tr h="54864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Egypt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$81 billion</a:t>
                      </a:r>
                    </a:p>
                  </a:txBody>
                  <a:tcPr anchor="ctr" horzOverflow="overflow"/>
                </a:tc>
                <a:extLst>
                  <a:ext uri="{0D108BD9-81ED-4DB2-BD59-A6C34878D82A}">
                    <a16:rowId xmlns:a16="http://schemas.microsoft.com/office/drawing/2014/main" val="1242291419"/>
                  </a:ext>
                </a:extLst>
              </a:tr>
              <a:tr h="54864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Syria</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$26 billion</a:t>
                      </a:r>
                    </a:p>
                  </a:txBody>
                  <a:tcPr anchor="ctr" horzOverflow="overflow"/>
                </a:tc>
                <a:extLst>
                  <a:ext uri="{0D108BD9-81ED-4DB2-BD59-A6C34878D82A}">
                    <a16:rowId xmlns:a16="http://schemas.microsoft.com/office/drawing/2014/main" val="3530976444"/>
                  </a:ext>
                </a:extLst>
              </a:tr>
              <a:tr h="54864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Lebanon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$21 billion</a:t>
                      </a:r>
                    </a:p>
                  </a:txBody>
                  <a:tcPr anchor="ctr" horzOverflow="overflow"/>
                </a:tc>
                <a:extLst>
                  <a:ext uri="{0D108BD9-81ED-4DB2-BD59-A6C34878D82A}">
                    <a16:rowId xmlns:a16="http://schemas.microsoft.com/office/drawing/2014/main" val="2120563316"/>
                  </a:ext>
                </a:extLst>
              </a:tr>
              <a:tr h="54864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Jordan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$12 billion</a:t>
                      </a:r>
                    </a:p>
                  </a:txBody>
                  <a:tcPr anchor="ctr" horzOverflow="overflow"/>
                </a:tc>
                <a:extLst>
                  <a:ext uri="{0D108BD9-81ED-4DB2-BD59-A6C34878D82A}">
                    <a16:rowId xmlns:a16="http://schemas.microsoft.com/office/drawing/2014/main" val="4235103372"/>
                  </a:ext>
                </a:extLst>
              </a:tr>
              <a:tr h="608528">
                <a:tc gridSpan="2">
                  <a:txBody>
                    <a:bodyPr/>
                    <a:lstStyle/>
                    <a:p>
                      <a:pPr marL="457200" marR="0" lvl="1"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Source: CIA World Fact Book, 2005 </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endParaRPr>
                    </a:p>
                  </a:txBody>
                  <a:tcPr anchor="ctr" horzOverflow="overflow"/>
                </a:tc>
                <a:extLst>
                  <a:ext uri="{0D108BD9-81ED-4DB2-BD59-A6C34878D82A}">
                    <a16:rowId xmlns:a16="http://schemas.microsoft.com/office/drawing/2014/main" val="2969579988"/>
                  </a:ext>
                </a:extLst>
              </a:tr>
            </a:tbl>
          </a:graphicData>
        </a:graphic>
      </p:graphicFrame>
    </p:spTree>
    <p:extLst>
      <p:ext uri="{BB962C8B-B14F-4D97-AF65-F5344CB8AC3E}">
        <p14:creationId xmlns:p14="http://schemas.microsoft.com/office/powerpoint/2010/main" val="89600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1516" y="137160"/>
            <a:ext cx="9308968" cy="6583680"/>
          </a:xfrm>
          <a:prstGeom prst="rect">
            <a:avLst/>
          </a:prstGeom>
        </p:spPr>
      </p:pic>
    </p:spTree>
    <p:extLst>
      <p:ext uri="{BB962C8B-B14F-4D97-AF65-F5344CB8AC3E}">
        <p14:creationId xmlns:p14="http://schemas.microsoft.com/office/powerpoint/2010/main" val="29861384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67" name="Group 59"/>
          <p:cNvGraphicFramePr>
            <a:graphicFrameLocks noGrp="1"/>
          </p:cNvGraphicFramePr>
          <p:nvPr>
            <p:ph type="tbl" idx="4294967295"/>
            <p:extLst>
              <p:ext uri="{D42A27DB-BD31-4B8C-83A1-F6EECF244321}">
                <p14:modId xmlns:p14="http://schemas.microsoft.com/office/powerpoint/2010/main" val="1363278238"/>
              </p:ext>
            </p:extLst>
          </p:nvPr>
        </p:nvGraphicFramePr>
        <p:xfrm>
          <a:off x="1123950" y="152400"/>
          <a:ext cx="9944100" cy="6477002"/>
        </p:xfrm>
        <a:graphic>
          <a:graphicData uri="http://schemas.openxmlformats.org/drawingml/2006/table">
            <a:tbl>
              <a:tblPr/>
              <a:tblGrid>
                <a:gridCol w="2486025">
                  <a:extLst>
                    <a:ext uri="{9D8B030D-6E8A-4147-A177-3AD203B41FA5}">
                      <a16:colId xmlns:a16="http://schemas.microsoft.com/office/drawing/2014/main" val="20000"/>
                    </a:ext>
                  </a:extLst>
                </a:gridCol>
                <a:gridCol w="2486025">
                  <a:extLst>
                    <a:ext uri="{9D8B030D-6E8A-4147-A177-3AD203B41FA5}">
                      <a16:colId xmlns:a16="http://schemas.microsoft.com/office/drawing/2014/main" val="20001"/>
                    </a:ext>
                  </a:extLst>
                </a:gridCol>
                <a:gridCol w="2486025">
                  <a:extLst>
                    <a:ext uri="{9D8B030D-6E8A-4147-A177-3AD203B41FA5}">
                      <a16:colId xmlns:a16="http://schemas.microsoft.com/office/drawing/2014/main" val="20002"/>
                    </a:ext>
                  </a:extLst>
                </a:gridCol>
                <a:gridCol w="2486025">
                  <a:extLst>
                    <a:ext uri="{9D8B030D-6E8A-4147-A177-3AD203B41FA5}">
                      <a16:colId xmlns:a16="http://schemas.microsoft.com/office/drawing/2014/main" val="20003"/>
                    </a:ext>
                  </a:extLst>
                </a:gridCol>
              </a:tblGrid>
              <a:tr h="730988">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Levitical Feasts (23)</a:t>
                      </a:r>
                      <a:endParaRPr kumimoji="0" lang="en-US" altLang="en-US" sz="18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1918624"/>
                  </a:ext>
                </a:extLst>
              </a:tr>
              <a:tr h="591752">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Season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0"/>
                  </a:ext>
                </a:extLst>
              </a:tr>
              <a:tr h="591752">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Passover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Redemption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1079077">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Unleavened Bread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John 6:35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2"/>
                  </a:ext>
                </a:extLst>
              </a:tr>
              <a:tr h="591752">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1st 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1 Cor 15:20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6291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Pentecost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Acts 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591752">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Trumpets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New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Matt 24:31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5"/>
                  </a:ext>
                </a:extLst>
              </a:tr>
              <a:tr h="591752">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Atonement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Lev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1079077">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Booths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Wilderness provision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14:16-18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01120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6047" y="228600"/>
            <a:ext cx="865990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44668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prosper again (1-15)</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be restored: physically &amp; spiritually (22-38)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20A21AC7-1C96-406B-A69D-8A1E5C18C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67800" y="1752600"/>
            <a:ext cx="2529506" cy="2599198"/>
          </a:xfrm>
          <a:prstGeom prst="rect">
            <a:avLst/>
          </a:prstGeom>
          <a:noFill/>
          <a:ln w="9525">
            <a:noFill/>
            <a:miter lim="800000"/>
            <a:headEnd/>
            <a:tailEnd/>
          </a:ln>
        </p:spPr>
      </p:pic>
    </p:spTree>
    <p:extLst>
      <p:ext uri="{BB962C8B-B14F-4D97-AF65-F5344CB8AC3E}">
        <p14:creationId xmlns:p14="http://schemas.microsoft.com/office/powerpoint/2010/main" val="2925455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
        <p:nvSpPr>
          <p:cNvPr id="3" name="Content Placeholder 2"/>
          <p:cNvSpPr>
            <a:spLocks noGrp="1"/>
          </p:cNvSpPr>
          <p:nvPr>
            <p:ph idx="1"/>
          </p:nvPr>
        </p:nvSpPr>
        <p:spPr>
          <a:xfrm>
            <a:off x="609599" y="1058402"/>
            <a:ext cx="10972801" cy="56471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a:t>
            </a:r>
            <a:r>
              <a:rPr lang="en-US" dirty="0">
                <a:effectLst>
                  <a:outerShdw blurRad="38100" dist="38100" dir="2700000" algn="tl">
                    <a:srgbClr val="000000">
                      <a:alpha val="43137"/>
                    </a:srgbClr>
                  </a:outerShdw>
                </a:effectLst>
                <a:latin typeface="Calibri" pitchFamily="34" charset="0"/>
                <a:cs typeface="Calibri" pitchFamily="34" charset="0"/>
              </a:rPr>
              <a:t>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627063" indent="-6270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67800" y="1752600"/>
            <a:ext cx="2529506" cy="2599198"/>
          </a:xfrm>
          <a:prstGeom prst="rect">
            <a:avLst/>
          </a:prstGeom>
          <a:noFill/>
          <a:ln w="9525">
            <a:noFill/>
            <a:miter lim="800000"/>
            <a:headEnd/>
            <a:tailEnd/>
          </a:ln>
        </p:spPr>
      </p:pic>
    </p:spTree>
    <p:extLst>
      <p:ext uri="{BB962C8B-B14F-4D97-AF65-F5344CB8AC3E}">
        <p14:creationId xmlns:p14="http://schemas.microsoft.com/office/powerpoint/2010/main" val="417963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981341"/>
          </a:xfrm>
        </p:spPr>
        <p:txBody>
          <a:bodyPr/>
          <a:lstStyle/>
          <a:p>
            <a:pPr marL="627063" indent="-6270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Vision</a:t>
            </a:r>
            <a:r>
              <a:rPr lang="en-US" sz="3600"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Interpretation (11-14)</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Sign: Two Sticks</a:t>
            </a:r>
            <a:r>
              <a:rPr lang="en-US" sz="3600" dirty="0">
                <a:effectLst>
                  <a:outerShdw blurRad="38100" dist="38100" dir="2700000" algn="tl">
                    <a:srgbClr val="000000">
                      <a:alpha val="43137"/>
                    </a:srgbClr>
                  </a:outerShdw>
                </a:effectLst>
                <a:latin typeface="Calibri" pitchFamily="34" charset="0"/>
                <a:cs typeface="Calibri" pitchFamily="34" charset="0"/>
              </a:rPr>
              <a:t> (15-28)  </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Tree>
    <p:extLst>
      <p:ext uri="{BB962C8B-B14F-4D97-AF65-F5344CB8AC3E}">
        <p14:creationId xmlns:p14="http://schemas.microsoft.com/office/powerpoint/2010/main" val="61762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 of Qumran and Masada by the Dead Sea.  Book of Sirach">
            <a:extLst>
              <a:ext uri="{FF2B5EF4-FFF2-40B4-BE49-F238E27FC236}">
                <a16:creationId xmlns:a16="http://schemas.microsoft.com/office/drawing/2014/main" id="{2B9A650C-FAA3-4EA9-B1F4-D056D2D387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2528" y="137160"/>
            <a:ext cx="526694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8C01F8C6-DE80-4EB9-9620-D6A24CAD1EFC}"/>
              </a:ext>
            </a:extLst>
          </p:cNvPr>
          <p:cNvSpPr/>
          <p:nvPr/>
        </p:nvSpPr>
        <p:spPr>
          <a:xfrm flipH="1" flipV="1">
            <a:off x="3840479" y="5590903"/>
            <a:ext cx="1802675" cy="765448"/>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0413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iblewalks.com/Photos42/Massada120s.jpg">
            <a:extLst>
              <a:ext uri="{FF2B5EF4-FFF2-40B4-BE49-F238E27FC236}">
                <a16:creationId xmlns:a16="http://schemas.microsoft.com/office/drawing/2014/main" id="{D3E65CBB-B252-4698-B41F-22AFE84862F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7711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85507C-728F-439A-8E62-ADBE31367F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206607"/>
            <a:ext cx="5166124"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E6A43ADD-59FC-4E6C-8A90-5FAB7C42B2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57425" y="3850130"/>
            <a:ext cx="2896767" cy="2608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B9D3800B-C1FF-4D77-ADBD-0B4D4689FA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16276" y="206607"/>
            <a:ext cx="5166124"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18EA9D97-1BB1-4799-9490-47A5693B32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5434" y="3703320"/>
            <a:ext cx="2425567" cy="2926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8329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1DD003-3FAF-48A9-A62A-4DB22022ED9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627508" y="152400"/>
            <a:ext cx="8936985"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DD3ED519-33FE-46F2-818F-5EC683FF09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6127" y="3962400"/>
            <a:ext cx="4659746"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95377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6D8C13C-4849-4291-85E9-975C76B8B641}"/>
              </a:ext>
            </a:extLst>
          </p:cNvPr>
          <p:cNvSpPr>
            <a:spLocks noGrp="1"/>
          </p:cNvSpPr>
          <p:nvPr>
            <p:ph type="title"/>
          </p:nvPr>
        </p:nvSpPr>
        <p:spPr>
          <a:xfrm>
            <a:off x="914400" y="228600"/>
            <a:ext cx="10363200" cy="914400"/>
          </a:xfrm>
        </p:spPr>
        <p:txBody>
          <a:bodyPr/>
          <a:lstStyle/>
          <a:p>
            <a:pPr algn="ctr"/>
            <a:r>
              <a:rPr lang="en-US" dirty="0"/>
              <a:t>Masada</a:t>
            </a:r>
          </a:p>
        </p:txBody>
      </p:sp>
      <p:pic>
        <p:nvPicPr>
          <p:cNvPr id="1026" name="Picture 2">
            <a:extLst>
              <a:ext uri="{FF2B5EF4-FFF2-40B4-BE49-F238E27FC236}">
                <a16:creationId xmlns:a16="http://schemas.microsoft.com/office/drawing/2014/main" id="{6ED4012F-7197-450E-999E-B967B4FF82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73" r="135"/>
          <a:stretch/>
        </p:blipFill>
        <p:spPr bwMode="auto">
          <a:xfrm>
            <a:off x="5791200" y="1474224"/>
            <a:ext cx="5638800" cy="4567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Scroll | Lds seminary, Ezekiel 37, Seminary">
            <a:extLst>
              <a:ext uri="{FF2B5EF4-FFF2-40B4-BE49-F238E27FC236}">
                <a16:creationId xmlns:a16="http://schemas.microsoft.com/office/drawing/2014/main" id="{4DB2DFE2-ECEE-4A1E-AAAD-BDE774D8EC51}"/>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3704"/>
          <a:stretch/>
        </p:blipFill>
        <p:spPr bwMode="auto">
          <a:xfrm>
            <a:off x="609600" y="1188474"/>
            <a:ext cx="3811841" cy="5138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6573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494" y="1267059"/>
            <a:ext cx="8229600" cy="3124200"/>
          </a:xfrm>
        </p:spPr>
        <p:txBody>
          <a:bodyPr/>
          <a:lstStyle/>
          <a:p>
            <a:pPr marL="627063" indent="-627063">
              <a:spcBef>
                <a:spcPts val="1200"/>
              </a:spcBef>
              <a:spcAft>
                <a:spcPts val="12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Vision</a:t>
            </a:r>
            <a:r>
              <a:rPr lang="en-US" sz="3600"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Interpretation (11-14)</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Sign: Two Sticks</a:t>
            </a:r>
            <a:r>
              <a:rPr lang="en-US" sz="3600" dirty="0">
                <a:effectLst>
                  <a:outerShdw blurRad="38100" dist="38100" dir="2700000" algn="tl">
                    <a:srgbClr val="000000">
                      <a:alpha val="43137"/>
                    </a:srgbClr>
                  </a:outerShdw>
                </a:effectLst>
                <a:latin typeface="Calibri" pitchFamily="34" charset="0"/>
                <a:cs typeface="Calibri" pitchFamily="34" charset="0"/>
              </a:rPr>
              <a:t> (15-28)  </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
        <p:nvSpPr>
          <p:cNvPr id="6" name="Title 1">
            <a:extLst>
              <a:ext uri="{FF2B5EF4-FFF2-40B4-BE49-F238E27FC236}">
                <a16:creationId xmlns:a16="http://schemas.microsoft.com/office/drawing/2014/main" id="{8BA25696-979E-40C9-8736-7887F74951A5}"/>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Tree>
    <p:extLst>
      <p:ext uri="{BB962C8B-B14F-4D97-AF65-F5344CB8AC3E}">
        <p14:creationId xmlns:p14="http://schemas.microsoft.com/office/powerpoint/2010/main" val="105714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494" y="1267059"/>
            <a:ext cx="8229600" cy="3124200"/>
          </a:xfrm>
        </p:spPr>
        <p:txBody>
          <a:bodyPr/>
          <a:lstStyle/>
          <a:p>
            <a:pPr marL="627063" indent="-627063">
              <a:spcBef>
                <a:spcPts val="1200"/>
              </a:spcBef>
              <a:spcAft>
                <a:spcPts val="1200"/>
              </a:spcAft>
              <a:buSzPct val="100000"/>
              <a:buFont typeface="+mj-lt"/>
              <a:buAutoNum type="romanUcPeriod"/>
              <a:defRPr/>
            </a:pPr>
            <a:r>
              <a:rPr lang="en-US" sz="3600" b="1" dirty="0">
                <a:solidFill>
                  <a:srgbClr val="FFFFCC"/>
                </a:solidFill>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Vision</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Interpretation (11-14)</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Sign: Two Sticks</a:t>
            </a:r>
            <a:r>
              <a:rPr lang="en-US" sz="3600" dirty="0">
                <a:effectLst>
                  <a:outerShdw blurRad="38100" dist="38100" dir="2700000" algn="tl">
                    <a:srgbClr val="000000">
                      <a:alpha val="43137"/>
                    </a:srgbClr>
                  </a:outerShdw>
                </a:effectLst>
                <a:latin typeface="Calibri" pitchFamily="34" charset="0"/>
                <a:cs typeface="Calibri" pitchFamily="34" charset="0"/>
              </a:rPr>
              <a:t> (15-28)  </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
        <p:nvSpPr>
          <p:cNvPr id="6" name="Title 1">
            <a:extLst>
              <a:ext uri="{FF2B5EF4-FFF2-40B4-BE49-F238E27FC236}">
                <a16:creationId xmlns:a16="http://schemas.microsoft.com/office/drawing/2014/main" id="{5B080348-9E6B-451F-9E03-D77962F5D5A0}"/>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Tree>
    <p:extLst>
      <p:ext uri="{BB962C8B-B14F-4D97-AF65-F5344CB8AC3E}">
        <p14:creationId xmlns:p14="http://schemas.microsoft.com/office/powerpoint/2010/main" val="245400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In order to emphasize the hopelessness of the situation from the human point of view, the Lord asked Ezekiel whether these bones could live. Ezekiel’s answer revealed that it would require a power beyond man’s to bring this about. It was an answer of reverence, not giving a positive or negative response.”</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213.</a:t>
            </a:r>
          </a:p>
        </p:txBody>
      </p:sp>
      <p:pic>
        <p:nvPicPr>
          <p:cNvPr id="5" name="Picture 4">
            <a:extLst>
              <a:ext uri="{FF2B5EF4-FFF2-40B4-BE49-F238E27FC236}">
                <a16:creationId xmlns:a16="http://schemas.microsoft.com/office/drawing/2014/main" id="{0A5B2F02-6690-4912-846B-E269AB05A9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pic>
        <p:nvPicPr>
          <p:cNvPr id="6" name="Picture 5" descr="C:\Documents and Settings\Owner\Application Data\Microsoft\Media Catalog\clip0063.BMP">
            <a:extLst>
              <a:ext uri="{FF2B5EF4-FFF2-40B4-BE49-F238E27FC236}">
                <a16:creationId xmlns:a16="http://schemas.microsoft.com/office/drawing/2014/main" id="{9087D15C-D3F0-469A-8BB6-0B1188D548A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457200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9148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prosper again (1-15)</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be restored: physically &amp; spiritually (22-38)</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ED549-868D-44AC-BFB0-A0E392E813B1}"/>
              </a:ext>
            </a:extLst>
          </p:cNvPr>
          <p:cNvPicPr>
            <a:picLocks noChangeAspect="1"/>
          </p:cNvPicPr>
          <p:nvPr/>
        </p:nvPicPr>
        <p:blipFill>
          <a:blip r:embed="rId2"/>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601" y="0"/>
            <a:ext cx="10972800" cy="51054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Revelation 7:13-14</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13</a:t>
            </a:r>
            <a:r>
              <a:rPr lang="en-US" sz="3600" dirty="0">
                <a:effectLst>
                  <a:outerShdw blurRad="38100" dist="38100" dir="2700000" algn="tl">
                    <a:srgbClr val="000000">
                      <a:alpha val="43137"/>
                    </a:srgbClr>
                  </a:outerShdw>
                </a:effectLst>
                <a:cs typeface="Calibri" panose="020F0502020204030204" pitchFamily="34" charset="0"/>
              </a:rPr>
              <a:t> . . .‘These who are clothed in the white robes, who are they, and where have they come from?’ </a:t>
            </a:r>
            <a:r>
              <a:rPr lang="en-US" sz="3600" baseline="30000" dirty="0">
                <a:effectLst>
                  <a:outerShdw blurRad="38100" dist="38100" dir="2700000" algn="tl">
                    <a:srgbClr val="000000">
                      <a:alpha val="43137"/>
                    </a:srgbClr>
                  </a:outerShdw>
                </a:effectLst>
                <a:cs typeface="Calibri" panose="020F0502020204030204" pitchFamily="34" charset="0"/>
              </a:rPr>
              <a:t>14 </a:t>
            </a:r>
            <a:r>
              <a:rPr lang="en-US" sz="3600" dirty="0">
                <a:effectLst>
                  <a:outerShdw blurRad="38100" dist="38100" dir="2700000" algn="tl">
                    <a:srgbClr val="000000">
                      <a:alpha val="43137"/>
                    </a:srgbClr>
                  </a:outerShdw>
                </a:effectLst>
                <a:cs typeface="Calibri" panose="020F0502020204030204" pitchFamily="34" charset="0"/>
              </a:rPr>
              <a:t>I said to him,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My lord, you know</a:t>
            </a:r>
            <a:r>
              <a:rPr lang="en-US" sz="3600" dirty="0">
                <a:effectLst>
                  <a:outerShdw blurRad="38100" dist="38100" dir="2700000" algn="tl">
                    <a:srgbClr val="000000">
                      <a:alpha val="43137"/>
                    </a:srgbClr>
                  </a:outerShdw>
                </a:effectLst>
                <a:cs typeface="Calibri" panose="020F0502020204030204" pitchFamily="34" charset="0"/>
              </a:rPr>
              <a:t>.’ And he said to me, ‘These are the ones who come out of the great tribulation [</a:t>
            </a:r>
            <a:r>
              <a:rPr lang="en-US" sz="3600" i="1" dirty="0" err="1">
                <a:effectLst>
                  <a:outerShdw blurRad="38100" dist="38100" dir="2700000" algn="tl">
                    <a:srgbClr val="000000">
                      <a:alpha val="43137"/>
                    </a:srgbClr>
                  </a:outerShdw>
                </a:effectLst>
                <a:cs typeface="Calibri" panose="020F0502020204030204" pitchFamily="34" charset="0"/>
              </a:rPr>
              <a:t>thlípsis</a:t>
            </a:r>
            <a:r>
              <a:rPr lang="en-US" sz="3600" dirty="0">
                <a:effectLst>
                  <a:outerShdw blurRad="38100" dist="38100" dir="2700000" algn="tl">
                    <a:srgbClr val="000000">
                      <a:alpha val="43137"/>
                    </a:srgbClr>
                  </a:outerShdw>
                </a:effectLst>
                <a:cs typeface="Calibri" panose="020F0502020204030204" pitchFamily="34" charset="0"/>
              </a:rPr>
              <a:t>], and they have washed their robes and made them white in the blood of the Lamb.’”</a:t>
            </a:r>
          </a:p>
        </p:txBody>
      </p:sp>
    </p:spTree>
    <p:extLst>
      <p:ext uri="{BB962C8B-B14F-4D97-AF65-F5344CB8AC3E}">
        <p14:creationId xmlns:p14="http://schemas.microsoft.com/office/powerpoint/2010/main" val="2557462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am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78D34089-CE76-4413-ADB1-672F9420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5486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8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7D87D-4225-49FB-8300-FBB0F127B0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572545" y="0"/>
            <a:ext cx="11046909" cy="4724370"/>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I prophesied as I was commanded; and as I prophesied, there was a</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noise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rattling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bones came together, bone to its bone.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looked, and behold, sinews were on them, and flesh grew and skin covered them; but there was no breath in them.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said to me, “Prophesy to the breath, prophesy, son of man, and say to the breath, ‘Thus says the Lord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 from the four winds, O breath, and breathe on these slain, that they come to life.”’”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He . . .</a:t>
            </a:r>
          </a:p>
        </p:txBody>
      </p:sp>
    </p:spTree>
    <p:extLst>
      <p:ext uri="{BB962C8B-B14F-4D97-AF65-F5344CB8AC3E}">
        <p14:creationId xmlns:p14="http://schemas.microsoft.com/office/powerpoint/2010/main" val="4164779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F4FBC6-CC59-4B23-89A4-DAC0994A18CF}"/>
              </a:ext>
            </a:extLst>
          </p:cNvPr>
          <p:cNvPicPr>
            <a:picLocks noChangeAspect="1"/>
          </p:cNvPicPr>
          <p:nvPr/>
        </p:nvPicPr>
        <p:blipFill>
          <a:blip r:embed="rId2"/>
          <a:stretch>
            <a:fillRect/>
          </a:stretch>
        </p:blipFill>
        <p:spPr>
          <a:xfrm>
            <a:off x="0" y="0"/>
            <a:ext cx="12192000" cy="6857999"/>
          </a:xfrm>
          <a:prstGeom prst="rect">
            <a:avLst/>
          </a:prstGeom>
        </p:spPr>
      </p:pic>
      <p:sp>
        <p:nvSpPr>
          <p:cNvPr id="4" name="Content Placeholder 2">
            <a:extLst>
              <a:ext uri="{FF2B5EF4-FFF2-40B4-BE49-F238E27FC236}">
                <a16:creationId xmlns:a16="http://schemas.microsoft.com/office/drawing/2014/main" id="{98FA2028-963B-498D-8F17-28A1ED97A33A}"/>
              </a:ext>
            </a:extLst>
          </p:cNvPr>
          <p:cNvSpPr txBox="1">
            <a:spLocks/>
          </p:cNvSpPr>
          <p:nvPr/>
        </p:nvSpPr>
        <p:spPr>
          <a:xfrm>
            <a:off x="609600" y="0"/>
            <a:ext cx="10972799" cy="3086100"/>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a:spcBef>
                <a:spcPct val="0"/>
              </a:spcBef>
              <a:spcAft>
                <a:spcPts val="1200"/>
              </a:spcAft>
              <a:buFont typeface="Wingdings" panose="05000000000000000000" pitchFamily="2" charset="2"/>
              <a:buNone/>
              <a:defRPr/>
            </a:pPr>
            <a:r>
              <a:rPr lang="en-US" altLang="en-US" sz="4000" dirty="0">
                <a:solidFill>
                  <a:schemeClr val="tx2"/>
                </a:solidFill>
                <a:ea typeface="+mj-ea"/>
                <a:cs typeface="Calibri" panose="020F0502020204030204" pitchFamily="34" charset="0"/>
              </a:rPr>
              <a:t>Zechariah 12:3</a:t>
            </a:r>
            <a:endParaRPr lang="en-US" sz="4000" dirty="0">
              <a:solidFill>
                <a:schemeClr val="tx2"/>
              </a:solidFill>
              <a:ea typeface="+mj-ea"/>
              <a:cs typeface="Calibri" panose="020F0502020204030204" pitchFamily="34" charset="0"/>
            </a:endParaRPr>
          </a:p>
          <a:p>
            <a:pPr marL="0" indent="0" algn="just">
              <a:spcBef>
                <a:spcPts val="0"/>
              </a:spcBef>
              <a:buFont typeface="Wingdings" panose="05000000000000000000" pitchFamily="2" charset="2"/>
              <a:buNone/>
              <a:defRPr/>
            </a:pPr>
            <a:r>
              <a:rPr lang="en-US" sz="3600" kern="0" dirty="0">
                <a:effectLst>
                  <a:outerShdw blurRad="38100" dist="38100" dir="2700000" algn="tl">
                    <a:srgbClr val="000000">
                      <a:alpha val="43137"/>
                    </a:srgbClr>
                  </a:outerShdw>
                </a:effectLst>
              </a:rPr>
              <a:t>“It will come about in that day that I will make </a:t>
            </a:r>
            <a:r>
              <a:rPr lang="en-US" sz="3600" b="1" u="sng" kern="0" dirty="0">
                <a:solidFill>
                  <a:srgbClr val="FFFFCC"/>
                </a:solidFill>
                <a:effectLst>
                  <a:outerShdw blurRad="38100" dist="38100" dir="2700000" algn="tl">
                    <a:srgbClr val="000000">
                      <a:alpha val="43137"/>
                    </a:srgbClr>
                  </a:outerShdw>
                </a:effectLst>
              </a:rPr>
              <a:t>Jerusalem</a:t>
            </a:r>
            <a:r>
              <a:rPr lang="en-US" sz="3600" kern="0" dirty="0">
                <a:effectLst>
                  <a:outerShdw blurRad="38100" dist="38100" dir="2700000" algn="tl">
                    <a:srgbClr val="000000">
                      <a:alpha val="43137"/>
                    </a:srgbClr>
                  </a:outerShdw>
                </a:effectLst>
              </a:rPr>
              <a:t> a heavy stone for </a:t>
            </a:r>
            <a:r>
              <a:rPr lang="en-US" sz="3600" b="1" u="sng" kern="0" dirty="0">
                <a:solidFill>
                  <a:srgbClr val="FFFFCC"/>
                </a:solidFill>
                <a:effectLst>
                  <a:outerShdw blurRad="38100" dist="38100" dir="2700000" algn="tl">
                    <a:srgbClr val="000000">
                      <a:alpha val="43137"/>
                    </a:srgbClr>
                  </a:outerShdw>
                </a:effectLst>
              </a:rPr>
              <a:t>all the peoples</a:t>
            </a:r>
            <a:r>
              <a:rPr lang="en-US" sz="3600" kern="0" dirty="0">
                <a:effectLst>
                  <a:outerShdw blurRad="38100" dist="38100" dir="2700000" algn="tl">
                    <a:srgbClr val="000000">
                      <a:alpha val="43137"/>
                    </a:srgbClr>
                  </a:outerShdw>
                </a:effectLst>
              </a:rPr>
              <a:t>; all who lift it will be severely injured. And </a:t>
            </a:r>
            <a:r>
              <a:rPr lang="en-US" sz="3600" b="1" u="sng" kern="0" dirty="0">
                <a:solidFill>
                  <a:srgbClr val="FFFFCC"/>
                </a:solidFill>
                <a:effectLst>
                  <a:outerShdw blurRad="38100" dist="38100" dir="2700000" algn="tl">
                    <a:srgbClr val="000000">
                      <a:alpha val="43137"/>
                    </a:srgbClr>
                  </a:outerShdw>
                </a:effectLst>
              </a:rPr>
              <a:t>all the nations</a:t>
            </a:r>
            <a:r>
              <a:rPr lang="en-US" sz="3600" kern="0" dirty="0">
                <a:effectLst>
                  <a:outerShdw blurRad="38100" dist="38100" dir="2700000" algn="tl">
                    <a:srgbClr val="000000">
                      <a:alpha val="43137"/>
                    </a:srgbClr>
                  </a:outerShdw>
                </a:effectLst>
              </a:rPr>
              <a:t> of the earth will be gathered against it.”</a:t>
            </a:r>
          </a:p>
        </p:txBody>
      </p:sp>
      <p:pic>
        <p:nvPicPr>
          <p:cNvPr id="5" name="Picture 6" descr="C:\Documents and Settings\Owner\Application Data\Microsoft\Media Catalog\clip0063.BMP">
            <a:extLst>
              <a:ext uri="{FF2B5EF4-FFF2-40B4-BE49-F238E27FC236}">
                <a16:creationId xmlns:a16="http://schemas.microsoft.com/office/drawing/2014/main" id="{6DEC4649-BE2A-4BBF-B8BD-08742B0E50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309372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7628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F4FBC6-CC59-4B23-89A4-DAC0994A18CF}"/>
              </a:ext>
            </a:extLst>
          </p:cNvPr>
          <p:cNvPicPr>
            <a:picLocks noChangeAspect="1"/>
          </p:cNvPicPr>
          <p:nvPr/>
        </p:nvPicPr>
        <p:blipFill>
          <a:blip r:embed="rId2"/>
          <a:stretch>
            <a:fillRect/>
          </a:stretch>
        </p:blipFill>
        <p:spPr>
          <a:xfrm>
            <a:off x="0" y="0"/>
            <a:ext cx="12192000" cy="6857999"/>
          </a:xfrm>
          <a:prstGeom prst="rect">
            <a:avLst/>
          </a:prstGeom>
        </p:spPr>
      </p:pic>
      <p:sp>
        <p:nvSpPr>
          <p:cNvPr id="6" name="Content Placeholder 2">
            <a:extLst>
              <a:ext uri="{FF2B5EF4-FFF2-40B4-BE49-F238E27FC236}">
                <a16:creationId xmlns:a16="http://schemas.microsoft.com/office/drawing/2014/main" id="{F8694E38-2B67-4797-9186-EAD1D2274F01}"/>
              </a:ext>
            </a:extLst>
          </p:cNvPr>
          <p:cNvSpPr txBox="1">
            <a:spLocks/>
          </p:cNvSpPr>
          <p:nvPr/>
        </p:nvSpPr>
        <p:spPr>
          <a:xfrm>
            <a:off x="609600" y="0"/>
            <a:ext cx="10972799" cy="3086100"/>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a:spcBef>
                <a:spcPct val="0"/>
              </a:spcBef>
              <a:spcAft>
                <a:spcPts val="1200"/>
              </a:spcAft>
              <a:buNone/>
              <a:defRPr/>
            </a:pPr>
            <a:r>
              <a:rPr lang="en-US" altLang="en-US" sz="4000" dirty="0">
                <a:solidFill>
                  <a:schemeClr val="tx2"/>
                </a:solidFill>
                <a:ea typeface="+mj-ea"/>
                <a:cs typeface="Calibri" panose="020F0502020204030204" pitchFamily="34" charset="0"/>
              </a:rPr>
              <a:t>Zechariah 14:2</a:t>
            </a:r>
            <a:endParaRPr lang="en-US" sz="4000" dirty="0">
              <a:solidFill>
                <a:schemeClr val="tx2"/>
              </a:solidFill>
              <a:ea typeface="+mj-ea"/>
              <a:cs typeface="Calibri" panose="020F0502020204030204" pitchFamily="34" charset="0"/>
            </a:endParaRPr>
          </a:p>
          <a:p>
            <a:pPr marL="0" indent="0" algn="just">
              <a:spcBef>
                <a:spcPts val="0"/>
              </a:spcBef>
              <a:buFont typeface="Wingdings" panose="05000000000000000000" pitchFamily="2" charset="2"/>
              <a:buNone/>
              <a:defRPr/>
            </a:pPr>
            <a:r>
              <a:rPr lang="en-US" sz="3600" kern="0" dirty="0">
                <a:effectLst>
                  <a:outerShdw blurRad="38100" dist="38100" dir="2700000" algn="tl">
                    <a:srgbClr val="000000">
                      <a:alpha val="43137"/>
                    </a:srgbClr>
                  </a:outerShdw>
                </a:effectLst>
              </a:rPr>
              <a:t>“For I will gather </a:t>
            </a:r>
            <a:r>
              <a:rPr lang="en-US" sz="3600" b="1" u="sng" kern="0" dirty="0">
                <a:solidFill>
                  <a:srgbClr val="FFFFCC"/>
                </a:solidFill>
                <a:effectLst>
                  <a:outerShdw blurRad="38100" dist="38100" dir="2700000" algn="tl">
                    <a:srgbClr val="000000">
                      <a:alpha val="43137"/>
                    </a:srgbClr>
                  </a:outerShdw>
                </a:effectLst>
              </a:rPr>
              <a:t>all the nations against Jerusalem </a:t>
            </a:r>
            <a:r>
              <a:rPr lang="en-US" sz="3600" kern="0" dirty="0">
                <a:effectLst>
                  <a:outerShdw blurRad="38100" dist="38100" dir="2700000" algn="tl">
                    <a:srgbClr val="000000">
                      <a:alpha val="43137"/>
                    </a:srgbClr>
                  </a:outerShdw>
                </a:effectLst>
              </a:rPr>
              <a:t>to battle, and the city will be captured, the houses plundered, the women ravished and half of the city exiled, but the rest of the people will not be cut off from the city.”</a:t>
            </a:r>
          </a:p>
        </p:txBody>
      </p:sp>
      <p:pic>
        <p:nvPicPr>
          <p:cNvPr id="7" name="Picture 6" descr="C:\Documents and Settings\Owner\Application Data\Microsoft\Media Catalog\clip0063.BMP">
            <a:extLst>
              <a:ext uri="{FF2B5EF4-FFF2-40B4-BE49-F238E27FC236}">
                <a16:creationId xmlns:a16="http://schemas.microsoft.com/office/drawing/2014/main" id="{1990A99D-265B-485D-8828-52C6321631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309372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6521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3B5F4-DDE4-41DF-B93E-920501AE6840}"/>
              </a:ext>
            </a:extLst>
          </p:cNvPr>
          <p:cNvPicPr>
            <a:picLocks noChangeAspect="1"/>
          </p:cNvPicPr>
          <p:nvPr/>
        </p:nvPicPr>
        <p:blipFill>
          <a:blip r:embed="rId2"/>
          <a:stretch>
            <a:fillRect/>
          </a:stretch>
        </p:blipFill>
        <p:spPr>
          <a:xfrm>
            <a:off x="529741" y="661176"/>
            <a:ext cx="11132518" cy="5669280"/>
          </a:xfrm>
          <a:prstGeom prst="rect">
            <a:avLst/>
          </a:prstGeom>
        </p:spPr>
      </p:pic>
    </p:spTree>
    <p:extLst>
      <p:ext uri="{BB962C8B-B14F-4D97-AF65-F5344CB8AC3E}">
        <p14:creationId xmlns:p14="http://schemas.microsoft.com/office/powerpoint/2010/main" val="33613802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33602-31E9-450B-ABA4-46D0D0A544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606582" y="0"/>
            <a:ext cx="10975818" cy="5401479"/>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36:24-28</a:t>
            </a:r>
          </a:p>
          <a:p>
            <a:pPr algn="just"/>
            <a:r>
              <a:rPr lang="en-US" sz="3000" baseline="30000" dirty="0">
                <a:effectLst>
                  <a:outerShdw blurRad="38100" dist="38100" dir="2700000" algn="tl">
                    <a:srgbClr val="000000">
                      <a:alpha val="43137"/>
                    </a:srgbClr>
                  </a:outerShdw>
                </a:effectLst>
                <a:latin typeface="Calibri" panose="020F0502020204030204" pitchFamily="34" charset="0"/>
              </a:rPr>
              <a:t>24</a:t>
            </a:r>
            <a:r>
              <a:rPr lang="en-US" sz="3000" dirty="0">
                <a:effectLst>
                  <a:outerShdw blurRad="38100" dist="38100" dir="2700000" algn="tl">
                    <a:srgbClr val="000000">
                      <a:alpha val="43137"/>
                    </a:srgbClr>
                  </a:outerShdw>
                </a:effectLst>
                <a:latin typeface="Calibri" panose="020F0502020204030204" pitchFamily="34" charset="0"/>
              </a:rPr>
              <a:t> “For I will take you from the nations,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you from all the lands and bring you into your own land</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25</a:t>
            </a:r>
            <a:r>
              <a:rPr lang="en-US" sz="3000" b="1"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will sprinkle clean water on you, and you will be clean</a:t>
            </a:r>
            <a:r>
              <a:rPr lang="en-US" sz="3000" dirty="0">
                <a:effectLst>
                  <a:outerShdw blurRad="38100" dist="38100" dir="2700000" algn="tl">
                    <a:srgbClr val="000000">
                      <a:alpha val="43137"/>
                    </a:srgbClr>
                  </a:outerShdw>
                </a:effectLst>
                <a:latin typeface="Calibri" panose="020F0502020204030204" pitchFamily="34" charset="0"/>
              </a:rPr>
              <a:t>; I will cleanse you from all your filthiness and from all your idols.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Moreover, I will give you a new heart and put a new spirit within you; and I will remove the heart of stone from your flesh and give you a heart of flesh.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3000" baseline="30000" dirty="0">
                <a:effectLst>
                  <a:outerShdw blurRad="38100" dist="38100" dir="2700000" algn="tl">
                    <a:srgbClr val="000000">
                      <a:alpha val="43137"/>
                    </a:srgbClr>
                  </a:outerShdw>
                </a:effectLst>
                <a:latin typeface="Calibri" panose="020F0502020204030204" pitchFamily="34" charset="0"/>
              </a:rPr>
              <a:t>28 </a:t>
            </a:r>
            <a:r>
              <a:rPr lang="en-US" sz="3000"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79386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Group 3"/>
          <p:cNvGraphicFramePr>
            <a:graphicFrameLocks noGrp="1"/>
          </p:cNvGraphicFramePr>
          <p:nvPr>
            <p:ph type="tbl" idx="1"/>
          </p:nvPr>
        </p:nvGraphicFramePr>
        <p:xfrm>
          <a:off x="609600" y="185888"/>
          <a:ext cx="10972800" cy="6486225"/>
        </p:xfrm>
        <a:graphic>
          <a:graphicData uri="http://schemas.openxmlformats.org/drawingml/2006/table">
            <a:tbl>
              <a:tblPr/>
              <a:tblGrid>
                <a:gridCol w="5378824">
                  <a:extLst>
                    <a:ext uri="{9D8B030D-6E8A-4147-A177-3AD203B41FA5}">
                      <a16:colId xmlns:a16="http://schemas.microsoft.com/office/drawing/2014/main" val="20000"/>
                    </a:ext>
                  </a:extLst>
                </a:gridCol>
                <a:gridCol w="5593976">
                  <a:extLst>
                    <a:ext uri="{9D8B030D-6E8A-4147-A177-3AD203B41FA5}">
                      <a16:colId xmlns:a16="http://schemas.microsoft.com/office/drawing/2014/main" val="20001"/>
                    </a:ext>
                  </a:extLst>
                </a:gridCol>
              </a:tblGrid>
              <a:tr h="852237">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ISRAEL’S TWO REGATHERINGS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extLst>
                  <a:ext uri="{0D108BD9-81ED-4DB2-BD59-A6C34878D82A}">
                    <a16:rowId xmlns:a16="http://schemas.microsoft.com/office/drawing/2014/main" val="1791893809"/>
                  </a:ext>
                </a:extLst>
              </a:tr>
              <a:tr h="920416">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THE PRESENT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(FIRST) REGATHERING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THE PERMANENT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(SECOND) REGATHERING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0"/>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Return to part of the land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Return to all the land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Return in unbelief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Return in faith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2"/>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Restored to the land only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Restored to the land and the Lord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Sets the stage for Tribulation (discipline)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Sets the stage for Millennium (blessing)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4"/>
                  </a:ext>
                </a:extLst>
              </a:tr>
              <a:tr h="457200">
                <a:tc gridSpan="2">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defRPr/>
                      </a:pPr>
                      <a:r>
                        <a:rPr lang="en-US" sz="2000" dirty="0">
                          <a:solidFill>
                            <a:schemeClr val="bg2"/>
                          </a:solidFill>
                          <a:effectLst/>
                          <a:latin typeface="Calibri" panose="020F0502020204030204" pitchFamily="34" charset="0"/>
                          <a:cs typeface="Calibri" panose="020F0502020204030204" pitchFamily="34" charset="0"/>
                        </a:rPr>
                        <a:t>Adapted from: Price, </a:t>
                      </a:r>
                      <a:r>
                        <a:rPr lang="en-US" sz="2000" i="1" dirty="0">
                          <a:solidFill>
                            <a:schemeClr val="bg2"/>
                          </a:solidFill>
                          <a:effectLst/>
                          <a:latin typeface="Calibri" panose="020F0502020204030204" pitchFamily="34" charset="0"/>
                          <a:cs typeface="Calibri" panose="020F0502020204030204" pitchFamily="34" charset="0"/>
                        </a:rPr>
                        <a:t>Jerusalem In Prophecy, </a:t>
                      </a:r>
                      <a:r>
                        <a:rPr lang="en-US" sz="2000" dirty="0">
                          <a:solidFill>
                            <a:schemeClr val="bg2"/>
                          </a:solidFill>
                          <a:effectLst/>
                          <a:latin typeface="Calibri" panose="020F0502020204030204" pitchFamily="34" charset="0"/>
                          <a:cs typeface="Calibri" panose="020F0502020204030204" pitchFamily="34" charset="0"/>
                        </a:rPr>
                        <a:t>219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hMerge="1">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961291"/>
                  </a:ext>
                </a:extLst>
              </a:tr>
            </a:tbl>
          </a:graphicData>
        </a:graphic>
      </p:graphicFrame>
    </p:spTree>
    <p:extLst>
      <p:ext uri="{BB962C8B-B14F-4D97-AF65-F5344CB8AC3E}">
        <p14:creationId xmlns:p14="http://schemas.microsoft.com/office/powerpoint/2010/main" val="1464071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Apparently the reference to the absence of breath in the bodies indicated that when Israel will be returned to the land in the latter days, they will be unconverted. Surely the general tenor of the prophetic Scriptures points in this direction (See Zech. 13:8-9). Otherwise, it is difficult to see how a covenant could be made nationally with such a godless one as the Roman prince of the end times (cf. Dan. 9:27).”</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213-14.</a:t>
            </a:r>
          </a:p>
        </p:txBody>
      </p:sp>
      <p:pic>
        <p:nvPicPr>
          <p:cNvPr id="5" name="Picture 4">
            <a:extLst>
              <a:ext uri="{FF2B5EF4-FFF2-40B4-BE49-F238E27FC236}">
                <a16:creationId xmlns:a16="http://schemas.microsoft.com/office/drawing/2014/main" id="{ACDC5CC9-83F9-46BF-9C8B-09C8FD4CC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spTree>
    <p:extLst>
      <p:ext uri="{BB962C8B-B14F-4D97-AF65-F5344CB8AC3E}">
        <p14:creationId xmlns:p14="http://schemas.microsoft.com/office/powerpoint/2010/main" val="349245033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9C24E-D313-45CA-81CB-C386ACB5E40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9:27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will make a firm covenant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the many for one week, but in the middle of the week he will put a stop to sacrifice and grain offering; and on the wing of abominations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30988139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168306" cy="3124200"/>
          </a:xfrm>
        </p:spPr>
        <p:txBody>
          <a:bodyPr/>
          <a:lstStyle/>
          <a:p>
            <a:pPr marL="457200" indent="-457200">
              <a:spcBef>
                <a:spcPts val="0"/>
              </a:spcBef>
              <a:spcAft>
                <a:spcPts val="36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Israel to prosper again (1-15)</a:t>
            </a: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be restored: physically &amp; spiritually (22-38)</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769812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1160" y="190500"/>
            <a:ext cx="8869680" cy="6477000"/>
          </a:xfrm>
          <a:prstGeom prst="rect">
            <a:avLst/>
          </a:prstGeom>
          <a:ln w="28575">
            <a:solidFill>
              <a:srgbClr val="FFFFCC"/>
            </a:solidFill>
          </a:ln>
        </p:spPr>
      </p:pic>
    </p:spTree>
    <p:extLst>
      <p:ext uri="{BB962C8B-B14F-4D97-AF65-F5344CB8AC3E}">
        <p14:creationId xmlns:p14="http://schemas.microsoft.com/office/powerpoint/2010/main" val="16465945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494" y="1267059"/>
            <a:ext cx="8229600" cy="3124200"/>
          </a:xfrm>
        </p:spPr>
        <p:txBody>
          <a:bodyPr/>
          <a:lstStyle/>
          <a:p>
            <a:pPr marL="627063" indent="-627063">
              <a:spcBef>
                <a:spcPts val="1200"/>
              </a:spcBef>
              <a:spcAft>
                <a:spcPts val="1200"/>
              </a:spcAft>
              <a:buSzPct val="100000"/>
              <a:buFont typeface="+mj-lt"/>
              <a:buAutoNum type="romanUcPeriod"/>
              <a:defRPr/>
            </a:pPr>
            <a:r>
              <a:rPr lang="en-US" sz="3600" b="1" dirty="0">
                <a:solidFill>
                  <a:srgbClr val="FFFFCC"/>
                </a:solidFill>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Vision</a:t>
            </a:r>
            <a:r>
              <a:rPr lang="en-US" sz="3600"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Interpretation (11-14)</a:t>
            </a:r>
          </a:p>
          <a:p>
            <a:pPr marL="576263" indent="-5762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Sign: Two Sticks</a:t>
            </a:r>
            <a:r>
              <a:rPr lang="en-US" sz="3600" dirty="0">
                <a:effectLst>
                  <a:outerShdw blurRad="38100" dist="38100" dir="2700000" algn="tl">
                    <a:srgbClr val="000000">
                      <a:alpha val="43137"/>
                    </a:srgbClr>
                  </a:outerShdw>
                </a:effectLst>
                <a:latin typeface="Calibri" pitchFamily="34" charset="0"/>
                <a:cs typeface="Calibri" pitchFamily="34" charset="0"/>
              </a:rPr>
              <a:t> (15-28)  </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
        <p:nvSpPr>
          <p:cNvPr id="6" name="Title 1">
            <a:extLst>
              <a:ext uri="{FF2B5EF4-FFF2-40B4-BE49-F238E27FC236}">
                <a16:creationId xmlns:a16="http://schemas.microsoft.com/office/drawing/2014/main" id="{4038B6D7-9773-4F46-BA39-864DE4380F1E}"/>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Tree>
    <p:extLst>
      <p:ext uri="{BB962C8B-B14F-4D97-AF65-F5344CB8AC3E}">
        <p14:creationId xmlns:p14="http://schemas.microsoft.com/office/powerpoint/2010/main" val="2308414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3427" y="457200"/>
            <a:ext cx="9425146" cy="5943600"/>
          </a:xfrm>
          <a:prstGeom prst="rect">
            <a:avLst/>
          </a:prstGeom>
        </p:spPr>
      </p:pic>
    </p:spTree>
    <p:extLst>
      <p:ext uri="{BB962C8B-B14F-4D97-AF65-F5344CB8AC3E}">
        <p14:creationId xmlns:p14="http://schemas.microsoft.com/office/powerpoint/2010/main" val="379655217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7217" y="228600"/>
            <a:ext cx="7697569" cy="6400800"/>
          </a:xfrm>
          <a:prstGeom prst="rect">
            <a:avLst/>
          </a:prstGeom>
          <a:ln w="28575">
            <a:solidFill>
              <a:schemeClr val="tx1"/>
            </a:solidFill>
          </a:ln>
        </p:spPr>
      </p:pic>
    </p:spTree>
    <p:extLst>
      <p:ext uri="{BB962C8B-B14F-4D97-AF65-F5344CB8AC3E}">
        <p14:creationId xmlns:p14="http://schemas.microsoft.com/office/powerpoint/2010/main" val="69879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304800"/>
            <a:ext cx="7772400" cy="914400"/>
          </a:xfrm>
        </p:spPr>
        <p:txBody>
          <a:bodyPr/>
          <a:lstStyle/>
          <a:p>
            <a:pPr algn="ctr" eaLnBrk="1" hangingPunct="1"/>
            <a:r>
              <a:rPr lang="en-US" sz="4000" dirty="0">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4800600" y="1600201"/>
            <a:ext cx="5867400" cy="4460875"/>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immediate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dirty="0" err="1">
                <a:effectLst>
                  <a:outerShdw blurRad="38100" dist="38100" dir="2700000" algn="tl">
                    <a:srgbClr val="000000">
                      <a:alpha val="43137"/>
                    </a:srgbClr>
                  </a:outerShdw>
                </a:effectLst>
              </a:rPr>
              <a:t>Walvoord</a:t>
            </a:r>
            <a:r>
              <a:rPr lang="en-US" dirty="0">
                <a:effectLst>
                  <a:outerShdw blurRad="38100" dist="38100" dir="2700000" algn="tl">
                    <a:srgbClr val="000000">
                      <a:alpha val="43137"/>
                    </a:srgbClr>
                  </a:outerShdw>
                </a:effectLst>
              </a:rPr>
              <a:t>: 26X</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remote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Old Testament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Thomas: 278 / 404 verses</a:t>
            </a:r>
          </a:p>
        </p:txBody>
      </p:sp>
      <p:pic>
        <p:nvPicPr>
          <p:cNvPr id="2" name="Picture 1"/>
          <p:cNvPicPr>
            <a:picLocks noChangeAspect="1"/>
          </p:cNvPicPr>
          <p:nvPr/>
        </p:nvPicPr>
        <p:blipFill>
          <a:blip r:embed="rId2"/>
          <a:stretch>
            <a:fillRect/>
          </a:stretch>
        </p:blipFill>
        <p:spPr>
          <a:xfrm>
            <a:off x="1143000" y="1752600"/>
            <a:ext cx="2854325" cy="2854325"/>
          </a:xfrm>
          <a:prstGeom prst="rect">
            <a:avLst/>
          </a:prstGeom>
          <a:ln w="38100">
            <a:solidFill>
              <a:schemeClr val="tx1"/>
            </a:solidFill>
          </a:ln>
        </p:spPr>
      </p:pic>
    </p:spTree>
    <p:extLst>
      <p:ext uri="{BB962C8B-B14F-4D97-AF65-F5344CB8AC3E}">
        <p14:creationId xmlns:p14="http://schemas.microsoft.com/office/powerpoint/2010/main" val="240921858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7D87D-4225-49FB-8300-FBB0F127B0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572545" y="0"/>
            <a:ext cx="11046909" cy="4801314"/>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I prophesied as I was commanded; and as I prophesied, there was a</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noise, and behold, a rattling; and the bones came together, bone to its bone.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looked, and behold, sinews were on them, and flesh grew and skin covered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there was no breath in 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said to me, “Prophesy to the breath, prophesy, son of man, and say to the breath, ‘Thus says the Lord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 from the four winds, O breath, and breathe on these slain, that they come to life.”’”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He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317434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2381A-28DE-47A2-83E7-FE6657EFD5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609602" y="0"/>
            <a:ext cx="10972798" cy="3323987"/>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commanded me, and the breath came into them, and they came to life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stood on their feet, an exceedingly great army.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said to me, “Son of man,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bones are the whole house of Israel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they say, ‘Our bones are dried up and our hope has perished. We are completely cut off’</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583961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237731" y="228600"/>
            <a:ext cx="7716541" cy="106680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“Israel and the Church,” in Issues in Dispensationalism, ed. Wesley R. Willis and John R. Master (Chicago: Moody, 1994), 118.</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21841" y="1601280"/>
            <a:ext cx="10960559" cy="2198474"/>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book of Acts, both Israel and the church exist simultaneously. The term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used twenty times and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ekklēsia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(church) nineteen times, yet the two groups are always kept distinct.”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pic>
        <p:nvPicPr>
          <p:cNvPr id="9" name="Picture 8" descr="C:\Documents and Settings\Owner\Application Data\Microsoft\Media Catalog\Downloaded Clips\cl0\SY01462_.wmf">
            <a:extLst>
              <a:ext uri="{FF2B5EF4-FFF2-40B4-BE49-F238E27FC236}">
                <a16:creationId xmlns:a16="http://schemas.microsoft.com/office/drawing/2014/main" id="{8D6314B1-DCE9-406B-BBC6-3A3E3731ADD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26236" y="4311455"/>
            <a:ext cx="2139527" cy="2198474"/>
          </a:xfrm>
          <a:prstGeom prst="rect">
            <a:avLst/>
          </a:prstGeom>
          <a:noFill/>
          <a:ln w="9525">
            <a:noFill/>
            <a:miter lim="800000"/>
            <a:headEnd/>
            <a:tailEnd/>
          </a:ln>
        </p:spPr>
      </p:pic>
    </p:spTree>
    <p:extLst>
      <p:ext uri="{BB962C8B-B14F-4D97-AF65-F5344CB8AC3E}">
        <p14:creationId xmlns:p14="http://schemas.microsoft.com/office/powerpoint/2010/main" val="82816170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14658"/>
            <a:ext cx="9372600" cy="6628683"/>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In addition to the gift of the responsive heart the Lord will grant the gift of his Holy Spirit to willing ones in Israel. This is the coming of the Holy Spirit upon Israel in the future, not that at Pentecost.”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209.</a:t>
            </a:r>
          </a:p>
        </p:txBody>
      </p:sp>
      <p:pic>
        <p:nvPicPr>
          <p:cNvPr id="6" name="Picture 5">
            <a:extLst>
              <a:ext uri="{FF2B5EF4-FFF2-40B4-BE49-F238E27FC236}">
                <a16:creationId xmlns:a16="http://schemas.microsoft.com/office/drawing/2014/main" id="{27959902-BFC5-4647-B7F4-32C75628F9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pic>
        <p:nvPicPr>
          <p:cNvPr id="7" name="Picture 6" descr="C:\Documents and Settings\Owner\Application Data\Microsoft\Media Catalog\clip0063.BMP">
            <a:extLst>
              <a:ext uri="{FF2B5EF4-FFF2-40B4-BE49-F238E27FC236}">
                <a16:creationId xmlns:a16="http://schemas.microsoft.com/office/drawing/2014/main" id="{781564CB-202C-46A5-BF7E-F7F883BDAA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457200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2094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prosper again (1-15)</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be restored: physically &amp; spiritually (22-38)</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580216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f/f6/Timeimmemorial.jpeg"/>
          <p:cNvPicPr>
            <a:picLocks noChangeAspect="1" noChangeArrowheads="1"/>
          </p:cNvPicPr>
          <p:nvPr/>
        </p:nvPicPr>
        <p:blipFill>
          <a:blip r:embed="rId2" cstate="print"/>
          <a:srcRect/>
          <a:stretch>
            <a:fillRect/>
          </a:stretch>
        </p:blipFill>
        <p:spPr bwMode="auto">
          <a:xfrm>
            <a:off x="609600" y="365866"/>
            <a:ext cx="3924300" cy="6126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Image result for jacques paul gauthi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780" b="6780"/>
          <a:stretch/>
        </p:blipFill>
        <p:spPr bwMode="auto">
          <a:xfrm>
            <a:off x="5562600" y="1219200"/>
            <a:ext cx="5994398"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939757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am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78D34089-CE76-4413-ADB1-672F9420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5486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39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638F-E2E0-4A8C-A93C-0206B86F8027}"/>
              </a:ext>
            </a:extLst>
          </p:cNvPr>
          <p:cNvSpPr txBox="1">
            <a:spLocks/>
          </p:cNvSpPr>
          <p:nvPr/>
        </p:nvSpPr>
        <p:spPr>
          <a:xfrm>
            <a:off x="1828800" y="29718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6000" kern="0" dirty="0">
                <a:effectLst>
                  <a:outerShdw blurRad="38100" dist="38100" dir="2700000" algn="tl">
                    <a:srgbClr val="000000">
                      <a:alpha val="43137"/>
                    </a:srgbClr>
                  </a:outerShdw>
                </a:effectLst>
                <a:ea typeface="Calibri" pitchFamily="34" charset="0"/>
                <a:cs typeface="Calibri" pitchFamily="34" charset="0"/>
              </a:rPr>
              <a:t>CONCLUSION</a:t>
            </a:r>
          </a:p>
        </p:txBody>
      </p:sp>
    </p:spTree>
    <p:extLst>
      <p:ext uri="{BB962C8B-B14F-4D97-AF65-F5344CB8AC3E}">
        <p14:creationId xmlns:p14="http://schemas.microsoft.com/office/powerpoint/2010/main" val="110618293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9"/>
            <a:ext cx="8229600" cy="3124200"/>
          </a:xfrm>
        </p:spPr>
        <p:txBody>
          <a:bodyPr/>
          <a:lstStyle/>
          <a:p>
            <a:pPr marL="627063" indent="-627063">
              <a:spcBef>
                <a:spcPts val="1200"/>
              </a:spcBef>
              <a:spcAft>
                <a:spcPts val="12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Vision</a:t>
            </a:r>
            <a:r>
              <a:rPr lang="en-US" sz="3600"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Interpretation (11-14)</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600246"/>
            <a:ext cx="2910506" cy="2990695"/>
          </a:xfrm>
          <a:prstGeom prst="rect">
            <a:avLst/>
          </a:prstGeom>
          <a:noFill/>
          <a:ln w="9525">
            <a:noFill/>
            <a:miter lim="800000"/>
            <a:headEnd/>
            <a:tailEnd/>
          </a:ln>
        </p:spPr>
      </p:pic>
    </p:spTree>
    <p:extLst>
      <p:ext uri="{BB962C8B-B14F-4D97-AF65-F5344CB8AC3E}">
        <p14:creationId xmlns:p14="http://schemas.microsoft.com/office/powerpoint/2010/main" val="221283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prosper again (1-15)</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Israel to be restored: physically &amp; spiritually (22-38)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315970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76600" y="1828800"/>
            <a:ext cx="8315324" cy="4191000"/>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49155" name="TextBox 3"/>
          <p:cNvSpPr txBox="1">
            <a:spLocks noChangeArrowheads="1"/>
          </p:cNvSpPr>
          <p:nvPr/>
        </p:nvSpPr>
        <p:spPr bwMode="auto">
          <a:xfrm>
            <a:off x="2667000" y="246727"/>
            <a:ext cx="6858000" cy="1277273"/>
          </a:xfrm>
          <a:prstGeom prst="rect">
            <a:avLst/>
          </a:prstGeom>
          <a:noFill/>
          <a:ln w="9525">
            <a:noFill/>
            <a:miter lim="800000"/>
            <a:headEnd/>
            <a:tailEnd/>
          </a:ln>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Twain</a:t>
            </a:r>
          </a:p>
          <a:p>
            <a:pPr algn="ctr"/>
            <a:r>
              <a:rPr lang="en-US" sz="1200" dirty="0">
                <a:effectLst>
                  <a:outerShdw blurRad="38100" dist="38100" dir="2700000" algn="tl">
                    <a:srgbClr val="000000">
                      <a:alpha val="43137"/>
                    </a:srgbClr>
                  </a:outerShdw>
                </a:effectLst>
                <a:latin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rPr>
              <a:t>The Innocents Abroad, Complete</a:t>
            </a:r>
            <a:r>
              <a:rPr lang="en-US" sz="1800" dirty="0">
                <a:effectLst>
                  <a:outerShdw blurRad="38100" dist="38100" dir="2700000" algn="tl">
                    <a:srgbClr val="000000">
                      <a:alpha val="43137"/>
                    </a:srgbClr>
                  </a:outerShdw>
                </a:effectLst>
                <a:latin typeface="Calibri" panose="020F0502020204030204" pitchFamily="34" charset="0"/>
              </a:rPr>
              <a:t>, 1st ed. (A Public Domain Book, 1869), 267, 285, 302. These quotes can be found in chapters 47, 49, 52.</a:t>
            </a:r>
          </a:p>
        </p:txBody>
      </p:sp>
      <p:pic>
        <p:nvPicPr>
          <p:cNvPr id="49156"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995535"/>
            <a:ext cx="2195465" cy="2195465"/>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3505547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FBFEF1-7F83-4951-AFE9-51325984B436}"/>
              </a:ext>
            </a:extLst>
          </p:cNvPr>
          <p:cNvPicPr>
            <a:picLocks noChangeAspect="1"/>
          </p:cNvPicPr>
          <p:nvPr/>
        </p:nvPicPr>
        <p:blipFill>
          <a:blip r:embed="rId2"/>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37">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Leviticus 26:43</a:t>
            </a:r>
          </a:p>
          <a:p>
            <a:pPr algn="just">
              <a:spcAft>
                <a:spcPts val="75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land will be abandoned by them, and will make up for its sabbaths while it is made desolate without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meanwhile, will be making amends for their iniquity, because they rejected My ordinances and their soul abhorred My statutes.” </a:t>
            </a:r>
          </a:p>
        </p:txBody>
      </p:sp>
    </p:spTree>
    <p:extLst>
      <p:ext uri="{BB962C8B-B14F-4D97-AF65-F5344CB8AC3E}">
        <p14:creationId xmlns:p14="http://schemas.microsoft.com/office/powerpoint/2010/main" val="12936938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EEA85-BD7A-4D34-8C88-6F18DE8382E0}"/>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114800"/>
          </a:xfrm>
        </p:spPr>
        <p:txBody>
          <a:bodyPr/>
          <a:lstStyle/>
          <a:p>
            <a:pPr algn="ctr">
              <a:spcBef>
                <a:spcPts val="0"/>
              </a:spcBef>
              <a:spcAft>
                <a:spcPts val="1200"/>
              </a:spcAft>
              <a:buNone/>
              <a:defRPr/>
            </a:pPr>
            <a:r>
              <a:rPr lang="en-US" sz="4000" dirty="0">
                <a:solidFill>
                  <a:schemeClr val="tx2"/>
                </a:solidFill>
                <a:ea typeface="+mj-ea"/>
                <a:cs typeface="+mj-cs"/>
              </a:rPr>
              <a:t>Ezekiel</a:t>
            </a:r>
            <a:r>
              <a:rPr lang="en-US" altLang="en-US" sz="4000" dirty="0">
                <a:solidFill>
                  <a:schemeClr val="tx2"/>
                </a:solidFill>
                <a:ea typeface="+mj-ea"/>
                <a:cs typeface="+mj-cs"/>
              </a:rPr>
              <a:t> 38:8</a:t>
            </a:r>
            <a:endParaRPr lang="en-US" sz="4000" dirty="0">
              <a:solidFill>
                <a:schemeClr val="tx2"/>
              </a:solidFill>
              <a:ea typeface="+mj-ea"/>
              <a:cs typeface="+mj-cs"/>
            </a:endParaRPr>
          </a:p>
          <a:p>
            <a:pPr marL="0" indent="0" algn="just">
              <a:spcBef>
                <a:spcPts val="0"/>
              </a:spcBef>
              <a:buNone/>
              <a:defRPr/>
            </a:pPr>
            <a:r>
              <a:rPr lang="en-US" sz="3600" dirty="0">
                <a:cs typeface="Calibri" panose="020F0502020204030204" pitchFamily="34" charset="0"/>
              </a:rPr>
              <a:t>“</a:t>
            </a:r>
            <a:r>
              <a:rPr lang="en-US" sz="3600" kern="1200" dirty="0">
                <a:effectLst>
                  <a:outerShdw blurRad="38100" dist="38100" dir="2700000" algn="tl">
                    <a:srgbClr val="000000">
                      <a:alpha val="43137"/>
                    </a:srgbClr>
                  </a:outerShdw>
                </a:effectLst>
                <a:cs typeface="Calibri" panose="020F0502020204030204" pitchFamily="34" charset="0"/>
              </a:rPr>
              <a:t>After many days you will be summoned; in the latter years </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you will come into the land</a:t>
            </a:r>
            <a:r>
              <a:rPr lang="en-US" sz="3600" kern="1200" dirty="0">
                <a:effectLst>
                  <a:outerShdw blurRad="38100" dist="38100" dir="2700000" algn="tl">
                    <a:srgbClr val="000000">
                      <a:alpha val="43137"/>
                    </a:srgbClr>
                  </a:outerShdw>
                </a:effectLst>
                <a:cs typeface="Calibri" panose="020F0502020204030204" pitchFamily="34" charset="0"/>
              </a:rPr>
              <a:t> that is restored from the sword, whose inhabitants have been gathered from many nations to the mountains of Israel </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which had been a continual waste</a:t>
            </a:r>
            <a:r>
              <a:rPr lang="en-US" sz="3600" kern="1200" dirty="0">
                <a:effectLst>
                  <a:outerShdw blurRad="38100" dist="38100" dir="2700000" algn="tl">
                    <a:srgbClr val="000000">
                      <a:alpha val="43137"/>
                    </a:srgbClr>
                  </a:outerShdw>
                </a:effectLst>
                <a:cs typeface="Calibri" panose="020F0502020204030204" pitchFamily="34" charset="0"/>
              </a:rPr>
              <a:t>; but its people were brought out from the nations, and they are living securely, all of them.”</a:t>
            </a:r>
          </a:p>
        </p:txBody>
      </p:sp>
    </p:spTree>
    <p:extLst>
      <p:ext uri="{BB962C8B-B14F-4D97-AF65-F5344CB8AC3E}">
        <p14:creationId xmlns:p14="http://schemas.microsoft.com/office/powerpoint/2010/main" val="37941096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6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9759</TotalTime>
  <Words>2163</Words>
  <Application>Microsoft Office PowerPoint</Application>
  <PresentationFormat>Widescreen</PresentationFormat>
  <Paragraphs>203</Paragraphs>
  <Slides>53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53</vt:i4>
      </vt:variant>
    </vt:vector>
  </HeadingPairs>
  <TitlesOfParts>
    <vt:vector size="58" baseType="lpstr">
      <vt:lpstr>Calibri</vt:lpstr>
      <vt:lpstr>Times New Roman</vt:lpstr>
      <vt:lpstr>Wingdings</vt:lpstr>
      <vt:lpstr>Azure</vt:lpstr>
      <vt:lpstr>1_Azure</vt:lpstr>
      <vt:lpstr>Ezekiel 36‒39 The Middle East Meltdown 2022</vt:lpstr>
      <vt:lpstr>Ezekiel 33‒48</vt:lpstr>
      <vt:lpstr>Ezekiel 36</vt:lpstr>
      <vt:lpstr>Ezekiel 36</vt:lpstr>
      <vt:lpstr>Ezekiel 36</vt:lpstr>
      <vt:lpstr>Ezekiel 36</vt:lpstr>
      <vt:lpstr>PowerPoint Presentation</vt:lpstr>
      <vt:lpstr>PowerPoint Presentation</vt:lpstr>
      <vt:lpstr>PowerPoint Presentation</vt:lpstr>
      <vt:lpstr>PowerPoint Presentation</vt:lpstr>
      <vt:lpstr>Divine Judgments  (3:14-19)</vt:lpstr>
      <vt:lpstr>Serpent  (3:14-15)</vt:lpstr>
      <vt:lpstr>Woman  (3:16)</vt:lpstr>
      <vt:lpstr>Man  (3:17-19)</vt:lpstr>
      <vt:lpstr>PowerPoint Presentation</vt:lpstr>
      <vt:lpstr>PowerPoint Presentation</vt:lpstr>
      <vt:lpstr>PowerPoint Presentation</vt:lpstr>
      <vt:lpstr>PowerPoint Presentation</vt:lpstr>
      <vt:lpstr>Ezekiel 36</vt:lpstr>
      <vt:lpstr>Ezekiel 33‒48</vt:lpstr>
      <vt:lpstr>Ezekiel 37</vt:lpstr>
      <vt:lpstr>PowerPoint Presentation</vt:lpstr>
      <vt:lpstr>PowerPoint Presentation</vt:lpstr>
      <vt:lpstr>PowerPoint Presentation</vt:lpstr>
      <vt:lpstr>PowerPoint Presentation</vt:lpstr>
      <vt:lpstr>Masada</vt:lpstr>
      <vt:lpstr>Ezekiel 37</vt:lpstr>
      <vt:lpstr>Ezekiel 37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Ezekiel 37</vt:lpstr>
      <vt:lpstr>PowerPoint Presentation</vt:lpstr>
      <vt:lpstr>PowerPoint Presentation</vt:lpstr>
      <vt:lpstr>Two Rules of Interpretation</vt:lpstr>
      <vt:lpstr>PowerPoint Presentation</vt:lpstr>
      <vt:lpstr>PowerPoint Presentation</vt:lpstr>
      <vt:lpstr>Arnold Fruchtenbaum Arnold G. Fruchtenbaum, “Israel and the Church,” in Issues in Dispensationalism, ed. Wesley R. Willis and John R. Master (Chicago: Moody, 1994), 118.</vt:lpstr>
      <vt:lpstr>PowerPoint Presentation</vt:lpstr>
      <vt:lpstr>PowerPoint Presentation</vt:lpstr>
      <vt:lpstr>PowerPoint Presentation</vt:lpstr>
      <vt:lpstr>PowerPoint Presentation</vt:lpstr>
      <vt:lpstr>PowerPoint Presentation</vt:lpstr>
      <vt:lpstr>Ezekiel 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005 - Ezek 36v33-38</dc:title>
  <dc:subject>Ezek 36-39</dc:subject>
  <dc:creator>A. Woods</dc:creator>
  <dc:description>Modified by Jim McGowan</dc:description>
  <cp:lastModifiedBy>Jim McGowan</cp:lastModifiedBy>
  <cp:revision>1101</cp:revision>
  <cp:lastPrinted>2022-01-22T22:19:08Z</cp:lastPrinted>
  <dcterms:created xsi:type="dcterms:W3CDTF">2009-03-17T12:21:13Z</dcterms:created>
  <dcterms:modified xsi:type="dcterms:W3CDTF">2022-01-30T14:03:51Z</dcterms:modified>
</cp:coreProperties>
</file>