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1"/>
  </p:notesMasterIdLst>
  <p:handoutMasterIdLst>
    <p:handoutMasterId r:id="rId72"/>
  </p:handoutMasterIdLst>
  <p:sldIdLst>
    <p:sldId id="2094" r:id="rId2"/>
    <p:sldId id="2064" r:id="rId3"/>
    <p:sldId id="1984" r:id="rId4"/>
    <p:sldId id="7886" r:id="rId5"/>
    <p:sldId id="7802" r:id="rId6"/>
    <p:sldId id="1985" r:id="rId7"/>
    <p:sldId id="2039" r:id="rId8"/>
    <p:sldId id="7909" r:id="rId9"/>
    <p:sldId id="8325" r:id="rId10"/>
    <p:sldId id="8244" r:id="rId11"/>
    <p:sldId id="8245" r:id="rId12"/>
    <p:sldId id="8249" r:id="rId13"/>
    <p:sldId id="8246" r:id="rId14"/>
    <p:sldId id="8260" r:id="rId15"/>
    <p:sldId id="8247" r:id="rId16"/>
    <p:sldId id="8277" r:id="rId17"/>
    <p:sldId id="8310" r:id="rId18"/>
    <p:sldId id="8322" r:id="rId19"/>
    <p:sldId id="8323" r:id="rId20"/>
    <p:sldId id="8362" r:id="rId21"/>
    <p:sldId id="8327" r:id="rId22"/>
    <p:sldId id="8328" r:id="rId23"/>
    <p:sldId id="8329" r:id="rId24"/>
    <p:sldId id="8363" r:id="rId25"/>
    <p:sldId id="7919" r:id="rId26"/>
    <p:sldId id="8364" r:id="rId27"/>
    <p:sldId id="8335" r:id="rId28"/>
    <p:sldId id="8366" r:id="rId29"/>
    <p:sldId id="7998" r:id="rId30"/>
    <p:sldId id="8367" r:id="rId31"/>
    <p:sldId id="8339" r:id="rId32"/>
    <p:sldId id="8369" r:id="rId33"/>
    <p:sldId id="8220" r:id="rId34"/>
    <p:sldId id="8370" r:id="rId35"/>
    <p:sldId id="5610" r:id="rId36"/>
    <p:sldId id="8368" r:id="rId37"/>
    <p:sldId id="8342" r:id="rId38"/>
    <p:sldId id="8371" r:id="rId39"/>
    <p:sldId id="8355" r:id="rId40"/>
    <p:sldId id="263" r:id="rId41"/>
    <p:sldId id="8372" r:id="rId42"/>
    <p:sldId id="8373" r:id="rId43"/>
    <p:sldId id="8384" r:id="rId44"/>
    <p:sldId id="8345" r:id="rId45"/>
    <p:sldId id="8374" r:id="rId46"/>
    <p:sldId id="8356" r:id="rId47"/>
    <p:sldId id="8375" r:id="rId48"/>
    <p:sldId id="8357" r:id="rId49"/>
    <p:sldId id="8376" r:id="rId50"/>
    <p:sldId id="8350" r:id="rId51"/>
    <p:sldId id="8377" r:id="rId52"/>
    <p:sldId id="3221" r:id="rId53"/>
    <p:sldId id="8378" r:id="rId54"/>
    <p:sldId id="3531" r:id="rId55"/>
    <p:sldId id="8385" r:id="rId56"/>
    <p:sldId id="8379" r:id="rId57"/>
    <p:sldId id="8358" r:id="rId58"/>
    <p:sldId id="5135" r:id="rId59"/>
    <p:sldId id="8380" r:id="rId60"/>
    <p:sldId id="8359" r:id="rId61"/>
    <p:sldId id="8382" r:id="rId62"/>
    <p:sldId id="8188" r:id="rId63"/>
    <p:sldId id="8191" r:id="rId64"/>
    <p:sldId id="8360" r:id="rId65"/>
    <p:sldId id="7379" r:id="rId66"/>
    <p:sldId id="8361" r:id="rId67"/>
    <p:sldId id="7974" r:id="rId68"/>
    <p:sldId id="8383" r:id="rId69"/>
    <p:sldId id="7975" r:id="rId70"/>
  </p:sldIdLst>
  <p:sldSz cx="12192000" cy="6858000"/>
  <p:notesSz cx="7315200" cy="9601200"/>
  <p:custDataLst>
    <p:tags r:id="rId73"/>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99FFCC"/>
    <a:srgbClr val="FF99FF"/>
    <a:srgbClr val="FF00FF"/>
    <a:srgbClr val="00CCFF"/>
    <a:srgbClr val="000066"/>
    <a:srgbClr val="4D4D4D"/>
    <a:srgbClr val="0000CC"/>
    <a:srgbClr val="CCCC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7" autoAdjust="0"/>
    <p:restoredTop sz="95428" autoAdjust="0"/>
  </p:normalViewPr>
  <p:slideViewPr>
    <p:cSldViewPr>
      <p:cViewPr varScale="1">
        <p:scale>
          <a:sx n="61" d="100"/>
          <a:sy n="61" d="100"/>
        </p:scale>
        <p:origin x="78" y="16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658"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068 - 16v15-17v8 </a:t>
            </a:r>
          </a:p>
          <a:p>
            <a:pPr>
              <a:defRPr/>
            </a:pPr>
            <a:r>
              <a:rPr lang="en-US" sz="1600" dirty="0"/>
              <a:t>01-30-2022</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1/29/2022</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7</a:t>
            </a:fld>
            <a:endParaRPr lang="en-US" altLang="en-US" dirty="0"/>
          </a:p>
        </p:txBody>
      </p:sp>
    </p:spTree>
    <p:extLst>
      <p:ext uri="{BB962C8B-B14F-4D97-AF65-F5344CB8AC3E}">
        <p14:creationId xmlns:p14="http://schemas.microsoft.com/office/powerpoint/2010/main" val="361760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29</a:t>
            </a:fld>
            <a:endParaRPr lang="en-US" altLang="en-US" dirty="0"/>
          </a:p>
        </p:txBody>
      </p:sp>
    </p:spTree>
    <p:extLst>
      <p:ext uri="{BB962C8B-B14F-4D97-AF65-F5344CB8AC3E}">
        <p14:creationId xmlns:p14="http://schemas.microsoft.com/office/powerpoint/2010/main" val="1105255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46</a:t>
            </a:fld>
            <a:endParaRPr lang="en-US" altLang="en-US" dirty="0"/>
          </a:p>
        </p:txBody>
      </p:sp>
    </p:spTree>
    <p:extLst>
      <p:ext uri="{BB962C8B-B14F-4D97-AF65-F5344CB8AC3E}">
        <p14:creationId xmlns:p14="http://schemas.microsoft.com/office/powerpoint/2010/main" val="2211024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64</a:t>
            </a:fld>
            <a:endParaRPr lang="en-US" altLang="en-US" dirty="0"/>
          </a:p>
        </p:txBody>
      </p:sp>
    </p:spTree>
    <p:extLst>
      <p:ext uri="{BB962C8B-B14F-4D97-AF65-F5344CB8AC3E}">
        <p14:creationId xmlns:p14="http://schemas.microsoft.com/office/powerpoint/2010/main" val="1604755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69</a:t>
            </a:fld>
            <a:endParaRPr lang="en-US" altLang="en-US" dirty="0"/>
          </a:p>
        </p:txBody>
      </p:sp>
    </p:spTree>
    <p:extLst>
      <p:ext uri="{BB962C8B-B14F-4D97-AF65-F5344CB8AC3E}">
        <p14:creationId xmlns:p14="http://schemas.microsoft.com/office/powerpoint/2010/main" val="50970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98319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240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07200" y="1981200"/>
            <a:ext cx="5080000" cy="4114800"/>
          </a:xfrm>
        </p:spPr>
        <p:txBody>
          <a:bodyPr/>
          <a:lstStyle/>
          <a:p>
            <a:pPr lvl="0"/>
            <a:endParaRPr lang="en-US" noProof="0"/>
          </a:p>
        </p:txBody>
      </p:sp>
      <p:sp>
        <p:nvSpPr>
          <p:cNvPr id="5" name="Rectangle 36"/>
          <p:cNvSpPr>
            <a:spLocks noGrp="1" noChangeArrowheads="1"/>
          </p:cNvSpPr>
          <p:nvPr>
            <p:ph type="dt" sz="half" idx="10"/>
          </p:nvPr>
        </p:nvSpPr>
        <p:spPr/>
        <p:txBody>
          <a:bodyPr/>
          <a:lstStyle>
            <a:lvl1pPr>
              <a:defRPr/>
            </a:lvl1pPr>
          </a:lstStyle>
          <a:p>
            <a:pPr>
              <a:defRPr/>
            </a:pPr>
            <a:endParaRPr lang="en-US"/>
          </a:p>
        </p:txBody>
      </p:sp>
      <p:sp>
        <p:nvSpPr>
          <p:cNvPr id="6" name="Rectangle 37"/>
          <p:cNvSpPr>
            <a:spLocks noGrp="1" noChangeArrowheads="1"/>
          </p:cNvSpPr>
          <p:nvPr>
            <p:ph type="ftr" sz="quarter" idx="11"/>
          </p:nvPr>
        </p:nvSpPr>
        <p:spPr/>
        <p:txBody>
          <a:bodyPr/>
          <a:lstStyle>
            <a:lvl1pPr>
              <a:defRPr/>
            </a:lvl1pPr>
          </a:lstStyle>
          <a:p>
            <a:pPr>
              <a:defRPr/>
            </a:pPr>
            <a:endParaRPr lang="en-US"/>
          </a:p>
        </p:txBody>
      </p:sp>
      <p:sp>
        <p:nvSpPr>
          <p:cNvPr id="7" name="Rectangle 38"/>
          <p:cNvSpPr>
            <a:spLocks noGrp="1" noChangeArrowheads="1"/>
          </p:cNvSpPr>
          <p:nvPr>
            <p:ph type="sldNum" sz="quarter" idx="12"/>
          </p:nvPr>
        </p:nvSpPr>
        <p:spPr/>
        <p:txBody>
          <a:bodyPr/>
          <a:lstStyle>
            <a:lvl1pPr>
              <a:defRPr/>
            </a:lvl1pPr>
          </a:lstStyle>
          <a:p>
            <a:pPr>
              <a:defRPr/>
            </a:pPr>
            <a:fld id="{21126E6A-BCE4-464E-8D4D-9BA37D430784}" type="slidenum">
              <a:rPr lang="en-US"/>
              <a:pPr>
                <a:defRPr/>
              </a:pPr>
              <a:t>‹#›</a:t>
            </a:fld>
            <a:endParaRPr lang="en-US"/>
          </a:p>
        </p:txBody>
      </p:sp>
    </p:spTree>
    <p:extLst>
      <p:ext uri="{BB962C8B-B14F-4D97-AF65-F5344CB8AC3E}">
        <p14:creationId xmlns:p14="http://schemas.microsoft.com/office/powerpoint/2010/main" val="3140122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1/29/2022</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861709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18" r:id="rId13"/>
    <p:sldLayoutId id="2147488920" r:id="rId14"/>
    <p:sldLayoutId id="2147488921"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2.png"/></Relationships>
</file>

<file path=ppt/slides/_rels/slide65.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16:1</a:t>
            </a:r>
            <a:r>
              <a:rPr lang="en-US" sz="3600" dirty="0">
                <a:effectLst>
                  <a:outerShdw blurRad="38100" dist="38100" dir="2700000" algn="tl">
                    <a:srgbClr val="000000">
                      <a:alpha val="43137"/>
                    </a:srgbClr>
                  </a:outerShdw>
                </a:effectLst>
                <a:cs typeface="Calibri" panose="020F0502020204030204" pitchFamily="34" charset="0"/>
              </a:rPr>
              <a:t>‒16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Sarai and Hagar</a:t>
            </a:r>
          </a:p>
        </p:txBody>
      </p:sp>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Sarai &amp; Hagar (16:1-6)</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Angel of the Lord &amp; Hagar (16:7-14)</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Ishmael’s Birth (16:15-16)</a:t>
            </a:r>
          </a:p>
          <a:p>
            <a:pPr marL="457200" lvl="2" indent="-457200" eaLnBrk="1" hangingPunct="1">
              <a:spcBef>
                <a:spcPts val="0"/>
              </a:spcBef>
              <a:spcAft>
                <a:spcPts val="3000"/>
              </a:spcAft>
              <a:buClr>
                <a:srgbClr val="CC66FF"/>
              </a:buClr>
              <a:buSzPct val="100000"/>
              <a:buFont typeface="+mj-lt"/>
              <a:buAutoNum type="alphaUcPeriod"/>
              <a:defRPr/>
            </a:pPr>
            <a:endParaRPr lang="en-US" dirty="0">
              <a:effectLst>
                <a:outerShdw blurRad="38100" dist="38100" dir="2700000" algn="tl">
                  <a:srgbClr val="000000">
                    <a:alpha val="43137"/>
                  </a:srgbClr>
                </a:outerShdw>
              </a:effectLst>
            </a:endParaRPr>
          </a:p>
          <a:p>
            <a:pPr marL="0" lvl="2" indent="0" eaLnBrk="1" hangingPunct="1">
              <a:spcBef>
                <a:spcPts val="0"/>
              </a:spcBef>
              <a:spcAft>
                <a:spcPts val="3000"/>
              </a:spcAft>
              <a:buClr>
                <a:srgbClr val="CC66FF"/>
              </a:buClr>
              <a:buSzPct val="100000"/>
              <a:buNone/>
              <a:defRPr/>
            </a:pPr>
            <a:endParaRPr lang="en-US"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64447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16:1</a:t>
            </a:r>
            <a:r>
              <a:rPr lang="en-US" sz="3600" dirty="0">
                <a:effectLst>
                  <a:outerShdw blurRad="38100" dist="38100" dir="2700000" algn="tl">
                    <a:srgbClr val="000000">
                      <a:alpha val="43137"/>
                    </a:srgbClr>
                  </a:outerShdw>
                </a:effectLst>
                <a:cs typeface="Calibri" panose="020F0502020204030204" pitchFamily="34" charset="0"/>
              </a:rPr>
              <a:t>‒16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Sarai and Hagar</a:t>
            </a:r>
          </a:p>
        </p:txBody>
      </p:sp>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Sarai &amp; Hagar (16:1-6)</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Angel of the Lord &amp; Hagar (16:7-14)</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Ishmael’s Birth (16:15-16)</a:t>
            </a:r>
          </a:p>
          <a:p>
            <a:pPr marL="457200" lvl="2" indent="-457200" eaLnBrk="1" hangingPunct="1">
              <a:spcBef>
                <a:spcPts val="0"/>
              </a:spcBef>
              <a:spcAft>
                <a:spcPts val="3000"/>
              </a:spcAft>
              <a:buClr>
                <a:srgbClr val="CC66FF"/>
              </a:buClr>
              <a:buSzPct val="100000"/>
              <a:buFont typeface="+mj-lt"/>
              <a:buAutoNum type="alphaUcPeriod"/>
              <a:defRPr/>
            </a:pPr>
            <a:endParaRPr lang="en-US" dirty="0">
              <a:effectLst>
                <a:outerShdw blurRad="38100" dist="38100" dir="2700000" algn="tl">
                  <a:srgbClr val="000000">
                    <a:alpha val="43137"/>
                  </a:srgbClr>
                </a:outerShdw>
              </a:effectLst>
            </a:endParaRPr>
          </a:p>
          <a:p>
            <a:pPr marL="0" lvl="2" indent="0" eaLnBrk="1" hangingPunct="1">
              <a:spcBef>
                <a:spcPts val="0"/>
              </a:spcBef>
              <a:spcAft>
                <a:spcPts val="3000"/>
              </a:spcAft>
              <a:buClr>
                <a:srgbClr val="CC66FF"/>
              </a:buClr>
              <a:buSzPct val="100000"/>
              <a:buNone/>
              <a:defRPr/>
            </a:pPr>
            <a:endParaRPr lang="en-US"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381602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119438" y="228600"/>
            <a:ext cx="5953125" cy="914400"/>
          </a:xfrm>
        </p:spPr>
        <p:txBody>
          <a:bodyPr/>
          <a:lstStyle/>
          <a:p>
            <a:pPr marL="458788" indent="-458788"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cs typeface="Calibri" panose="020F0502020204030204" pitchFamily="34" charset="0"/>
              </a:rPr>
              <a:t>Sarah &amp; Hagar</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16:1-6</a:t>
            </a:r>
          </a:p>
        </p:txBody>
      </p:sp>
      <p:pic>
        <p:nvPicPr>
          <p:cNvPr id="6" name="Picture 5">
            <a:extLst>
              <a:ext uri="{FF2B5EF4-FFF2-40B4-BE49-F238E27FC236}">
                <a16:creationId xmlns:a16="http://schemas.microsoft.com/office/drawing/2014/main" id="{AA79EBE2-227E-42A3-8438-3E32673AA6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graphicFrame>
        <p:nvGraphicFramePr>
          <p:cNvPr id="4" name="Table 7">
            <a:extLst>
              <a:ext uri="{FF2B5EF4-FFF2-40B4-BE49-F238E27FC236}">
                <a16:creationId xmlns:a16="http://schemas.microsoft.com/office/drawing/2014/main" id="{444FAB39-860C-4AEC-886A-59C5B2D2DA5D}"/>
              </a:ext>
            </a:extLst>
          </p:cNvPr>
          <p:cNvGraphicFramePr>
            <a:graphicFrameLocks noGrp="1"/>
          </p:cNvGraphicFramePr>
          <p:nvPr>
            <p:extLst>
              <p:ext uri="{D42A27DB-BD31-4B8C-83A1-F6EECF244321}">
                <p14:modId xmlns:p14="http://schemas.microsoft.com/office/powerpoint/2010/main" val="3242868694"/>
              </p:ext>
            </p:extLst>
          </p:nvPr>
        </p:nvGraphicFramePr>
        <p:xfrm>
          <a:off x="533400" y="1600200"/>
          <a:ext cx="7772400" cy="4053840"/>
        </p:xfrm>
        <a:graphic>
          <a:graphicData uri="http://schemas.openxmlformats.org/drawingml/2006/table">
            <a:tbl>
              <a:tblPr firstRow="1" bandRow="1">
                <a:tableStyleId>{5940675A-B579-460E-94D1-54222C63F5DA}</a:tableStyleId>
              </a:tblPr>
              <a:tblGrid>
                <a:gridCol w="3424714">
                  <a:extLst>
                    <a:ext uri="{9D8B030D-6E8A-4147-A177-3AD203B41FA5}">
                      <a16:colId xmlns:a16="http://schemas.microsoft.com/office/drawing/2014/main" val="3587881310"/>
                    </a:ext>
                  </a:extLst>
                </a:gridCol>
                <a:gridCol w="4347686">
                  <a:extLst>
                    <a:ext uri="{9D8B030D-6E8A-4147-A177-3AD203B41FA5}">
                      <a16:colId xmlns:a16="http://schemas.microsoft.com/office/drawing/2014/main" val="1547097492"/>
                    </a:ext>
                  </a:extLst>
                </a:gridCol>
              </a:tblGrid>
              <a:tr h="172720">
                <a:tc>
                  <a:txBody>
                    <a:bodyPr/>
                    <a:lstStyle/>
                    <a:p>
                      <a:pPr marL="458788" marR="0" lvl="2" indent="-458788" algn="l" defTabSz="914400" rtl="0" eaLnBrk="1" fontAlgn="base" latinLnBrk="0" hangingPunct="1">
                        <a:lnSpc>
                          <a:spcPct val="100000"/>
                        </a:lnSpc>
                        <a:spcBef>
                          <a:spcPts val="0"/>
                        </a:spcBef>
                        <a:spcAft>
                          <a:spcPts val="3600"/>
                        </a:spcAft>
                        <a:buClr>
                          <a:srgbClr val="00FF00"/>
                        </a:buClr>
                        <a:buSzPct val="100000"/>
                        <a:buFont typeface="+mj-lt"/>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rPr>
                        <a:t>Circumstances (1)</a:t>
                      </a:r>
                    </a:p>
                    <a:p>
                      <a:pPr marL="458788" marR="0" lvl="2" indent="-458788" algn="l" defTabSz="914400" rtl="0" eaLnBrk="1" fontAlgn="base" latinLnBrk="0" hangingPunct="1">
                        <a:lnSpc>
                          <a:spcPct val="100000"/>
                        </a:lnSpc>
                        <a:spcBef>
                          <a:spcPts val="0"/>
                        </a:spcBef>
                        <a:spcAft>
                          <a:spcPts val="3600"/>
                        </a:spcAft>
                        <a:buClr>
                          <a:srgbClr val="00FF00"/>
                        </a:buClr>
                        <a:buSzPct val="100000"/>
                        <a:buFont typeface="+mj-lt"/>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rPr>
                        <a:t>Proposal (2a)</a:t>
                      </a:r>
                    </a:p>
                    <a:p>
                      <a:pPr marL="458788" marR="0" lvl="2" indent="-458788" algn="l" defTabSz="914400" rtl="0" eaLnBrk="1" fontAlgn="base" latinLnBrk="0" hangingPunct="1">
                        <a:lnSpc>
                          <a:spcPct val="100000"/>
                        </a:lnSpc>
                        <a:spcBef>
                          <a:spcPts val="0"/>
                        </a:spcBef>
                        <a:spcAft>
                          <a:spcPts val="3600"/>
                        </a:spcAft>
                        <a:buClr>
                          <a:srgbClr val="00FF00"/>
                        </a:buClr>
                        <a:buSzPct val="100000"/>
                        <a:buFont typeface="+mj-lt"/>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rPr>
                        <a:t>Acceptance (2b)</a:t>
                      </a:r>
                    </a:p>
                    <a:p>
                      <a:pPr marL="458788" marR="0" lvl="2" indent="-458788" algn="l" defTabSz="914400" rtl="0" eaLnBrk="1" fontAlgn="base" latinLnBrk="0" hangingPunct="1">
                        <a:lnSpc>
                          <a:spcPct val="100000"/>
                        </a:lnSpc>
                        <a:spcBef>
                          <a:spcPts val="0"/>
                        </a:spcBef>
                        <a:spcAft>
                          <a:spcPts val="3600"/>
                        </a:spcAft>
                        <a:buClr>
                          <a:srgbClr val="00FF00"/>
                        </a:buClr>
                        <a:buSzPct val="100000"/>
                        <a:buFont typeface="+mj-lt"/>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rPr>
                        <a:t>Consummation (3)</a:t>
                      </a:r>
                    </a:p>
                    <a:p>
                      <a:pPr marL="458788" marR="0" lvl="2" indent="-458788" algn="l" defTabSz="914400" rtl="0" eaLnBrk="1" fontAlgn="base" latinLnBrk="0" hangingPunct="1">
                        <a:lnSpc>
                          <a:spcPct val="100000"/>
                        </a:lnSpc>
                        <a:spcBef>
                          <a:spcPts val="0"/>
                        </a:spcBef>
                        <a:spcAft>
                          <a:spcPts val="3600"/>
                        </a:spcAft>
                        <a:buClr>
                          <a:srgbClr val="00FF00"/>
                        </a:buClr>
                        <a:buSzPct val="100000"/>
                        <a:buFont typeface="+mj-lt"/>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rPr>
                        <a:t>Conception (4a)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458788" marR="0" lvl="2" indent="-458788" algn="l" defTabSz="914400" rtl="0" eaLnBrk="1" fontAlgn="base" latinLnBrk="0" hangingPunct="1">
                        <a:lnSpc>
                          <a:spcPct val="100000"/>
                        </a:lnSpc>
                        <a:spcBef>
                          <a:spcPts val="0"/>
                        </a:spcBef>
                        <a:spcAft>
                          <a:spcPts val="3600"/>
                        </a:spcAft>
                        <a:buClr>
                          <a:srgbClr val="00FF00"/>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Change of attitude (4b)</a:t>
                      </a:r>
                    </a:p>
                    <a:p>
                      <a:pPr marL="458788" marR="0" lvl="2" indent="-458788" algn="l" defTabSz="914400" rtl="0" eaLnBrk="1" fontAlgn="base" latinLnBrk="0" hangingPunct="1">
                        <a:lnSpc>
                          <a:spcPct val="100000"/>
                        </a:lnSpc>
                        <a:spcBef>
                          <a:spcPts val="0"/>
                        </a:spcBef>
                        <a:spcAft>
                          <a:spcPts val="3600"/>
                        </a:spcAft>
                        <a:buClr>
                          <a:srgbClr val="00FF00"/>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Conflict &amp; complaint (5)</a:t>
                      </a:r>
                    </a:p>
                    <a:p>
                      <a:pPr marL="458788" marR="0" lvl="2" indent="-458788" algn="l" defTabSz="914400" rtl="0" eaLnBrk="1" fontAlgn="base" latinLnBrk="0" hangingPunct="1">
                        <a:lnSpc>
                          <a:spcPct val="100000"/>
                        </a:lnSpc>
                        <a:spcBef>
                          <a:spcPts val="0"/>
                        </a:spcBef>
                        <a:spcAft>
                          <a:spcPts val="3600"/>
                        </a:spcAft>
                        <a:buClr>
                          <a:srgbClr val="00FF00"/>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Response (6a)</a:t>
                      </a:r>
                    </a:p>
                    <a:p>
                      <a:pPr marL="458788" marR="0" lvl="2" indent="-458788" algn="l" defTabSz="914400" rtl="0" eaLnBrk="1" fontAlgn="base" latinLnBrk="0" hangingPunct="1">
                        <a:lnSpc>
                          <a:spcPct val="100000"/>
                        </a:lnSpc>
                        <a:spcBef>
                          <a:spcPts val="0"/>
                        </a:spcBef>
                        <a:spcAft>
                          <a:spcPts val="3600"/>
                        </a:spcAft>
                        <a:buClr>
                          <a:srgbClr val="00FF00"/>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Harsh treatment (6b)</a:t>
                      </a:r>
                    </a:p>
                    <a:p>
                      <a:pPr marL="458788" marR="0" lvl="2" indent="-458788" algn="l" defTabSz="914400" rtl="0" eaLnBrk="1" fontAlgn="base" latinLnBrk="0" hangingPunct="1">
                        <a:lnSpc>
                          <a:spcPct val="100000"/>
                        </a:lnSpc>
                        <a:spcBef>
                          <a:spcPts val="0"/>
                        </a:spcBef>
                        <a:spcAft>
                          <a:spcPts val="3600"/>
                        </a:spcAft>
                        <a:buClr>
                          <a:srgbClr val="00FF00"/>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Flight (6c)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02087793"/>
                  </a:ext>
                </a:extLst>
              </a:tr>
            </a:tbl>
          </a:graphicData>
        </a:graphic>
      </p:graphicFrame>
    </p:spTree>
    <p:extLst>
      <p:ext uri="{BB962C8B-B14F-4D97-AF65-F5344CB8AC3E}">
        <p14:creationId xmlns:p14="http://schemas.microsoft.com/office/powerpoint/2010/main" val="929794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16:1</a:t>
            </a:r>
            <a:r>
              <a:rPr lang="en-US" sz="3600" dirty="0">
                <a:effectLst>
                  <a:outerShdw blurRad="38100" dist="38100" dir="2700000" algn="tl">
                    <a:srgbClr val="000000">
                      <a:alpha val="43137"/>
                    </a:srgbClr>
                  </a:outerShdw>
                </a:effectLst>
                <a:cs typeface="Calibri" panose="020F0502020204030204" pitchFamily="34" charset="0"/>
              </a:rPr>
              <a:t>‒16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Sarai and Hagar</a:t>
            </a:r>
          </a:p>
        </p:txBody>
      </p:sp>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Sarai &amp; Hagar (16:1-6)</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Angel of the Lord &amp; Hagar (16:7-14)</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Ishmael’s Birth (16:15-16)</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971925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6D3510-4F8F-40B5-B425-AF0F2F58E2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graphicFrame>
        <p:nvGraphicFramePr>
          <p:cNvPr id="4" name="Table 6">
            <a:extLst>
              <a:ext uri="{FF2B5EF4-FFF2-40B4-BE49-F238E27FC236}">
                <a16:creationId xmlns:a16="http://schemas.microsoft.com/office/drawing/2014/main" id="{8EC1C868-BC0C-4E00-8AC9-63FC13BAF0DE}"/>
              </a:ext>
            </a:extLst>
          </p:cNvPr>
          <p:cNvGraphicFramePr>
            <a:graphicFrameLocks noGrp="1"/>
          </p:cNvGraphicFramePr>
          <p:nvPr>
            <p:ph idx="1"/>
            <p:extLst>
              <p:ext uri="{D42A27DB-BD31-4B8C-83A1-F6EECF244321}">
                <p14:modId xmlns:p14="http://schemas.microsoft.com/office/powerpoint/2010/main" val="1155906225"/>
              </p:ext>
            </p:extLst>
          </p:nvPr>
        </p:nvGraphicFramePr>
        <p:xfrm>
          <a:off x="595015" y="1946275"/>
          <a:ext cx="7710786" cy="3169920"/>
        </p:xfrm>
        <a:graphic>
          <a:graphicData uri="http://schemas.openxmlformats.org/drawingml/2006/table">
            <a:tbl>
              <a:tblPr firstRow="1" bandRow="1">
                <a:tableStyleId>{5940675A-B579-460E-94D1-54222C63F5DA}</a:tableStyleId>
              </a:tblPr>
              <a:tblGrid>
                <a:gridCol w="3855393">
                  <a:extLst>
                    <a:ext uri="{9D8B030D-6E8A-4147-A177-3AD203B41FA5}">
                      <a16:colId xmlns:a16="http://schemas.microsoft.com/office/drawing/2014/main" val="3247149250"/>
                    </a:ext>
                  </a:extLst>
                </a:gridCol>
                <a:gridCol w="3855393">
                  <a:extLst>
                    <a:ext uri="{9D8B030D-6E8A-4147-A177-3AD203B41FA5}">
                      <a16:colId xmlns:a16="http://schemas.microsoft.com/office/drawing/2014/main" val="854929324"/>
                    </a:ext>
                  </a:extLst>
                </a:gridCol>
              </a:tblGrid>
              <a:tr h="370840">
                <a:tc>
                  <a:txBody>
                    <a:bodyPr/>
                    <a:lstStyle/>
                    <a:p>
                      <a:pPr marL="458788" marR="0" lvl="2" indent="-458788" algn="l" defTabSz="914400" rtl="0" eaLnBrk="1" fontAlgn="base" latinLnBrk="0" hangingPunct="1">
                        <a:lnSpc>
                          <a:spcPct val="100000"/>
                        </a:lnSpc>
                        <a:spcBef>
                          <a:spcPts val="0"/>
                        </a:spcBef>
                        <a:spcAft>
                          <a:spcPts val="3600"/>
                        </a:spcAft>
                        <a:buClr>
                          <a:srgbClr val="00FF00"/>
                        </a:buClr>
                        <a:buSzPct val="100000"/>
                        <a:buFont typeface="+mj-lt"/>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Angel of the Lord (7a)</a:t>
                      </a:r>
                    </a:p>
                    <a:p>
                      <a:pPr marL="458788" marR="0" lvl="2" indent="-458788" algn="l" defTabSz="914400" rtl="0" eaLnBrk="1" fontAlgn="base" latinLnBrk="0" hangingPunct="1">
                        <a:lnSpc>
                          <a:spcPct val="100000"/>
                        </a:lnSpc>
                        <a:spcBef>
                          <a:spcPts val="0"/>
                        </a:spcBef>
                        <a:spcAft>
                          <a:spcPts val="3600"/>
                        </a:spcAft>
                        <a:buClr>
                          <a:srgbClr val="00FF00"/>
                        </a:buClr>
                        <a:buSzPct val="100000"/>
                        <a:buFont typeface="+mj-lt"/>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Location (7b)</a:t>
                      </a:r>
                    </a:p>
                    <a:p>
                      <a:pPr marL="458788" marR="0" lvl="2" indent="-458788" algn="l" defTabSz="914400" rtl="0" eaLnBrk="1" fontAlgn="base" latinLnBrk="0" hangingPunct="1">
                        <a:lnSpc>
                          <a:spcPct val="100000"/>
                        </a:lnSpc>
                        <a:spcBef>
                          <a:spcPts val="0"/>
                        </a:spcBef>
                        <a:spcAft>
                          <a:spcPts val="3600"/>
                        </a:spcAft>
                        <a:buClr>
                          <a:srgbClr val="00FF00"/>
                        </a:buClr>
                        <a:buSzPct val="100000"/>
                        <a:buFont typeface="+mj-lt"/>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Questions (8a)</a:t>
                      </a:r>
                    </a:p>
                    <a:p>
                      <a:pPr marL="458788" marR="0" lvl="2" indent="-458788" algn="l" defTabSz="914400" rtl="0" eaLnBrk="1" fontAlgn="base" latinLnBrk="0" hangingPunct="1">
                        <a:lnSpc>
                          <a:spcPct val="100000"/>
                        </a:lnSpc>
                        <a:spcBef>
                          <a:spcPts val="0"/>
                        </a:spcBef>
                        <a:spcAft>
                          <a:spcPts val="3600"/>
                        </a:spcAft>
                        <a:buClr>
                          <a:srgbClr val="00FF00"/>
                        </a:buClr>
                        <a:buSzPct val="100000"/>
                        <a:buFont typeface="+mj-lt"/>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Answer (8b)</a:t>
                      </a:r>
                      <a:endParaRPr lang="en-US" sz="28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458788" marR="0" lvl="2" indent="-458788" algn="l" defTabSz="914400" rtl="0" eaLnBrk="1" fontAlgn="base" latinLnBrk="0" hangingPunct="1">
                        <a:lnSpc>
                          <a:spcPct val="100000"/>
                        </a:lnSpc>
                        <a:spcBef>
                          <a:spcPts val="0"/>
                        </a:spcBef>
                        <a:spcAft>
                          <a:spcPts val="3600"/>
                        </a:spcAft>
                        <a:buClr>
                          <a:srgbClr val="00FF00"/>
                        </a:buClr>
                        <a:buSzPct val="100000"/>
                        <a:buFont typeface="+mj-lt"/>
                        <a:buAutoNum type="arabicPeriod" startAt="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Command (9)</a:t>
                      </a:r>
                    </a:p>
                    <a:p>
                      <a:pPr marL="458788" marR="0" lvl="2" indent="-458788" algn="l" defTabSz="914400" rtl="0" eaLnBrk="1" fontAlgn="base" latinLnBrk="0" hangingPunct="1">
                        <a:lnSpc>
                          <a:spcPct val="100000"/>
                        </a:lnSpc>
                        <a:spcBef>
                          <a:spcPts val="0"/>
                        </a:spcBef>
                        <a:spcAft>
                          <a:spcPts val="3600"/>
                        </a:spcAft>
                        <a:buClr>
                          <a:srgbClr val="00FF00"/>
                        </a:buClr>
                        <a:buSzPct val="100000"/>
                        <a:buFont typeface="+mj-lt"/>
                        <a:buAutoNum type="arabicPeriod" startAt="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Prophecies (10-12)</a:t>
                      </a:r>
                    </a:p>
                    <a:p>
                      <a:pPr marL="458788" marR="0" lvl="2" indent="-458788" algn="l" defTabSz="914400" rtl="0" eaLnBrk="1" fontAlgn="base" latinLnBrk="0" hangingPunct="1">
                        <a:lnSpc>
                          <a:spcPct val="100000"/>
                        </a:lnSpc>
                        <a:spcBef>
                          <a:spcPts val="0"/>
                        </a:spcBef>
                        <a:spcAft>
                          <a:spcPts val="3600"/>
                        </a:spcAft>
                        <a:buClr>
                          <a:srgbClr val="00FF00"/>
                        </a:buClr>
                        <a:buSzPct val="100000"/>
                        <a:buFont typeface="+mj-lt"/>
                        <a:buAutoNum type="arabicPeriod" startAt="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Response (13)</a:t>
                      </a:r>
                    </a:p>
                    <a:p>
                      <a:pPr marL="458788" marR="0" lvl="2" indent="-458788" algn="l" defTabSz="914400" rtl="0" eaLnBrk="1" fontAlgn="base" latinLnBrk="0" hangingPunct="1">
                        <a:lnSpc>
                          <a:spcPct val="100000"/>
                        </a:lnSpc>
                        <a:spcBef>
                          <a:spcPts val="0"/>
                        </a:spcBef>
                        <a:spcAft>
                          <a:spcPts val="3600"/>
                        </a:spcAft>
                        <a:buClr>
                          <a:srgbClr val="00FF00"/>
                        </a:buClr>
                        <a:buSzPct val="100000"/>
                        <a:buFont typeface="+mj-lt"/>
                        <a:buAutoNum type="arabicPeriod" startAt="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Location (14)</a:t>
                      </a:r>
                      <a:endParaRPr kumimoji="0" lang="en-US" sz="2800" b="0" i="0" u="none" strike="noStrike" kern="0" cap="none" spc="0" normalizeH="0" baseline="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17061471"/>
                  </a:ext>
                </a:extLst>
              </a:tr>
            </a:tbl>
          </a:graphicData>
        </a:graphic>
      </p:graphicFrame>
      <p:sp>
        <p:nvSpPr>
          <p:cNvPr id="9" name="Rectangle 2">
            <a:extLst>
              <a:ext uri="{FF2B5EF4-FFF2-40B4-BE49-F238E27FC236}">
                <a16:creationId xmlns:a16="http://schemas.microsoft.com/office/drawing/2014/main" id="{7EC26A5D-6994-439D-8658-C7CF551EC18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58788" indent="-458788"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cs typeface="Calibri" panose="020F0502020204030204" pitchFamily="34" charset="0"/>
              </a:rPr>
              <a:t>Angel of the Lord &amp; Hagar</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16:7-14</a:t>
            </a:r>
          </a:p>
        </p:txBody>
      </p:sp>
    </p:spTree>
    <p:extLst>
      <p:ext uri="{BB962C8B-B14F-4D97-AF65-F5344CB8AC3E}">
        <p14:creationId xmlns:p14="http://schemas.microsoft.com/office/powerpoint/2010/main" val="31139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16:1</a:t>
            </a:r>
            <a:r>
              <a:rPr lang="en-US" sz="3600" dirty="0">
                <a:effectLst>
                  <a:outerShdw blurRad="38100" dist="38100" dir="2700000" algn="tl">
                    <a:srgbClr val="000000">
                      <a:alpha val="43137"/>
                    </a:srgbClr>
                  </a:outerShdw>
                </a:effectLst>
                <a:cs typeface="Calibri" panose="020F0502020204030204" pitchFamily="34" charset="0"/>
              </a:rPr>
              <a:t>‒16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Sarai and Hagar</a:t>
            </a:r>
          </a:p>
        </p:txBody>
      </p:sp>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Sarai &amp; Hagar (16:1-6)</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Angel of the Lord &amp; Hagar (16:7-14)</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Ishmael’s Birth (16:15-16)</a:t>
            </a:r>
          </a:p>
          <a:p>
            <a:pPr marL="457200" lvl="2" indent="-457200" eaLnBrk="1" hangingPunct="1">
              <a:spcBef>
                <a:spcPts val="0"/>
              </a:spcBef>
              <a:spcAft>
                <a:spcPts val="3000"/>
              </a:spcAft>
              <a:buClr>
                <a:srgbClr val="CC66FF"/>
              </a:buClr>
              <a:buSzPct val="100000"/>
              <a:buFont typeface="+mj-lt"/>
              <a:buAutoNum type="alphaUcPeriod"/>
              <a:defRPr/>
            </a:pPr>
            <a:endParaRPr lang="en-US" dirty="0">
              <a:effectLst>
                <a:outerShdw blurRad="38100" dist="38100" dir="2700000" algn="tl">
                  <a:srgbClr val="000000">
                    <a:alpha val="43137"/>
                  </a:srgbClr>
                </a:outerShdw>
              </a:effectLst>
            </a:endParaRPr>
          </a:p>
          <a:p>
            <a:pPr marL="0" lvl="2" indent="0" eaLnBrk="1" hangingPunct="1">
              <a:spcBef>
                <a:spcPts val="0"/>
              </a:spcBef>
              <a:spcAft>
                <a:spcPts val="3000"/>
              </a:spcAft>
              <a:buClr>
                <a:srgbClr val="CC66FF"/>
              </a:buClr>
              <a:buSzPct val="100000"/>
              <a:buNone/>
              <a:defRPr/>
            </a:pPr>
            <a:endParaRPr lang="en-US"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705829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585217" y="1981200"/>
            <a:ext cx="5205983" cy="2895600"/>
          </a:xfrm>
        </p:spPr>
        <p:txBody>
          <a:bodyPr/>
          <a:lstStyle/>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Birth of a son (15a)</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Name: Ishmael (15b)</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Abram’s age (16)</a:t>
            </a:r>
            <a:endParaRPr lang="en-US" sz="2400" b="1" u="sng" dirty="0">
              <a:solidFill>
                <a:srgbClr val="FFFFCC"/>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AE2B4097-1AAA-43CD-B2FF-8B01805ECB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58788" indent="-458788"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cs typeface="Calibri" panose="020F0502020204030204" pitchFamily="34" charset="0"/>
              </a:rPr>
              <a:t>Ishmael’s Birth</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16:15-16</a:t>
            </a:r>
          </a:p>
        </p:txBody>
      </p:sp>
    </p:spTree>
    <p:extLst>
      <p:ext uri="{BB962C8B-B14F-4D97-AF65-F5344CB8AC3E}">
        <p14:creationId xmlns:p14="http://schemas.microsoft.com/office/powerpoint/2010/main" val="3684182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585217" y="1981200"/>
            <a:ext cx="5205983" cy="2895600"/>
          </a:xfrm>
        </p:spPr>
        <p:txBody>
          <a:bodyPr/>
          <a:lstStyle/>
          <a:p>
            <a:pPr marL="458788" lvl="2" indent="-458788" eaLnBrk="1" hangingPunct="1">
              <a:spcBef>
                <a:spcPts val="0"/>
              </a:spcBef>
              <a:spcAft>
                <a:spcPts val="36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Birth of a son (15a)</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Name: Ishmael (15b)</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Abram’s age (16)</a:t>
            </a:r>
            <a:endParaRPr lang="en-US" sz="2400" b="1" u="sng" dirty="0">
              <a:solidFill>
                <a:srgbClr val="FFFFCC"/>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AE2B4097-1AAA-43CD-B2FF-8B01805ECB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7" name="Rectangle 2">
            <a:extLst>
              <a:ext uri="{FF2B5EF4-FFF2-40B4-BE49-F238E27FC236}">
                <a16:creationId xmlns:a16="http://schemas.microsoft.com/office/drawing/2014/main" id="{F9ECC0FA-48C9-4B74-A465-6286C5D978E5}"/>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58788" indent="-458788"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cs typeface="Calibri" panose="020F0502020204030204" pitchFamily="34" charset="0"/>
              </a:rPr>
              <a:t>Ishmael’s Birth</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16:15-16</a:t>
            </a:r>
          </a:p>
        </p:txBody>
      </p:sp>
    </p:spTree>
    <p:extLst>
      <p:ext uri="{BB962C8B-B14F-4D97-AF65-F5344CB8AC3E}">
        <p14:creationId xmlns:p14="http://schemas.microsoft.com/office/powerpoint/2010/main" val="435310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585217" y="1981200"/>
            <a:ext cx="5205983" cy="2895600"/>
          </a:xfrm>
        </p:spPr>
        <p:txBody>
          <a:bodyPr/>
          <a:lstStyle/>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Birth of a son (15a)</a:t>
            </a:r>
          </a:p>
          <a:p>
            <a:pPr marL="458788" lvl="2" indent="-458788" eaLnBrk="1" hangingPunct="1">
              <a:spcBef>
                <a:spcPts val="0"/>
              </a:spcBef>
              <a:spcAft>
                <a:spcPts val="36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Name: Ishmael (15b)</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Abram’s age (16)</a:t>
            </a:r>
            <a:endParaRPr lang="en-US" sz="2400" b="1" u="sng" dirty="0">
              <a:solidFill>
                <a:srgbClr val="FFFFCC"/>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AE2B4097-1AAA-43CD-B2FF-8B01805ECB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7" name="Rectangle 2">
            <a:extLst>
              <a:ext uri="{FF2B5EF4-FFF2-40B4-BE49-F238E27FC236}">
                <a16:creationId xmlns:a16="http://schemas.microsoft.com/office/drawing/2014/main" id="{F9ECC0FA-48C9-4B74-A465-6286C5D978E5}"/>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58788" indent="-458788"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cs typeface="Calibri" panose="020F0502020204030204" pitchFamily="34" charset="0"/>
              </a:rPr>
              <a:t>Ishmael’s Birth</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16:15-16</a:t>
            </a:r>
          </a:p>
        </p:txBody>
      </p:sp>
    </p:spTree>
    <p:extLst>
      <p:ext uri="{BB962C8B-B14F-4D97-AF65-F5344CB8AC3E}">
        <p14:creationId xmlns:p14="http://schemas.microsoft.com/office/powerpoint/2010/main" val="1337463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585217" y="1981200"/>
            <a:ext cx="5205983" cy="2895600"/>
          </a:xfrm>
        </p:spPr>
        <p:txBody>
          <a:bodyPr/>
          <a:lstStyle/>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Birth of a son (15a)</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Name: Ishmael (15b)</a:t>
            </a:r>
          </a:p>
          <a:p>
            <a:pPr marL="458788" lvl="2" indent="-458788" eaLnBrk="1" hangingPunct="1">
              <a:spcBef>
                <a:spcPts val="0"/>
              </a:spcBef>
              <a:spcAft>
                <a:spcPts val="36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Abram’s age (16)</a:t>
            </a:r>
          </a:p>
        </p:txBody>
      </p:sp>
      <p:pic>
        <p:nvPicPr>
          <p:cNvPr id="6" name="Picture 5">
            <a:extLst>
              <a:ext uri="{FF2B5EF4-FFF2-40B4-BE49-F238E27FC236}">
                <a16:creationId xmlns:a16="http://schemas.microsoft.com/office/drawing/2014/main" id="{AE2B4097-1AAA-43CD-B2FF-8B01805ECB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7" name="Rectangle 2">
            <a:extLst>
              <a:ext uri="{FF2B5EF4-FFF2-40B4-BE49-F238E27FC236}">
                <a16:creationId xmlns:a16="http://schemas.microsoft.com/office/drawing/2014/main" id="{F9ECC0FA-48C9-4B74-A465-6286C5D978E5}"/>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58788" indent="-458788"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cs typeface="Calibri" panose="020F0502020204030204" pitchFamily="34" charset="0"/>
              </a:rPr>
              <a:t>Ishmael’s Birth</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16:15-16</a:t>
            </a:r>
          </a:p>
        </p:txBody>
      </p:sp>
    </p:spTree>
    <p:extLst>
      <p:ext uri="{BB962C8B-B14F-4D97-AF65-F5344CB8AC3E}">
        <p14:creationId xmlns:p14="http://schemas.microsoft.com/office/powerpoint/2010/main" val="1204870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2286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E7F1DD-30FD-46F0-8C66-85C8434E18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Genesis 12</a:t>
            </a:r>
            <a:r>
              <a:rPr lang="en-US" sz="3600" dirty="0">
                <a:effectLst>
                  <a:outerShdw blurRad="38100" dist="38100" dir="2700000" algn="tl">
                    <a:srgbClr val="000000">
                      <a:alpha val="43137"/>
                    </a:srgbClr>
                  </a:outerShdw>
                </a:effectLst>
                <a:cs typeface="Calibri" panose="020F0502020204030204" pitchFamily="34" charset="0"/>
              </a:rPr>
              <a:t>‒16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Abram’s Early Journeys</a:t>
            </a:r>
          </a:p>
        </p:txBody>
      </p:sp>
      <p:sp>
        <p:nvSpPr>
          <p:cNvPr id="161795" name="Rectangle 3"/>
          <p:cNvSpPr>
            <a:spLocks noGrp="1" noChangeArrowheads="1"/>
          </p:cNvSpPr>
          <p:nvPr>
            <p:ph type="body" idx="1"/>
          </p:nvPr>
        </p:nvSpPr>
        <p:spPr>
          <a:xfrm>
            <a:off x="457200" y="1371600"/>
            <a:ext cx="9372600" cy="5257800"/>
          </a:xfrm>
        </p:spPr>
        <p:txBody>
          <a:bodyPr/>
          <a:lstStyle/>
          <a:p>
            <a:pPr marL="574675" lvl="1" indent="-574675" eaLnBrk="1" hangingPunct="1">
              <a:spcBef>
                <a:spcPts val="0"/>
              </a:spcBef>
              <a:spcAft>
                <a:spcPts val="600"/>
              </a:spcAft>
              <a:buClr>
                <a:schemeClr val="tx2"/>
              </a:buClr>
              <a:buSzPct val="100000"/>
              <a:buFont typeface="+mj-lt"/>
              <a:buAutoNum type="romanUcPeriod"/>
              <a:defRPr/>
            </a:pPr>
            <a:r>
              <a:rPr lang="en-US" sz="3000" dirty="0"/>
              <a:t>Unconditional promises (Gen. 12:1-3)</a:t>
            </a:r>
          </a:p>
          <a:p>
            <a:pPr marL="574675" lvl="1" indent="-574675" eaLnBrk="1" hangingPunct="1">
              <a:spcBef>
                <a:spcPts val="0"/>
              </a:spcBef>
              <a:spcAft>
                <a:spcPts val="600"/>
              </a:spcAft>
              <a:buClr>
                <a:schemeClr val="tx2"/>
              </a:buClr>
              <a:buSzPct val="100000"/>
              <a:buFont typeface="+mj-lt"/>
              <a:buAutoNum type="romanUcPeriod"/>
              <a:defRPr/>
            </a:pPr>
            <a:r>
              <a:rPr lang="en-US" sz="3000" dirty="0"/>
              <a:t>From Haran to Canaan (Gen. 12:4-5)</a:t>
            </a:r>
          </a:p>
          <a:p>
            <a:pPr marL="574675" lvl="1" indent="-574675" eaLnBrk="1" hangingPunct="1">
              <a:spcBef>
                <a:spcPts val="0"/>
              </a:spcBef>
              <a:spcAft>
                <a:spcPts val="600"/>
              </a:spcAft>
              <a:buClr>
                <a:schemeClr val="tx2"/>
              </a:buClr>
              <a:buSzPct val="100000"/>
              <a:buFont typeface="+mj-lt"/>
              <a:buAutoNum type="romanUcPeriod"/>
              <a:defRPr/>
            </a:pPr>
            <a:r>
              <a:rPr lang="en-US" sz="3000" dirty="0"/>
              <a:t>In Canaan (Gen. 12:6-9)</a:t>
            </a:r>
          </a:p>
          <a:p>
            <a:pPr marL="574675" lvl="1" indent="-574675" eaLnBrk="1" hangingPunct="1">
              <a:spcBef>
                <a:spcPts val="0"/>
              </a:spcBef>
              <a:spcAft>
                <a:spcPts val="600"/>
              </a:spcAft>
              <a:buClr>
                <a:schemeClr val="tx2"/>
              </a:buClr>
              <a:buSzPct val="100000"/>
              <a:buFont typeface="+mj-lt"/>
              <a:buAutoNum type="romanUcPeriod"/>
              <a:defRPr/>
            </a:pPr>
            <a:r>
              <a:rPr lang="en-US" sz="3000" dirty="0"/>
              <a:t>In Egypt (Gen. 12:10-20)</a:t>
            </a:r>
          </a:p>
          <a:p>
            <a:pPr marL="574675" lvl="1" indent="-574675" eaLnBrk="1" hangingPunct="1">
              <a:spcBef>
                <a:spcPts val="0"/>
              </a:spcBef>
              <a:spcAft>
                <a:spcPts val="600"/>
              </a:spcAft>
              <a:buClr>
                <a:schemeClr val="tx2"/>
              </a:buClr>
              <a:buSzPct val="100000"/>
              <a:buFont typeface="+mj-lt"/>
              <a:buAutoNum type="romanUcPeriod"/>
              <a:defRPr/>
            </a:pPr>
            <a:r>
              <a:rPr lang="en-US" sz="3000" dirty="0"/>
              <a:t>Abram and Lot Separate (Gen. 13:1-13)</a:t>
            </a:r>
          </a:p>
          <a:p>
            <a:pPr marL="574675" lvl="1" indent="-574675" eaLnBrk="1" hangingPunct="1">
              <a:spcBef>
                <a:spcPts val="0"/>
              </a:spcBef>
              <a:spcAft>
                <a:spcPts val="600"/>
              </a:spcAft>
              <a:buClr>
                <a:schemeClr val="tx2"/>
              </a:buClr>
              <a:buSzPct val="100000"/>
              <a:buFont typeface="+mj-lt"/>
              <a:buAutoNum type="romanUcPeriod"/>
              <a:defRPr/>
            </a:pPr>
            <a:r>
              <a:rPr lang="en-US" sz="3000" dirty="0"/>
              <a:t>Reaffirmation of Abram’s promises (Gen. 13:14-18)</a:t>
            </a:r>
          </a:p>
          <a:p>
            <a:pPr marL="574675" lvl="1" indent="-574675" eaLnBrk="1" hangingPunct="1">
              <a:spcBef>
                <a:spcPts val="0"/>
              </a:spcBef>
              <a:spcAft>
                <a:spcPts val="600"/>
              </a:spcAft>
              <a:buClr>
                <a:schemeClr val="tx2"/>
              </a:buClr>
              <a:buSzPct val="100000"/>
              <a:buFont typeface="+mj-lt"/>
              <a:buAutoNum type="romanUcPeriod"/>
              <a:defRPr/>
            </a:pPr>
            <a:r>
              <a:rPr lang="en-US" sz="3000" dirty="0"/>
              <a:t>Abram Rescues Lot (14:1-24)</a:t>
            </a:r>
          </a:p>
          <a:p>
            <a:pPr marL="574675" lvl="1" indent="-574675" eaLnBrk="1" hangingPunct="1">
              <a:spcBef>
                <a:spcPts val="0"/>
              </a:spcBef>
              <a:spcAft>
                <a:spcPts val="600"/>
              </a:spcAft>
              <a:buClr>
                <a:schemeClr val="tx2"/>
              </a:buClr>
              <a:buSzPct val="100000"/>
              <a:buFont typeface="+mj-lt"/>
              <a:buAutoNum type="romanUcPeriod"/>
              <a:defRPr/>
            </a:pPr>
            <a:r>
              <a:rPr lang="en-US" sz="3000" dirty="0"/>
              <a:t>Abrahamic Covenant (15:1-21)</a:t>
            </a:r>
          </a:p>
          <a:p>
            <a:pPr marL="574675" lvl="1" indent="-574675" eaLnBrk="1" hangingPunct="1">
              <a:spcBef>
                <a:spcPts val="0"/>
              </a:spcBef>
              <a:spcAft>
                <a:spcPts val="600"/>
              </a:spcAft>
              <a:buClr>
                <a:schemeClr val="tx2"/>
              </a:buClr>
              <a:buSzPct val="100000"/>
              <a:buFont typeface="+mj-lt"/>
              <a:buAutoNum type="romanUcPeriod"/>
              <a:defRPr/>
            </a:pPr>
            <a:r>
              <a:rPr lang="en-US" sz="3000" dirty="0"/>
              <a:t>Hagar &amp; Ishmael (16:1-16)</a:t>
            </a:r>
          </a:p>
          <a:p>
            <a:pPr marL="574675" lvl="1" indent="-574675" eaLnBrk="1" hangingPunct="1">
              <a:spcBef>
                <a:spcPts val="0"/>
              </a:spcBef>
              <a:spcAft>
                <a:spcPts val="600"/>
              </a:spcAft>
              <a:buClr>
                <a:schemeClr val="tx2"/>
              </a:buClr>
              <a:buSzPct val="100000"/>
              <a:buFont typeface="+mj-lt"/>
              <a:buAutoNum type="romanUcPeriod"/>
              <a:defRPr/>
            </a:pPr>
            <a:r>
              <a:rPr lang="en-US" sz="3000" b="1" u="sng" dirty="0">
                <a:solidFill>
                  <a:srgbClr val="FFFFCC"/>
                </a:solidFill>
              </a:rPr>
              <a:t>Circumcision  (Gen. 17:1-27)</a:t>
            </a:r>
          </a:p>
        </p:txBody>
      </p:sp>
      <p:pic>
        <p:nvPicPr>
          <p:cNvPr id="5" name="Picture 4">
            <a:extLst>
              <a:ext uri="{FF2B5EF4-FFF2-40B4-BE49-F238E27FC236}">
                <a16:creationId xmlns:a16="http://schemas.microsoft.com/office/drawing/2014/main" id="{D5E75ABD-C1BA-40EB-820C-54F8691F49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71281" y="1531883"/>
            <a:ext cx="2687319" cy="2286000"/>
          </a:xfrm>
          <a:prstGeom prst="rect">
            <a:avLst/>
          </a:prstGeom>
        </p:spPr>
      </p:pic>
    </p:spTree>
    <p:extLst>
      <p:ext uri="{BB962C8B-B14F-4D97-AF65-F5344CB8AC3E}">
        <p14:creationId xmlns:p14="http://schemas.microsoft.com/office/powerpoint/2010/main" val="2573239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17:1</a:t>
            </a:r>
            <a:r>
              <a:rPr lang="en-US" sz="3600" dirty="0">
                <a:effectLst>
                  <a:outerShdw blurRad="38100" dist="38100" dir="2700000" algn="tl">
                    <a:srgbClr val="000000">
                      <a:alpha val="43137"/>
                    </a:srgbClr>
                  </a:outerShdw>
                </a:effectLst>
                <a:cs typeface="Calibri" panose="020F0502020204030204" pitchFamily="34" charset="0"/>
              </a:rPr>
              <a:t>‒27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Sarai and Hagar</a:t>
            </a:r>
          </a:p>
        </p:txBody>
      </p:sp>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Covenant Restated (17:1-8)</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Covenant Token (17:9-14)</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Sarah’s Role (17:15-21)</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Obedience (17:22-27)</a:t>
            </a:r>
          </a:p>
          <a:p>
            <a:pPr marL="457200" lvl="2" indent="-457200" eaLnBrk="1" hangingPunct="1">
              <a:spcBef>
                <a:spcPts val="0"/>
              </a:spcBef>
              <a:spcAft>
                <a:spcPts val="3000"/>
              </a:spcAft>
              <a:buClr>
                <a:srgbClr val="CC66FF"/>
              </a:buClr>
              <a:buSzPct val="100000"/>
              <a:buFont typeface="+mj-lt"/>
              <a:buAutoNum type="alphaUcPeriod"/>
              <a:defRPr/>
            </a:pPr>
            <a:endParaRPr lang="en-US" dirty="0">
              <a:effectLst>
                <a:outerShdw blurRad="38100" dist="38100" dir="2700000" algn="tl">
                  <a:srgbClr val="000000">
                    <a:alpha val="43137"/>
                  </a:srgbClr>
                </a:outerShdw>
              </a:effectLst>
            </a:endParaRPr>
          </a:p>
          <a:p>
            <a:pPr marL="0" lvl="2" indent="0" eaLnBrk="1" hangingPunct="1">
              <a:spcBef>
                <a:spcPts val="0"/>
              </a:spcBef>
              <a:spcAft>
                <a:spcPts val="3000"/>
              </a:spcAft>
              <a:buClr>
                <a:srgbClr val="CC66FF"/>
              </a:buClr>
              <a:buSzPct val="100000"/>
              <a:buNone/>
              <a:defRPr/>
            </a:pPr>
            <a:endParaRPr lang="en-US"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094179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17:1</a:t>
            </a:r>
            <a:r>
              <a:rPr lang="en-US" sz="3600" dirty="0">
                <a:effectLst>
                  <a:outerShdw blurRad="38100" dist="38100" dir="2700000" algn="tl">
                    <a:srgbClr val="000000">
                      <a:alpha val="43137"/>
                    </a:srgbClr>
                  </a:outerShdw>
                </a:effectLst>
                <a:cs typeface="Calibri" panose="020F0502020204030204" pitchFamily="34" charset="0"/>
              </a:rPr>
              <a:t>‒27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Sarai and Hagar</a:t>
            </a:r>
          </a:p>
        </p:txBody>
      </p:sp>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Covenant Restated (17:1-8)</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Covenant Token (17:9-14)</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Sarah’s Role (17:15-21)</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Obedience (17:22-27)</a:t>
            </a:r>
          </a:p>
          <a:p>
            <a:pPr marL="457200" lvl="2" indent="-457200" eaLnBrk="1" hangingPunct="1">
              <a:spcBef>
                <a:spcPts val="0"/>
              </a:spcBef>
              <a:spcAft>
                <a:spcPts val="3000"/>
              </a:spcAft>
              <a:buClr>
                <a:srgbClr val="CC66FF"/>
              </a:buClr>
              <a:buSzPct val="100000"/>
              <a:buFont typeface="+mj-lt"/>
              <a:buAutoNum type="alphaUcPeriod"/>
              <a:defRPr/>
            </a:pPr>
            <a:endParaRPr lang="en-US" dirty="0">
              <a:effectLst>
                <a:outerShdw blurRad="38100" dist="38100" dir="2700000" algn="tl">
                  <a:srgbClr val="000000">
                    <a:alpha val="43137"/>
                  </a:srgbClr>
                </a:outerShdw>
              </a:effectLst>
            </a:endParaRPr>
          </a:p>
          <a:p>
            <a:pPr marL="0" lvl="2" indent="0" eaLnBrk="1" hangingPunct="1">
              <a:spcBef>
                <a:spcPts val="0"/>
              </a:spcBef>
              <a:spcAft>
                <a:spcPts val="3000"/>
              </a:spcAft>
              <a:buClr>
                <a:srgbClr val="CC66FF"/>
              </a:buClr>
              <a:buSzPct val="100000"/>
              <a:buNone/>
              <a:defRPr/>
            </a:pPr>
            <a:endParaRPr lang="en-US"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513660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585217" y="1981200"/>
            <a:ext cx="6272783" cy="2895600"/>
          </a:xfrm>
        </p:spPr>
        <p:txBody>
          <a:bodyPr/>
          <a:lstStyle/>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Timing (1a)</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Divine disclosure (1b-2)</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Abram’s response (3a)</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Amplification of promises (3b-8)</a:t>
            </a:r>
          </a:p>
        </p:txBody>
      </p:sp>
      <p:pic>
        <p:nvPicPr>
          <p:cNvPr id="6" name="Picture 5">
            <a:extLst>
              <a:ext uri="{FF2B5EF4-FFF2-40B4-BE49-F238E27FC236}">
                <a16:creationId xmlns:a16="http://schemas.microsoft.com/office/drawing/2014/main" id="{AE2B4097-1AAA-43CD-B2FF-8B01805ECB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cs typeface="Calibri" panose="020F0502020204030204" pitchFamily="34" charset="0"/>
              </a:rPr>
              <a:t>Covenant Restated</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17:1-8</a:t>
            </a:r>
          </a:p>
        </p:txBody>
      </p:sp>
    </p:spTree>
    <p:extLst>
      <p:ext uri="{BB962C8B-B14F-4D97-AF65-F5344CB8AC3E}">
        <p14:creationId xmlns:p14="http://schemas.microsoft.com/office/powerpoint/2010/main" val="1197397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585217" y="1981200"/>
            <a:ext cx="6272783" cy="2895600"/>
          </a:xfrm>
        </p:spPr>
        <p:txBody>
          <a:bodyPr/>
          <a:lstStyle/>
          <a:p>
            <a:pPr marL="458788" lvl="2" indent="-458788" eaLnBrk="1" hangingPunct="1">
              <a:spcBef>
                <a:spcPts val="0"/>
              </a:spcBef>
              <a:spcAft>
                <a:spcPts val="36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Timing (1a)</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Divine disclosure (1b-2)</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Abram’s response (3a)</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Amplification of promises (3b-8)</a:t>
            </a:r>
          </a:p>
        </p:txBody>
      </p:sp>
      <p:pic>
        <p:nvPicPr>
          <p:cNvPr id="6" name="Picture 5">
            <a:extLst>
              <a:ext uri="{FF2B5EF4-FFF2-40B4-BE49-F238E27FC236}">
                <a16:creationId xmlns:a16="http://schemas.microsoft.com/office/drawing/2014/main" id="{AE2B4097-1AAA-43CD-B2FF-8B01805ECB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cs typeface="Calibri" panose="020F0502020204030204" pitchFamily="34" charset="0"/>
              </a:rPr>
              <a:t>Covenant Restated</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17:1-8</a:t>
            </a:r>
          </a:p>
        </p:txBody>
      </p:sp>
    </p:spTree>
    <p:extLst>
      <p:ext uri="{BB962C8B-B14F-4D97-AF65-F5344CB8AC3E}">
        <p14:creationId xmlns:p14="http://schemas.microsoft.com/office/powerpoint/2010/main" val="3085921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8 New Promises</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12:1-3</a:t>
            </a:r>
          </a:p>
        </p:txBody>
      </p:sp>
      <p:sp>
        <p:nvSpPr>
          <p:cNvPr id="161795" name="Rectangle 3"/>
          <p:cNvSpPr>
            <a:spLocks noGrp="1" noChangeArrowheads="1"/>
          </p:cNvSpPr>
          <p:nvPr>
            <p:ph type="body" idx="1"/>
          </p:nvPr>
        </p:nvSpPr>
        <p:spPr>
          <a:xfrm>
            <a:off x="585217" y="1295400"/>
            <a:ext cx="7187183" cy="50292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Land (Gen. 12:1b)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nation (Gen. 12:2a)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Personal blessing (Gen. 12:2b)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name (Gen. 12:2c)</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others (Gen. 12:2d)</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blessers (Gen. 12:3a)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Cursing to cursers (Gen. 12:3b)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the world (Gen. 12:3c)</a:t>
            </a:r>
          </a:p>
        </p:txBody>
      </p:sp>
      <p:pic>
        <p:nvPicPr>
          <p:cNvPr id="5" name="Picture 4">
            <a:extLst>
              <a:ext uri="{FF2B5EF4-FFF2-40B4-BE49-F238E27FC236}">
                <a16:creationId xmlns:a16="http://schemas.microsoft.com/office/drawing/2014/main" id="{EE27123E-9DB2-4BDE-9657-DD1FB4967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4175487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585217" y="1981200"/>
            <a:ext cx="6272783" cy="2895600"/>
          </a:xfrm>
        </p:spPr>
        <p:txBody>
          <a:bodyPr/>
          <a:lstStyle/>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Timing (1a)</a:t>
            </a:r>
          </a:p>
          <a:p>
            <a:pPr marL="458788" lvl="2" indent="-458788" eaLnBrk="1" hangingPunct="1">
              <a:spcBef>
                <a:spcPts val="0"/>
              </a:spcBef>
              <a:spcAft>
                <a:spcPts val="36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Divine disclosure (1b-2)</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Abram’s response (3a)</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Amplification of promises (3b-8)</a:t>
            </a:r>
          </a:p>
        </p:txBody>
      </p:sp>
      <p:pic>
        <p:nvPicPr>
          <p:cNvPr id="6" name="Picture 5">
            <a:extLst>
              <a:ext uri="{FF2B5EF4-FFF2-40B4-BE49-F238E27FC236}">
                <a16:creationId xmlns:a16="http://schemas.microsoft.com/office/drawing/2014/main" id="{AE2B4097-1AAA-43CD-B2FF-8B01805ECB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cs typeface="Calibri" panose="020F0502020204030204" pitchFamily="34" charset="0"/>
              </a:rPr>
              <a:t>Covenant Restated</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17:1-8</a:t>
            </a:r>
          </a:p>
        </p:txBody>
      </p:sp>
    </p:spTree>
    <p:extLst>
      <p:ext uri="{BB962C8B-B14F-4D97-AF65-F5344CB8AC3E}">
        <p14:creationId xmlns:p14="http://schemas.microsoft.com/office/powerpoint/2010/main" val="1548350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585217" y="1981200"/>
            <a:ext cx="5205983" cy="2895600"/>
          </a:xfrm>
        </p:spPr>
        <p:txBody>
          <a:bodyPr/>
          <a:lstStyle/>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God’s appearance (1b)</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God’s commands (1c-d)</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God’s promises (2)</a:t>
            </a:r>
            <a:endParaRPr lang="en-US" sz="2400" b="1" u="sng" dirty="0">
              <a:solidFill>
                <a:srgbClr val="FFFFCC"/>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AE2B4097-1AAA-43CD-B2FF-8B01805ECB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cs typeface="Calibri" panose="020F0502020204030204" pitchFamily="34" charset="0"/>
              </a:rPr>
              <a:t>Divine Disclosure</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17:1b-2</a:t>
            </a:r>
          </a:p>
        </p:txBody>
      </p:sp>
    </p:spTree>
    <p:extLst>
      <p:ext uri="{BB962C8B-B14F-4D97-AF65-F5344CB8AC3E}">
        <p14:creationId xmlns:p14="http://schemas.microsoft.com/office/powerpoint/2010/main" val="3003843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585217" y="1981200"/>
            <a:ext cx="5205983" cy="2895600"/>
          </a:xfrm>
        </p:spPr>
        <p:txBody>
          <a:bodyPr/>
          <a:lstStyle/>
          <a:p>
            <a:pPr marL="458788" lvl="2" indent="-458788" eaLnBrk="1" hangingPunct="1">
              <a:spcBef>
                <a:spcPts val="0"/>
              </a:spcBef>
              <a:spcAft>
                <a:spcPts val="36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God’s appearance (1b)</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God’s commands (1c-d)</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God’s promises (2)</a:t>
            </a:r>
            <a:endParaRPr lang="en-US" sz="2400" b="1" u="sng" dirty="0">
              <a:solidFill>
                <a:srgbClr val="FFFFCC"/>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AE2B4097-1AAA-43CD-B2FF-8B01805ECB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cs typeface="Calibri" panose="020F0502020204030204" pitchFamily="34" charset="0"/>
              </a:rPr>
              <a:t>Divine Disclosure</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17:1b-2</a:t>
            </a:r>
          </a:p>
        </p:txBody>
      </p:sp>
    </p:spTree>
    <p:extLst>
      <p:ext uri="{BB962C8B-B14F-4D97-AF65-F5344CB8AC3E}">
        <p14:creationId xmlns:p14="http://schemas.microsoft.com/office/powerpoint/2010/main" val="1549528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586374" y="1524000"/>
            <a:ext cx="11019253" cy="4800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“This is the first of seven times that Abraham receives a direct revelation from God. In 12:1–3 is God’s initial call to Abram outside the Land of Canaan; in 12:7 is the first appearance to Abraham in the Land; in 13:14–17, Abraham encounters God after the separation of Lot; in 15:1–21, God signs and seals the Abrahamic Covenant; in 17:1–21, Abraham receives the token of the covenant; in 18:1–33, God speaks to him in conjunction with the destruction of Sodom; and in 22:1–2 and 22:11–18, God directs Abraham to offer Isaac.</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240</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4274981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066800" y="1371601"/>
            <a:ext cx="57912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2767"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pic>
        <p:nvPicPr>
          <p:cNvPr id="9" name="Picture 8">
            <a:extLst>
              <a:ext uri="{FF2B5EF4-FFF2-40B4-BE49-F238E27FC236}">
                <a16:creationId xmlns:a16="http://schemas.microsoft.com/office/drawing/2014/main" id="{57E6D205-418D-486C-A1FC-476A121F41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585217" y="1981200"/>
            <a:ext cx="5205983" cy="2895600"/>
          </a:xfrm>
        </p:spPr>
        <p:txBody>
          <a:bodyPr/>
          <a:lstStyle/>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God’s appearance (1b)</a:t>
            </a:r>
          </a:p>
          <a:p>
            <a:pPr marL="458788" lvl="2" indent="-458788" eaLnBrk="1" hangingPunct="1">
              <a:spcBef>
                <a:spcPts val="0"/>
              </a:spcBef>
              <a:spcAft>
                <a:spcPts val="36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God’s commands (1c-d)</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God’s promises (2)</a:t>
            </a:r>
            <a:endParaRPr lang="en-US" sz="2400" b="1" u="sng" dirty="0">
              <a:solidFill>
                <a:srgbClr val="FFFFCC"/>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AE2B4097-1AAA-43CD-B2FF-8B01805ECB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cs typeface="Calibri" panose="020F0502020204030204" pitchFamily="34" charset="0"/>
              </a:rPr>
              <a:t>Divine Disclosure</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17:1b-2</a:t>
            </a:r>
          </a:p>
        </p:txBody>
      </p:sp>
    </p:spTree>
    <p:extLst>
      <p:ext uri="{BB962C8B-B14F-4D97-AF65-F5344CB8AC3E}">
        <p14:creationId xmlns:p14="http://schemas.microsoft.com/office/powerpoint/2010/main" val="4160072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1981200"/>
            <a:ext cx="4724400" cy="2895600"/>
          </a:xfrm>
        </p:spPr>
        <p:txBody>
          <a:bodyPr/>
          <a:lstStyle/>
          <a:p>
            <a:pPr marL="514350" lvl="2" indent="-514350" eaLnBrk="1" hangingPunct="1">
              <a:spcBef>
                <a:spcPts val="0"/>
              </a:spcBef>
              <a:spcAft>
                <a:spcPts val="3600"/>
              </a:spcAft>
              <a:buClr>
                <a:srgbClr val="FFC000"/>
              </a:buClr>
              <a:buSzPct val="100000"/>
              <a:buFont typeface="+mj-lt"/>
              <a:buAutoNum type="alphaLcPeriod"/>
              <a:defRPr/>
            </a:pPr>
            <a:r>
              <a:rPr lang="en-US" dirty="0">
                <a:effectLst>
                  <a:outerShdw blurRad="38100" dist="38100" dir="2700000" algn="tl">
                    <a:srgbClr val="000000">
                      <a:alpha val="43137"/>
                    </a:srgbClr>
                  </a:outerShdw>
                </a:effectLst>
              </a:rPr>
              <a:t>Walk before me (1c)</a:t>
            </a:r>
          </a:p>
          <a:p>
            <a:pPr marL="514350" lvl="2" indent="-514350" eaLnBrk="1" hangingPunct="1">
              <a:spcBef>
                <a:spcPts val="0"/>
              </a:spcBef>
              <a:spcAft>
                <a:spcPts val="3600"/>
              </a:spcAft>
              <a:buClr>
                <a:srgbClr val="FFC000"/>
              </a:buClr>
              <a:buSzPct val="100000"/>
              <a:buFont typeface="+mj-lt"/>
              <a:buAutoNum type="alphaLcPeriod"/>
              <a:defRPr/>
            </a:pPr>
            <a:r>
              <a:rPr lang="en-US" dirty="0">
                <a:effectLst>
                  <a:outerShdw blurRad="38100" dist="38100" dir="2700000" algn="tl">
                    <a:srgbClr val="000000">
                      <a:alpha val="43137"/>
                    </a:srgbClr>
                  </a:outerShdw>
                </a:effectLst>
              </a:rPr>
              <a:t>Be perfect (1d)</a:t>
            </a:r>
          </a:p>
        </p:txBody>
      </p:sp>
      <p:pic>
        <p:nvPicPr>
          <p:cNvPr id="6" name="Picture 5">
            <a:extLst>
              <a:ext uri="{FF2B5EF4-FFF2-40B4-BE49-F238E27FC236}">
                <a16:creationId xmlns:a16="http://schemas.microsoft.com/office/drawing/2014/main" id="{AE2B4097-1AAA-43CD-B2FF-8B01805ECB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14350" indent="-5143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cs typeface="Calibri" panose="020F0502020204030204" pitchFamily="34" charset="0"/>
              </a:rPr>
              <a:t>God’s Commands</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17:1c-d</a:t>
            </a:r>
          </a:p>
        </p:txBody>
      </p:sp>
    </p:spTree>
    <p:extLst>
      <p:ext uri="{BB962C8B-B14F-4D97-AF65-F5344CB8AC3E}">
        <p14:creationId xmlns:p14="http://schemas.microsoft.com/office/powerpoint/2010/main" val="3153760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1981200"/>
            <a:ext cx="4724400" cy="2895600"/>
          </a:xfrm>
        </p:spPr>
        <p:txBody>
          <a:bodyPr/>
          <a:lstStyle/>
          <a:p>
            <a:pPr marL="514350" lvl="2" indent="-514350" eaLnBrk="1" hangingPunct="1">
              <a:spcBef>
                <a:spcPts val="0"/>
              </a:spcBef>
              <a:spcAft>
                <a:spcPts val="3600"/>
              </a:spcAft>
              <a:buClr>
                <a:srgbClr val="FFC000"/>
              </a:buClr>
              <a:buSzPct val="100000"/>
              <a:buFont typeface="+mj-lt"/>
              <a:buAutoNum type="alphaLcPeriod"/>
              <a:defRPr/>
            </a:pPr>
            <a:r>
              <a:rPr lang="en-US" b="1" u="sng" dirty="0">
                <a:solidFill>
                  <a:srgbClr val="FFFFCC"/>
                </a:solidFill>
                <a:effectLst>
                  <a:outerShdw blurRad="38100" dist="38100" dir="2700000" algn="tl">
                    <a:srgbClr val="000000">
                      <a:alpha val="43137"/>
                    </a:srgbClr>
                  </a:outerShdw>
                </a:effectLst>
              </a:rPr>
              <a:t>Walk before me (1c)</a:t>
            </a:r>
          </a:p>
          <a:p>
            <a:pPr marL="514350" lvl="2" indent="-514350" eaLnBrk="1" hangingPunct="1">
              <a:spcBef>
                <a:spcPts val="0"/>
              </a:spcBef>
              <a:spcAft>
                <a:spcPts val="3600"/>
              </a:spcAft>
              <a:buClr>
                <a:srgbClr val="FFC000"/>
              </a:buClr>
              <a:buSzPct val="100000"/>
              <a:buFont typeface="+mj-lt"/>
              <a:buAutoNum type="alphaLcPeriod"/>
              <a:defRPr/>
            </a:pPr>
            <a:r>
              <a:rPr lang="en-US" dirty="0">
                <a:effectLst>
                  <a:outerShdw blurRad="38100" dist="38100" dir="2700000" algn="tl">
                    <a:srgbClr val="000000">
                      <a:alpha val="43137"/>
                    </a:srgbClr>
                  </a:outerShdw>
                </a:effectLst>
              </a:rPr>
              <a:t>Be perfect (1d)</a:t>
            </a:r>
          </a:p>
        </p:txBody>
      </p:sp>
      <p:pic>
        <p:nvPicPr>
          <p:cNvPr id="6" name="Picture 5">
            <a:extLst>
              <a:ext uri="{FF2B5EF4-FFF2-40B4-BE49-F238E27FC236}">
                <a16:creationId xmlns:a16="http://schemas.microsoft.com/office/drawing/2014/main" id="{AE2B4097-1AAA-43CD-B2FF-8B01805ECB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14350" indent="-5143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cs typeface="Calibri" panose="020F0502020204030204" pitchFamily="34" charset="0"/>
              </a:rPr>
              <a:t>God’s Commands</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17:1c-d</a:t>
            </a:r>
          </a:p>
        </p:txBody>
      </p:sp>
    </p:spTree>
    <p:extLst>
      <p:ext uri="{BB962C8B-B14F-4D97-AF65-F5344CB8AC3E}">
        <p14:creationId xmlns:p14="http://schemas.microsoft.com/office/powerpoint/2010/main" val="1907610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09800" y="228600"/>
            <a:ext cx="7772400" cy="1143000"/>
          </a:xfrm>
        </p:spPr>
        <p:txBody>
          <a:bodyPr/>
          <a:lstStyle/>
          <a:p>
            <a:pPr algn="ctr"/>
            <a:r>
              <a:rPr lang="en-US" sz="3600" dirty="0">
                <a:effectLst>
                  <a:outerShdw blurRad="38100" dist="38100" dir="2700000" algn="tl">
                    <a:srgbClr val="000000">
                      <a:alpha val="43137"/>
                    </a:srgbClr>
                  </a:outerShdw>
                </a:effectLst>
              </a:rPr>
              <a:t>Evidence of Abrahamic Covenant’s Unconditional Nature</a:t>
            </a:r>
          </a:p>
        </p:txBody>
      </p:sp>
      <p:sp>
        <p:nvSpPr>
          <p:cNvPr id="34819" name="Rectangle 3"/>
          <p:cNvSpPr>
            <a:spLocks noGrp="1" noChangeArrowheads="1"/>
          </p:cNvSpPr>
          <p:nvPr>
            <p:ph type="body" idx="1"/>
          </p:nvPr>
        </p:nvSpPr>
        <p:spPr>
          <a:xfrm>
            <a:off x="609600" y="1600200"/>
            <a:ext cx="11201400" cy="3810001"/>
          </a:xfrm>
        </p:spPr>
        <p:txBody>
          <a:bodyPr/>
          <a:lstStyle/>
          <a:p>
            <a:pPr marL="457200" indent="-457200">
              <a:spcBef>
                <a:spcPts val="0"/>
              </a:spcBef>
              <a:spcAft>
                <a:spcPts val="1800"/>
              </a:spcAft>
              <a:defRPr/>
            </a:pPr>
            <a:r>
              <a:rPr lang="en-US" dirty="0">
                <a:effectLst>
                  <a:outerShdw blurRad="38100" dist="38100" dir="2700000" algn="tl">
                    <a:srgbClr val="000000">
                      <a:alpha val="43137"/>
                    </a:srgbClr>
                  </a:outerShdw>
                </a:effectLst>
              </a:rPr>
              <a:t>ANE covenant ratification ceremony (Gen 15)</a:t>
            </a:r>
          </a:p>
          <a:p>
            <a:pPr marL="457200" indent="-457200">
              <a:spcBef>
                <a:spcPts val="0"/>
              </a:spcBef>
              <a:spcAft>
                <a:spcPts val="1800"/>
              </a:spcAft>
              <a:defRPr/>
            </a:pPr>
            <a:r>
              <a:rPr lang="en-US" dirty="0">
                <a:effectLst>
                  <a:outerShdw blurRad="38100" dist="38100" dir="2700000" algn="tl">
                    <a:srgbClr val="000000">
                      <a:alpha val="43137"/>
                    </a:srgbClr>
                  </a:outerShdw>
                </a:effectLst>
              </a:rPr>
              <a:t>Lack of stated conditions for Israel’s obedience (Gen 15)</a:t>
            </a:r>
          </a:p>
          <a:p>
            <a:pPr marL="457200" indent="-457200">
              <a:spcBef>
                <a:spcPts val="0"/>
              </a:spcBef>
              <a:spcAft>
                <a:spcPts val="1800"/>
              </a:spcAft>
              <a:defRPr/>
            </a:pPr>
            <a:r>
              <a:rPr lang="en-US" dirty="0">
                <a:effectLst>
                  <a:outerShdw blurRad="38100" dist="38100" dir="2700000" algn="tl">
                    <a:srgbClr val="000000">
                      <a:alpha val="43137"/>
                    </a:srgbClr>
                  </a:outerShdw>
                </a:effectLst>
              </a:rPr>
              <a:t>Covenant's eternality (Gen 17:7, 13, 19; Ps. 90:2)</a:t>
            </a:r>
          </a:p>
          <a:p>
            <a:pPr marL="457200" indent="-457200">
              <a:spcBef>
                <a:spcPts val="0"/>
              </a:spcBef>
              <a:spcAft>
                <a:spcPts val="1800"/>
              </a:spcAft>
              <a:defRPr/>
            </a:pPr>
            <a:r>
              <a:rPr lang="en-US" dirty="0">
                <a:effectLst>
                  <a:outerShdw blurRad="38100" dist="38100" dir="2700000" algn="tl">
                    <a:srgbClr val="000000">
                      <a:alpha val="43137"/>
                    </a:srgbClr>
                  </a:outerShdw>
                </a:effectLst>
              </a:rPr>
              <a:t>Covenant's immutability (</a:t>
            </a:r>
            <a:r>
              <a:rPr lang="en-US" dirty="0" err="1">
                <a:effectLst>
                  <a:outerShdw blurRad="38100" dist="38100" dir="2700000" algn="tl">
                    <a:srgbClr val="000000">
                      <a:alpha val="43137"/>
                    </a:srgbClr>
                  </a:outerShdw>
                </a:effectLst>
              </a:rPr>
              <a:t>Heb</a:t>
            </a:r>
            <a:r>
              <a:rPr lang="en-US" dirty="0">
                <a:effectLst>
                  <a:outerShdw blurRad="38100" dist="38100" dir="2700000" algn="tl">
                    <a:srgbClr val="000000">
                      <a:alpha val="43137"/>
                    </a:srgbClr>
                  </a:outerShdw>
                </a:effectLst>
              </a:rPr>
              <a:t> 6:13-18; Mal. 3:6)</a:t>
            </a:r>
          </a:p>
          <a:p>
            <a:pPr marL="457200" indent="-457200">
              <a:spcBef>
                <a:spcPts val="0"/>
              </a:spcBef>
              <a:spcAft>
                <a:spcPts val="1800"/>
              </a:spcAft>
              <a:defRPr/>
            </a:pPr>
            <a:r>
              <a:rPr lang="en-US" dirty="0">
                <a:effectLst>
                  <a:outerShdw blurRad="38100" dist="38100" dir="2700000" algn="tl">
                    <a:srgbClr val="000000">
                      <a:alpha val="43137"/>
                    </a:srgbClr>
                  </a:outerShdw>
                </a:effectLst>
              </a:rPr>
              <a:t>Trans-generational reaffirmation despite perpetual national disobedience (</a:t>
            </a:r>
            <a:r>
              <a:rPr lang="en-US" dirty="0" err="1">
                <a:effectLst>
                  <a:outerShdw blurRad="38100" dist="38100" dir="2700000" algn="tl">
                    <a:srgbClr val="000000">
                      <a:alpha val="43137"/>
                    </a:srgbClr>
                  </a:outerShdw>
                </a:effectLst>
              </a:rPr>
              <a:t>Jer</a:t>
            </a:r>
            <a:r>
              <a:rPr lang="en-US" dirty="0">
                <a:effectLst>
                  <a:outerShdw blurRad="38100" dist="38100" dir="2700000" algn="tl">
                    <a:srgbClr val="000000">
                      <a:alpha val="43137"/>
                    </a:srgbClr>
                  </a:outerShdw>
                </a:effectLst>
              </a:rPr>
              <a:t> 31:35-37)</a:t>
            </a:r>
          </a:p>
        </p:txBody>
      </p:sp>
      <p:sp>
        <p:nvSpPr>
          <p:cNvPr id="30724" name="Text Box 4"/>
          <p:cNvSpPr txBox="1">
            <a:spLocks noChangeArrowheads="1"/>
          </p:cNvSpPr>
          <p:nvPr/>
        </p:nvSpPr>
        <p:spPr bwMode="auto">
          <a:xfrm>
            <a:off x="3314700" y="6400800"/>
            <a:ext cx="5562600" cy="369332"/>
          </a:xfrm>
          <a:prstGeom prst="rect">
            <a:avLst/>
          </a:prstGeom>
          <a:noFill/>
          <a:ln w="9525">
            <a:noFill/>
            <a:miter lim="800000"/>
            <a:headEnd/>
            <a:tailEnd/>
          </a:ln>
        </p:spPr>
        <p:txBody>
          <a:bodyPr wrap="square">
            <a:spAutoFit/>
          </a:bodyPr>
          <a:lstStyle/>
          <a:p>
            <a:pPr algn="ctr">
              <a:spcBef>
                <a:spcPct val="50000"/>
              </a:spcBef>
            </a:pPr>
            <a:r>
              <a:rPr lang="en-US" sz="1800" dirty="0">
                <a:effectLst>
                  <a:outerShdw blurRad="38100" dist="38100" dir="2700000" algn="tl">
                    <a:srgbClr val="000000">
                      <a:alpha val="43137"/>
                    </a:srgbClr>
                  </a:outerShdw>
                </a:effectLst>
                <a:latin typeface="Calibri" panose="020F0502020204030204" pitchFamily="34" charset="0"/>
              </a:rPr>
              <a:t>Walvoord, </a:t>
            </a:r>
            <a:r>
              <a:rPr lang="en-US" sz="1800" i="1" dirty="0">
                <a:effectLst>
                  <a:outerShdw blurRad="38100" dist="38100" dir="2700000" algn="tl">
                    <a:srgbClr val="000000">
                      <a:alpha val="43137"/>
                    </a:srgbClr>
                  </a:outerShdw>
                </a:effectLst>
                <a:latin typeface="Calibri" panose="020F0502020204030204" pitchFamily="34" charset="0"/>
              </a:rPr>
              <a:t>The Millennial Kingdom</a:t>
            </a:r>
            <a:r>
              <a:rPr lang="en-US" sz="1800" dirty="0">
                <a:effectLst>
                  <a:outerShdw blurRad="38100" dist="38100" dir="2700000" algn="tl">
                    <a:srgbClr val="000000">
                      <a:alpha val="43137"/>
                    </a:srgbClr>
                  </a:outerShdw>
                </a:effectLst>
                <a:latin typeface="Calibri" panose="020F0502020204030204" pitchFamily="34" charset="0"/>
              </a:rPr>
              <a:t>, 149-52</a:t>
            </a:r>
          </a:p>
        </p:txBody>
      </p:sp>
      <p:pic>
        <p:nvPicPr>
          <p:cNvPr id="5"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20116" cy="109728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292260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1981200"/>
            <a:ext cx="4724400" cy="2895600"/>
          </a:xfrm>
        </p:spPr>
        <p:txBody>
          <a:bodyPr/>
          <a:lstStyle/>
          <a:p>
            <a:pPr marL="514350" lvl="2" indent="-514350" eaLnBrk="1" hangingPunct="1">
              <a:spcBef>
                <a:spcPts val="0"/>
              </a:spcBef>
              <a:spcAft>
                <a:spcPts val="3600"/>
              </a:spcAft>
              <a:buClr>
                <a:srgbClr val="FFC000"/>
              </a:buClr>
              <a:buSzPct val="100000"/>
              <a:buFont typeface="+mj-lt"/>
              <a:buAutoNum type="alphaLcPeriod"/>
              <a:defRPr/>
            </a:pPr>
            <a:r>
              <a:rPr lang="en-US" dirty="0">
                <a:effectLst>
                  <a:outerShdw blurRad="38100" dist="38100" dir="2700000" algn="tl">
                    <a:srgbClr val="000000">
                      <a:alpha val="43137"/>
                    </a:srgbClr>
                  </a:outerShdw>
                </a:effectLst>
              </a:rPr>
              <a:t>Walk before me (1c)</a:t>
            </a:r>
          </a:p>
          <a:p>
            <a:pPr marL="514350" lvl="2" indent="-514350" eaLnBrk="1" hangingPunct="1">
              <a:spcBef>
                <a:spcPts val="0"/>
              </a:spcBef>
              <a:spcAft>
                <a:spcPts val="3600"/>
              </a:spcAft>
              <a:buClr>
                <a:srgbClr val="FFC000"/>
              </a:buClr>
              <a:buSzPct val="100000"/>
              <a:buFont typeface="+mj-lt"/>
              <a:buAutoNum type="alphaLcPeriod"/>
              <a:defRPr/>
            </a:pPr>
            <a:r>
              <a:rPr lang="en-US" b="1" u="sng" dirty="0">
                <a:solidFill>
                  <a:srgbClr val="FFFFCC"/>
                </a:solidFill>
                <a:effectLst>
                  <a:outerShdw blurRad="38100" dist="38100" dir="2700000" algn="tl">
                    <a:srgbClr val="000000">
                      <a:alpha val="43137"/>
                    </a:srgbClr>
                  </a:outerShdw>
                </a:effectLst>
              </a:rPr>
              <a:t>Be perfect (1d)</a:t>
            </a:r>
          </a:p>
        </p:txBody>
      </p:sp>
      <p:pic>
        <p:nvPicPr>
          <p:cNvPr id="6" name="Picture 5">
            <a:extLst>
              <a:ext uri="{FF2B5EF4-FFF2-40B4-BE49-F238E27FC236}">
                <a16:creationId xmlns:a16="http://schemas.microsoft.com/office/drawing/2014/main" id="{AE2B4097-1AAA-43CD-B2FF-8B01805ECB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14350" indent="-5143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cs typeface="Calibri" panose="020F0502020204030204" pitchFamily="34" charset="0"/>
              </a:rPr>
              <a:t>God’s Commands</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17:1c-d</a:t>
            </a:r>
          </a:p>
        </p:txBody>
      </p:sp>
    </p:spTree>
    <p:extLst>
      <p:ext uri="{BB962C8B-B14F-4D97-AF65-F5344CB8AC3E}">
        <p14:creationId xmlns:p14="http://schemas.microsoft.com/office/powerpoint/2010/main" val="3662865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890C6A-F559-4628-9FB2-67DCB837C6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 name="Content Placeholder 2"/>
          <p:cNvSpPr>
            <a:spLocks noGrp="1"/>
          </p:cNvSpPr>
          <p:nvPr>
            <p:ph idx="1"/>
          </p:nvPr>
        </p:nvSpPr>
        <p:spPr>
          <a:xfrm>
            <a:off x="609600" y="0"/>
            <a:ext cx="10972800" cy="2819400"/>
          </a:xfrm>
        </p:spPr>
        <p:txBody>
          <a:bodyPr/>
          <a:lstStyle/>
          <a:p>
            <a:pPr marL="0" indent="0" algn="ctr" defTabSz="685800">
              <a:spcBef>
                <a:spcPct val="0"/>
              </a:spcBef>
              <a:spcAft>
                <a:spcPts val="1200"/>
              </a:spcAft>
              <a:buNone/>
              <a:defRPr/>
            </a:pPr>
            <a:r>
              <a:rPr lang="en-US" sz="4000" kern="1200" dirty="0">
                <a:solidFill>
                  <a:schemeClr val="tx2"/>
                </a:solidFill>
                <a:ea typeface="+mj-ea"/>
              </a:rPr>
              <a:t>Exodus 12:5</a:t>
            </a:r>
            <a:endParaRPr lang="en-US" sz="4000" kern="1200" dirty="0">
              <a:solidFill>
                <a:schemeClr val="tx2"/>
              </a:solidFill>
              <a:ea typeface="+mj-ea"/>
              <a:cs typeface="Calibri" panose="020F0502020204030204" pitchFamily="34" charset="0"/>
            </a:endParaRPr>
          </a:p>
          <a:p>
            <a:pPr marL="0" indent="0" algn="just">
              <a:spcBef>
                <a:spcPts val="0"/>
              </a:spcBef>
              <a:buNone/>
            </a:pPr>
            <a:r>
              <a:rPr lang="en-US" sz="3600" dirty="0"/>
              <a:t>“Your lamb shall be an </a:t>
            </a:r>
            <a:r>
              <a:rPr lang="en-US" sz="3600" b="1" u="sng" dirty="0">
                <a:solidFill>
                  <a:srgbClr val="FFFFCC"/>
                </a:solidFill>
              </a:rPr>
              <a:t>unblemished</a:t>
            </a:r>
            <a:r>
              <a:rPr lang="en-US" sz="3600" dirty="0"/>
              <a:t> male a year old; you may take it from the sheep or from the goats.”</a:t>
            </a:r>
            <a:endParaRPr lang="en-US" sz="3600" dirty="0">
              <a:effectLst>
                <a:outerShdw blurRad="38100" dist="38100" dir="2700000" algn="tl">
                  <a:srgbClr val="000000">
                    <a:alpha val="43137"/>
                  </a:srgbClr>
                </a:outerShdw>
              </a:effectLst>
            </a:endParaRPr>
          </a:p>
        </p:txBody>
      </p:sp>
      <p:pic>
        <p:nvPicPr>
          <p:cNvPr id="5" name="Picture 6" descr="Image result for passover lamb">
            <a:extLst>
              <a:ext uri="{FF2B5EF4-FFF2-40B4-BE49-F238E27FC236}">
                <a16:creationId xmlns:a16="http://schemas.microsoft.com/office/drawing/2014/main" id="{5FF4C3C5-0A6C-4DF0-BA2F-72A4F2DBBCD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0" y="3000376"/>
            <a:ext cx="3200400" cy="1800225"/>
          </a:xfrm>
          <a:prstGeom prst="rect">
            <a:avLst/>
          </a:prstGeom>
          <a:noFill/>
        </p:spPr>
      </p:pic>
    </p:spTree>
    <p:extLst>
      <p:ext uri="{BB962C8B-B14F-4D97-AF65-F5344CB8AC3E}">
        <p14:creationId xmlns:p14="http://schemas.microsoft.com/office/powerpoint/2010/main" val="303734176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585217" y="1981200"/>
            <a:ext cx="5205983" cy="2895600"/>
          </a:xfrm>
        </p:spPr>
        <p:txBody>
          <a:bodyPr/>
          <a:lstStyle/>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God’s appearance (1b)</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God’s commands (1c-d)</a:t>
            </a:r>
          </a:p>
          <a:p>
            <a:pPr marL="458788" lvl="2" indent="-458788" eaLnBrk="1" hangingPunct="1">
              <a:spcBef>
                <a:spcPts val="0"/>
              </a:spcBef>
              <a:spcAft>
                <a:spcPts val="36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God’s promises (2)</a:t>
            </a:r>
          </a:p>
        </p:txBody>
      </p:sp>
      <p:pic>
        <p:nvPicPr>
          <p:cNvPr id="6" name="Picture 5">
            <a:extLst>
              <a:ext uri="{FF2B5EF4-FFF2-40B4-BE49-F238E27FC236}">
                <a16:creationId xmlns:a16="http://schemas.microsoft.com/office/drawing/2014/main" id="{AE2B4097-1AAA-43CD-B2FF-8B01805ECB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cs typeface="Calibri" panose="020F0502020204030204" pitchFamily="34" charset="0"/>
              </a:rPr>
              <a:t>Divine Disclosure</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17:1b-2</a:t>
            </a:r>
          </a:p>
        </p:txBody>
      </p:sp>
    </p:spTree>
    <p:extLst>
      <p:ext uri="{BB962C8B-B14F-4D97-AF65-F5344CB8AC3E}">
        <p14:creationId xmlns:p14="http://schemas.microsoft.com/office/powerpoint/2010/main" val="3045724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1981200"/>
            <a:ext cx="4724400" cy="2895600"/>
          </a:xfrm>
        </p:spPr>
        <p:txBody>
          <a:bodyPr/>
          <a:lstStyle/>
          <a:p>
            <a:pPr marL="514350" lvl="2" indent="-514350" eaLnBrk="1" hangingPunct="1">
              <a:spcBef>
                <a:spcPts val="0"/>
              </a:spcBef>
              <a:spcAft>
                <a:spcPts val="3600"/>
              </a:spcAft>
              <a:buClr>
                <a:srgbClr val="FFC000"/>
              </a:buClr>
              <a:buSzPct val="100000"/>
              <a:buFont typeface="+mj-lt"/>
              <a:buAutoNum type="alphaLcPeriod"/>
              <a:defRPr/>
            </a:pPr>
            <a:r>
              <a:rPr lang="en-US" dirty="0">
                <a:effectLst>
                  <a:outerShdw blurRad="38100" dist="38100" dir="2700000" algn="tl">
                    <a:srgbClr val="000000">
                      <a:alpha val="43137"/>
                    </a:srgbClr>
                  </a:outerShdw>
                </a:effectLst>
              </a:rPr>
              <a:t>Covenant (2a)</a:t>
            </a:r>
          </a:p>
          <a:p>
            <a:pPr marL="514350" lvl="2" indent="-514350" eaLnBrk="1" hangingPunct="1">
              <a:spcBef>
                <a:spcPts val="0"/>
              </a:spcBef>
              <a:spcAft>
                <a:spcPts val="3600"/>
              </a:spcAft>
              <a:buClr>
                <a:srgbClr val="FFC000"/>
              </a:buClr>
              <a:buSzPct val="100000"/>
              <a:buFont typeface="+mj-lt"/>
              <a:buAutoNum type="alphaLcPeriod"/>
              <a:defRPr/>
            </a:pPr>
            <a:r>
              <a:rPr lang="en-US" dirty="0">
                <a:effectLst>
                  <a:outerShdw blurRad="38100" dist="38100" dir="2700000" algn="tl">
                    <a:srgbClr val="000000">
                      <a:alpha val="43137"/>
                    </a:srgbClr>
                  </a:outerShdw>
                </a:effectLst>
              </a:rPr>
              <a:t>Multiplied seed (2b)</a:t>
            </a:r>
          </a:p>
        </p:txBody>
      </p:sp>
      <p:pic>
        <p:nvPicPr>
          <p:cNvPr id="6" name="Picture 5">
            <a:extLst>
              <a:ext uri="{FF2B5EF4-FFF2-40B4-BE49-F238E27FC236}">
                <a16:creationId xmlns:a16="http://schemas.microsoft.com/office/drawing/2014/main" id="{AE2B4097-1AAA-43CD-B2FF-8B01805ECB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57200" indent="-45720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cs typeface="Calibri" panose="020F0502020204030204" pitchFamily="34" charset="0"/>
              </a:rPr>
              <a:t>God’s Promises</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17:2</a:t>
            </a:r>
          </a:p>
        </p:txBody>
      </p:sp>
    </p:spTree>
    <p:extLst>
      <p:ext uri="{BB962C8B-B14F-4D97-AF65-F5344CB8AC3E}">
        <p14:creationId xmlns:p14="http://schemas.microsoft.com/office/powerpoint/2010/main" val="2063355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1981200"/>
            <a:ext cx="4724400" cy="2895600"/>
          </a:xfrm>
        </p:spPr>
        <p:txBody>
          <a:bodyPr/>
          <a:lstStyle/>
          <a:p>
            <a:pPr marL="514350" lvl="2" indent="-514350" eaLnBrk="1" hangingPunct="1">
              <a:spcBef>
                <a:spcPts val="0"/>
              </a:spcBef>
              <a:spcAft>
                <a:spcPts val="3600"/>
              </a:spcAft>
              <a:buClr>
                <a:srgbClr val="FFC000"/>
              </a:buClr>
              <a:buSzPct val="100000"/>
              <a:buFont typeface="+mj-lt"/>
              <a:buAutoNum type="alphaLcPeriod"/>
              <a:defRPr/>
            </a:pPr>
            <a:r>
              <a:rPr lang="en-US" b="1" u="sng" dirty="0">
                <a:solidFill>
                  <a:srgbClr val="FFFFCC"/>
                </a:solidFill>
                <a:effectLst>
                  <a:outerShdw blurRad="38100" dist="38100" dir="2700000" algn="tl">
                    <a:srgbClr val="000000">
                      <a:alpha val="43137"/>
                    </a:srgbClr>
                  </a:outerShdw>
                </a:effectLst>
              </a:rPr>
              <a:t>Covenant (2a)</a:t>
            </a:r>
          </a:p>
          <a:p>
            <a:pPr marL="514350" lvl="2" indent="-514350" eaLnBrk="1" hangingPunct="1">
              <a:spcBef>
                <a:spcPts val="0"/>
              </a:spcBef>
              <a:spcAft>
                <a:spcPts val="3600"/>
              </a:spcAft>
              <a:buClr>
                <a:srgbClr val="FFC000"/>
              </a:buClr>
              <a:buSzPct val="100000"/>
              <a:buFont typeface="+mj-lt"/>
              <a:buAutoNum type="alphaLcPeriod"/>
              <a:defRPr/>
            </a:pPr>
            <a:r>
              <a:rPr lang="en-US" dirty="0">
                <a:effectLst>
                  <a:outerShdw blurRad="38100" dist="38100" dir="2700000" algn="tl">
                    <a:srgbClr val="000000">
                      <a:alpha val="43137"/>
                    </a:srgbClr>
                  </a:outerShdw>
                </a:effectLst>
              </a:rPr>
              <a:t>Multiplied seed (2b)</a:t>
            </a:r>
          </a:p>
        </p:txBody>
      </p:sp>
      <p:pic>
        <p:nvPicPr>
          <p:cNvPr id="6" name="Picture 5">
            <a:extLst>
              <a:ext uri="{FF2B5EF4-FFF2-40B4-BE49-F238E27FC236}">
                <a16:creationId xmlns:a16="http://schemas.microsoft.com/office/drawing/2014/main" id="{AE2B4097-1AAA-43CD-B2FF-8B01805ECB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57200" indent="-45720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cs typeface="Calibri" panose="020F0502020204030204" pitchFamily="34" charset="0"/>
              </a:rPr>
              <a:t>God’s Promises</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17:2</a:t>
            </a:r>
          </a:p>
        </p:txBody>
      </p:sp>
    </p:spTree>
    <p:extLst>
      <p:ext uri="{BB962C8B-B14F-4D97-AF65-F5344CB8AC3E}">
        <p14:creationId xmlns:p14="http://schemas.microsoft.com/office/powerpoint/2010/main" val="1949992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09800" y="228600"/>
            <a:ext cx="7772400" cy="1143000"/>
          </a:xfrm>
        </p:spPr>
        <p:txBody>
          <a:bodyPr/>
          <a:lstStyle/>
          <a:p>
            <a:pPr algn="ctr"/>
            <a:r>
              <a:rPr lang="en-US" sz="3600" dirty="0">
                <a:effectLst>
                  <a:outerShdw blurRad="38100" dist="38100" dir="2700000" algn="tl">
                    <a:srgbClr val="000000">
                      <a:alpha val="43137"/>
                    </a:srgbClr>
                  </a:outerShdw>
                </a:effectLst>
              </a:rPr>
              <a:t>Evidence of Abrahamic Covenant’s Unconditional Nature</a:t>
            </a:r>
          </a:p>
        </p:txBody>
      </p:sp>
      <p:sp>
        <p:nvSpPr>
          <p:cNvPr id="34819" name="Rectangle 3"/>
          <p:cNvSpPr>
            <a:spLocks noGrp="1" noChangeArrowheads="1"/>
          </p:cNvSpPr>
          <p:nvPr>
            <p:ph type="body" idx="1"/>
          </p:nvPr>
        </p:nvSpPr>
        <p:spPr>
          <a:xfrm>
            <a:off x="609600" y="1600200"/>
            <a:ext cx="11201400" cy="3810001"/>
          </a:xfrm>
        </p:spPr>
        <p:txBody>
          <a:bodyPr/>
          <a:lstStyle/>
          <a:p>
            <a:pPr marL="457200" indent="-457200">
              <a:spcBef>
                <a:spcPts val="0"/>
              </a:spcBef>
              <a:spcAft>
                <a:spcPts val="1800"/>
              </a:spcAft>
              <a:defRPr/>
            </a:pPr>
            <a:r>
              <a:rPr lang="en-US" dirty="0">
                <a:effectLst>
                  <a:outerShdw blurRad="38100" dist="38100" dir="2700000" algn="tl">
                    <a:srgbClr val="000000">
                      <a:alpha val="43137"/>
                    </a:srgbClr>
                  </a:outerShdw>
                </a:effectLst>
              </a:rPr>
              <a:t>ANE covenant ratification ceremony (Gen 15)</a:t>
            </a:r>
          </a:p>
          <a:p>
            <a:pPr marL="457200" indent="-457200">
              <a:spcBef>
                <a:spcPts val="0"/>
              </a:spcBef>
              <a:spcAft>
                <a:spcPts val="1800"/>
              </a:spcAft>
              <a:defRPr/>
            </a:pPr>
            <a:r>
              <a:rPr lang="en-US" dirty="0">
                <a:effectLst>
                  <a:outerShdw blurRad="38100" dist="38100" dir="2700000" algn="tl">
                    <a:srgbClr val="000000">
                      <a:alpha val="43137"/>
                    </a:srgbClr>
                  </a:outerShdw>
                </a:effectLst>
              </a:rPr>
              <a:t>Lack of stated conditions for Israel’s obedience (Gen 15)</a:t>
            </a:r>
          </a:p>
          <a:p>
            <a:pPr marL="457200" indent="-457200">
              <a:spcBef>
                <a:spcPts val="0"/>
              </a:spcBef>
              <a:spcAft>
                <a:spcPts val="1800"/>
              </a:spcAft>
              <a:defRPr/>
            </a:pPr>
            <a:r>
              <a:rPr lang="en-US" dirty="0">
                <a:effectLst>
                  <a:outerShdw blurRad="38100" dist="38100" dir="2700000" algn="tl">
                    <a:srgbClr val="000000">
                      <a:alpha val="43137"/>
                    </a:srgbClr>
                  </a:outerShdw>
                </a:effectLst>
              </a:rPr>
              <a:t>Covenant's eternality (Gen 17:7, 13, 19; Ps. 90:2)</a:t>
            </a:r>
          </a:p>
          <a:p>
            <a:pPr marL="457200" indent="-457200">
              <a:spcBef>
                <a:spcPts val="0"/>
              </a:spcBef>
              <a:spcAft>
                <a:spcPts val="1800"/>
              </a:spcAft>
              <a:defRPr/>
            </a:pPr>
            <a:r>
              <a:rPr lang="en-US" dirty="0">
                <a:effectLst>
                  <a:outerShdw blurRad="38100" dist="38100" dir="2700000" algn="tl">
                    <a:srgbClr val="000000">
                      <a:alpha val="43137"/>
                    </a:srgbClr>
                  </a:outerShdw>
                </a:effectLst>
              </a:rPr>
              <a:t>Covenant's immutability (</a:t>
            </a:r>
            <a:r>
              <a:rPr lang="en-US" dirty="0" err="1">
                <a:effectLst>
                  <a:outerShdw blurRad="38100" dist="38100" dir="2700000" algn="tl">
                    <a:srgbClr val="000000">
                      <a:alpha val="43137"/>
                    </a:srgbClr>
                  </a:outerShdw>
                </a:effectLst>
              </a:rPr>
              <a:t>Heb</a:t>
            </a:r>
            <a:r>
              <a:rPr lang="en-US" dirty="0">
                <a:effectLst>
                  <a:outerShdw blurRad="38100" dist="38100" dir="2700000" algn="tl">
                    <a:srgbClr val="000000">
                      <a:alpha val="43137"/>
                    </a:srgbClr>
                  </a:outerShdw>
                </a:effectLst>
              </a:rPr>
              <a:t> 6:13-18; Mal. 3:6)</a:t>
            </a:r>
          </a:p>
          <a:p>
            <a:pPr marL="457200" indent="-457200">
              <a:spcBef>
                <a:spcPts val="0"/>
              </a:spcBef>
              <a:spcAft>
                <a:spcPts val="1800"/>
              </a:spcAft>
              <a:defRPr/>
            </a:pPr>
            <a:r>
              <a:rPr lang="en-US" dirty="0">
                <a:effectLst>
                  <a:outerShdw blurRad="38100" dist="38100" dir="2700000" algn="tl">
                    <a:srgbClr val="000000">
                      <a:alpha val="43137"/>
                    </a:srgbClr>
                  </a:outerShdw>
                </a:effectLst>
              </a:rPr>
              <a:t>Trans-generational reaffirmation despite perpetual national disobedience (</a:t>
            </a:r>
            <a:r>
              <a:rPr lang="en-US" dirty="0" err="1">
                <a:effectLst>
                  <a:outerShdw blurRad="38100" dist="38100" dir="2700000" algn="tl">
                    <a:srgbClr val="000000">
                      <a:alpha val="43137"/>
                    </a:srgbClr>
                  </a:outerShdw>
                </a:effectLst>
              </a:rPr>
              <a:t>Jer</a:t>
            </a:r>
            <a:r>
              <a:rPr lang="en-US" dirty="0">
                <a:effectLst>
                  <a:outerShdw blurRad="38100" dist="38100" dir="2700000" algn="tl">
                    <a:srgbClr val="000000">
                      <a:alpha val="43137"/>
                    </a:srgbClr>
                  </a:outerShdw>
                </a:effectLst>
              </a:rPr>
              <a:t> 31:35-37)</a:t>
            </a:r>
          </a:p>
        </p:txBody>
      </p:sp>
      <p:sp>
        <p:nvSpPr>
          <p:cNvPr id="30724" name="Text Box 4"/>
          <p:cNvSpPr txBox="1">
            <a:spLocks noChangeArrowheads="1"/>
          </p:cNvSpPr>
          <p:nvPr/>
        </p:nvSpPr>
        <p:spPr bwMode="auto">
          <a:xfrm>
            <a:off x="3314700" y="6400800"/>
            <a:ext cx="5562600" cy="369332"/>
          </a:xfrm>
          <a:prstGeom prst="rect">
            <a:avLst/>
          </a:prstGeom>
          <a:noFill/>
          <a:ln w="9525">
            <a:noFill/>
            <a:miter lim="800000"/>
            <a:headEnd/>
            <a:tailEnd/>
          </a:ln>
        </p:spPr>
        <p:txBody>
          <a:bodyPr wrap="square">
            <a:spAutoFit/>
          </a:bodyPr>
          <a:lstStyle/>
          <a:p>
            <a:pPr algn="ctr">
              <a:spcBef>
                <a:spcPct val="50000"/>
              </a:spcBef>
            </a:pPr>
            <a:r>
              <a:rPr lang="en-US" sz="1800" dirty="0">
                <a:effectLst>
                  <a:outerShdw blurRad="38100" dist="38100" dir="2700000" algn="tl">
                    <a:srgbClr val="000000">
                      <a:alpha val="43137"/>
                    </a:srgbClr>
                  </a:outerShdw>
                </a:effectLst>
                <a:latin typeface="Calibri" panose="020F0502020204030204" pitchFamily="34" charset="0"/>
              </a:rPr>
              <a:t>Walvoord, </a:t>
            </a:r>
            <a:r>
              <a:rPr lang="en-US" sz="1800" i="1" dirty="0">
                <a:effectLst>
                  <a:outerShdw blurRad="38100" dist="38100" dir="2700000" algn="tl">
                    <a:srgbClr val="000000">
                      <a:alpha val="43137"/>
                    </a:srgbClr>
                  </a:outerShdw>
                </a:effectLst>
                <a:latin typeface="Calibri" panose="020F0502020204030204" pitchFamily="34" charset="0"/>
              </a:rPr>
              <a:t>The Millennial Kingdom</a:t>
            </a:r>
            <a:r>
              <a:rPr lang="en-US" sz="1800" dirty="0">
                <a:effectLst>
                  <a:outerShdw blurRad="38100" dist="38100" dir="2700000" algn="tl">
                    <a:srgbClr val="000000">
                      <a:alpha val="43137"/>
                    </a:srgbClr>
                  </a:outerShdw>
                </a:effectLst>
                <a:latin typeface="Calibri" panose="020F0502020204030204" pitchFamily="34" charset="0"/>
              </a:rPr>
              <a:t>, 149-52</a:t>
            </a:r>
          </a:p>
        </p:txBody>
      </p:sp>
      <p:pic>
        <p:nvPicPr>
          <p:cNvPr id="5"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20116" cy="109728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190940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8720" y="2590800"/>
            <a:ext cx="2194560" cy="2286000"/>
          </a:xfrm>
          <a:prstGeom prst="rect">
            <a:avLst/>
          </a:prstGeom>
        </p:spPr>
      </p:pic>
    </p:spTree>
    <p:extLst>
      <p:ext uri="{BB962C8B-B14F-4D97-AF65-F5344CB8AC3E}">
        <p14:creationId xmlns:p14="http://schemas.microsoft.com/office/powerpoint/2010/main" val="3211428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13B21D06-147F-41B8-AEAB-DB4D4E872D32}"/>
              </a:ext>
            </a:extLst>
          </p:cNvPr>
          <p:cNvSpPr>
            <a:spLocks noGrp="1" noChangeArrowheads="1"/>
          </p:cNvSpPr>
          <p:nvPr>
            <p:ph type="body" idx="1"/>
          </p:nvPr>
        </p:nvSpPr>
        <p:spPr>
          <a:xfrm>
            <a:off x="609600" y="1371601"/>
            <a:ext cx="10972800" cy="4689475"/>
          </a:xfrm>
        </p:spPr>
        <p:txBody>
          <a:bodyPr/>
          <a:lstStyle/>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Isaiah 14:12-15</a:t>
            </a:r>
          </a:p>
          <a:p>
            <a:pPr marL="914400" lvl="1" indent="-452438" eaLnBrk="1" hangingPunct="1">
              <a:spcBef>
                <a:spcPts val="0"/>
              </a:spcBef>
              <a:spcAft>
                <a:spcPts val="1200"/>
              </a:spcAft>
              <a:defRPr/>
            </a:pPr>
            <a:r>
              <a:rPr lang="en-US" dirty="0">
                <a:effectLst>
                  <a:outerShdw blurRad="38100" dist="38100" dir="2700000" algn="tl">
                    <a:srgbClr val="000000">
                      <a:alpha val="43137"/>
                    </a:srgbClr>
                  </a:outerShdw>
                </a:effectLst>
              </a:rPr>
              <a:t>5 “I will” statements</a:t>
            </a:r>
          </a:p>
          <a:p>
            <a:pPr marL="1371600" lvl="2" indent="-457200" eaLnBrk="1" hangingPunct="1">
              <a:spcBef>
                <a:spcPts val="0"/>
              </a:spcBef>
              <a:spcAft>
                <a:spcPts val="12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Ascend to heaven (13)</a:t>
            </a:r>
          </a:p>
          <a:p>
            <a:pPr marL="1371600" lvl="2" indent="-457200" eaLnBrk="1" hangingPunct="1">
              <a:spcBef>
                <a:spcPts val="0"/>
              </a:spcBef>
              <a:spcAft>
                <a:spcPts val="12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Raise my throne above the stars of God (13)</a:t>
            </a:r>
          </a:p>
          <a:p>
            <a:pPr marL="1371600" lvl="2" indent="-457200" eaLnBrk="1" hangingPunct="1">
              <a:spcBef>
                <a:spcPts val="0"/>
              </a:spcBef>
              <a:spcAft>
                <a:spcPts val="12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Sit enthroned on the Mt. of the Assembly (13)</a:t>
            </a:r>
          </a:p>
          <a:p>
            <a:pPr marL="1371600" lvl="2" indent="-457200" eaLnBrk="1" hangingPunct="1">
              <a:spcBef>
                <a:spcPts val="0"/>
              </a:spcBef>
              <a:spcAft>
                <a:spcPts val="12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Ascend above the tops of the clouds (14)</a:t>
            </a:r>
          </a:p>
          <a:p>
            <a:pPr marL="1371600" lvl="2" indent="-457200" eaLnBrk="1" hangingPunct="1">
              <a:spcBef>
                <a:spcPts val="0"/>
              </a:spcBef>
              <a:spcAft>
                <a:spcPts val="12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Make myself like the Most High (14)</a:t>
            </a:r>
          </a:p>
        </p:txBody>
      </p:sp>
      <p:sp>
        <p:nvSpPr>
          <p:cNvPr id="5" name="Rectangle 2">
            <a:extLst>
              <a:ext uri="{FF2B5EF4-FFF2-40B4-BE49-F238E27FC236}">
                <a16:creationId xmlns:a16="http://schemas.microsoft.com/office/drawing/2014/main" id="{4CBD6FB3-4B33-4A0C-838E-A80E074BE9E7}"/>
              </a:ext>
            </a:extLst>
          </p:cNvPr>
          <p:cNvSpPr txBox="1">
            <a:spLocks noChangeArrowheads="1"/>
          </p:cNvSpPr>
          <p:nvPr/>
        </p:nvSpPr>
        <p:spPr bwMode="auto">
          <a:xfrm>
            <a:off x="2209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Satan’s Original State and First Sin</a:t>
            </a:r>
          </a:p>
        </p:txBody>
      </p:sp>
      <p:pic>
        <p:nvPicPr>
          <p:cNvPr id="28676" name="Picture 5">
            <a:extLst>
              <a:ext uri="{FF2B5EF4-FFF2-40B4-BE49-F238E27FC236}">
                <a16:creationId xmlns:a16="http://schemas.microsoft.com/office/drawing/2014/main" id="{7BFDEFCC-AD7B-4766-83AF-A8D09F334A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8725" y="1600200"/>
            <a:ext cx="14636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1981200"/>
            <a:ext cx="4724400" cy="2895600"/>
          </a:xfrm>
        </p:spPr>
        <p:txBody>
          <a:bodyPr/>
          <a:lstStyle/>
          <a:p>
            <a:pPr marL="514350" lvl="2" indent="-514350" eaLnBrk="1" hangingPunct="1">
              <a:spcBef>
                <a:spcPts val="0"/>
              </a:spcBef>
              <a:spcAft>
                <a:spcPts val="3600"/>
              </a:spcAft>
              <a:buClr>
                <a:srgbClr val="FFC000"/>
              </a:buClr>
              <a:buSzPct val="100000"/>
              <a:buFont typeface="+mj-lt"/>
              <a:buAutoNum type="alphaLcPeriod"/>
              <a:defRPr/>
            </a:pPr>
            <a:r>
              <a:rPr lang="en-US" dirty="0">
                <a:effectLst>
                  <a:outerShdw blurRad="38100" dist="38100" dir="2700000" algn="tl">
                    <a:srgbClr val="000000">
                      <a:alpha val="43137"/>
                    </a:srgbClr>
                  </a:outerShdw>
                </a:effectLst>
              </a:rPr>
              <a:t>Covenant (2a)</a:t>
            </a:r>
          </a:p>
          <a:p>
            <a:pPr marL="514350" lvl="2" indent="-514350" eaLnBrk="1" hangingPunct="1">
              <a:spcBef>
                <a:spcPts val="0"/>
              </a:spcBef>
              <a:spcAft>
                <a:spcPts val="3600"/>
              </a:spcAft>
              <a:buClr>
                <a:srgbClr val="FFC000"/>
              </a:buClr>
              <a:buSzPct val="100000"/>
              <a:buFont typeface="+mj-lt"/>
              <a:buAutoNum type="alphaLcPeriod"/>
              <a:defRPr/>
            </a:pPr>
            <a:r>
              <a:rPr lang="en-US" b="1" u="sng" dirty="0">
                <a:solidFill>
                  <a:srgbClr val="FFFFCC"/>
                </a:solidFill>
                <a:effectLst>
                  <a:outerShdw blurRad="38100" dist="38100" dir="2700000" algn="tl">
                    <a:srgbClr val="000000">
                      <a:alpha val="43137"/>
                    </a:srgbClr>
                  </a:outerShdw>
                </a:effectLst>
              </a:rPr>
              <a:t>Multiplied seed (2b)</a:t>
            </a:r>
          </a:p>
        </p:txBody>
      </p:sp>
      <p:pic>
        <p:nvPicPr>
          <p:cNvPr id="6" name="Picture 5">
            <a:extLst>
              <a:ext uri="{FF2B5EF4-FFF2-40B4-BE49-F238E27FC236}">
                <a16:creationId xmlns:a16="http://schemas.microsoft.com/office/drawing/2014/main" id="{AE2B4097-1AAA-43CD-B2FF-8B01805ECB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57200" indent="-45720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cs typeface="Calibri" panose="020F0502020204030204" pitchFamily="34" charset="0"/>
              </a:rPr>
              <a:t>God’s Promises</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17:2</a:t>
            </a:r>
          </a:p>
        </p:txBody>
      </p:sp>
    </p:spTree>
    <p:extLst>
      <p:ext uri="{BB962C8B-B14F-4D97-AF65-F5344CB8AC3E}">
        <p14:creationId xmlns:p14="http://schemas.microsoft.com/office/powerpoint/2010/main" val="2248773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585217" y="1981200"/>
            <a:ext cx="6272783" cy="3581400"/>
          </a:xfrm>
        </p:spPr>
        <p:txBody>
          <a:bodyPr/>
          <a:lstStyle/>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Timing (1a)</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Divine disclosure (1b-2)</a:t>
            </a:r>
          </a:p>
          <a:p>
            <a:pPr marL="458788" lvl="2" indent="-458788" eaLnBrk="1" hangingPunct="1">
              <a:spcBef>
                <a:spcPts val="0"/>
              </a:spcBef>
              <a:spcAft>
                <a:spcPts val="36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Abram’s response (3a)</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Amplification of promises (3b-8)</a:t>
            </a:r>
          </a:p>
        </p:txBody>
      </p:sp>
      <p:pic>
        <p:nvPicPr>
          <p:cNvPr id="6" name="Picture 5">
            <a:extLst>
              <a:ext uri="{FF2B5EF4-FFF2-40B4-BE49-F238E27FC236}">
                <a16:creationId xmlns:a16="http://schemas.microsoft.com/office/drawing/2014/main" id="{AE2B4097-1AAA-43CD-B2FF-8B01805ECB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cs typeface="Calibri" panose="020F0502020204030204" pitchFamily="34" charset="0"/>
              </a:rPr>
              <a:t>Covenant Restated</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17:1-8</a:t>
            </a:r>
          </a:p>
        </p:txBody>
      </p:sp>
    </p:spTree>
    <p:extLst>
      <p:ext uri="{BB962C8B-B14F-4D97-AF65-F5344CB8AC3E}">
        <p14:creationId xmlns:p14="http://schemas.microsoft.com/office/powerpoint/2010/main" val="2219149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585217" y="1981200"/>
            <a:ext cx="6272783" cy="3581400"/>
          </a:xfrm>
        </p:spPr>
        <p:txBody>
          <a:bodyPr/>
          <a:lstStyle/>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Timing (1a)</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Divine disclosure (1b-2)</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Abram’s response (3a)</a:t>
            </a:r>
          </a:p>
          <a:p>
            <a:pPr marL="458788" lvl="2" indent="-458788" eaLnBrk="1" hangingPunct="1">
              <a:spcBef>
                <a:spcPts val="0"/>
              </a:spcBef>
              <a:spcAft>
                <a:spcPts val="36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Amplification of promises (3b-8)</a:t>
            </a:r>
          </a:p>
        </p:txBody>
      </p:sp>
      <p:pic>
        <p:nvPicPr>
          <p:cNvPr id="6" name="Picture 5">
            <a:extLst>
              <a:ext uri="{FF2B5EF4-FFF2-40B4-BE49-F238E27FC236}">
                <a16:creationId xmlns:a16="http://schemas.microsoft.com/office/drawing/2014/main" id="{AE2B4097-1AAA-43CD-B2FF-8B01805ECB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cs typeface="Calibri" panose="020F0502020204030204" pitchFamily="34" charset="0"/>
              </a:rPr>
              <a:t>Covenant Restated</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17:1-8</a:t>
            </a:r>
          </a:p>
        </p:txBody>
      </p:sp>
    </p:spTree>
    <p:extLst>
      <p:ext uri="{BB962C8B-B14F-4D97-AF65-F5344CB8AC3E}">
        <p14:creationId xmlns:p14="http://schemas.microsoft.com/office/powerpoint/2010/main" val="2568018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585217" y="1981200"/>
            <a:ext cx="5205983" cy="3581400"/>
          </a:xfrm>
        </p:spPr>
        <p:txBody>
          <a:bodyPr/>
          <a:lstStyle/>
          <a:p>
            <a:pPr marL="514350" lvl="2" indent="-514350" eaLnBrk="1" hangingPunct="1">
              <a:spcBef>
                <a:spcPts val="0"/>
              </a:spcBef>
              <a:spcAft>
                <a:spcPts val="3600"/>
              </a:spcAft>
              <a:buClr>
                <a:srgbClr val="FFC000"/>
              </a:buClr>
              <a:buSzPct val="100000"/>
              <a:buFont typeface="+mj-lt"/>
              <a:buAutoNum type="alphaLcPeriod"/>
              <a:defRPr/>
            </a:pPr>
            <a:r>
              <a:rPr lang="en-US" dirty="0">
                <a:effectLst>
                  <a:outerShdw blurRad="38100" dist="38100" dir="2700000" algn="tl">
                    <a:srgbClr val="000000">
                      <a:alpha val="43137"/>
                    </a:srgbClr>
                  </a:outerShdw>
                </a:effectLst>
              </a:rPr>
              <a:t>God’s disclosure (3b)</a:t>
            </a:r>
          </a:p>
          <a:p>
            <a:pPr marL="514350" lvl="2" indent="-514350" eaLnBrk="1" hangingPunct="1">
              <a:spcBef>
                <a:spcPts val="0"/>
              </a:spcBef>
              <a:spcAft>
                <a:spcPts val="3600"/>
              </a:spcAft>
              <a:buClr>
                <a:srgbClr val="FFC000"/>
              </a:buClr>
              <a:buSzPct val="100000"/>
              <a:buFont typeface="+mj-lt"/>
              <a:buAutoNum type="alphaLcPeriod"/>
              <a:defRPr/>
            </a:pPr>
            <a:r>
              <a:rPr lang="en-US" dirty="0">
                <a:effectLst>
                  <a:outerShdw blurRad="38100" dist="38100" dir="2700000" algn="tl">
                    <a:srgbClr val="000000">
                      <a:alpha val="43137"/>
                    </a:srgbClr>
                  </a:outerShdw>
                </a:effectLst>
              </a:rPr>
              <a:t>Covenant reaffirmed (4a)</a:t>
            </a:r>
          </a:p>
          <a:p>
            <a:pPr marL="514350" lvl="2" indent="-514350" eaLnBrk="1" hangingPunct="1">
              <a:spcBef>
                <a:spcPts val="0"/>
              </a:spcBef>
              <a:spcAft>
                <a:spcPts val="3600"/>
              </a:spcAft>
              <a:buClr>
                <a:srgbClr val="FFC000"/>
              </a:buClr>
              <a:buSzPct val="100000"/>
              <a:buFont typeface="+mj-lt"/>
              <a:buAutoNum type="alphaLcPeriod"/>
              <a:defRPr/>
            </a:pPr>
            <a:r>
              <a:rPr lang="en-US" dirty="0">
                <a:effectLst>
                  <a:outerShdw blurRad="38100" dist="38100" dir="2700000" algn="tl">
                    <a:srgbClr val="000000">
                      <a:alpha val="43137"/>
                    </a:srgbClr>
                  </a:outerShdw>
                </a:effectLst>
              </a:rPr>
              <a:t>Seed promise (4b-7)</a:t>
            </a:r>
          </a:p>
          <a:p>
            <a:pPr marL="514350" lvl="2" indent="-514350" eaLnBrk="1" hangingPunct="1">
              <a:spcBef>
                <a:spcPts val="0"/>
              </a:spcBef>
              <a:spcAft>
                <a:spcPts val="3600"/>
              </a:spcAft>
              <a:buClr>
                <a:srgbClr val="FFC000"/>
              </a:buClr>
              <a:buSzPct val="100000"/>
              <a:buFont typeface="+mj-lt"/>
              <a:buAutoNum type="alphaLcPeriod"/>
              <a:defRPr/>
            </a:pPr>
            <a:r>
              <a:rPr lang="en-US" dirty="0">
                <a:effectLst>
                  <a:outerShdw blurRad="38100" dist="38100" dir="2700000" algn="tl">
                    <a:srgbClr val="000000">
                      <a:alpha val="43137"/>
                    </a:srgbClr>
                  </a:outerShdw>
                </a:effectLst>
              </a:rPr>
              <a:t>Land promise (8)</a:t>
            </a:r>
          </a:p>
        </p:txBody>
      </p:sp>
      <p:pic>
        <p:nvPicPr>
          <p:cNvPr id="6" name="Picture 5">
            <a:extLst>
              <a:ext uri="{FF2B5EF4-FFF2-40B4-BE49-F238E27FC236}">
                <a16:creationId xmlns:a16="http://schemas.microsoft.com/office/drawing/2014/main" id="{AE2B4097-1AAA-43CD-B2FF-8B01805ECB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14350" indent="-514350" algn="ctr" eaLnBrk="1" hangingPunct="1">
              <a:buClr>
                <a:srgbClr val="00FF00"/>
              </a:buClr>
              <a:buFont typeface="+mj-lt"/>
              <a:buAutoNum type="arabicPeriod" startAt="4"/>
            </a:pPr>
            <a:r>
              <a:rPr lang="en-US" sz="3600" dirty="0">
                <a:effectLst>
                  <a:outerShdw blurRad="38100" dist="38100" dir="2700000" algn="tl">
                    <a:srgbClr val="000000">
                      <a:alpha val="43137"/>
                    </a:srgbClr>
                  </a:outerShdw>
                </a:effectLst>
                <a:cs typeface="Calibri" panose="020F0502020204030204" pitchFamily="34" charset="0"/>
              </a:rPr>
              <a:t>Amplification of Promises</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17:3b-8</a:t>
            </a:r>
          </a:p>
        </p:txBody>
      </p:sp>
    </p:spTree>
    <p:extLst>
      <p:ext uri="{BB962C8B-B14F-4D97-AF65-F5344CB8AC3E}">
        <p14:creationId xmlns:p14="http://schemas.microsoft.com/office/powerpoint/2010/main" val="2386571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585217" y="1981200"/>
            <a:ext cx="5205983" cy="3581400"/>
          </a:xfrm>
        </p:spPr>
        <p:txBody>
          <a:bodyPr/>
          <a:lstStyle/>
          <a:p>
            <a:pPr marL="514350" lvl="2" indent="-514350" eaLnBrk="1" hangingPunct="1">
              <a:spcBef>
                <a:spcPts val="0"/>
              </a:spcBef>
              <a:spcAft>
                <a:spcPts val="3600"/>
              </a:spcAft>
              <a:buClr>
                <a:srgbClr val="FFC000"/>
              </a:buClr>
              <a:buSzPct val="100000"/>
              <a:buFont typeface="+mj-lt"/>
              <a:buAutoNum type="alphaLcPeriod"/>
              <a:defRPr/>
            </a:pPr>
            <a:r>
              <a:rPr lang="en-US" b="1" u="sng" dirty="0">
                <a:solidFill>
                  <a:srgbClr val="FFFFCC"/>
                </a:solidFill>
                <a:effectLst>
                  <a:outerShdw blurRad="38100" dist="38100" dir="2700000" algn="tl">
                    <a:srgbClr val="000000">
                      <a:alpha val="43137"/>
                    </a:srgbClr>
                  </a:outerShdw>
                </a:effectLst>
              </a:rPr>
              <a:t>God’s disclosure (3b)</a:t>
            </a:r>
          </a:p>
          <a:p>
            <a:pPr marL="514350" lvl="2" indent="-514350" eaLnBrk="1" hangingPunct="1">
              <a:spcBef>
                <a:spcPts val="0"/>
              </a:spcBef>
              <a:spcAft>
                <a:spcPts val="3600"/>
              </a:spcAft>
              <a:buClr>
                <a:srgbClr val="FFC000"/>
              </a:buClr>
              <a:buSzPct val="100000"/>
              <a:buFont typeface="+mj-lt"/>
              <a:buAutoNum type="alphaLcPeriod"/>
              <a:defRPr/>
            </a:pPr>
            <a:r>
              <a:rPr lang="en-US" dirty="0">
                <a:effectLst>
                  <a:outerShdw blurRad="38100" dist="38100" dir="2700000" algn="tl">
                    <a:srgbClr val="000000">
                      <a:alpha val="43137"/>
                    </a:srgbClr>
                  </a:outerShdw>
                </a:effectLst>
              </a:rPr>
              <a:t>Covenant reaffirmed (4a)</a:t>
            </a:r>
          </a:p>
          <a:p>
            <a:pPr marL="514350" lvl="2" indent="-514350" eaLnBrk="1" hangingPunct="1">
              <a:spcBef>
                <a:spcPts val="0"/>
              </a:spcBef>
              <a:spcAft>
                <a:spcPts val="3600"/>
              </a:spcAft>
              <a:buClr>
                <a:srgbClr val="FFC000"/>
              </a:buClr>
              <a:buSzPct val="100000"/>
              <a:buFont typeface="+mj-lt"/>
              <a:buAutoNum type="alphaLcPeriod"/>
              <a:defRPr/>
            </a:pPr>
            <a:r>
              <a:rPr lang="en-US" dirty="0">
                <a:effectLst>
                  <a:outerShdw blurRad="38100" dist="38100" dir="2700000" algn="tl">
                    <a:srgbClr val="000000">
                      <a:alpha val="43137"/>
                    </a:srgbClr>
                  </a:outerShdw>
                </a:effectLst>
              </a:rPr>
              <a:t>Seed promise (4b-7)</a:t>
            </a:r>
          </a:p>
          <a:p>
            <a:pPr marL="514350" lvl="2" indent="-514350" eaLnBrk="1" hangingPunct="1">
              <a:spcBef>
                <a:spcPts val="0"/>
              </a:spcBef>
              <a:spcAft>
                <a:spcPts val="3600"/>
              </a:spcAft>
              <a:buClr>
                <a:srgbClr val="FFC000"/>
              </a:buClr>
              <a:buSzPct val="100000"/>
              <a:buFont typeface="+mj-lt"/>
              <a:buAutoNum type="alphaLcPeriod"/>
              <a:defRPr/>
            </a:pPr>
            <a:r>
              <a:rPr lang="en-US" dirty="0">
                <a:effectLst>
                  <a:outerShdw blurRad="38100" dist="38100" dir="2700000" algn="tl">
                    <a:srgbClr val="000000">
                      <a:alpha val="43137"/>
                    </a:srgbClr>
                  </a:outerShdw>
                </a:effectLst>
              </a:rPr>
              <a:t>Land promise (8)</a:t>
            </a:r>
          </a:p>
        </p:txBody>
      </p:sp>
      <p:pic>
        <p:nvPicPr>
          <p:cNvPr id="6" name="Picture 5">
            <a:extLst>
              <a:ext uri="{FF2B5EF4-FFF2-40B4-BE49-F238E27FC236}">
                <a16:creationId xmlns:a16="http://schemas.microsoft.com/office/drawing/2014/main" id="{AE2B4097-1AAA-43CD-B2FF-8B01805ECB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14350" indent="-514350" algn="ctr" eaLnBrk="1" hangingPunct="1">
              <a:buClr>
                <a:srgbClr val="00FF00"/>
              </a:buClr>
              <a:buFont typeface="+mj-lt"/>
              <a:buAutoNum type="arabicPeriod" startAt="4"/>
            </a:pPr>
            <a:r>
              <a:rPr lang="en-US" sz="3600" dirty="0">
                <a:effectLst>
                  <a:outerShdw blurRad="38100" dist="38100" dir="2700000" algn="tl">
                    <a:srgbClr val="000000">
                      <a:alpha val="43137"/>
                    </a:srgbClr>
                  </a:outerShdw>
                </a:effectLst>
                <a:cs typeface="Calibri" panose="020F0502020204030204" pitchFamily="34" charset="0"/>
              </a:rPr>
              <a:t>Amplification of Promises</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17:3b-8</a:t>
            </a:r>
          </a:p>
        </p:txBody>
      </p:sp>
    </p:spTree>
    <p:extLst>
      <p:ext uri="{BB962C8B-B14F-4D97-AF65-F5344CB8AC3E}">
        <p14:creationId xmlns:p14="http://schemas.microsoft.com/office/powerpoint/2010/main" val="563533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586374" y="1524000"/>
            <a:ext cx="11019253" cy="4800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“This is the first of seven times that Abraham receives a direct revelation from God. In 12:1–3 is God’s initial call to Abram outside the Land of Canaan; in 12:7 is the first appearance to Abraham in the Land; in 13:14–17, Abraham encounters God after the separation of Lot; in 15:1–21, God signs and seals the Abrahamic Covenant; in 17:1–21, Abraham receives the token of the covenant; in 18:1–33, God speaks to him in conjunction with the destruction of Sodom; and in 22:1–2 and 22:11–18, God directs Abraham to offer Isaac.</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240</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1357121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585217" y="1981200"/>
            <a:ext cx="5205983" cy="3581400"/>
          </a:xfrm>
        </p:spPr>
        <p:txBody>
          <a:bodyPr/>
          <a:lstStyle/>
          <a:p>
            <a:pPr marL="514350" lvl="2" indent="-514350" eaLnBrk="1" hangingPunct="1">
              <a:spcBef>
                <a:spcPts val="0"/>
              </a:spcBef>
              <a:spcAft>
                <a:spcPts val="3600"/>
              </a:spcAft>
              <a:buClr>
                <a:srgbClr val="FFC000"/>
              </a:buClr>
              <a:buSzPct val="100000"/>
              <a:buFont typeface="+mj-lt"/>
              <a:buAutoNum type="alphaLcPeriod"/>
              <a:defRPr/>
            </a:pPr>
            <a:r>
              <a:rPr lang="en-US" dirty="0">
                <a:effectLst>
                  <a:outerShdw blurRad="38100" dist="38100" dir="2700000" algn="tl">
                    <a:srgbClr val="000000">
                      <a:alpha val="43137"/>
                    </a:srgbClr>
                  </a:outerShdw>
                </a:effectLst>
              </a:rPr>
              <a:t>God’s disclosure (3b)</a:t>
            </a:r>
          </a:p>
          <a:p>
            <a:pPr marL="514350" lvl="2" indent="-514350" eaLnBrk="1" hangingPunct="1">
              <a:spcBef>
                <a:spcPts val="0"/>
              </a:spcBef>
              <a:spcAft>
                <a:spcPts val="3600"/>
              </a:spcAft>
              <a:buClr>
                <a:srgbClr val="FFC000"/>
              </a:buClr>
              <a:buSzPct val="100000"/>
              <a:buFont typeface="+mj-lt"/>
              <a:buAutoNum type="alphaLcPeriod"/>
              <a:defRPr/>
            </a:pPr>
            <a:r>
              <a:rPr lang="en-US" b="1" u="sng" dirty="0">
                <a:solidFill>
                  <a:srgbClr val="FFFFCC"/>
                </a:solidFill>
                <a:effectLst>
                  <a:outerShdw blurRad="38100" dist="38100" dir="2700000" algn="tl">
                    <a:srgbClr val="000000">
                      <a:alpha val="43137"/>
                    </a:srgbClr>
                  </a:outerShdw>
                </a:effectLst>
              </a:rPr>
              <a:t>Covenant reaffirmed (4a)</a:t>
            </a:r>
          </a:p>
          <a:p>
            <a:pPr marL="514350" lvl="2" indent="-514350" eaLnBrk="1" hangingPunct="1">
              <a:spcBef>
                <a:spcPts val="0"/>
              </a:spcBef>
              <a:spcAft>
                <a:spcPts val="3600"/>
              </a:spcAft>
              <a:buClr>
                <a:srgbClr val="FFC000"/>
              </a:buClr>
              <a:buSzPct val="100000"/>
              <a:buFont typeface="+mj-lt"/>
              <a:buAutoNum type="alphaLcPeriod"/>
              <a:defRPr/>
            </a:pPr>
            <a:r>
              <a:rPr lang="en-US" dirty="0">
                <a:effectLst>
                  <a:outerShdw blurRad="38100" dist="38100" dir="2700000" algn="tl">
                    <a:srgbClr val="000000">
                      <a:alpha val="43137"/>
                    </a:srgbClr>
                  </a:outerShdw>
                </a:effectLst>
              </a:rPr>
              <a:t>Seed promise (4b-7)</a:t>
            </a:r>
          </a:p>
          <a:p>
            <a:pPr marL="514350" lvl="2" indent="-514350" eaLnBrk="1" hangingPunct="1">
              <a:spcBef>
                <a:spcPts val="0"/>
              </a:spcBef>
              <a:spcAft>
                <a:spcPts val="3600"/>
              </a:spcAft>
              <a:buClr>
                <a:srgbClr val="FFC000"/>
              </a:buClr>
              <a:buSzPct val="100000"/>
              <a:buFont typeface="+mj-lt"/>
              <a:buAutoNum type="alphaLcPeriod"/>
              <a:defRPr/>
            </a:pPr>
            <a:r>
              <a:rPr lang="en-US" dirty="0">
                <a:effectLst>
                  <a:outerShdw blurRad="38100" dist="38100" dir="2700000" algn="tl">
                    <a:srgbClr val="000000">
                      <a:alpha val="43137"/>
                    </a:srgbClr>
                  </a:outerShdw>
                </a:effectLst>
              </a:rPr>
              <a:t>Land promise (8)</a:t>
            </a:r>
          </a:p>
        </p:txBody>
      </p:sp>
      <p:pic>
        <p:nvPicPr>
          <p:cNvPr id="6" name="Picture 5">
            <a:extLst>
              <a:ext uri="{FF2B5EF4-FFF2-40B4-BE49-F238E27FC236}">
                <a16:creationId xmlns:a16="http://schemas.microsoft.com/office/drawing/2014/main" id="{AE2B4097-1AAA-43CD-B2FF-8B01805ECB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14350" indent="-514350" algn="ctr" eaLnBrk="1" hangingPunct="1">
              <a:buClr>
                <a:srgbClr val="00FF00"/>
              </a:buClr>
              <a:buFont typeface="+mj-lt"/>
              <a:buAutoNum type="arabicPeriod" startAt="4"/>
            </a:pPr>
            <a:r>
              <a:rPr lang="en-US" sz="3600" dirty="0">
                <a:effectLst>
                  <a:outerShdw blurRad="38100" dist="38100" dir="2700000" algn="tl">
                    <a:srgbClr val="000000">
                      <a:alpha val="43137"/>
                    </a:srgbClr>
                  </a:outerShdw>
                </a:effectLst>
                <a:cs typeface="Calibri" panose="020F0502020204030204" pitchFamily="34" charset="0"/>
              </a:rPr>
              <a:t>Amplification of Promises</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17:3b-8</a:t>
            </a:r>
          </a:p>
        </p:txBody>
      </p:sp>
    </p:spTree>
    <p:extLst>
      <p:ext uri="{BB962C8B-B14F-4D97-AF65-F5344CB8AC3E}">
        <p14:creationId xmlns:p14="http://schemas.microsoft.com/office/powerpoint/2010/main" val="281308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09800" y="228600"/>
            <a:ext cx="7772400" cy="1143000"/>
          </a:xfrm>
        </p:spPr>
        <p:txBody>
          <a:bodyPr/>
          <a:lstStyle/>
          <a:p>
            <a:pPr algn="ctr"/>
            <a:r>
              <a:rPr lang="en-US" sz="3600" dirty="0">
                <a:effectLst>
                  <a:outerShdw blurRad="38100" dist="38100" dir="2700000" algn="tl">
                    <a:srgbClr val="000000">
                      <a:alpha val="43137"/>
                    </a:srgbClr>
                  </a:outerShdw>
                </a:effectLst>
              </a:rPr>
              <a:t>Evidence of Abrahamic Covenant’s Unconditional Nature</a:t>
            </a:r>
          </a:p>
        </p:txBody>
      </p:sp>
      <p:sp>
        <p:nvSpPr>
          <p:cNvPr id="34819" name="Rectangle 3"/>
          <p:cNvSpPr>
            <a:spLocks noGrp="1" noChangeArrowheads="1"/>
          </p:cNvSpPr>
          <p:nvPr>
            <p:ph type="body" idx="1"/>
          </p:nvPr>
        </p:nvSpPr>
        <p:spPr>
          <a:xfrm>
            <a:off x="609600" y="1600200"/>
            <a:ext cx="11201400" cy="3810001"/>
          </a:xfrm>
        </p:spPr>
        <p:txBody>
          <a:bodyPr/>
          <a:lstStyle/>
          <a:p>
            <a:pPr marL="457200" indent="-457200">
              <a:spcBef>
                <a:spcPts val="0"/>
              </a:spcBef>
              <a:spcAft>
                <a:spcPts val="1800"/>
              </a:spcAft>
              <a:defRPr/>
            </a:pPr>
            <a:r>
              <a:rPr lang="en-US" dirty="0">
                <a:effectLst>
                  <a:outerShdw blurRad="38100" dist="38100" dir="2700000" algn="tl">
                    <a:srgbClr val="000000">
                      <a:alpha val="43137"/>
                    </a:srgbClr>
                  </a:outerShdw>
                </a:effectLst>
              </a:rPr>
              <a:t>ANE covenant ratification ceremony (Gen 15)</a:t>
            </a:r>
          </a:p>
          <a:p>
            <a:pPr marL="457200" indent="-457200">
              <a:spcBef>
                <a:spcPts val="0"/>
              </a:spcBef>
              <a:spcAft>
                <a:spcPts val="1800"/>
              </a:spcAft>
              <a:defRPr/>
            </a:pPr>
            <a:r>
              <a:rPr lang="en-US" dirty="0">
                <a:effectLst>
                  <a:outerShdw blurRad="38100" dist="38100" dir="2700000" algn="tl">
                    <a:srgbClr val="000000">
                      <a:alpha val="43137"/>
                    </a:srgbClr>
                  </a:outerShdw>
                </a:effectLst>
              </a:rPr>
              <a:t>Lack of stated conditions for Israel’s obedience (Gen 15)</a:t>
            </a:r>
          </a:p>
          <a:p>
            <a:pPr marL="457200" indent="-457200">
              <a:spcBef>
                <a:spcPts val="0"/>
              </a:spcBef>
              <a:spcAft>
                <a:spcPts val="1800"/>
              </a:spcAft>
              <a:defRPr/>
            </a:pPr>
            <a:r>
              <a:rPr lang="en-US" dirty="0">
                <a:effectLst>
                  <a:outerShdw blurRad="38100" dist="38100" dir="2700000" algn="tl">
                    <a:srgbClr val="000000">
                      <a:alpha val="43137"/>
                    </a:srgbClr>
                  </a:outerShdw>
                </a:effectLst>
              </a:rPr>
              <a:t>Covenant's eternality (Gen 17:7, 13, 19; Ps. 90:2)</a:t>
            </a:r>
          </a:p>
          <a:p>
            <a:pPr marL="457200" indent="-457200">
              <a:spcBef>
                <a:spcPts val="0"/>
              </a:spcBef>
              <a:spcAft>
                <a:spcPts val="1800"/>
              </a:spcAft>
              <a:defRPr/>
            </a:pPr>
            <a:r>
              <a:rPr lang="en-US" dirty="0">
                <a:effectLst>
                  <a:outerShdw blurRad="38100" dist="38100" dir="2700000" algn="tl">
                    <a:srgbClr val="000000">
                      <a:alpha val="43137"/>
                    </a:srgbClr>
                  </a:outerShdw>
                </a:effectLst>
              </a:rPr>
              <a:t>Covenant's immutability (</a:t>
            </a:r>
            <a:r>
              <a:rPr lang="en-US" dirty="0" err="1">
                <a:effectLst>
                  <a:outerShdw blurRad="38100" dist="38100" dir="2700000" algn="tl">
                    <a:srgbClr val="000000">
                      <a:alpha val="43137"/>
                    </a:srgbClr>
                  </a:outerShdw>
                </a:effectLst>
              </a:rPr>
              <a:t>Heb</a:t>
            </a:r>
            <a:r>
              <a:rPr lang="en-US" dirty="0">
                <a:effectLst>
                  <a:outerShdw blurRad="38100" dist="38100" dir="2700000" algn="tl">
                    <a:srgbClr val="000000">
                      <a:alpha val="43137"/>
                    </a:srgbClr>
                  </a:outerShdw>
                </a:effectLst>
              </a:rPr>
              <a:t> 6:13-18; Mal. 3:6)</a:t>
            </a:r>
          </a:p>
          <a:p>
            <a:pPr marL="457200" indent="-457200">
              <a:spcBef>
                <a:spcPts val="0"/>
              </a:spcBef>
              <a:spcAft>
                <a:spcPts val="1800"/>
              </a:spcAft>
              <a:defRPr/>
            </a:pPr>
            <a:r>
              <a:rPr lang="en-US" dirty="0">
                <a:effectLst>
                  <a:outerShdw blurRad="38100" dist="38100" dir="2700000" algn="tl">
                    <a:srgbClr val="000000">
                      <a:alpha val="43137"/>
                    </a:srgbClr>
                  </a:outerShdw>
                </a:effectLst>
              </a:rPr>
              <a:t>Trans-generational reaffirmation despite perpetual national disobedience (</a:t>
            </a:r>
            <a:r>
              <a:rPr lang="en-US" dirty="0" err="1">
                <a:effectLst>
                  <a:outerShdw blurRad="38100" dist="38100" dir="2700000" algn="tl">
                    <a:srgbClr val="000000">
                      <a:alpha val="43137"/>
                    </a:srgbClr>
                  </a:outerShdw>
                </a:effectLst>
              </a:rPr>
              <a:t>Jer</a:t>
            </a:r>
            <a:r>
              <a:rPr lang="en-US" dirty="0">
                <a:effectLst>
                  <a:outerShdw blurRad="38100" dist="38100" dir="2700000" algn="tl">
                    <a:srgbClr val="000000">
                      <a:alpha val="43137"/>
                    </a:srgbClr>
                  </a:outerShdw>
                </a:effectLst>
              </a:rPr>
              <a:t> 31:35-37)</a:t>
            </a:r>
          </a:p>
        </p:txBody>
      </p:sp>
      <p:sp>
        <p:nvSpPr>
          <p:cNvPr id="30724" name="Text Box 4"/>
          <p:cNvSpPr txBox="1">
            <a:spLocks noChangeArrowheads="1"/>
          </p:cNvSpPr>
          <p:nvPr/>
        </p:nvSpPr>
        <p:spPr bwMode="auto">
          <a:xfrm>
            <a:off x="3314700" y="6400800"/>
            <a:ext cx="5562600" cy="369332"/>
          </a:xfrm>
          <a:prstGeom prst="rect">
            <a:avLst/>
          </a:prstGeom>
          <a:noFill/>
          <a:ln w="9525">
            <a:noFill/>
            <a:miter lim="800000"/>
            <a:headEnd/>
            <a:tailEnd/>
          </a:ln>
        </p:spPr>
        <p:txBody>
          <a:bodyPr wrap="square">
            <a:spAutoFit/>
          </a:bodyPr>
          <a:lstStyle/>
          <a:p>
            <a:pPr algn="ctr">
              <a:spcBef>
                <a:spcPct val="50000"/>
              </a:spcBef>
            </a:pPr>
            <a:r>
              <a:rPr lang="en-US" sz="1800" dirty="0">
                <a:effectLst>
                  <a:outerShdw blurRad="38100" dist="38100" dir="2700000" algn="tl">
                    <a:srgbClr val="000000">
                      <a:alpha val="43137"/>
                    </a:srgbClr>
                  </a:outerShdw>
                </a:effectLst>
                <a:latin typeface="Calibri" panose="020F0502020204030204" pitchFamily="34" charset="0"/>
              </a:rPr>
              <a:t>Walvoord, </a:t>
            </a:r>
            <a:r>
              <a:rPr lang="en-US" sz="1800" i="1" dirty="0">
                <a:effectLst>
                  <a:outerShdw blurRad="38100" dist="38100" dir="2700000" algn="tl">
                    <a:srgbClr val="000000">
                      <a:alpha val="43137"/>
                    </a:srgbClr>
                  </a:outerShdw>
                </a:effectLst>
                <a:latin typeface="Calibri" panose="020F0502020204030204" pitchFamily="34" charset="0"/>
              </a:rPr>
              <a:t>The Millennial Kingdom</a:t>
            </a:r>
            <a:r>
              <a:rPr lang="en-US" sz="1800" dirty="0">
                <a:effectLst>
                  <a:outerShdw blurRad="38100" dist="38100" dir="2700000" algn="tl">
                    <a:srgbClr val="000000">
                      <a:alpha val="43137"/>
                    </a:srgbClr>
                  </a:outerShdw>
                </a:effectLst>
                <a:latin typeface="Calibri" panose="020F0502020204030204" pitchFamily="34" charset="0"/>
              </a:rPr>
              <a:t>, 149-52</a:t>
            </a:r>
          </a:p>
        </p:txBody>
      </p:sp>
      <p:pic>
        <p:nvPicPr>
          <p:cNvPr id="5"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20116" cy="109728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986490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585217" y="1981200"/>
            <a:ext cx="5205983" cy="3581400"/>
          </a:xfrm>
        </p:spPr>
        <p:txBody>
          <a:bodyPr/>
          <a:lstStyle/>
          <a:p>
            <a:pPr marL="514350" lvl="2" indent="-514350" eaLnBrk="1" hangingPunct="1">
              <a:spcBef>
                <a:spcPts val="0"/>
              </a:spcBef>
              <a:spcAft>
                <a:spcPts val="3600"/>
              </a:spcAft>
              <a:buClr>
                <a:srgbClr val="FFC000"/>
              </a:buClr>
              <a:buSzPct val="100000"/>
              <a:buFont typeface="+mj-lt"/>
              <a:buAutoNum type="alphaLcPeriod"/>
              <a:defRPr/>
            </a:pPr>
            <a:r>
              <a:rPr lang="en-US" dirty="0">
                <a:effectLst>
                  <a:outerShdw blurRad="38100" dist="38100" dir="2700000" algn="tl">
                    <a:srgbClr val="000000">
                      <a:alpha val="43137"/>
                    </a:srgbClr>
                  </a:outerShdw>
                </a:effectLst>
              </a:rPr>
              <a:t>God’s disclosure (3b)</a:t>
            </a:r>
          </a:p>
          <a:p>
            <a:pPr marL="514350" lvl="2" indent="-514350" eaLnBrk="1" hangingPunct="1">
              <a:spcBef>
                <a:spcPts val="0"/>
              </a:spcBef>
              <a:spcAft>
                <a:spcPts val="3600"/>
              </a:spcAft>
              <a:buClr>
                <a:srgbClr val="FFC000"/>
              </a:buClr>
              <a:buSzPct val="100000"/>
              <a:buFont typeface="+mj-lt"/>
              <a:buAutoNum type="alphaLcPeriod"/>
              <a:defRPr/>
            </a:pPr>
            <a:r>
              <a:rPr lang="en-US" dirty="0">
                <a:effectLst>
                  <a:outerShdw blurRad="38100" dist="38100" dir="2700000" algn="tl">
                    <a:srgbClr val="000000">
                      <a:alpha val="43137"/>
                    </a:srgbClr>
                  </a:outerShdw>
                </a:effectLst>
              </a:rPr>
              <a:t>Covenant reaffirmed (4a)</a:t>
            </a:r>
          </a:p>
          <a:p>
            <a:pPr marL="514350" lvl="2" indent="-514350" eaLnBrk="1" hangingPunct="1">
              <a:spcBef>
                <a:spcPts val="0"/>
              </a:spcBef>
              <a:spcAft>
                <a:spcPts val="3600"/>
              </a:spcAft>
              <a:buClr>
                <a:srgbClr val="FFC000"/>
              </a:buClr>
              <a:buSzPct val="100000"/>
              <a:buFont typeface="+mj-lt"/>
              <a:buAutoNum type="alphaLcPeriod"/>
              <a:defRPr/>
            </a:pPr>
            <a:r>
              <a:rPr lang="en-US" b="1" u="sng" dirty="0">
                <a:solidFill>
                  <a:srgbClr val="FFFFCC"/>
                </a:solidFill>
                <a:effectLst>
                  <a:outerShdw blurRad="38100" dist="38100" dir="2700000" algn="tl">
                    <a:srgbClr val="000000">
                      <a:alpha val="43137"/>
                    </a:srgbClr>
                  </a:outerShdw>
                </a:effectLst>
              </a:rPr>
              <a:t>Seed promise (4b-7)</a:t>
            </a:r>
          </a:p>
          <a:p>
            <a:pPr marL="514350" lvl="2" indent="-514350" eaLnBrk="1" hangingPunct="1">
              <a:spcBef>
                <a:spcPts val="0"/>
              </a:spcBef>
              <a:spcAft>
                <a:spcPts val="3600"/>
              </a:spcAft>
              <a:buClr>
                <a:srgbClr val="FFC000"/>
              </a:buClr>
              <a:buSzPct val="100000"/>
              <a:buFont typeface="+mj-lt"/>
              <a:buAutoNum type="alphaLcPeriod"/>
              <a:defRPr/>
            </a:pPr>
            <a:r>
              <a:rPr lang="en-US" dirty="0">
                <a:effectLst>
                  <a:outerShdw blurRad="38100" dist="38100" dir="2700000" algn="tl">
                    <a:srgbClr val="000000">
                      <a:alpha val="43137"/>
                    </a:srgbClr>
                  </a:outerShdw>
                </a:effectLst>
              </a:rPr>
              <a:t>Land promise (8)</a:t>
            </a:r>
          </a:p>
        </p:txBody>
      </p:sp>
      <p:pic>
        <p:nvPicPr>
          <p:cNvPr id="6" name="Picture 5">
            <a:extLst>
              <a:ext uri="{FF2B5EF4-FFF2-40B4-BE49-F238E27FC236}">
                <a16:creationId xmlns:a16="http://schemas.microsoft.com/office/drawing/2014/main" id="{AE2B4097-1AAA-43CD-B2FF-8B01805ECB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14350" indent="-514350" algn="ctr" eaLnBrk="1" hangingPunct="1">
              <a:buClr>
                <a:srgbClr val="00FF00"/>
              </a:buClr>
              <a:buFont typeface="+mj-lt"/>
              <a:buAutoNum type="arabicPeriod" startAt="4"/>
            </a:pPr>
            <a:r>
              <a:rPr lang="en-US" sz="3600" dirty="0">
                <a:effectLst>
                  <a:outerShdw blurRad="38100" dist="38100" dir="2700000" algn="tl">
                    <a:srgbClr val="000000">
                      <a:alpha val="43137"/>
                    </a:srgbClr>
                  </a:outerShdw>
                </a:effectLst>
                <a:cs typeface="Calibri" panose="020F0502020204030204" pitchFamily="34" charset="0"/>
              </a:rPr>
              <a:t>Amplification of Promises</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17:3b-8</a:t>
            </a:r>
          </a:p>
        </p:txBody>
      </p:sp>
    </p:spTree>
    <p:extLst>
      <p:ext uri="{BB962C8B-B14F-4D97-AF65-F5344CB8AC3E}">
        <p14:creationId xmlns:p14="http://schemas.microsoft.com/office/powerpoint/2010/main" val="661132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2286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252A684-4CDD-4290-ACF1-B09810BF96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834673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585217" y="1981200"/>
            <a:ext cx="5815583" cy="3581400"/>
          </a:xfrm>
        </p:spPr>
        <p:txBody>
          <a:bodyPr/>
          <a:lstStyle/>
          <a:p>
            <a:pPr marL="514350" lvl="2" indent="-514350" eaLnBrk="1" hangingPunct="1">
              <a:spcBef>
                <a:spcPts val="0"/>
              </a:spcBef>
              <a:spcAft>
                <a:spcPts val="3600"/>
              </a:spcAft>
              <a:buSzPct val="100000"/>
              <a:buFont typeface="+mj-lt"/>
              <a:buAutoNum type="arabicParenR"/>
              <a:defRPr/>
            </a:pPr>
            <a:r>
              <a:rPr lang="en-US" dirty="0">
                <a:effectLst>
                  <a:outerShdw blurRad="38100" dist="38100" dir="2700000" algn="tl">
                    <a:srgbClr val="000000">
                      <a:alpha val="43137"/>
                    </a:srgbClr>
                  </a:outerShdw>
                </a:effectLst>
              </a:rPr>
              <a:t>Father of many nations (4b)</a:t>
            </a:r>
          </a:p>
          <a:p>
            <a:pPr marL="514350" lvl="2" indent="-514350" eaLnBrk="1" hangingPunct="1">
              <a:spcBef>
                <a:spcPts val="0"/>
              </a:spcBef>
              <a:spcAft>
                <a:spcPts val="3600"/>
              </a:spcAft>
              <a:buSzPct val="100000"/>
              <a:buFont typeface="+mj-lt"/>
              <a:buAutoNum type="arabicParenR"/>
              <a:defRPr/>
            </a:pPr>
            <a:r>
              <a:rPr lang="en-US" dirty="0">
                <a:effectLst>
                  <a:outerShdw blurRad="38100" dist="38100" dir="2700000" algn="tl">
                    <a:srgbClr val="000000">
                      <a:alpha val="43137"/>
                    </a:srgbClr>
                  </a:outerShdw>
                </a:effectLst>
              </a:rPr>
              <a:t>Abram’s name changed (5)</a:t>
            </a:r>
          </a:p>
          <a:p>
            <a:pPr marL="514350" lvl="2" indent="-514350" eaLnBrk="1" hangingPunct="1">
              <a:spcBef>
                <a:spcPts val="0"/>
              </a:spcBef>
              <a:spcAft>
                <a:spcPts val="3600"/>
              </a:spcAft>
              <a:buSzPct val="100000"/>
              <a:buFont typeface="+mj-lt"/>
              <a:buAutoNum type="arabicParenR"/>
              <a:defRPr/>
            </a:pPr>
            <a:r>
              <a:rPr lang="en-US" dirty="0">
                <a:effectLst>
                  <a:outerShdw blurRad="38100" dist="38100" dir="2700000" algn="tl">
                    <a:srgbClr val="000000">
                      <a:alpha val="43137"/>
                    </a:srgbClr>
                  </a:outerShdw>
                </a:effectLst>
              </a:rPr>
              <a:t>Father of kings (6)</a:t>
            </a:r>
          </a:p>
          <a:p>
            <a:pPr marL="514350" lvl="2" indent="-514350" eaLnBrk="1" hangingPunct="1">
              <a:spcBef>
                <a:spcPts val="0"/>
              </a:spcBef>
              <a:spcAft>
                <a:spcPts val="3600"/>
              </a:spcAft>
              <a:buSzPct val="100000"/>
              <a:buFont typeface="+mj-lt"/>
              <a:buAutoNum type="arabicParenR"/>
              <a:defRPr/>
            </a:pPr>
            <a:r>
              <a:rPr lang="en-US" dirty="0">
                <a:effectLst>
                  <a:outerShdw blurRad="38100" dist="38100" dir="2700000" algn="tl">
                    <a:srgbClr val="000000">
                      <a:alpha val="43137"/>
                    </a:srgbClr>
                  </a:outerShdw>
                </a:effectLst>
              </a:rPr>
              <a:t>Eternal covenant with seed (7)</a:t>
            </a:r>
          </a:p>
        </p:txBody>
      </p:sp>
      <p:pic>
        <p:nvPicPr>
          <p:cNvPr id="6" name="Picture 5">
            <a:extLst>
              <a:ext uri="{FF2B5EF4-FFF2-40B4-BE49-F238E27FC236}">
                <a16:creationId xmlns:a16="http://schemas.microsoft.com/office/drawing/2014/main" id="{AE2B4097-1AAA-43CD-B2FF-8B01805ECB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14350" indent="-514350" algn="ctr" eaLnBrk="1" hangingPunct="1">
              <a:buClr>
                <a:srgbClr val="FFC000"/>
              </a:buClr>
              <a:buFont typeface="+mj-lt"/>
              <a:buAutoNum type="alphaLcPeriod" startAt="3"/>
            </a:pPr>
            <a:r>
              <a:rPr lang="en-US" sz="3600" dirty="0">
                <a:effectLst>
                  <a:outerShdw blurRad="38100" dist="38100" dir="2700000" algn="tl">
                    <a:srgbClr val="000000">
                      <a:alpha val="43137"/>
                    </a:srgbClr>
                  </a:outerShdw>
                </a:effectLst>
                <a:cs typeface="Calibri" panose="020F0502020204030204" pitchFamily="34" charset="0"/>
              </a:rPr>
              <a:t>Seed Promise</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17:4b-7</a:t>
            </a:r>
          </a:p>
        </p:txBody>
      </p:sp>
    </p:spTree>
    <p:extLst>
      <p:ext uri="{BB962C8B-B14F-4D97-AF65-F5344CB8AC3E}">
        <p14:creationId xmlns:p14="http://schemas.microsoft.com/office/powerpoint/2010/main" val="3032347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585217" y="1981200"/>
            <a:ext cx="5815583" cy="3581400"/>
          </a:xfrm>
        </p:spPr>
        <p:txBody>
          <a:bodyPr/>
          <a:lstStyle/>
          <a:p>
            <a:pPr marL="514350" lvl="2" indent="-514350" eaLnBrk="1" hangingPunct="1">
              <a:spcBef>
                <a:spcPts val="0"/>
              </a:spcBef>
              <a:spcAft>
                <a:spcPts val="3600"/>
              </a:spcAft>
              <a:buSzPct val="100000"/>
              <a:buFont typeface="+mj-lt"/>
              <a:buAutoNum type="arabicParenR"/>
              <a:defRPr/>
            </a:pPr>
            <a:r>
              <a:rPr lang="en-US" b="1" u="sng" dirty="0">
                <a:solidFill>
                  <a:srgbClr val="FFFFCC"/>
                </a:solidFill>
                <a:effectLst>
                  <a:outerShdw blurRad="38100" dist="38100" dir="2700000" algn="tl">
                    <a:srgbClr val="000000">
                      <a:alpha val="43137"/>
                    </a:srgbClr>
                  </a:outerShdw>
                </a:effectLst>
              </a:rPr>
              <a:t>Father of many nations (4b)</a:t>
            </a:r>
          </a:p>
          <a:p>
            <a:pPr marL="514350" lvl="2" indent="-514350" eaLnBrk="1" hangingPunct="1">
              <a:spcBef>
                <a:spcPts val="0"/>
              </a:spcBef>
              <a:spcAft>
                <a:spcPts val="3600"/>
              </a:spcAft>
              <a:buSzPct val="100000"/>
              <a:buFont typeface="+mj-lt"/>
              <a:buAutoNum type="arabicParenR"/>
              <a:defRPr/>
            </a:pPr>
            <a:r>
              <a:rPr lang="en-US" dirty="0">
                <a:effectLst>
                  <a:outerShdw blurRad="38100" dist="38100" dir="2700000" algn="tl">
                    <a:srgbClr val="000000">
                      <a:alpha val="43137"/>
                    </a:srgbClr>
                  </a:outerShdw>
                </a:effectLst>
              </a:rPr>
              <a:t>Abram’s name changed (5)</a:t>
            </a:r>
          </a:p>
          <a:p>
            <a:pPr marL="514350" lvl="2" indent="-514350" eaLnBrk="1" hangingPunct="1">
              <a:spcBef>
                <a:spcPts val="0"/>
              </a:spcBef>
              <a:spcAft>
                <a:spcPts val="3600"/>
              </a:spcAft>
              <a:buSzPct val="100000"/>
              <a:buFont typeface="+mj-lt"/>
              <a:buAutoNum type="arabicParenR"/>
              <a:defRPr/>
            </a:pPr>
            <a:r>
              <a:rPr lang="en-US" dirty="0">
                <a:effectLst>
                  <a:outerShdw blurRad="38100" dist="38100" dir="2700000" algn="tl">
                    <a:srgbClr val="000000">
                      <a:alpha val="43137"/>
                    </a:srgbClr>
                  </a:outerShdw>
                </a:effectLst>
              </a:rPr>
              <a:t>Father of kings (6)</a:t>
            </a:r>
          </a:p>
          <a:p>
            <a:pPr marL="514350" lvl="2" indent="-514350" eaLnBrk="1" hangingPunct="1">
              <a:spcBef>
                <a:spcPts val="0"/>
              </a:spcBef>
              <a:spcAft>
                <a:spcPts val="3600"/>
              </a:spcAft>
              <a:buSzPct val="100000"/>
              <a:buFont typeface="+mj-lt"/>
              <a:buAutoNum type="arabicParenR"/>
              <a:defRPr/>
            </a:pPr>
            <a:r>
              <a:rPr lang="en-US" dirty="0">
                <a:effectLst>
                  <a:outerShdw blurRad="38100" dist="38100" dir="2700000" algn="tl">
                    <a:srgbClr val="000000">
                      <a:alpha val="43137"/>
                    </a:srgbClr>
                  </a:outerShdw>
                </a:effectLst>
              </a:rPr>
              <a:t>Eternal covenant with seed (7)</a:t>
            </a:r>
          </a:p>
        </p:txBody>
      </p:sp>
      <p:pic>
        <p:nvPicPr>
          <p:cNvPr id="6" name="Picture 5">
            <a:extLst>
              <a:ext uri="{FF2B5EF4-FFF2-40B4-BE49-F238E27FC236}">
                <a16:creationId xmlns:a16="http://schemas.microsoft.com/office/drawing/2014/main" id="{AE2B4097-1AAA-43CD-B2FF-8B01805ECB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14350" indent="-514350" algn="ctr" eaLnBrk="1" hangingPunct="1">
              <a:buClr>
                <a:srgbClr val="FFC000"/>
              </a:buClr>
              <a:buFont typeface="+mj-lt"/>
              <a:buAutoNum type="alphaLcPeriod" startAt="3"/>
            </a:pPr>
            <a:r>
              <a:rPr lang="en-US" sz="3600" dirty="0">
                <a:effectLst>
                  <a:outerShdw blurRad="38100" dist="38100" dir="2700000" algn="tl">
                    <a:srgbClr val="000000">
                      <a:alpha val="43137"/>
                    </a:srgbClr>
                  </a:outerShdw>
                </a:effectLst>
                <a:cs typeface="Calibri" panose="020F0502020204030204" pitchFamily="34" charset="0"/>
              </a:rPr>
              <a:t>Seed Promise</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17:4b-7</a:t>
            </a:r>
          </a:p>
        </p:txBody>
      </p:sp>
    </p:spTree>
    <p:extLst>
      <p:ext uri="{BB962C8B-B14F-4D97-AF65-F5344CB8AC3E}">
        <p14:creationId xmlns:p14="http://schemas.microsoft.com/office/powerpoint/2010/main" val="3866198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1828800" y="228600"/>
            <a:ext cx="8534400" cy="6400800"/>
          </a:xfrm>
          <a:prstGeom prst="rect">
            <a:avLst/>
          </a:prstGeom>
          <a:noFill/>
          <a:ln w="9525">
            <a:noFill/>
            <a:miter lim="800000"/>
            <a:headEnd/>
            <a:tailEnd/>
          </a:ln>
        </p:spPr>
      </p:pic>
    </p:spTree>
    <p:extLst>
      <p:ext uri="{BB962C8B-B14F-4D97-AF65-F5344CB8AC3E}">
        <p14:creationId xmlns:p14="http://schemas.microsoft.com/office/powerpoint/2010/main" val="16933194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585217" y="1981200"/>
            <a:ext cx="5815583" cy="3581400"/>
          </a:xfrm>
        </p:spPr>
        <p:txBody>
          <a:bodyPr/>
          <a:lstStyle/>
          <a:p>
            <a:pPr marL="514350" lvl="2" indent="-514350" eaLnBrk="1" hangingPunct="1">
              <a:spcBef>
                <a:spcPts val="0"/>
              </a:spcBef>
              <a:spcAft>
                <a:spcPts val="3600"/>
              </a:spcAft>
              <a:buSzPct val="100000"/>
              <a:buFont typeface="+mj-lt"/>
              <a:buAutoNum type="arabicParenR"/>
              <a:defRPr/>
            </a:pPr>
            <a:r>
              <a:rPr lang="en-US" dirty="0">
                <a:effectLst>
                  <a:outerShdw blurRad="38100" dist="38100" dir="2700000" algn="tl">
                    <a:srgbClr val="000000">
                      <a:alpha val="43137"/>
                    </a:srgbClr>
                  </a:outerShdw>
                </a:effectLst>
              </a:rPr>
              <a:t>Father of many nations (4b)</a:t>
            </a:r>
          </a:p>
          <a:p>
            <a:pPr marL="514350" lvl="2" indent="-514350" eaLnBrk="1" hangingPunct="1">
              <a:spcBef>
                <a:spcPts val="0"/>
              </a:spcBef>
              <a:spcAft>
                <a:spcPts val="3600"/>
              </a:spcAft>
              <a:buSzPct val="100000"/>
              <a:buFont typeface="+mj-lt"/>
              <a:buAutoNum type="arabicParenR"/>
              <a:defRPr/>
            </a:pPr>
            <a:r>
              <a:rPr lang="en-US" b="1" u="sng" dirty="0">
                <a:solidFill>
                  <a:srgbClr val="FFFFCC"/>
                </a:solidFill>
                <a:effectLst>
                  <a:outerShdw blurRad="38100" dist="38100" dir="2700000" algn="tl">
                    <a:srgbClr val="000000">
                      <a:alpha val="43137"/>
                    </a:srgbClr>
                  </a:outerShdw>
                </a:effectLst>
              </a:rPr>
              <a:t>Abram’s name changed (5)</a:t>
            </a:r>
          </a:p>
          <a:p>
            <a:pPr marL="514350" lvl="2" indent="-514350" eaLnBrk="1" hangingPunct="1">
              <a:spcBef>
                <a:spcPts val="0"/>
              </a:spcBef>
              <a:spcAft>
                <a:spcPts val="3600"/>
              </a:spcAft>
              <a:buSzPct val="100000"/>
              <a:buFont typeface="+mj-lt"/>
              <a:buAutoNum type="arabicParenR"/>
              <a:defRPr/>
            </a:pPr>
            <a:r>
              <a:rPr lang="en-US" dirty="0">
                <a:effectLst>
                  <a:outerShdw blurRad="38100" dist="38100" dir="2700000" algn="tl">
                    <a:srgbClr val="000000">
                      <a:alpha val="43137"/>
                    </a:srgbClr>
                  </a:outerShdw>
                </a:effectLst>
              </a:rPr>
              <a:t>Father of kings (6)</a:t>
            </a:r>
          </a:p>
          <a:p>
            <a:pPr marL="514350" lvl="2" indent="-514350" eaLnBrk="1" hangingPunct="1">
              <a:spcBef>
                <a:spcPts val="0"/>
              </a:spcBef>
              <a:spcAft>
                <a:spcPts val="3600"/>
              </a:spcAft>
              <a:buSzPct val="100000"/>
              <a:buFont typeface="+mj-lt"/>
              <a:buAutoNum type="arabicParenR"/>
              <a:defRPr/>
            </a:pPr>
            <a:r>
              <a:rPr lang="en-US" dirty="0">
                <a:effectLst>
                  <a:outerShdw blurRad="38100" dist="38100" dir="2700000" algn="tl">
                    <a:srgbClr val="000000">
                      <a:alpha val="43137"/>
                    </a:srgbClr>
                  </a:outerShdw>
                </a:effectLst>
              </a:rPr>
              <a:t>Eternal covenant with seed (7)</a:t>
            </a:r>
          </a:p>
        </p:txBody>
      </p:sp>
      <p:pic>
        <p:nvPicPr>
          <p:cNvPr id="6" name="Picture 5">
            <a:extLst>
              <a:ext uri="{FF2B5EF4-FFF2-40B4-BE49-F238E27FC236}">
                <a16:creationId xmlns:a16="http://schemas.microsoft.com/office/drawing/2014/main" id="{AE2B4097-1AAA-43CD-B2FF-8B01805ECB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14350" indent="-514350" algn="ctr" eaLnBrk="1" hangingPunct="1">
              <a:buClr>
                <a:srgbClr val="FFC000"/>
              </a:buClr>
              <a:buFont typeface="+mj-lt"/>
              <a:buAutoNum type="alphaLcPeriod" startAt="3"/>
            </a:pPr>
            <a:r>
              <a:rPr lang="en-US" sz="3600" dirty="0">
                <a:effectLst>
                  <a:outerShdw blurRad="38100" dist="38100" dir="2700000" algn="tl">
                    <a:srgbClr val="000000">
                      <a:alpha val="43137"/>
                    </a:srgbClr>
                  </a:outerShdw>
                </a:effectLst>
                <a:cs typeface="Calibri" panose="020F0502020204030204" pitchFamily="34" charset="0"/>
              </a:rPr>
              <a:t>Seed Promise</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17:4b-7</a:t>
            </a:r>
          </a:p>
        </p:txBody>
      </p:sp>
    </p:spTree>
    <p:extLst>
      <p:ext uri="{BB962C8B-B14F-4D97-AF65-F5344CB8AC3E}">
        <p14:creationId xmlns:p14="http://schemas.microsoft.com/office/powerpoint/2010/main" val="1145270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0" y="0"/>
            <a:ext cx="12192000" cy="6858000"/>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16:18</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also say to you that you are Peter, and upon this rock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I will build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600" b="1" i="1" dirty="0" err="1">
                <a:solidFill>
                  <a:srgbClr val="FFFFCC"/>
                </a:solidFill>
                <a:effectLst>
                  <a:outerShdw blurRad="38100" dist="38100" dir="2700000" algn="tl">
                    <a:srgbClr val="000000">
                      <a:alpha val="43137"/>
                    </a:srgbClr>
                  </a:outerShdw>
                </a:effectLst>
                <a:latin typeface="Calibri" panose="020F0502020204030204" pitchFamily="34" charset="0"/>
              </a:rPr>
              <a:t>oikodomeō</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My church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gates of Hades will not overpower it.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DBC4F52-CDCC-495A-81E8-AADE03C2BB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08862" y="2743200"/>
            <a:ext cx="2374279" cy="2011680"/>
          </a:xfrm>
          <a:prstGeom prst="rect">
            <a:avLst/>
          </a:prstGeom>
        </p:spPr>
      </p:pic>
    </p:spTree>
    <p:extLst>
      <p:ext uri="{BB962C8B-B14F-4D97-AF65-F5344CB8AC3E}">
        <p14:creationId xmlns:p14="http://schemas.microsoft.com/office/powerpoint/2010/main" val="202887437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33B5F4-DDE4-41DF-B93E-920501AE6840}"/>
              </a:ext>
            </a:extLst>
          </p:cNvPr>
          <p:cNvPicPr>
            <a:picLocks noChangeAspect="1"/>
          </p:cNvPicPr>
          <p:nvPr/>
        </p:nvPicPr>
        <p:blipFill>
          <a:blip r:embed="rId2"/>
          <a:stretch>
            <a:fillRect/>
          </a:stretch>
        </p:blipFill>
        <p:spPr>
          <a:xfrm>
            <a:off x="529741" y="661176"/>
            <a:ext cx="11132518" cy="5669280"/>
          </a:xfrm>
          <a:prstGeom prst="rect">
            <a:avLst/>
          </a:prstGeom>
        </p:spPr>
      </p:pic>
    </p:spTree>
    <p:extLst>
      <p:ext uri="{BB962C8B-B14F-4D97-AF65-F5344CB8AC3E}">
        <p14:creationId xmlns:p14="http://schemas.microsoft.com/office/powerpoint/2010/main" val="233881338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585217" y="1981200"/>
            <a:ext cx="5815583" cy="3581400"/>
          </a:xfrm>
        </p:spPr>
        <p:txBody>
          <a:bodyPr/>
          <a:lstStyle/>
          <a:p>
            <a:pPr marL="514350" lvl="2" indent="-514350" eaLnBrk="1" hangingPunct="1">
              <a:spcBef>
                <a:spcPts val="0"/>
              </a:spcBef>
              <a:spcAft>
                <a:spcPts val="3600"/>
              </a:spcAft>
              <a:buSzPct val="100000"/>
              <a:buFont typeface="+mj-lt"/>
              <a:buAutoNum type="arabicParenR"/>
              <a:defRPr/>
            </a:pPr>
            <a:r>
              <a:rPr lang="en-US" dirty="0">
                <a:effectLst>
                  <a:outerShdw blurRad="38100" dist="38100" dir="2700000" algn="tl">
                    <a:srgbClr val="000000">
                      <a:alpha val="43137"/>
                    </a:srgbClr>
                  </a:outerShdw>
                </a:effectLst>
              </a:rPr>
              <a:t>Father of many nations (4b)</a:t>
            </a:r>
          </a:p>
          <a:p>
            <a:pPr marL="514350" lvl="2" indent="-514350" eaLnBrk="1" hangingPunct="1">
              <a:spcBef>
                <a:spcPts val="0"/>
              </a:spcBef>
              <a:spcAft>
                <a:spcPts val="3600"/>
              </a:spcAft>
              <a:buSzPct val="100000"/>
              <a:buFont typeface="+mj-lt"/>
              <a:buAutoNum type="arabicParenR"/>
              <a:defRPr/>
            </a:pPr>
            <a:r>
              <a:rPr lang="en-US" dirty="0">
                <a:effectLst>
                  <a:outerShdw blurRad="38100" dist="38100" dir="2700000" algn="tl">
                    <a:srgbClr val="000000">
                      <a:alpha val="43137"/>
                    </a:srgbClr>
                  </a:outerShdw>
                </a:effectLst>
              </a:rPr>
              <a:t>Abram’s name changed (5)</a:t>
            </a:r>
          </a:p>
          <a:p>
            <a:pPr marL="514350" lvl="2" indent="-514350" eaLnBrk="1" hangingPunct="1">
              <a:spcBef>
                <a:spcPts val="0"/>
              </a:spcBef>
              <a:spcAft>
                <a:spcPts val="3600"/>
              </a:spcAft>
              <a:buSzPct val="100000"/>
              <a:buFont typeface="+mj-lt"/>
              <a:buAutoNum type="arabicParenR"/>
              <a:defRPr/>
            </a:pPr>
            <a:r>
              <a:rPr lang="en-US" b="1" u="sng" dirty="0">
                <a:solidFill>
                  <a:srgbClr val="FFFFCC"/>
                </a:solidFill>
                <a:effectLst>
                  <a:outerShdw blurRad="38100" dist="38100" dir="2700000" algn="tl">
                    <a:srgbClr val="000000">
                      <a:alpha val="43137"/>
                    </a:srgbClr>
                  </a:outerShdw>
                </a:effectLst>
              </a:rPr>
              <a:t>Father of kings (6)</a:t>
            </a:r>
          </a:p>
          <a:p>
            <a:pPr marL="514350" lvl="2" indent="-514350" eaLnBrk="1" hangingPunct="1">
              <a:spcBef>
                <a:spcPts val="0"/>
              </a:spcBef>
              <a:spcAft>
                <a:spcPts val="3600"/>
              </a:spcAft>
              <a:buSzPct val="100000"/>
              <a:buFont typeface="+mj-lt"/>
              <a:buAutoNum type="arabicParenR"/>
              <a:defRPr/>
            </a:pPr>
            <a:r>
              <a:rPr lang="en-US" dirty="0">
                <a:effectLst>
                  <a:outerShdw blurRad="38100" dist="38100" dir="2700000" algn="tl">
                    <a:srgbClr val="000000">
                      <a:alpha val="43137"/>
                    </a:srgbClr>
                  </a:outerShdw>
                </a:effectLst>
              </a:rPr>
              <a:t>Eternal covenant with seed (7)</a:t>
            </a:r>
          </a:p>
        </p:txBody>
      </p:sp>
      <p:pic>
        <p:nvPicPr>
          <p:cNvPr id="6" name="Picture 5">
            <a:extLst>
              <a:ext uri="{FF2B5EF4-FFF2-40B4-BE49-F238E27FC236}">
                <a16:creationId xmlns:a16="http://schemas.microsoft.com/office/drawing/2014/main" id="{AE2B4097-1AAA-43CD-B2FF-8B01805ECB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14350" indent="-514350" algn="ctr" eaLnBrk="1" hangingPunct="1">
              <a:buClr>
                <a:srgbClr val="FFC000"/>
              </a:buClr>
              <a:buFont typeface="+mj-lt"/>
              <a:buAutoNum type="alphaLcPeriod" startAt="3"/>
            </a:pPr>
            <a:r>
              <a:rPr lang="en-US" sz="3600" dirty="0">
                <a:effectLst>
                  <a:outerShdw blurRad="38100" dist="38100" dir="2700000" algn="tl">
                    <a:srgbClr val="000000">
                      <a:alpha val="43137"/>
                    </a:srgbClr>
                  </a:outerShdw>
                </a:effectLst>
                <a:cs typeface="Calibri" panose="020F0502020204030204" pitchFamily="34" charset="0"/>
              </a:rPr>
              <a:t>Seed Promise</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17:4b-7</a:t>
            </a:r>
          </a:p>
        </p:txBody>
      </p:sp>
    </p:spTree>
    <p:extLst>
      <p:ext uri="{BB962C8B-B14F-4D97-AF65-F5344CB8AC3E}">
        <p14:creationId xmlns:p14="http://schemas.microsoft.com/office/powerpoint/2010/main" val="2625565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1828800" y="228600"/>
            <a:ext cx="8534400" cy="6400800"/>
          </a:xfrm>
          <a:prstGeom prst="rect">
            <a:avLst/>
          </a:prstGeom>
          <a:noFill/>
          <a:ln w="9525">
            <a:noFill/>
            <a:miter lim="800000"/>
            <a:headEnd/>
            <a:tailEnd/>
          </a:ln>
        </p:spPr>
      </p:pic>
    </p:spTree>
    <p:extLst>
      <p:ext uri="{BB962C8B-B14F-4D97-AF65-F5344CB8AC3E}">
        <p14:creationId xmlns:p14="http://schemas.microsoft.com/office/powerpoint/2010/main" val="148749163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33B5F4-DDE4-41DF-B93E-920501AE6840}"/>
              </a:ext>
            </a:extLst>
          </p:cNvPr>
          <p:cNvPicPr>
            <a:picLocks noChangeAspect="1"/>
          </p:cNvPicPr>
          <p:nvPr/>
        </p:nvPicPr>
        <p:blipFill>
          <a:blip r:embed="rId2"/>
          <a:stretch>
            <a:fillRect/>
          </a:stretch>
        </p:blipFill>
        <p:spPr>
          <a:xfrm>
            <a:off x="529741" y="661176"/>
            <a:ext cx="11132518" cy="5669280"/>
          </a:xfrm>
          <a:prstGeom prst="rect">
            <a:avLst/>
          </a:prstGeom>
        </p:spPr>
      </p:pic>
    </p:spTree>
    <p:extLst>
      <p:ext uri="{BB962C8B-B14F-4D97-AF65-F5344CB8AC3E}">
        <p14:creationId xmlns:p14="http://schemas.microsoft.com/office/powerpoint/2010/main" val="336138023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585217" y="1981200"/>
            <a:ext cx="6577583" cy="3581400"/>
          </a:xfrm>
        </p:spPr>
        <p:txBody>
          <a:bodyPr/>
          <a:lstStyle/>
          <a:p>
            <a:pPr marL="514350" lvl="2" indent="-514350" eaLnBrk="1" hangingPunct="1">
              <a:spcBef>
                <a:spcPts val="0"/>
              </a:spcBef>
              <a:spcAft>
                <a:spcPts val="3600"/>
              </a:spcAft>
              <a:buSzPct val="100000"/>
              <a:buFont typeface="+mj-lt"/>
              <a:buAutoNum type="arabicParenR"/>
              <a:defRPr/>
            </a:pPr>
            <a:r>
              <a:rPr lang="en-US" dirty="0">
                <a:effectLst>
                  <a:outerShdw blurRad="38100" dist="38100" dir="2700000" algn="tl">
                    <a:srgbClr val="000000">
                      <a:alpha val="43137"/>
                    </a:srgbClr>
                  </a:outerShdw>
                </a:effectLst>
              </a:rPr>
              <a:t>Father of many nations (4b)</a:t>
            </a:r>
          </a:p>
          <a:p>
            <a:pPr marL="514350" lvl="2" indent="-514350" eaLnBrk="1" hangingPunct="1">
              <a:spcBef>
                <a:spcPts val="0"/>
              </a:spcBef>
              <a:spcAft>
                <a:spcPts val="3600"/>
              </a:spcAft>
              <a:buSzPct val="100000"/>
              <a:buFont typeface="+mj-lt"/>
              <a:buAutoNum type="arabicParenR"/>
              <a:defRPr/>
            </a:pPr>
            <a:r>
              <a:rPr lang="en-US" dirty="0">
                <a:effectLst>
                  <a:outerShdw blurRad="38100" dist="38100" dir="2700000" algn="tl">
                    <a:srgbClr val="000000">
                      <a:alpha val="43137"/>
                    </a:srgbClr>
                  </a:outerShdw>
                </a:effectLst>
              </a:rPr>
              <a:t>Abram’s name changed (5)</a:t>
            </a:r>
          </a:p>
          <a:p>
            <a:pPr marL="514350" lvl="2" indent="-514350" eaLnBrk="1" hangingPunct="1">
              <a:spcBef>
                <a:spcPts val="0"/>
              </a:spcBef>
              <a:spcAft>
                <a:spcPts val="3600"/>
              </a:spcAft>
              <a:buSzPct val="100000"/>
              <a:buFont typeface="+mj-lt"/>
              <a:buAutoNum type="arabicParenR"/>
              <a:defRPr/>
            </a:pPr>
            <a:r>
              <a:rPr lang="en-US" dirty="0">
                <a:effectLst>
                  <a:outerShdw blurRad="38100" dist="38100" dir="2700000" algn="tl">
                    <a:srgbClr val="000000">
                      <a:alpha val="43137"/>
                    </a:srgbClr>
                  </a:outerShdw>
                </a:effectLst>
              </a:rPr>
              <a:t>Father of kings (6) </a:t>
            </a:r>
          </a:p>
          <a:p>
            <a:pPr marL="514350" lvl="2" indent="-514350" eaLnBrk="1" hangingPunct="1">
              <a:spcBef>
                <a:spcPts val="0"/>
              </a:spcBef>
              <a:spcAft>
                <a:spcPts val="3600"/>
              </a:spcAft>
              <a:buSzPct val="100000"/>
              <a:buFont typeface="+mj-lt"/>
              <a:buAutoNum type="arabicParenR"/>
              <a:defRPr/>
            </a:pPr>
            <a:r>
              <a:rPr lang="en-US" b="1" u="sng" dirty="0">
                <a:solidFill>
                  <a:srgbClr val="FFFFCC"/>
                </a:solidFill>
                <a:effectLst>
                  <a:outerShdw blurRad="38100" dist="38100" dir="2700000" algn="tl">
                    <a:srgbClr val="000000">
                      <a:alpha val="43137"/>
                    </a:srgbClr>
                  </a:outerShdw>
                </a:effectLst>
              </a:rPr>
              <a:t>Eternal covenant with seed (7)</a:t>
            </a:r>
          </a:p>
          <a:p>
            <a:pPr marL="514350" lvl="2" indent="-514350" eaLnBrk="1" hangingPunct="1">
              <a:spcBef>
                <a:spcPts val="0"/>
              </a:spcBef>
              <a:spcAft>
                <a:spcPts val="3600"/>
              </a:spcAft>
              <a:buSzPct val="100000"/>
              <a:buFont typeface="+mj-lt"/>
              <a:buAutoNum type="arabicParenR"/>
              <a:defRPr/>
            </a:pPr>
            <a:endParaRPr lang="en-US" b="1" u="sng" dirty="0">
              <a:solidFill>
                <a:srgbClr val="FFFFCC"/>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AE2B4097-1AAA-43CD-B2FF-8B01805ECB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14350" indent="-514350" algn="ctr" eaLnBrk="1" hangingPunct="1">
              <a:buClr>
                <a:srgbClr val="FFC000"/>
              </a:buClr>
              <a:buFont typeface="+mj-lt"/>
              <a:buAutoNum type="alphaLcPeriod" startAt="3"/>
            </a:pPr>
            <a:r>
              <a:rPr lang="en-US" sz="3600" dirty="0">
                <a:effectLst>
                  <a:outerShdw blurRad="38100" dist="38100" dir="2700000" algn="tl">
                    <a:srgbClr val="000000">
                      <a:alpha val="43137"/>
                    </a:srgbClr>
                  </a:outerShdw>
                </a:effectLst>
                <a:cs typeface="Calibri" panose="020F0502020204030204" pitchFamily="34" charset="0"/>
              </a:rPr>
              <a:t>Seed Promise</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17:4b-7</a:t>
            </a:r>
          </a:p>
        </p:txBody>
      </p:sp>
    </p:spTree>
    <p:extLst>
      <p:ext uri="{BB962C8B-B14F-4D97-AF65-F5344CB8AC3E}">
        <p14:creationId xmlns:p14="http://schemas.microsoft.com/office/powerpoint/2010/main" val="2181219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u="sng"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523174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09800" y="228600"/>
            <a:ext cx="7772400" cy="1143000"/>
          </a:xfrm>
        </p:spPr>
        <p:txBody>
          <a:bodyPr/>
          <a:lstStyle/>
          <a:p>
            <a:pPr algn="ctr"/>
            <a:r>
              <a:rPr lang="en-US" sz="3600" dirty="0">
                <a:effectLst>
                  <a:outerShdw blurRad="38100" dist="38100" dir="2700000" algn="tl">
                    <a:srgbClr val="000000">
                      <a:alpha val="43137"/>
                    </a:srgbClr>
                  </a:outerShdw>
                </a:effectLst>
              </a:rPr>
              <a:t>Evidence of Abrahamic Covenant’s Unconditional Nature</a:t>
            </a:r>
          </a:p>
        </p:txBody>
      </p:sp>
      <p:sp>
        <p:nvSpPr>
          <p:cNvPr id="34819" name="Rectangle 3"/>
          <p:cNvSpPr>
            <a:spLocks noGrp="1" noChangeArrowheads="1"/>
          </p:cNvSpPr>
          <p:nvPr>
            <p:ph type="body" idx="1"/>
          </p:nvPr>
        </p:nvSpPr>
        <p:spPr>
          <a:xfrm>
            <a:off x="609600" y="1600200"/>
            <a:ext cx="11201400" cy="3810001"/>
          </a:xfrm>
        </p:spPr>
        <p:txBody>
          <a:bodyPr/>
          <a:lstStyle/>
          <a:p>
            <a:pPr marL="457200" indent="-457200">
              <a:spcBef>
                <a:spcPts val="0"/>
              </a:spcBef>
              <a:spcAft>
                <a:spcPts val="1800"/>
              </a:spcAft>
              <a:defRPr/>
            </a:pPr>
            <a:r>
              <a:rPr lang="en-US" dirty="0">
                <a:effectLst>
                  <a:outerShdw blurRad="38100" dist="38100" dir="2700000" algn="tl">
                    <a:srgbClr val="000000">
                      <a:alpha val="43137"/>
                    </a:srgbClr>
                  </a:outerShdw>
                </a:effectLst>
              </a:rPr>
              <a:t>ANE covenant ratification ceremony (Gen 15)</a:t>
            </a:r>
          </a:p>
          <a:p>
            <a:pPr marL="457200" indent="-457200">
              <a:spcBef>
                <a:spcPts val="0"/>
              </a:spcBef>
              <a:spcAft>
                <a:spcPts val="1800"/>
              </a:spcAft>
              <a:defRPr/>
            </a:pPr>
            <a:r>
              <a:rPr lang="en-US" dirty="0">
                <a:effectLst>
                  <a:outerShdw blurRad="38100" dist="38100" dir="2700000" algn="tl">
                    <a:srgbClr val="000000">
                      <a:alpha val="43137"/>
                    </a:srgbClr>
                  </a:outerShdw>
                </a:effectLst>
              </a:rPr>
              <a:t>Lack of stated conditions for Israel’s obedience (Gen 15)</a:t>
            </a:r>
          </a:p>
          <a:p>
            <a:pPr marL="457200" indent="-457200">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Covenant's eternality (Gen 17:7, 13, 19; Ps. 90:2)</a:t>
            </a:r>
          </a:p>
          <a:p>
            <a:pPr marL="457200" indent="-457200">
              <a:spcBef>
                <a:spcPts val="0"/>
              </a:spcBef>
              <a:spcAft>
                <a:spcPts val="1800"/>
              </a:spcAft>
              <a:defRPr/>
            </a:pPr>
            <a:r>
              <a:rPr lang="en-US" dirty="0">
                <a:effectLst>
                  <a:outerShdw blurRad="38100" dist="38100" dir="2700000" algn="tl">
                    <a:srgbClr val="000000">
                      <a:alpha val="43137"/>
                    </a:srgbClr>
                  </a:outerShdw>
                </a:effectLst>
              </a:rPr>
              <a:t>Covenant's immutability (</a:t>
            </a:r>
            <a:r>
              <a:rPr lang="en-US" dirty="0" err="1">
                <a:effectLst>
                  <a:outerShdw blurRad="38100" dist="38100" dir="2700000" algn="tl">
                    <a:srgbClr val="000000">
                      <a:alpha val="43137"/>
                    </a:srgbClr>
                  </a:outerShdw>
                </a:effectLst>
              </a:rPr>
              <a:t>Heb</a:t>
            </a:r>
            <a:r>
              <a:rPr lang="en-US" dirty="0">
                <a:effectLst>
                  <a:outerShdw blurRad="38100" dist="38100" dir="2700000" algn="tl">
                    <a:srgbClr val="000000">
                      <a:alpha val="43137"/>
                    </a:srgbClr>
                  </a:outerShdw>
                </a:effectLst>
              </a:rPr>
              <a:t> 6:13-18; Mal. 3:6)</a:t>
            </a:r>
          </a:p>
          <a:p>
            <a:pPr marL="457200" indent="-457200">
              <a:spcBef>
                <a:spcPts val="0"/>
              </a:spcBef>
              <a:spcAft>
                <a:spcPts val="1800"/>
              </a:spcAft>
              <a:defRPr/>
            </a:pPr>
            <a:r>
              <a:rPr lang="en-US" dirty="0">
                <a:effectLst>
                  <a:outerShdw blurRad="38100" dist="38100" dir="2700000" algn="tl">
                    <a:srgbClr val="000000">
                      <a:alpha val="43137"/>
                    </a:srgbClr>
                  </a:outerShdw>
                </a:effectLst>
              </a:rPr>
              <a:t>Trans-generational reaffirmation despite perpetual national disobedience (</a:t>
            </a:r>
            <a:r>
              <a:rPr lang="en-US" dirty="0" err="1">
                <a:effectLst>
                  <a:outerShdw blurRad="38100" dist="38100" dir="2700000" algn="tl">
                    <a:srgbClr val="000000">
                      <a:alpha val="43137"/>
                    </a:srgbClr>
                  </a:outerShdw>
                </a:effectLst>
              </a:rPr>
              <a:t>Jer</a:t>
            </a:r>
            <a:r>
              <a:rPr lang="en-US" dirty="0">
                <a:effectLst>
                  <a:outerShdw blurRad="38100" dist="38100" dir="2700000" algn="tl">
                    <a:srgbClr val="000000">
                      <a:alpha val="43137"/>
                    </a:srgbClr>
                  </a:outerShdw>
                </a:effectLst>
              </a:rPr>
              <a:t> 31:35-37)</a:t>
            </a:r>
          </a:p>
        </p:txBody>
      </p:sp>
      <p:sp>
        <p:nvSpPr>
          <p:cNvPr id="30724" name="Text Box 4"/>
          <p:cNvSpPr txBox="1">
            <a:spLocks noChangeArrowheads="1"/>
          </p:cNvSpPr>
          <p:nvPr/>
        </p:nvSpPr>
        <p:spPr bwMode="auto">
          <a:xfrm>
            <a:off x="3314700" y="6400800"/>
            <a:ext cx="5562600" cy="369332"/>
          </a:xfrm>
          <a:prstGeom prst="rect">
            <a:avLst/>
          </a:prstGeom>
          <a:noFill/>
          <a:ln w="9525">
            <a:noFill/>
            <a:miter lim="800000"/>
            <a:headEnd/>
            <a:tailEnd/>
          </a:ln>
        </p:spPr>
        <p:txBody>
          <a:bodyPr wrap="square">
            <a:spAutoFit/>
          </a:bodyPr>
          <a:lstStyle/>
          <a:p>
            <a:pPr algn="ctr">
              <a:spcBef>
                <a:spcPct val="50000"/>
              </a:spcBef>
            </a:pPr>
            <a:r>
              <a:rPr lang="en-US" sz="1800" dirty="0">
                <a:effectLst>
                  <a:outerShdw blurRad="38100" dist="38100" dir="2700000" algn="tl">
                    <a:srgbClr val="000000">
                      <a:alpha val="43137"/>
                    </a:srgbClr>
                  </a:outerShdw>
                </a:effectLst>
                <a:latin typeface="Calibri" panose="020F0502020204030204" pitchFamily="34" charset="0"/>
              </a:rPr>
              <a:t>Walvoord, </a:t>
            </a:r>
            <a:r>
              <a:rPr lang="en-US" sz="1800" i="1" dirty="0">
                <a:effectLst>
                  <a:outerShdw blurRad="38100" dist="38100" dir="2700000" algn="tl">
                    <a:srgbClr val="000000">
                      <a:alpha val="43137"/>
                    </a:srgbClr>
                  </a:outerShdw>
                </a:effectLst>
                <a:latin typeface="Calibri" panose="020F0502020204030204" pitchFamily="34" charset="0"/>
              </a:rPr>
              <a:t>The Millennial Kingdom</a:t>
            </a:r>
            <a:r>
              <a:rPr lang="en-US" sz="1800" dirty="0">
                <a:effectLst>
                  <a:outerShdw blurRad="38100" dist="38100" dir="2700000" algn="tl">
                    <a:srgbClr val="000000">
                      <a:alpha val="43137"/>
                    </a:srgbClr>
                  </a:outerShdw>
                </a:effectLst>
                <a:latin typeface="Calibri" panose="020F0502020204030204" pitchFamily="34" charset="0"/>
              </a:rPr>
              <a:t>, 149-52</a:t>
            </a:r>
          </a:p>
        </p:txBody>
      </p:sp>
      <p:pic>
        <p:nvPicPr>
          <p:cNvPr id="5"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20116" cy="109728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703829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585217" y="1981200"/>
            <a:ext cx="5205983" cy="3581400"/>
          </a:xfrm>
        </p:spPr>
        <p:txBody>
          <a:bodyPr/>
          <a:lstStyle/>
          <a:p>
            <a:pPr marL="514350" lvl="2" indent="-514350" eaLnBrk="1" hangingPunct="1">
              <a:spcBef>
                <a:spcPts val="0"/>
              </a:spcBef>
              <a:spcAft>
                <a:spcPts val="3600"/>
              </a:spcAft>
              <a:buClr>
                <a:srgbClr val="FFC000"/>
              </a:buClr>
              <a:buSzPct val="100000"/>
              <a:buFont typeface="+mj-lt"/>
              <a:buAutoNum type="alphaLcPeriod"/>
              <a:defRPr/>
            </a:pPr>
            <a:r>
              <a:rPr lang="en-US" dirty="0">
                <a:effectLst>
                  <a:outerShdw blurRad="38100" dist="38100" dir="2700000" algn="tl">
                    <a:srgbClr val="000000">
                      <a:alpha val="43137"/>
                    </a:srgbClr>
                  </a:outerShdw>
                </a:effectLst>
              </a:rPr>
              <a:t>God’s disclosure (3b)</a:t>
            </a:r>
          </a:p>
          <a:p>
            <a:pPr marL="514350" lvl="2" indent="-514350" eaLnBrk="1" hangingPunct="1">
              <a:spcBef>
                <a:spcPts val="0"/>
              </a:spcBef>
              <a:spcAft>
                <a:spcPts val="3600"/>
              </a:spcAft>
              <a:buClr>
                <a:srgbClr val="FFC000"/>
              </a:buClr>
              <a:buSzPct val="100000"/>
              <a:buFont typeface="+mj-lt"/>
              <a:buAutoNum type="alphaLcPeriod"/>
              <a:defRPr/>
            </a:pPr>
            <a:r>
              <a:rPr lang="en-US" dirty="0">
                <a:effectLst>
                  <a:outerShdw blurRad="38100" dist="38100" dir="2700000" algn="tl">
                    <a:srgbClr val="000000">
                      <a:alpha val="43137"/>
                    </a:srgbClr>
                  </a:outerShdw>
                </a:effectLst>
              </a:rPr>
              <a:t>Covenant reaffirmed (4a)</a:t>
            </a:r>
          </a:p>
          <a:p>
            <a:pPr marL="514350" lvl="2" indent="-514350" eaLnBrk="1" hangingPunct="1">
              <a:spcBef>
                <a:spcPts val="0"/>
              </a:spcBef>
              <a:spcAft>
                <a:spcPts val="3600"/>
              </a:spcAft>
              <a:buClr>
                <a:srgbClr val="FFC000"/>
              </a:buClr>
              <a:buSzPct val="100000"/>
              <a:buFont typeface="+mj-lt"/>
              <a:buAutoNum type="alphaLcPeriod"/>
              <a:defRPr/>
            </a:pPr>
            <a:r>
              <a:rPr lang="en-US" dirty="0">
                <a:effectLst>
                  <a:outerShdw blurRad="38100" dist="38100" dir="2700000" algn="tl">
                    <a:srgbClr val="000000">
                      <a:alpha val="43137"/>
                    </a:srgbClr>
                  </a:outerShdw>
                </a:effectLst>
              </a:rPr>
              <a:t>Seed promise (4b-7)</a:t>
            </a:r>
          </a:p>
          <a:p>
            <a:pPr marL="514350" lvl="2" indent="-514350" eaLnBrk="1" hangingPunct="1">
              <a:spcBef>
                <a:spcPts val="0"/>
              </a:spcBef>
              <a:spcAft>
                <a:spcPts val="3600"/>
              </a:spcAft>
              <a:buClr>
                <a:srgbClr val="FFC000"/>
              </a:buClr>
              <a:buSzPct val="100000"/>
              <a:buFont typeface="+mj-lt"/>
              <a:buAutoNum type="alphaLcPeriod"/>
              <a:defRPr/>
            </a:pPr>
            <a:r>
              <a:rPr lang="en-US" b="1" u="sng" dirty="0">
                <a:solidFill>
                  <a:srgbClr val="FFFFCC"/>
                </a:solidFill>
                <a:effectLst>
                  <a:outerShdw blurRad="38100" dist="38100" dir="2700000" algn="tl">
                    <a:srgbClr val="000000">
                      <a:alpha val="43137"/>
                    </a:srgbClr>
                  </a:outerShdw>
                </a:effectLst>
              </a:rPr>
              <a:t>Land promise (8)</a:t>
            </a:r>
          </a:p>
        </p:txBody>
      </p:sp>
      <p:pic>
        <p:nvPicPr>
          <p:cNvPr id="6" name="Picture 5">
            <a:extLst>
              <a:ext uri="{FF2B5EF4-FFF2-40B4-BE49-F238E27FC236}">
                <a16:creationId xmlns:a16="http://schemas.microsoft.com/office/drawing/2014/main" id="{AE2B4097-1AAA-43CD-B2FF-8B01805ECB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14350" indent="-514350" algn="ctr" eaLnBrk="1" hangingPunct="1">
              <a:buClr>
                <a:srgbClr val="00FF00"/>
              </a:buClr>
              <a:buFont typeface="+mj-lt"/>
              <a:buAutoNum type="arabicPeriod" startAt="4"/>
            </a:pPr>
            <a:r>
              <a:rPr lang="en-US" sz="3600" dirty="0">
                <a:effectLst>
                  <a:outerShdw blurRad="38100" dist="38100" dir="2700000" algn="tl">
                    <a:srgbClr val="000000">
                      <a:alpha val="43137"/>
                    </a:srgbClr>
                  </a:outerShdw>
                </a:effectLst>
                <a:cs typeface="Calibri" panose="020F0502020204030204" pitchFamily="34" charset="0"/>
              </a:rPr>
              <a:t>Amplification of Promises</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17:3b-8</a:t>
            </a:r>
          </a:p>
        </p:txBody>
      </p:sp>
    </p:spTree>
    <p:extLst>
      <p:ext uri="{BB962C8B-B14F-4D97-AF65-F5344CB8AC3E}">
        <p14:creationId xmlns:p14="http://schemas.microsoft.com/office/powerpoint/2010/main" val="2715727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680634" y="228600"/>
            <a:ext cx="8830732" cy="6400800"/>
          </a:xfrm>
          <a:prstGeom prst="rect">
            <a:avLst/>
          </a:prstGeom>
        </p:spPr>
      </p:pic>
    </p:spTree>
    <p:extLst>
      <p:ext uri="{BB962C8B-B14F-4D97-AF65-F5344CB8AC3E}">
        <p14:creationId xmlns:p14="http://schemas.microsoft.com/office/powerpoint/2010/main" val="25124168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1179" y="228600"/>
            <a:ext cx="9769643" cy="6400800"/>
          </a:xfrm>
          <a:prstGeom prst="rect">
            <a:avLst/>
          </a:prstGeom>
          <a:ln>
            <a:solidFill>
              <a:srgbClr val="FFFFCC"/>
            </a:solidFill>
          </a:ln>
        </p:spPr>
      </p:pic>
    </p:spTree>
    <p:extLst>
      <p:ext uri="{BB962C8B-B14F-4D97-AF65-F5344CB8AC3E}">
        <p14:creationId xmlns:p14="http://schemas.microsoft.com/office/powerpoint/2010/main" val="8000338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586374" y="1524000"/>
            <a:ext cx="11019253" cy="4800600"/>
          </a:xfrm>
        </p:spPr>
        <p:txBody>
          <a:bodyPr/>
          <a:lstStyle/>
          <a:p>
            <a:pPr marL="0" indent="0" algn="just">
              <a:spcBef>
                <a:spcPts val="0"/>
              </a:spcBef>
              <a:spcAft>
                <a:spcPts val="0"/>
              </a:spcAft>
              <a:buNone/>
            </a:pPr>
            <a:r>
              <a:rPr lang="en-US" sz="3600" dirty="0">
                <a:effectLst>
                  <a:outerShdw blurRad="38100" dist="38100" dir="2700000" algn="tl">
                    <a:srgbClr val="000000">
                      <a:alpha val="43137"/>
                    </a:srgbClr>
                  </a:outerShdw>
                </a:effectLst>
              </a:rPr>
              <a:t>“…Abraham owned almost nothing of the Promised Land. While his seed has possessed much more of the Promised Land, they have not as yet in Jewish history possessed all the Promised Land. However, the promise here is clear: to have all the land of Canaan, all the Promised Land. </a:t>
            </a:r>
            <a:r>
              <a:rPr lang="en-US" sz="3600" b="1" u="sng" dirty="0">
                <a:solidFill>
                  <a:srgbClr val="FFFFCC"/>
                </a:solidFill>
                <a:effectLst>
                  <a:outerShdw blurRad="38100" dist="38100" dir="2700000" algn="tl">
                    <a:srgbClr val="000000">
                      <a:alpha val="43137"/>
                    </a:srgbClr>
                  </a:outerShdw>
                </a:effectLst>
              </a:rPr>
              <a:t>This is yet future, to be fulfilled in the Messianic Kingdom</a:t>
            </a:r>
            <a:r>
              <a:rPr lang="en-US" sz="3600" dirty="0">
                <a:effectLst>
                  <a:outerShdw blurRad="38100" dist="38100" dir="2700000" algn="tl">
                    <a:srgbClr val="000000">
                      <a:alpha val="43137"/>
                    </a:srgbClr>
                  </a:outerShdw>
                </a:effectLst>
              </a:rPr>
              <a:t>.</a:t>
            </a:r>
            <a:r>
              <a:rPr lang="en-US" altLang="en-US" sz="3600" dirty="0">
                <a:effectLst>
                  <a:outerShdw blurRad="38100" dist="38100" dir="2700000" algn="tl">
                    <a:srgbClr val="000000">
                      <a:alpha val="43137"/>
                    </a:srgbClr>
                  </a:outerShdw>
                </a:effectLst>
                <a:cs typeface="Calibri" panose="020F0502020204030204" pitchFamily="34" charset="0"/>
              </a:rPr>
              <a:t>”</a:t>
            </a:r>
            <a:endParaRPr lang="en-US" altLang="en-US" sz="36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298</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3885178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2209800" y="228600"/>
            <a:ext cx="7772400" cy="914400"/>
          </a:xfrm>
        </p:spPr>
        <p:txBody>
          <a:bodyPr/>
          <a:lstStyle/>
          <a:p>
            <a:pPr algn="ctr" eaLnBrk="1" hangingPunct="1"/>
            <a:r>
              <a:rPr lang="en-US" sz="4000" dirty="0">
                <a:effectLst>
                  <a:outerShdw blurRad="38100" dist="38100" dir="2700000" algn="tl">
                    <a:srgbClr val="000000">
                      <a:alpha val="43137"/>
                    </a:srgbClr>
                  </a:outerShdw>
                </a:effectLst>
              </a:rPr>
              <a:t>Israel's Judgments</a:t>
            </a:r>
          </a:p>
        </p:txBody>
      </p:sp>
      <p:sp>
        <p:nvSpPr>
          <p:cNvPr id="32771" name="Rectangle 3"/>
          <p:cNvSpPr>
            <a:spLocks noGrp="1" noChangeArrowheads="1"/>
          </p:cNvSpPr>
          <p:nvPr>
            <p:ph type="body" idx="4294967295"/>
          </p:nvPr>
        </p:nvSpPr>
        <p:spPr>
          <a:xfrm>
            <a:off x="609600" y="1828801"/>
            <a:ext cx="8305800" cy="3215340"/>
          </a:xfrm>
        </p:spPr>
        <p:txBody>
          <a:bodyPr/>
          <a:lstStyle/>
          <a:p>
            <a:pPr marL="457200" indent="-457200">
              <a:spcBef>
                <a:spcPts val="0"/>
              </a:spcBef>
              <a:spcAft>
                <a:spcPts val="2400"/>
              </a:spcAft>
              <a:defRPr/>
            </a:pPr>
            <a:r>
              <a:rPr lang="en-US" dirty="0">
                <a:effectLst>
                  <a:outerShdw blurRad="38100" dist="38100" dir="2700000" algn="tl">
                    <a:srgbClr val="000000">
                      <a:alpha val="43137"/>
                    </a:srgbClr>
                  </a:outerShdw>
                </a:effectLst>
              </a:rPr>
              <a:t>Division of the kingdom in 931 B.C. (1 Kgs. 12)</a:t>
            </a:r>
          </a:p>
          <a:p>
            <a:pPr marL="457200" indent="-457200">
              <a:spcBef>
                <a:spcPts val="0"/>
              </a:spcBef>
              <a:spcAft>
                <a:spcPts val="2400"/>
              </a:spcAft>
              <a:defRPr/>
            </a:pPr>
            <a:r>
              <a:rPr lang="en-US" dirty="0">
                <a:effectLst>
                  <a:outerShdw blurRad="38100" dist="38100" dir="2700000" algn="tl">
                    <a:srgbClr val="000000">
                      <a:alpha val="43137"/>
                    </a:srgbClr>
                  </a:outerShdw>
                </a:effectLst>
              </a:rPr>
              <a:t>Assyrian judgment in 722 B.C. (2 Kgs. 17)</a:t>
            </a:r>
          </a:p>
          <a:p>
            <a:pPr marL="457200" indent="-457200">
              <a:spcBef>
                <a:spcPts val="0"/>
              </a:spcBef>
              <a:spcAft>
                <a:spcPts val="2400"/>
              </a:spcAft>
              <a:defRPr/>
            </a:pPr>
            <a:r>
              <a:rPr lang="en-US" dirty="0">
                <a:effectLst>
                  <a:outerShdw blurRad="38100" dist="38100" dir="2700000" algn="tl">
                    <a:srgbClr val="000000">
                      <a:alpha val="43137"/>
                    </a:srgbClr>
                  </a:outerShdw>
                </a:effectLst>
              </a:rPr>
              <a:t>Babylonian captivity in 586 B.C. (2 Kgs. 25)</a:t>
            </a:r>
          </a:p>
          <a:p>
            <a:pPr marL="457200" indent="-457200">
              <a:spcBef>
                <a:spcPts val="0"/>
              </a:spcBef>
              <a:spcAft>
                <a:spcPts val="2400"/>
              </a:spcAft>
              <a:defRPr/>
            </a:pPr>
            <a:r>
              <a:rPr lang="en-US" dirty="0">
                <a:effectLst>
                  <a:outerShdw blurRad="38100" dist="38100" dir="2700000" algn="tl">
                    <a:srgbClr val="000000">
                      <a:alpha val="43137"/>
                    </a:srgbClr>
                  </a:outerShdw>
                </a:effectLst>
              </a:rPr>
              <a:t>Rome </a:t>
            </a:r>
            <a:r>
              <a:rPr lang="en-US" i="1" dirty="0">
                <a:effectLst>
                  <a:outerShdw blurRad="38100" dist="38100" dir="2700000" algn="tl">
                    <a:srgbClr val="000000">
                      <a:alpha val="43137"/>
                    </a:srgbClr>
                  </a:outerShdw>
                </a:effectLst>
              </a:rPr>
              <a:t>Diaspora</a:t>
            </a:r>
            <a:r>
              <a:rPr lang="en-US" dirty="0">
                <a:effectLst>
                  <a:outerShdw blurRad="38100" dist="38100" dir="2700000" algn="tl">
                    <a:srgbClr val="000000">
                      <a:alpha val="43137"/>
                    </a:srgbClr>
                  </a:outerShdw>
                </a:effectLst>
              </a:rPr>
              <a:t> in A.D. 70   (Luke 19:41-44)</a:t>
            </a:r>
          </a:p>
        </p:txBody>
      </p:sp>
      <p:pic>
        <p:nvPicPr>
          <p:cNvPr id="6" name="Picture 5" descr="C:\Documents and Settings\Owner\Application Data\Microsoft\Media Catalog\Downloaded Clips\cl0\SY01462_.wmf">
            <a:extLst>
              <a:ext uri="{FF2B5EF4-FFF2-40B4-BE49-F238E27FC236}">
                <a16:creationId xmlns:a16="http://schemas.microsoft.com/office/drawing/2014/main" id="{69AE0F2F-8F4F-484B-BD8A-F6DCFF2E9C5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1102905560"/>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1828800" y="228600"/>
            <a:ext cx="8534400" cy="6400800"/>
          </a:xfrm>
          <a:prstGeom prst="rect">
            <a:avLst/>
          </a:prstGeom>
          <a:noFill/>
          <a:ln w="9525">
            <a:noFill/>
            <a:miter lim="800000"/>
            <a:headEnd/>
            <a:tailEnd/>
          </a:ln>
        </p:spPr>
      </p:pic>
    </p:spTree>
    <p:extLst>
      <p:ext uri="{BB962C8B-B14F-4D97-AF65-F5344CB8AC3E}">
        <p14:creationId xmlns:p14="http://schemas.microsoft.com/office/powerpoint/2010/main" val="3914473739"/>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761298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585217" y="1981200"/>
            <a:ext cx="6272783" cy="2895600"/>
          </a:xfrm>
        </p:spPr>
        <p:txBody>
          <a:bodyPr/>
          <a:lstStyle/>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Timing (1a)</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Divine disclosure (1b-2)</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Abram’s response (3a)</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Amplification of promises (3b-8)</a:t>
            </a:r>
          </a:p>
        </p:txBody>
      </p:sp>
      <p:pic>
        <p:nvPicPr>
          <p:cNvPr id="6" name="Picture 5">
            <a:extLst>
              <a:ext uri="{FF2B5EF4-FFF2-40B4-BE49-F238E27FC236}">
                <a16:creationId xmlns:a16="http://schemas.microsoft.com/office/drawing/2014/main" id="{AE2B4097-1AAA-43CD-B2FF-8B01805ECB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cs typeface="Calibri" panose="020F0502020204030204" pitchFamily="34" charset="0"/>
              </a:rPr>
              <a:t>Covenant Restated</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17:1-8</a:t>
            </a:r>
          </a:p>
        </p:txBody>
      </p:sp>
    </p:spTree>
    <p:extLst>
      <p:ext uri="{BB962C8B-B14F-4D97-AF65-F5344CB8AC3E}">
        <p14:creationId xmlns:p14="http://schemas.microsoft.com/office/powerpoint/2010/main" val="3648015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24100" y="3711476"/>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0789" y="533400"/>
            <a:ext cx="5070422" cy="2743200"/>
          </a:xfrm>
          <a:prstGeom prst="rect">
            <a:avLst/>
          </a:prstGeom>
        </p:spPr>
      </p:pic>
    </p:spTree>
    <p:extLst>
      <p:ext uri="{BB962C8B-B14F-4D97-AF65-F5344CB8AC3E}">
        <p14:creationId xmlns:p14="http://schemas.microsoft.com/office/powerpoint/2010/main" val="348037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1F0E6A-6FEF-418B-9CC7-F5A4576B350A}"/>
              </a:ext>
            </a:extLst>
          </p:cNvPr>
          <p:cNvPicPr>
            <a:picLocks noChangeAspect="1"/>
          </p:cNvPicPr>
          <p:nvPr/>
        </p:nvPicPr>
        <p:blipFill>
          <a:blip r:embed="rId3"/>
          <a:stretch>
            <a:fillRect/>
          </a:stretch>
        </p:blipFill>
        <p:spPr>
          <a:xfrm>
            <a:off x="12191" y="0"/>
            <a:ext cx="12167617" cy="6858000"/>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43:1</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But now, thus says the Lord,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your Creator, O Jacob, And He who formed you, O Israel</a:t>
            </a:r>
            <a:r>
              <a:rPr lang="en-US" sz="3600" dirty="0">
                <a:effectLst>
                  <a:outerShdw blurRad="38100" dist="38100" dir="2700000" algn="tl">
                    <a:srgbClr val="000000">
                      <a:alpha val="43137"/>
                    </a:srgbClr>
                  </a:outerShdw>
                </a:effectLst>
                <a:latin typeface="Calibri" panose="020F0502020204030204" pitchFamily="34" charset="0"/>
              </a:rPr>
              <a:t>, 'Do not fear, for I have redeemed you; I have called you by name; you are Mine!'”</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3C8C4205-0307-40A2-984C-8A7D15AAF5D8}"/>
              </a:ext>
            </a:extLst>
          </p:cNvPr>
          <p:cNvPicPr>
            <a:picLocks noChangeAspect="1"/>
          </p:cNvPicPr>
          <p:nvPr/>
        </p:nvPicPr>
        <p:blipFill>
          <a:blip r:embed="rId4"/>
          <a:stretch>
            <a:fillRect/>
          </a:stretch>
        </p:blipFill>
        <p:spPr>
          <a:xfrm>
            <a:off x="4559716" y="2971800"/>
            <a:ext cx="3072568" cy="1828800"/>
          </a:xfrm>
          <a:prstGeom prst="rect">
            <a:avLst/>
          </a:prstGeom>
          <a:ln>
            <a:solidFill>
              <a:schemeClr val="tx1"/>
            </a:solidFill>
          </a:ln>
        </p:spPr>
      </p:pic>
    </p:spTree>
    <p:extLst>
      <p:ext uri="{BB962C8B-B14F-4D97-AF65-F5344CB8AC3E}">
        <p14:creationId xmlns:p14="http://schemas.microsoft.com/office/powerpoint/2010/main" val="1765347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2689573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Genesis 12</a:t>
            </a:r>
            <a:r>
              <a:rPr lang="en-US" sz="3600" dirty="0">
                <a:effectLst>
                  <a:outerShdw blurRad="38100" dist="38100" dir="2700000" algn="tl">
                    <a:srgbClr val="000000">
                      <a:alpha val="43137"/>
                    </a:srgbClr>
                  </a:outerShdw>
                </a:effectLst>
                <a:cs typeface="Calibri" panose="020F0502020204030204" pitchFamily="34" charset="0"/>
              </a:rPr>
              <a:t>‒16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Abram’s Early Journeys</a:t>
            </a:r>
          </a:p>
        </p:txBody>
      </p:sp>
      <p:sp>
        <p:nvSpPr>
          <p:cNvPr id="161795" name="Rectangle 3"/>
          <p:cNvSpPr>
            <a:spLocks noGrp="1" noChangeArrowheads="1"/>
          </p:cNvSpPr>
          <p:nvPr>
            <p:ph type="body" idx="1"/>
          </p:nvPr>
        </p:nvSpPr>
        <p:spPr>
          <a:xfrm>
            <a:off x="457200" y="1371600"/>
            <a:ext cx="9372600" cy="5257800"/>
          </a:xfrm>
        </p:spPr>
        <p:txBody>
          <a:bodyPr/>
          <a:lstStyle/>
          <a:p>
            <a:pPr marL="574675" lvl="1" indent="-574675" eaLnBrk="1" hangingPunct="1">
              <a:spcBef>
                <a:spcPts val="0"/>
              </a:spcBef>
              <a:spcAft>
                <a:spcPts val="600"/>
              </a:spcAft>
              <a:buClr>
                <a:schemeClr val="tx2"/>
              </a:buClr>
              <a:buSzPct val="100000"/>
              <a:buFont typeface="+mj-lt"/>
              <a:buAutoNum type="romanUcPeriod"/>
              <a:defRPr/>
            </a:pPr>
            <a:r>
              <a:rPr lang="en-US" sz="3000" dirty="0"/>
              <a:t>Unconditional promises (Gen. 12:1-3)</a:t>
            </a:r>
          </a:p>
          <a:p>
            <a:pPr marL="574675" lvl="1" indent="-574675" eaLnBrk="1" hangingPunct="1">
              <a:spcBef>
                <a:spcPts val="0"/>
              </a:spcBef>
              <a:spcAft>
                <a:spcPts val="600"/>
              </a:spcAft>
              <a:buClr>
                <a:schemeClr val="tx2"/>
              </a:buClr>
              <a:buSzPct val="100000"/>
              <a:buFont typeface="+mj-lt"/>
              <a:buAutoNum type="romanUcPeriod"/>
              <a:defRPr/>
            </a:pPr>
            <a:r>
              <a:rPr lang="en-US" sz="3000" dirty="0"/>
              <a:t>From Haran to Canaan (Gen. 12:4-5)</a:t>
            </a:r>
          </a:p>
          <a:p>
            <a:pPr marL="574675" lvl="1" indent="-574675" eaLnBrk="1" hangingPunct="1">
              <a:spcBef>
                <a:spcPts val="0"/>
              </a:spcBef>
              <a:spcAft>
                <a:spcPts val="600"/>
              </a:spcAft>
              <a:buClr>
                <a:schemeClr val="tx2"/>
              </a:buClr>
              <a:buSzPct val="100000"/>
              <a:buFont typeface="+mj-lt"/>
              <a:buAutoNum type="romanUcPeriod"/>
              <a:defRPr/>
            </a:pPr>
            <a:r>
              <a:rPr lang="en-US" sz="3000" dirty="0"/>
              <a:t>In Canaan (Gen. 12:6-9)</a:t>
            </a:r>
          </a:p>
          <a:p>
            <a:pPr marL="574675" lvl="1" indent="-574675" eaLnBrk="1" hangingPunct="1">
              <a:spcBef>
                <a:spcPts val="0"/>
              </a:spcBef>
              <a:spcAft>
                <a:spcPts val="600"/>
              </a:spcAft>
              <a:buClr>
                <a:schemeClr val="tx2"/>
              </a:buClr>
              <a:buSzPct val="100000"/>
              <a:buFont typeface="+mj-lt"/>
              <a:buAutoNum type="romanUcPeriod"/>
              <a:defRPr/>
            </a:pPr>
            <a:r>
              <a:rPr lang="en-US" sz="3000" dirty="0"/>
              <a:t>In Egypt (Gen. 12:10-20)</a:t>
            </a:r>
          </a:p>
          <a:p>
            <a:pPr marL="574675" lvl="1" indent="-574675" eaLnBrk="1" hangingPunct="1">
              <a:spcBef>
                <a:spcPts val="0"/>
              </a:spcBef>
              <a:spcAft>
                <a:spcPts val="600"/>
              </a:spcAft>
              <a:buClr>
                <a:schemeClr val="tx2"/>
              </a:buClr>
              <a:buSzPct val="100000"/>
              <a:buFont typeface="+mj-lt"/>
              <a:buAutoNum type="romanUcPeriod"/>
              <a:defRPr/>
            </a:pPr>
            <a:r>
              <a:rPr lang="en-US" sz="3000" dirty="0"/>
              <a:t>Abram and Lot Separate (Gen. 13:1-13)</a:t>
            </a:r>
          </a:p>
          <a:p>
            <a:pPr marL="574675" lvl="1" indent="-574675" eaLnBrk="1" hangingPunct="1">
              <a:spcBef>
                <a:spcPts val="0"/>
              </a:spcBef>
              <a:spcAft>
                <a:spcPts val="600"/>
              </a:spcAft>
              <a:buClr>
                <a:schemeClr val="tx2"/>
              </a:buClr>
              <a:buSzPct val="100000"/>
              <a:buFont typeface="+mj-lt"/>
              <a:buAutoNum type="romanUcPeriod"/>
              <a:defRPr/>
            </a:pPr>
            <a:r>
              <a:rPr lang="en-US" sz="3000" dirty="0"/>
              <a:t>Reaffirmation of Abram’s promises (Gen. 13:14-18)</a:t>
            </a:r>
          </a:p>
          <a:p>
            <a:pPr marL="574675" lvl="1" indent="-574675" eaLnBrk="1" hangingPunct="1">
              <a:spcBef>
                <a:spcPts val="0"/>
              </a:spcBef>
              <a:spcAft>
                <a:spcPts val="600"/>
              </a:spcAft>
              <a:buClr>
                <a:schemeClr val="tx2"/>
              </a:buClr>
              <a:buSzPct val="100000"/>
              <a:buFont typeface="+mj-lt"/>
              <a:buAutoNum type="romanUcPeriod"/>
              <a:defRPr/>
            </a:pPr>
            <a:r>
              <a:rPr lang="en-US" sz="3000" dirty="0"/>
              <a:t>Abram Rescues Lot (14:1-24)</a:t>
            </a:r>
          </a:p>
          <a:p>
            <a:pPr marL="574675" lvl="1" indent="-574675" eaLnBrk="1" hangingPunct="1">
              <a:spcBef>
                <a:spcPts val="0"/>
              </a:spcBef>
              <a:spcAft>
                <a:spcPts val="600"/>
              </a:spcAft>
              <a:buClr>
                <a:schemeClr val="tx2"/>
              </a:buClr>
              <a:buSzPct val="100000"/>
              <a:buFont typeface="+mj-lt"/>
              <a:buAutoNum type="romanUcPeriod"/>
              <a:defRPr/>
            </a:pPr>
            <a:r>
              <a:rPr lang="en-US" sz="3000" dirty="0"/>
              <a:t>Abrahamic Covenant (15:1-21)</a:t>
            </a:r>
          </a:p>
          <a:p>
            <a:pPr marL="574675" lvl="1" indent="-574675" eaLnBrk="1" hangingPunct="1">
              <a:spcBef>
                <a:spcPts val="0"/>
              </a:spcBef>
              <a:spcAft>
                <a:spcPts val="600"/>
              </a:spcAft>
              <a:buClr>
                <a:schemeClr val="tx2"/>
              </a:buClr>
              <a:buSzPct val="100000"/>
              <a:buFont typeface="+mj-lt"/>
              <a:buAutoNum type="romanUcPeriod"/>
              <a:defRPr/>
            </a:pPr>
            <a:r>
              <a:rPr lang="en-US" sz="3000" b="1" u="sng" dirty="0">
                <a:solidFill>
                  <a:srgbClr val="FFFFCC"/>
                </a:solidFill>
              </a:rPr>
              <a:t>Hagar &amp; Ishmael (16:1-16)</a:t>
            </a:r>
          </a:p>
          <a:p>
            <a:pPr marL="574675" lvl="1" indent="-574675" eaLnBrk="1" hangingPunct="1">
              <a:spcBef>
                <a:spcPts val="0"/>
              </a:spcBef>
              <a:spcAft>
                <a:spcPts val="600"/>
              </a:spcAft>
              <a:buClr>
                <a:schemeClr val="tx2"/>
              </a:buClr>
              <a:buSzPct val="100000"/>
              <a:buFont typeface="+mj-lt"/>
              <a:buAutoNum type="romanUcPeriod"/>
              <a:defRPr/>
            </a:pPr>
            <a:r>
              <a:rPr lang="en-US" sz="3000" dirty="0"/>
              <a:t>Circumcision  (Gen. 17:1-27)</a:t>
            </a:r>
          </a:p>
        </p:txBody>
      </p:sp>
      <p:pic>
        <p:nvPicPr>
          <p:cNvPr id="5" name="Picture 4">
            <a:extLst>
              <a:ext uri="{FF2B5EF4-FFF2-40B4-BE49-F238E27FC236}">
                <a16:creationId xmlns:a16="http://schemas.microsoft.com/office/drawing/2014/main" id="{D5E75ABD-C1BA-40EB-820C-54F8691F49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71281" y="1531883"/>
            <a:ext cx="2687319" cy="2286000"/>
          </a:xfrm>
          <a:prstGeom prst="rect">
            <a:avLst/>
          </a:prstGeom>
        </p:spPr>
      </p:pic>
    </p:spTree>
    <p:extLst>
      <p:ext uri="{BB962C8B-B14F-4D97-AF65-F5344CB8AC3E}">
        <p14:creationId xmlns:p14="http://schemas.microsoft.com/office/powerpoint/2010/main" val="3966215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7975"/>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23880</TotalTime>
  <Words>2191</Words>
  <Application>Microsoft Office PowerPoint</Application>
  <PresentationFormat>Widescreen</PresentationFormat>
  <Paragraphs>301</Paragraphs>
  <Slides>69</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69</vt:i4>
      </vt:variant>
    </vt:vector>
  </HeadingPairs>
  <TitlesOfParts>
    <vt:vector size="73" baseType="lpstr">
      <vt:lpstr>Calibri</vt:lpstr>
      <vt:lpstr>Times New Roman</vt:lpstr>
      <vt:lpstr>Wingdings</vt:lpstr>
      <vt:lpstr>Azure</vt:lpstr>
      <vt:lpstr>PowerPoint Presentation</vt:lpstr>
      <vt:lpstr>GENESIS STRUCTURE</vt:lpstr>
      <vt:lpstr>GENESIS STRUCTURE</vt:lpstr>
      <vt:lpstr>PowerPoint Presentation</vt:lpstr>
      <vt:lpstr>GENESIS STRUCTURE</vt:lpstr>
      <vt:lpstr>GENESIS STRUCTURE</vt:lpstr>
      <vt:lpstr>PowerPoint Presentation</vt:lpstr>
      <vt:lpstr>GENESIS STRUCTURE</vt:lpstr>
      <vt:lpstr>Genesis 12‒16 Abram’s Early Journeys</vt:lpstr>
      <vt:lpstr>Genesis 16:1‒16 Sarai and Hagar</vt:lpstr>
      <vt:lpstr>Genesis 16:1‒16 Sarai and Hagar</vt:lpstr>
      <vt:lpstr>Sarah &amp; Hagar Genesis 16:1-6</vt:lpstr>
      <vt:lpstr>Genesis 16:1‒16 Sarai and Hagar</vt:lpstr>
      <vt:lpstr>PowerPoint Presentation</vt:lpstr>
      <vt:lpstr>Genesis 16:1‒16 Sarai and Hagar</vt:lpstr>
      <vt:lpstr>PowerPoint Presentation</vt:lpstr>
      <vt:lpstr>PowerPoint Presentation</vt:lpstr>
      <vt:lpstr>PowerPoint Presentation</vt:lpstr>
      <vt:lpstr>PowerPoint Presentation</vt:lpstr>
      <vt:lpstr>Genesis 12‒16 Abram’s Early Journeys</vt:lpstr>
      <vt:lpstr>Genesis 17:1‒27 Sarai and Hagar</vt:lpstr>
      <vt:lpstr>Genesis 17:1‒27 Sarai and Hagar</vt:lpstr>
      <vt:lpstr>PowerPoint Presentation</vt:lpstr>
      <vt:lpstr>PowerPoint Presentation</vt:lpstr>
      <vt:lpstr>8 New Promises Genesis 12:1-3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Evidence of Abrahamic Covenant’s Unconditional Nature</vt:lpstr>
      <vt:lpstr>PowerPoint Presentation</vt:lpstr>
      <vt:lpstr>PowerPoint Presentation</vt:lpstr>
      <vt:lpstr>PowerPoint Presentation</vt:lpstr>
      <vt:lpstr>PowerPoint Presentation</vt:lpstr>
      <vt:lpstr>PowerPoint Presentation</vt:lpstr>
      <vt:lpstr>Evidence of Abrahamic Covenant’s Unconditional Nature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Evidence of Abrahamic Covenant’s Unconditional Nature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Evidence of Abrahamic Covenant’s Unconditional Nature</vt:lpstr>
      <vt:lpstr>PowerPoint Presentation</vt:lpstr>
      <vt:lpstr>PowerPoint Presentation</vt:lpstr>
      <vt:lpstr>PowerPoint Presentation</vt:lpstr>
      <vt:lpstr>PowerPoint Presentation</vt:lpstr>
      <vt:lpstr>Israel's Judgments</vt:lpstr>
      <vt:lpstr>PowerPoint Presentation</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068 - 16v15-17v8 - 16x9 - ORIGINAL</dc:title>
  <dc:subject>Genesis 17</dc:subject>
  <dc:creator>A. Woods</dc:creator>
  <dc:description>Modified by Jim McGowan</dc:description>
  <cp:lastModifiedBy>Andy Woods</cp:lastModifiedBy>
  <cp:revision>2416</cp:revision>
  <cp:lastPrinted>2022-01-29T16:26:19Z</cp:lastPrinted>
  <dcterms:created xsi:type="dcterms:W3CDTF">2009-03-17T12:21:13Z</dcterms:created>
  <dcterms:modified xsi:type="dcterms:W3CDTF">2022-01-29T17:54:01Z</dcterms:modified>
</cp:coreProperties>
</file>