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2"/>
  </p:notesMasterIdLst>
  <p:handoutMasterIdLst>
    <p:handoutMasterId r:id="rId53"/>
  </p:handoutMasterIdLst>
  <p:sldIdLst>
    <p:sldId id="2094" r:id="rId2"/>
    <p:sldId id="7754" r:id="rId3"/>
    <p:sldId id="8221" r:id="rId4"/>
    <p:sldId id="8220" r:id="rId5"/>
    <p:sldId id="8255" r:id="rId6"/>
    <p:sldId id="7729" r:id="rId7"/>
    <p:sldId id="8256" r:id="rId8"/>
    <p:sldId id="8222" r:id="rId9"/>
    <p:sldId id="8279" r:id="rId10"/>
    <p:sldId id="3052" r:id="rId11"/>
    <p:sldId id="8277" r:id="rId12"/>
    <p:sldId id="3379" r:id="rId13"/>
    <p:sldId id="8280" r:id="rId14"/>
    <p:sldId id="8101" r:id="rId15"/>
    <p:sldId id="8281" r:id="rId16"/>
    <p:sldId id="8267" r:id="rId17"/>
    <p:sldId id="7727" r:id="rId18"/>
    <p:sldId id="8264" r:id="rId19"/>
    <p:sldId id="5230" r:id="rId20"/>
    <p:sldId id="8278" r:id="rId21"/>
    <p:sldId id="8257" r:id="rId22"/>
    <p:sldId id="8258" r:id="rId23"/>
    <p:sldId id="8262" r:id="rId24"/>
    <p:sldId id="8282" r:id="rId25"/>
    <p:sldId id="7365" r:id="rId26"/>
    <p:sldId id="8283" r:id="rId27"/>
    <p:sldId id="7977" r:id="rId28"/>
    <p:sldId id="8259" r:id="rId29"/>
    <p:sldId id="8263" r:id="rId30"/>
    <p:sldId id="8284" r:id="rId31"/>
    <p:sldId id="7279" r:id="rId32"/>
    <p:sldId id="8229" r:id="rId33"/>
    <p:sldId id="282" r:id="rId34"/>
    <p:sldId id="5706" r:id="rId35"/>
    <p:sldId id="502" r:id="rId36"/>
    <p:sldId id="5268" r:id="rId37"/>
    <p:sldId id="8285" r:id="rId38"/>
    <p:sldId id="5760" r:id="rId39"/>
    <p:sldId id="8287" r:id="rId40"/>
    <p:sldId id="8288" r:id="rId41"/>
    <p:sldId id="8268" r:id="rId42"/>
    <p:sldId id="8265" r:id="rId43"/>
    <p:sldId id="8286" r:id="rId44"/>
    <p:sldId id="8289" r:id="rId45"/>
    <p:sldId id="8266" r:id="rId46"/>
    <p:sldId id="7321" r:id="rId47"/>
    <p:sldId id="8232" r:id="rId48"/>
    <p:sldId id="7655" r:id="rId49"/>
    <p:sldId id="8260" r:id="rId50"/>
    <p:sldId id="8261" r:id="rId51"/>
  </p:sldIdLst>
  <p:sldSz cx="12192000" cy="6858000"/>
  <p:notesSz cx="7315200" cy="9601200"/>
  <p:custDataLst>
    <p:tags r:id="rId54"/>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Woods" initials="AW" lastIdx="1" clrIdx="0">
    <p:extLst>
      <p:ext uri="{19B8F6BF-5375-455C-9EA6-DF929625EA0E}">
        <p15:presenceInfo xmlns:p15="http://schemas.microsoft.com/office/powerpoint/2012/main" userId="f980d2db616d9d0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66FF66"/>
    <a:srgbClr val="FFCCFF"/>
    <a:srgbClr val="009900"/>
    <a:srgbClr val="003300"/>
    <a:srgbClr val="0000CC"/>
    <a:srgbClr val="00CCFF"/>
    <a:srgbClr val="33CC33"/>
    <a:srgbClr val="00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42" autoAdjust="0"/>
    <p:restoredTop sz="96778" autoAdjust="0"/>
  </p:normalViewPr>
  <p:slideViewPr>
    <p:cSldViewPr>
      <p:cViewPr varScale="1">
        <p:scale>
          <a:sx n="104" d="100"/>
          <a:sy n="104" d="100"/>
        </p:scale>
        <p:origin x="231" y="45"/>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7" d="100"/>
          <a:sy n="77" d="100"/>
        </p:scale>
        <p:origin x="339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6" name="Rectangle 4">
            <a:extLst>
              <a:ext uri="{FF2B5EF4-FFF2-40B4-BE49-F238E27FC236}">
                <a16:creationId xmlns:a16="http://schemas.microsoft.com/office/drawing/2014/main" id="{E639ABDC-F385-432C-BC0C-EC9FB366D81E}"/>
              </a:ext>
            </a:extLst>
          </p:cNvPr>
          <p:cNvSpPr>
            <a:spLocks noGrp="1" noChangeArrowheads="1"/>
          </p:cNvSpPr>
          <p:nvPr>
            <p:ph type="ftr" sz="quarter" idx="2"/>
          </p:nvPr>
        </p:nvSpPr>
        <p:spPr bwMode="auto">
          <a:xfrm>
            <a:off x="0" y="9082034"/>
            <a:ext cx="3594184" cy="519166"/>
          </a:xfrm>
          <a:prstGeom prst="rect">
            <a:avLst/>
          </a:prstGeom>
          <a:noFill/>
          <a:ln w="9525">
            <a:noFill/>
            <a:miter lim="800000"/>
            <a:headEnd/>
            <a:tailEnd/>
          </a:ln>
        </p:spPr>
        <p:txBody>
          <a:bodyPr vert="horz" wrap="square" lIns="107786" tIns="53895" rIns="107786" bIns="53895" numCol="1" anchor="b" anchorCtr="0" compatLnSpc="1">
            <a:prstTxWarp prst="textNoShape">
              <a:avLst/>
            </a:prstTxWarp>
          </a:bodyPr>
          <a:lstStyle>
            <a:lvl1pPr defTabSz="1019262" eaLnBrk="1" hangingPunct="1">
              <a:defRPr sz="16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DBD86D44-784A-49A5-8D58-104289F50E40}"/>
              </a:ext>
            </a:extLst>
          </p:cNvPr>
          <p:cNvSpPr>
            <a:spLocks noGrp="1"/>
          </p:cNvSpPr>
          <p:nvPr>
            <p:ph type="hdr" sz="quarter"/>
          </p:nvPr>
        </p:nvSpPr>
        <p:spPr>
          <a:xfrm>
            <a:off x="1612833" y="120406"/>
            <a:ext cx="4089536" cy="793995"/>
          </a:xfrm>
          <a:prstGeom prst="rect">
            <a:avLst/>
          </a:prstGeom>
        </p:spPr>
        <p:txBody>
          <a:bodyPr vert="horz" lIns="118225" tIns="59113" rIns="118225" bIns="59113"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Zechariah 014 - 7v1-14</a:t>
            </a:r>
          </a:p>
          <a:p>
            <a:pPr>
              <a:defRPr/>
            </a:pPr>
            <a:r>
              <a:rPr lang="en-US" sz="1600" dirty="0"/>
              <a:t>01-26-2022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2" y="0"/>
            <a:ext cx="3170764"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50" y="0"/>
            <a:ext cx="3170763" cy="478748"/>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lvl1pPr algn="r" defTabSz="920835" eaLnBrk="1" hangingPunct="1">
              <a:defRPr sz="1300">
                <a:latin typeface="Calibri" panose="020F0502020204030204" pitchFamily="34" charset="0"/>
                <a:cs typeface="Arial" charset="0"/>
              </a:defRPr>
            </a:lvl1pPr>
          </a:lstStyle>
          <a:p>
            <a:pPr>
              <a:defRPr/>
            </a:pPr>
            <a:fld id="{5800389A-3474-4B41-9CB2-F1B2DAE08F62}" type="datetimeFigureOut">
              <a:rPr lang="en-US" smtClean="0"/>
              <a:pPr>
                <a:defRPr/>
              </a:pPr>
              <a:t>1/26/2022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24" tIns="50511" rIns="101024" bIns="50511" rtlCol="0" anchor="ctr"/>
          <a:lstStyle/>
          <a:p>
            <a:pPr lvl="0"/>
            <a:endParaRPr lang="en-US" noProof="0" dirty="0"/>
          </a:p>
        </p:txBody>
      </p:sp>
      <p:sp>
        <p:nvSpPr>
          <p:cNvPr id="5" name="Notes Placeholder 4"/>
          <p:cNvSpPr>
            <a:spLocks noGrp="1"/>
          </p:cNvSpPr>
          <p:nvPr>
            <p:ph type="body" sz="quarter" idx="3"/>
          </p:nvPr>
        </p:nvSpPr>
        <p:spPr bwMode="auto">
          <a:xfrm>
            <a:off x="732365" y="4561227"/>
            <a:ext cx="5850473" cy="4318573"/>
          </a:xfrm>
          <a:prstGeom prst="rect">
            <a:avLst/>
          </a:prstGeom>
          <a:noFill/>
          <a:ln w="9525">
            <a:noFill/>
            <a:miter lim="800000"/>
            <a:headEnd/>
            <a:tailEnd/>
          </a:ln>
        </p:spPr>
        <p:txBody>
          <a:bodyPr vert="horz" wrap="square" lIns="97378" tIns="48690" rIns="97378" bIns="4869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2" y="9120813"/>
            <a:ext cx="3170764"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defTabSz="920835" eaLnBrk="1" hangingPunct="1">
              <a:defRPr sz="13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50" y="9120813"/>
            <a:ext cx="3170763" cy="478748"/>
          </a:xfrm>
          <a:prstGeom prst="rect">
            <a:avLst/>
          </a:prstGeom>
          <a:noFill/>
          <a:ln w="9525">
            <a:noFill/>
            <a:miter lim="800000"/>
            <a:headEnd/>
            <a:tailEnd/>
          </a:ln>
        </p:spPr>
        <p:txBody>
          <a:bodyPr vert="horz" wrap="square" lIns="97378" tIns="48690" rIns="97378" bIns="48690" numCol="1" anchor="b" anchorCtr="0" compatLnSpc="1">
            <a:prstTxWarp prst="textNoShape">
              <a:avLst/>
            </a:prstTxWarp>
          </a:bodyPr>
          <a:lstStyle>
            <a:lvl1pPr algn="r" defTabSz="919444">
              <a:defRPr sz="1300">
                <a:latin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14</a:t>
            </a:fld>
            <a:endParaRPr lang="en-US" altLang="en-US" dirty="0"/>
          </a:p>
        </p:txBody>
      </p:sp>
    </p:spTree>
    <p:extLst>
      <p:ext uri="{BB962C8B-B14F-4D97-AF65-F5344CB8AC3E}">
        <p14:creationId xmlns:p14="http://schemas.microsoft.com/office/powerpoint/2010/main" val="283953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16</a:t>
            </a:fld>
            <a:endParaRPr lang="en-US" altLang="en-US" dirty="0"/>
          </a:p>
        </p:txBody>
      </p:sp>
    </p:spTree>
    <p:extLst>
      <p:ext uri="{BB962C8B-B14F-4D97-AF65-F5344CB8AC3E}">
        <p14:creationId xmlns:p14="http://schemas.microsoft.com/office/powerpoint/2010/main" val="2839534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84339-C7C3-4022-975D-A91B6BCBB8E5}" type="slidenum">
              <a:rPr lang="en-US" altLang="en-US" smtClean="0"/>
              <a:pPr/>
              <a:t>41</a:t>
            </a:fld>
            <a:endParaRPr lang="en-US" altLang="en-US" dirty="0"/>
          </a:p>
        </p:txBody>
      </p:sp>
    </p:spTree>
    <p:extLst>
      <p:ext uri="{BB962C8B-B14F-4D97-AF65-F5344CB8AC3E}">
        <p14:creationId xmlns:p14="http://schemas.microsoft.com/office/powerpoint/2010/main" val="2839534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4287821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1/26/2022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44218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5"/>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 id="2147488918" r:id="rId12"/>
    <p:sldLayoutId id="2147488919" r:id="rId13"/>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1347A-E166-4399-80F1-5FDEDB0A697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
        <p:nvSpPr>
          <p:cNvPr id="7" name="Rectangle 2">
            <a:extLst>
              <a:ext uri="{FF2B5EF4-FFF2-40B4-BE49-F238E27FC236}">
                <a16:creationId xmlns:a16="http://schemas.microsoft.com/office/drawing/2014/main" id="{6C1B414B-77B0-4090-9319-1C754B5D5A2D}"/>
              </a:ext>
            </a:extLst>
          </p:cNvPr>
          <p:cNvSpPr txBox="1">
            <a:spLocks noChangeArrowheads="1"/>
          </p:cNvSpPr>
          <p:nvPr/>
        </p:nvSpPr>
        <p:spPr>
          <a:xfrm>
            <a:off x="3124200" y="228600"/>
            <a:ext cx="5943600" cy="12192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dirty="0">
                <a:effectLst>
                  <a:outerShdw blurRad="38100" dist="38100" dir="2700000" algn="tl">
                    <a:srgbClr val="000000">
                      <a:alpha val="43137"/>
                    </a:srgbClr>
                  </a:outerShdw>
                </a:effectLst>
                <a:sym typeface="Symbol" pitchFamily="18" charset="2"/>
              </a:rPr>
              <a:t>Zechariah</a:t>
            </a:r>
          </a:p>
          <a:p>
            <a:pPr algn="ctr" eaLnBrk="1" hangingPunct="1"/>
            <a:r>
              <a:rPr lang="en-US" sz="3200" kern="0" dirty="0">
                <a:solidFill>
                  <a:srgbClr val="FFFFCC"/>
                </a:solidFill>
                <a:effectLst>
                  <a:outerShdw blurRad="38100" dist="38100" dir="2700000" algn="tl">
                    <a:srgbClr val="000000">
                      <a:alpha val="43137"/>
                    </a:srgbClr>
                  </a:outerShdw>
                </a:effectLst>
                <a:sym typeface="Symbol" pitchFamily="18" charset="2"/>
              </a:rPr>
              <a:t>God Remembers!</a:t>
            </a:r>
          </a:p>
        </p:txBody>
      </p:sp>
      <p:pic>
        <p:nvPicPr>
          <p:cNvPr id="2" name="Picture 1">
            <a:extLst>
              <a:ext uri="{FF2B5EF4-FFF2-40B4-BE49-F238E27FC236}">
                <a16:creationId xmlns:a16="http://schemas.microsoft.com/office/drawing/2014/main" id="{FE4FBC66-70AB-4401-B987-E4D026EE7810}"/>
              </a:ext>
            </a:extLst>
          </p:cNvPr>
          <p:cNvPicPr>
            <a:picLocks noChangeAspect="1"/>
          </p:cNvPicPr>
          <p:nvPr/>
        </p:nvPicPr>
        <p:blipFill rotWithShape="1">
          <a:blip r:embed="rId3"/>
          <a:srcRect b="3333"/>
          <a:stretch/>
        </p:blipFill>
        <p:spPr>
          <a:xfrm>
            <a:off x="3648967" y="1600200"/>
            <a:ext cx="4894066" cy="3657600"/>
          </a:xfrm>
          <a:prstGeom prst="rect">
            <a:avLst/>
          </a:prstGeom>
          <a:ln>
            <a:solidFill>
              <a:schemeClr val="tx1"/>
            </a:solidFill>
          </a:ln>
        </p:spPr>
      </p:pic>
    </p:spTree>
    <p:extLst>
      <p:ext uri="{BB962C8B-B14F-4D97-AF65-F5344CB8AC3E}">
        <p14:creationId xmlns:p14="http://schemas.microsoft.com/office/powerpoint/2010/main" val="39120385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3048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Zechariah 1:7</a:t>
            </a:r>
          </a:p>
          <a:p>
            <a:pPr marL="0" indent="0" algn="just" eaLnBrk="1" hangingPunct="1">
              <a:spcBef>
                <a:spcPts val="0"/>
              </a:spcBef>
              <a:buNone/>
              <a:defRPr/>
            </a:pPr>
            <a:r>
              <a:rPr lang="en-US" sz="3500" dirty="0">
                <a:effectLst>
                  <a:outerShdw blurRad="38100" dist="38100" dir="2700000" algn="tl">
                    <a:srgbClr val="000000">
                      <a:alpha val="43137"/>
                    </a:srgbClr>
                  </a:outerShdw>
                </a:effectLst>
              </a:rPr>
              <a:t>“On the twenty-fourth day of the eleventh month, which is the month Shebat, in the </a:t>
            </a:r>
            <a:r>
              <a:rPr lang="en-US" sz="3500" b="1" u="sng" dirty="0">
                <a:solidFill>
                  <a:srgbClr val="FFFFCC"/>
                </a:solidFill>
                <a:effectLst>
                  <a:outerShdw blurRad="38100" dist="38100" dir="2700000" algn="tl">
                    <a:srgbClr val="000000">
                      <a:alpha val="43137"/>
                    </a:srgbClr>
                  </a:outerShdw>
                </a:effectLst>
              </a:rPr>
              <a:t>second year of Darius</a:t>
            </a:r>
            <a:r>
              <a:rPr lang="en-US" sz="3500" b="1" dirty="0">
                <a:solidFill>
                  <a:srgbClr val="FFFFCC"/>
                </a:solidFill>
                <a:effectLst>
                  <a:outerShdw blurRad="38100" dist="38100" dir="2700000" algn="tl">
                    <a:srgbClr val="000000">
                      <a:alpha val="43137"/>
                    </a:srgbClr>
                  </a:outerShdw>
                </a:effectLst>
              </a:rPr>
              <a:t> (519 </a:t>
            </a:r>
            <a:r>
              <a:rPr lang="en-US" sz="3500" b="1" cap="small" dirty="0" err="1">
                <a:solidFill>
                  <a:srgbClr val="FFFFCC"/>
                </a:solidFill>
                <a:effectLst>
                  <a:outerShdw blurRad="38100" dist="38100" dir="2700000" algn="tl">
                    <a:srgbClr val="000000">
                      <a:alpha val="43137"/>
                    </a:srgbClr>
                  </a:outerShdw>
                </a:effectLst>
              </a:rPr>
              <a:t>b.c.</a:t>
            </a:r>
            <a:r>
              <a:rPr lang="en-US" sz="3500" b="1" cap="small" dirty="0">
                <a:solidFill>
                  <a:srgbClr val="FFFFCC"/>
                </a:solidFill>
                <a:effectLst>
                  <a:outerShdw blurRad="38100" dist="38100" dir="2700000" algn="tl">
                    <a:srgbClr val="000000">
                      <a:alpha val="43137"/>
                    </a:srgbClr>
                  </a:outerShdw>
                </a:effectLst>
              </a:rPr>
              <a:t>*</a:t>
            </a:r>
            <a:r>
              <a:rPr lang="en-US" sz="3500" b="1" dirty="0">
                <a:solidFill>
                  <a:srgbClr val="FFFFCC"/>
                </a:solidFill>
                <a:effectLst>
                  <a:outerShdw blurRad="38100" dist="38100" dir="2700000" algn="tl">
                    <a:srgbClr val="000000">
                      <a:alpha val="43137"/>
                    </a:srgbClr>
                  </a:outerShdw>
                </a:effectLst>
              </a:rPr>
              <a:t>)</a:t>
            </a:r>
            <a:r>
              <a:rPr lang="en-US" sz="3500" dirty="0">
                <a:effectLst>
                  <a:outerShdw blurRad="38100" dist="38100" dir="2700000" algn="tl">
                    <a:srgbClr val="000000">
                      <a:alpha val="43137"/>
                    </a:srgbClr>
                  </a:outerShdw>
                </a:effectLst>
              </a:rPr>
              <a:t>, the word of the </a:t>
            </a:r>
            <a:r>
              <a:rPr lang="en-US" sz="3500" cap="small" dirty="0">
                <a:effectLst>
                  <a:outerShdw blurRad="38100" dist="38100" dir="2700000" algn="tl">
                    <a:srgbClr val="000000">
                      <a:alpha val="43137"/>
                    </a:srgbClr>
                  </a:outerShdw>
                </a:effectLst>
              </a:rPr>
              <a:t>Lord</a:t>
            </a:r>
            <a:r>
              <a:rPr lang="en-US" sz="3500" dirty="0">
                <a:effectLst>
                  <a:outerShdw blurRad="38100" dist="38100" dir="2700000" algn="tl">
                    <a:srgbClr val="000000">
                      <a:alpha val="43137"/>
                    </a:srgbClr>
                  </a:outerShdw>
                </a:effectLst>
              </a:rPr>
              <a:t> came to Zechariah the prophet, the son of </a:t>
            </a:r>
            <a:r>
              <a:rPr lang="en-US" sz="3500" dirty="0" err="1">
                <a:effectLst>
                  <a:outerShdw blurRad="38100" dist="38100" dir="2700000" algn="tl">
                    <a:srgbClr val="000000">
                      <a:alpha val="43137"/>
                    </a:srgbClr>
                  </a:outerShdw>
                </a:effectLst>
              </a:rPr>
              <a:t>Berechiah</a:t>
            </a:r>
            <a:r>
              <a:rPr lang="en-US" sz="3500" dirty="0">
                <a:effectLst>
                  <a:outerShdw blurRad="38100" dist="38100" dir="2700000" algn="tl">
                    <a:srgbClr val="000000">
                      <a:alpha val="43137"/>
                    </a:srgbClr>
                  </a:outerShdw>
                </a:effectLst>
              </a:rPr>
              <a:t>, the son of </a:t>
            </a:r>
            <a:r>
              <a:rPr lang="en-US" sz="3500" dirty="0" err="1">
                <a:effectLst>
                  <a:outerShdw blurRad="38100" dist="38100" dir="2700000" algn="tl">
                    <a:srgbClr val="000000">
                      <a:alpha val="43137"/>
                    </a:srgbClr>
                  </a:outerShdw>
                </a:effectLst>
              </a:rPr>
              <a:t>Iddo</a:t>
            </a:r>
            <a:r>
              <a:rPr lang="en-US" sz="3500" dirty="0">
                <a:effectLst>
                  <a:outerShdw blurRad="38100" dist="38100" dir="2700000" algn="tl">
                    <a:srgbClr val="000000">
                      <a:alpha val="43137"/>
                    </a:srgbClr>
                  </a:outerShdw>
                </a:effectLst>
              </a:rPr>
              <a:t>, as follows:”</a:t>
            </a:r>
          </a:p>
        </p:txBody>
      </p:sp>
      <p:sp>
        <p:nvSpPr>
          <p:cNvPr id="5" name="TextBox 4">
            <a:extLst>
              <a:ext uri="{FF2B5EF4-FFF2-40B4-BE49-F238E27FC236}">
                <a16:creationId xmlns:a16="http://schemas.microsoft.com/office/drawing/2014/main" id="{CB51AB59-FC2A-4FEB-AAEA-4F32C444B127}"/>
              </a:ext>
            </a:extLst>
          </p:cNvPr>
          <p:cNvSpPr txBox="1"/>
          <p:nvPr/>
        </p:nvSpPr>
        <p:spPr>
          <a:xfrm>
            <a:off x="533400" y="4648200"/>
            <a:ext cx="4191000" cy="584775"/>
          </a:xfrm>
          <a:prstGeom prst="rect">
            <a:avLst/>
          </a:prstGeom>
          <a:noFill/>
        </p:spPr>
        <p:txBody>
          <a:bodyPr wrap="square">
            <a:spAutoFit/>
          </a:bodyPr>
          <a:lstStyle/>
          <a:p>
            <a:pPr marL="0" indent="0" eaLnBrk="1" hangingPunct="1">
              <a:spcBef>
                <a:spcPts val="1200"/>
              </a:spcBef>
              <a:buNone/>
              <a:defRPr/>
            </a:pP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fell in 539 </a:t>
            </a:r>
            <a:r>
              <a:rPr lang="en-US" sz="3200" b="1" cap="small"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b.c</a:t>
            </a:r>
            <a:r>
              <a:rPr lang="en-US" sz="3200" b="1" cap="small"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AD219B19-8E2D-4E8B-A253-3488DACDC86F}"/>
              </a:ext>
            </a:extLst>
          </p:cNvPr>
          <p:cNvPicPr>
            <a:picLocks noChangeAspect="1"/>
          </p:cNvPicPr>
          <p:nvPr/>
        </p:nvPicPr>
        <p:blipFill>
          <a:blip r:embed="rId3"/>
          <a:stretch>
            <a:fillRect/>
          </a:stretch>
        </p:blipFill>
        <p:spPr>
          <a:xfrm>
            <a:off x="4876800" y="2971800"/>
            <a:ext cx="2438400" cy="1828800"/>
          </a:xfrm>
          <a:prstGeom prst="rect">
            <a:avLst/>
          </a:prstGeom>
          <a:ln w="38100">
            <a:solidFill>
              <a:schemeClr val="tx1"/>
            </a:solidFill>
          </a:ln>
        </p:spPr>
      </p:pic>
    </p:spTree>
    <p:extLst>
      <p:ext uri="{BB962C8B-B14F-4D97-AF65-F5344CB8AC3E}">
        <p14:creationId xmlns:p14="http://schemas.microsoft.com/office/powerpoint/2010/main" val="356243032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25146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Zechariah 7:1</a:t>
            </a:r>
          </a:p>
          <a:p>
            <a:pPr marL="0" indent="0" algn="just" eaLnBrk="1" hangingPunct="1">
              <a:spcBef>
                <a:spcPts val="0"/>
              </a:spcBef>
              <a:buNone/>
              <a:defRPr/>
            </a:pPr>
            <a:r>
              <a:rPr lang="en-US" sz="3600" dirty="0">
                <a:effectLst>
                  <a:outerShdw blurRad="38100" dist="38100" dir="2700000" algn="tl">
                    <a:srgbClr val="000000">
                      <a:alpha val="43137"/>
                    </a:srgbClr>
                  </a:outerShdw>
                </a:effectLst>
              </a:rPr>
              <a:t>“In the </a:t>
            </a:r>
            <a:r>
              <a:rPr lang="en-US" sz="3600" b="1" u="sng" dirty="0">
                <a:solidFill>
                  <a:srgbClr val="FFFFCC"/>
                </a:solidFill>
                <a:effectLst>
                  <a:outerShdw blurRad="38100" dist="38100" dir="2700000" algn="tl">
                    <a:srgbClr val="000000">
                      <a:alpha val="43137"/>
                    </a:srgbClr>
                  </a:outerShdw>
                </a:effectLst>
              </a:rPr>
              <a:t>fourth year of King Darius</a:t>
            </a:r>
            <a:r>
              <a:rPr lang="en-US" sz="3600" dirty="0">
                <a:effectLst>
                  <a:outerShdw blurRad="38100" dist="38100" dir="2700000" algn="tl">
                    <a:srgbClr val="000000">
                      <a:alpha val="43137"/>
                    </a:srgbClr>
                  </a:outerShdw>
                </a:effectLst>
              </a:rPr>
              <a:t>, the word of the Lord came to Zechariah on the fourth day of the ninth month, which is </a:t>
            </a:r>
            <a:r>
              <a:rPr lang="en-US" sz="3600" b="1" u="sng" dirty="0">
                <a:solidFill>
                  <a:srgbClr val="FFFFCC"/>
                </a:solidFill>
                <a:effectLst>
                  <a:outerShdw blurRad="38100" dist="38100" dir="2700000" algn="tl">
                    <a:srgbClr val="000000">
                      <a:alpha val="43137"/>
                    </a:srgbClr>
                  </a:outerShdw>
                </a:effectLst>
              </a:rPr>
              <a:t>Chislev</a:t>
            </a:r>
            <a:r>
              <a:rPr lang="en-US" sz="3600" dirty="0">
                <a:effectLst>
                  <a:outerShdw blurRad="38100" dist="38100" dir="2700000" algn="tl">
                    <a:srgbClr val="000000">
                      <a:alpha val="43137"/>
                    </a:srgbClr>
                  </a:outerShdw>
                </a:effectLst>
              </a:rPr>
              <a:t>.”</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pic>
        <p:nvPicPr>
          <p:cNvPr id="6" name="Picture 5">
            <a:extLst>
              <a:ext uri="{FF2B5EF4-FFF2-40B4-BE49-F238E27FC236}">
                <a16:creationId xmlns:a16="http://schemas.microsoft.com/office/drawing/2014/main" id="{259FD85A-E5B4-494F-87D2-8C95E9480439}"/>
              </a:ext>
            </a:extLst>
          </p:cNvPr>
          <p:cNvPicPr>
            <a:picLocks noChangeAspect="1"/>
          </p:cNvPicPr>
          <p:nvPr/>
        </p:nvPicPr>
        <p:blipFill>
          <a:blip r:embed="rId3"/>
          <a:stretch>
            <a:fillRect/>
          </a:stretch>
        </p:blipFill>
        <p:spPr>
          <a:xfrm>
            <a:off x="4876800" y="2971800"/>
            <a:ext cx="2438400" cy="1828800"/>
          </a:xfrm>
          <a:prstGeom prst="rect">
            <a:avLst/>
          </a:prstGeom>
          <a:ln w="38100">
            <a:solidFill>
              <a:schemeClr val="tx1"/>
            </a:solidFill>
          </a:ln>
        </p:spPr>
      </p:pic>
    </p:spTree>
    <p:extLst>
      <p:ext uri="{BB962C8B-B14F-4D97-AF65-F5344CB8AC3E}">
        <p14:creationId xmlns:p14="http://schemas.microsoft.com/office/powerpoint/2010/main" val="39388768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047" y="228600"/>
            <a:ext cx="86599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446680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514350" indent="-514350" algn="ctr">
              <a:buClr>
                <a:srgbClr val="FF66FF"/>
              </a:buClr>
              <a:buFont typeface="+mj-lt"/>
              <a:buAutoNum type="alphaUcPeriod"/>
            </a:pPr>
            <a:r>
              <a:rPr lang="en-US" altLang="en-US" sz="3600" dirty="0">
                <a:effectLst>
                  <a:outerShdw blurRad="38100" dist="38100" dir="2700000" algn="tl">
                    <a:srgbClr val="000000">
                      <a:alpha val="43137"/>
                    </a:srgbClr>
                  </a:outerShdw>
                </a:effectLst>
              </a:rPr>
              <a:t>Question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(7:1-3)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1066800" y="1828800"/>
            <a:ext cx="4267201" cy="3200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Date (1)</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Questioner (2)</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 (3)</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10400" y="1828800"/>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55132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effectLst>
                  <a:outerShdw blurRad="38100" dist="38100" dir="2700000" algn="tl">
                    <a:srgbClr val="000000">
                      <a:alpha val="43137"/>
                    </a:srgbClr>
                  </a:outerShdw>
                </a:effectLst>
              </a:rPr>
              <a:t>“</a:t>
            </a:r>
            <a:r>
              <a:rPr lang="en-US" b="0" i="0" u="none" strike="noStrike" dirty="0">
                <a:effectLst/>
                <a:latin typeface="UICTFontTextStyleTallBody"/>
              </a:rPr>
              <a:t>Israelites who lived in ‘</a:t>
            </a:r>
            <a:r>
              <a:rPr lang="en-US" b="1" i="0" u="sng" strike="noStrike" dirty="0">
                <a:solidFill>
                  <a:srgbClr val="FFFFCC"/>
                </a:solidFill>
                <a:effectLst/>
                <a:latin typeface="UICTFontTextStyleTallBody"/>
              </a:rPr>
              <a:t>Bethel,’ about 10 miles north of Jerusalem</a:t>
            </a:r>
            <a:r>
              <a:rPr lang="en-US" b="0" i="0" u="none" strike="noStrike" dirty="0">
                <a:effectLst/>
                <a:latin typeface="UICTFontTextStyleTallBody"/>
              </a:rPr>
              <a:t> (cf. Ezra 2:28; </a:t>
            </a:r>
            <a:r>
              <a:rPr lang="en-US" b="0" i="0" u="none" strike="noStrike" dirty="0" err="1">
                <a:effectLst/>
                <a:latin typeface="UICTFontTextStyleTallBody"/>
              </a:rPr>
              <a:t>Neh</a:t>
            </a:r>
            <a:r>
              <a:rPr lang="en-US" b="0" i="0" u="none" strike="noStrike" dirty="0">
                <a:effectLst/>
                <a:latin typeface="UICTFontTextStyleTallBody"/>
              </a:rPr>
              <a:t>. 7:32; 11:31), sent two representatives to ask the priests and prophets in the capital about how they should worship the Lord (cf. Mal. 1:9).”</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72.</a:t>
            </a:r>
          </a:p>
        </p:txBody>
      </p:sp>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3"/>
          <a:srcRect l="29001" r="21999"/>
          <a:stretch/>
        </p:blipFill>
        <p:spPr>
          <a:xfrm>
            <a:off x="609600" y="100273"/>
            <a:ext cx="947431" cy="1097280"/>
          </a:xfrm>
          <a:prstGeom prst="rect">
            <a:avLst/>
          </a:prstGeom>
          <a:ln>
            <a:solidFill>
              <a:schemeClr val="tx1"/>
            </a:solidFill>
          </a:ln>
        </p:spPr>
      </p:pic>
      <p:pic>
        <p:nvPicPr>
          <p:cNvPr id="6" name="Picture 5">
            <a:extLst>
              <a:ext uri="{FF2B5EF4-FFF2-40B4-BE49-F238E27FC236}">
                <a16:creationId xmlns:a16="http://schemas.microsoft.com/office/drawing/2014/main" id="{6B27167C-30DD-4109-B9E2-92AE617B7965}"/>
              </a:ext>
            </a:extLst>
          </p:cNvPr>
          <p:cNvPicPr>
            <a:picLocks noChangeAspect="1"/>
          </p:cNvPicPr>
          <p:nvPr/>
        </p:nvPicPr>
        <p:blipFill>
          <a:blip r:embed="rId4"/>
          <a:stretch>
            <a:fillRect/>
          </a:stretch>
        </p:blipFill>
        <p:spPr>
          <a:xfrm>
            <a:off x="10668000" y="121920"/>
            <a:ext cx="914400" cy="1097280"/>
          </a:xfrm>
          <a:prstGeom prst="rect">
            <a:avLst/>
          </a:prstGeom>
        </p:spPr>
      </p:pic>
    </p:spTree>
    <p:extLst>
      <p:ext uri="{BB962C8B-B14F-4D97-AF65-F5344CB8AC3E}">
        <p14:creationId xmlns:p14="http://schemas.microsoft.com/office/powerpoint/2010/main" val="426643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514350" indent="-514350" algn="ctr">
              <a:buClr>
                <a:srgbClr val="FF66FF"/>
              </a:buClr>
              <a:buFont typeface="+mj-lt"/>
              <a:buAutoNum type="alphaUcPeriod"/>
            </a:pPr>
            <a:r>
              <a:rPr lang="en-US" altLang="en-US" sz="3600" dirty="0">
                <a:effectLst>
                  <a:outerShdw blurRad="38100" dist="38100" dir="2700000" algn="tl">
                    <a:srgbClr val="000000">
                      <a:alpha val="43137"/>
                    </a:srgbClr>
                  </a:outerShdw>
                </a:effectLst>
              </a:rPr>
              <a:t>Question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(7:1-3)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1066800" y="1828800"/>
            <a:ext cx="4267201" cy="3200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Date (1)</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Questioner (2)</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Question (3)</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10400" y="1828800"/>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3175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effectLst>
                  <a:outerShdw blurRad="38100" dist="38100" dir="2700000" algn="tl">
                    <a:srgbClr val="000000">
                      <a:alpha val="43137"/>
                    </a:srgbClr>
                  </a:outerShdw>
                </a:effectLst>
              </a:rPr>
              <a:t>“</a:t>
            </a:r>
            <a:r>
              <a:rPr lang="en-US" b="0" i="0" u="none" strike="noStrike" dirty="0">
                <a:effectLst/>
                <a:latin typeface="UICTFontTextStyleTallBody"/>
              </a:rPr>
              <a:t>Whoever these men were, they wanted to know if they should continue to ‘weep’ and </a:t>
            </a:r>
            <a:r>
              <a:rPr lang="en-US" dirty="0">
                <a:latin typeface="UICTFontTextStyleTallBody"/>
              </a:rPr>
              <a:t>‘</a:t>
            </a:r>
            <a:r>
              <a:rPr lang="en-US" b="0" i="0" u="none" strike="noStrike" dirty="0">
                <a:effectLst/>
                <a:latin typeface="UICTFontTextStyleTallBody"/>
              </a:rPr>
              <a:t>abstain’ from food (i.e., to fast), which had become traditional but which the Mosaic Law did not require. The only fast that the Mosaic Law prescribed was on the Day of Atonement (Lev. 16:29; 23:27-32)...The question was a reasonable one.”</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2233339" y="228600"/>
            <a:ext cx="7725322" cy="1038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Thomas L. Constable</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Constable’s online notes on Zechariah, </a:t>
            </a:r>
            <a:r>
              <a:rPr lang="en-US" altLang="en-US" sz="1800" dirty="0">
                <a:effectLst>
                  <a:outerShdw blurRad="38100" dist="38100" dir="2700000" algn="tl">
                    <a:srgbClr val="000000">
                      <a:alpha val="43137"/>
                    </a:srgbClr>
                  </a:outerShdw>
                </a:effectLst>
                <a:cs typeface="Calibri" panose="020F0502020204030204" pitchFamily="34" charset="0"/>
              </a:rPr>
              <a:t>p. 72-73.</a:t>
            </a:r>
          </a:p>
        </p:txBody>
      </p:sp>
      <p:pic>
        <p:nvPicPr>
          <p:cNvPr id="2" name="Picture 1">
            <a:extLst>
              <a:ext uri="{FF2B5EF4-FFF2-40B4-BE49-F238E27FC236}">
                <a16:creationId xmlns:a16="http://schemas.microsoft.com/office/drawing/2014/main" id="{E32E9AB3-11A8-468A-8C14-7B27B86B7D8B}"/>
              </a:ext>
            </a:extLst>
          </p:cNvPr>
          <p:cNvPicPr>
            <a:picLocks noChangeAspect="1"/>
          </p:cNvPicPr>
          <p:nvPr/>
        </p:nvPicPr>
        <p:blipFill rotWithShape="1">
          <a:blip r:embed="rId3"/>
          <a:srcRect l="29001" r="21999"/>
          <a:stretch/>
        </p:blipFill>
        <p:spPr>
          <a:xfrm>
            <a:off x="609600" y="100273"/>
            <a:ext cx="947431" cy="1097280"/>
          </a:xfrm>
          <a:prstGeom prst="rect">
            <a:avLst/>
          </a:prstGeom>
          <a:ln>
            <a:solidFill>
              <a:schemeClr val="tx1"/>
            </a:solidFill>
          </a:ln>
        </p:spPr>
      </p:pic>
      <p:pic>
        <p:nvPicPr>
          <p:cNvPr id="6" name="Picture 5">
            <a:extLst>
              <a:ext uri="{FF2B5EF4-FFF2-40B4-BE49-F238E27FC236}">
                <a16:creationId xmlns:a16="http://schemas.microsoft.com/office/drawing/2014/main" id="{6B27167C-30DD-4109-B9E2-92AE617B7965}"/>
              </a:ext>
            </a:extLst>
          </p:cNvPr>
          <p:cNvPicPr>
            <a:picLocks noChangeAspect="1"/>
          </p:cNvPicPr>
          <p:nvPr/>
        </p:nvPicPr>
        <p:blipFill>
          <a:blip r:embed="rId4"/>
          <a:stretch>
            <a:fillRect/>
          </a:stretch>
        </p:blipFill>
        <p:spPr>
          <a:xfrm>
            <a:off x="10668000" y="121920"/>
            <a:ext cx="914400" cy="1097280"/>
          </a:xfrm>
          <a:prstGeom prst="rect">
            <a:avLst/>
          </a:prstGeom>
        </p:spPr>
      </p:pic>
    </p:spTree>
    <p:extLst>
      <p:ext uri="{BB962C8B-B14F-4D97-AF65-F5344CB8AC3E}">
        <p14:creationId xmlns:p14="http://schemas.microsoft.com/office/powerpoint/2010/main" val="3635639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838200"/>
          </a:xfrm>
        </p:spPr>
        <p:txBody>
          <a:bodyPr>
            <a:normAutofit/>
          </a:bodyPr>
          <a:lstStyle/>
          <a:p>
            <a:pPr algn="ctr" eaLnBrk="1" hangingPunct="1"/>
            <a:r>
              <a:rPr lang="en-US" altLang="en-US" sz="36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1028700" y="1524000"/>
            <a:ext cx="10134600" cy="3810000"/>
          </a:xfrm>
        </p:spPr>
        <p:txBody>
          <a:bodyPr/>
          <a:lstStyle/>
          <a:p>
            <a:pPr marL="571500" indent="-571500">
              <a:spcBef>
                <a:spcPts val="0"/>
              </a:spcBef>
              <a:spcAft>
                <a:spcPts val="3600"/>
              </a:spcAft>
              <a:buClr>
                <a:srgbClr val="FF99FF"/>
              </a:buClr>
              <a:buSzPct val="100000"/>
              <a:buFont typeface="+mj-lt"/>
              <a:buAutoNum type="arabicPeriod"/>
            </a:pPr>
            <a:r>
              <a:rPr lang="en-US" altLang="en-US" b="1" u="sng" dirty="0">
                <a:solidFill>
                  <a:srgbClr val="FFFFCC"/>
                </a:solidFill>
                <a:effectLst>
                  <a:outerShdw blurRad="38100" dist="38100" dir="2700000" algn="tl">
                    <a:srgbClr val="000000">
                      <a:alpha val="43137"/>
                    </a:srgbClr>
                  </a:outerShdw>
                </a:effectLst>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dirty="0">
                <a:solidFill>
                  <a:srgbClr val="FFFFFF"/>
                </a:solidFill>
                <a:effectLst>
                  <a:outerShdw blurRad="38100" dist="38100" dir="2700000" algn="tl">
                    <a:srgbClr val="000000">
                      <a:alpha val="43137"/>
                    </a:srgbClr>
                  </a:outerShdw>
                </a:effectLst>
              </a:rPr>
              <a:t> Millennial temple (Ezek. 40-48)</a:t>
            </a:r>
          </a:p>
        </p:txBody>
      </p:sp>
    </p:spTree>
    <p:extLst>
      <p:ext uri="{BB962C8B-B14F-4D97-AF65-F5344CB8AC3E}">
        <p14:creationId xmlns:p14="http://schemas.microsoft.com/office/powerpoint/2010/main" val="32450969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3E8835-C4F2-41F7-AE9A-5F9FD6771C62}"/>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66047" y="228600"/>
            <a:ext cx="8659906"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6420113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4572000"/>
          </a:xfrm>
        </p:spPr>
        <p:txBody>
          <a:bodyPr/>
          <a:lstStyle/>
          <a:p>
            <a:pPr marL="0" indent="0" algn="just">
              <a:buNone/>
            </a:pPr>
            <a:r>
              <a:rPr lang="en-US" dirty="0">
                <a:effectLst>
                  <a:outerShdw blurRad="38100" dist="38100" dir="2700000" algn="tl">
                    <a:srgbClr val="000000">
                      <a:alpha val="43137"/>
                    </a:srgbClr>
                  </a:outerShdw>
                </a:effectLst>
              </a:rPr>
              <a:t>“So Titus retired into the tower of Antonia, and resolved to storm the temple the next day, early in the morning, with his whole army, and to encamp round about the holy house; but, as for that house, God had for certain long ago doomed it to the fire; and now that fatal day was come, according to the revolution of ages; it was </a:t>
            </a:r>
            <a:r>
              <a:rPr lang="en-US" b="1" u="sng" dirty="0">
                <a:solidFill>
                  <a:srgbClr val="FFFFCC"/>
                </a:solidFill>
                <a:effectLst>
                  <a:outerShdw blurRad="38100" dist="38100" dir="2700000" algn="tl">
                    <a:srgbClr val="000000">
                      <a:alpha val="43137"/>
                    </a:srgbClr>
                  </a:outerShdw>
                </a:effectLst>
              </a:rPr>
              <a:t>the tenth day of the month </a:t>
            </a:r>
            <a:r>
              <a:rPr lang="en-US" b="1" u="sng" dirty="0" err="1">
                <a:solidFill>
                  <a:srgbClr val="FFFFCC"/>
                </a:solidFill>
                <a:effectLst>
                  <a:outerShdw blurRad="38100" dist="38100" dir="2700000" algn="tl">
                    <a:srgbClr val="000000">
                      <a:alpha val="43137"/>
                    </a:srgbClr>
                  </a:outerShdw>
                </a:effectLst>
              </a:rPr>
              <a:t>Lous</a:t>
            </a:r>
            <a:r>
              <a:rPr lang="en-US" b="1" u="sng" dirty="0">
                <a:solidFill>
                  <a:srgbClr val="FFFFCC"/>
                </a:solidFill>
                <a:effectLst>
                  <a:outerShdw blurRad="38100" dist="38100" dir="2700000" algn="tl">
                    <a:srgbClr val="000000">
                      <a:alpha val="43137"/>
                    </a:srgbClr>
                  </a:outerShdw>
                </a:effectLst>
              </a:rPr>
              <a:t> [Ab], upon which it was formerly burnt by the king of Babylon</a:t>
            </a:r>
            <a:r>
              <a:rPr lang="en-US" dirty="0">
                <a:effectLst>
                  <a:outerShdw blurRad="38100" dist="38100" dir="2700000" algn="tl">
                    <a:srgbClr val="000000">
                      <a:alpha val="43137"/>
                    </a:srgbClr>
                  </a:outerShdw>
                </a:effectLst>
              </a:rPr>
              <a:t>; although these flames took their rise from the Jews themselves, and were occasioned by them…”</a:t>
            </a: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Josephus</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Antiquities</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6.4.5</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81BC8BA-30CD-4992-911C-75E74516DA1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121920"/>
            <a:ext cx="810705"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0260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dirty="0">
                <a:effectLst>
                  <a:outerShdw blurRad="38100" dist="38100" dir="2700000" algn="tl">
                    <a:srgbClr val="000000">
                      <a:alpha val="43137"/>
                    </a:srgbClr>
                  </a:outerShdw>
                </a:effectLst>
              </a:rPr>
              <a:t>7</a:t>
            </a:r>
            <a:r>
              <a:rPr lang="en-US" altLang="en-US" dirty="0">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810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10972800" cy="2057400"/>
          </a:xfrm>
        </p:spPr>
        <p:txBody>
          <a:bodyPr/>
          <a:lstStyle/>
          <a:p>
            <a:pPr marL="0" indent="0" algn="just">
              <a:buNone/>
            </a:pPr>
            <a:r>
              <a:rPr lang="en-US" sz="3100" dirty="0">
                <a:effectLst>
                  <a:outerShdw blurRad="38100" dist="38100" dir="2700000" algn="tl">
                    <a:srgbClr val="000000">
                      <a:alpha val="43137"/>
                    </a:srgbClr>
                  </a:outerShdw>
                </a:effectLst>
              </a:rPr>
              <a:t>“On the ninth of Ab (1) the decree was made against our forefathers that they should not enter the land, (2) the first Temple and (3) the second [Temple] were destroyed, (4) </a:t>
            </a:r>
            <a:r>
              <a:rPr lang="en-US" sz="3100" dirty="0" err="1">
                <a:effectLst>
                  <a:outerShdw blurRad="38100" dist="38100" dir="2700000" algn="tl">
                    <a:srgbClr val="000000">
                      <a:alpha val="43137"/>
                    </a:srgbClr>
                  </a:outerShdw>
                </a:effectLst>
              </a:rPr>
              <a:t>Betar</a:t>
            </a:r>
            <a:r>
              <a:rPr lang="en-US" sz="3100" dirty="0">
                <a:effectLst>
                  <a:outerShdw blurRad="38100" dist="38100" dir="2700000" algn="tl">
                    <a:srgbClr val="000000">
                      <a:alpha val="43137"/>
                    </a:srgbClr>
                  </a:outerShdw>
                </a:effectLst>
              </a:rPr>
              <a:t> was taken, and (5) the city was ploughed up [after the war of Hadrian].”</a:t>
            </a:r>
          </a:p>
          <a:p>
            <a:pPr marL="0" indent="0">
              <a:buNone/>
            </a:pPr>
            <a:endParaRPr lang="en-US" dirty="0">
              <a:effectLst>
                <a:outerShdw blurRad="38100" dist="38100" dir="2700000" algn="tl">
                  <a:srgbClr val="000000">
                    <a:alpha val="43137"/>
                  </a:srgbClr>
                </a:outerShdw>
              </a:effectLst>
            </a:endParaRPr>
          </a:p>
        </p:txBody>
      </p:sp>
      <p:sp>
        <p:nvSpPr>
          <p:cNvPr id="99331" name="TextBox 3"/>
          <p:cNvSpPr txBox="1">
            <a:spLocks noChangeArrowheads="1"/>
          </p:cNvSpPr>
          <p:nvPr/>
        </p:nvSpPr>
        <p:spPr bwMode="auto">
          <a:xfrm>
            <a:off x="3162300" y="228601"/>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Mishnah</a:t>
            </a:r>
            <a:endParaRPr lang="en-US" alt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pPr algn="ctr" eaLnBrk="1" hangingPunct="1"/>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 </a:t>
            </a:r>
            <a:r>
              <a:rPr lang="en-US" i="1"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Taanit</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4.6</a:t>
            </a:r>
            <a:endParaRPr lang="en-US" alt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6118F676-B9A2-4271-9BC0-5A0440703D3E}"/>
              </a:ext>
            </a:extLst>
          </p:cNvPr>
          <p:cNvPicPr>
            <a:picLocks noChangeAspect="1"/>
          </p:cNvPicPr>
          <p:nvPr/>
        </p:nvPicPr>
        <p:blipFill>
          <a:blip r:embed="rId2"/>
          <a:stretch>
            <a:fillRect/>
          </a:stretch>
        </p:blipFill>
        <p:spPr>
          <a:xfrm>
            <a:off x="3887491" y="3688080"/>
            <a:ext cx="4417018" cy="27432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174486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819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57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Empty Ritualism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(7:4-7)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024610"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insincerity (4-5)</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selfishness (6-7)</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665524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Empty Ritualism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(7:4-7)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024610" cy="3200400"/>
          </a:xfrm>
        </p:spPr>
        <p:txBody>
          <a:bodyPr/>
          <a:lstStyle/>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Israel’s insincerity (4-5)</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selfishness (6-7)</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4303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52869806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14350" indent="-514350" algn="ctr">
              <a:buClr>
                <a:srgbClr val="66FF66"/>
              </a:buClr>
              <a:buFont typeface="+mj-lt"/>
              <a:buAutoNum type="arabicPeriod"/>
            </a:pPr>
            <a:r>
              <a:rPr lang="en-US" altLang="en-US" sz="3600" dirty="0">
                <a:effectLst>
                  <a:outerShdw blurRad="38100" dist="38100" dir="2700000" algn="tl">
                    <a:srgbClr val="000000">
                      <a:alpha val="43137"/>
                    </a:srgbClr>
                  </a:outerShdw>
                </a:effectLst>
              </a:rPr>
              <a:t>Empty Ritualism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(7:4-7)</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024610"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Israel’s insincerity (4-5)</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Israel’s selfishness (6-7)</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36499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25A11-A1DF-49A2-8CF4-9BF982D1ED56}"/>
              </a:ext>
            </a:extLst>
          </p:cNvPr>
          <p:cNvPicPr>
            <a:picLocks noChangeAspect="1"/>
          </p:cNvPicPr>
          <p:nvPr/>
        </p:nvPicPr>
        <p:blipFill>
          <a:blip r:embed="rId2"/>
          <a:stretch>
            <a:fillRect/>
          </a:stretch>
        </p:blipFill>
        <p:spPr>
          <a:xfrm>
            <a:off x="3653162" y="137160"/>
            <a:ext cx="4885676"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7">
            <a:extLst>
              <a:ext uri="{FF2B5EF4-FFF2-40B4-BE49-F238E27FC236}">
                <a16:creationId xmlns:a16="http://schemas.microsoft.com/office/drawing/2014/main" id="{2247BE60-1F06-4AF3-8A03-DFC9D58FFC23}"/>
              </a:ext>
            </a:extLst>
          </p:cNvPr>
          <p:cNvSpPr>
            <a:spLocks noChangeArrowheads="1"/>
          </p:cNvSpPr>
          <p:nvPr/>
        </p:nvSpPr>
        <p:spPr bwMode="auto">
          <a:xfrm>
            <a:off x="5410200" y="4114800"/>
            <a:ext cx="990600" cy="762000"/>
          </a:xfrm>
          <a:prstGeom prst="ellipse">
            <a:avLst/>
          </a:prstGeom>
          <a:solidFill>
            <a:schemeClr val="tx1"/>
          </a:solidFill>
          <a:ln w="38100" algn="ctr">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200" dirty="0">
                <a:solidFill>
                  <a:schemeClr val="bg2"/>
                </a:solidFill>
                <a:latin typeface="Calibri" panose="020F0502020204030204" pitchFamily="34" charset="0"/>
                <a:cs typeface="Calibri" panose="020F0502020204030204" pitchFamily="34" charset="0"/>
              </a:rPr>
              <a:t>Negev</a:t>
            </a:r>
          </a:p>
        </p:txBody>
      </p:sp>
    </p:spTree>
    <p:extLst>
      <p:ext uri="{BB962C8B-B14F-4D97-AF65-F5344CB8AC3E}">
        <p14:creationId xmlns:p14="http://schemas.microsoft.com/office/powerpoint/2010/main" val="22923529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599" y="1371600"/>
            <a:ext cx="9448799"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7203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6196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7659269-5B65-4701-A078-3A9A2D747756}"/>
              </a:ext>
            </a:extLst>
          </p:cNvPr>
          <p:cNvGraphicFramePr>
            <a:graphicFrameLocks noGrp="1"/>
          </p:cNvGraphicFramePr>
          <p:nvPr>
            <p:extLst>
              <p:ext uri="{D42A27DB-BD31-4B8C-83A1-F6EECF244321}">
                <p14:modId xmlns:p14="http://schemas.microsoft.com/office/powerpoint/2010/main" val="653251062"/>
              </p:ext>
            </p:extLst>
          </p:nvPr>
        </p:nvGraphicFramePr>
        <p:xfrm>
          <a:off x="609600" y="235374"/>
          <a:ext cx="10972800" cy="6387252"/>
        </p:xfrm>
        <a:graphic>
          <a:graphicData uri="http://schemas.openxmlformats.org/drawingml/2006/table">
            <a:tbl>
              <a:tblPr firstRow="1" bandRow="1">
                <a:tableStyleId>{D7AC3CCA-C797-4891-BE02-D94E43425B78}</a:tableStyleId>
              </a:tblPr>
              <a:tblGrid>
                <a:gridCol w="4754880">
                  <a:extLst>
                    <a:ext uri="{9D8B030D-6E8A-4147-A177-3AD203B41FA5}">
                      <a16:colId xmlns:a16="http://schemas.microsoft.com/office/drawing/2014/main" val="3136538324"/>
                    </a:ext>
                  </a:extLst>
                </a:gridCol>
                <a:gridCol w="1463040">
                  <a:extLst>
                    <a:ext uri="{9D8B030D-6E8A-4147-A177-3AD203B41FA5}">
                      <a16:colId xmlns:a16="http://schemas.microsoft.com/office/drawing/2014/main" val="2194749658"/>
                    </a:ext>
                  </a:extLst>
                </a:gridCol>
                <a:gridCol w="4754880">
                  <a:extLst>
                    <a:ext uri="{9D8B030D-6E8A-4147-A177-3AD203B41FA5}">
                      <a16:colId xmlns:a16="http://schemas.microsoft.com/office/drawing/2014/main" val="1322261007"/>
                    </a:ext>
                  </a:extLst>
                </a:gridCol>
              </a:tblGrid>
              <a:tr h="545253">
                <a:tc gridSpan="3">
                  <a:txBody>
                    <a:bodyPr/>
                    <a:lstStyle/>
                    <a:p>
                      <a:pPr algn="ctr"/>
                      <a:r>
                        <a:rPr lang="en-US" sz="2800" dirty="0">
                          <a:latin typeface="Calibri" panose="020F0502020204030204" pitchFamily="34" charset="0"/>
                          <a:cs typeface="Calibri" panose="020F0502020204030204" pitchFamily="34" charset="0"/>
                        </a:rPr>
                        <a:t>ZECHARIAH’S EIGHT NIGHT VISIONS</a:t>
                      </a:r>
                    </a:p>
                  </a:txBody>
                  <a:tcPr anchor="ct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extLst>
                  <a:ext uri="{0D108BD9-81ED-4DB2-BD59-A6C34878D82A}">
                    <a16:rowId xmlns:a16="http://schemas.microsoft.com/office/drawing/2014/main" val="787305106"/>
                  </a:ext>
                </a:extLst>
              </a:tr>
              <a:tr h="545253">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Vision</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Reference</a:t>
                      </a:r>
                    </a:p>
                  </a:txBody>
                  <a:tcPr anchor="ctr">
                    <a:solidFill>
                      <a:schemeClr val="tx1"/>
                    </a:solidFill>
                  </a:tcPr>
                </a:tc>
                <a:tc>
                  <a:txBody>
                    <a:bodyPr/>
                    <a:lstStyle/>
                    <a:p>
                      <a:pPr algn="ctr"/>
                      <a:r>
                        <a:rPr lang="en-US" sz="2400" b="1" kern="1200" dirty="0">
                          <a:solidFill>
                            <a:schemeClr val="dk1"/>
                          </a:solidFill>
                          <a:latin typeface="Calibri" panose="020F0502020204030204" pitchFamily="34" charset="0"/>
                          <a:ea typeface="+mn-ea"/>
                          <a:cs typeface="Calibri" panose="020F0502020204030204" pitchFamily="34" charset="0"/>
                        </a:rPr>
                        <a:t>Meaning</a:t>
                      </a:r>
                    </a:p>
                  </a:txBody>
                  <a:tcPr anchor="ctr">
                    <a:solidFill>
                      <a:schemeClr val="tx1"/>
                    </a:solidFill>
                  </a:tcPr>
                </a:tc>
                <a:extLst>
                  <a:ext uri="{0D108BD9-81ED-4DB2-BD59-A6C34878D82A}">
                    <a16:rowId xmlns:a16="http://schemas.microsoft.com/office/drawing/2014/main" val="3061896758"/>
                  </a:ext>
                </a:extLst>
              </a:tr>
              <a:tr h="545253">
                <a:tc>
                  <a:txBody>
                    <a:bodyPr/>
                    <a:lstStyle/>
                    <a:p>
                      <a:r>
                        <a:rPr lang="en-US" sz="2000" dirty="0">
                          <a:latin typeface="Calibri" panose="020F0502020204030204" pitchFamily="34" charset="0"/>
                          <a:cs typeface="Calibri" panose="020F0502020204030204" pitchFamily="34" charset="0"/>
                        </a:rPr>
                        <a:t>The Red-horse Rider among the Myrtles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1:7-17</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anger against the nations &amp; blessing on restored Israel.</a:t>
                      </a:r>
                    </a:p>
                  </a:txBody>
                  <a:tcPr anchor="ctr">
                    <a:solidFill>
                      <a:schemeClr val="tx1"/>
                    </a:solidFill>
                  </a:tcPr>
                </a:tc>
                <a:extLst>
                  <a:ext uri="{0D108BD9-81ED-4DB2-BD59-A6C34878D82A}">
                    <a16:rowId xmlns:a16="http://schemas.microsoft.com/office/drawing/2014/main" val="308484198"/>
                  </a:ext>
                </a:extLst>
              </a:tr>
              <a:tr h="545253">
                <a:tc>
                  <a:txBody>
                    <a:bodyPr/>
                    <a:lstStyle/>
                    <a:p>
                      <a:r>
                        <a:rPr lang="en-US" sz="2000" dirty="0">
                          <a:latin typeface="Calibri" panose="020F0502020204030204" pitchFamily="34" charset="0"/>
                          <a:cs typeface="Calibri" panose="020F0502020204030204" pitchFamily="34" charset="0"/>
                        </a:rPr>
                        <a:t>The Four Horns &amp; the Four Craftsmen</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1:18-21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judgment on the nations that afflict Israel.</a:t>
                      </a:r>
                    </a:p>
                  </a:txBody>
                  <a:tcPr anchor="ctr">
                    <a:solidFill>
                      <a:schemeClr val="tx1"/>
                    </a:solidFill>
                  </a:tcPr>
                </a:tc>
                <a:extLst>
                  <a:ext uri="{0D108BD9-81ED-4DB2-BD59-A6C34878D82A}">
                    <a16:rowId xmlns:a16="http://schemas.microsoft.com/office/drawing/2014/main" val="1801932628"/>
                  </a:ext>
                </a:extLst>
              </a:tr>
              <a:tr h="545253">
                <a:tc>
                  <a:txBody>
                    <a:bodyPr/>
                    <a:lstStyle/>
                    <a:p>
                      <a:r>
                        <a:rPr lang="en-US" sz="2000" dirty="0">
                          <a:latin typeface="Calibri" panose="020F0502020204030204" pitchFamily="34" charset="0"/>
                          <a:cs typeface="Calibri" panose="020F0502020204030204" pitchFamily="34" charset="0"/>
                        </a:rPr>
                        <a:t>The Surveyor with a Measuring Line</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Chapter 2</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God’s future blessing on restored Israel.</a:t>
                      </a:r>
                    </a:p>
                  </a:txBody>
                  <a:tcPr anchor="ctr">
                    <a:solidFill>
                      <a:schemeClr val="tx1"/>
                    </a:solidFill>
                  </a:tcPr>
                </a:tc>
                <a:extLst>
                  <a:ext uri="{0D108BD9-81ED-4DB2-BD59-A6C34878D82A}">
                    <a16:rowId xmlns:a16="http://schemas.microsoft.com/office/drawing/2014/main" val="4259588334"/>
                  </a:ext>
                </a:extLst>
              </a:tr>
              <a:tr h="545253">
                <a:tc>
                  <a:txBody>
                    <a:bodyPr/>
                    <a:lstStyle/>
                    <a:p>
                      <a:r>
                        <a:rPr lang="en-US" sz="2000" dirty="0">
                          <a:latin typeface="Calibri" panose="020F0502020204030204" pitchFamily="34" charset="0"/>
                          <a:cs typeface="Calibri" panose="020F0502020204030204" pitchFamily="34" charset="0"/>
                        </a:rPr>
                        <a:t>The Cleansing &amp; Crowning of Joshua the Hight Priest.</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3</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Israel’s future cleansing from sin &amp; reinstatement as a priestly nation.</a:t>
                      </a:r>
                    </a:p>
                  </a:txBody>
                  <a:tcPr anchor="ctr">
                    <a:solidFill>
                      <a:schemeClr val="tx1"/>
                    </a:solidFill>
                  </a:tcPr>
                </a:tc>
                <a:extLst>
                  <a:ext uri="{0D108BD9-81ED-4DB2-BD59-A6C34878D82A}">
                    <a16:rowId xmlns:a16="http://schemas.microsoft.com/office/drawing/2014/main" val="1011314601"/>
                  </a:ext>
                </a:extLst>
              </a:tr>
              <a:tr h="545253">
                <a:tc>
                  <a:txBody>
                    <a:bodyPr/>
                    <a:lstStyle/>
                    <a:p>
                      <a:r>
                        <a:rPr lang="en-US" sz="2000" dirty="0">
                          <a:latin typeface="Calibri" panose="020F0502020204030204" pitchFamily="34" charset="0"/>
                          <a:cs typeface="Calibri" panose="020F0502020204030204" pitchFamily="34" charset="0"/>
                        </a:rPr>
                        <a:t>The Golden Lampstand &amp; the Two Olive Trees</a:t>
                      </a: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Calibri" panose="020F0502020204030204" pitchFamily="34" charset="0"/>
                          <a:cs typeface="Calibri" panose="020F0502020204030204" pitchFamily="34" charset="0"/>
                        </a:rPr>
                        <a:t>Chapter 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Israel as the light to the nations under Messiah, the King-Priest.</a:t>
                      </a:r>
                    </a:p>
                  </a:txBody>
                  <a:tcPr anchor="ctr">
                    <a:solidFill>
                      <a:schemeClr val="tx1"/>
                    </a:solidFill>
                  </a:tcPr>
                </a:tc>
                <a:extLst>
                  <a:ext uri="{0D108BD9-81ED-4DB2-BD59-A6C34878D82A}">
                    <a16:rowId xmlns:a16="http://schemas.microsoft.com/office/drawing/2014/main" val="887607491"/>
                  </a:ext>
                </a:extLst>
              </a:tr>
              <a:tr h="545253">
                <a:tc>
                  <a:txBody>
                    <a:bodyPr/>
                    <a:lstStyle/>
                    <a:p>
                      <a:r>
                        <a:rPr lang="en-US" sz="2000" dirty="0">
                          <a:latin typeface="Calibri" panose="020F0502020204030204" pitchFamily="34" charset="0"/>
                          <a:cs typeface="Calibri" panose="020F0502020204030204" pitchFamily="34" charset="0"/>
                        </a:rPr>
                        <a:t>The Flying Scroll</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5:1-4</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severity &amp; totality of divine judgment on individual Israelites.</a:t>
                      </a:r>
                    </a:p>
                  </a:txBody>
                  <a:tcPr anchor="ctr">
                    <a:solidFill>
                      <a:schemeClr val="tx1"/>
                    </a:solidFill>
                  </a:tcPr>
                </a:tc>
                <a:extLst>
                  <a:ext uri="{0D108BD9-81ED-4DB2-BD59-A6C34878D82A}">
                    <a16:rowId xmlns:a16="http://schemas.microsoft.com/office/drawing/2014/main" val="4128324461"/>
                  </a:ext>
                </a:extLst>
              </a:tr>
              <a:tr h="545253">
                <a:tc>
                  <a:txBody>
                    <a:bodyPr/>
                    <a:lstStyle/>
                    <a:p>
                      <a:r>
                        <a:rPr lang="en-US" sz="2000" dirty="0">
                          <a:latin typeface="Calibri" panose="020F0502020204030204" pitchFamily="34" charset="0"/>
                          <a:cs typeface="Calibri" panose="020F0502020204030204" pitchFamily="34" charset="0"/>
                        </a:rPr>
                        <a:t>The Woman in the Ephah</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5:5-11</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The removal of national Israel’s sin of rebellion against God.</a:t>
                      </a:r>
                    </a:p>
                  </a:txBody>
                  <a:tcPr anchor="ctr">
                    <a:solidFill>
                      <a:schemeClr val="tx1"/>
                    </a:solidFill>
                  </a:tcPr>
                </a:tc>
                <a:extLst>
                  <a:ext uri="{0D108BD9-81ED-4DB2-BD59-A6C34878D82A}">
                    <a16:rowId xmlns:a16="http://schemas.microsoft.com/office/drawing/2014/main" val="2385179686"/>
                  </a:ext>
                </a:extLst>
              </a:tr>
              <a:tr h="545253">
                <a:tc>
                  <a:txBody>
                    <a:bodyPr/>
                    <a:lstStyle/>
                    <a:p>
                      <a:r>
                        <a:rPr lang="en-US" sz="2000" dirty="0">
                          <a:latin typeface="Calibri" panose="020F0502020204030204" pitchFamily="34" charset="0"/>
                          <a:cs typeface="Calibri" panose="020F0502020204030204" pitchFamily="34" charset="0"/>
                        </a:rPr>
                        <a:t>The Four Chariots</a:t>
                      </a:r>
                    </a:p>
                  </a:txBody>
                  <a:tcPr anchor="ctr">
                    <a:solidFill>
                      <a:schemeClr val="tx1"/>
                    </a:solidFill>
                  </a:tcPr>
                </a:tc>
                <a:tc>
                  <a:txBody>
                    <a:bodyPr/>
                    <a:lstStyle/>
                    <a:p>
                      <a:pPr algn="ctr"/>
                      <a:r>
                        <a:rPr lang="en-US" sz="2000" b="1" dirty="0">
                          <a:latin typeface="Calibri" panose="020F0502020204030204" pitchFamily="34" charset="0"/>
                          <a:cs typeface="Calibri" panose="020F0502020204030204" pitchFamily="34" charset="0"/>
                        </a:rPr>
                        <a:t>6:1-8</a:t>
                      </a:r>
                    </a:p>
                  </a:txBody>
                  <a:tcPr anchor="ctr">
                    <a:solidFill>
                      <a:schemeClr val="tx1"/>
                    </a:solidFill>
                  </a:tcPr>
                </a:tc>
                <a:tc>
                  <a:txBody>
                    <a:bodyPr/>
                    <a:lstStyle/>
                    <a:p>
                      <a:r>
                        <a:rPr lang="en-US" sz="2000" dirty="0">
                          <a:latin typeface="Calibri" panose="020F0502020204030204" pitchFamily="34" charset="0"/>
                          <a:cs typeface="Calibri" panose="020F0502020204030204" pitchFamily="34" charset="0"/>
                        </a:rPr>
                        <a:t>Divine judgment on Gentile nations.</a:t>
                      </a:r>
                    </a:p>
                  </a:txBody>
                  <a:tcPr anchor="ctr">
                    <a:solidFill>
                      <a:schemeClr val="tx1"/>
                    </a:solidFill>
                  </a:tcPr>
                </a:tc>
                <a:extLst>
                  <a:ext uri="{0D108BD9-81ED-4DB2-BD59-A6C34878D82A}">
                    <a16:rowId xmlns:a16="http://schemas.microsoft.com/office/drawing/2014/main" val="2529794026"/>
                  </a:ext>
                </a:extLst>
              </a:tr>
            </a:tbl>
          </a:graphicData>
        </a:graphic>
      </p:graphicFrame>
    </p:spTree>
    <p:extLst>
      <p:ext uri="{BB962C8B-B14F-4D97-AF65-F5344CB8AC3E}">
        <p14:creationId xmlns:p14="http://schemas.microsoft.com/office/powerpoint/2010/main" val="222316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3503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DD2A88D-A347-4000-8512-01EE1A3166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6017" y="80621"/>
            <a:ext cx="8839966" cy="6663506"/>
          </a:xfrm>
          <a:prstGeom prst="rect">
            <a:avLst/>
          </a:prstGeom>
        </p:spPr>
      </p:pic>
    </p:spTree>
    <p:extLst>
      <p:ext uri="{BB962C8B-B14F-4D97-AF65-F5344CB8AC3E}">
        <p14:creationId xmlns:p14="http://schemas.microsoft.com/office/powerpoint/2010/main" val="222947144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dirty="0">
                <a:effectLst/>
              </a:rPr>
              <a:t>Blessings and curses (28)</a:t>
            </a:r>
            <a:endParaRPr lang="en-US" sz="3600" dirty="0">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445480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 name="Rectangle 21">
            <a:extLst>
              <a:ext uri="{FF2B5EF4-FFF2-40B4-BE49-F238E27FC236}">
                <a16:creationId xmlns:a16="http://schemas.microsoft.com/office/drawing/2014/main" id="{F7F091DB-B027-4638-B327-FFDA9CF3359C}"/>
              </a:ext>
            </a:extLst>
          </p:cNvPr>
          <p:cNvSpPr>
            <a:spLocks noGrp="1" noChangeArrowheads="1"/>
          </p:cNvSpPr>
          <p:nvPr>
            <p:ph type="title" idx="4294967295"/>
          </p:nvPr>
        </p:nvSpPr>
        <p:spPr>
          <a:xfrm>
            <a:off x="2209800" y="228600"/>
            <a:ext cx="7772400" cy="1143000"/>
          </a:xfrm>
        </p:spPr>
        <p:txBody>
          <a:bodyPr/>
          <a:lstStyle/>
          <a:p>
            <a:pPr algn="ctr">
              <a:defRPr/>
            </a:pPr>
            <a:r>
              <a:rPr lang="en-US" altLang="en-US" sz="3600" dirty="0">
                <a:effectLst>
                  <a:outerShdw blurRad="38100" dist="38100" dir="2700000" algn="tl">
                    <a:srgbClr val="000000">
                      <a:alpha val="43137"/>
                    </a:srgbClr>
                  </a:outerShdw>
                </a:effectLst>
              </a:rPr>
              <a:t>PORTRAIT OF GROWTH</a:t>
            </a:r>
            <a:br>
              <a:rPr lang="en-US" altLang="en-US" sz="3600" dirty="0">
                <a:effectLst>
                  <a:outerShdw blurRad="38100" dist="38100" dir="2700000" algn="tl">
                    <a:srgbClr val="000000">
                      <a:alpha val="43137"/>
                    </a:srgbClr>
                  </a:outerShdw>
                </a:effectLst>
              </a:rPr>
            </a:br>
            <a:r>
              <a:rPr lang="en-US" altLang="en-US" sz="2800" kern="1200" dirty="0">
                <a:solidFill>
                  <a:schemeClr val="tx1"/>
                </a:solidFill>
                <a:effectLst>
                  <a:outerShdw blurRad="38100" dist="38100" dir="2700000" algn="tl">
                    <a:srgbClr val="000000">
                      <a:alpha val="43137"/>
                    </a:srgbClr>
                  </a:outerShdw>
                </a:effectLst>
              </a:rPr>
              <a:t>1:5-7 </a:t>
            </a:r>
          </a:p>
        </p:txBody>
      </p:sp>
      <p:pic>
        <p:nvPicPr>
          <p:cNvPr id="2" name="Picture 1">
            <a:extLst>
              <a:ext uri="{FF2B5EF4-FFF2-40B4-BE49-F238E27FC236}">
                <a16:creationId xmlns:a16="http://schemas.microsoft.com/office/drawing/2014/main" id="{5240861B-CE2D-4FC8-9428-4CE5AD9F31E6}"/>
              </a:ext>
            </a:extLst>
          </p:cNvPr>
          <p:cNvPicPr>
            <a:picLocks noChangeAspect="1"/>
          </p:cNvPicPr>
          <p:nvPr/>
        </p:nvPicPr>
        <p:blipFill>
          <a:blip r:embed="rId2"/>
          <a:stretch>
            <a:fillRect/>
          </a:stretch>
        </p:blipFill>
        <p:spPr>
          <a:xfrm>
            <a:off x="2139353" y="1447801"/>
            <a:ext cx="7913294" cy="4993057"/>
          </a:xfrm>
          <a:prstGeom prst="rect">
            <a:avLst/>
          </a:prstGeom>
        </p:spPr>
      </p:pic>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a:extLst>
              <a:ext uri="{FF2B5EF4-FFF2-40B4-BE49-F238E27FC236}">
                <a16:creationId xmlns:a16="http://schemas.microsoft.com/office/drawing/2014/main" id="{6676B630-6153-4C1C-8D2F-48413D21FA2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Rectangle 3">
            <a:extLst>
              <a:ext uri="{FF2B5EF4-FFF2-40B4-BE49-F238E27FC236}">
                <a16:creationId xmlns:a16="http://schemas.microsoft.com/office/drawing/2014/main" id="{72F1D0A4-B466-40F2-9DC5-B2CC8E1FF1BA}"/>
              </a:ext>
            </a:extLst>
          </p:cNvPr>
          <p:cNvSpPr>
            <a:spLocks noChangeArrowheads="1"/>
          </p:cNvSpPr>
          <p:nvPr/>
        </p:nvSpPr>
        <p:spPr bwMode="auto">
          <a:xfrm>
            <a:off x="609600" y="1"/>
            <a:ext cx="10972800" cy="4185761"/>
          </a:xfrm>
          <a:prstGeom prst="rect">
            <a:avLst/>
          </a:prstGeom>
          <a:noFill/>
          <a:ln>
            <a:noFill/>
          </a:ln>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ts val="0"/>
              </a:spcBef>
              <a:spcAft>
                <a:spcPts val="1200"/>
              </a:spcAft>
              <a:buClr>
                <a:srgbClr val="00FFFF"/>
              </a:buClr>
              <a:buSzPct val="75000"/>
              <a:defRPr/>
            </a:pPr>
            <a:r>
              <a:rPr lang="en-US" sz="4000" dirty="0">
                <a:solidFill>
                  <a:srgbClr val="00FFFF"/>
                </a:solidFill>
                <a:effectLst>
                  <a:outerShdw blurRad="38100" dist="38100" dir="2700000" algn="tl">
                    <a:srgbClr val="000000"/>
                  </a:outerShdw>
                </a:effectLst>
                <a:latin typeface="Calibri" panose="020F0502020204030204" pitchFamily="34" charset="0"/>
                <a:cs typeface="Calibri" panose="020F0502020204030204" pitchFamily="34" charset="0"/>
              </a:rPr>
              <a:t>2 Peter 1:5-7</a:t>
            </a:r>
          </a:p>
          <a:p>
            <a:pPr algn="just">
              <a:spcBef>
                <a:spcPts val="0"/>
              </a:spcBef>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rPr>
              <a:t>5</a:t>
            </a:r>
            <a:r>
              <a:rPr lang="en-US" sz="3600" dirty="0">
                <a:effectLst>
                  <a:outerShdw blurRad="38100" dist="38100" dir="2700000" algn="tl">
                    <a:srgbClr val="000000">
                      <a:alpha val="43137"/>
                    </a:srgbClr>
                  </a:outerShdw>
                </a:effectLst>
                <a:latin typeface="Calibri" panose="020F0502020204030204" pitchFamily="34" charset="0"/>
              </a:rPr>
              <a:t> Now for this very reason also, applying all diligence, in your faith supply moral excellence,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moral excellence, knowledge, </a:t>
            </a:r>
            <a:r>
              <a:rPr lang="en-US" sz="3600" baseline="30000" dirty="0">
                <a:effectLst>
                  <a:outerShdw blurRad="38100" dist="38100" dir="2700000" algn="tl">
                    <a:srgbClr val="000000">
                      <a:alpha val="43137"/>
                    </a:srgbClr>
                  </a:outerShdw>
                </a:effectLst>
                <a:latin typeface="Calibri" panose="020F0502020204030204" pitchFamily="34" charset="0"/>
              </a:rPr>
              <a:t>6</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knowledge, self-control,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self-control, perseverance,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perseverance, godliness, </a:t>
            </a:r>
            <a:r>
              <a:rPr lang="en-US" sz="3600" baseline="30000" dirty="0">
                <a:effectLst>
                  <a:outerShdw blurRad="38100" dist="38100" dir="2700000" algn="tl">
                    <a:srgbClr val="000000">
                      <a:alpha val="43137"/>
                    </a:srgbClr>
                  </a:outerShdw>
                </a:effectLst>
                <a:latin typeface="Calibri" panose="020F0502020204030204" pitchFamily="34" charset="0"/>
              </a:rPr>
              <a:t>7</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godliness, </a:t>
            </a:r>
            <a:r>
              <a:rPr lang="en-US" sz="3600" b="1" u="sng" kern="0" dirty="0">
                <a:solidFill>
                  <a:srgbClr val="FFFFCC"/>
                </a:solidFill>
                <a:effectLst>
                  <a:outerShdw blurRad="38100" dist="38100" dir="2700000" algn="tl">
                    <a:srgbClr val="000000">
                      <a:alpha val="43137"/>
                    </a:srgbClr>
                  </a:outerShdw>
                </a:effectLst>
                <a:latin typeface="Calibri" panose="020F0502020204030204" pitchFamily="34" charset="0"/>
                <a:cs typeface="+mn-cs"/>
              </a:rPr>
              <a:t>brotherly kindness</a:t>
            </a:r>
            <a:r>
              <a:rPr lang="en-US" sz="3600" dirty="0">
                <a:effectLst>
                  <a:outerShdw blurRad="38100" dist="38100" dir="2700000" algn="tl">
                    <a:srgbClr val="000000">
                      <a:alpha val="43137"/>
                    </a:srgbClr>
                  </a:outerShdw>
                </a:effectLst>
                <a:latin typeface="Calibri" panose="020F0502020204030204" pitchFamily="34" charset="0"/>
              </a:rPr>
              <a:t>, and in </a:t>
            </a:r>
            <a:r>
              <a:rPr lang="en-US" sz="3600" i="1" dirty="0">
                <a:effectLst>
                  <a:outerShdw blurRad="38100" dist="38100" dir="2700000" algn="tl">
                    <a:srgbClr val="000000">
                      <a:alpha val="43137"/>
                    </a:srgbClr>
                  </a:outerShdw>
                </a:effectLst>
                <a:latin typeface="Calibri" panose="020F0502020204030204" pitchFamily="34" charset="0"/>
              </a:rPr>
              <a:t>your</a:t>
            </a:r>
            <a:r>
              <a:rPr lang="en-US" sz="3600" dirty="0">
                <a:effectLst>
                  <a:outerShdw blurRad="38100" dist="38100" dir="2700000" algn="tl">
                    <a:srgbClr val="000000">
                      <a:alpha val="43137"/>
                    </a:srgbClr>
                  </a:outerShdw>
                </a:effectLst>
                <a:latin typeface="Calibri" panose="020F0502020204030204" pitchFamily="34" charset="0"/>
              </a:rPr>
              <a:t> brotherly kindness, love. </a:t>
            </a:r>
          </a:p>
        </p:txBody>
      </p:sp>
    </p:spTree>
    <p:extLst>
      <p:ext uri="{BB962C8B-B14F-4D97-AF65-F5344CB8AC3E}">
        <p14:creationId xmlns:p14="http://schemas.microsoft.com/office/powerpoint/2010/main" val="111320147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535546"/>
            <a:ext cx="10972800" cy="4031873"/>
          </a:xfrm>
          <a:prstGeom prst="rect">
            <a:avLst/>
          </a:prstGeom>
        </p:spPr>
        <p:txBody>
          <a:bodyPr wrap="square">
            <a:spAutoFit/>
          </a:bodyPr>
          <a:lstStyle/>
          <a:p>
            <a:pPr algn="just"/>
            <a:r>
              <a:rPr lang="en-US" sz="3200" dirty="0">
                <a:latin typeface="Calibri" panose="020F0502020204030204" pitchFamily="34" charset="0"/>
                <a:ea typeface="Times New Roman" panose="02020603050405020304" pitchFamily="18" charset="0"/>
              </a:rPr>
              <a:t>“</a:t>
            </a:r>
            <a:r>
              <a:rPr lang="en-US" sz="3200" dirty="0">
                <a:latin typeface="Calibri" panose="020F0502020204030204" pitchFamily="34" charset="0"/>
              </a:rPr>
              <a:t>In the Hebrew Bible the alien (</a:t>
            </a:r>
            <a:r>
              <a:rPr lang="en-US" sz="3200" i="1" dirty="0" err="1">
                <a:latin typeface="Calibri" panose="020F0502020204030204" pitchFamily="34" charset="0"/>
              </a:rPr>
              <a:t>Ger</a:t>
            </a:r>
            <a:r>
              <a:rPr lang="en-US" sz="3200" dirty="0">
                <a:latin typeface="Calibri" panose="020F0502020204030204" pitchFamily="34" charset="0"/>
              </a:rPr>
              <a:t>) was a person who entered Israel and followed legal procedures to obtain recognized standing as a resident alien. Hence I will use the term alien or </a:t>
            </a:r>
            <a:r>
              <a:rPr lang="en-US" sz="3200" i="1" dirty="0" err="1">
                <a:latin typeface="Calibri" panose="020F0502020204030204" pitchFamily="34" charset="0"/>
              </a:rPr>
              <a:t>ger</a:t>
            </a:r>
            <a:r>
              <a:rPr lang="en-US" sz="3200" dirty="0">
                <a:latin typeface="Calibri" panose="020F0502020204030204" pitchFamily="34" charset="0"/>
              </a:rPr>
              <a:t> throughout the book to refer to legal immigrants. Clearly there was a distinction between the alien (</a:t>
            </a:r>
            <a:r>
              <a:rPr lang="en-US" sz="3200" i="1" dirty="0" err="1">
                <a:latin typeface="Calibri" panose="020F0502020204030204" pitchFamily="34" charset="0"/>
              </a:rPr>
              <a:t>Ger</a:t>
            </a:r>
            <a:r>
              <a:rPr lang="en-US" sz="3200" dirty="0">
                <a:latin typeface="Calibri" panose="020F0502020204030204" pitchFamily="34" charset="0"/>
              </a:rPr>
              <a:t>) and a foreigner (</a:t>
            </a:r>
            <a:r>
              <a:rPr lang="en-US" sz="3200" i="1" dirty="0" err="1">
                <a:latin typeface="Calibri" panose="020F0502020204030204" pitchFamily="34" charset="0"/>
              </a:rPr>
              <a:t>nekhar</a:t>
            </a:r>
            <a:r>
              <a:rPr lang="en-US" sz="3200" dirty="0">
                <a:latin typeface="Calibri" panose="020F0502020204030204" pitchFamily="34" charset="0"/>
              </a:rPr>
              <a:t> or </a:t>
            </a:r>
            <a:r>
              <a:rPr lang="en-US" sz="3200" i="1" dirty="0" err="1">
                <a:latin typeface="Calibri" panose="020F0502020204030204" pitchFamily="34" charset="0"/>
              </a:rPr>
              <a:t>zar</a:t>
            </a:r>
            <a:r>
              <a:rPr lang="en-US" sz="3200" dirty="0">
                <a:latin typeface="Calibri" panose="020F0502020204030204" pitchFamily="34" charset="0"/>
              </a:rPr>
              <a:t>) in the Old Testament, and this difference will be clear in the narratives, stories, and laws that will be reviewed in the following sections</a:t>
            </a:r>
            <a:r>
              <a:rPr lang="en-US" sz="3200" dirty="0">
                <a:latin typeface="Calibri" panose="020F0502020204030204" pitchFamily="34" charset="0"/>
                <a:ea typeface="Times New Roman" panose="02020603050405020304" pitchFamily="18" charset="0"/>
              </a:rPr>
              <a:t>.”</a:t>
            </a:r>
            <a:endParaRPr lang="en-US" sz="3200" dirty="0">
              <a:latin typeface="Calibri" panose="020F0502020204030204" pitchFamily="34" charset="0"/>
            </a:endParaRPr>
          </a:p>
        </p:txBody>
      </p:sp>
      <p:sp>
        <p:nvSpPr>
          <p:cNvPr id="8" name="TextBox 7"/>
          <p:cNvSpPr txBox="1"/>
          <p:nvPr/>
        </p:nvSpPr>
        <p:spPr>
          <a:xfrm>
            <a:off x="3009900" y="228600"/>
            <a:ext cx="6172200" cy="954107"/>
          </a:xfrm>
          <a:prstGeom prst="rect">
            <a:avLst/>
          </a:prstGeom>
          <a:noFill/>
        </p:spPr>
        <p:txBody>
          <a:bodyPr wrap="square" rtlCol="0">
            <a:spAutoFit/>
          </a:bodyPr>
          <a:lstStyle/>
          <a:p>
            <a:pPr algn="ctr"/>
            <a:r>
              <a:rPr lang="en-US" sz="3600" dirty="0">
                <a:solidFill>
                  <a:schemeClr val="tx2"/>
                </a:solidFill>
                <a:latin typeface="Calibri" panose="020F0502020204030204" pitchFamily="34" charset="0"/>
                <a:ea typeface="+mj-ea"/>
                <a:cs typeface="+mj-cs"/>
              </a:rPr>
              <a:t>James </a:t>
            </a:r>
            <a:r>
              <a:rPr lang="en-US" sz="3600" dirty="0" err="1">
                <a:solidFill>
                  <a:schemeClr val="tx2"/>
                </a:solidFill>
                <a:latin typeface="Calibri" panose="020F0502020204030204" pitchFamily="34" charset="0"/>
                <a:ea typeface="+mj-ea"/>
                <a:cs typeface="+mj-cs"/>
              </a:rPr>
              <a:t>Hoffmeier</a:t>
            </a:r>
            <a:r>
              <a:rPr lang="en-US" sz="3600" dirty="0">
                <a:solidFill>
                  <a:schemeClr val="tx2"/>
                </a:solidFill>
                <a:latin typeface="Calibri" panose="020F0502020204030204" pitchFamily="34" charset="0"/>
                <a:ea typeface="+mj-ea"/>
                <a:cs typeface="+mj-cs"/>
              </a:rPr>
              <a:t>, </a:t>
            </a:r>
          </a:p>
          <a:p>
            <a:pPr algn="ctr"/>
            <a:r>
              <a:rPr lang="en-US" sz="2000" i="1" dirty="0">
                <a:latin typeface="Calibri" panose="020F0502020204030204" pitchFamily="34" charset="0"/>
                <a:ea typeface="+mj-ea"/>
                <a:cs typeface="+mj-cs"/>
              </a:rPr>
              <a:t>The Immigration Crisis</a:t>
            </a:r>
            <a:r>
              <a:rPr lang="en-US" sz="2000" dirty="0">
                <a:latin typeface="Calibri" panose="020F0502020204030204" pitchFamily="34" charset="0"/>
                <a:ea typeface="+mj-ea"/>
                <a:cs typeface="+mj-cs"/>
              </a:rPr>
              <a:t>, 52.</a:t>
            </a:r>
          </a:p>
        </p:txBody>
      </p:sp>
      <p:pic>
        <p:nvPicPr>
          <p:cNvPr id="3" name="Picture 2"/>
          <p:cNvPicPr>
            <a:picLocks noChangeAspect="1"/>
          </p:cNvPicPr>
          <p:nvPr/>
        </p:nvPicPr>
        <p:blipFill>
          <a:blip r:embed="rId2"/>
          <a:stretch>
            <a:fillRect/>
          </a:stretch>
        </p:blipFill>
        <p:spPr>
          <a:xfrm>
            <a:off x="533400" y="121811"/>
            <a:ext cx="914400" cy="9144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351920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ChangeArrowheads="1"/>
          </p:cNvSpPr>
          <p:nvPr/>
        </p:nvSpPr>
        <p:spPr bwMode="auto">
          <a:xfrm>
            <a:off x="609600" y="1166843"/>
            <a:ext cx="10972800" cy="4524315"/>
          </a:xfrm>
          <a:prstGeom prst="rect">
            <a:avLst/>
          </a:prstGeom>
          <a:noFill/>
          <a:ln w="9525">
            <a:noFill/>
            <a:miter lim="800000"/>
            <a:headEnd/>
            <a:tailEnd/>
          </a:ln>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latin typeface="Calibri" panose="020F0502020204030204" pitchFamily="34" charset="0"/>
                <a:cs typeface="Calibri" panose="020F0502020204030204" pitchFamily="34" charset="0"/>
              </a:rPr>
              <a:t>His moral doctrines...were more pure and perfect than those of the most correct of the philosophers...gathering all into one family under the bonds of love, charity, peace, common wants and common aids. A development of this head will evince the peculiar superiority of the system of Jesus over all others. The precepts of philosophy, and of the Hebrew code, laid hold of actions only. </a:t>
            </a:r>
            <a:r>
              <a:rPr lang="en-US" sz="3200" b="1" u="sng" dirty="0">
                <a:solidFill>
                  <a:srgbClr val="FFFFCC"/>
                </a:solidFill>
                <a:latin typeface="Calibri" panose="020F0502020204030204" pitchFamily="34" charset="0"/>
                <a:cs typeface="Calibri" panose="020F0502020204030204" pitchFamily="34" charset="0"/>
              </a:rPr>
              <a:t>He pushed his </a:t>
            </a:r>
            <a:r>
              <a:rPr lang="en-US" sz="3200" b="1" u="sng" dirty="0" err="1">
                <a:solidFill>
                  <a:srgbClr val="FFFFCC"/>
                </a:solidFill>
                <a:latin typeface="Calibri" panose="020F0502020204030204" pitchFamily="34" charset="0"/>
                <a:cs typeface="Calibri" panose="020F0502020204030204" pitchFamily="34" charset="0"/>
              </a:rPr>
              <a:t>scrutinies</a:t>
            </a:r>
            <a:r>
              <a:rPr lang="en-US" sz="3200" b="1" u="sng" dirty="0">
                <a:solidFill>
                  <a:srgbClr val="FFFFCC"/>
                </a:solidFill>
                <a:latin typeface="Calibri" panose="020F0502020204030204" pitchFamily="34" charset="0"/>
                <a:cs typeface="Calibri" panose="020F0502020204030204" pitchFamily="34" charset="0"/>
              </a:rPr>
              <a:t> into the heart of man; erected his tribunal in the region of his thoughts, and purified the waters at the fountain head</a:t>
            </a:r>
            <a:r>
              <a:rPr lang="en-US" sz="3200" dirty="0">
                <a:latin typeface="Calibri" panose="020F0502020204030204" pitchFamily="34" charset="0"/>
                <a:cs typeface="Calibri" panose="020F0502020204030204" pitchFamily="34" charset="0"/>
              </a:rPr>
              <a:t>.”</a:t>
            </a:r>
          </a:p>
        </p:txBody>
      </p:sp>
      <p:sp>
        <p:nvSpPr>
          <p:cNvPr id="55299" name="TextBox 4"/>
          <p:cNvSpPr txBox="1">
            <a:spLocks noChangeArrowheads="1"/>
          </p:cNvSpPr>
          <p:nvPr/>
        </p:nvSpPr>
        <p:spPr bwMode="auto">
          <a:xfrm>
            <a:off x="1752600" y="6413526"/>
            <a:ext cx="8686800" cy="369332"/>
          </a:xfrm>
          <a:prstGeom prst="rect">
            <a:avLst/>
          </a:prstGeom>
          <a:noFill/>
          <a:ln w="9525">
            <a:noFill/>
            <a:miter lim="800000"/>
            <a:headEnd/>
            <a:tailEnd/>
          </a:ln>
        </p:spPr>
        <p:txBody>
          <a:bodyPr wrap="square">
            <a:spAutoFit/>
          </a:bodyPr>
          <a:lstStyle/>
          <a:p>
            <a:pPr algn="ctr"/>
            <a:r>
              <a:rPr lang="en-US" sz="1800" dirty="0">
                <a:latin typeface="Calibri" panose="020F0502020204030204" pitchFamily="34" charset="0"/>
                <a:cs typeface="Calibri" panose="020F0502020204030204" pitchFamily="34" charset="0"/>
              </a:rPr>
              <a:t>On April 21, 1803, </a:t>
            </a:r>
            <a:r>
              <a:rPr lang="en-US" sz="1800" b="1" dirty="0">
                <a:latin typeface="Calibri" panose="020F0502020204030204" pitchFamily="34" charset="0"/>
                <a:cs typeface="Calibri" panose="020F0502020204030204" pitchFamily="34" charset="0"/>
              </a:rPr>
              <a:t>Jefferson</a:t>
            </a:r>
            <a:r>
              <a:rPr lang="en-US" sz="1800" dirty="0">
                <a:latin typeface="Calibri" panose="020F0502020204030204" pitchFamily="34" charset="0"/>
                <a:cs typeface="Calibri" panose="020F0502020204030204" pitchFamily="34" charset="0"/>
              </a:rPr>
              <a:t> wrote to Dr. Benjamin Rush, also a signer of the Declaration</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Title 5">
            <a:extLst>
              <a:ext uri="{FF2B5EF4-FFF2-40B4-BE49-F238E27FC236}">
                <a16:creationId xmlns:a16="http://schemas.microsoft.com/office/drawing/2014/main" id="{97FB6D77-CAA0-4F1D-81E0-29B27933F25E}"/>
              </a:ext>
            </a:extLst>
          </p:cNvPr>
          <p:cNvSpPr txBox="1">
            <a:spLocks/>
          </p:cNvSpPr>
          <p:nvPr/>
        </p:nvSpPr>
        <p:spPr bwMode="auto">
          <a:xfrm>
            <a:off x="4267200" y="228601"/>
            <a:ext cx="3657600" cy="69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sz="3600" kern="0">
                <a:solidFill>
                  <a:srgbClr val="00FFFF"/>
                </a:solidFill>
                <a:effectLst>
                  <a:outerShdw blurRad="38100" dist="38100" dir="2700000" algn="tl">
                    <a:srgbClr val="000000">
                      <a:alpha val="43137"/>
                    </a:srgbClr>
                  </a:outerShdw>
                </a:effectLst>
                <a:cs typeface="Calibri" panose="020F0502020204030204" pitchFamily="34" charset="0"/>
              </a:rPr>
              <a:t>Thomas Jefferson</a:t>
            </a:r>
            <a:endParaRPr lang="en-US" sz="3600" kern="0" dirty="0">
              <a:solidFill>
                <a:srgbClr val="00FFFF"/>
              </a:solidFill>
              <a:effectLst>
                <a:outerShdw blurRad="38100" dist="38100" dir="2700000" algn="tl">
                  <a:srgbClr val="000000">
                    <a:alpha val="43137"/>
                  </a:srgbClr>
                </a:outerShdw>
              </a:effectLst>
              <a:cs typeface="Calibri" panose="020F0502020204030204" pitchFamily="34" charset="0"/>
            </a:endParaRPr>
          </a:p>
        </p:txBody>
      </p:sp>
      <p:pic>
        <p:nvPicPr>
          <p:cNvPr id="7" name="Picture 4" descr="http://upload.wikimedia.org/wikipedia/commons/1/1e/Thomas_Jefferson_by_Rembrandt_Peale,_1800.jpg">
            <a:extLst>
              <a:ext uri="{FF2B5EF4-FFF2-40B4-BE49-F238E27FC236}">
                <a16:creationId xmlns:a16="http://schemas.microsoft.com/office/drawing/2014/main" id="{B4BCDBB1-96D8-4ABE-9AE9-CAAF13BED4A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00201" y="76199"/>
            <a:ext cx="767663" cy="9144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1228590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1217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228600"/>
            <a:ext cx="10972800" cy="914400"/>
          </a:xfrm>
        </p:spPr>
        <p:txBody>
          <a:bodyPr/>
          <a:lstStyle/>
          <a:p>
            <a:pPr algn="ctr"/>
            <a:r>
              <a:rPr lang="en-US" sz="4000" dirty="0">
                <a:effectLst>
                  <a:outerShdw blurRad="38100" dist="38100" dir="2700000" algn="tl">
                    <a:srgbClr val="000000">
                      <a:alpha val="43137"/>
                    </a:srgbClr>
                  </a:outerShdw>
                </a:effectLst>
              </a:rPr>
              <a:t>Running </a:t>
            </a:r>
            <a:r>
              <a:rPr lang="en-US" sz="4000" b="1" u="sng" dirty="0">
                <a:solidFill>
                  <a:srgbClr val="FFFFCC"/>
                </a:solidFill>
                <a:effectLst>
                  <a:outerShdw blurRad="38100" dist="38100" dir="2700000" algn="tl">
                    <a:srgbClr val="000000">
                      <a:alpha val="43137"/>
                    </a:srgbClr>
                  </a:outerShdw>
                </a:effectLst>
              </a:rPr>
              <a:t>TULIP</a:t>
            </a:r>
            <a:r>
              <a:rPr lang="en-US" sz="4000" dirty="0">
                <a:effectLst>
                  <a:outerShdw blurRad="38100" dist="38100" dir="2700000" algn="tl">
                    <a:srgbClr val="000000">
                      <a:alpha val="43137"/>
                    </a:srgbClr>
                  </a:outerShdw>
                </a:effectLst>
              </a:rPr>
              <a:t> Through the Grid of Scripture</a:t>
            </a:r>
            <a:endParaRPr lang="en-US" sz="4000" dirty="0">
              <a:effectLst>
                <a:outerShdw blurRad="38100" dist="38100" dir="2700000" algn="tl">
                  <a:srgbClr val="000000">
                    <a:alpha val="43137"/>
                  </a:srgbClr>
                </a:outerShdw>
              </a:effectLst>
              <a:ea typeface="Calibri" pitchFamily="34" charset="0"/>
              <a:cs typeface="Calibri" pitchFamily="34" charset="0"/>
            </a:endParaRPr>
          </a:p>
        </p:txBody>
      </p:sp>
      <p:sp>
        <p:nvSpPr>
          <p:cNvPr id="3" name="Content Placeholder 2"/>
          <p:cNvSpPr>
            <a:spLocks noGrp="1"/>
          </p:cNvSpPr>
          <p:nvPr>
            <p:ph idx="1"/>
          </p:nvPr>
        </p:nvSpPr>
        <p:spPr>
          <a:xfrm>
            <a:off x="609600" y="1600200"/>
            <a:ext cx="6019800" cy="3810000"/>
          </a:xfrm>
        </p:spPr>
        <p:txBody>
          <a:bodyPr/>
          <a:lstStyle/>
          <a:p>
            <a:pPr marL="0" indent="0">
              <a:spcBef>
                <a:spcPts val="600"/>
              </a:spcBef>
              <a:spcAft>
                <a:spcPts val="1200"/>
              </a:spcAft>
              <a:buSzPct val="100000"/>
              <a:buNone/>
              <a:defRPr/>
            </a:pPr>
            <a:r>
              <a:rPr lang="en-US" sz="4000" b="1" u="sng" dirty="0">
                <a:solidFill>
                  <a:srgbClr val="FFFFCC"/>
                </a:solidFill>
                <a:cs typeface="Calibri" pitchFamily="34" charset="0"/>
              </a:rPr>
              <a:t>T</a:t>
            </a:r>
            <a:r>
              <a:rPr lang="en-US" sz="3600" b="1" u="sng" dirty="0">
                <a:solidFill>
                  <a:srgbClr val="FFFFCC"/>
                </a:solidFill>
                <a:cs typeface="Calibri" pitchFamily="34" charset="0"/>
              </a:rPr>
              <a:t>otal Depravity</a:t>
            </a:r>
          </a:p>
          <a:p>
            <a:pPr marL="0" indent="0">
              <a:spcBef>
                <a:spcPts val="600"/>
              </a:spcBef>
              <a:spcAft>
                <a:spcPts val="1200"/>
              </a:spcAft>
              <a:buSzPct val="100000"/>
              <a:buNone/>
              <a:defRPr/>
            </a:pPr>
            <a:r>
              <a:rPr lang="en-US" sz="4000" b="1" u="sng" dirty="0">
                <a:solidFill>
                  <a:srgbClr val="FFFFCC"/>
                </a:solidFill>
                <a:cs typeface="Calibri" pitchFamily="34" charset="0"/>
              </a:rPr>
              <a:t>U</a:t>
            </a:r>
            <a:r>
              <a:rPr lang="en-US" sz="3600" dirty="0">
                <a:cs typeface="Calibri" pitchFamily="34" charset="0"/>
              </a:rPr>
              <a:t>nconditional Election</a:t>
            </a:r>
          </a:p>
          <a:p>
            <a:pPr marL="0" indent="0">
              <a:spcBef>
                <a:spcPts val="600"/>
              </a:spcBef>
              <a:spcAft>
                <a:spcPts val="1200"/>
              </a:spcAft>
              <a:buSzPct val="100000"/>
              <a:buNone/>
              <a:defRPr/>
            </a:pPr>
            <a:r>
              <a:rPr lang="en-US" sz="4000" b="1" u="sng" dirty="0">
                <a:solidFill>
                  <a:srgbClr val="FFFFCC"/>
                </a:solidFill>
                <a:cs typeface="Calibri" pitchFamily="34" charset="0"/>
              </a:rPr>
              <a:t>L</a:t>
            </a:r>
            <a:r>
              <a:rPr lang="en-US" sz="3600" dirty="0">
                <a:cs typeface="Calibri" pitchFamily="34" charset="0"/>
              </a:rPr>
              <a:t>imited Atonement</a:t>
            </a:r>
          </a:p>
          <a:p>
            <a:pPr marL="0" indent="0">
              <a:spcBef>
                <a:spcPts val="600"/>
              </a:spcBef>
              <a:spcAft>
                <a:spcPts val="1200"/>
              </a:spcAft>
              <a:buSzPct val="100000"/>
              <a:buNone/>
              <a:defRPr/>
            </a:pPr>
            <a:r>
              <a:rPr lang="en-US" sz="4000" b="1" u="sng" dirty="0">
                <a:solidFill>
                  <a:srgbClr val="FFFFCC"/>
                </a:solidFill>
                <a:cs typeface="Calibri" pitchFamily="34" charset="0"/>
              </a:rPr>
              <a:t>I</a:t>
            </a:r>
            <a:r>
              <a:rPr lang="en-US" sz="3600" dirty="0">
                <a:cs typeface="Calibri" pitchFamily="34" charset="0"/>
              </a:rPr>
              <a:t>rresistible Grace</a:t>
            </a:r>
          </a:p>
          <a:p>
            <a:pPr marL="0" indent="0">
              <a:spcBef>
                <a:spcPts val="600"/>
              </a:spcBef>
              <a:spcAft>
                <a:spcPts val="1200"/>
              </a:spcAft>
              <a:buSzPct val="100000"/>
              <a:buNone/>
              <a:defRPr/>
            </a:pPr>
            <a:r>
              <a:rPr lang="en-US" sz="4000" b="1" u="sng" dirty="0">
                <a:solidFill>
                  <a:srgbClr val="FFFFCC"/>
                </a:solidFill>
                <a:cs typeface="Calibri" pitchFamily="34" charset="0"/>
              </a:rPr>
              <a:t>P</a:t>
            </a:r>
            <a:r>
              <a:rPr lang="en-US" sz="3600" dirty="0">
                <a:cs typeface="Calibri" pitchFamily="34" charset="0"/>
              </a:rPr>
              <a:t>erseverance of the Saints</a:t>
            </a:r>
          </a:p>
        </p:txBody>
      </p:sp>
      <p:pic>
        <p:nvPicPr>
          <p:cNvPr id="5" name="Picture 4">
            <a:extLst>
              <a:ext uri="{FF2B5EF4-FFF2-40B4-BE49-F238E27FC236}">
                <a16:creationId xmlns:a16="http://schemas.microsoft.com/office/drawing/2014/main" id="{FAFFFF3B-ACC4-4388-8FD9-85D946BF1C5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6813430" y="1676400"/>
            <a:ext cx="4768970" cy="36576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37193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28194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Hosea 4:1</a:t>
            </a:r>
          </a:p>
          <a:p>
            <a:pPr marL="0" indent="0" algn="just" eaLnBrk="1" hangingPunct="1">
              <a:spcBef>
                <a:spcPts val="0"/>
              </a:spcBef>
              <a:buNone/>
              <a:defRPr/>
            </a:pPr>
            <a:r>
              <a:rPr lang="en-US" sz="3500" dirty="0">
                <a:effectLst>
                  <a:outerShdw blurRad="38100" dist="38100" dir="2700000" algn="tl">
                    <a:srgbClr val="000000">
                      <a:alpha val="43137"/>
                    </a:srgbClr>
                  </a:outerShdw>
                </a:effectLst>
              </a:rPr>
              <a:t>“Listen to the word of the Lord, you sons of Israel, Because the Lord has a </a:t>
            </a:r>
            <a:r>
              <a:rPr lang="en-US" sz="3500" b="1" u="sng" dirty="0">
                <a:solidFill>
                  <a:srgbClr val="FFFFCC"/>
                </a:solidFill>
                <a:effectLst>
                  <a:outerShdw blurRad="38100" dist="38100" dir="2700000" algn="tl">
                    <a:srgbClr val="000000">
                      <a:alpha val="43137"/>
                    </a:srgbClr>
                  </a:outerShdw>
                </a:effectLst>
              </a:rPr>
              <a:t>case</a:t>
            </a:r>
            <a:r>
              <a:rPr lang="en-US" sz="3500" dirty="0">
                <a:effectLst>
                  <a:outerShdw blurRad="38100" dist="38100" dir="2700000" algn="tl">
                    <a:srgbClr val="000000">
                      <a:alpha val="43137"/>
                    </a:srgbClr>
                  </a:outerShdw>
                </a:effectLst>
              </a:rPr>
              <a:t> against the inhabitants of the land, For there is no faithfulness, nor loyalty, Nor knowledge of God in the land.”</a:t>
            </a:r>
          </a:p>
          <a:p>
            <a:pPr marL="0" indent="0" algn="just" eaLnBrk="1" hangingPunct="1">
              <a:buNone/>
              <a:defRPr/>
            </a:pPr>
            <a:endParaRPr lang="en-US" altLang="en-US" sz="3000" i="1"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EE2696BE-D7FA-4FA6-AEBA-BB814A1DA970}"/>
              </a:ext>
            </a:extLst>
          </p:cNvPr>
          <p:cNvPicPr>
            <a:picLocks noChangeAspect="1"/>
          </p:cNvPicPr>
          <p:nvPr/>
        </p:nvPicPr>
        <p:blipFill>
          <a:blip r:embed="rId3"/>
          <a:stretch>
            <a:fillRect/>
          </a:stretch>
        </p:blipFill>
        <p:spPr>
          <a:xfrm>
            <a:off x="5065426" y="3429000"/>
            <a:ext cx="2061148" cy="1371600"/>
          </a:xfrm>
          <a:prstGeom prst="rect">
            <a:avLst/>
          </a:prstGeom>
        </p:spPr>
      </p:pic>
    </p:spTree>
    <p:extLst>
      <p:ext uri="{BB962C8B-B14F-4D97-AF65-F5344CB8AC3E}">
        <p14:creationId xmlns:p14="http://schemas.microsoft.com/office/powerpoint/2010/main" val="39977421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2209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II. Eight Night Visions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(1:7</a:t>
            </a:r>
            <a:r>
              <a:rPr lang="en-US" sz="2800" dirty="0">
                <a:solidFill>
                  <a:schemeClr val="tx1"/>
                </a:solidFill>
                <a:effectLst>
                  <a:outerShdw blurRad="38100" dist="38100" dir="2700000" algn="tl">
                    <a:srgbClr val="000000">
                      <a:alpha val="43137"/>
                    </a:srgbClr>
                  </a:outerShdw>
                </a:effectLst>
                <a:cs typeface="Calibri" panose="020F0502020204030204" pitchFamily="34" charset="0"/>
              </a:rPr>
              <a:t>‒6:15)</a:t>
            </a:r>
            <a:endParaRPr lang="en-US" sz="2800" dirty="0">
              <a:solidFill>
                <a:schemeClr val="tx1"/>
              </a:solidFill>
              <a:effectLst>
                <a:outerShdw blurRad="38100" dist="38100" dir="2700000" algn="tl">
                  <a:srgbClr val="000000">
                    <a:alpha val="43137"/>
                  </a:srgbClr>
                </a:outerShdw>
              </a:effectLst>
            </a:endParaRPr>
          </a:p>
        </p:txBody>
      </p:sp>
      <p:sp>
        <p:nvSpPr>
          <p:cNvPr id="92163" name="Rectangle 2051"/>
          <p:cNvSpPr>
            <a:spLocks noGrp="1" noChangeArrowheads="1"/>
          </p:cNvSpPr>
          <p:nvPr>
            <p:ph type="body" idx="1"/>
          </p:nvPr>
        </p:nvSpPr>
        <p:spPr>
          <a:xfrm>
            <a:off x="594360" y="1371600"/>
            <a:ext cx="8244840" cy="5181600"/>
          </a:xfrm>
        </p:spPr>
        <p:txBody>
          <a:bodyPr/>
          <a:lstStyle/>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Riders &amp; horses among the myrtle trees (1:7-17)</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horns &amp; four craftsmen (1:18-21)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Man with the measuring line (2)</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Cleansing of the High Priest Joshua (3)</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Lampstand &amp; olive tree (4)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Flying scroll (5:1-4)</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Woman in the basket (5:5-11)</a:t>
            </a:r>
          </a:p>
          <a:p>
            <a:pPr marL="514350" lvl="1" indent="-514350" eaLnBrk="1" hangingPunct="1">
              <a:spcBef>
                <a:spcPts val="0"/>
              </a:spcBef>
              <a:spcAft>
                <a:spcPts val="900"/>
              </a:spcAft>
              <a:buClr>
                <a:srgbClr val="FF66FF"/>
              </a:buClr>
              <a:buSzPct val="100000"/>
              <a:buFont typeface="+mj-lt"/>
              <a:buAutoNum type="arabicPeriod"/>
              <a:defRPr/>
            </a:pPr>
            <a:r>
              <a:rPr lang="en-US" sz="3000" dirty="0">
                <a:effectLst>
                  <a:outerShdw blurRad="38100" dist="38100" dir="2700000" algn="tl">
                    <a:srgbClr val="000000">
                      <a:alpha val="43137"/>
                    </a:srgbClr>
                  </a:outerShdw>
                </a:effectLst>
                <a:cs typeface="Calibri" panose="020F0502020204030204" pitchFamily="34" charset="0"/>
              </a:rPr>
              <a:t>Four chariots (6:1-8)</a:t>
            </a:r>
          </a:p>
          <a:p>
            <a:pPr marL="457200" lvl="1" indent="-457200" eaLnBrk="1" hangingPunct="1">
              <a:spcBef>
                <a:spcPts val="0"/>
              </a:spcBef>
              <a:spcAft>
                <a:spcPts val="900"/>
              </a:spcAft>
              <a:buClr>
                <a:srgbClr val="FF66FF"/>
              </a:buClr>
              <a:buSzPct val="100000"/>
              <a:buFont typeface="Arial" panose="020B0604020202020204" pitchFamily="34" charset="0"/>
              <a:buChar char="•"/>
              <a:defRPr/>
            </a:pPr>
            <a:r>
              <a:rPr lang="en-US" sz="3000" dirty="0">
                <a:effectLst>
                  <a:outerShdw blurRad="38100" dist="38100" dir="2700000" algn="tl">
                    <a:srgbClr val="000000">
                      <a:alpha val="43137"/>
                    </a:srgbClr>
                  </a:outerShdw>
                </a:effectLst>
                <a:cs typeface="Calibri" panose="020F0502020204030204" pitchFamily="34" charset="0"/>
              </a:rPr>
              <a:t>Conclusion: crowning of Joshua (6:9-15)</a:t>
            </a:r>
          </a:p>
        </p:txBody>
      </p:sp>
      <p:pic>
        <p:nvPicPr>
          <p:cNvPr id="5" name="Picture 2" descr="Zechariah - davidould.net">
            <a:extLst>
              <a:ext uri="{FF2B5EF4-FFF2-40B4-BE49-F238E27FC236}">
                <a16:creationId xmlns:a16="http://schemas.microsoft.com/office/drawing/2014/main" id="{EF38A2B5-3432-4BA7-9A6D-0F1EC345E8F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069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B926C0-7B26-4388-ADDC-3123391B153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7171" name="Rectangle 1027"/>
          <p:cNvSpPr>
            <a:spLocks noGrp="1" noChangeArrowheads="1"/>
          </p:cNvSpPr>
          <p:nvPr>
            <p:ph type="body" idx="1"/>
          </p:nvPr>
        </p:nvSpPr>
        <p:spPr>
          <a:xfrm>
            <a:off x="609600" y="0"/>
            <a:ext cx="10972800" cy="3429000"/>
          </a:xfrm>
        </p:spPr>
        <p:txBody>
          <a:bodyPr/>
          <a:lstStyle/>
          <a:p>
            <a:pPr marL="0" indent="0" algn="ctr" defTabSz="685800">
              <a:spcBef>
                <a:spcPct val="0"/>
              </a:spcBef>
              <a:spcAft>
                <a:spcPts val="1200"/>
              </a:spcAft>
              <a:buNone/>
              <a:defRPr/>
            </a:pPr>
            <a:r>
              <a:rPr lang="en-US" altLang="en-US" sz="4000" kern="1200" dirty="0">
                <a:solidFill>
                  <a:schemeClr val="tx2"/>
                </a:solidFill>
                <a:ea typeface="+mj-ea"/>
                <a:cs typeface="+mj-cs"/>
              </a:rPr>
              <a:t>Micah 6:1-2</a:t>
            </a:r>
          </a:p>
          <a:p>
            <a:pPr marL="0" indent="0" algn="just" eaLnBrk="1" hangingPunct="1">
              <a:spcBef>
                <a:spcPts val="0"/>
              </a:spcBef>
              <a:buNone/>
              <a:defRPr/>
            </a:pPr>
            <a:r>
              <a:rPr lang="en-US" sz="3400" dirty="0">
                <a:effectLst>
                  <a:outerShdw blurRad="38100" dist="38100" dir="2700000" algn="tl">
                    <a:srgbClr val="000000">
                      <a:alpha val="43137"/>
                    </a:srgbClr>
                  </a:outerShdw>
                </a:effectLst>
              </a:rPr>
              <a:t>“</a:t>
            </a:r>
            <a:r>
              <a:rPr lang="en-US" sz="3400" kern="1200" baseline="30000" dirty="0">
                <a:effectLst>
                  <a:outerShdw blurRad="38100" dist="38100" dir="2700000" algn="tl">
                    <a:srgbClr val="000000">
                      <a:alpha val="43137"/>
                    </a:srgbClr>
                  </a:outerShdw>
                </a:effectLst>
                <a:cs typeface="Calibri" panose="020F0502020204030204" pitchFamily="34" charset="0"/>
              </a:rPr>
              <a:t>1</a:t>
            </a:r>
            <a:r>
              <a:rPr lang="en-US" sz="3400" dirty="0">
                <a:effectLst>
                  <a:outerShdw blurRad="38100" dist="38100" dir="2700000" algn="tl">
                    <a:srgbClr val="000000">
                      <a:alpha val="43137"/>
                    </a:srgbClr>
                  </a:outerShdw>
                </a:effectLst>
              </a:rPr>
              <a:t> Hear now what the Lord is saying, “Arise, plead your </a:t>
            </a:r>
            <a:r>
              <a:rPr lang="en-US" sz="3400" b="1" u="sng" dirty="0">
                <a:solidFill>
                  <a:srgbClr val="FFFFCC"/>
                </a:solidFill>
                <a:effectLst>
                  <a:outerShdw blurRad="38100" dist="38100" dir="2700000" algn="tl">
                    <a:srgbClr val="000000">
                      <a:alpha val="43137"/>
                    </a:srgbClr>
                  </a:outerShdw>
                </a:effectLst>
              </a:rPr>
              <a:t>case</a:t>
            </a:r>
            <a:r>
              <a:rPr lang="en-US" sz="3400" dirty="0">
                <a:effectLst>
                  <a:outerShdw blurRad="38100" dist="38100" dir="2700000" algn="tl">
                    <a:srgbClr val="000000">
                      <a:alpha val="43137"/>
                    </a:srgbClr>
                  </a:outerShdw>
                </a:effectLst>
              </a:rPr>
              <a:t> before the mountains, And let the hills hear your voice. </a:t>
            </a:r>
            <a:r>
              <a:rPr lang="en-US" sz="3400" kern="1200" baseline="30000" dirty="0">
                <a:effectLst>
                  <a:outerShdw blurRad="38100" dist="38100" dir="2700000" algn="tl">
                    <a:srgbClr val="000000">
                      <a:alpha val="43137"/>
                    </a:srgbClr>
                  </a:outerShdw>
                </a:effectLst>
                <a:cs typeface="Calibri" panose="020F0502020204030204" pitchFamily="34" charset="0"/>
              </a:rPr>
              <a:t>2</a:t>
            </a:r>
            <a:r>
              <a:rPr lang="en-US" sz="3400" dirty="0">
                <a:effectLst>
                  <a:outerShdw blurRad="38100" dist="38100" dir="2700000" algn="tl">
                    <a:srgbClr val="000000">
                      <a:alpha val="43137"/>
                    </a:srgbClr>
                  </a:outerShdw>
                </a:effectLst>
              </a:rPr>
              <a:t> Listen, you mountains, to the </a:t>
            </a:r>
            <a:r>
              <a:rPr lang="en-US" sz="3400" b="1" u="sng" dirty="0">
                <a:solidFill>
                  <a:srgbClr val="FFFFCC"/>
                </a:solidFill>
                <a:effectLst>
                  <a:outerShdw blurRad="38100" dist="38100" dir="2700000" algn="tl">
                    <a:srgbClr val="000000">
                      <a:alpha val="43137"/>
                    </a:srgbClr>
                  </a:outerShdw>
                </a:effectLst>
              </a:rPr>
              <a:t>indictment</a:t>
            </a:r>
            <a:r>
              <a:rPr lang="en-US" sz="3400" dirty="0">
                <a:effectLst>
                  <a:outerShdw blurRad="38100" dist="38100" dir="2700000" algn="tl">
                    <a:srgbClr val="000000">
                      <a:alpha val="43137"/>
                    </a:srgbClr>
                  </a:outerShdw>
                </a:effectLst>
              </a:rPr>
              <a:t> by the Lord, And you enduring foundations of the earth, Because the Lord has a case against His people; And He will dispute with Israel.”</a:t>
            </a:r>
          </a:p>
        </p:txBody>
      </p:sp>
      <p:pic>
        <p:nvPicPr>
          <p:cNvPr id="4" name="Picture 3">
            <a:extLst>
              <a:ext uri="{FF2B5EF4-FFF2-40B4-BE49-F238E27FC236}">
                <a16:creationId xmlns:a16="http://schemas.microsoft.com/office/drawing/2014/main" id="{B53665A0-18EF-452C-9E31-F1FDCAAF707E}"/>
              </a:ext>
            </a:extLst>
          </p:cNvPr>
          <p:cNvPicPr>
            <a:picLocks noChangeAspect="1"/>
          </p:cNvPicPr>
          <p:nvPr/>
        </p:nvPicPr>
        <p:blipFill>
          <a:blip r:embed="rId3"/>
          <a:stretch>
            <a:fillRect/>
          </a:stretch>
        </p:blipFill>
        <p:spPr>
          <a:xfrm>
            <a:off x="5065426" y="3429000"/>
            <a:ext cx="2061148" cy="1371600"/>
          </a:xfrm>
          <a:prstGeom prst="rect">
            <a:avLst/>
          </a:prstGeom>
        </p:spPr>
      </p:pic>
    </p:spTree>
    <p:extLst>
      <p:ext uri="{BB962C8B-B14F-4D97-AF65-F5344CB8AC3E}">
        <p14:creationId xmlns:p14="http://schemas.microsoft.com/office/powerpoint/2010/main" val="400588373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5943" y="2133600"/>
            <a:ext cx="10980115"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ts val="0"/>
              </a:spcBef>
              <a:spcAft>
                <a:spcPts val="0"/>
              </a:spcAft>
              <a:buNone/>
            </a:pPr>
            <a:r>
              <a:rPr lang="en-US" altLang="en-US" dirty="0">
                <a:effectLst>
                  <a:outerShdw blurRad="38100" dist="38100" dir="2700000" algn="tl">
                    <a:srgbClr val="000000">
                      <a:alpha val="43137"/>
                    </a:srgbClr>
                  </a:outerShdw>
                </a:effectLst>
              </a:rPr>
              <a:t>“</a:t>
            </a:r>
            <a:r>
              <a:rPr lang="en-US" b="0" i="0" u="none" strike="noStrike" dirty="0">
                <a:effectLst/>
                <a:latin typeface="UICTFontTextStyleTallBody"/>
              </a:rPr>
              <a:t>This remarkable doctrine of the Holy Spirit as mediator of God's word to the prophets, who were themselves its mediators, has no parallels in the prophetic books...Zechariah is the first to record this aspect of the doctrine of the Spirit.”</a:t>
            </a:r>
            <a:endParaRPr lang="en-US" altLang="en-US" dirty="0">
              <a:effectLst>
                <a:outerShdw blurRad="38100" dist="38100" dir="2700000" algn="tl">
                  <a:srgbClr val="000000">
                    <a:alpha val="43137"/>
                  </a:srgbClr>
                </a:outerShdw>
              </a:effectLst>
              <a:cs typeface="Calibri" panose="020F0502020204030204" pitchFamily="34" charset="0"/>
            </a:endParaRPr>
          </a:p>
        </p:txBody>
      </p:sp>
      <p:sp>
        <p:nvSpPr>
          <p:cNvPr id="38915" name="TextBox 2"/>
          <p:cNvSpPr txBox="1">
            <a:spLocks noChangeArrowheads="1"/>
          </p:cNvSpPr>
          <p:nvPr/>
        </p:nvSpPr>
        <p:spPr bwMode="auto">
          <a:xfrm>
            <a:off x="1650070" y="228600"/>
            <a:ext cx="8891861"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9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Joyce  Baldwin</a:t>
            </a:r>
          </a:p>
          <a:p>
            <a:pPr algn="ctr" eaLnBrk="1" hangingPunct="1">
              <a:spcBef>
                <a:spcPct val="0"/>
              </a:spcBef>
              <a:buClrTx/>
              <a:buSzTx/>
              <a:buFontTx/>
              <a:buNone/>
            </a:pPr>
            <a:r>
              <a:rPr lang="en-US" altLang="en-US" sz="1800" dirty="0">
                <a:effectLst>
                  <a:outerShdw blurRad="38100" dist="38100" dir="2700000" algn="tl">
                    <a:srgbClr val="000000">
                      <a:alpha val="43137"/>
                    </a:srgbClr>
                  </a:outerShdw>
                </a:effectLst>
                <a:cs typeface="Calibri" panose="020F0502020204030204" pitchFamily="34" charset="0"/>
              </a:rPr>
              <a:t> </a:t>
            </a:r>
            <a:r>
              <a:rPr lang="en-US" sz="1600" b="0" i="0" u="none" strike="noStrike" dirty="0">
                <a:effectLst/>
                <a:latin typeface="UICTFontTextStyleTallBody"/>
              </a:rPr>
              <a:t>Baldwin, Joyce G. Haggai, Zechariah, Malachi: An Introduction and Commentary. Tyndale Old Testament Commentaries series. Leicester, Eng., and Downers Grove, Ill.: Inter-Varsity Press, 1972. p. 147.</a:t>
            </a:r>
            <a:endParaRPr lang="en-US" altLang="en-US" sz="1600" dirty="0">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750875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1749760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0"/>
            <a:ext cx="10591800" cy="917575"/>
          </a:xfrm>
        </p:spPr>
        <p:txBody>
          <a:bodyPr/>
          <a:lstStyle/>
          <a:p>
            <a:pPr marL="571500" indent="-571500" algn="ctr">
              <a:buClr>
                <a:srgbClr val="66FF66"/>
              </a:buClr>
              <a:buFont typeface="+mj-lt"/>
              <a:buAutoNum type="arabicPeriod" startAt="2"/>
            </a:pPr>
            <a:r>
              <a:rPr lang="en-US" altLang="en-US" sz="3600" dirty="0">
                <a:effectLst>
                  <a:outerShdw blurRad="38100" dist="38100" dir="2700000" algn="tl">
                    <a:srgbClr val="000000">
                      <a:alpha val="43137"/>
                    </a:srgbClr>
                  </a:outerShdw>
                </a:effectLst>
              </a:rPr>
              <a:t>Covenant Rebellion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(7:8-14)</a:t>
            </a:r>
            <a:endParaRPr lang="en-US" altLang="en-US" sz="3600" dirty="0">
              <a:solidFill>
                <a:schemeClr val="tx1"/>
              </a:solidFill>
              <a:effectLst>
                <a:outerShdw blurRad="38100" dist="38100" dir="2700000" algn="tl">
                  <a:srgbClr val="000000">
                    <a:alpha val="43137"/>
                  </a:srgbClr>
                </a:outerShdw>
              </a:effectLst>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5723" y="2057399"/>
            <a:ext cx="5955944" cy="3200400"/>
          </a:xfrm>
        </p:spPr>
        <p:txBody>
          <a:bodyPr/>
          <a:lstStyle/>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requirements (8-10)</a:t>
            </a:r>
          </a:p>
          <a:p>
            <a:pPr marL="684213" indent="-684213">
              <a:spcBef>
                <a:spcPts val="0"/>
              </a:spcBef>
              <a:spcAft>
                <a:spcPts val="4200"/>
              </a:spcAft>
              <a:buClr>
                <a:srgbClr val="FF9900"/>
              </a:buClr>
              <a:buSzPct val="100000"/>
              <a:buFont typeface="+mj-lt"/>
              <a:buAutoNum type="alphaLcParenR"/>
            </a:pPr>
            <a:r>
              <a:rPr lang="en-US" altLang="en-US" dirty="0">
                <a:effectLst>
                  <a:outerShdw blurRad="38100" dist="38100" dir="2700000" algn="tl">
                    <a:srgbClr val="000000">
                      <a:alpha val="43137"/>
                    </a:srgbClr>
                  </a:outerShdw>
                </a:effectLst>
              </a:rPr>
              <a:t>Covenant rebellion (11-12)</a:t>
            </a:r>
          </a:p>
          <a:p>
            <a:pPr marL="684213" indent="-684213">
              <a:spcBef>
                <a:spcPts val="0"/>
              </a:spcBef>
              <a:spcAft>
                <a:spcPts val="4200"/>
              </a:spcAft>
              <a:buClr>
                <a:srgbClr val="FF9900"/>
              </a:buClr>
              <a:buSzPct val="100000"/>
              <a:buFont typeface="+mj-lt"/>
              <a:buAutoNum type="alphaLcParenR"/>
            </a:pPr>
            <a:r>
              <a:rPr lang="en-US" altLang="en-US" b="1" u="sng" dirty="0">
                <a:solidFill>
                  <a:srgbClr val="FFFFCC"/>
                </a:solidFill>
                <a:effectLst>
                  <a:outerShdw blurRad="38100" dist="38100" dir="2700000" algn="tl">
                    <a:srgbClr val="000000">
                      <a:alpha val="43137"/>
                    </a:srgbClr>
                  </a:outerShdw>
                </a:effectLst>
              </a:rPr>
              <a:t>Covenant judgment (13-14)</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391402" y="2057399"/>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5490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609600" y="228600"/>
            <a:ext cx="10972800" cy="914400"/>
          </a:xfrm>
        </p:spPr>
        <p:txBody>
          <a:bodyPr/>
          <a:lstStyle/>
          <a:p>
            <a:pPr algn="ctr"/>
            <a:r>
              <a:rPr lang="en-US" sz="3800" dirty="0"/>
              <a:t>Six Parts of a Suzerain-Vassal Treaty in Deuteronomy</a:t>
            </a:r>
          </a:p>
        </p:txBody>
      </p:sp>
      <p:sp>
        <p:nvSpPr>
          <p:cNvPr id="36867" name="Rectangle 3"/>
          <p:cNvSpPr>
            <a:spLocks noGrp="1" noChangeArrowheads="1"/>
          </p:cNvSpPr>
          <p:nvPr>
            <p:ph type="body" idx="4294967295"/>
          </p:nvPr>
        </p:nvSpPr>
        <p:spPr>
          <a:xfrm>
            <a:off x="1066800" y="1371599"/>
            <a:ext cx="6400800" cy="5029201"/>
          </a:xfrm>
          <a:noFill/>
        </p:spPr>
        <p:txBody>
          <a:bodyPr/>
          <a:lstStyle/>
          <a:p>
            <a:pPr marL="457200" indent="-457200">
              <a:spcBef>
                <a:spcPts val="0"/>
              </a:spcBef>
              <a:spcAft>
                <a:spcPts val="2400"/>
              </a:spcAft>
            </a:pPr>
            <a:r>
              <a:rPr lang="en-US" dirty="0">
                <a:effectLst/>
              </a:rPr>
              <a:t>Preamble (1:1-5)</a:t>
            </a:r>
          </a:p>
          <a:p>
            <a:pPr marL="457200" indent="-457200">
              <a:spcBef>
                <a:spcPts val="0"/>
              </a:spcBef>
              <a:spcAft>
                <a:spcPts val="2400"/>
              </a:spcAft>
            </a:pPr>
            <a:r>
              <a:rPr lang="en-US" dirty="0">
                <a:effectLst/>
              </a:rPr>
              <a:t>Prologue (1:6</a:t>
            </a:r>
            <a:r>
              <a:rPr lang="en-US" dirty="0">
                <a:effectLst/>
                <a:cs typeface="Times New Roman" pitchFamily="18" charset="0"/>
              </a:rPr>
              <a:t>–4:40)</a:t>
            </a:r>
            <a:endParaRPr lang="en-US" dirty="0">
              <a:effectLst/>
            </a:endParaRPr>
          </a:p>
          <a:p>
            <a:pPr marL="457200" indent="-457200">
              <a:spcBef>
                <a:spcPts val="0"/>
              </a:spcBef>
              <a:spcAft>
                <a:spcPts val="2400"/>
              </a:spcAft>
            </a:pPr>
            <a:r>
              <a:rPr lang="en-US" dirty="0">
                <a:effectLst/>
              </a:rPr>
              <a:t>Covenant obligations (5</a:t>
            </a:r>
            <a:r>
              <a:rPr lang="en-US" dirty="0">
                <a:effectLst/>
                <a:cs typeface="Times New Roman" pitchFamily="18" charset="0"/>
              </a:rPr>
              <a:t>–26)</a:t>
            </a:r>
            <a:endParaRPr lang="en-US" dirty="0">
              <a:effectLst/>
            </a:endParaRPr>
          </a:p>
          <a:p>
            <a:pPr marL="457200" indent="-457200">
              <a:spcBef>
                <a:spcPts val="0"/>
              </a:spcBef>
              <a:spcAft>
                <a:spcPts val="2400"/>
              </a:spcAft>
            </a:pPr>
            <a:r>
              <a:rPr lang="en-US" dirty="0">
                <a:effectLst/>
              </a:rPr>
              <a:t>Storage and reading instructions (27:2-3; 31:9, 24, 26)</a:t>
            </a:r>
          </a:p>
          <a:p>
            <a:pPr marL="457200" indent="-457200">
              <a:spcBef>
                <a:spcPts val="0"/>
              </a:spcBef>
              <a:spcAft>
                <a:spcPts val="2400"/>
              </a:spcAft>
            </a:pPr>
            <a:r>
              <a:rPr lang="en-US" dirty="0">
                <a:effectLst/>
              </a:rPr>
              <a:t>Witnesses (32:1)</a:t>
            </a:r>
          </a:p>
          <a:p>
            <a:pPr marL="457200" indent="-457200">
              <a:spcBef>
                <a:spcPts val="0"/>
              </a:spcBef>
              <a:spcAft>
                <a:spcPts val="2400"/>
              </a:spcAft>
            </a:pPr>
            <a:r>
              <a:rPr lang="en-US" b="1" i="1" u="sng" dirty="0">
                <a:solidFill>
                  <a:srgbClr val="FFFFCC"/>
                </a:solidFill>
                <a:effectLst/>
              </a:rPr>
              <a:t>Blessings and curses (28)</a:t>
            </a:r>
            <a:endParaRPr lang="en-US" sz="3600" b="1" i="1" u="sng" dirty="0">
              <a:solidFill>
                <a:srgbClr val="FFFFCC"/>
              </a:solidFill>
              <a:effectLst/>
            </a:endParaRPr>
          </a:p>
        </p:txBody>
      </p:sp>
      <p:pic>
        <p:nvPicPr>
          <p:cNvPr id="6" name="Picture 5" descr="C:\Documents and Settings\Owner\Application Data\Microsoft\Media Catalog\Downloaded Clips\cl0\SY01462_.wmf">
            <a:extLst>
              <a:ext uri="{FF2B5EF4-FFF2-40B4-BE49-F238E27FC236}">
                <a16:creationId xmlns:a16="http://schemas.microsoft.com/office/drawing/2014/main" id="{EF1D4CBA-763C-43F6-A530-694BAFFFD69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296400" y="2019300"/>
            <a:ext cx="2224706" cy="2286000"/>
          </a:xfrm>
          <a:prstGeom prst="rect">
            <a:avLst/>
          </a:prstGeom>
          <a:noFill/>
          <a:ln w="9525">
            <a:noFill/>
            <a:miter lim="800000"/>
            <a:headEnd/>
            <a:tailEnd/>
          </a:ln>
        </p:spPr>
      </p:pic>
    </p:spTree>
    <p:extLst>
      <p:ext uri="{BB962C8B-B14F-4D97-AF65-F5344CB8AC3E}">
        <p14:creationId xmlns:p14="http://schemas.microsoft.com/office/powerpoint/2010/main" val="3378914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139795283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09600" y="1844219"/>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just">
              <a:spcBef>
                <a:spcPct val="0"/>
              </a:spcBef>
              <a:buClrTx/>
              <a:buSzTx/>
              <a:buNone/>
            </a:pPr>
            <a:r>
              <a:rPr lang="en-US" altLang="en-US"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These prophecies, especially those in verses 12-15, could not have been fulfilled in the return from Babylon…Thus many take the primary reference to the return from Babylon. But the predictions will not be completely fulfilled until the future restoration, of which the return from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 was a foreshadowing</a:t>
            </a:r>
            <a:r>
              <a:rPr lang="en-US" dirty="0">
                <a:effectLst>
                  <a:outerShdw blurRad="38100" dist="38100" dir="2700000" algn="tl">
                    <a:srgbClr val="000000">
                      <a:alpha val="43137"/>
                    </a:srgbClr>
                  </a:outerShdw>
                </a:effectLst>
                <a:cs typeface="Calibri" panose="020F0502020204030204" pitchFamily="34" charset="0"/>
              </a:rPr>
              <a:t>.”</a:t>
            </a:r>
          </a:p>
        </p:txBody>
      </p:sp>
      <p:sp>
        <p:nvSpPr>
          <p:cNvPr id="38915" name="TextBox 2"/>
          <p:cNvSpPr txBox="1">
            <a:spLocks noChangeArrowheads="1"/>
          </p:cNvSpPr>
          <p:nvPr/>
        </p:nvSpPr>
        <p:spPr bwMode="auto">
          <a:xfrm>
            <a:off x="2971800" y="228601"/>
            <a:ext cx="62484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algn="ctr" eaLnBrk="1" hangingPunct="1">
              <a:spcBef>
                <a:spcPct val="0"/>
              </a:spcBef>
              <a:spcAft>
                <a:spcPts val="1200"/>
              </a:spcAft>
              <a:buClrTx/>
              <a:buSzTx/>
              <a:buNone/>
            </a:pPr>
            <a:r>
              <a:rPr lang="en-US" altLang="en-US" sz="3600" dirty="0">
                <a:solidFill>
                  <a:schemeClr val="tx2"/>
                </a:solidFill>
                <a:effectLst>
                  <a:outerShdw blurRad="38100" dist="38100" dir="2700000" algn="tl">
                    <a:srgbClr val="000000">
                      <a:alpha val="43137"/>
                    </a:srgbClr>
                  </a:outerShdw>
                </a:effectLst>
                <a:cs typeface="Calibri" panose="020F0502020204030204" pitchFamily="34" charset="0"/>
              </a:rPr>
              <a:t>Charles L. Feinberg</a:t>
            </a:r>
          </a:p>
          <a:p>
            <a:pPr algn="ctr" eaLnBrk="1" hangingPunct="1">
              <a:spcBef>
                <a:spcPct val="0"/>
              </a:spcBef>
              <a:buClrTx/>
              <a:buSzTx/>
              <a:buFontTx/>
              <a:buNone/>
            </a:pPr>
            <a:r>
              <a:rPr lang="en-US" altLang="en-US" sz="1200" dirty="0">
                <a:effectLst>
                  <a:outerShdw blurRad="38100" dist="38100" dir="2700000" algn="tl">
                    <a:srgbClr val="000000">
                      <a:alpha val="43137"/>
                    </a:srgbClr>
                  </a:outerShdw>
                </a:effectLst>
                <a:cs typeface="Calibri" panose="020F0502020204030204" pitchFamily="34" charset="0"/>
              </a:rPr>
              <a:t> </a:t>
            </a:r>
            <a:r>
              <a:rPr lang="en-US" altLang="en-US" sz="1800" i="1" dirty="0">
                <a:effectLst>
                  <a:outerShdw blurRad="38100" dist="38100" dir="2700000" algn="tl">
                    <a:srgbClr val="000000">
                      <a:alpha val="43137"/>
                    </a:srgbClr>
                  </a:outerShdw>
                </a:effectLst>
                <a:cs typeface="Calibri" panose="020F0502020204030204" pitchFamily="34" charset="0"/>
              </a:rPr>
              <a:t>The Prophecy of Ezekiel</a:t>
            </a:r>
            <a:r>
              <a:rPr lang="en-US" altLang="en-US" sz="1800" dirty="0">
                <a:effectLst>
                  <a:outerShdw blurRad="38100" dist="38100" dir="2700000" algn="tl">
                    <a:srgbClr val="000000">
                      <a:alpha val="43137"/>
                    </a:srgbClr>
                  </a:outerShdw>
                </a:effectLst>
                <a:cs typeface="Calibri" panose="020F0502020204030204" pitchFamily="34" charset="0"/>
              </a:rPr>
              <a:t>: The Glory of the Lord, Paperback ed. (Chicago: Moody, 1969; reprint, Chicago: Moody, 1984), 207.</a:t>
            </a: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52400"/>
            <a:ext cx="890463" cy="1097280"/>
          </a:xfrm>
          <a:prstGeom prst="rect">
            <a:avLst/>
          </a:prstGeom>
          <a:ln>
            <a:solidFill>
              <a:schemeClr val="tx1"/>
            </a:solidFill>
          </a:ln>
        </p:spPr>
      </p:pic>
      <p:pic>
        <p:nvPicPr>
          <p:cNvPr id="5" name="Picture 6" descr="C:\Documents and Settings\Owner\Application Data\Microsoft\Media Catalog\clip0063.BMP">
            <a:extLst>
              <a:ext uri="{FF2B5EF4-FFF2-40B4-BE49-F238E27FC236}">
                <a16:creationId xmlns:a16="http://schemas.microsoft.com/office/drawing/2014/main" id="{597F7010-55F8-419E-9152-086A116E701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3450" y="4572000"/>
            <a:ext cx="2185101" cy="201168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733917"/>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76600" y="1828800"/>
            <a:ext cx="8315324" cy="4191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rPr>
              <a:t>“... A desolate country whose soil is rich enough, but is given over wholly to weeds… a silent mournful expanse…. a desolation is here that not even imagination can grace with the pomp of life and action…. we never saw a human being on the whole route…. there was hardly a tree or shrub anywhere. Even the olive tree and the cactus, those fast friends of a worthless soil, had almost deserted the country.”</a:t>
            </a:r>
          </a:p>
        </p:txBody>
      </p:sp>
      <p:sp>
        <p:nvSpPr>
          <p:cNvPr id="49155" name="TextBox 3"/>
          <p:cNvSpPr txBox="1">
            <a:spLocks noChangeArrowheads="1"/>
          </p:cNvSpPr>
          <p:nvPr/>
        </p:nvSpPr>
        <p:spPr bwMode="auto">
          <a:xfrm>
            <a:off x="2667000" y="246727"/>
            <a:ext cx="6858000" cy="1277273"/>
          </a:xfrm>
          <a:prstGeom prst="rect">
            <a:avLst/>
          </a:prstGeom>
          <a:noFill/>
          <a:ln w="9525">
            <a:noFill/>
            <a:miter lim="800000"/>
            <a:headEnd/>
            <a:tailEnd/>
          </a:ln>
        </p:spPr>
        <p:txBody>
          <a:bodyPr wrap="squar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Mark Twain</a:t>
            </a:r>
          </a:p>
          <a:p>
            <a:pPr algn="ctr"/>
            <a:r>
              <a:rPr lang="en-US" sz="1200" dirty="0">
                <a:effectLst>
                  <a:outerShdw blurRad="38100" dist="38100" dir="2700000" algn="tl">
                    <a:srgbClr val="000000">
                      <a:alpha val="43137"/>
                    </a:srgbClr>
                  </a:outerShdw>
                </a:effectLst>
                <a:latin typeface="Calibri" panose="020F0502020204030204" pitchFamily="34" charset="0"/>
              </a:rPr>
              <a:t> </a:t>
            </a:r>
            <a:r>
              <a:rPr lang="en-US" sz="1800" i="1" dirty="0">
                <a:effectLst>
                  <a:outerShdw blurRad="38100" dist="38100" dir="2700000" algn="tl">
                    <a:srgbClr val="000000">
                      <a:alpha val="43137"/>
                    </a:srgbClr>
                  </a:outerShdw>
                </a:effectLst>
                <a:latin typeface="Calibri" panose="020F0502020204030204" pitchFamily="34" charset="0"/>
              </a:rPr>
              <a:t>The Innocents Abroad, Complete</a:t>
            </a:r>
            <a:r>
              <a:rPr lang="en-US" sz="1800" dirty="0">
                <a:effectLst>
                  <a:outerShdw blurRad="38100" dist="38100" dir="2700000" algn="tl">
                    <a:srgbClr val="000000">
                      <a:alpha val="43137"/>
                    </a:srgbClr>
                  </a:outerShdw>
                </a:effectLst>
                <a:latin typeface="Calibri" panose="020F0502020204030204" pitchFamily="34" charset="0"/>
              </a:rPr>
              <a:t>, 1st ed. (A Public Domain Book, 1869), 267, 285, 302. These quotes can be found in chapters 47, 49, 52.</a:t>
            </a:r>
          </a:p>
        </p:txBody>
      </p:sp>
      <p:pic>
        <p:nvPicPr>
          <p:cNvPr id="49156" name="Picture 2" descr="http://a4.files.biography.com/image/upload/c_fill,cs_srgb,dpr_1.0,g_face,h_300,q_80,w_300/MTE5NDg0MDU1MTUzNTA5OTAz.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5800" y="1995535"/>
            <a:ext cx="2195465" cy="2195465"/>
          </a:xfrm>
          <a:prstGeom prst="rect">
            <a:avLst/>
          </a:prstGeom>
          <a:noFill/>
          <a:ln w="38100">
            <a:solidFill>
              <a:schemeClr val="tx1"/>
            </a:solidFill>
            <a:miter lim="800000"/>
            <a:headEnd/>
            <a:tailEnd/>
          </a:ln>
        </p:spPr>
      </p:pic>
    </p:spTree>
    <p:extLst>
      <p:ext uri="{BB962C8B-B14F-4D97-AF65-F5344CB8AC3E}">
        <p14:creationId xmlns:p14="http://schemas.microsoft.com/office/powerpoint/2010/main" val="35055478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2276851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051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914400" y="228600"/>
            <a:ext cx="10363200" cy="917575"/>
          </a:xfrm>
        </p:spPr>
        <p:txBody>
          <a:bodyPr/>
          <a:lstStyle/>
          <a:p>
            <a:pPr algn="ctr"/>
            <a:r>
              <a:rPr lang="en-US" altLang="en-US" sz="3600" dirty="0">
                <a:effectLst>
                  <a:outerShdw blurRad="38100" dist="38100" dir="2700000" algn="tl">
                    <a:srgbClr val="000000">
                      <a:alpha val="43137"/>
                    </a:srgbClr>
                  </a:outerShdw>
                </a:effectLst>
              </a:rPr>
              <a:t>Structure</a:t>
            </a: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609600" y="1600200"/>
            <a:ext cx="9480097" cy="3695700"/>
          </a:xfrm>
        </p:spPr>
        <p:txBody>
          <a:bodyPr/>
          <a:lstStyle/>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Introductory call to repentance (1:1-6)</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rPr>
              <a:t>Eight-night visions (1:7–6:15)</a:t>
            </a:r>
          </a:p>
          <a:p>
            <a:pPr marL="685800" indent="-685800">
              <a:spcBef>
                <a:spcPts val="0"/>
              </a:spcBef>
              <a:spcAft>
                <a:spcPts val="3600"/>
              </a:spcAft>
              <a:buSzPct val="100000"/>
              <a:buFont typeface="+mj-lt"/>
              <a:buAutoNum type="romanUcPeriod"/>
            </a:pP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Question and answers about fasting (</a:t>
            </a:r>
            <a:r>
              <a:rPr lang="en-US" altLang="en-US" b="1" u="sng" dirty="0">
                <a:solidFill>
                  <a:srgbClr val="FFFFCC"/>
                </a:solidFill>
                <a:effectLst>
                  <a:outerShdw blurRad="38100" dist="38100" dir="2700000" algn="tl">
                    <a:srgbClr val="000000">
                      <a:alpha val="43137"/>
                    </a:srgbClr>
                  </a:outerShdw>
                </a:effectLst>
              </a:rPr>
              <a:t>7</a:t>
            </a:r>
            <a:r>
              <a:rPr lang="en-US" altLang="en-US" b="1" u="sng" dirty="0">
                <a:solidFill>
                  <a:srgbClr val="FFFFCC"/>
                </a:solidFill>
                <a:effectLst>
                  <a:outerShdw blurRad="38100" dist="38100" dir="2700000" algn="tl">
                    <a:srgbClr val="000000">
                      <a:alpha val="43137"/>
                    </a:srgbClr>
                  </a:outerShdw>
                </a:effectLst>
                <a:cs typeface="Times New Roman" panose="02020603050405020304" pitchFamily="18" charset="0"/>
              </a:rPr>
              <a:t>–8)</a:t>
            </a:r>
          </a:p>
          <a:p>
            <a:pPr marL="685800" indent="-685800">
              <a:spcBef>
                <a:spcPts val="0"/>
              </a:spcBef>
              <a:spcAft>
                <a:spcPts val="3600"/>
              </a:spcAft>
              <a:buSzPct val="100000"/>
              <a:buFont typeface="+mj-lt"/>
              <a:buAutoNum type="romanUcPeriod"/>
            </a:pPr>
            <a:r>
              <a:rPr lang="en-US" altLang="en-US" dirty="0">
                <a:effectLst>
                  <a:outerShdw blurRad="38100" dist="38100" dir="2700000" algn="tl">
                    <a:srgbClr val="000000">
                      <a:alpha val="43137"/>
                    </a:srgbClr>
                  </a:outerShdw>
                </a:effectLst>
                <a:cs typeface="Times New Roman" panose="02020603050405020304" pitchFamily="18" charset="0"/>
              </a:rPr>
              <a:t>Two burdens (9–14)</a:t>
            </a:r>
          </a:p>
        </p:txBody>
      </p:sp>
      <p:pic>
        <p:nvPicPr>
          <p:cNvPr id="4" name="Picture 2" descr="Zechariah - davidould.net">
            <a:extLst>
              <a:ext uri="{FF2B5EF4-FFF2-40B4-BE49-F238E27FC236}">
                <a16:creationId xmlns:a16="http://schemas.microsoft.com/office/drawing/2014/main" id="{AB963267-E858-4486-86BA-47DD1A5DA434}"/>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8630304" y="2286000"/>
            <a:ext cx="2968765" cy="2286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84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b="1" dirty="0">
                <a:solidFill>
                  <a:srgbClr val="FFFFCC"/>
                </a:solidFill>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32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2094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1371600" y="228600"/>
            <a:ext cx="9448800" cy="920692"/>
          </a:xfrm>
        </p:spPr>
        <p:txBody>
          <a:bodyPr/>
          <a:lstStyle/>
          <a:p>
            <a:pPr algn="ctr" eaLnBrk="1" hangingPunct="1"/>
            <a:r>
              <a:rPr lang="en-US" sz="3600" dirty="0">
                <a:effectLst>
                  <a:outerShdw blurRad="38100" dist="38100" dir="2700000" algn="tl">
                    <a:srgbClr val="000000">
                      <a:alpha val="43137"/>
                    </a:srgbClr>
                  </a:outerShdw>
                </a:effectLst>
              </a:rPr>
              <a:t>III. Questions &amp; Answers Concerning Fasting </a:t>
            </a:r>
            <a:br>
              <a:rPr lang="en-US" sz="3600" dirty="0">
                <a:effectLst>
                  <a:outerShdw blurRad="38100" dist="38100" dir="2700000" algn="tl">
                    <a:srgbClr val="000000">
                      <a:alpha val="43137"/>
                    </a:srgbClr>
                  </a:outerShdw>
                </a:effectLst>
              </a:rPr>
            </a:br>
            <a:r>
              <a:rPr lang="en-US" sz="2800" dirty="0">
                <a:solidFill>
                  <a:schemeClr val="tx1"/>
                </a:solidFill>
                <a:effectLst>
                  <a:outerShdw blurRad="38100" dist="38100" dir="2700000" algn="tl">
                    <a:srgbClr val="000000">
                      <a:alpha val="43137"/>
                    </a:srgbClr>
                  </a:outerShdw>
                </a:effectLst>
              </a:rPr>
              <a:t>(7‒8)</a:t>
            </a:r>
          </a:p>
        </p:txBody>
      </p:sp>
      <p:sp>
        <p:nvSpPr>
          <p:cNvPr id="92163" name="Rectangle 2051"/>
          <p:cNvSpPr>
            <a:spLocks noGrp="1" noChangeArrowheads="1"/>
          </p:cNvSpPr>
          <p:nvPr>
            <p:ph type="body" idx="1"/>
          </p:nvPr>
        </p:nvSpPr>
        <p:spPr>
          <a:xfrm>
            <a:off x="609600" y="1371600"/>
            <a:ext cx="8991600" cy="4419600"/>
          </a:xfrm>
        </p:spPr>
        <p:txBody>
          <a:bodyPr/>
          <a:lstStyle/>
          <a:p>
            <a:pPr marL="457200" lvl="1" indent="-457200" eaLnBrk="1" hangingPunct="1">
              <a:spcBef>
                <a:spcPts val="0"/>
              </a:spcBef>
              <a:spcAft>
                <a:spcPts val="2400"/>
              </a:spcAft>
              <a:buClr>
                <a:srgbClr val="FF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 (7:1-3)</a:t>
            </a:r>
          </a:p>
          <a:p>
            <a:pPr marL="457200" lvl="1" indent="-457200" eaLnBrk="1" hangingPunct="1">
              <a:spcBef>
                <a:spcPts val="0"/>
              </a:spcBef>
              <a:spcAft>
                <a:spcPts val="2400"/>
              </a:spcAft>
              <a:buClr>
                <a:srgbClr val="FF66FF"/>
              </a:buClr>
              <a:buSzPct val="100000"/>
              <a:buFont typeface="Wingdings" pitchFamily="2" charset="2"/>
              <a:buAutoNum type="alphaUcPeriod"/>
              <a:defRPr/>
            </a:pPr>
            <a:r>
              <a:rPr lang="en-US" dirty="0">
                <a:effectLst>
                  <a:outerShdw blurRad="38100" dist="38100" dir="2700000" algn="tl">
                    <a:srgbClr val="000000">
                      <a:alpha val="43137"/>
                    </a:srgbClr>
                  </a:outerShdw>
                </a:effectLst>
                <a:cs typeface="Calibri" panose="020F0502020204030204" pitchFamily="34" charset="0"/>
              </a:rPr>
              <a:t>Four divine answers (7:4‒8:23)</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Condemnation of empty ritualism (7:4-7)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Condemnation of past covenant failure (7:8-14)</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cs typeface="Calibri" panose="020F0502020204030204" pitchFamily="34" charset="0"/>
              </a:rPr>
              <a:t>Prediction of Jerusalem’s restoration (8:1-17)</a:t>
            </a:r>
          </a:p>
          <a:p>
            <a:pPr marL="914400" lvl="2" indent="-514350" eaLnBrk="1" hangingPunct="1">
              <a:spcBef>
                <a:spcPts val="0"/>
              </a:spcBef>
              <a:spcAft>
                <a:spcPts val="2400"/>
              </a:spcAft>
              <a:buClr>
                <a:srgbClr val="66FF66"/>
              </a:buClr>
              <a:buSzPct val="100000"/>
              <a:buAutoNum type="arabicPeriod"/>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Prediction of future blessing (8:18-23)</a:t>
            </a:r>
          </a:p>
        </p:txBody>
      </p:sp>
      <p:pic>
        <p:nvPicPr>
          <p:cNvPr id="6" name="Picture 2" descr="Zechariah - davidould.net">
            <a:extLst>
              <a:ext uri="{FF2B5EF4-FFF2-40B4-BE49-F238E27FC236}">
                <a16:creationId xmlns:a16="http://schemas.microsoft.com/office/drawing/2014/main" id="{0DCCFAB8-4537-4077-A4E1-978A24FE6C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9207388" y="1747007"/>
            <a:ext cx="2375012" cy="1828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628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514350" indent="-514350" algn="ctr">
              <a:buClr>
                <a:srgbClr val="FF66FF"/>
              </a:buClr>
              <a:buFont typeface="+mj-lt"/>
              <a:buAutoNum type="alphaUcPeriod"/>
            </a:pPr>
            <a:r>
              <a:rPr lang="en-US" altLang="en-US" sz="3600" dirty="0">
                <a:effectLst>
                  <a:outerShdw blurRad="38100" dist="38100" dir="2700000" algn="tl">
                    <a:srgbClr val="000000">
                      <a:alpha val="43137"/>
                    </a:srgbClr>
                  </a:outerShdw>
                </a:effectLst>
              </a:rPr>
              <a:t>Question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(7:1-3)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1066800" y="1828800"/>
            <a:ext cx="4267201" cy="3200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Date (1)</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Questioner (2)</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 (3)</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10400" y="1828800"/>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325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74DAFEE-DBB4-43A1-A6A4-D39DDA8F3D1F}"/>
              </a:ext>
            </a:extLst>
          </p:cNvPr>
          <p:cNvSpPr>
            <a:spLocks noGrp="1" noChangeArrowheads="1"/>
          </p:cNvSpPr>
          <p:nvPr>
            <p:ph type="title"/>
          </p:nvPr>
        </p:nvSpPr>
        <p:spPr>
          <a:xfrm>
            <a:off x="800100" y="228601"/>
            <a:ext cx="10591800" cy="914400"/>
          </a:xfrm>
        </p:spPr>
        <p:txBody>
          <a:bodyPr/>
          <a:lstStyle/>
          <a:p>
            <a:pPr marL="514350" indent="-514350" algn="ctr">
              <a:buClr>
                <a:srgbClr val="FF66FF"/>
              </a:buClr>
              <a:buFont typeface="+mj-lt"/>
              <a:buAutoNum type="alphaUcPeriod"/>
            </a:pPr>
            <a:r>
              <a:rPr lang="en-US" altLang="en-US" sz="3600" dirty="0">
                <a:effectLst>
                  <a:outerShdw blurRad="38100" dist="38100" dir="2700000" algn="tl">
                    <a:srgbClr val="000000">
                      <a:alpha val="43137"/>
                    </a:srgbClr>
                  </a:outerShdw>
                </a:effectLst>
              </a:rPr>
              <a:t>Question</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(7:1-3)</a:t>
            </a:r>
            <a:endParaRPr lang="en-US" altLang="en-US" sz="32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7171" name="Rectangle 3">
            <a:extLst>
              <a:ext uri="{FF2B5EF4-FFF2-40B4-BE49-F238E27FC236}">
                <a16:creationId xmlns:a16="http://schemas.microsoft.com/office/drawing/2014/main" id="{77F0A550-44F9-4C44-ABED-D06AF0750374}"/>
              </a:ext>
            </a:extLst>
          </p:cNvPr>
          <p:cNvSpPr>
            <a:spLocks noGrp="1" noChangeArrowheads="1"/>
          </p:cNvSpPr>
          <p:nvPr>
            <p:ph type="body" idx="1"/>
          </p:nvPr>
        </p:nvSpPr>
        <p:spPr>
          <a:xfrm>
            <a:off x="1066800" y="1828800"/>
            <a:ext cx="4267201" cy="3200400"/>
          </a:xfrm>
        </p:spPr>
        <p:txBody>
          <a:bodyPr/>
          <a:lstStyle/>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b="1" u="sng" dirty="0">
                <a:solidFill>
                  <a:srgbClr val="FFFFCC"/>
                </a:solidFill>
                <a:effectLst>
                  <a:outerShdw blurRad="38100" dist="38100" dir="2700000" algn="tl">
                    <a:srgbClr val="000000">
                      <a:alpha val="43137"/>
                    </a:srgbClr>
                  </a:outerShdw>
                </a:effectLst>
                <a:ea typeface="+mn-ea"/>
                <a:cs typeface="+mn-cs"/>
              </a:rPr>
              <a:t>Date (1)</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Questioner (2)</a:t>
            </a:r>
          </a:p>
          <a:p>
            <a:pPr marL="514350" lvl="2" indent="-514350" eaLnBrk="1" hangingPunct="1">
              <a:spcBef>
                <a:spcPts val="0"/>
              </a:spcBef>
              <a:spcAft>
                <a:spcPts val="3600"/>
              </a:spcAft>
              <a:buClr>
                <a:srgbClr val="66FF66"/>
              </a:buClr>
              <a:buSzPct val="100000"/>
              <a:buFont typeface="Wingdings" panose="05000000000000000000" pitchFamily="2" charset="2"/>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Question (3)</a:t>
            </a:r>
          </a:p>
        </p:txBody>
      </p:sp>
      <p:pic>
        <p:nvPicPr>
          <p:cNvPr id="5" name="Picture 2" descr="Zechariah - davidould.net">
            <a:extLst>
              <a:ext uri="{FF2B5EF4-FFF2-40B4-BE49-F238E27FC236}">
                <a16:creationId xmlns:a16="http://schemas.microsoft.com/office/drawing/2014/main" id="{5BB70CD1-F80E-47D8-8BA4-0ED58219795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238"/>
          <a:stretch/>
        </p:blipFill>
        <p:spPr bwMode="auto">
          <a:xfrm>
            <a:off x="7010400" y="1828800"/>
            <a:ext cx="4156271" cy="3200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91872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826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21674</TotalTime>
  <Words>2194</Words>
  <Application>Microsoft Office PowerPoint</Application>
  <PresentationFormat>Widescreen</PresentationFormat>
  <Paragraphs>216</Paragraphs>
  <Slides>50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Calibri</vt:lpstr>
      <vt:lpstr>Times New Roman</vt:lpstr>
      <vt:lpstr>UICTFontTextStyleTallBody</vt:lpstr>
      <vt:lpstr>Wingdings</vt:lpstr>
      <vt:lpstr>Azure</vt:lpstr>
      <vt:lpstr>PowerPoint Presentation</vt:lpstr>
      <vt:lpstr>Structure</vt:lpstr>
      <vt:lpstr>PowerPoint Presentation</vt:lpstr>
      <vt:lpstr>II. Eight Night Visions  (1:7‒6:15)</vt:lpstr>
      <vt:lpstr>Structure</vt:lpstr>
      <vt:lpstr>III. Questions &amp; Answers Concerning Fasting  (7‒8)</vt:lpstr>
      <vt:lpstr>III. Questions &amp; Answers Concerning Fasting  (7‒8)</vt:lpstr>
      <vt:lpstr>Question (7:1-3)</vt:lpstr>
      <vt:lpstr>Question (7:1-3)</vt:lpstr>
      <vt:lpstr>PowerPoint Presentation</vt:lpstr>
      <vt:lpstr>PowerPoint Presentation</vt:lpstr>
      <vt:lpstr>PowerPoint Presentation</vt:lpstr>
      <vt:lpstr>Question (7:1-3)</vt:lpstr>
      <vt:lpstr>PowerPoint Presentation</vt:lpstr>
      <vt:lpstr>Question (7:1-3)</vt:lpstr>
      <vt:lpstr>PowerPoint Presentation</vt:lpstr>
      <vt:lpstr>ISRAEL’S FOUR TEMPLES</vt:lpstr>
      <vt:lpstr>PowerPoint Presentation</vt:lpstr>
      <vt:lpstr>PowerPoint Presentation</vt:lpstr>
      <vt:lpstr>PowerPoint Presentation</vt:lpstr>
      <vt:lpstr>III. Questions &amp; Answers Concerning Fasting  (7‒8)</vt:lpstr>
      <vt:lpstr>III. Questions &amp; Answers Concerning Fasting  (7‒8)</vt:lpstr>
      <vt:lpstr>Empty Ritualism (7:4-7)</vt:lpstr>
      <vt:lpstr>Empty Ritualism (7:4-7)</vt:lpstr>
      <vt:lpstr>PowerPoint Presentation</vt:lpstr>
      <vt:lpstr>Empty Ritualism (7:4-7)</vt:lpstr>
      <vt:lpstr>PowerPoint Presentation</vt:lpstr>
      <vt:lpstr>III. Questions &amp; Answers Concerning Fasting  (7‒8)</vt:lpstr>
      <vt:lpstr>Covenant Rebellion  (7:8-14)</vt:lpstr>
      <vt:lpstr>Covenant Rebellion  (7:8-14)</vt:lpstr>
      <vt:lpstr>PowerPoint Presentation</vt:lpstr>
      <vt:lpstr>Six Parts of a Suzerain-Vassal Treaty in Deuteronomy</vt:lpstr>
      <vt:lpstr>PORTRAIT OF GROWTH 1:5-7 </vt:lpstr>
      <vt:lpstr>PowerPoint Presentation</vt:lpstr>
      <vt:lpstr>PowerPoint Presentation</vt:lpstr>
      <vt:lpstr>PowerPoint Presentation</vt:lpstr>
      <vt:lpstr>Covenant Rebellion  (7:8-14)</vt:lpstr>
      <vt:lpstr>Running TULIP Through the Grid of Scripture</vt:lpstr>
      <vt:lpstr>PowerPoint Presentation</vt:lpstr>
      <vt:lpstr>PowerPoint Presentation</vt:lpstr>
      <vt:lpstr>PowerPoint Presentation</vt:lpstr>
      <vt:lpstr>Six Parts of a Suzerain-Vassal Treaty in Deuteronomy</vt:lpstr>
      <vt:lpstr>Covenant Rebellion  (7:8-14)</vt:lpstr>
      <vt:lpstr>Six Parts of a Suzerain-Vassal Treaty in Deuteronomy</vt:lpstr>
      <vt:lpstr>PowerPoint Presentation</vt:lpstr>
      <vt:lpstr>PowerPoint Presentation</vt:lpstr>
      <vt:lpstr>PowerPoint Presentation</vt:lpstr>
      <vt:lpstr>Conclusion</vt:lpstr>
      <vt:lpstr>III. Questions &amp; Answers Concerning Fasting  (7‒8)</vt:lpstr>
      <vt:lpstr>III. Questions &amp; Answers Concerning Fasting  (7‒8)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 015 - 7v1-14 - MODIFIED</dc:title>
  <dc:subject>Zechariah</dc:subject>
  <dc:creator>A. Woods</dc:creator>
  <dc:description>Modified by Jim McGowan</dc:description>
  <cp:lastModifiedBy>Jim McGowan</cp:lastModifiedBy>
  <cp:revision>2232</cp:revision>
  <cp:lastPrinted>2022-01-26T17:04:29Z</cp:lastPrinted>
  <dcterms:created xsi:type="dcterms:W3CDTF">2009-03-17T12:21:13Z</dcterms:created>
  <dcterms:modified xsi:type="dcterms:W3CDTF">2022-01-26T17:04:40Z</dcterms:modified>
</cp:coreProperties>
</file>