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0" r:id="rId2"/>
  </p:sldMasterIdLst>
  <p:notesMasterIdLst>
    <p:notesMasterId r:id="rId42"/>
  </p:notesMasterIdLst>
  <p:handoutMasterIdLst>
    <p:handoutMasterId r:id="rId43"/>
  </p:handoutMasterIdLst>
  <p:sldIdLst>
    <p:sldId id="2067" r:id="rId3"/>
    <p:sldId id="7306" r:id="rId4"/>
    <p:sldId id="1544" r:id="rId5"/>
    <p:sldId id="7307" r:id="rId6"/>
    <p:sldId id="8239" r:id="rId7"/>
    <p:sldId id="8240" r:id="rId8"/>
    <p:sldId id="8227" r:id="rId9"/>
    <p:sldId id="7370" r:id="rId10"/>
    <p:sldId id="7279" r:id="rId11"/>
    <p:sldId id="7371" r:id="rId12"/>
    <p:sldId id="7372" r:id="rId13"/>
    <p:sldId id="1193" r:id="rId14"/>
    <p:sldId id="1194" r:id="rId15"/>
    <p:sldId id="1195" r:id="rId16"/>
    <p:sldId id="8242" r:id="rId17"/>
    <p:sldId id="2011" r:id="rId18"/>
    <p:sldId id="2952" r:id="rId19"/>
    <p:sldId id="7324" r:id="rId20"/>
    <p:sldId id="8225" r:id="rId21"/>
    <p:sldId id="8226" r:id="rId22"/>
    <p:sldId id="8039" r:id="rId23"/>
    <p:sldId id="8229" r:id="rId24"/>
    <p:sldId id="8230" r:id="rId25"/>
    <p:sldId id="8231" r:id="rId26"/>
    <p:sldId id="8232" r:id="rId27"/>
    <p:sldId id="8233" r:id="rId28"/>
    <p:sldId id="7377" r:id="rId29"/>
    <p:sldId id="6547" r:id="rId30"/>
    <p:sldId id="2309" r:id="rId31"/>
    <p:sldId id="2311" r:id="rId32"/>
    <p:sldId id="2315" r:id="rId33"/>
    <p:sldId id="2317" r:id="rId34"/>
    <p:sldId id="7373" r:id="rId35"/>
    <p:sldId id="7374" r:id="rId36"/>
    <p:sldId id="3381" r:id="rId37"/>
    <p:sldId id="3379" r:id="rId38"/>
    <p:sldId id="8235" r:id="rId39"/>
    <p:sldId id="8241" r:id="rId40"/>
    <p:sldId id="8228" r:id="rId41"/>
  </p:sldIdLst>
  <p:sldSz cx="12192000" cy="6858000"/>
  <p:notesSz cx="6881813" cy="9296400"/>
  <p:custDataLst>
    <p:tags r:id="rId4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FF"/>
    <a:srgbClr val="0000CC"/>
    <a:srgbClr val="006600"/>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95370" autoAdjust="0"/>
  </p:normalViewPr>
  <p:slideViewPr>
    <p:cSldViewPr>
      <p:cViewPr varScale="1">
        <p:scale>
          <a:sx n="104" d="100"/>
          <a:sy n="104" d="100"/>
        </p:scale>
        <p:origin x="302"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69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0BC7D7AA-E7C3-412B-B336-6B5EF3586CD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Middle East Meltdown 004 – Eze. 36-39 </a:t>
            </a:r>
          </a:p>
          <a:p>
            <a:pPr>
              <a:defRPr/>
            </a:pPr>
            <a:r>
              <a:rPr lang="en-US" sz="1600" dirty="0"/>
              <a:t>01-23-2022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1/22/2022</a:t>
            </a:fld>
            <a:endParaRPr 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21</a:t>
            </a:fld>
            <a:endParaRPr lang="en-US" altLang="en-US" dirty="0"/>
          </a:p>
        </p:txBody>
      </p:sp>
    </p:spTree>
    <p:extLst>
      <p:ext uri="{BB962C8B-B14F-4D97-AF65-F5344CB8AC3E}">
        <p14:creationId xmlns:p14="http://schemas.microsoft.com/office/powerpoint/2010/main" val="301786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1/22/2022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58751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2727525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5"/>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8811354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7364112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1/22/2022</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9" r:id="rId12"/>
    <p:sldLayoutId id="2147488936" r:id="rId13"/>
    <p:sldLayoutId id="2147488937" r:id="rId14"/>
    <p:sldLayoutId id="214748894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2" r:id="rId12"/>
    <p:sldLayoutId id="2147488934" r:id="rId13"/>
    <p:sldLayoutId id="214748893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10.xml"/><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eaLnBrk="1" hangingPunct="1"/>
            <a:r>
              <a:rPr lang="en-US" dirty="0">
                <a:solidFill>
                  <a:srgbClr val="00FFFF"/>
                </a:solidFill>
              </a:rPr>
              <a:t>Ezekiel 36</a:t>
            </a:r>
            <a:r>
              <a:rPr lang="en-US" dirty="0">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a:t>
            </a:r>
            <a:r>
              <a:rPr lang="en-US" sz="3600">
                <a:solidFill>
                  <a:srgbClr val="FFC000"/>
                </a:solidFill>
                <a:effectLst>
                  <a:outerShdw blurRad="38100" dist="38100" dir="2700000" algn="tl">
                    <a:srgbClr val="000000"/>
                  </a:outerShdw>
                </a:effectLst>
              </a:rPr>
              <a:t>East Meltdown </a:t>
            </a:r>
            <a:r>
              <a:rPr lang="en-US" sz="3600" kern="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209309"/>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1"/>
            <a:ext cx="12192000" cy="6857999"/>
          </a:xfrm>
          <a:prstGeom prst="rect">
            <a:avLst/>
          </a:prstGeom>
        </p:spPr>
      </p:pic>
      <p:sp>
        <p:nvSpPr>
          <p:cNvPr id="4" name="Subtitle 3"/>
          <p:cNvSpPr>
            <a:spLocks noGrp="1"/>
          </p:cNvSpPr>
          <p:nvPr>
            <p:ph type="subTitle" sz="quarter" idx="1"/>
          </p:nvPr>
        </p:nvSpPr>
        <p:spPr>
          <a:xfrm>
            <a:off x="609600" y="3"/>
            <a:ext cx="10972800" cy="2209798"/>
          </a:xfrm>
        </p:spPr>
        <p:txBody>
          <a:bodyPr/>
          <a:lstStyle/>
          <a:p>
            <a:pPr>
              <a:spcBef>
                <a:spcPts val="0"/>
              </a:spcBef>
              <a:spcAft>
                <a:spcPts val="1200"/>
              </a:spcAft>
              <a:defRPr/>
            </a:pPr>
            <a:r>
              <a:rPr lang="en-US" sz="4000" kern="1200" dirty="0">
                <a:solidFill>
                  <a:srgbClr val="00FFFF"/>
                </a:solidFill>
                <a:ea typeface="+mj-ea"/>
                <a:cs typeface="+mj-cs"/>
              </a:rPr>
              <a:t> Exodus 2:24</a:t>
            </a:r>
          </a:p>
          <a:p>
            <a:pPr lvl="0" algn="just" eaLnBrk="1" hangingPunct="1">
              <a:spcBef>
                <a:spcPct val="0"/>
              </a:spcBef>
              <a:buClrTx/>
              <a:buSzTx/>
              <a:defRPr/>
            </a:pPr>
            <a:r>
              <a:rPr lang="en-US" sz="3600" kern="1200" dirty="0">
                <a:effectLst>
                  <a:outerShdw blurRad="38100" dist="38100" dir="2700000" algn="tl">
                    <a:srgbClr val="000000">
                      <a:alpha val="43137"/>
                    </a:srgbClr>
                  </a:outerShdw>
                </a:effectLst>
                <a:cs typeface="Arial" panose="020B0604020202020204" pitchFamily="34" charset="0"/>
              </a:rPr>
              <a:t>“So God heard their groaning; and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God remembered His covenant</a:t>
            </a:r>
            <a:r>
              <a:rPr lang="en-US" sz="3600" kern="1200" dirty="0">
                <a:effectLst>
                  <a:outerShdw blurRad="38100" dist="38100" dir="2700000" algn="tl">
                    <a:srgbClr val="000000">
                      <a:alpha val="43137"/>
                    </a:srgbClr>
                  </a:outerShdw>
                </a:effectLst>
                <a:cs typeface="Arial" panose="020B0604020202020204" pitchFamily="34" charset="0"/>
              </a:rPr>
              <a:t> with Abraham, Isaac, and Jacob.”</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66CD8C6B-E576-41BC-80D4-8D9E0FD8D4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8381" y="2424112"/>
            <a:ext cx="2535238" cy="2605088"/>
          </a:xfrm>
          <a:prstGeom prst="rect">
            <a:avLst/>
          </a:prstGeom>
          <a:noFill/>
          <a:ln w="9525">
            <a:noFill/>
            <a:miter lim="800000"/>
            <a:headEnd/>
            <a:tailEnd/>
          </a:ln>
        </p:spPr>
      </p:pic>
    </p:spTree>
    <p:extLst>
      <p:ext uri="{BB962C8B-B14F-4D97-AF65-F5344CB8AC3E}">
        <p14:creationId xmlns:p14="http://schemas.microsoft.com/office/powerpoint/2010/main" val="180084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It is vital to remember that’s such action on God’s part does not reveal in any sense a partiality toward Israel. It is rather a vindication of God‘s glory and will, for He has condescended to link his purposes on earth with the people of Israel.”</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206.</a:t>
            </a:r>
          </a:p>
        </p:txBody>
      </p:sp>
      <p:pic>
        <p:nvPicPr>
          <p:cNvPr id="6" name="Picture 5">
            <a:extLst>
              <a:ext uri="{FF2B5EF4-FFF2-40B4-BE49-F238E27FC236}">
                <a16:creationId xmlns:a16="http://schemas.microsoft.com/office/drawing/2014/main" id="{F35674B5-FA8E-4E74-A600-6C775734F5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a:ln>
            <a:solidFill>
              <a:schemeClr val="tx1"/>
            </a:solidFill>
          </a:ln>
        </p:spPr>
      </p:pic>
      <p:pic>
        <p:nvPicPr>
          <p:cNvPr id="7" name="Picture 6" descr="C:\Documents and Settings\Owner\Application Data\Microsoft\Media Catalog\clip0063.BMP">
            <a:extLst>
              <a:ext uri="{FF2B5EF4-FFF2-40B4-BE49-F238E27FC236}">
                <a16:creationId xmlns:a16="http://schemas.microsoft.com/office/drawing/2014/main" id="{21BE04E4-6C5C-4FE0-9A92-9F8423B5B30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457200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0786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85901" y="228600"/>
            <a:ext cx="9220198" cy="9144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System of Theology</a:t>
            </a:r>
          </a:p>
        </p:txBody>
      </p:sp>
      <p:sp>
        <p:nvSpPr>
          <p:cNvPr id="183299" name="Rectangle 3"/>
          <p:cNvSpPr>
            <a:spLocks noChangeArrowheads="1"/>
          </p:cNvSpPr>
          <p:nvPr/>
        </p:nvSpPr>
        <p:spPr bwMode="auto">
          <a:xfrm>
            <a:off x="609600" y="1371600"/>
            <a:ext cx="10972799"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2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200" b="1" dirty="0">
                <a:solidFill>
                  <a:srgbClr val="FFFFCC"/>
                </a:solidFill>
                <a:latin typeface="Calibri" panose="020F0502020204030204" pitchFamily="34" charset="0"/>
                <a:cs typeface="Calibri" panose="020F0502020204030204" pitchFamily="34" charset="0"/>
              </a:rPr>
              <a:t>sine qua non </a:t>
            </a:r>
            <a:r>
              <a:rPr lang="en-US" sz="3200" dirty="0">
                <a:latin typeface="Calibri" panose="020F0502020204030204" pitchFamily="34" charset="0"/>
                <a:cs typeface="Calibri" panose="020F0502020204030204" pitchFamily="34" charset="0"/>
              </a:rPr>
              <a:t>(lit. “without which is not”):</a:t>
            </a:r>
          </a:p>
          <a:p>
            <a:pPr marL="457200" indent="-457200" defTabSz="915001">
              <a:spcBef>
                <a:spcPts val="0"/>
              </a:spcBef>
              <a:spcAft>
                <a:spcPts val="2400"/>
              </a:spcAft>
              <a:buClr>
                <a:srgbClr val="00FFFF"/>
              </a:buClr>
              <a:buFont typeface="+mj-lt"/>
              <a:buAutoNum type="arabicPeriod"/>
              <a:defRPr/>
            </a:pPr>
            <a:r>
              <a:rPr lang="en-US" sz="3200" dirty="0">
                <a:latin typeface="Calibri" panose="020F0502020204030204" pitchFamily="34" charset="0"/>
                <a:cs typeface="Calibri" panose="020F0502020204030204" pitchFamily="34" charset="0"/>
              </a:rPr>
              <a:t>The </a:t>
            </a:r>
            <a:r>
              <a:rPr lang="en-US" sz="3200" b="1" dirty="0">
                <a:solidFill>
                  <a:srgbClr val="FFFFCC"/>
                </a:solidFill>
                <a:latin typeface="Calibri" panose="020F0502020204030204" pitchFamily="34" charset="0"/>
                <a:cs typeface="Calibri" panose="020F0502020204030204" pitchFamily="34" charset="0"/>
              </a:rPr>
              <a:t>consistent</a:t>
            </a:r>
            <a:r>
              <a:rPr lang="en-US" sz="3200" dirty="0">
                <a:latin typeface="Calibri" panose="020F0502020204030204" pitchFamily="34" charset="0"/>
                <a:cs typeface="Calibri" panose="020F0502020204030204" pitchFamily="34" charset="0"/>
              </a:rPr>
              <a:t> use of a plain, normal, literal, grammatical-historical method of interpretation;</a:t>
            </a:r>
          </a:p>
          <a:p>
            <a:pPr marL="457200" indent="-457200" defTabSz="915001">
              <a:spcBef>
                <a:spcPts val="0"/>
              </a:spcBef>
              <a:spcAft>
                <a:spcPts val="2400"/>
              </a:spcAft>
              <a:buClr>
                <a:srgbClr val="00FFFF"/>
              </a:buClr>
              <a:buFont typeface="+mj-lt"/>
              <a:buAutoNum type="arabicPeriod"/>
              <a:defRPr/>
            </a:pPr>
            <a:r>
              <a:rPr lang="en-US" sz="3200" dirty="0">
                <a:latin typeface="Calibri" panose="020F0502020204030204" pitchFamily="34" charset="0"/>
                <a:cs typeface="Calibri" panose="020F0502020204030204" pitchFamily="34" charset="0"/>
              </a:rPr>
              <a:t>Which reveals that the </a:t>
            </a:r>
            <a:r>
              <a:rPr lang="en-US" sz="3200" b="1" dirty="0">
                <a:solidFill>
                  <a:srgbClr val="FFFFCC"/>
                </a:solidFill>
                <a:latin typeface="Calibri" panose="020F0502020204030204" pitchFamily="34" charset="0"/>
                <a:cs typeface="Calibri" panose="020F0502020204030204" pitchFamily="34" charset="0"/>
              </a:rPr>
              <a:t>Church is distinct from Israel</a:t>
            </a:r>
            <a:r>
              <a:rPr lang="en-US" sz="3200" dirty="0">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n-US" sz="3200" dirty="0">
                <a:latin typeface="Calibri" panose="020F0502020204030204" pitchFamily="34" charset="0"/>
                <a:cs typeface="Calibri" panose="020F0502020204030204" pitchFamily="34" charset="0"/>
              </a:rPr>
              <a:t>God’s overall purpose is to bring </a:t>
            </a:r>
            <a:r>
              <a:rPr lang="en-US" sz="3200" b="1" dirty="0">
                <a:solidFill>
                  <a:srgbClr val="FFFFCC"/>
                </a:solidFill>
                <a:latin typeface="Calibri" panose="020F0502020204030204" pitchFamily="34" charset="0"/>
                <a:cs typeface="Calibri" panose="020F0502020204030204" pitchFamily="34" charset="0"/>
              </a:rPr>
              <a:t>glory to Himself </a:t>
            </a:r>
            <a:r>
              <a:rPr lang="en-US" sz="32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4033044" y="6477000"/>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200851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103689" y="228600"/>
            <a:ext cx="3984625" cy="685800"/>
          </a:xfrm>
        </p:spPr>
        <p:txBody>
          <a:bodyPr/>
          <a:lstStyle/>
          <a:p>
            <a:pPr algn="ctr">
              <a:lnSpc>
                <a:spcPct val="100000"/>
              </a:lnSpc>
              <a:defRPr/>
            </a:pPr>
            <a:r>
              <a:rPr lang="en-US" sz="3600" dirty="0">
                <a:solidFill>
                  <a:srgbClr val="00FFFF"/>
                </a:solidFill>
                <a:effectLst>
                  <a:outerShdw blurRad="38100" dist="38100" dir="2700000" algn="tl">
                    <a:srgbClr val="000000">
                      <a:alpha val="43137"/>
                    </a:srgbClr>
                  </a:outerShdw>
                </a:effectLst>
              </a:rPr>
              <a:t>Doxological Purpose</a:t>
            </a:r>
          </a:p>
        </p:txBody>
      </p:sp>
      <p:sp>
        <p:nvSpPr>
          <p:cNvPr id="31747" name="Text Box 3"/>
          <p:cNvSpPr txBox="1">
            <a:spLocks noChangeArrowheads="1"/>
          </p:cNvSpPr>
          <p:nvPr/>
        </p:nvSpPr>
        <p:spPr bwMode="auto">
          <a:xfrm>
            <a:off x="3593306" y="64770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latin typeface="Calibri" panose="020F0502020204030204" pitchFamily="34" charset="0"/>
                <a:cs typeface="Calibri" panose="020F0502020204030204" pitchFamily="34" charset="0"/>
              </a:rPr>
              <a:t>Dictionary of Premillennial Theology</a:t>
            </a:r>
            <a:r>
              <a:rPr lang="en-US" altLang="en-US" sz="1600" dirty="0">
                <a:latin typeface="Calibri" panose="020F0502020204030204" pitchFamily="34" charset="0"/>
                <a:cs typeface="Calibri" panose="020F0502020204030204" pitchFamily="34" charset="0"/>
              </a:rPr>
              <a:t>, Charles Ryrie, p. 94</a:t>
            </a:r>
          </a:p>
        </p:txBody>
      </p:sp>
      <p:sp>
        <p:nvSpPr>
          <p:cNvPr id="193541" name="Rectangle 5"/>
          <p:cNvSpPr>
            <a:spLocks noChangeArrowheads="1"/>
          </p:cNvSpPr>
          <p:nvPr/>
        </p:nvSpPr>
        <p:spPr bwMode="auto">
          <a:xfrm>
            <a:off x="609600" y="1143000"/>
            <a:ext cx="109728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457200" indent="-457200" algn="just" eaLnBrk="1" hangingPunct="1">
              <a:spcBef>
                <a:spcPts val="0"/>
              </a:spcBef>
              <a:spcAft>
                <a:spcPts val="2400"/>
              </a:spcAft>
              <a:buClr>
                <a:srgbClr val="00FFFF"/>
              </a:buClr>
              <a:buFont typeface="+mj-lt"/>
              <a:buAutoNum type="alphaUcPeriod"/>
            </a:pPr>
            <a:r>
              <a:rPr lang="en-US" altLang="en-US" sz="3200" dirty="0">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marL="457200" indent="-457200" algn="just" eaLnBrk="1" hangingPunct="1">
              <a:spcBef>
                <a:spcPts val="0"/>
              </a:spcBef>
              <a:spcAft>
                <a:spcPts val="2400"/>
              </a:spcAft>
              <a:buClr>
                <a:srgbClr val="00FFFF"/>
              </a:buClr>
              <a:buFont typeface="+mj-lt"/>
              <a:buAutoNum type="alphaUcPeriod"/>
            </a:pPr>
            <a:r>
              <a:rPr lang="en-US" altLang="en-US" sz="3200" dirty="0">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532070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7270" y="100296"/>
            <a:ext cx="7797460" cy="6657409"/>
          </a:xfrm>
          <a:prstGeom prst="rect">
            <a:avLst/>
          </a:prstGeom>
        </p:spPr>
      </p:pic>
    </p:spTree>
    <p:extLst>
      <p:ext uri="{BB962C8B-B14F-4D97-AF65-F5344CB8AC3E}">
        <p14:creationId xmlns:p14="http://schemas.microsoft.com/office/powerpoint/2010/main" val="22653052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33602-31E9-450B-ABA4-46D0D0A544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4147" name="Rectangle 1"/>
          <p:cNvSpPr>
            <a:spLocks noChangeArrowheads="1"/>
          </p:cNvSpPr>
          <p:nvPr/>
        </p:nvSpPr>
        <p:spPr bwMode="auto">
          <a:xfrm>
            <a:off x="606582" y="0"/>
            <a:ext cx="10975818" cy="5401479"/>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36:24-28</a:t>
            </a:r>
          </a:p>
          <a:p>
            <a:pPr algn="just"/>
            <a:r>
              <a:rPr lang="en-US" sz="3000" baseline="30000" dirty="0">
                <a:effectLst>
                  <a:outerShdw blurRad="38100" dist="38100" dir="2700000" algn="tl">
                    <a:srgbClr val="000000">
                      <a:alpha val="43137"/>
                    </a:srgbClr>
                  </a:outerShdw>
                </a:effectLst>
                <a:latin typeface="Calibri" panose="020F0502020204030204" pitchFamily="34" charset="0"/>
              </a:rPr>
              <a:t>24</a:t>
            </a:r>
            <a:r>
              <a:rPr lang="en-US" sz="3000" dirty="0">
                <a:effectLst>
                  <a:outerShdw blurRad="38100" dist="38100" dir="2700000" algn="tl">
                    <a:srgbClr val="000000">
                      <a:alpha val="43137"/>
                    </a:srgbClr>
                  </a:outerShdw>
                </a:effectLst>
                <a:latin typeface="Calibri" panose="020F0502020204030204" pitchFamily="34" charset="0"/>
              </a:rPr>
              <a:t> “For I will take you from the nations,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you from all the lands and bring you into your own land</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rPr>
              <a:t>25</a:t>
            </a:r>
            <a:r>
              <a:rPr lang="en-US" sz="3000" b="1" baseline="30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will sprinkle clean water on you, and you will be clean</a:t>
            </a:r>
            <a:r>
              <a:rPr lang="en-US" sz="3000" dirty="0">
                <a:effectLst>
                  <a:outerShdw blurRad="38100" dist="38100" dir="2700000" algn="tl">
                    <a:srgbClr val="000000">
                      <a:alpha val="43137"/>
                    </a:srgbClr>
                  </a:outerShdw>
                </a:effectLst>
                <a:latin typeface="Calibri" panose="020F0502020204030204" pitchFamily="34" charset="0"/>
              </a:rPr>
              <a:t>; I will cleanse you from all your filthiness and from all your idols.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Moreover, I will give you a new heart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put a new spirit within you</a:t>
            </a:r>
            <a:r>
              <a:rPr lang="en-US" sz="3000" dirty="0">
                <a:effectLst>
                  <a:outerShdw blurRad="38100" dist="38100" dir="2700000" algn="tl">
                    <a:srgbClr val="000000">
                      <a:alpha val="43137"/>
                    </a:srgbClr>
                  </a:outerShdw>
                </a:effectLst>
                <a:latin typeface="Calibri" panose="020F0502020204030204" pitchFamily="34" charset="0"/>
              </a:rPr>
              <a:t>; and I will remove the heart of stone from your flesh and give you a heart of flesh.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3000" baseline="30000" dirty="0">
                <a:effectLst>
                  <a:outerShdw blurRad="38100" dist="38100" dir="2700000" algn="tl">
                    <a:srgbClr val="000000">
                      <a:alpha val="43137"/>
                    </a:srgbClr>
                  </a:outerShdw>
                </a:effectLst>
                <a:latin typeface="Calibri" panose="020F0502020204030204" pitchFamily="34" charset="0"/>
              </a:rPr>
              <a:t>28 </a:t>
            </a:r>
            <a:r>
              <a:rPr lang="en-US" sz="3000"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11703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Group 3"/>
          <p:cNvGraphicFramePr>
            <a:graphicFrameLocks noGrp="1"/>
          </p:cNvGraphicFramePr>
          <p:nvPr>
            <p:ph type="tbl" idx="1"/>
          </p:nvPr>
        </p:nvGraphicFramePr>
        <p:xfrm>
          <a:off x="609600" y="185888"/>
          <a:ext cx="10972800" cy="6486225"/>
        </p:xfrm>
        <a:graphic>
          <a:graphicData uri="http://schemas.openxmlformats.org/drawingml/2006/table">
            <a:tbl>
              <a:tblPr/>
              <a:tblGrid>
                <a:gridCol w="5378824">
                  <a:extLst>
                    <a:ext uri="{9D8B030D-6E8A-4147-A177-3AD203B41FA5}">
                      <a16:colId xmlns:a16="http://schemas.microsoft.com/office/drawing/2014/main" val="20000"/>
                    </a:ext>
                  </a:extLst>
                </a:gridCol>
                <a:gridCol w="5593976">
                  <a:extLst>
                    <a:ext uri="{9D8B030D-6E8A-4147-A177-3AD203B41FA5}">
                      <a16:colId xmlns:a16="http://schemas.microsoft.com/office/drawing/2014/main" val="20001"/>
                    </a:ext>
                  </a:extLst>
                </a:gridCol>
              </a:tblGrid>
              <a:tr h="852237">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ISRAEL’S TWO REGATHERINGS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extLst>
                  <a:ext uri="{0D108BD9-81ED-4DB2-BD59-A6C34878D82A}">
                    <a16:rowId xmlns:a16="http://schemas.microsoft.com/office/drawing/2014/main" val="1791893809"/>
                  </a:ext>
                </a:extLst>
              </a:tr>
              <a:tr h="920416">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THE PRESENT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(FIRST) REGATHERING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3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THE PERMANENT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3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(SECOND) REGATHERING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0"/>
                  </a:ext>
                </a:extLst>
              </a:tr>
              <a:tr h="1042737">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Return to part of the land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Return to all the land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1042737">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Return in unbelief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Return in faith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2"/>
                  </a:ext>
                </a:extLst>
              </a:tr>
              <a:tr h="1042737">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Restored to the land only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Restored to the land and the Lord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1042737">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Sets the stage for Tribulation (discipline)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117475"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Sets the stage for Millennium (blessing)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4"/>
                  </a:ext>
                </a:extLst>
              </a:tr>
              <a:tr h="457200">
                <a:tc gridSpan="2">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defRPr/>
                      </a:pPr>
                      <a:r>
                        <a:rPr lang="en-US" sz="2000" dirty="0">
                          <a:solidFill>
                            <a:schemeClr val="bg2"/>
                          </a:solidFill>
                          <a:effectLst/>
                          <a:latin typeface="Calibri" panose="020F0502020204030204" pitchFamily="34" charset="0"/>
                          <a:cs typeface="Calibri" panose="020F0502020204030204" pitchFamily="34" charset="0"/>
                        </a:rPr>
                        <a:t>Adapted from: Price, </a:t>
                      </a:r>
                      <a:r>
                        <a:rPr lang="en-US" sz="2000" i="1" dirty="0">
                          <a:solidFill>
                            <a:schemeClr val="bg2"/>
                          </a:solidFill>
                          <a:effectLst/>
                          <a:latin typeface="Calibri" panose="020F0502020204030204" pitchFamily="34" charset="0"/>
                          <a:cs typeface="Calibri" panose="020F0502020204030204" pitchFamily="34" charset="0"/>
                        </a:rPr>
                        <a:t>Jerusalem In Prophecy, </a:t>
                      </a:r>
                      <a:r>
                        <a:rPr lang="en-US" sz="2000" dirty="0">
                          <a:solidFill>
                            <a:schemeClr val="bg2"/>
                          </a:solidFill>
                          <a:effectLst/>
                          <a:latin typeface="Calibri" panose="020F0502020204030204" pitchFamily="34" charset="0"/>
                          <a:cs typeface="Calibri" panose="020F0502020204030204" pitchFamily="34" charset="0"/>
                        </a:rPr>
                        <a:t>219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hMerge="1">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96129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33602-31E9-450B-ABA4-46D0D0A544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4147" name="Rectangle 1"/>
          <p:cNvSpPr>
            <a:spLocks noChangeArrowheads="1"/>
          </p:cNvSpPr>
          <p:nvPr/>
        </p:nvSpPr>
        <p:spPr bwMode="auto">
          <a:xfrm>
            <a:off x="606582" y="0"/>
            <a:ext cx="10975818" cy="5401479"/>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36:24-28</a:t>
            </a:r>
          </a:p>
          <a:p>
            <a:pPr algn="just"/>
            <a:r>
              <a:rPr lang="en-US" sz="3000" baseline="30000" dirty="0">
                <a:effectLst>
                  <a:outerShdw blurRad="38100" dist="38100" dir="2700000" algn="tl">
                    <a:srgbClr val="000000">
                      <a:alpha val="43137"/>
                    </a:srgbClr>
                  </a:outerShdw>
                </a:effectLst>
                <a:latin typeface="Calibri" panose="020F0502020204030204" pitchFamily="34" charset="0"/>
              </a:rPr>
              <a:t>24</a:t>
            </a:r>
            <a:r>
              <a:rPr lang="en-US" sz="3000" dirty="0">
                <a:effectLst>
                  <a:outerShdw blurRad="38100" dist="38100" dir="2700000" algn="tl">
                    <a:srgbClr val="000000">
                      <a:alpha val="43137"/>
                    </a:srgbClr>
                  </a:outerShdw>
                </a:effectLst>
                <a:latin typeface="Calibri" panose="020F0502020204030204" pitchFamily="34" charset="0"/>
              </a:rPr>
              <a:t> “For I will take you from the nations,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you from all the lands and bring you into your own land</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rPr>
              <a:t>25</a:t>
            </a:r>
            <a:r>
              <a:rPr lang="en-US" sz="3000" b="1" baseline="300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Then I will sprinkle clean water on you, and you will be clean; I will cleanse you from all your filthiness and from all your idols.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Moreover, I will give you a new heart and put a new spirit within you; and I will remove the heart of stone from your flesh and give you a heart of flesh.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3000" baseline="30000" dirty="0">
                <a:effectLst>
                  <a:outerShdw blurRad="38100" dist="38100" dir="2700000" algn="tl">
                    <a:srgbClr val="000000">
                      <a:alpha val="43137"/>
                    </a:srgbClr>
                  </a:outerShdw>
                </a:effectLst>
                <a:latin typeface="Calibri" panose="020F0502020204030204" pitchFamily="34" charset="0"/>
              </a:rPr>
              <a:t>28 </a:t>
            </a:r>
            <a:r>
              <a:rPr lang="en-US" sz="3000"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7938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9673" y="137160"/>
            <a:ext cx="8392655" cy="6583680"/>
          </a:xfrm>
          <a:prstGeom prst="rect">
            <a:avLst/>
          </a:prstGeom>
        </p:spPr>
      </p:pic>
    </p:spTree>
    <p:extLst>
      <p:ext uri="{BB962C8B-B14F-4D97-AF65-F5344CB8AC3E}">
        <p14:creationId xmlns:p14="http://schemas.microsoft.com/office/powerpoint/2010/main" val="25345494"/>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8E79B3-7FC6-4D37-919E-91820FB9B702}"/>
              </a:ext>
            </a:extLst>
          </p:cNvPr>
          <p:cNvPicPr>
            <a:picLocks noChangeAspect="1"/>
          </p:cNvPicPr>
          <p:nvPr/>
        </p:nvPicPr>
        <p:blipFill>
          <a:blip r:embed="rId2"/>
          <a:stretch>
            <a:fillRect/>
          </a:stretch>
        </p:blipFill>
        <p:spPr>
          <a:xfrm>
            <a:off x="0" y="0"/>
            <a:ext cx="12192000" cy="6857999"/>
          </a:xfrm>
          <a:prstGeom prst="rect">
            <a:avLst/>
          </a:prstGeom>
        </p:spPr>
      </p:pic>
      <p:sp>
        <p:nvSpPr>
          <p:cNvPr id="24579" name="Rectangle 3"/>
          <p:cNvSpPr>
            <a:spLocks noGrp="1"/>
          </p:cNvSpPr>
          <p:nvPr>
            <p:ph type="body" idx="4294967295"/>
          </p:nvPr>
        </p:nvSpPr>
        <p:spPr>
          <a:xfrm>
            <a:off x="609600" y="0"/>
            <a:ext cx="10972800" cy="4724400"/>
          </a:xfrm>
        </p:spPr>
        <p:txBody>
          <a:bodyPr/>
          <a:lstStyle/>
          <a:p>
            <a:pPr marL="0" indent="0" algn="ctr">
              <a:spcBef>
                <a:spcPts val="0"/>
              </a:spcBef>
              <a:spcAft>
                <a:spcPts val="1200"/>
              </a:spcAft>
              <a:buNone/>
              <a:defRPr/>
            </a:pPr>
            <a:r>
              <a:rPr lang="en-US" altLang="en-US" sz="4000" kern="1200" dirty="0">
                <a:solidFill>
                  <a:srgbClr val="00FFFF"/>
                </a:solidFill>
                <a:ea typeface="+mj-ea"/>
                <a:cs typeface="Calibri" panose="020F0502020204030204" pitchFamily="34" charset="0"/>
              </a:rPr>
              <a:t>Jeremiah 31:31-34</a:t>
            </a:r>
          </a:p>
          <a:p>
            <a:pPr marL="0" indent="0" algn="just">
              <a:spcBef>
                <a:spcPts val="0"/>
              </a:spcBef>
              <a:buNone/>
              <a:defRPr/>
            </a:pPr>
            <a:r>
              <a:rPr lang="en-US" sz="3500" dirty="0"/>
              <a:t>“Behold, days are coming,” declares the </a:t>
            </a:r>
            <a:r>
              <a:rPr lang="en-US" sz="3500" cap="small" dirty="0">
                <a:effectLst/>
              </a:rPr>
              <a:t>Lord</a:t>
            </a:r>
            <a:r>
              <a:rPr lang="en-US" sz="3500" dirty="0"/>
              <a:t>, “when I will make a </a:t>
            </a:r>
            <a:r>
              <a:rPr lang="en-US" sz="3500" b="1" u="sng" dirty="0">
                <a:solidFill>
                  <a:srgbClr val="FFFFCC"/>
                </a:solidFill>
              </a:rPr>
              <a:t>new covenant</a:t>
            </a:r>
            <a:r>
              <a:rPr lang="en-US" sz="3500" dirty="0"/>
              <a:t> </a:t>
            </a:r>
            <a:r>
              <a:rPr lang="en-US" sz="3500" b="1" u="sng" dirty="0">
                <a:solidFill>
                  <a:srgbClr val="FFFFCC"/>
                </a:solidFill>
              </a:rPr>
              <a:t>with the house of Israel and with the house of Judah</a:t>
            </a:r>
            <a:r>
              <a:rPr lang="en-US" sz="3500" dirty="0"/>
              <a:t>, </a:t>
            </a:r>
            <a:r>
              <a:rPr lang="en-US" sz="3500" baseline="30000" dirty="0"/>
              <a:t>32 </a:t>
            </a:r>
            <a:r>
              <a:rPr lang="en-US" sz="3500" dirty="0"/>
              <a:t>not like the covenant which I made with their fathers in the day I took them by the hand to bring them out of the land of Egypt, </a:t>
            </a:r>
            <a:r>
              <a:rPr lang="en-US" sz="3500" b="1" u="sng" dirty="0">
                <a:solidFill>
                  <a:srgbClr val="FFFFCC"/>
                </a:solidFill>
              </a:rPr>
              <a:t>My covenant which they broke</a:t>
            </a:r>
            <a:r>
              <a:rPr lang="en-US" sz="3500" dirty="0"/>
              <a:t>, although I was a husband to them,” declares the </a:t>
            </a:r>
            <a:r>
              <a:rPr lang="en-US" sz="3500" cap="small" dirty="0">
                <a:effectLst/>
              </a:rPr>
              <a:t>Lord</a:t>
            </a:r>
            <a:r>
              <a:rPr lang="en-US" sz="3500" dirty="0"/>
              <a:t>. </a:t>
            </a:r>
            <a:r>
              <a:rPr lang="en-US" sz="3500" baseline="30000" dirty="0"/>
              <a:t>33 </a:t>
            </a:r>
            <a:r>
              <a:rPr lang="en-US" sz="3500" dirty="0"/>
              <a:t>“But this is the covenant which I will make with the house of Israel after those days,” declares the </a:t>
            </a:r>
            <a:r>
              <a:rPr lang="en-US" sz="3500" cap="small" dirty="0">
                <a:effectLst/>
              </a:rPr>
              <a:t>Lord</a:t>
            </a:r>
            <a:r>
              <a:rPr lang="en-US" sz="3500" dirty="0"/>
              <a:t>, . . .</a:t>
            </a:r>
            <a:endParaRPr lang="en-US" sz="3500" dirty="0">
              <a:latin typeface="Arial" pitchFamily="34" charset="0"/>
              <a:cs typeface="Arial" pitchFamily="34" charset="0"/>
            </a:endParaRPr>
          </a:p>
        </p:txBody>
      </p:sp>
    </p:spTree>
    <p:extLst>
      <p:ext uri="{BB962C8B-B14F-4D97-AF65-F5344CB8AC3E}">
        <p14:creationId xmlns:p14="http://schemas.microsoft.com/office/powerpoint/2010/main" val="574260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5F8ECB2E-CBB4-4AD4-B45C-C9AFBEE653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9795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8E79B3-7FC6-4D37-919E-91820FB9B702}"/>
              </a:ext>
            </a:extLst>
          </p:cNvPr>
          <p:cNvPicPr>
            <a:picLocks noChangeAspect="1"/>
          </p:cNvPicPr>
          <p:nvPr/>
        </p:nvPicPr>
        <p:blipFill>
          <a:blip r:embed="rId2"/>
          <a:stretch>
            <a:fillRect/>
          </a:stretch>
        </p:blipFill>
        <p:spPr>
          <a:xfrm>
            <a:off x="0" y="0"/>
            <a:ext cx="12192000" cy="6857999"/>
          </a:xfrm>
          <a:prstGeom prst="rect">
            <a:avLst/>
          </a:prstGeom>
        </p:spPr>
      </p:pic>
      <p:sp>
        <p:nvSpPr>
          <p:cNvPr id="24579" name="Rectangle 3"/>
          <p:cNvSpPr>
            <a:spLocks noGrp="1"/>
          </p:cNvSpPr>
          <p:nvPr>
            <p:ph type="body" idx="4294967295"/>
          </p:nvPr>
        </p:nvSpPr>
        <p:spPr>
          <a:xfrm>
            <a:off x="609600" y="0"/>
            <a:ext cx="10972800" cy="4724400"/>
          </a:xfrm>
        </p:spPr>
        <p:txBody>
          <a:bodyPr/>
          <a:lstStyle/>
          <a:p>
            <a:pPr marL="0" indent="0" algn="ctr">
              <a:spcBef>
                <a:spcPts val="0"/>
              </a:spcBef>
              <a:spcAft>
                <a:spcPts val="1200"/>
              </a:spcAft>
              <a:buNone/>
              <a:defRPr/>
            </a:pPr>
            <a:r>
              <a:rPr lang="en-US" altLang="en-US" sz="4000" kern="1200" dirty="0">
                <a:solidFill>
                  <a:srgbClr val="00FFFF"/>
                </a:solidFill>
                <a:ea typeface="+mj-ea"/>
                <a:cs typeface="Calibri" panose="020F0502020204030204" pitchFamily="34" charset="0"/>
              </a:rPr>
              <a:t>Jeremiah 31:31-34</a:t>
            </a:r>
          </a:p>
          <a:p>
            <a:pPr marL="0" indent="0" algn="just">
              <a:spcBef>
                <a:spcPts val="0"/>
              </a:spcBef>
              <a:buNone/>
              <a:defRPr/>
            </a:pPr>
            <a:r>
              <a:rPr lang="en-US" sz="3500" dirty="0"/>
              <a:t>...“</a:t>
            </a:r>
            <a:r>
              <a:rPr lang="en-US" sz="3500" b="1" u="sng" dirty="0">
                <a:solidFill>
                  <a:srgbClr val="FFFFCC"/>
                </a:solidFill>
              </a:rPr>
              <a:t>I will put My law within them and on their heart I will write it</a:t>
            </a:r>
            <a:r>
              <a:rPr lang="en-US" sz="3500" dirty="0"/>
              <a:t>; and I will be their God, and they shall be My people. </a:t>
            </a:r>
            <a:r>
              <a:rPr lang="en-US" sz="3500" baseline="30000" dirty="0"/>
              <a:t>34 </a:t>
            </a:r>
            <a:r>
              <a:rPr lang="en-US" sz="3500" dirty="0"/>
              <a:t>They will not teach again, each man his neighbor and each man his brother, saying, ‘Know the </a:t>
            </a:r>
            <a:r>
              <a:rPr lang="en-US" sz="3500" cap="small" dirty="0">
                <a:effectLst/>
              </a:rPr>
              <a:t>Lord</a:t>
            </a:r>
            <a:r>
              <a:rPr lang="en-US" sz="3500" dirty="0"/>
              <a:t>,’ for </a:t>
            </a:r>
            <a:r>
              <a:rPr lang="en-US" sz="3500" b="1" u="sng" dirty="0">
                <a:solidFill>
                  <a:srgbClr val="FFFFCC"/>
                </a:solidFill>
              </a:rPr>
              <a:t>they will all know Me</a:t>
            </a:r>
            <a:r>
              <a:rPr lang="en-US" sz="3500" dirty="0"/>
              <a:t>, from the least of them to the greatest of them,” declares the </a:t>
            </a:r>
            <a:r>
              <a:rPr lang="en-US" sz="3500" cap="small" dirty="0">
                <a:effectLst/>
              </a:rPr>
              <a:t>Lord</a:t>
            </a:r>
            <a:r>
              <a:rPr lang="en-US" sz="3500" dirty="0"/>
              <a:t>, “for I will </a:t>
            </a:r>
            <a:r>
              <a:rPr lang="en-US" sz="3500" b="1" u="sng" dirty="0">
                <a:solidFill>
                  <a:srgbClr val="FFFFCC"/>
                </a:solidFill>
              </a:rPr>
              <a:t>forgive</a:t>
            </a:r>
            <a:r>
              <a:rPr lang="en-US" sz="3500" dirty="0"/>
              <a:t> their iniquity, and their sin I will remember no more.”</a:t>
            </a:r>
            <a:endParaRPr lang="en-US" sz="3500" dirty="0">
              <a:latin typeface="Arial" pitchFamily="34" charset="0"/>
              <a:cs typeface="Arial" pitchFamily="34" charset="0"/>
            </a:endParaRPr>
          </a:p>
        </p:txBody>
      </p:sp>
    </p:spTree>
    <p:extLst>
      <p:ext uri="{BB962C8B-B14F-4D97-AF65-F5344CB8AC3E}">
        <p14:creationId xmlns:p14="http://schemas.microsoft.com/office/powerpoint/2010/main" val="3717035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Ezekiel 36 parallels the New Covenant God promised to Israel and Judah in Jeremiah 31. This covenant includes at least three specific elements: (a) restoration to the land (Ezek. 36:24; Jer. 31:27–29), (b) forgiveness of sin (Ezek. 36:25; Jer. 31:34), and (c) the indwelling presence of God’s Holy Spirit (Ezek. 36:26–27; Jer. 31:33).</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H. Dyer</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Old Testament Explorer, </a:t>
            </a:r>
            <a:r>
              <a:rPr lang="en-US" altLang="en-US" sz="1800" dirty="0">
                <a:effectLst>
                  <a:outerShdw blurRad="38100" dist="38100" dir="2700000" algn="tl">
                    <a:srgbClr val="000000">
                      <a:alpha val="43137"/>
                    </a:srgbClr>
                  </a:outerShdw>
                </a:effectLst>
                <a:cs typeface="Calibri" panose="020F0502020204030204" pitchFamily="34" charset="0"/>
              </a:rPr>
              <a:t>p. 690.</a:t>
            </a:r>
          </a:p>
        </p:txBody>
      </p:sp>
      <p:pic>
        <p:nvPicPr>
          <p:cNvPr id="4" name="Picture 2" descr="The Old Testament Explorer: Discovering the Essence ...">
            <a:extLst>
              <a:ext uri="{FF2B5EF4-FFF2-40B4-BE49-F238E27FC236}">
                <a16:creationId xmlns:a16="http://schemas.microsoft.com/office/drawing/2014/main" id="{E3B3F689-CC98-4253-A9E8-AC88A66A39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34" t="3016" r="34000" b="4286"/>
          <a:stretch/>
        </p:blipFill>
        <p:spPr bwMode="auto">
          <a:xfrm>
            <a:off x="10668000" y="157844"/>
            <a:ext cx="921715" cy="13661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Love Language ~ Building Relationships Radio ~ Featured ...">
            <a:extLst>
              <a:ext uri="{FF2B5EF4-FFF2-40B4-BE49-F238E27FC236}">
                <a16:creationId xmlns:a16="http://schemas.microsoft.com/office/drawing/2014/main" id="{380C9E33-2E0C-4495-ABEB-EEB29D204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2" y="121920"/>
            <a:ext cx="894080"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32336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EF1D4CBA-763C-43F6-A530-694BAFFFD6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317066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1"/>
            <a:ext cx="12192000" cy="6857999"/>
          </a:xfrm>
          <a:prstGeom prst="rect">
            <a:avLst/>
          </a:prstGeom>
        </p:spPr>
      </p:pic>
      <p:sp>
        <p:nvSpPr>
          <p:cNvPr id="4" name="Subtitle 3"/>
          <p:cNvSpPr>
            <a:spLocks noGrp="1"/>
          </p:cNvSpPr>
          <p:nvPr>
            <p:ph type="subTitle" sz="quarter" idx="1"/>
          </p:nvPr>
        </p:nvSpPr>
        <p:spPr>
          <a:xfrm>
            <a:off x="609600" y="2"/>
            <a:ext cx="10972800" cy="3428999"/>
          </a:xfrm>
        </p:spPr>
        <p:txBody>
          <a:bodyPr/>
          <a:lstStyle/>
          <a:p>
            <a:pPr>
              <a:spcBef>
                <a:spcPts val="0"/>
              </a:spcBef>
              <a:spcAft>
                <a:spcPts val="1200"/>
              </a:spcAft>
              <a:defRPr/>
            </a:pPr>
            <a:r>
              <a:rPr lang="en-US" sz="4000" kern="1200" dirty="0">
                <a:solidFill>
                  <a:srgbClr val="00FFFF"/>
                </a:solidFill>
                <a:ea typeface="+mj-ea"/>
                <a:cs typeface="+mj-cs"/>
              </a:rPr>
              <a:t> Ezekiel 36:22</a:t>
            </a:r>
          </a:p>
          <a:p>
            <a:pPr lvl="0" algn="just" eaLnBrk="1" hangingPunct="1">
              <a:spcBef>
                <a:spcPct val="0"/>
              </a:spcBef>
              <a:buClrTx/>
              <a:buSzTx/>
              <a:defRPr/>
            </a:pPr>
            <a:r>
              <a:rPr lang="en-US" sz="3600" kern="1200" dirty="0">
                <a:effectLst>
                  <a:outerShdw blurRad="38100" dist="38100" dir="2700000" algn="tl">
                    <a:srgbClr val="000000">
                      <a:alpha val="43137"/>
                    </a:srgbClr>
                  </a:outerShdw>
                </a:effectLst>
                <a:cs typeface="Arial" panose="020B0604020202020204" pitchFamily="34" charset="0"/>
              </a:rPr>
              <a:t>“Therefore, say to the house of Israel, ‘This is what the Lord God says: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It is not for your sake, house of Israel, that I am about to act, but for My holy name</a:t>
            </a:r>
            <a:r>
              <a:rPr lang="en-US" sz="3600" kern="1200" dirty="0">
                <a:effectLst>
                  <a:outerShdw blurRad="38100" dist="38100" dir="2700000" algn="tl">
                    <a:srgbClr val="000000">
                      <a:alpha val="43137"/>
                    </a:srgbClr>
                  </a:outerShdw>
                </a:effectLst>
                <a:cs typeface="Arial" panose="020B0604020202020204" pitchFamily="34" charset="0"/>
              </a:rPr>
              <a:t>, which you have profaned among the nations where you went.”</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B390246F-B8B4-4A22-837F-6EFE41C60A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3647" y="2971800"/>
            <a:ext cx="2224706" cy="2286000"/>
          </a:xfrm>
          <a:prstGeom prst="rect">
            <a:avLst/>
          </a:prstGeom>
          <a:noFill/>
          <a:ln w="9525">
            <a:noFill/>
            <a:miter lim="800000"/>
            <a:headEnd/>
            <a:tailEnd/>
          </a:ln>
        </p:spPr>
      </p:pic>
    </p:spTree>
    <p:extLst>
      <p:ext uri="{BB962C8B-B14F-4D97-AF65-F5344CB8AC3E}">
        <p14:creationId xmlns:p14="http://schemas.microsoft.com/office/powerpoint/2010/main" val="3115878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1"/>
            <a:ext cx="12192000" cy="6857999"/>
          </a:xfrm>
          <a:prstGeom prst="rect">
            <a:avLst/>
          </a:prstGeom>
        </p:spPr>
      </p:pic>
      <p:sp>
        <p:nvSpPr>
          <p:cNvPr id="4" name="Subtitle 3"/>
          <p:cNvSpPr>
            <a:spLocks noGrp="1"/>
          </p:cNvSpPr>
          <p:nvPr>
            <p:ph type="subTitle" sz="quarter" idx="1"/>
          </p:nvPr>
        </p:nvSpPr>
        <p:spPr>
          <a:xfrm>
            <a:off x="609600" y="3"/>
            <a:ext cx="10972800" cy="2209798"/>
          </a:xfrm>
        </p:spPr>
        <p:txBody>
          <a:bodyPr/>
          <a:lstStyle/>
          <a:p>
            <a:pPr>
              <a:spcBef>
                <a:spcPts val="0"/>
              </a:spcBef>
              <a:spcAft>
                <a:spcPts val="1200"/>
              </a:spcAft>
              <a:defRPr/>
            </a:pPr>
            <a:r>
              <a:rPr lang="en-US" sz="4000" kern="1200" dirty="0">
                <a:solidFill>
                  <a:srgbClr val="00FFFF"/>
                </a:solidFill>
                <a:ea typeface="+mj-ea"/>
                <a:cs typeface="+mj-cs"/>
              </a:rPr>
              <a:t> Exodus 2:24</a:t>
            </a:r>
          </a:p>
          <a:p>
            <a:pPr lvl="0" algn="just" eaLnBrk="1" hangingPunct="1">
              <a:spcBef>
                <a:spcPct val="0"/>
              </a:spcBef>
              <a:buClrTx/>
              <a:buSzTx/>
              <a:defRPr/>
            </a:pPr>
            <a:r>
              <a:rPr lang="en-US" sz="3600" kern="1200" dirty="0">
                <a:effectLst>
                  <a:outerShdw blurRad="38100" dist="38100" dir="2700000" algn="tl">
                    <a:srgbClr val="000000">
                      <a:alpha val="43137"/>
                    </a:srgbClr>
                  </a:outerShdw>
                </a:effectLst>
                <a:cs typeface="Arial" panose="020B0604020202020204" pitchFamily="34" charset="0"/>
              </a:rPr>
              <a:t>“So God heard their groaning; and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God remembered His covenant</a:t>
            </a:r>
            <a:r>
              <a:rPr lang="en-US" sz="3600" kern="1200" dirty="0">
                <a:effectLst>
                  <a:outerShdw blurRad="38100" dist="38100" dir="2700000" algn="tl">
                    <a:srgbClr val="000000">
                      <a:alpha val="43137"/>
                    </a:srgbClr>
                  </a:outerShdw>
                </a:effectLst>
                <a:cs typeface="Arial" panose="020B0604020202020204" pitchFamily="34" charset="0"/>
              </a:rPr>
              <a:t> with Abraham, Isaac, and Jacob.”</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66CD8C6B-E576-41BC-80D4-8D9E0FD8D4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8381" y="2424112"/>
            <a:ext cx="2535238" cy="2605088"/>
          </a:xfrm>
          <a:prstGeom prst="rect">
            <a:avLst/>
          </a:prstGeom>
          <a:noFill/>
          <a:ln w="9525">
            <a:noFill/>
            <a:miter lim="800000"/>
            <a:headEnd/>
            <a:tailEnd/>
          </a:ln>
        </p:spPr>
      </p:pic>
    </p:spTree>
    <p:extLst>
      <p:ext uri="{BB962C8B-B14F-4D97-AF65-F5344CB8AC3E}">
        <p14:creationId xmlns:p14="http://schemas.microsoft.com/office/powerpoint/2010/main" val="4033530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76600" y="1828800"/>
            <a:ext cx="8315324" cy="4191000"/>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49155" name="TextBox 3"/>
          <p:cNvSpPr txBox="1">
            <a:spLocks noChangeArrowheads="1"/>
          </p:cNvSpPr>
          <p:nvPr/>
        </p:nvSpPr>
        <p:spPr bwMode="auto">
          <a:xfrm>
            <a:off x="2667000" y="246727"/>
            <a:ext cx="6858000" cy="1277273"/>
          </a:xfrm>
          <a:prstGeom prst="rect">
            <a:avLst/>
          </a:prstGeom>
          <a:noFill/>
          <a:ln w="9525">
            <a:noFill/>
            <a:miter lim="800000"/>
            <a:headEnd/>
            <a:tailEnd/>
          </a:ln>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Twain</a:t>
            </a:r>
          </a:p>
          <a:p>
            <a:pPr algn="ctr"/>
            <a:r>
              <a:rPr lang="en-US" sz="1200" dirty="0">
                <a:effectLst>
                  <a:outerShdw blurRad="38100" dist="38100" dir="2700000" algn="tl">
                    <a:srgbClr val="000000">
                      <a:alpha val="43137"/>
                    </a:srgbClr>
                  </a:outerShdw>
                </a:effectLst>
                <a:latin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rPr>
              <a:t>The Innocents Abroad, Complete</a:t>
            </a:r>
            <a:r>
              <a:rPr lang="en-US" sz="1800" dirty="0">
                <a:effectLst>
                  <a:outerShdw blurRad="38100" dist="38100" dir="2700000" algn="tl">
                    <a:srgbClr val="000000">
                      <a:alpha val="43137"/>
                    </a:srgbClr>
                  </a:outerShdw>
                </a:effectLst>
                <a:latin typeface="Calibri" panose="020F0502020204030204" pitchFamily="34" charset="0"/>
              </a:rPr>
              <a:t>, 1st ed. (A Public Domain Book, 1869), 267, 285, 302. These quotes can be found in chapters 47, 49, 52.</a:t>
            </a:r>
          </a:p>
        </p:txBody>
      </p:sp>
      <p:pic>
        <p:nvPicPr>
          <p:cNvPr id="49156"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995535"/>
            <a:ext cx="2195465" cy="2195465"/>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3505547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FBFEF1-7F83-4951-AFE9-51325984B436}"/>
              </a:ext>
            </a:extLst>
          </p:cNvPr>
          <p:cNvPicPr>
            <a:picLocks noChangeAspect="1"/>
          </p:cNvPicPr>
          <p:nvPr/>
        </p:nvPicPr>
        <p:blipFill>
          <a:blip r:embed="rId2"/>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37">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Leviticus 26:43</a:t>
            </a:r>
          </a:p>
          <a:p>
            <a:pPr algn="just">
              <a:spcAft>
                <a:spcPts val="75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land will be abandoned by them, and will make up for its sabbaths while it is made desolate without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meanwhile, will be making amends for their iniquity, because they rejected My ordinances and their soul abhorred My statutes.” </a:t>
            </a:r>
          </a:p>
        </p:txBody>
      </p:sp>
    </p:spTree>
    <p:extLst>
      <p:ext uri="{BB962C8B-B14F-4D97-AF65-F5344CB8AC3E}">
        <p14:creationId xmlns:p14="http://schemas.microsoft.com/office/powerpoint/2010/main" val="12936938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EEA85-BD7A-4D34-8C88-6F18DE8382E0}"/>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114800"/>
          </a:xfrm>
        </p:spPr>
        <p:txBody>
          <a:bodyPr/>
          <a:lstStyle/>
          <a:p>
            <a:pPr algn="ctr">
              <a:spcBef>
                <a:spcPts val="0"/>
              </a:spcBef>
              <a:spcAft>
                <a:spcPts val="1200"/>
              </a:spcAft>
              <a:buNone/>
              <a:defRPr/>
            </a:pPr>
            <a:r>
              <a:rPr lang="en-US" sz="4000" dirty="0">
                <a:solidFill>
                  <a:schemeClr val="tx2"/>
                </a:solidFill>
                <a:ea typeface="+mj-ea"/>
                <a:cs typeface="+mj-cs"/>
              </a:rPr>
              <a:t>Ezekiel</a:t>
            </a:r>
            <a:r>
              <a:rPr lang="en-US" altLang="en-US" sz="4000" dirty="0">
                <a:solidFill>
                  <a:schemeClr val="tx2"/>
                </a:solidFill>
                <a:ea typeface="+mj-ea"/>
                <a:cs typeface="+mj-cs"/>
              </a:rPr>
              <a:t> 38:8</a:t>
            </a:r>
            <a:endParaRPr lang="en-US" sz="4000" dirty="0">
              <a:solidFill>
                <a:schemeClr val="tx2"/>
              </a:solidFill>
              <a:ea typeface="+mj-ea"/>
              <a:cs typeface="+mj-cs"/>
            </a:endParaRPr>
          </a:p>
          <a:p>
            <a:pPr marL="0" indent="0" algn="just">
              <a:spcBef>
                <a:spcPts val="0"/>
              </a:spcBef>
              <a:buNone/>
              <a:defRPr/>
            </a:pPr>
            <a:r>
              <a:rPr lang="en-US" sz="3600" dirty="0">
                <a:cs typeface="Calibri" panose="020F0502020204030204" pitchFamily="34" charset="0"/>
              </a:rPr>
              <a:t>“</a:t>
            </a:r>
            <a:r>
              <a:rPr lang="en-US" sz="3600" kern="1200" dirty="0">
                <a:effectLst>
                  <a:outerShdw blurRad="38100" dist="38100" dir="2700000" algn="tl">
                    <a:srgbClr val="000000">
                      <a:alpha val="43137"/>
                    </a:srgbClr>
                  </a:outerShdw>
                </a:effectLst>
                <a:cs typeface="Calibri" panose="020F0502020204030204" pitchFamily="34" charset="0"/>
              </a:rPr>
              <a:t>After many days you will be summoned; in the latter years </a:t>
            </a: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you will come into the land</a:t>
            </a:r>
            <a:r>
              <a:rPr lang="en-US" sz="3600" kern="1200" dirty="0">
                <a:effectLst>
                  <a:outerShdw blurRad="38100" dist="38100" dir="2700000" algn="tl">
                    <a:srgbClr val="000000">
                      <a:alpha val="43137"/>
                    </a:srgbClr>
                  </a:outerShdw>
                </a:effectLst>
                <a:cs typeface="Calibri" panose="020F0502020204030204" pitchFamily="34" charset="0"/>
              </a:rPr>
              <a:t> that is restored from the sword, whose inhabitants have been gathered from many nations to the mountains of Israel </a:t>
            </a: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which had been a continual waste</a:t>
            </a:r>
            <a:r>
              <a:rPr lang="en-US" sz="3600" kern="1200" dirty="0">
                <a:effectLst>
                  <a:outerShdw blurRad="38100" dist="38100" dir="2700000" algn="tl">
                    <a:srgbClr val="000000">
                      <a:alpha val="43137"/>
                    </a:srgbClr>
                  </a:outerShdw>
                </a:effectLst>
                <a:cs typeface="Calibri" panose="020F0502020204030204" pitchFamily="34" charset="0"/>
              </a:rPr>
              <a:t>; but its people were brought out from the nations, and they are living securely, all of them.”</a:t>
            </a:r>
          </a:p>
        </p:txBody>
      </p:sp>
    </p:spTree>
    <p:extLst>
      <p:ext uri="{BB962C8B-B14F-4D97-AF65-F5344CB8AC3E}">
        <p14:creationId xmlns:p14="http://schemas.microsoft.com/office/powerpoint/2010/main" val="3794109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a:stretch>
            <a:fillRect/>
          </a:stretch>
        </p:blipFill>
        <p:spPr>
          <a:xfrm>
            <a:off x="2895600" y="228600"/>
            <a:ext cx="6400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729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467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1981200" y="2078039"/>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699142"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pic>
        <p:nvPicPr>
          <p:cNvPr id="2" name="Picture 1" descr="C:\Users\awoods\Pictures\Microsoft Clip Organizer\j0364212.wmf">
            <a:extLst>
              <a:ext uri="{FF2B5EF4-FFF2-40B4-BE49-F238E27FC236}">
                <a16:creationId xmlns:a16="http://schemas.microsoft.com/office/drawing/2014/main" id="{0751DBC4-B7D9-48FE-B4FD-25042B547CFB}"/>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647286" y="114300"/>
            <a:ext cx="876714" cy="914400"/>
          </a:xfrm>
          <a:prstGeom prst="rect">
            <a:avLst/>
          </a:prstGeom>
          <a:solidFill>
            <a:schemeClr val="tx1">
              <a:alpha val="40000"/>
            </a:schemeClr>
          </a:solid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prosper again (1-15)</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be restored: physically &amp; spiritually (22-38)</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086600" y="1828800"/>
            <a:ext cx="3075810" cy="3200400"/>
          </a:xfrm>
          <a:prstGeom prst="ellipse">
            <a:avLst/>
          </a:prstGeom>
        </p:spPr>
      </p:pic>
      <p:sp>
        <p:nvSpPr>
          <p:cNvPr id="24579" name="Rectangle 1026"/>
          <p:cNvSpPr>
            <a:spLocks noGrp="1" noChangeArrowheads="1"/>
          </p:cNvSpPr>
          <p:nvPr>
            <p:ph type="title"/>
          </p:nvPr>
        </p:nvSpPr>
        <p:spPr>
          <a:xfrm>
            <a:off x="5105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Serpent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1981200" y="2611439"/>
            <a:ext cx="46482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Serpent’s body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Protoevangelium (3:15)</a:t>
            </a:r>
          </a:p>
        </p:txBody>
      </p:sp>
      <p:pic>
        <p:nvPicPr>
          <p:cNvPr id="7" name="Picture 6">
            <a:extLst>
              <a:ext uri="{FF2B5EF4-FFF2-40B4-BE49-F238E27FC236}">
                <a16:creationId xmlns:a16="http://schemas.microsoft.com/office/drawing/2014/main" id="{27916627-0A6F-4640-8797-5F448E4BFD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pic>
        <p:nvPicPr>
          <p:cNvPr id="8" name="Picture 7" descr="C:\Users\awoods\Pictures\Microsoft Clip Organizer\j0364212.wmf">
            <a:extLst>
              <a:ext uri="{FF2B5EF4-FFF2-40B4-BE49-F238E27FC236}">
                <a16:creationId xmlns:a16="http://schemas.microsoft.com/office/drawing/2014/main" id="{1A1D4760-4B7A-4EF6-B8D7-82F9DC45F93B}"/>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647286" y="114300"/>
            <a:ext cx="876714" cy="914400"/>
          </a:xfrm>
          <a:prstGeom prst="rect">
            <a:avLst/>
          </a:prstGeom>
          <a:solidFill>
            <a:schemeClr val="tx1">
              <a:alpha val="40000"/>
            </a:schemeClr>
          </a:solidFill>
          <a:ln w="9525">
            <a:solidFill>
              <a:schemeClr val="tx1"/>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876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Woman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3581400" y="1600201"/>
            <a:ext cx="50292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child birth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30604" y="3810000"/>
            <a:ext cx="4930792" cy="2743200"/>
          </a:xfrm>
          <a:prstGeom prst="rect">
            <a:avLst/>
          </a:prstGeom>
          <a:noFill/>
          <a:ln w="9525">
            <a:noFill/>
            <a:miter lim="800000"/>
            <a:headEnd/>
            <a:tailEnd/>
          </a:ln>
        </p:spPr>
      </p:pic>
      <p:pic>
        <p:nvPicPr>
          <p:cNvPr id="6" name="Picture 5">
            <a:extLst>
              <a:ext uri="{FF2B5EF4-FFF2-40B4-BE49-F238E27FC236}">
                <a16:creationId xmlns:a16="http://schemas.microsoft.com/office/drawing/2014/main" id="{65D44682-D18C-48AE-8833-D00012B52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295900" y="228600"/>
            <a:ext cx="1600200" cy="1143000"/>
          </a:xfrm>
        </p:spPr>
        <p:txBody>
          <a:bodyPr/>
          <a:lstStyle/>
          <a:p>
            <a:pPr algn="ctr" eaLnBrk="1" hangingPunct="1"/>
            <a:r>
              <a:rPr lang="en-US" sz="3600" dirty="0">
                <a:effectLst>
                  <a:outerShdw blurRad="38100" dist="38100" dir="2700000" algn="tl">
                    <a:srgbClr val="000000">
                      <a:alpha val="43137"/>
                    </a:srgbClr>
                  </a:outerShdw>
                </a:effectLst>
              </a:rPr>
              <a:t>Man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3785394" y="1600201"/>
            <a:ext cx="4621212"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Painful labor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80615" y="3352800"/>
            <a:ext cx="3030773" cy="3200400"/>
          </a:xfrm>
          <a:prstGeom prst="rect">
            <a:avLst/>
          </a:prstGeom>
          <a:noFill/>
          <a:ln w="9525">
            <a:noFill/>
            <a:miter lim="800000"/>
            <a:headEnd/>
            <a:tailEnd/>
          </a:ln>
        </p:spPr>
      </p:pic>
      <p:pic>
        <p:nvPicPr>
          <p:cNvPr id="6" name="Picture 5">
            <a:extLst>
              <a:ext uri="{FF2B5EF4-FFF2-40B4-BE49-F238E27FC236}">
                <a16:creationId xmlns:a16="http://schemas.microsoft.com/office/drawing/2014/main" id="{C71CD496-F32D-4DFA-AAFE-DEAEB1A685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B943641-EE04-41F9-B89F-F842D0662505}"/>
              </a:ext>
            </a:extLst>
          </p:cNvPr>
          <p:cNvGraphicFramePr>
            <a:graphicFrameLocks noGrp="1"/>
          </p:cNvGraphicFramePr>
          <p:nvPr/>
        </p:nvGraphicFramePr>
        <p:xfrm>
          <a:off x="609600" y="453014"/>
          <a:ext cx="10972800" cy="6073893"/>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362686256"/>
                    </a:ext>
                  </a:extLst>
                </a:gridCol>
                <a:gridCol w="5486400">
                  <a:extLst>
                    <a:ext uri="{9D8B030D-6E8A-4147-A177-3AD203B41FA5}">
                      <a16:colId xmlns:a16="http://schemas.microsoft.com/office/drawing/2014/main" val="2253723059"/>
                    </a:ext>
                  </a:extLst>
                </a:gridCol>
              </a:tblGrid>
              <a:tr h="104576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4000" b="0" i="0" u="none" strike="noStrike" kern="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Why?</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63653040"/>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kern="0" cap="none" spc="0" normalizeH="0" baseline="0" dirty="0">
                          <a:ln>
                            <a:noFill/>
                          </a:ln>
                          <a:solidFill>
                            <a:srgbClr val="990000"/>
                          </a:solidFill>
                          <a:effectLst/>
                          <a:uLnTx/>
                          <a:uFillTx/>
                          <a:latin typeface="Calibri" panose="020F0502020204030204" pitchFamily="34" charset="0"/>
                          <a:ea typeface="+mj-ea"/>
                          <a:cs typeface="Calibri" panose="020F0502020204030204" pitchFamily="34" charset="0"/>
                        </a:rPr>
                        <a:t>COUNTRY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GROSS DOMESTIC PRODUCT</a:t>
                      </a:r>
                    </a:p>
                  </a:txBody>
                  <a:tcPr anchor="ctr" horzOverflow="overflow"/>
                </a:tc>
                <a:extLst>
                  <a:ext uri="{0D108BD9-81ED-4DB2-BD59-A6C34878D82A}">
                    <a16:rowId xmlns:a16="http://schemas.microsoft.com/office/drawing/2014/main" val="434935637"/>
                  </a:ext>
                </a:extLst>
              </a:tr>
              <a:tr h="9144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ISRAEL</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$123 BILLION</a:t>
                      </a:r>
                    </a:p>
                  </a:txBody>
                  <a:tcPr anchor="ctr" horzOverflow="overflow">
                    <a:solidFill>
                      <a:srgbClr val="FFFFCC"/>
                    </a:solidFill>
                  </a:tcPr>
                </a:tc>
                <a:extLst>
                  <a:ext uri="{0D108BD9-81ED-4DB2-BD59-A6C34878D82A}">
                    <a16:rowId xmlns:a16="http://schemas.microsoft.com/office/drawing/2014/main" val="2723549850"/>
                  </a:ext>
                </a:extLst>
              </a:tr>
              <a:tr h="54864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Egypt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$81 billion</a:t>
                      </a:r>
                    </a:p>
                  </a:txBody>
                  <a:tcPr anchor="ctr" horzOverflow="overflow"/>
                </a:tc>
                <a:extLst>
                  <a:ext uri="{0D108BD9-81ED-4DB2-BD59-A6C34878D82A}">
                    <a16:rowId xmlns:a16="http://schemas.microsoft.com/office/drawing/2014/main" val="1242291419"/>
                  </a:ext>
                </a:extLst>
              </a:tr>
              <a:tr h="54864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Syria</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$26 billion</a:t>
                      </a:r>
                    </a:p>
                  </a:txBody>
                  <a:tcPr anchor="ctr" horzOverflow="overflow"/>
                </a:tc>
                <a:extLst>
                  <a:ext uri="{0D108BD9-81ED-4DB2-BD59-A6C34878D82A}">
                    <a16:rowId xmlns:a16="http://schemas.microsoft.com/office/drawing/2014/main" val="3530976444"/>
                  </a:ext>
                </a:extLst>
              </a:tr>
              <a:tr h="54864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Lebanon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$21 billion</a:t>
                      </a:r>
                    </a:p>
                  </a:txBody>
                  <a:tcPr anchor="ctr" horzOverflow="overflow"/>
                </a:tc>
                <a:extLst>
                  <a:ext uri="{0D108BD9-81ED-4DB2-BD59-A6C34878D82A}">
                    <a16:rowId xmlns:a16="http://schemas.microsoft.com/office/drawing/2014/main" val="2120563316"/>
                  </a:ext>
                </a:extLst>
              </a:tr>
              <a:tr h="54864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Jordan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$12 billion</a:t>
                      </a:r>
                    </a:p>
                  </a:txBody>
                  <a:tcPr anchor="ctr" horzOverflow="overflow"/>
                </a:tc>
                <a:extLst>
                  <a:ext uri="{0D108BD9-81ED-4DB2-BD59-A6C34878D82A}">
                    <a16:rowId xmlns:a16="http://schemas.microsoft.com/office/drawing/2014/main" val="4235103372"/>
                  </a:ext>
                </a:extLst>
              </a:tr>
              <a:tr h="608528">
                <a:tc gridSpan="2">
                  <a:txBody>
                    <a:bodyPr/>
                    <a:lstStyle/>
                    <a:p>
                      <a:pPr marL="457200" marR="0" lvl="1"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Source: CIA World Fact Book, 2005 </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endParaRPr>
                    </a:p>
                  </a:txBody>
                  <a:tcPr anchor="ctr" horzOverflow="overflow"/>
                </a:tc>
                <a:extLst>
                  <a:ext uri="{0D108BD9-81ED-4DB2-BD59-A6C34878D82A}">
                    <a16:rowId xmlns:a16="http://schemas.microsoft.com/office/drawing/2014/main" val="2969579988"/>
                  </a:ext>
                </a:extLst>
              </a:tr>
            </a:tbl>
          </a:graphicData>
        </a:graphic>
      </p:graphicFrame>
    </p:spTree>
    <p:extLst>
      <p:ext uri="{BB962C8B-B14F-4D97-AF65-F5344CB8AC3E}">
        <p14:creationId xmlns:p14="http://schemas.microsoft.com/office/powerpoint/2010/main" val="896008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1516" y="137160"/>
            <a:ext cx="9308968" cy="6583680"/>
          </a:xfrm>
          <a:prstGeom prst="rect">
            <a:avLst/>
          </a:prstGeom>
        </p:spPr>
      </p:pic>
    </p:spTree>
    <p:extLst>
      <p:ext uri="{BB962C8B-B14F-4D97-AF65-F5344CB8AC3E}">
        <p14:creationId xmlns:p14="http://schemas.microsoft.com/office/powerpoint/2010/main" val="29861384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67" name="Group 59"/>
          <p:cNvGraphicFramePr>
            <a:graphicFrameLocks noGrp="1"/>
          </p:cNvGraphicFramePr>
          <p:nvPr>
            <p:ph type="tbl" idx="4294967295"/>
          </p:nvPr>
        </p:nvGraphicFramePr>
        <p:xfrm>
          <a:off x="914400" y="152400"/>
          <a:ext cx="9944100" cy="6477002"/>
        </p:xfrm>
        <a:graphic>
          <a:graphicData uri="http://schemas.openxmlformats.org/drawingml/2006/table">
            <a:tbl>
              <a:tblPr/>
              <a:tblGrid>
                <a:gridCol w="2486025">
                  <a:extLst>
                    <a:ext uri="{9D8B030D-6E8A-4147-A177-3AD203B41FA5}">
                      <a16:colId xmlns:a16="http://schemas.microsoft.com/office/drawing/2014/main" val="20000"/>
                    </a:ext>
                  </a:extLst>
                </a:gridCol>
                <a:gridCol w="2486025">
                  <a:extLst>
                    <a:ext uri="{9D8B030D-6E8A-4147-A177-3AD203B41FA5}">
                      <a16:colId xmlns:a16="http://schemas.microsoft.com/office/drawing/2014/main" val="20001"/>
                    </a:ext>
                  </a:extLst>
                </a:gridCol>
                <a:gridCol w="2486025">
                  <a:extLst>
                    <a:ext uri="{9D8B030D-6E8A-4147-A177-3AD203B41FA5}">
                      <a16:colId xmlns:a16="http://schemas.microsoft.com/office/drawing/2014/main" val="20002"/>
                    </a:ext>
                  </a:extLst>
                </a:gridCol>
                <a:gridCol w="2486025">
                  <a:extLst>
                    <a:ext uri="{9D8B030D-6E8A-4147-A177-3AD203B41FA5}">
                      <a16:colId xmlns:a16="http://schemas.microsoft.com/office/drawing/2014/main" val="20003"/>
                    </a:ext>
                  </a:extLst>
                </a:gridCol>
              </a:tblGrid>
              <a:tr h="730988">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Levitical Feasts (23)</a:t>
                      </a:r>
                      <a:endParaRPr kumimoji="0" lang="en-US" altLang="en-US" sz="18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1918624"/>
                  </a:ext>
                </a:extLst>
              </a:tr>
              <a:tr h="591752">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Season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0"/>
                  </a:ext>
                </a:extLst>
              </a:tr>
              <a:tr h="591752">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Passover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Redemption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1079077">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Unleavened Bread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John 6:35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2"/>
                  </a:ext>
                </a:extLst>
              </a:tr>
              <a:tr h="591752">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1st 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1 Cor 15:20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6291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Pentecost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Acts 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4"/>
                  </a:ext>
                </a:extLst>
              </a:tr>
              <a:tr h="591752">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Trumpets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New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Matt 24:31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5"/>
                  </a:ext>
                </a:extLst>
              </a:tr>
              <a:tr h="591752">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Atonement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Lev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6"/>
                  </a:ext>
                </a:extLst>
              </a:tr>
              <a:tr h="1079077">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effectLst/>
                          <a:latin typeface="Calibri" panose="020F0502020204030204" pitchFamily="34" charset="0"/>
                          <a:ea typeface="+mn-ea"/>
                          <a:cs typeface="+mn-cs"/>
                        </a:rPr>
                        <a:t>Booths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Wilderness provision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14:16-18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01120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6047" y="228600"/>
            <a:ext cx="865990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446680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638F-E2E0-4A8C-A93C-0206B86F8027}"/>
              </a:ext>
            </a:extLst>
          </p:cNvPr>
          <p:cNvSpPr txBox="1">
            <a:spLocks/>
          </p:cNvSpPr>
          <p:nvPr/>
        </p:nvSpPr>
        <p:spPr>
          <a:xfrm>
            <a:off x="1828800" y="29718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6000" kern="0" dirty="0">
                <a:effectLst>
                  <a:outerShdw blurRad="38100" dist="38100" dir="2700000" algn="tl">
                    <a:srgbClr val="000000">
                      <a:alpha val="43137"/>
                    </a:srgbClr>
                  </a:outerShdw>
                </a:effectLst>
                <a:ea typeface="Calibri" pitchFamily="34" charset="0"/>
                <a:cs typeface="Calibri" pitchFamily="34" charset="0"/>
              </a:rPr>
              <a:t>CONCLUSION</a:t>
            </a:r>
          </a:p>
        </p:txBody>
      </p:sp>
    </p:spTree>
    <p:extLst>
      <p:ext uri="{BB962C8B-B14F-4D97-AF65-F5344CB8AC3E}">
        <p14:creationId xmlns:p14="http://schemas.microsoft.com/office/powerpoint/2010/main" val="110618293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prosper again (1-15)</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be restored: physically &amp; spiritually (22-38)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FE693B2F-0526-4B8D-993C-04314AD185E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925455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9" name="Picture 8" descr="C:\Documents and Settings\Owner\Application Data\Microsoft\Media Catalog\Downloaded Clips\cl0\SY01462_.wmf">
            <a:extLst>
              <a:ext uri="{FF2B5EF4-FFF2-40B4-BE49-F238E27FC236}">
                <a16:creationId xmlns:a16="http://schemas.microsoft.com/office/drawing/2014/main" id="{E06F88F5-8C8B-473F-B653-0530B69827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3265508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168306" cy="3124200"/>
          </a:xfrm>
        </p:spPr>
        <p:txBody>
          <a:bodyPr/>
          <a:lstStyle/>
          <a:p>
            <a:pPr marL="457200" indent="-457200">
              <a:spcBef>
                <a:spcPts val="0"/>
              </a:spcBef>
              <a:spcAft>
                <a:spcPts val="36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Israel to prosper again (1-15)</a:t>
            </a: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be restored: physically &amp; spiritually (22-38)</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769812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prosper again (1-15)</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be restored: physically &amp; spiritually (22-38)</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580216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 to prosper again (1-15)</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Israel to be restored: physically &amp; spiritually (22-38)</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315970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1"/>
            <a:ext cx="12192000" cy="6857999"/>
          </a:xfrm>
          <a:prstGeom prst="rect">
            <a:avLst/>
          </a:prstGeom>
        </p:spPr>
      </p:pic>
      <p:sp>
        <p:nvSpPr>
          <p:cNvPr id="4" name="Subtitle 3"/>
          <p:cNvSpPr>
            <a:spLocks noGrp="1"/>
          </p:cNvSpPr>
          <p:nvPr>
            <p:ph type="subTitle" sz="quarter" idx="1"/>
          </p:nvPr>
        </p:nvSpPr>
        <p:spPr>
          <a:xfrm>
            <a:off x="609600" y="2"/>
            <a:ext cx="10972800" cy="3428999"/>
          </a:xfrm>
        </p:spPr>
        <p:txBody>
          <a:bodyPr/>
          <a:lstStyle/>
          <a:p>
            <a:pPr>
              <a:spcBef>
                <a:spcPts val="0"/>
              </a:spcBef>
              <a:spcAft>
                <a:spcPts val="1200"/>
              </a:spcAft>
              <a:defRPr/>
            </a:pPr>
            <a:r>
              <a:rPr lang="en-US" sz="4000" kern="1200" dirty="0">
                <a:solidFill>
                  <a:srgbClr val="00FFFF"/>
                </a:solidFill>
                <a:ea typeface="+mj-ea"/>
                <a:cs typeface="+mj-cs"/>
              </a:rPr>
              <a:t> Ezekiel 36:22</a:t>
            </a:r>
          </a:p>
          <a:p>
            <a:pPr lvl="0" algn="just" eaLnBrk="1" hangingPunct="1">
              <a:spcBef>
                <a:spcPct val="0"/>
              </a:spcBef>
              <a:buClrTx/>
              <a:buSzTx/>
              <a:defRPr/>
            </a:pPr>
            <a:r>
              <a:rPr lang="en-US" sz="3600" kern="1200" dirty="0">
                <a:effectLst>
                  <a:outerShdw blurRad="38100" dist="38100" dir="2700000" algn="tl">
                    <a:srgbClr val="000000">
                      <a:alpha val="43137"/>
                    </a:srgbClr>
                  </a:outerShdw>
                </a:effectLst>
                <a:cs typeface="Arial" panose="020B0604020202020204" pitchFamily="34" charset="0"/>
              </a:rPr>
              <a:t>“Therefore, say to the house of Israel,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This is what the Lord God says</a:t>
            </a:r>
            <a:r>
              <a:rPr lang="en-US" sz="3600" kern="1200" dirty="0">
                <a:effectLst>
                  <a:outerShdw blurRad="38100" dist="38100" dir="2700000" algn="tl">
                    <a:srgbClr val="000000">
                      <a:alpha val="43137"/>
                    </a:srgbClr>
                  </a:outerShdw>
                </a:effectLst>
                <a:cs typeface="Arial" panose="020B0604020202020204" pitchFamily="34" charset="0"/>
              </a:rPr>
              <a:t>: “It is not for your sake, house of Israel, that I am about to act, but for My holy name, which you have profaned among the nations where you went.”</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B390246F-B8B4-4A22-837F-6EFE41C60A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3647" y="2971800"/>
            <a:ext cx="2224706" cy="2286000"/>
          </a:xfrm>
          <a:prstGeom prst="rect">
            <a:avLst/>
          </a:prstGeom>
          <a:noFill/>
          <a:ln w="9525">
            <a:noFill/>
            <a:miter lim="800000"/>
            <a:headEnd/>
            <a:tailEnd/>
          </a:ln>
        </p:spPr>
      </p:pic>
    </p:spTree>
    <p:extLst>
      <p:ext uri="{BB962C8B-B14F-4D97-AF65-F5344CB8AC3E}">
        <p14:creationId xmlns:p14="http://schemas.microsoft.com/office/powerpoint/2010/main" val="297337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1"/>
            <a:ext cx="12192000" cy="6857999"/>
          </a:xfrm>
          <a:prstGeom prst="rect">
            <a:avLst/>
          </a:prstGeom>
        </p:spPr>
      </p:pic>
      <p:sp>
        <p:nvSpPr>
          <p:cNvPr id="4" name="Subtitle 3"/>
          <p:cNvSpPr>
            <a:spLocks noGrp="1"/>
          </p:cNvSpPr>
          <p:nvPr>
            <p:ph type="subTitle" sz="quarter" idx="1"/>
          </p:nvPr>
        </p:nvSpPr>
        <p:spPr>
          <a:xfrm>
            <a:off x="609600" y="2"/>
            <a:ext cx="10972800" cy="3428999"/>
          </a:xfrm>
        </p:spPr>
        <p:txBody>
          <a:bodyPr/>
          <a:lstStyle/>
          <a:p>
            <a:pPr>
              <a:spcBef>
                <a:spcPts val="0"/>
              </a:spcBef>
              <a:spcAft>
                <a:spcPts val="1200"/>
              </a:spcAft>
              <a:defRPr/>
            </a:pPr>
            <a:r>
              <a:rPr lang="en-US" sz="4000" kern="1200" dirty="0">
                <a:solidFill>
                  <a:srgbClr val="00FFFF"/>
                </a:solidFill>
                <a:ea typeface="+mj-ea"/>
                <a:cs typeface="+mj-cs"/>
              </a:rPr>
              <a:t> Ezekiel 36:22</a:t>
            </a:r>
          </a:p>
          <a:p>
            <a:pPr lvl="0" algn="just" eaLnBrk="1" hangingPunct="1">
              <a:spcBef>
                <a:spcPct val="0"/>
              </a:spcBef>
              <a:buClrTx/>
              <a:buSzTx/>
              <a:defRPr/>
            </a:pPr>
            <a:r>
              <a:rPr lang="en-US" sz="3600" kern="1200" dirty="0">
                <a:effectLst>
                  <a:outerShdw blurRad="38100" dist="38100" dir="2700000" algn="tl">
                    <a:srgbClr val="000000">
                      <a:alpha val="43137"/>
                    </a:srgbClr>
                  </a:outerShdw>
                </a:effectLst>
                <a:cs typeface="Arial" panose="020B0604020202020204" pitchFamily="34" charset="0"/>
              </a:rPr>
              <a:t>“Therefore, say to the house of Israel, ‘This is what the Lord God says: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It is not for your sake, house of Israel, that I am about to act, but for My holy name</a:t>
            </a:r>
            <a:r>
              <a:rPr lang="en-US" sz="3600" kern="1200" dirty="0">
                <a:effectLst>
                  <a:outerShdw blurRad="38100" dist="38100" dir="2700000" algn="tl">
                    <a:srgbClr val="000000">
                      <a:alpha val="43137"/>
                    </a:srgbClr>
                  </a:outerShdw>
                </a:effectLst>
                <a:cs typeface="Arial" panose="020B0604020202020204" pitchFamily="34" charset="0"/>
              </a:rPr>
              <a:t>, which you have profaned among the nations where you went.”</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B390246F-B8B4-4A22-837F-6EFE41C60A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3647" y="2971800"/>
            <a:ext cx="2224706" cy="2286000"/>
          </a:xfrm>
          <a:prstGeom prst="rect">
            <a:avLst/>
          </a:prstGeom>
          <a:noFill/>
          <a:ln w="9525">
            <a:noFill/>
            <a:miter lim="800000"/>
            <a:headEnd/>
            <a:tailEnd/>
          </a:ln>
        </p:spPr>
      </p:pic>
    </p:spTree>
    <p:extLst>
      <p:ext uri="{BB962C8B-B14F-4D97-AF65-F5344CB8AC3E}">
        <p14:creationId xmlns:p14="http://schemas.microsoft.com/office/powerpoint/2010/main" val="235162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017" y="80621"/>
            <a:ext cx="8839966" cy="6663506"/>
          </a:xfrm>
          <a:prstGeom prst="rect">
            <a:avLst/>
          </a:prstGeom>
        </p:spPr>
      </p:pic>
    </p:spTree>
    <p:extLst>
      <p:ext uri="{BB962C8B-B14F-4D97-AF65-F5344CB8AC3E}">
        <p14:creationId xmlns:p14="http://schemas.microsoft.com/office/powerpoint/2010/main" val="228886796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8228"/>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9634</TotalTime>
  <Words>1887</Words>
  <Application>Microsoft Office PowerPoint</Application>
  <PresentationFormat>Widescreen</PresentationFormat>
  <Paragraphs>168</Paragraphs>
  <Slides>39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Times New Roman</vt:lpstr>
      <vt:lpstr>Wingdings</vt:lpstr>
      <vt:lpstr>Azure</vt:lpstr>
      <vt:lpstr>1_Azure</vt:lpstr>
      <vt:lpstr>Ezekiel 36‒39 The Middle East Meltdown 2022</vt:lpstr>
      <vt:lpstr>Ezekiel 33‒48</vt:lpstr>
      <vt:lpstr>Ezekiel 36</vt:lpstr>
      <vt:lpstr>Ezekiel 36</vt:lpstr>
      <vt:lpstr>Ezekiel 36</vt:lpstr>
      <vt:lpstr>Ezekiel 36</vt:lpstr>
      <vt:lpstr>PowerPoint Presentation</vt:lpstr>
      <vt:lpstr>PowerPoint Presentation</vt:lpstr>
      <vt:lpstr>PowerPoint Presentation</vt:lpstr>
      <vt:lpstr>PowerPoint Presentation</vt:lpstr>
      <vt:lpstr>PowerPoint Presentation</vt:lpstr>
      <vt:lpstr>Dispensational Theology is a System of Theology</vt:lpstr>
      <vt:lpstr>Doxological 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Six Parts of a Suzerain-Vassal Treaty in Deuteronomy</vt:lpstr>
      <vt:lpstr>PowerPoint Presentation</vt:lpstr>
      <vt:lpstr>PowerPoint Presentation</vt:lpstr>
      <vt:lpstr>PowerPoint Presentation</vt:lpstr>
      <vt:lpstr>PowerPoint Presentation</vt:lpstr>
      <vt:lpstr>PowerPoint Presentation</vt:lpstr>
      <vt:lpstr>PowerPoint Presentation</vt:lpstr>
      <vt:lpstr>Divine Judgments  (3:14-19)</vt:lpstr>
      <vt:lpstr>Serpent  (3:14-15)</vt:lpstr>
      <vt:lpstr>Woman  (3:16)</vt:lpstr>
      <vt:lpstr>Man  (3:17-19)</vt:lpstr>
      <vt:lpstr>PowerPoint Presentation</vt:lpstr>
      <vt:lpstr>PowerPoint Presentation</vt:lpstr>
      <vt:lpstr>PowerPoint Presentation</vt:lpstr>
      <vt:lpstr>PowerPoint Presentation</vt:lpstr>
      <vt:lpstr>PowerPoint Presentation</vt:lpstr>
      <vt:lpstr>Ezekiel 36</vt:lpstr>
      <vt:lpstr>Ezekiel 33‒48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004 - Ezek 36v12-38</dc:title>
  <dc:subject>Ezek 36-39</dc:subject>
  <dc:creator>A. Woods</dc:creator>
  <dc:description>Modified by Jim McGowan</dc:description>
  <cp:lastModifiedBy>Jim McGowan</cp:lastModifiedBy>
  <cp:revision>1092</cp:revision>
  <cp:lastPrinted>2022-01-22T22:19:08Z</cp:lastPrinted>
  <dcterms:created xsi:type="dcterms:W3CDTF">2009-03-17T12:21:13Z</dcterms:created>
  <dcterms:modified xsi:type="dcterms:W3CDTF">2022-01-22T22:19:24Z</dcterms:modified>
</cp:coreProperties>
</file>