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7"/>
  </p:notesMasterIdLst>
  <p:handoutMasterIdLst>
    <p:handoutMasterId r:id="rId48"/>
  </p:handoutMasterIdLst>
  <p:sldIdLst>
    <p:sldId id="2094" r:id="rId2"/>
    <p:sldId id="7754" r:id="rId3"/>
    <p:sldId id="8221" r:id="rId4"/>
    <p:sldId id="8220" r:id="rId5"/>
    <p:sldId id="8239" r:id="rId6"/>
    <p:sldId id="8222" r:id="rId7"/>
    <p:sldId id="8247" r:id="rId8"/>
    <p:sldId id="7320" r:id="rId9"/>
    <p:sldId id="8248" r:id="rId10"/>
    <p:sldId id="8232" r:id="rId11"/>
    <p:sldId id="2314" r:id="rId12"/>
    <p:sldId id="8249" r:id="rId13"/>
    <p:sldId id="8007" r:id="rId14"/>
    <p:sldId id="8250" r:id="rId15"/>
    <p:sldId id="7290" r:id="rId16"/>
    <p:sldId id="3200" r:id="rId17"/>
    <p:sldId id="7339" r:id="rId18"/>
    <p:sldId id="3093" r:id="rId19"/>
    <p:sldId id="8191" r:id="rId20"/>
    <p:sldId id="488" r:id="rId21"/>
    <p:sldId id="8233" r:id="rId22"/>
    <p:sldId id="8251" r:id="rId23"/>
    <p:sldId id="5552" r:id="rId24"/>
    <p:sldId id="8240" r:id="rId25"/>
    <p:sldId id="706" r:id="rId26"/>
    <p:sldId id="3863" r:id="rId27"/>
    <p:sldId id="8192" r:id="rId28"/>
    <p:sldId id="2276" r:id="rId29"/>
    <p:sldId id="8234" r:id="rId30"/>
    <p:sldId id="462" r:id="rId31"/>
    <p:sldId id="8252" r:id="rId32"/>
    <p:sldId id="8241" r:id="rId33"/>
    <p:sldId id="8242" r:id="rId34"/>
    <p:sldId id="8243" r:id="rId35"/>
    <p:sldId id="8253" r:id="rId36"/>
    <p:sldId id="384" r:id="rId37"/>
    <p:sldId id="5226" r:id="rId38"/>
    <p:sldId id="8235" r:id="rId39"/>
    <p:sldId id="7502" r:id="rId40"/>
    <p:sldId id="8236" r:id="rId41"/>
    <p:sldId id="2272" r:id="rId42"/>
    <p:sldId id="8237" r:id="rId43"/>
    <p:sldId id="7655" r:id="rId44"/>
    <p:sldId id="8254" r:id="rId45"/>
    <p:sldId id="8238" r:id="rId46"/>
  </p:sldIdLst>
  <p:sldSz cx="12192000" cy="6858000"/>
  <p:notesSz cx="7315200" cy="9601200"/>
  <p:custDataLst>
    <p:tags r:id="rId4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33D3D-41EB-448D-9A5B-FE9080D5A450}" v="5" dt="2022-01-06T01:54:34.30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69"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013 - 6v1-15</a:t>
            </a:r>
          </a:p>
          <a:p>
            <a:pPr>
              <a:defRPr/>
            </a:pPr>
            <a:r>
              <a:rPr lang="en-US" sz="1600" dirty="0"/>
              <a:t>01-12-2022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1/18/2022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a:t>
            </a:fld>
            <a:endParaRPr lang="en-US" altLang="en-US" dirty="0"/>
          </a:p>
        </p:txBody>
      </p:sp>
    </p:spTree>
    <p:extLst>
      <p:ext uri="{BB962C8B-B14F-4D97-AF65-F5344CB8AC3E}">
        <p14:creationId xmlns:p14="http://schemas.microsoft.com/office/powerpoint/2010/main" val="286683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350674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105129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385152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71955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210861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1/18/2022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44218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Christ is now a Priest but is still in the holiest within the veil (Heb. 9:11-14, 24; cp. Lev. 16:15) and seated on the Father's throne (Rev. 3:21). He has not yet come out to take His own throne (Heb. 9:28).</a:t>
            </a:r>
            <a:r>
              <a:rPr lang="en-US" altLang="en-US" dirty="0">
                <a:effectLst>
                  <a:outerShdw blurRad="38100" dist="38100" dir="2700000" algn="tl">
                    <a:srgbClr val="000000">
                      <a:alpha val="43137"/>
                    </a:srgbClr>
                  </a:outerShdw>
                </a:effectLst>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Scofield Bible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sz="1600" i="1" dirty="0">
                <a:effectLst/>
                <a:latin typeface="Arial" panose="020B0604020202020204" pitchFamily="34" charset="0"/>
              </a:rPr>
              <a:t>The New Scofield Bible</a:t>
            </a:r>
            <a:r>
              <a:rPr lang="en-US" sz="1600" dirty="0">
                <a:effectLst/>
                <a:latin typeface="Arial" panose="020B0604020202020204" pitchFamily="34" charset="0"/>
              </a:rPr>
              <a:t>. p. 968</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6AAB6AF6-054C-4240-A69A-A71FF279BE7C}"/>
              </a:ext>
            </a:extLst>
          </p:cNvPr>
          <p:cNvPicPr>
            <a:picLocks noChangeAspect="1"/>
          </p:cNvPicPr>
          <p:nvPr/>
        </p:nvPicPr>
        <p:blipFill>
          <a:blip r:embed="rId3"/>
          <a:stretch>
            <a:fillRect/>
          </a:stretch>
        </p:blipFill>
        <p:spPr>
          <a:xfrm>
            <a:off x="10744200" y="79825"/>
            <a:ext cx="855260" cy="1097280"/>
          </a:xfrm>
          <a:prstGeom prst="rect">
            <a:avLst/>
          </a:prstGeom>
          <a:ln>
            <a:solidFill>
              <a:schemeClr val="tx1"/>
            </a:solidFill>
          </a:ln>
        </p:spPr>
      </p:pic>
      <p:pic>
        <p:nvPicPr>
          <p:cNvPr id="3" name="Picture 2">
            <a:extLst>
              <a:ext uri="{FF2B5EF4-FFF2-40B4-BE49-F238E27FC236}">
                <a16:creationId xmlns:a16="http://schemas.microsoft.com/office/drawing/2014/main" id="{3B08F8B3-67BE-4E7B-8695-4F555405C0A2}"/>
              </a:ext>
            </a:extLst>
          </p:cNvPr>
          <p:cNvPicPr>
            <a:picLocks noChangeAspect="1"/>
          </p:cNvPicPr>
          <p:nvPr/>
        </p:nvPicPr>
        <p:blipFill>
          <a:blip r:embed="rId4"/>
          <a:stretch>
            <a:fillRect/>
          </a:stretch>
        </p:blipFill>
        <p:spPr>
          <a:xfrm>
            <a:off x="592540" y="79825"/>
            <a:ext cx="751259" cy="1097280"/>
          </a:xfrm>
          <a:prstGeom prst="rect">
            <a:avLst/>
          </a:prstGeom>
          <a:ln>
            <a:solidFill>
              <a:schemeClr val="tx1"/>
            </a:solidFill>
          </a:ln>
        </p:spPr>
      </p:pic>
    </p:spTree>
    <p:extLst>
      <p:ext uri="{BB962C8B-B14F-4D97-AF65-F5344CB8AC3E}">
        <p14:creationId xmlns:p14="http://schemas.microsoft.com/office/powerpoint/2010/main" val="23048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00488" y="139028"/>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307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779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457200" y="2286000"/>
            <a:ext cx="77128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How appropriate therefore that both the type (Joshua) and the antitype (Jesus) have a name meaning 'the Lord saves' (cf. NIV mg. at Matt 1:21)</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592931" y="228600"/>
            <a:ext cx="11006138"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spcAft>
                <a:spcPts val="900"/>
              </a:spcAft>
              <a:buClrTx/>
              <a:buSzTx/>
              <a:buNone/>
            </a:pPr>
            <a:r>
              <a:rPr lang="en-US" sz="1800" dirty="0">
                <a:effectLst/>
                <a:latin typeface="Calibri" panose="020F0502020204030204" pitchFamily="34" charset="0"/>
                <a:ea typeface="Calibri" panose="020F0502020204030204" pitchFamily="34" charset="0"/>
              </a:rPr>
              <a:t>Kenneth L. Barker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rPr>
              <a:t>Gaebelein</a:t>
            </a:r>
            <a:r>
              <a:rPr lang="en-US" sz="1800" dirty="0">
                <a:effectLst/>
                <a:latin typeface="Calibri" panose="020F0502020204030204" pitchFamily="34" charset="0"/>
                <a:ea typeface="Calibri" panose="020F0502020204030204" pitchFamily="34" charset="0"/>
              </a:rPr>
              <a:t> and Richard P. </a:t>
            </a:r>
            <a:r>
              <a:rPr lang="en-US" sz="1800" dirty="0" err="1">
                <a:effectLst/>
                <a:latin typeface="Calibri" panose="020F0502020204030204" pitchFamily="34" charset="0"/>
                <a:ea typeface="Calibri" panose="020F0502020204030204" pitchFamily="34" charset="0"/>
              </a:rPr>
              <a:t>Polcyn</a:t>
            </a:r>
            <a:r>
              <a:rPr lang="en-US" sz="1800" dirty="0">
                <a:effectLst/>
                <a:latin typeface="Calibri" panose="020F0502020204030204" pitchFamily="34" charset="0"/>
                <a:ea typeface="Calibri" panose="020F0502020204030204" pitchFamily="34" charset="0"/>
              </a:rPr>
              <a:t>. Grand Rapids: Zondervan Publishing House, 1985. Page 639</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1479750D-4105-4DDA-8D2F-101C18A4AC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613277"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239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228600"/>
            <a:ext cx="52578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257300" y="1371600"/>
            <a:ext cx="9677400" cy="41148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a:t>
            </a:r>
            <a:r>
              <a:rPr lang="en-US" altLang="en-US" b="1" u="sng" dirty="0">
                <a:solidFill>
                  <a:srgbClr val="FFFFCC"/>
                </a:solidFill>
              </a:rPr>
              <a:t>Millennial temple (Ezek. 40-48)</a:t>
            </a:r>
          </a:p>
        </p:txBody>
      </p:sp>
    </p:spTree>
    <p:extLst>
      <p:ext uri="{BB962C8B-B14F-4D97-AF65-F5344CB8AC3E}">
        <p14:creationId xmlns:p14="http://schemas.microsoft.com/office/powerpoint/2010/main" val="15918096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3890" y="228600"/>
            <a:ext cx="8264223" cy="6400800"/>
          </a:xfrm>
          <a:prstGeom prst="rect">
            <a:avLst/>
          </a:prstGeom>
          <a:ln w="28575">
            <a:solidFill>
              <a:schemeClr val="tx1"/>
            </a:solidFill>
          </a:ln>
        </p:spPr>
      </p:pic>
    </p:spTree>
    <p:extLst>
      <p:ext uri="{BB962C8B-B14F-4D97-AF65-F5344CB8AC3E}">
        <p14:creationId xmlns:p14="http://schemas.microsoft.com/office/powerpoint/2010/main" val="23713036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P Desktop\Pictures\Gabe's images\TheMellenniumTemple.jpg">
            <a:extLst>
              <a:ext uri="{FF2B5EF4-FFF2-40B4-BE49-F238E27FC236}">
                <a16:creationId xmlns:a16="http://schemas.microsoft.com/office/drawing/2014/main" id="{2A273F80-B7A3-4A9C-9FEF-6F6EC50AC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1314" y="298450"/>
            <a:ext cx="642937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6252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HP Desktop\Pictures\Gabe's images\TempleComparisons.jpg">
            <a:extLst>
              <a:ext uri="{FF2B5EF4-FFF2-40B4-BE49-F238E27FC236}">
                <a16:creationId xmlns:a16="http://schemas.microsoft.com/office/drawing/2014/main" id="{3BA89821-804D-4997-A228-65730B7B6D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119" y="228600"/>
            <a:ext cx="9509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12832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house of the God of Jacob</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may teach us concerning His ways And that we may walk in His paths.’ For the law will go forth from Zion And the word of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990600"/>
            <a:ext cx="6629400" cy="5638800"/>
          </a:xfrm>
        </p:spPr>
        <p:txBody>
          <a:bodyPr/>
          <a:lstStyle/>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12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temple (Rev. 21:22)</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Aramaic Targum, the Jerusalem Talmud, and a Midrash all regarded verse 12 as messianic.</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69.</a:t>
            </a:r>
          </a:p>
        </p:txBody>
      </p:sp>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3"/>
          <a:srcRect l="29001" r="21999"/>
          <a:stretch/>
        </p:blipFill>
        <p:spPr>
          <a:xfrm>
            <a:off x="609600" y="100273"/>
            <a:ext cx="947431" cy="1097280"/>
          </a:xfrm>
          <a:prstGeom prst="rect">
            <a:avLst/>
          </a:prstGeom>
          <a:ln>
            <a:solidFill>
              <a:schemeClr val="tx1"/>
            </a:solidFill>
          </a:ln>
        </p:spPr>
      </p:pic>
      <p:pic>
        <p:nvPicPr>
          <p:cNvPr id="6" name="Picture 5">
            <a:extLst>
              <a:ext uri="{FF2B5EF4-FFF2-40B4-BE49-F238E27FC236}">
                <a16:creationId xmlns:a16="http://schemas.microsoft.com/office/drawing/2014/main" id="{04EEB7A5-6FAB-4D83-8A0A-FB1B5E7F2835}"/>
              </a:ext>
            </a:extLst>
          </p:cNvPr>
          <p:cNvPicPr>
            <a:picLocks noChangeAspect="1"/>
          </p:cNvPicPr>
          <p:nvPr/>
        </p:nvPicPr>
        <p:blipFill>
          <a:blip r:embed="rId4"/>
          <a:stretch>
            <a:fillRect/>
          </a:stretch>
        </p:blipFill>
        <p:spPr>
          <a:xfrm>
            <a:off x="10668000" y="121920"/>
            <a:ext cx="914400" cy="1097280"/>
          </a:xfrm>
          <a:prstGeom prst="rect">
            <a:avLst/>
          </a:prstGeom>
        </p:spPr>
      </p:pic>
      <p:pic>
        <p:nvPicPr>
          <p:cNvPr id="3" name="Picture 2">
            <a:extLst>
              <a:ext uri="{FF2B5EF4-FFF2-40B4-BE49-F238E27FC236}">
                <a16:creationId xmlns:a16="http://schemas.microsoft.com/office/drawing/2014/main" id="{16D4277C-1944-4563-B5E4-32F600600D5F}"/>
              </a:ext>
            </a:extLst>
          </p:cNvPr>
          <p:cNvPicPr>
            <a:picLocks noChangeAspect="1"/>
          </p:cNvPicPr>
          <p:nvPr/>
        </p:nvPicPr>
        <p:blipFill rotWithShape="1">
          <a:blip r:embed="rId5"/>
          <a:srcRect l="7778" t="2672" r="10000" b="85555"/>
          <a:stretch/>
        </p:blipFill>
        <p:spPr>
          <a:xfrm>
            <a:off x="3076912" y="4373880"/>
            <a:ext cx="6038176" cy="1188720"/>
          </a:xfrm>
          <a:prstGeom prst="rect">
            <a:avLst/>
          </a:prstGeom>
          <a:ln>
            <a:solidFill>
              <a:schemeClr val="tx1"/>
            </a:solidFill>
          </a:ln>
        </p:spPr>
      </p:pic>
    </p:spTree>
    <p:extLst>
      <p:ext uri="{BB962C8B-B14F-4D97-AF65-F5344CB8AC3E}">
        <p14:creationId xmlns:p14="http://schemas.microsoft.com/office/powerpoint/2010/main" val="26430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1271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8544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733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jesuswalk.com/moses/images/tabernacle-complex-diagram-1800x1166x3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944" y="228600"/>
            <a:ext cx="9876112" cy="640080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640E3-4515-47C7-A271-CF926476D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0"/>
            <a:ext cx="10972800" cy="266226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19:30</a:t>
            </a:r>
          </a:p>
          <a:p>
            <a:pPr algn="just">
              <a:spcBef>
                <a:spcPts val="600"/>
              </a:spcBef>
              <a:spcAft>
                <a:spcPts val="60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Therefore when Jesus had received the sour wine, He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It is finished</a:t>
            </a:r>
            <a:r>
              <a:rPr lang="en-US" sz="3600" dirty="0">
                <a:effectLst>
                  <a:outerShdw blurRad="38100" dist="38100" dir="2700000" algn="tl">
                    <a:srgbClr val="000000">
                      <a:alpha val="43137"/>
                    </a:srgbClr>
                  </a:outerShdw>
                </a:effectLst>
                <a:latin typeface="Calibri" panose="020F0502020204030204" pitchFamily="34" charset="0"/>
              </a:rPr>
              <a:t>!’ And He bowed His head and gave up His spirit.”</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20B347CA-3C5F-4593-BFC3-3A27A7728B26}"/>
              </a:ext>
            </a:extLst>
          </p:cNvPr>
          <p:cNvPicPr>
            <a:picLocks noChangeAspect="1"/>
          </p:cNvPicPr>
          <p:nvPr/>
        </p:nvPicPr>
        <p:blipFill>
          <a:blip r:embed="rId3"/>
          <a:stretch>
            <a:fillRect/>
          </a:stretch>
        </p:blipFill>
        <p:spPr>
          <a:xfrm>
            <a:off x="4359798" y="2514600"/>
            <a:ext cx="3472405" cy="2286000"/>
          </a:xfrm>
          <a:prstGeom prst="rect">
            <a:avLst/>
          </a:prstGeom>
          <a:ln>
            <a:solidFill>
              <a:schemeClr val="tx1"/>
            </a:solidFill>
          </a:ln>
        </p:spPr>
      </p:pic>
    </p:spTree>
    <p:extLst>
      <p:ext uri="{BB962C8B-B14F-4D97-AF65-F5344CB8AC3E}">
        <p14:creationId xmlns:p14="http://schemas.microsoft.com/office/powerpoint/2010/main" val="16466001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12 </a:t>
            </a:r>
            <a:r>
              <a:rPr lang="en-US" sz="3400" dirty="0">
                <a:cs typeface="Calibri" panose="020F0502020204030204" pitchFamily="34" charset="0"/>
              </a:rPr>
              <a:t>When your days are complete and you lie down with your fathers, I will raise up your </a:t>
            </a:r>
            <a:r>
              <a:rPr lang="en-US" sz="3400" b="1" u="sng" dirty="0">
                <a:solidFill>
                  <a:srgbClr val="FFFFCC"/>
                </a:solidFill>
                <a:cs typeface="Calibri" panose="020F0502020204030204" pitchFamily="34" charset="0"/>
              </a:rPr>
              <a:t>descendant</a:t>
            </a:r>
            <a:r>
              <a:rPr lang="en-US" sz="3400" dirty="0">
                <a:cs typeface="Calibri" panose="020F0502020204030204" pitchFamily="34" charset="0"/>
              </a:rPr>
              <a:t> after you, who will come forth from you, and I will establish his kingdom. </a:t>
            </a:r>
            <a:r>
              <a:rPr lang="en-US" sz="3400" baseline="30000" dirty="0">
                <a:cs typeface="Calibri" panose="020F0502020204030204" pitchFamily="34" charset="0"/>
              </a:rPr>
              <a:t>13 </a:t>
            </a:r>
            <a:r>
              <a:rPr lang="en-US" sz="3400" dirty="0">
                <a:cs typeface="Calibri" panose="020F0502020204030204" pitchFamily="34" charset="0"/>
              </a:rPr>
              <a:t>He shall build a house for My name, and I will establish </a:t>
            </a:r>
            <a:r>
              <a:rPr lang="en-US" sz="3400" b="1" u="sng" dirty="0">
                <a:solidFill>
                  <a:srgbClr val="FFFFCC"/>
                </a:solidFill>
                <a:cs typeface="Calibri" panose="020F0502020204030204" pitchFamily="34" charset="0"/>
              </a:rPr>
              <a:t>the</a:t>
            </a:r>
            <a:r>
              <a:rPr lang="en-US" sz="3400" b="1" u="sng" dirty="0">
                <a:cs typeface="Calibri" panose="020F0502020204030204" pitchFamily="34" charset="0"/>
              </a:rPr>
              <a:t> </a:t>
            </a:r>
            <a:r>
              <a:rPr lang="en-US" sz="3400" b="1" u="sng" dirty="0">
                <a:solidFill>
                  <a:srgbClr val="FFFFCC"/>
                </a:solidFill>
                <a:cs typeface="Calibri" panose="020F0502020204030204" pitchFamily="34" charset="0"/>
              </a:rPr>
              <a:t>throne of his kingdom forever</a:t>
            </a:r>
            <a:r>
              <a:rPr lang="en-US" sz="3400" dirty="0">
                <a:cs typeface="Calibri" panose="020F0502020204030204" pitchFamily="34" charset="0"/>
              </a:rPr>
              <a:t>. </a:t>
            </a:r>
            <a:r>
              <a:rPr lang="en-US" sz="3400" baseline="30000" dirty="0">
                <a:cs typeface="Calibri" panose="020F0502020204030204" pitchFamily="34" charset="0"/>
              </a:rPr>
              <a:t>14 </a:t>
            </a:r>
            <a:r>
              <a:rPr lang="en-US" sz="3400" dirty="0">
                <a:cs typeface="Calibri" panose="020F0502020204030204" pitchFamily="34" charset="0"/>
              </a:rPr>
              <a:t>I will be a father to him and he will be a son to Me; when he commits iniquity, I will correct him with the rod of men and the strokes of the .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400" dirty="0">
                <a:cs typeface="Calibri" panose="020F0502020204030204" pitchFamily="34" charset="0"/>
              </a:rPr>
              <a:t>. . . sons of men, </a:t>
            </a:r>
            <a:r>
              <a:rPr lang="en-US" sz="3400" baseline="30000" dirty="0">
                <a:cs typeface="Calibri" panose="020F0502020204030204" pitchFamily="34" charset="0"/>
              </a:rPr>
              <a:t>15</a:t>
            </a:r>
            <a:r>
              <a:rPr lang="en-US" sz="3400" dirty="0">
                <a:cs typeface="Calibri" panose="020F0502020204030204" pitchFamily="34" charset="0"/>
              </a:rPr>
              <a:t> but My lovingkindness shall not depart from him, as I took </a:t>
            </a:r>
            <a:r>
              <a:rPr lang="en-US" sz="3400" i="1" dirty="0">
                <a:cs typeface="Calibri" panose="020F0502020204030204" pitchFamily="34" charset="0"/>
              </a:rPr>
              <a:t>it</a:t>
            </a:r>
            <a:r>
              <a:rPr lang="en-US" sz="3400" dirty="0">
                <a:cs typeface="Calibri" panose="020F0502020204030204" pitchFamily="34" charset="0"/>
              </a:rPr>
              <a:t> away from Saul, whom I removed from before you. </a:t>
            </a:r>
            <a:r>
              <a:rPr lang="en-US" sz="3400" baseline="30000" dirty="0">
                <a:cs typeface="Calibri" panose="020F0502020204030204" pitchFamily="34" charset="0"/>
              </a:rPr>
              <a:t>16 </a:t>
            </a:r>
            <a:r>
              <a:rPr lang="en-US" sz="3400" b="1" u="sng" dirty="0">
                <a:solidFill>
                  <a:srgbClr val="FFFFCC"/>
                </a:solidFill>
                <a:cs typeface="Calibri" panose="020F0502020204030204" pitchFamily="34" charset="0"/>
              </a:rPr>
              <a:t>Your house and your kingdom shall endure before Me forever; your throne shall be established forever</a:t>
            </a:r>
            <a:r>
              <a:rPr lang="en-US" sz="3400" dirty="0">
                <a:cs typeface="Calibri" panose="020F0502020204030204" pitchFamily="34" charset="0"/>
              </a:rPr>
              <a:t>.” </a:t>
            </a:r>
            <a:r>
              <a:rPr lang="en-US" sz="3400" baseline="30000" dirty="0">
                <a:cs typeface="Calibri" panose="020F0502020204030204" pitchFamily="34" charset="0"/>
              </a:rPr>
              <a:t>17 </a:t>
            </a:r>
            <a:r>
              <a:rPr lang="en-US" sz="3400" dirty="0">
                <a:cs typeface="Calibri" panose="020F0502020204030204" pitchFamily="34" charset="0"/>
              </a:rPr>
              <a:t>In accordance with all these words and all this vision, so Nathan spoke </a:t>
            </a:r>
            <a:r>
              <a:rPr lang="en-US" sz="3400" b="1" u="sng" dirty="0">
                <a:solidFill>
                  <a:srgbClr val="FFFFCC"/>
                </a:solidFill>
                <a:cs typeface="Calibri" panose="020F0502020204030204" pitchFamily="34" charset="0"/>
              </a:rPr>
              <a:t>to David</a:t>
            </a:r>
            <a:r>
              <a:rPr lang="en-US" sz="3400"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4CC2A-6EF5-4F71-A5F4-D07067EC0DC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algn="just">
              <a:spcBef>
                <a:spcPts val="0"/>
              </a:spcBef>
              <a:spcAft>
                <a:spcPts val="1000"/>
              </a:spcAft>
            </a:pPr>
            <a:r>
              <a:rPr lang="en-US" sz="3400" baseline="30000" dirty="0">
                <a:latin typeface="Calibri" panose="020F0502020204030204" pitchFamily="34" charset="0"/>
                <a:cs typeface="Calibri" panose="020F0502020204030204" pitchFamily="34" charset="0"/>
              </a:rPr>
              <a:t>6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4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400" baseline="30000" dirty="0">
                <a:latin typeface="Calibri" panose="020F0502020204030204" pitchFamily="34" charset="0"/>
                <a:cs typeface="Calibri" panose="020F0502020204030204" pitchFamily="34" charset="0"/>
              </a:rPr>
              <a:t>7</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a:t>
            </a:r>
            <a:r>
              <a:rPr lang="en-US" sz="34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381087224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7380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3890" y="228600"/>
            <a:ext cx="8264223" cy="6400800"/>
          </a:xfrm>
          <a:prstGeom prst="rect">
            <a:avLst/>
          </a:prstGeom>
          <a:ln w="28575">
            <a:solidFill>
              <a:schemeClr val="tx1"/>
            </a:solidFill>
          </a:ln>
        </p:spPr>
      </p:pic>
    </p:spTree>
    <p:extLst>
      <p:ext uri="{BB962C8B-B14F-4D97-AF65-F5344CB8AC3E}">
        <p14:creationId xmlns:p14="http://schemas.microsoft.com/office/powerpoint/2010/main" val="6602498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P Desktop\Pictures\Gabe's images\TheMellenniumTemple.jpg">
            <a:extLst>
              <a:ext uri="{FF2B5EF4-FFF2-40B4-BE49-F238E27FC236}">
                <a16:creationId xmlns:a16="http://schemas.microsoft.com/office/drawing/2014/main" id="{2A273F80-B7A3-4A9C-9FEF-6F6EC50AC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1314" y="298450"/>
            <a:ext cx="642937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460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HP Desktop\Pictures\Gabe's images\TempleComparisons.jpg">
            <a:extLst>
              <a:ext uri="{FF2B5EF4-FFF2-40B4-BE49-F238E27FC236}">
                <a16:creationId xmlns:a16="http://schemas.microsoft.com/office/drawing/2014/main" id="{3BA89821-804D-4997-A228-65730B7B6D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119" y="228600"/>
            <a:ext cx="9509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5087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4196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015" y="228600"/>
            <a:ext cx="795997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10286199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6B813DF1-FB67-4910-BE71-C2A4DE0438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fulness [</a:t>
            </a:r>
            <a:r>
              <a:rPr lang="en-US" i="1" dirty="0">
                <a:effectLst>
                  <a:outerShdw blurRad="38100" dist="38100" dir="2700000" algn="tl">
                    <a:srgbClr val="000000">
                      <a:alpha val="43137"/>
                    </a:srgbClr>
                  </a:outerShdw>
                </a:effectLst>
              </a:rPr>
              <a:t>sic</a:t>
            </a:r>
            <a:r>
              <a:rPr lang="en-US" dirty="0">
                <a:effectLst>
                  <a:outerShdw blurRad="38100" dist="38100" dir="2700000" algn="tl">
                    <a:srgbClr val="000000">
                      <a:alpha val="43137"/>
                    </a:srgbClr>
                  </a:outerShdw>
                </a:effectLst>
              </a:rPr>
              <a:t>] of this Messianic prophecy can better be seen if we but marshal the distinctive features in order: 1. The humanity of the Branch. 2. The place of His birth. 3. The building of the millennial temple by Him. 4. His fitness to bear the glory of God. 5. His reign on the throne of David. 6. His priestly ministry. 7. The issue of His blessed ministry—peace.</a:t>
            </a:r>
            <a:r>
              <a:rPr lang="en-US" altLang="en-US" dirty="0">
                <a:effectLst>
                  <a:outerShdw blurRad="38100" dist="38100" dir="2700000" algn="tl">
                    <a:srgbClr val="000000">
                      <a:alpha val="43137"/>
                    </a:srgbClr>
                  </a:outerShdw>
                </a:effectLst>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100.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907738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12462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Question and answers about fasting (7–8)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3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372612"/>
            <a:ext cx="1101467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Here we have the end and consummation of all the prophetic Scriptures: the crowning of the Lord Jesus Christ. It is only after the dark night of world judgment and punishment is passed, that the glorious light of Christ's coronation day will follow. This is one of the </a:t>
            </a:r>
            <a:r>
              <a:rPr lang="en-US" dirty="0" err="1">
                <a:effectLst>
                  <a:outerShdw blurRad="38100" dist="38100" dir="2700000" algn="tl">
                    <a:srgbClr val="000000">
                      <a:alpha val="43137"/>
                    </a:srgbClr>
                  </a:outerShdw>
                </a:effectLst>
              </a:rPr>
              <a:t>sublimest</a:t>
            </a:r>
            <a:r>
              <a:rPr lang="en-US" dirty="0">
                <a:effectLst>
                  <a:outerShdw blurRad="38100" dist="38100" dir="2700000" algn="tl">
                    <a:srgbClr val="000000">
                      <a:alpha val="43137"/>
                    </a:srgbClr>
                  </a:outerShdw>
                </a:effectLst>
              </a:rPr>
              <a:t> passages in the Scriptures on the Person and work of the Messiah.</a:t>
            </a:r>
            <a:r>
              <a:rPr lang="en-US" altLang="en-US" dirty="0">
                <a:effectLst>
                  <a:outerShdw blurRad="38100" dist="38100" dir="2700000" algn="tl">
                    <a:srgbClr val="000000">
                      <a:alpha val="43137"/>
                    </a:srgbClr>
                  </a:outerShdw>
                </a:effectLst>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100.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pic>
        <p:nvPicPr>
          <p:cNvPr id="3" name="Picture 2">
            <a:extLst>
              <a:ext uri="{FF2B5EF4-FFF2-40B4-BE49-F238E27FC236}">
                <a16:creationId xmlns:a16="http://schemas.microsoft.com/office/drawing/2014/main" id="{D1F370A2-0AC0-49A0-B047-87A4A5B89E85}"/>
              </a:ext>
            </a:extLst>
          </p:cNvPr>
          <p:cNvPicPr>
            <a:picLocks noChangeAspect="1"/>
          </p:cNvPicPr>
          <p:nvPr/>
        </p:nvPicPr>
        <p:blipFill>
          <a:blip r:embed="rId5"/>
          <a:stretch>
            <a:fillRect/>
          </a:stretch>
        </p:blipFill>
        <p:spPr>
          <a:xfrm>
            <a:off x="4627060" y="4419600"/>
            <a:ext cx="2937881" cy="2194560"/>
          </a:xfrm>
          <a:prstGeom prst="rect">
            <a:avLst/>
          </a:prstGeom>
          <a:ln>
            <a:solidFill>
              <a:schemeClr val="tx1"/>
            </a:solidFill>
          </a:ln>
        </p:spPr>
      </p:pic>
    </p:spTree>
    <p:extLst>
      <p:ext uri="{BB962C8B-B14F-4D97-AF65-F5344CB8AC3E}">
        <p14:creationId xmlns:p14="http://schemas.microsoft.com/office/powerpoint/2010/main" val="2639588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25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481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228600"/>
            <a:ext cx="52578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257300" y="1371600"/>
            <a:ext cx="9677400" cy="41148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Millennial temple (Ezek. 40-48)</a:t>
            </a:r>
          </a:p>
        </p:txBody>
      </p:sp>
    </p:spTree>
    <p:extLst>
      <p:ext uri="{BB962C8B-B14F-4D97-AF65-F5344CB8AC3E}">
        <p14:creationId xmlns:p14="http://schemas.microsoft.com/office/powerpoint/2010/main" val="41851838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The Crowning of Joshua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(6:9-15)</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4728278" cy="4686300"/>
          </a:xfrm>
        </p:spPr>
        <p:txBody>
          <a:bodyPr/>
          <a:lstStyle/>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Offering (6:9-10)</a:t>
            </a:r>
          </a:p>
          <a:p>
            <a:pPr marL="684213" indent="-684213">
              <a:spcBef>
                <a:spcPts val="0"/>
              </a:spcBef>
              <a:spcAft>
                <a:spcPts val="24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Coronation (6:11)</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Branch (6:12)</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King‒Priest (6:13)</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Reminder (6:14)</a:t>
            </a:r>
          </a:p>
          <a:p>
            <a:pPr marL="684213" indent="-684213">
              <a:spcBef>
                <a:spcPts val="0"/>
              </a:spcBef>
              <a:spcAft>
                <a:spcPts val="2400"/>
              </a:spcAft>
              <a:buSzPct val="100000"/>
              <a:buFont typeface="+mj-lt"/>
              <a:buAutoNum type="romanUcPeriod"/>
            </a:pPr>
            <a:r>
              <a:rPr lang="en-US" altLang="en-US" dirty="0">
                <a:effectLst>
                  <a:outerShdw blurRad="38100" dist="38100" dir="2700000" algn="tl">
                    <a:srgbClr val="000000">
                      <a:alpha val="43137"/>
                    </a:srgbClr>
                  </a:outerShdw>
                </a:effectLst>
              </a:rPr>
              <a:t>The Testimony (6:15)</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4803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21497</TotalTime>
  <Words>2009</Words>
  <Application>Microsoft Office PowerPoint</Application>
  <PresentationFormat>Widescreen</PresentationFormat>
  <Paragraphs>173</Paragraphs>
  <Slides>45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Times New Roman</vt:lpstr>
      <vt:lpstr>Wingdings</vt:lpstr>
      <vt:lpstr>Azure</vt:lpstr>
      <vt:lpstr>PowerPoint Presentation</vt:lpstr>
      <vt:lpstr>Structure</vt:lpstr>
      <vt:lpstr>PowerPoint Presentation</vt:lpstr>
      <vt:lpstr>II. Eight Night Visions  (1:7‒6:15)</vt:lpstr>
      <vt:lpstr>PowerPoint Presentation</vt:lpstr>
      <vt:lpstr>The Crowning of Joshua  (6:9-15)</vt:lpstr>
      <vt:lpstr>The Crowning of Joshua  (6:9-15)</vt:lpstr>
      <vt:lpstr>ISRAEL’S FOUR TEMPLES</vt:lpstr>
      <vt:lpstr>The Crowning of Joshua  (6:9-15)</vt:lpstr>
      <vt:lpstr>PowerPoint Presentation</vt:lpstr>
      <vt:lpstr>PowerPoint Presentation</vt:lpstr>
      <vt:lpstr>The Crowning of Joshua  (6:9-15)</vt:lpstr>
      <vt:lpstr>PowerPoint Presentation</vt:lpstr>
      <vt:lpstr>ISRAEL’S FOUR TEMPLES</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The Crowning of Joshua  (6:9-15)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Crowning of Joshua  (6:9-15)</vt:lpstr>
      <vt:lpstr>PowerPoint Presentation</vt:lpstr>
      <vt:lpstr>PowerPoint Presentation</vt:lpstr>
      <vt:lpstr>PowerPoint Presentation</vt:lpstr>
      <vt:lpstr>The Crowning of Joshua  (6:9-15)</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Conclusion</vt:lpstr>
      <vt:lpstr>The Crowning of Joshua  (6:9-15)</vt:lpstr>
      <vt:lpstr>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014 - 6v10-15 - 16 X 9</dc:title>
  <dc:subject>Zechariah</dc:subject>
  <dc:creator>A. Woods</dc:creator>
  <dc:description>Modified by Jim McGowan</dc:description>
  <cp:lastModifiedBy>Andy Woods</cp:lastModifiedBy>
  <cp:revision>2201</cp:revision>
  <cp:lastPrinted>2022-01-12T14:49:23Z</cp:lastPrinted>
  <dcterms:created xsi:type="dcterms:W3CDTF">2009-03-17T12:21:13Z</dcterms:created>
  <dcterms:modified xsi:type="dcterms:W3CDTF">2022-01-18T14:57:19Z</dcterms:modified>
</cp:coreProperties>
</file>