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0"/>
  </p:notesMasterIdLst>
  <p:handoutMasterIdLst>
    <p:handoutMasterId r:id="rId91"/>
  </p:handoutMasterIdLst>
  <p:sldIdLst>
    <p:sldId id="2094" r:id="rId2"/>
    <p:sldId id="7754" r:id="rId3"/>
    <p:sldId id="8059" r:id="rId4"/>
    <p:sldId id="8060" r:id="rId5"/>
    <p:sldId id="8054" r:id="rId6"/>
    <p:sldId id="8085" r:id="rId7"/>
    <p:sldId id="3036" r:id="rId8"/>
    <p:sldId id="8086" r:id="rId9"/>
    <p:sldId id="3037" r:id="rId10"/>
    <p:sldId id="5545" r:id="rId11"/>
    <p:sldId id="8075" r:id="rId12"/>
    <p:sldId id="5551" r:id="rId13"/>
    <p:sldId id="3146" r:id="rId14"/>
    <p:sldId id="5774" r:id="rId15"/>
    <p:sldId id="2927" r:id="rId16"/>
    <p:sldId id="8074" r:id="rId17"/>
    <p:sldId id="3048" r:id="rId18"/>
    <p:sldId id="3147" r:id="rId19"/>
    <p:sldId id="6547" r:id="rId20"/>
    <p:sldId id="7980" r:id="rId21"/>
    <p:sldId id="8214" r:id="rId22"/>
    <p:sldId id="3008" r:id="rId23"/>
    <p:sldId id="3024" r:id="rId24"/>
    <p:sldId id="3173" r:id="rId25"/>
    <p:sldId id="5544" r:id="rId26"/>
    <p:sldId id="3010" r:id="rId27"/>
    <p:sldId id="3011" r:id="rId28"/>
    <p:sldId id="3012" r:id="rId29"/>
    <p:sldId id="3013" r:id="rId30"/>
    <p:sldId id="3014" r:id="rId31"/>
    <p:sldId id="3017" r:id="rId32"/>
    <p:sldId id="3018" r:id="rId33"/>
    <p:sldId id="5773" r:id="rId34"/>
    <p:sldId id="3174" r:id="rId35"/>
    <p:sldId id="3052" r:id="rId36"/>
    <p:sldId id="3051" r:id="rId37"/>
    <p:sldId id="3101" r:id="rId38"/>
    <p:sldId id="2989" r:id="rId39"/>
    <p:sldId id="1338" r:id="rId40"/>
    <p:sldId id="5530" r:id="rId41"/>
    <p:sldId id="5529" r:id="rId42"/>
    <p:sldId id="2991" r:id="rId43"/>
    <p:sldId id="2992" r:id="rId44"/>
    <p:sldId id="7758" r:id="rId45"/>
    <p:sldId id="7448" r:id="rId46"/>
    <p:sldId id="8090" r:id="rId47"/>
    <p:sldId id="8091" r:id="rId48"/>
    <p:sldId id="8089" r:id="rId49"/>
    <p:sldId id="8101" r:id="rId50"/>
    <p:sldId id="8093" r:id="rId51"/>
    <p:sldId id="8034" r:id="rId52"/>
    <p:sldId id="8215" r:id="rId53"/>
    <p:sldId id="8104" r:id="rId54"/>
    <p:sldId id="3977" r:id="rId55"/>
    <p:sldId id="8216" r:id="rId56"/>
    <p:sldId id="8094" r:id="rId57"/>
    <p:sldId id="8096" r:id="rId58"/>
    <p:sldId id="8219" r:id="rId59"/>
    <p:sldId id="8217" r:id="rId60"/>
    <p:sldId id="8105" r:id="rId61"/>
    <p:sldId id="6722" r:id="rId62"/>
    <p:sldId id="2040" r:id="rId63"/>
    <p:sldId id="7342" r:id="rId64"/>
    <p:sldId id="3082" r:id="rId65"/>
    <p:sldId id="8206" r:id="rId66"/>
    <p:sldId id="8185" r:id="rId67"/>
    <p:sldId id="8106" r:id="rId68"/>
    <p:sldId id="8001" r:id="rId69"/>
    <p:sldId id="8102" r:id="rId70"/>
    <p:sldId id="8103" r:id="rId71"/>
    <p:sldId id="8218" r:id="rId72"/>
    <p:sldId id="8207" r:id="rId73"/>
    <p:sldId id="8210" r:id="rId74"/>
    <p:sldId id="8107" r:id="rId75"/>
    <p:sldId id="8208" r:id="rId76"/>
    <p:sldId id="8209" r:id="rId77"/>
    <p:sldId id="3124" r:id="rId78"/>
    <p:sldId id="8211" r:id="rId79"/>
    <p:sldId id="8212" r:id="rId80"/>
    <p:sldId id="8213" r:id="rId81"/>
    <p:sldId id="7915" r:id="rId82"/>
    <p:sldId id="7907" r:id="rId83"/>
    <p:sldId id="2983" r:id="rId84"/>
    <p:sldId id="2984" r:id="rId85"/>
    <p:sldId id="5139" r:id="rId86"/>
    <p:sldId id="7655" r:id="rId87"/>
    <p:sldId id="8092" r:id="rId88"/>
    <p:sldId id="7940" r:id="rId89"/>
  </p:sldIdLst>
  <p:sldSz cx="12192000" cy="6858000"/>
  <p:notesSz cx="7315200" cy="9601200"/>
  <p:custDataLst>
    <p:tags r:id="rId9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26E9AA-5D02-4E16-9360-E302A51F5F4C}" v="9" dt="2021-12-09T01:31:52.42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40" d="100"/>
          <a:sy n="40" d="100"/>
        </p:scale>
        <p:origin x="24" y="293"/>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78" d="100"/>
          <a:sy n="78" d="100"/>
        </p:scale>
        <p:origin x="3381"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ommentAuthors" Target="commentAuthors.xml"/><Relationship Id="rId98"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626E9AA-5D02-4E16-9360-E302A51F5F4C}"/>
    <pc:docChg chg="undo custSel modSld">
      <pc:chgData name="Jim McGowan" userId="e2c7446dd3aca506" providerId="LiveId" clId="{4626E9AA-5D02-4E16-9360-E302A51F5F4C}" dt="2021-12-09T01:56:40.905" v="34" actId="207"/>
      <pc:docMkLst>
        <pc:docMk/>
      </pc:docMkLst>
      <pc:sldChg chg="modTransition">
        <pc:chgData name="Jim McGowan" userId="e2c7446dd3aca506" providerId="LiveId" clId="{4626E9AA-5D02-4E16-9360-E302A51F5F4C}" dt="2021-12-09T01:31:52.426" v="11"/>
        <pc:sldMkLst>
          <pc:docMk/>
          <pc:sldMk cId="3458120384" sldId="1338"/>
        </pc:sldMkLst>
      </pc:sldChg>
      <pc:sldChg chg="modTransition">
        <pc:chgData name="Jim McGowan" userId="e2c7446dd3aca506" providerId="LiveId" clId="{4626E9AA-5D02-4E16-9360-E302A51F5F4C}" dt="2021-12-09T01:31:52.426" v="11"/>
        <pc:sldMkLst>
          <pc:docMk/>
          <pc:sldMk cId="3912038533" sldId="2094"/>
        </pc:sldMkLst>
      </pc:sldChg>
      <pc:sldChg chg="modTransition">
        <pc:chgData name="Jim McGowan" userId="e2c7446dd3aca506" providerId="LiveId" clId="{4626E9AA-5D02-4E16-9360-E302A51F5F4C}" dt="2021-12-09T01:31:52.426" v="11"/>
        <pc:sldMkLst>
          <pc:docMk/>
          <pc:sldMk cId="49617057" sldId="2271"/>
        </pc:sldMkLst>
      </pc:sldChg>
      <pc:sldChg chg="modSp mod modTransition">
        <pc:chgData name="Jim McGowan" userId="e2c7446dd3aca506" providerId="LiveId" clId="{4626E9AA-5D02-4E16-9360-E302A51F5F4C}" dt="2021-12-09T01:48:19.561" v="31" actId="1076"/>
        <pc:sldMkLst>
          <pc:docMk/>
          <pc:sldMk cId="178338528" sldId="2927"/>
        </pc:sldMkLst>
        <pc:picChg chg="mod">
          <ac:chgData name="Jim McGowan" userId="e2c7446dd3aca506" providerId="LiveId" clId="{4626E9AA-5D02-4E16-9360-E302A51F5F4C}" dt="2021-12-09T01:48:19.561" v="31" actId="1076"/>
          <ac:picMkLst>
            <pc:docMk/>
            <pc:sldMk cId="178338528" sldId="2927"/>
            <ac:picMk id="2" creationId="{00000000-0000-0000-0000-000000000000}"/>
          </ac:picMkLst>
        </pc:picChg>
      </pc:sldChg>
      <pc:sldChg chg="modTransition">
        <pc:chgData name="Jim McGowan" userId="e2c7446dd3aca506" providerId="LiveId" clId="{4626E9AA-5D02-4E16-9360-E302A51F5F4C}" dt="2021-12-09T01:31:52.426" v="11"/>
        <pc:sldMkLst>
          <pc:docMk/>
          <pc:sldMk cId="3177723703" sldId="2989"/>
        </pc:sldMkLst>
      </pc:sldChg>
      <pc:sldChg chg="modTransition">
        <pc:chgData name="Jim McGowan" userId="e2c7446dd3aca506" providerId="LiveId" clId="{4626E9AA-5D02-4E16-9360-E302A51F5F4C}" dt="2021-12-09T01:31:52.426" v="11"/>
        <pc:sldMkLst>
          <pc:docMk/>
          <pc:sldMk cId="1087186274" sldId="2991"/>
        </pc:sldMkLst>
      </pc:sldChg>
      <pc:sldChg chg="modTransition">
        <pc:chgData name="Jim McGowan" userId="e2c7446dd3aca506" providerId="LiveId" clId="{4626E9AA-5D02-4E16-9360-E302A51F5F4C}" dt="2021-12-09T01:31:52.426" v="11"/>
        <pc:sldMkLst>
          <pc:docMk/>
          <pc:sldMk cId="3622839254" sldId="2992"/>
        </pc:sldMkLst>
      </pc:sldChg>
      <pc:sldChg chg="modTransition">
        <pc:chgData name="Jim McGowan" userId="e2c7446dd3aca506" providerId="LiveId" clId="{4626E9AA-5D02-4E16-9360-E302A51F5F4C}" dt="2021-12-09T01:31:52.426" v="11"/>
        <pc:sldMkLst>
          <pc:docMk/>
          <pc:sldMk cId="918947896" sldId="3008"/>
        </pc:sldMkLst>
      </pc:sldChg>
      <pc:sldChg chg="modTransition">
        <pc:chgData name="Jim McGowan" userId="e2c7446dd3aca506" providerId="LiveId" clId="{4626E9AA-5D02-4E16-9360-E302A51F5F4C}" dt="2021-12-09T01:31:52.426" v="11"/>
        <pc:sldMkLst>
          <pc:docMk/>
          <pc:sldMk cId="376747142" sldId="3010"/>
        </pc:sldMkLst>
      </pc:sldChg>
      <pc:sldChg chg="modTransition">
        <pc:chgData name="Jim McGowan" userId="e2c7446dd3aca506" providerId="LiveId" clId="{4626E9AA-5D02-4E16-9360-E302A51F5F4C}" dt="2021-12-09T01:31:52.426" v="11"/>
        <pc:sldMkLst>
          <pc:docMk/>
          <pc:sldMk cId="1816603487" sldId="3011"/>
        </pc:sldMkLst>
      </pc:sldChg>
      <pc:sldChg chg="modTransition">
        <pc:chgData name="Jim McGowan" userId="e2c7446dd3aca506" providerId="LiveId" clId="{4626E9AA-5D02-4E16-9360-E302A51F5F4C}" dt="2021-12-09T01:31:52.426" v="11"/>
        <pc:sldMkLst>
          <pc:docMk/>
          <pc:sldMk cId="3798332160" sldId="3012"/>
        </pc:sldMkLst>
      </pc:sldChg>
      <pc:sldChg chg="modTransition">
        <pc:chgData name="Jim McGowan" userId="e2c7446dd3aca506" providerId="LiveId" clId="{4626E9AA-5D02-4E16-9360-E302A51F5F4C}" dt="2021-12-09T01:31:52.426" v="11"/>
        <pc:sldMkLst>
          <pc:docMk/>
          <pc:sldMk cId="2291105806" sldId="3013"/>
        </pc:sldMkLst>
      </pc:sldChg>
      <pc:sldChg chg="modTransition">
        <pc:chgData name="Jim McGowan" userId="e2c7446dd3aca506" providerId="LiveId" clId="{4626E9AA-5D02-4E16-9360-E302A51F5F4C}" dt="2021-12-09T01:31:52.426" v="11"/>
        <pc:sldMkLst>
          <pc:docMk/>
          <pc:sldMk cId="1019214860" sldId="3014"/>
        </pc:sldMkLst>
      </pc:sldChg>
      <pc:sldChg chg="modTransition">
        <pc:chgData name="Jim McGowan" userId="e2c7446dd3aca506" providerId="LiveId" clId="{4626E9AA-5D02-4E16-9360-E302A51F5F4C}" dt="2021-12-09T01:31:52.426" v="11"/>
        <pc:sldMkLst>
          <pc:docMk/>
          <pc:sldMk cId="3104612841" sldId="3017"/>
        </pc:sldMkLst>
      </pc:sldChg>
      <pc:sldChg chg="modTransition">
        <pc:chgData name="Jim McGowan" userId="e2c7446dd3aca506" providerId="LiveId" clId="{4626E9AA-5D02-4E16-9360-E302A51F5F4C}" dt="2021-12-09T01:31:52.426" v="11"/>
        <pc:sldMkLst>
          <pc:docMk/>
          <pc:sldMk cId="4188922216" sldId="3018"/>
        </pc:sldMkLst>
      </pc:sldChg>
      <pc:sldChg chg="modTransition">
        <pc:chgData name="Jim McGowan" userId="e2c7446dd3aca506" providerId="LiveId" clId="{4626E9AA-5D02-4E16-9360-E302A51F5F4C}" dt="2021-12-09T01:31:52.426" v="11"/>
        <pc:sldMkLst>
          <pc:docMk/>
          <pc:sldMk cId="2717579426" sldId="3024"/>
        </pc:sldMkLst>
      </pc:sldChg>
      <pc:sldChg chg="modTransition">
        <pc:chgData name="Jim McGowan" userId="e2c7446dd3aca506" providerId="LiveId" clId="{4626E9AA-5D02-4E16-9360-E302A51F5F4C}" dt="2021-12-09T01:31:52.426" v="11"/>
        <pc:sldMkLst>
          <pc:docMk/>
          <pc:sldMk cId="3485550502" sldId="3036"/>
        </pc:sldMkLst>
      </pc:sldChg>
      <pc:sldChg chg="modSp mod modTransition">
        <pc:chgData name="Jim McGowan" userId="e2c7446dd3aca506" providerId="LiveId" clId="{4626E9AA-5D02-4E16-9360-E302A51F5F4C}" dt="2021-12-09T01:31:52.426" v="11"/>
        <pc:sldMkLst>
          <pc:docMk/>
          <pc:sldMk cId="2956288412" sldId="3037"/>
        </pc:sldMkLst>
        <pc:spChg chg="mod">
          <ac:chgData name="Jim McGowan" userId="e2c7446dd3aca506" providerId="LiveId" clId="{4626E9AA-5D02-4E16-9360-E302A51F5F4C}" dt="2021-12-09T01:20:38.007" v="9" actId="255"/>
          <ac:spMkLst>
            <pc:docMk/>
            <pc:sldMk cId="2956288412" sldId="3037"/>
            <ac:spMk id="7171" creationId="{00000000-0000-0000-0000-000000000000}"/>
          </ac:spMkLst>
        </pc:spChg>
      </pc:sldChg>
      <pc:sldChg chg="modSp mod modTransition">
        <pc:chgData name="Jim McGowan" userId="e2c7446dd3aca506" providerId="LiveId" clId="{4626E9AA-5D02-4E16-9360-E302A51F5F4C}" dt="2021-12-09T01:41:55.315" v="18" actId="20577"/>
        <pc:sldMkLst>
          <pc:docMk/>
          <pc:sldMk cId="3828839300" sldId="3038"/>
        </pc:sldMkLst>
        <pc:spChg chg="mod">
          <ac:chgData name="Jim McGowan" userId="e2c7446dd3aca506" providerId="LiveId" clId="{4626E9AA-5D02-4E16-9360-E302A51F5F4C}" dt="2021-12-09T01:41:55.315" v="18" actId="20577"/>
          <ac:spMkLst>
            <pc:docMk/>
            <pc:sldMk cId="3828839300" sldId="3038"/>
            <ac:spMk id="53251" creationId="{D6629322-8FC8-4B24-AF26-B6E2EE4B54B0}"/>
          </ac:spMkLst>
        </pc:spChg>
      </pc:sldChg>
      <pc:sldChg chg="modTransition">
        <pc:chgData name="Jim McGowan" userId="e2c7446dd3aca506" providerId="LiveId" clId="{4626E9AA-5D02-4E16-9360-E302A51F5F4C}" dt="2021-12-09T01:31:52.426" v="11"/>
        <pc:sldMkLst>
          <pc:docMk/>
          <pc:sldMk cId="4047488594" sldId="3045"/>
        </pc:sldMkLst>
      </pc:sldChg>
      <pc:sldChg chg="modSp mod modTransition">
        <pc:chgData name="Jim McGowan" userId="e2c7446dd3aca506" providerId="LiveId" clId="{4626E9AA-5D02-4E16-9360-E302A51F5F4C}" dt="2021-12-09T01:50:44.923" v="33" actId="113"/>
        <pc:sldMkLst>
          <pc:docMk/>
          <pc:sldMk cId="3877763867" sldId="3048"/>
        </pc:sldMkLst>
        <pc:graphicFrameChg chg="modGraphic">
          <ac:chgData name="Jim McGowan" userId="e2c7446dd3aca506" providerId="LiveId" clId="{4626E9AA-5D02-4E16-9360-E302A51F5F4C}" dt="2021-12-09T01:50:44.923" v="33" actId="113"/>
          <ac:graphicFrameMkLst>
            <pc:docMk/>
            <pc:sldMk cId="3877763867" sldId="3048"/>
            <ac:graphicFrameMk id="3" creationId="{00000000-0000-0000-0000-000000000000}"/>
          </ac:graphicFrameMkLst>
        </pc:graphicFrameChg>
      </pc:sldChg>
      <pc:sldChg chg="modSp mod modTransition">
        <pc:chgData name="Jim McGowan" userId="e2c7446dd3aca506" providerId="LiveId" clId="{4626E9AA-5D02-4E16-9360-E302A51F5F4C}" dt="2021-12-09T01:31:52.426" v="11"/>
        <pc:sldMkLst>
          <pc:docMk/>
          <pc:sldMk cId="1561485973" sldId="3050"/>
        </pc:sldMkLst>
        <pc:spChg chg="mod">
          <ac:chgData name="Jim McGowan" userId="e2c7446dd3aca506" providerId="LiveId" clId="{4626E9AA-5D02-4E16-9360-E302A51F5F4C}" dt="2021-12-09T01:19:39.571" v="6" actId="255"/>
          <ac:spMkLst>
            <pc:docMk/>
            <pc:sldMk cId="1561485973" sldId="3050"/>
            <ac:spMk id="81923" creationId="{1CFB42D7-1A29-40D6-B4CC-EF1019837C08}"/>
          </ac:spMkLst>
        </pc:spChg>
      </pc:sldChg>
      <pc:sldChg chg="modTransition">
        <pc:chgData name="Jim McGowan" userId="e2c7446dd3aca506" providerId="LiveId" clId="{4626E9AA-5D02-4E16-9360-E302A51F5F4C}" dt="2021-12-09T01:31:52.426" v="11"/>
        <pc:sldMkLst>
          <pc:docMk/>
          <pc:sldMk cId="3382552807" sldId="3051"/>
        </pc:sldMkLst>
      </pc:sldChg>
      <pc:sldChg chg="modTransition">
        <pc:chgData name="Jim McGowan" userId="e2c7446dd3aca506" providerId="LiveId" clId="{4626E9AA-5D02-4E16-9360-E302A51F5F4C}" dt="2021-12-09T01:31:52.426" v="11"/>
        <pc:sldMkLst>
          <pc:docMk/>
          <pc:sldMk cId="3562430323" sldId="3052"/>
        </pc:sldMkLst>
      </pc:sldChg>
      <pc:sldChg chg="modTransition">
        <pc:chgData name="Jim McGowan" userId="e2c7446dd3aca506" providerId="LiveId" clId="{4626E9AA-5D02-4E16-9360-E302A51F5F4C}" dt="2021-12-09T01:31:52.426" v="11"/>
        <pc:sldMkLst>
          <pc:docMk/>
          <pc:sldMk cId="1858351753" sldId="3101"/>
        </pc:sldMkLst>
      </pc:sldChg>
      <pc:sldChg chg="modTransition">
        <pc:chgData name="Jim McGowan" userId="e2c7446dd3aca506" providerId="LiveId" clId="{4626E9AA-5D02-4E16-9360-E302A51F5F4C}" dt="2021-12-09T01:31:52.426" v="11"/>
        <pc:sldMkLst>
          <pc:docMk/>
          <pc:sldMk cId="322233545" sldId="3146"/>
        </pc:sldMkLst>
      </pc:sldChg>
      <pc:sldChg chg="modTransition">
        <pc:chgData name="Jim McGowan" userId="e2c7446dd3aca506" providerId="LiveId" clId="{4626E9AA-5D02-4E16-9360-E302A51F5F4C}" dt="2021-12-09T01:31:52.426" v="11"/>
        <pc:sldMkLst>
          <pc:docMk/>
          <pc:sldMk cId="3422350745" sldId="3147"/>
        </pc:sldMkLst>
      </pc:sldChg>
      <pc:sldChg chg="modSp mod modTransition">
        <pc:chgData name="Jim McGowan" userId="e2c7446dd3aca506" providerId="LiveId" clId="{4626E9AA-5D02-4E16-9360-E302A51F5F4C}" dt="2021-12-09T01:56:40.905" v="34" actId="207"/>
        <pc:sldMkLst>
          <pc:docMk/>
          <pc:sldMk cId="2406598168" sldId="3173"/>
        </pc:sldMkLst>
        <pc:spChg chg="mod">
          <ac:chgData name="Jim McGowan" userId="e2c7446dd3aca506" providerId="LiveId" clId="{4626E9AA-5D02-4E16-9360-E302A51F5F4C}" dt="2021-12-09T01:56:40.905" v="34" actId="207"/>
          <ac:spMkLst>
            <pc:docMk/>
            <pc:sldMk cId="2406598168" sldId="3173"/>
            <ac:spMk id="6" creationId="{19E6D8E5-BE96-46A6-BC2B-BAEA79CB5394}"/>
          </ac:spMkLst>
        </pc:spChg>
      </pc:sldChg>
      <pc:sldChg chg="modTransition">
        <pc:chgData name="Jim McGowan" userId="e2c7446dd3aca506" providerId="LiveId" clId="{4626E9AA-5D02-4E16-9360-E302A51F5F4C}" dt="2021-12-09T01:31:52.426" v="11"/>
        <pc:sldMkLst>
          <pc:docMk/>
          <pc:sldMk cId="1732063923" sldId="3174"/>
        </pc:sldMkLst>
      </pc:sldChg>
      <pc:sldChg chg="modTransition">
        <pc:chgData name="Jim McGowan" userId="e2c7446dd3aca506" providerId="LiveId" clId="{4626E9AA-5D02-4E16-9360-E302A51F5F4C}" dt="2021-12-09T01:31:52.426" v="11"/>
        <pc:sldMkLst>
          <pc:docMk/>
          <pc:sldMk cId="1427252552" sldId="5529"/>
        </pc:sldMkLst>
      </pc:sldChg>
      <pc:sldChg chg="modTransition">
        <pc:chgData name="Jim McGowan" userId="e2c7446dd3aca506" providerId="LiveId" clId="{4626E9AA-5D02-4E16-9360-E302A51F5F4C}" dt="2021-12-09T01:31:52.426" v="11"/>
        <pc:sldMkLst>
          <pc:docMk/>
          <pc:sldMk cId="1510732355" sldId="5530"/>
        </pc:sldMkLst>
      </pc:sldChg>
      <pc:sldChg chg="modTransition">
        <pc:chgData name="Jim McGowan" userId="e2c7446dd3aca506" providerId="LiveId" clId="{4626E9AA-5D02-4E16-9360-E302A51F5F4C}" dt="2021-12-09T01:31:52.426" v="11"/>
        <pc:sldMkLst>
          <pc:docMk/>
          <pc:sldMk cId="2610080204" sldId="5544"/>
        </pc:sldMkLst>
      </pc:sldChg>
      <pc:sldChg chg="modSp mod modTransition">
        <pc:chgData name="Jim McGowan" userId="e2c7446dd3aca506" providerId="LiveId" clId="{4626E9AA-5D02-4E16-9360-E302A51F5F4C}" dt="2021-12-09T01:42:06.167" v="25" actId="20577"/>
        <pc:sldMkLst>
          <pc:docMk/>
          <pc:sldMk cId="1204665720" sldId="5545"/>
        </pc:sldMkLst>
        <pc:spChg chg="mod">
          <ac:chgData name="Jim McGowan" userId="e2c7446dd3aca506" providerId="LiveId" clId="{4626E9AA-5D02-4E16-9360-E302A51F5F4C}" dt="2021-12-09T01:42:06.167" v="25" actId="20577"/>
          <ac:spMkLst>
            <pc:docMk/>
            <pc:sldMk cId="1204665720" sldId="5545"/>
            <ac:spMk id="53251" creationId="{D6629322-8FC8-4B24-AF26-B6E2EE4B54B0}"/>
          </ac:spMkLst>
        </pc:spChg>
      </pc:sldChg>
      <pc:sldChg chg="modTransition">
        <pc:chgData name="Jim McGowan" userId="e2c7446dd3aca506" providerId="LiveId" clId="{4626E9AA-5D02-4E16-9360-E302A51F5F4C}" dt="2021-12-09T01:31:52.426" v="11"/>
        <pc:sldMkLst>
          <pc:docMk/>
          <pc:sldMk cId="2534974168" sldId="5551"/>
        </pc:sldMkLst>
      </pc:sldChg>
      <pc:sldChg chg="modTransition">
        <pc:chgData name="Jim McGowan" userId="e2c7446dd3aca506" providerId="LiveId" clId="{4626E9AA-5D02-4E16-9360-E302A51F5F4C}" dt="2021-12-09T01:31:52.426" v="11"/>
        <pc:sldMkLst>
          <pc:docMk/>
          <pc:sldMk cId="1906565883" sldId="5773"/>
        </pc:sldMkLst>
      </pc:sldChg>
      <pc:sldChg chg="modTransition">
        <pc:chgData name="Jim McGowan" userId="e2c7446dd3aca506" providerId="LiveId" clId="{4626E9AA-5D02-4E16-9360-E302A51F5F4C}" dt="2021-12-09T01:31:52.426" v="11"/>
        <pc:sldMkLst>
          <pc:docMk/>
          <pc:sldMk cId="2735191542" sldId="5774"/>
        </pc:sldMkLst>
      </pc:sldChg>
      <pc:sldChg chg="modTransition">
        <pc:chgData name="Jim McGowan" userId="e2c7446dd3aca506" providerId="LiveId" clId="{4626E9AA-5D02-4E16-9360-E302A51F5F4C}" dt="2021-12-09T01:31:52.426" v="11"/>
        <pc:sldMkLst>
          <pc:docMk/>
          <pc:sldMk cId="113729102" sldId="6547"/>
        </pc:sldMkLst>
      </pc:sldChg>
      <pc:sldChg chg="modTransition">
        <pc:chgData name="Jim McGowan" userId="e2c7446dd3aca506" providerId="LiveId" clId="{4626E9AA-5D02-4E16-9360-E302A51F5F4C}" dt="2021-12-09T01:31:52.426" v="11"/>
        <pc:sldMkLst>
          <pc:docMk/>
          <pc:sldMk cId="1092232251" sldId="6974"/>
        </pc:sldMkLst>
      </pc:sldChg>
      <pc:sldChg chg="modTransition">
        <pc:chgData name="Jim McGowan" userId="e2c7446dd3aca506" providerId="LiveId" clId="{4626E9AA-5D02-4E16-9360-E302A51F5F4C}" dt="2021-12-09T01:31:52.426" v="11"/>
        <pc:sldMkLst>
          <pc:docMk/>
          <pc:sldMk cId="1264660816" sldId="7448"/>
        </pc:sldMkLst>
      </pc:sldChg>
      <pc:sldChg chg="modTransition">
        <pc:chgData name="Jim McGowan" userId="e2c7446dd3aca506" providerId="LiveId" clId="{4626E9AA-5D02-4E16-9360-E302A51F5F4C}" dt="2021-12-09T01:31:52.426" v="11"/>
        <pc:sldMkLst>
          <pc:docMk/>
          <pc:sldMk cId="208598770" sldId="7561"/>
        </pc:sldMkLst>
      </pc:sldChg>
      <pc:sldChg chg="modTransition">
        <pc:chgData name="Jim McGowan" userId="e2c7446dd3aca506" providerId="LiveId" clId="{4626E9AA-5D02-4E16-9360-E302A51F5F4C}" dt="2021-12-09T01:31:52.426" v="11"/>
        <pc:sldMkLst>
          <pc:docMk/>
          <pc:sldMk cId="2276851466" sldId="7655"/>
        </pc:sldMkLst>
      </pc:sldChg>
      <pc:sldChg chg="modTransition">
        <pc:chgData name="Jim McGowan" userId="e2c7446dd3aca506" providerId="LiveId" clId="{4626E9AA-5D02-4E16-9360-E302A51F5F4C}" dt="2021-12-09T01:31:52.426" v="11"/>
        <pc:sldMkLst>
          <pc:docMk/>
          <pc:sldMk cId="3199810312" sldId="7754"/>
        </pc:sldMkLst>
      </pc:sldChg>
      <pc:sldChg chg="modTransition">
        <pc:chgData name="Jim McGowan" userId="e2c7446dd3aca506" providerId="LiveId" clId="{4626E9AA-5D02-4E16-9360-E302A51F5F4C}" dt="2021-12-09T01:31:52.426" v="11"/>
        <pc:sldMkLst>
          <pc:docMk/>
          <pc:sldMk cId="2597189990" sldId="7758"/>
        </pc:sldMkLst>
      </pc:sldChg>
      <pc:sldChg chg="modTransition">
        <pc:chgData name="Jim McGowan" userId="e2c7446dd3aca506" providerId="LiveId" clId="{4626E9AA-5D02-4E16-9360-E302A51F5F4C}" dt="2021-12-09T01:31:52.426" v="11"/>
        <pc:sldMkLst>
          <pc:docMk/>
          <pc:sldMk cId="2960885087" sldId="7940"/>
        </pc:sldMkLst>
      </pc:sldChg>
      <pc:sldChg chg="modTransition">
        <pc:chgData name="Jim McGowan" userId="e2c7446dd3aca506" providerId="LiveId" clId="{4626E9AA-5D02-4E16-9360-E302A51F5F4C}" dt="2021-12-09T01:31:52.426" v="11"/>
        <pc:sldMkLst>
          <pc:docMk/>
          <pc:sldMk cId="3727211204" sldId="7980"/>
        </pc:sldMkLst>
      </pc:sldChg>
      <pc:sldChg chg="modSp modTransition">
        <pc:chgData name="Jim McGowan" userId="e2c7446dd3aca506" providerId="LiveId" clId="{4626E9AA-5D02-4E16-9360-E302A51F5F4C}" dt="2021-12-09T01:31:52.426" v="11"/>
        <pc:sldMkLst>
          <pc:docMk/>
          <pc:sldMk cId="2091759622" sldId="8054"/>
        </pc:sldMkLst>
        <pc:picChg chg="mod">
          <ac:chgData name="Jim McGowan" userId="e2c7446dd3aca506" providerId="LiveId" clId="{4626E9AA-5D02-4E16-9360-E302A51F5F4C}" dt="2021-12-09T01:18:56.592" v="4" actId="12788"/>
          <ac:picMkLst>
            <pc:docMk/>
            <pc:sldMk cId="2091759622" sldId="8054"/>
            <ac:picMk id="5" creationId="{5BB70CD1-F80E-47D8-8BA4-0ED58219795E}"/>
          </ac:picMkLst>
        </pc:picChg>
      </pc:sldChg>
      <pc:sldChg chg="modTransition">
        <pc:chgData name="Jim McGowan" userId="e2c7446dd3aca506" providerId="LiveId" clId="{4626E9AA-5D02-4E16-9360-E302A51F5F4C}" dt="2021-12-09T01:31:52.426" v="11"/>
        <pc:sldMkLst>
          <pc:docMk/>
          <pc:sldMk cId="1471771668" sldId="8059"/>
        </pc:sldMkLst>
      </pc:sldChg>
      <pc:sldChg chg="modTransition">
        <pc:chgData name="Jim McGowan" userId="e2c7446dd3aca506" providerId="LiveId" clId="{4626E9AA-5D02-4E16-9360-E302A51F5F4C}" dt="2021-12-09T01:31:52.426" v="11"/>
        <pc:sldMkLst>
          <pc:docMk/>
          <pc:sldMk cId="2018051934" sldId="8060"/>
        </pc:sldMkLst>
      </pc:sldChg>
      <pc:sldChg chg="modTransition">
        <pc:chgData name="Jim McGowan" userId="e2c7446dd3aca506" providerId="LiveId" clId="{4626E9AA-5D02-4E16-9360-E302A51F5F4C}" dt="2021-12-09T01:31:52.426" v="11"/>
        <pc:sldMkLst>
          <pc:docMk/>
          <pc:sldMk cId="1777388589" sldId="8068"/>
        </pc:sldMkLst>
      </pc:sldChg>
      <pc:sldChg chg="modTransition">
        <pc:chgData name="Jim McGowan" userId="e2c7446dd3aca506" providerId="LiveId" clId="{4626E9AA-5D02-4E16-9360-E302A51F5F4C}" dt="2021-12-09T01:31:52.426" v="11"/>
        <pc:sldMkLst>
          <pc:docMk/>
          <pc:sldMk cId="2040389364" sldId="8069"/>
        </pc:sldMkLst>
      </pc:sldChg>
      <pc:sldChg chg="modTransition">
        <pc:chgData name="Jim McGowan" userId="e2c7446dd3aca506" providerId="LiveId" clId="{4626E9AA-5D02-4E16-9360-E302A51F5F4C}" dt="2021-12-09T01:31:52.426" v="11"/>
        <pc:sldMkLst>
          <pc:docMk/>
          <pc:sldMk cId="247564629" sldId="8070"/>
        </pc:sldMkLst>
      </pc:sldChg>
      <pc:sldChg chg="modSp modTransition">
        <pc:chgData name="Jim McGowan" userId="e2c7446dd3aca506" providerId="LiveId" clId="{4626E9AA-5D02-4E16-9360-E302A51F5F4C}" dt="2021-12-09T01:31:52.426" v="11"/>
        <pc:sldMkLst>
          <pc:docMk/>
          <pc:sldMk cId="59952677" sldId="8071"/>
        </pc:sldMkLst>
        <pc:spChg chg="mod">
          <ac:chgData name="Jim McGowan" userId="e2c7446dd3aca506" providerId="LiveId" clId="{4626E9AA-5D02-4E16-9360-E302A51F5F4C}" dt="2021-12-09T01:21:06.859" v="10" actId="14100"/>
          <ac:spMkLst>
            <pc:docMk/>
            <pc:sldMk cId="59952677" sldId="8071"/>
            <ac:spMk id="38914" creationId="{00000000-0000-0000-0000-000000000000}"/>
          </ac:spMkLst>
        </pc:spChg>
      </pc:sldChg>
      <pc:sldChg chg="modTransition">
        <pc:chgData name="Jim McGowan" userId="e2c7446dd3aca506" providerId="LiveId" clId="{4626E9AA-5D02-4E16-9360-E302A51F5F4C}" dt="2021-12-09T01:31:52.426" v="11"/>
        <pc:sldMkLst>
          <pc:docMk/>
          <pc:sldMk cId="2501067541" sldId="8072"/>
        </pc:sldMkLst>
      </pc:sldChg>
      <pc:sldChg chg="modTransition">
        <pc:chgData name="Jim McGowan" userId="e2c7446dd3aca506" providerId="LiveId" clId="{4626E9AA-5D02-4E16-9360-E302A51F5F4C}" dt="2021-12-09T01:31:52.426" v="11"/>
        <pc:sldMkLst>
          <pc:docMk/>
          <pc:sldMk cId="1736454175" sldId="8073"/>
        </pc:sldMkLst>
      </pc:sldChg>
      <pc:sldChg chg="modTransition">
        <pc:chgData name="Jim McGowan" userId="e2c7446dd3aca506" providerId="LiveId" clId="{4626E9AA-5D02-4E16-9360-E302A51F5F4C}" dt="2021-12-09T01:31:52.426" v="11"/>
        <pc:sldMkLst>
          <pc:docMk/>
          <pc:sldMk cId="453747537" sldId="8074"/>
        </pc:sldMkLst>
      </pc:sldChg>
      <pc:sldChg chg="modSp mod modTransition">
        <pc:chgData name="Jim McGowan" userId="e2c7446dd3aca506" providerId="LiveId" clId="{4626E9AA-5D02-4E16-9360-E302A51F5F4C}" dt="2021-12-09T01:46:48.093" v="29" actId="115"/>
        <pc:sldMkLst>
          <pc:docMk/>
          <pc:sldMk cId="1337580193" sldId="8075"/>
        </pc:sldMkLst>
        <pc:spChg chg="mod">
          <ac:chgData name="Jim McGowan" userId="e2c7446dd3aca506" providerId="LiveId" clId="{4626E9AA-5D02-4E16-9360-E302A51F5F4C}" dt="2021-12-09T01:46:48.093" v="29" actId="115"/>
          <ac:spMkLst>
            <pc:docMk/>
            <pc:sldMk cId="1337580193" sldId="8075"/>
            <ac:spMk id="38914" creationId="{00000000-0000-0000-0000-000000000000}"/>
          </ac:spMkLst>
        </pc:spChg>
      </pc:sldChg>
      <pc:sldChg chg="modTransition">
        <pc:chgData name="Jim McGowan" userId="e2c7446dd3aca506" providerId="LiveId" clId="{4626E9AA-5D02-4E16-9360-E302A51F5F4C}" dt="2021-12-09T01:31:52.426" v="11"/>
        <pc:sldMkLst>
          <pc:docMk/>
          <pc:sldMk cId="2424176949" sldId="8076"/>
        </pc:sldMkLst>
      </pc:sldChg>
      <pc:sldChg chg="modTransition">
        <pc:chgData name="Jim McGowan" userId="e2c7446dd3aca506" providerId="LiveId" clId="{4626E9AA-5D02-4E16-9360-E302A51F5F4C}" dt="2021-12-09T01:31:52.426" v="11"/>
        <pc:sldMkLst>
          <pc:docMk/>
          <pc:sldMk cId="4069472904" sldId="8081"/>
        </pc:sldMkLst>
      </pc:sldChg>
      <pc:sldChg chg="modSp modTransition">
        <pc:chgData name="Jim McGowan" userId="e2c7446dd3aca506" providerId="LiveId" clId="{4626E9AA-5D02-4E16-9360-E302A51F5F4C}" dt="2021-12-09T01:31:52.426" v="11"/>
        <pc:sldMkLst>
          <pc:docMk/>
          <pc:sldMk cId="3753492088" sldId="8085"/>
        </pc:sldMkLst>
        <pc:picChg chg="mod">
          <ac:chgData name="Jim McGowan" userId="e2c7446dd3aca506" providerId="LiveId" clId="{4626E9AA-5D02-4E16-9360-E302A51F5F4C}" dt="2021-12-09T01:19:02.956" v="5" actId="12788"/>
          <ac:picMkLst>
            <pc:docMk/>
            <pc:sldMk cId="3753492088" sldId="8085"/>
            <ac:picMk id="5" creationId="{5BB70CD1-F80E-47D8-8BA4-0ED58219795E}"/>
          </ac:picMkLst>
        </pc:picChg>
      </pc:sldChg>
      <pc:sldChg chg="modSp modTransition">
        <pc:chgData name="Jim McGowan" userId="e2c7446dd3aca506" providerId="LiveId" clId="{4626E9AA-5D02-4E16-9360-E302A51F5F4C}" dt="2021-12-09T01:31:52.426" v="11"/>
        <pc:sldMkLst>
          <pc:docMk/>
          <pc:sldMk cId="1506580943" sldId="8086"/>
        </pc:sldMkLst>
        <pc:picChg chg="mod">
          <ac:chgData name="Jim McGowan" userId="e2c7446dd3aca506" providerId="LiveId" clId="{4626E9AA-5D02-4E16-9360-E302A51F5F4C}" dt="2021-12-09T01:20:07.949" v="7" actId="12788"/>
          <ac:picMkLst>
            <pc:docMk/>
            <pc:sldMk cId="1506580943" sldId="8086"/>
            <ac:picMk id="5" creationId="{5BB70CD1-F80E-47D8-8BA4-0ED58219795E}"/>
          </ac:picMkLst>
        </pc:picChg>
      </pc:sldChg>
      <pc:sldChg chg="modTransition">
        <pc:chgData name="Jim McGowan" userId="e2c7446dd3aca506" providerId="LiveId" clId="{4626E9AA-5D02-4E16-9360-E302A51F5F4C}" dt="2021-12-09T01:31:52.426" v="11"/>
        <pc:sldMkLst>
          <pc:docMk/>
          <pc:sldMk cId="365424753" sldId="8087"/>
        </pc:sldMkLst>
      </pc:sldChg>
      <pc:sldChg chg="modTransition">
        <pc:chgData name="Jim McGowan" userId="e2c7446dd3aca506" providerId="LiveId" clId="{4626E9AA-5D02-4E16-9360-E302A51F5F4C}" dt="2021-12-09T01:31:52.426" v="11"/>
        <pc:sldMkLst>
          <pc:docMk/>
          <pc:sldMk cId="2080418486" sldId="80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012 - 6v1-9</a:t>
            </a:r>
          </a:p>
          <a:p>
            <a:pPr>
              <a:defRPr/>
            </a:pPr>
            <a:r>
              <a:rPr lang="en-US" sz="1600" dirty="0"/>
              <a:t>01-05-2022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1/5/2022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315721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2824296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64705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388923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a:t>
            </a:fld>
            <a:endParaRPr lang="en-US" altLang="en-US" dirty="0"/>
          </a:p>
        </p:txBody>
      </p:sp>
    </p:spTree>
    <p:extLst>
      <p:ext uri="{BB962C8B-B14F-4D97-AF65-F5344CB8AC3E}">
        <p14:creationId xmlns:p14="http://schemas.microsoft.com/office/powerpoint/2010/main" val="68211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1198553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282533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60</a:t>
            </a:fld>
            <a:endParaRPr lang="en-US" altLang="en-US" dirty="0"/>
          </a:p>
        </p:txBody>
      </p:sp>
    </p:spTree>
    <p:extLst>
      <p:ext uri="{BB962C8B-B14F-4D97-AF65-F5344CB8AC3E}">
        <p14:creationId xmlns:p14="http://schemas.microsoft.com/office/powerpoint/2010/main" val="2265040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67</a:t>
            </a:fld>
            <a:endParaRPr lang="en-US" altLang="en-US" dirty="0"/>
          </a:p>
        </p:txBody>
      </p:sp>
    </p:spTree>
    <p:extLst>
      <p:ext uri="{BB962C8B-B14F-4D97-AF65-F5344CB8AC3E}">
        <p14:creationId xmlns:p14="http://schemas.microsoft.com/office/powerpoint/2010/main" val="2968829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69</a:t>
            </a:fld>
            <a:endParaRPr lang="en-US" altLang="en-US" dirty="0"/>
          </a:p>
        </p:txBody>
      </p:sp>
    </p:spTree>
    <p:extLst>
      <p:ext uri="{BB962C8B-B14F-4D97-AF65-F5344CB8AC3E}">
        <p14:creationId xmlns:p14="http://schemas.microsoft.com/office/powerpoint/2010/main" val="3308622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70</a:t>
            </a:fld>
            <a:endParaRPr lang="en-US" altLang="en-US" dirty="0"/>
          </a:p>
        </p:txBody>
      </p:sp>
    </p:spTree>
    <p:extLst>
      <p:ext uri="{BB962C8B-B14F-4D97-AF65-F5344CB8AC3E}">
        <p14:creationId xmlns:p14="http://schemas.microsoft.com/office/powerpoint/2010/main" val="159929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305949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1/5/2022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28782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4038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1600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 – 2 Sam 7; religion)</a:t>
            </a:r>
          </a:p>
          <a:p>
            <a:pPr marL="457200" indent="-457200">
              <a:spcBef>
                <a:spcPts val="0"/>
              </a:spcBef>
              <a:spcAft>
                <a:spcPts val="3600"/>
              </a:spcAft>
            </a:pPr>
            <a:r>
              <a:rPr lang="en-US" altLang="en-US" b="1" u="sng" dirty="0">
                <a:solidFill>
                  <a:srgbClr val="FFFFCC"/>
                </a:solidFill>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77200" y="1219203"/>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65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828800"/>
            <a:ext cx="1101467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first mention of Shinar in the Bible is in Genesis 10:10. (It is found in all, six other times: Gen. 11:2; 14:1, 9; Isa. 11:11; Dan. 1:2; and here). </a:t>
            </a:r>
            <a:r>
              <a:rPr lang="en-US" b="1" u="sng" dirty="0">
                <a:solidFill>
                  <a:srgbClr val="FFFFCC"/>
                </a:solidFill>
                <a:effectLst>
                  <a:outerShdw blurRad="38100" dist="38100" dir="2700000" algn="tl">
                    <a:srgbClr val="000000">
                      <a:alpha val="43137"/>
                    </a:srgbClr>
                  </a:outerShdw>
                </a:effectLst>
              </a:rPr>
              <a:t>In all instances where it occurs it is used as a definite geographical designation</a:t>
            </a:r>
            <a:r>
              <a:rPr lang="en-US" dirty="0">
                <a:effectLst>
                  <a:outerShdw blurRad="38100" dist="38100" dir="2700000" algn="tl">
                    <a:srgbClr val="000000">
                      <a:alpha val="43137"/>
                    </a:srgbClr>
                  </a:outerShdw>
                </a:effectLst>
              </a:rPr>
              <a:t>. Strictly speaking it covers more than Babylon but is it is employed to denote this land.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91.</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1337580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322233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7BFFB-9F47-423D-A4DB-B6EFB4A8B3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Daniel 1:1-2</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 </a:t>
            </a:r>
            <a:r>
              <a:rPr lang="en-US" sz="3600"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sz="3600" b="1" u="sng" dirty="0">
                <a:solidFill>
                  <a:srgbClr val="FFFFCC"/>
                </a:solidFill>
                <a:effectLst>
                  <a:outerShdw blurRad="38100" dist="38100" dir="2700000" algn="tl">
                    <a:srgbClr val="000000">
                      <a:alpha val="43137"/>
                    </a:srgbClr>
                  </a:outerShdw>
                </a:effectLst>
              </a:rPr>
              <a:t>Shinar</a:t>
            </a:r>
            <a:r>
              <a:rPr lang="en-US" sz="3600" dirty="0">
                <a:effectLst>
                  <a:outerShdw blurRad="38100" dist="38100" dir="2700000" algn="tl">
                    <a:srgbClr val="000000">
                      <a:alpha val="43137"/>
                    </a:srgbClr>
                  </a:outerShdw>
                </a:effectLst>
              </a:rPr>
              <a:t>, to the house of his god, and he brought the vessels into the treasury of his god</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351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Tree>
    <p:extLst>
      <p:ext uri="{BB962C8B-B14F-4D97-AF65-F5344CB8AC3E}">
        <p14:creationId xmlns:p14="http://schemas.microsoft.com/office/powerpoint/2010/main" val="17833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392600"/>
            <a:ext cx="11014677"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Now, the prophet Zechariah foretells that in the last days all wickedness, with idolatry particularly in mind (see Matt. 12:43–45), that will be existent in Israel at that time will go back forcibly to the place of its origin, Babylon, the great apostate religious system. Such is the meaning of being settled on her own base. When we come to the book of Revelation all of this is clearly set forth in chapter 17 and 18. Not only the evil in Judaism, but that in Christendom as well, will wind up and culminate in that abominable system called mystical or mystery Babylon. The greatest sin in Israel, even wickedness itself, was idolatry. It will come to it’s settled abode at the very place of its inception (Rev. 18:24).</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93.</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45374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857940427"/>
              </p:ext>
            </p:extLst>
          </p:nvPr>
        </p:nvGraphicFramePr>
        <p:xfrm>
          <a:off x="1600200" y="182880"/>
          <a:ext cx="8991600" cy="6492240"/>
        </p:xfrm>
        <a:graphic>
          <a:graphicData uri="http://schemas.openxmlformats.org/drawingml/2006/table">
            <a:tbl>
              <a:tblPr firstRow="1" bandRow="1">
                <a:tableStyleId>{073A0DAA-6AF3-43AB-8588-CEC1D06C72B9}</a:tableStyleId>
              </a:tblPr>
              <a:tblGrid>
                <a:gridCol w="2997200">
                  <a:extLst>
                    <a:ext uri="{9D8B030D-6E8A-4147-A177-3AD203B41FA5}">
                      <a16:colId xmlns:a16="http://schemas.microsoft.com/office/drawing/2014/main" val="2807051881"/>
                    </a:ext>
                  </a:extLst>
                </a:gridCol>
                <a:gridCol w="2997200">
                  <a:extLst>
                    <a:ext uri="{9D8B030D-6E8A-4147-A177-3AD203B41FA5}">
                      <a16:colId xmlns:a16="http://schemas.microsoft.com/office/drawing/2014/main" val="416673137"/>
                    </a:ext>
                  </a:extLst>
                </a:gridCol>
                <a:gridCol w="29972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Assyria</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Ishtar</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Tammuz</a:t>
                      </a:r>
                    </a:p>
                  </a:txBody>
                  <a:tcPr anchor="ct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Phoenicia</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Astarte</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Baal</a:t>
                      </a:r>
                    </a:p>
                  </a:txBody>
                  <a:tcPr anchor="ct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Egypt</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Isis</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Osirus/Horus</a:t>
                      </a:r>
                    </a:p>
                  </a:txBody>
                  <a:tcPr anchor="ct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Greece</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Aphrodite</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Eros</a:t>
                      </a:r>
                    </a:p>
                  </a:txBody>
                  <a:tcPr anchor="ct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Rome</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Venus</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Cupid</a:t>
                      </a:r>
                    </a:p>
                  </a:txBody>
                  <a:tcPr anchor="ct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Asia</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Cybele</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err="1">
                          <a:ln>
                            <a:noFill/>
                          </a:ln>
                          <a:solidFill>
                            <a:schemeClr val="bg2"/>
                          </a:solidFill>
                          <a:effectLst/>
                          <a:latin typeface="Calibri" panose="020F0502020204030204" pitchFamily="34" charset="0"/>
                        </a:rPr>
                        <a:t>Desius</a:t>
                      </a:r>
                      <a:endParaRPr kumimoji="0" lang="en-US" sz="2400" b="1" i="0" u="none" strike="noStrike" cap="none" normalizeH="0" baseline="0" dirty="0">
                        <a:ln>
                          <a:noFill/>
                        </a:ln>
                        <a:solidFill>
                          <a:schemeClr val="bg2"/>
                        </a:solidFill>
                        <a:effectLst/>
                        <a:latin typeface="Calibri" panose="020F0502020204030204" pitchFamily="34" charset="0"/>
                      </a:endParaRPr>
                    </a:p>
                  </a:txBody>
                  <a:tcPr anchor="ct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India</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Isi</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err="1">
                          <a:ln>
                            <a:noFill/>
                          </a:ln>
                          <a:solidFill>
                            <a:schemeClr val="bg2"/>
                          </a:solidFill>
                          <a:effectLst/>
                          <a:latin typeface="Calibri" panose="020F0502020204030204" pitchFamily="34" charset="0"/>
                        </a:rPr>
                        <a:t>Aswara</a:t>
                      </a:r>
                      <a:endParaRPr kumimoji="0" lang="en-US" sz="2400" b="1" i="0" u="none" strike="noStrike" cap="none" normalizeH="0" baseline="0" dirty="0">
                        <a:ln>
                          <a:noFill/>
                        </a:ln>
                        <a:solidFill>
                          <a:schemeClr val="bg2"/>
                        </a:solidFill>
                        <a:effectLst/>
                        <a:latin typeface="Calibri" panose="020F0502020204030204" pitchFamily="34" charset="0"/>
                      </a:endParaRPr>
                    </a:p>
                  </a:txBody>
                  <a:tcPr anchor="ct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Roman Catholicism</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Mary</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Jesus</a:t>
                      </a:r>
                    </a:p>
                  </a:txBody>
                  <a:tcPr anchor="ct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Israel</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Queen of Heaven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(Jer. 7:18; 44:17)</a:t>
                      </a: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Tammuz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rPr>
                        <a:t>(Ezek. 8:14-15)</a:t>
                      </a:r>
                    </a:p>
                  </a:txBody>
                  <a:tcPr anchor="ct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877763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151.</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838200"/>
            <a:ext cx="10972800" cy="42672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The river Euphrates, on which the city of Babylon was built</a:t>
            </a:r>
            <a:r>
              <a:rPr lang="en-US" altLang="en-US" dirty="0">
                <a:effectLst>
                  <a:outerShdw blurRad="38100" dist="38100" dir="2700000" algn="tl">
                    <a:srgbClr val="000000">
                      <a:alpha val="43137"/>
                    </a:srgbClr>
                  </a:outerShdw>
                </a:effectLst>
                <a:cs typeface="Times New Roman" panose="02020603050405020304" pitchFamily="18" charset="0"/>
              </a:rPr>
              <a:t>, was one of the four branches into which the river that flowed through the </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Garden of Eden</a:t>
            </a:r>
            <a:r>
              <a:rPr lang="en-US" altLang="en-US" dirty="0">
                <a:effectLst>
                  <a:outerShdw blurRad="38100" dist="38100" dir="2700000" algn="tl">
                    <a:srgbClr val="000000">
                      <a:alpha val="43137"/>
                    </a:srgbClr>
                  </a:outerShdw>
                </a:effectLst>
                <a:cs typeface="Times New Roman" panose="02020603050405020304" pitchFamily="18" charset="0"/>
              </a:rPr>
              <a:t> was divided, and Satan doubtless chose the site of Babylon as his headquarters from which to sally forth to tempt Adam and Eve. It was doubtless here that the Antediluvian apostasy had its source that ended in the flood. To this </a:t>
            </a:r>
            <a:r>
              <a:rPr lang="en-US" altLang="en-US" dirty="0" err="1">
                <a:effectLst>
                  <a:outerShdw blurRad="38100" dist="38100" dir="2700000" algn="tl">
                    <a:srgbClr val="000000">
                      <a:alpha val="43137"/>
                    </a:srgbClr>
                  </a:outerShdw>
                </a:effectLst>
                <a:cs typeface="Times New Roman" panose="02020603050405020304" pitchFamily="18" charset="0"/>
              </a:rPr>
              <a:t>centre</a:t>
            </a:r>
            <a:r>
              <a:rPr lang="en-US" altLang="en-US" dirty="0">
                <a:effectLst>
                  <a:outerShdw blurRad="38100" dist="38100" dir="2700000" algn="tl">
                    <a:srgbClr val="000000">
                      <a:alpha val="43137"/>
                    </a:srgbClr>
                  </a:outerShdw>
                </a:effectLst>
                <a:cs typeface="Times New Roman" panose="02020603050405020304" pitchFamily="18" charset="0"/>
              </a:rPr>
              <a:t> </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the ‘forces of Evil’ gravitated after the Flood, and ‘Babel’ was the result. This was the origin of the nations, but the nations were not scattered abroad over the earth until Satan had implanted in them the ‘Virus’ of a doctrine that has been the source of every false religion the world has ever known.</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422350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0D568-3BF3-4DAD-9DC3-C8041A557D95}"/>
              </a:ext>
            </a:extLst>
          </p:cNvPr>
          <p:cNvPicPr>
            <a:picLocks noChangeAspect="1"/>
          </p:cNvPicPr>
          <p:nvPr/>
        </p:nvPicPr>
        <p:blipFill>
          <a:blip r:embed="rId2"/>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29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3727211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6604" y="1558010"/>
            <a:ext cx="8378792" cy="4385593"/>
          </a:xfrm>
          <a:prstGeom prst="rect">
            <a:avLst/>
          </a:prstGeom>
          <a:ln w="57150">
            <a:solidFill>
              <a:srgbClr val="C00000"/>
            </a:solidFill>
          </a:ln>
        </p:spPr>
      </p:pic>
      <p:sp>
        <p:nvSpPr>
          <p:cNvPr id="6" name="Rectangle 2"/>
          <p:cNvSpPr txBox="1">
            <a:spLocks noChangeArrowheads="1"/>
          </p:cNvSpPr>
          <p:nvPr/>
        </p:nvSpPr>
        <p:spPr>
          <a:xfrm>
            <a:off x="1752600" y="228600"/>
            <a:ext cx="86868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 Daniel Interprets the Writing (5:24-28)</a:t>
            </a:r>
          </a:p>
        </p:txBody>
      </p:sp>
    </p:spTree>
    <p:extLst>
      <p:ext uri="{BB962C8B-B14F-4D97-AF65-F5344CB8AC3E}">
        <p14:creationId xmlns:p14="http://schemas.microsoft.com/office/powerpoint/2010/main" val="25430968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9E11B8-B3B6-4A07-AD2C-24DED65675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13:12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will make mortal man scarcer than pure gold and mankind than the gold of Ophir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C8F17A2-9D05-4E6E-84B0-8B06493C4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8379" y="2457450"/>
            <a:ext cx="3135251" cy="2057400"/>
          </a:xfrm>
          <a:prstGeom prst="rect">
            <a:avLst/>
          </a:prstGeom>
        </p:spPr>
      </p:pic>
    </p:spTree>
    <p:extLst>
      <p:ext uri="{BB962C8B-B14F-4D97-AF65-F5344CB8AC3E}">
        <p14:creationId xmlns:p14="http://schemas.microsoft.com/office/powerpoint/2010/main" val="271757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E6D8E5-BE96-46A6-BC2B-BAEA79CB5394}"/>
              </a:ext>
            </a:extLst>
          </p:cNvPr>
          <p:cNvSpPr>
            <a:spLocks noGrp="1"/>
          </p:cNvSpPr>
          <p:nvPr>
            <p:ph type="title"/>
          </p:nvPr>
        </p:nvSpPr>
        <p:spPr>
          <a:xfrm>
            <a:off x="1524000" y="228600"/>
            <a:ext cx="9144000" cy="1447800"/>
          </a:xfrm>
        </p:spPr>
        <p:txBody>
          <a:bodyPr anchor="t"/>
          <a:lstStyle/>
          <a:p>
            <a:pPr algn="ctr"/>
            <a:r>
              <a:rPr lang="en-US" sz="3600" dirty="0">
                <a:solidFill>
                  <a:srgbClr val="00FFFF"/>
                </a:solidFill>
                <a:effectLst>
                  <a:outerShdw blurRad="38100" dist="38100" dir="2700000" algn="tl">
                    <a:srgbClr val="000000"/>
                  </a:outerShdw>
                </a:effectLst>
              </a:rPr>
              <a:t>ARAB TENT HOME at Babylon 1899-1908</a:t>
            </a:r>
            <a:br>
              <a:rPr lang="en-US" dirty="0">
                <a:effectLst>
                  <a:outerShdw blurRad="38100" dist="38100" dir="2700000" algn="tl">
                    <a:srgbClr val="000000">
                      <a:alpha val="43137"/>
                    </a:srgbClr>
                  </a:outerShdw>
                </a:effectLst>
              </a:rPr>
            </a:br>
            <a:r>
              <a:rPr lang="en-US" sz="2600" dirty="0">
                <a:solidFill>
                  <a:schemeClr val="tx1"/>
                </a:solidFill>
                <a:effectLst>
                  <a:outerShdw blurRad="38100" dist="38100" dir="2700000" algn="tl">
                    <a:srgbClr val="000000">
                      <a:alpha val="43137"/>
                    </a:srgbClr>
                  </a:outerShdw>
                </a:effectLst>
              </a:rPr>
              <a:t>“It will never be inhabited or lived in from generation to generation; </a:t>
            </a:r>
            <a:r>
              <a:rPr lang="en-US" sz="2600" b="1" dirty="0">
                <a:solidFill>
                  <a:srgbClr val="FFFFCC"/>
                </a:solidFill>
                <a:effectLst>
                  <a:outerShdw blurRad="38100" dist="38100" dir="2700000" algn="tl">
                    <a:srgbClr val="000000">
                      <a:alpha val="43137"/>
                    </a:srgbClr>
                  </a:outerShdw>
                </a:effectLst>
              </a:rPr>
              <a:t>Nor will the Arab pitch his tent there</a:t>
            </a:r>
            <a:r>
              <a:rPr lang="en-US" sz="2600" b="1" dirty="0">
                <a:solidFill>
                  <a:schemeClr val="tx1"/>
                </a:solidFill>
                <a:effectLst>
                  <a:outerShdw blurRad="38100" dist="38100" dir="2700000" algn="tl">
                    <a:srgbClr val="000000">
                      <a:alpha val="43137"/>
                    </a:srgbClr>
                  </a:outerShdw>
                </a:effectLst>
              </a:rPr>
              <a:t>” </a:t>
            </a:r>
            <a:r>
              <a:rPr lang="en-US" sz="2600" dirty="0">
                <a:solidFill>
                  <a:schemeClr val="tx1"/>
                </a:solidFill>
                <a:effectLst>
                  <a:outerShdw blurRad="38100" dist="38100" dir="2700000" algn="tl">
                    <a:srgbClr val="000000">
                      <a:alpha val="43137"/>
                    </a:srgbClr>
                  </a:outerShdw>
                </a:effectLst>
              </a:rPr>
              <a:t>(Isaiah 13:20)</a:t>
            </a:r>
          </a:p>
        </p:txBody>
      </p:sp>
      <p:pic>
        <p:nvPicPr>
          <p:cNvPr id="1026" name="Picture 2">
            <a:extLst>
              <a:ext uri="{FF2B5EF4-FFF2-40B4-BE49-F238E27FC236}">
                <a16:creationId xmlns:a16="http://schemas.microsoft.com/office/drawing/2014/main" id="{B7E4D673-E118-44C2-82AF-FCEF113488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2" y="1958878"/>
            <a:ext cx="7229475" cy="4060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C3DB5240-736E-4A52-8B11-78F0D94BC37B}"/>
              </a:ext>
            </a:extLst>
          </p:cNvPr>
          <p:cNvSpPr txBox="1"/>
          <p:nvPr/>
        </p:nvSpPr>
        <p:spPr>
          <a:xfrm>
            <a:off x="3276600" y="6248401"/>
            <a:ext cx="56388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https://www.bibleprophecyaswritten.com/2-arabs/</a:t>
            </a:r>
          </a:p>
        </p:txBody>
      </p:sp>
    </p:spTree>
    <p:extLst>
      <p:ext uri="{BB962C8B-B14F-4D97-AF65-F5344CB8AC3E}">
        <p14:creationId xmlns:p14="http://schemas.microsoft.com/office/powerpoint/2010/main" val="240659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extLst>
              <p:ext uri="{D42A27DB-BD31-4B8C-83A1-F6EECF244321}">
                <p14:modId xmlns:p14="http://schemas.microsoft.com/office/powerpoint/2010/main" val="479179423"/>
              </p:ext>
            </p:extLst>
          </p:nvPr>
        </p:nvGraphicFramePr>
        <p:xfrm>
          <a:off x="609600" y="365760"/>
          <a:ext cx="10972800" cy="6126480"/>
        </p:xfrm>
        <a:graphic>
          <a:graphicData uri="http://schemas.openxmlformats.org/drawingml/2006/table">
            <a:tbl>
              <a:tblPr firstRow="1" bandRow="1">
                <a:tableStyleId>{D7AC3CCA-C797-4891-BE02-D94E43425B78}</a:tableStyleId>
              </a:tblPr>
              <a:tblGrid>
                <a:gridCol w="5861538">
                  <a:extLst>
                    <a:ext uri="{9D8B030D-6E8A-4147-A177-3AD203B41FA5}">
                      <a16:colId xmlns:a16="http://schemas.microsoft.com/office/drawing/2014/main" val="3380937768"/>
                    </a:ext>
                  </a:extLst>
                </a:gridCol>
                <a:gridCol w="5111262">
                  <a:extLst>
                    <a:ext uri="{9D8B030D-6E8A-4147-A177-3AD203B41FA5}">
                      <a16:colId xmlns:a16="http://schemas.microsoft.com/office/drawing/2014/main" val="1398814127"/>
                    </a:ext>
                  </a:extLst>
                </a:gridCol>
              </a:tblGrid>
              <a:tr h="822960">
                <a:tc gridSpan="2">
                  <a:txBody>
                    <a:bodyPr/>
                    <a:lstStyle/>
                    <a:p>
                      <a:pPr algn="ctr">
                        <a:spcBef>
                          <a:spcPts val="1800"/>
                        </a:spcBef>
                        <a:spcAft>
                          <a:spcPts val="1800"/>
                        </a:spcAft>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1800"/>
                        </a:spcBef>
                        <a:spcAft>
                          <a:spcPts val="1800"/>
                        </a:spcAft>
                        <a:buClr>
                          <a:srgbClr val="0000FF"/>
                        </a:buClr>
                        <a:buSzPct val="100000"/>
                        <a:buFont typeface="+mj-lt"/>
                        <a:buAutoNum type="arabicPeriod"/>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Assyria (14:24-27)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Philistia (14:28-32)</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Moab (15-16)</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Damascus and Samaria (17)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Egypt (19-20)</a:t>
                      </a:r>
                    </a:p>
                    <a:p>
                      <a:pPr marL="514350" indent="-514350">
                        <a:spcBef>
                          <a:spcPts val="1800"/>
                        </a:spcBef>
                        <a:spcAft>
                          <a:spcPts val="1800"/>
                        </a:spcAft>
                        <a:buClr>
                          <a:srgbClr val="0000FF"/>
                        </a:buClr>
                        <a:buSzPct val="100000"/>
                        <a:buFont typeface="+mj-lt"/>
                        <a:buAutoNum type="arabicPeriod" startAt="7"/>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Edom (21:11-12)</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Arabia (21:13-17)</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Jerusalem (22)</a:t>
                      </a:r>
                    </a:p>
                    <a:p>
                      <a:pPr marL="514350" indent="-514350">
                        <a:spcBef>
                          <a:spcPts val="1800"/>
                        </a:spcBef>
                        <a:spcAft>
                          <a:spcPts val="1800"/>
                        </a:spcAft>
                        <a:buClr>
                          <a:srgbClr val="0000FF"/>
                        </a:buClr>
                        <a:buSzPct val="100000"/>
                        <a:buFont typeface="+mj-lt"/>
                        <a:buAutoNum type="arabicPeriod" startAt="7"/>
                      </a:pPr>
                      <a:r>
                        <a:rPr lang="en-US" altLang="en-US" sz="3200" dirty="0" err="1">
                          <a:latin typeface="Calibri" panose="020F0502020204030204" pitchFamily="34" charset="0"/>
                          <a:cs typeface="Calibri" panose="020F0502020204030204" pitchFamily="34" charset="0"/>
                        </a:rPr>
                        <a:t>Tyre</a:t>
                      </a:r>
                      <a:r>
                        <a:rPr lang="en-US" altLang="en-US" sz="32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spTree>
    <p:extLst>
      <p:ext uri="{BB962C8B-B14F-4D97-AF65-F5344CB8AC3E}">
        <p14:creationId xmlns:p14="http://schemas.microsoft.com/office/powerpoint/2010/main" val="261008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953000"/>
          </a:xfrm>
        </p:spPr>
        <p:txBody>
          <a:bodyPr/>
          <a:lstStyle/>
          <a:p>
            <a:pPr marL="0" indent="0" algn="just">
              <a:lnSpc>
                <a:spcPct val="90000"/>
              </a:lnSpc>
              <a:buNone/>
              <a:defRPr/>
            </a:pPr>
            <a:r>
              <a:rPr lang="en-US" sz="3400" dirty="0"/>
              <a:t>“…he (Cyrus) conducted the river by a channel into the lake…and so </a:t>
            </a:r>
            <a:r>
              <a:rPr lang="en-US" sz="3400" b="1" u="sng" dirty="0">
                <a:solidFill>
                  <a:srgbClr val="FFFFCC"/>
                </a:solidFill>
              </a:rPr>
              <a:t>he made the former course of the river passable by the sinking of the stream</a:t>
            </a:r>
            <a:r>
              <a:rPr lang="en-US" sz="3400" dirty="0"/>
              <a:t>. When this had been done, the Persians who had been posted for this very purpose entered by the bed of the river Euphrates into Babylon, </a:t>
            </a:r>
            <a:r>
              <a:rPr lang="en-US" sz="3400" b="1" u="sng" dirty="0">
                <a:solidFill>
                  <a:srgbClr val="FFFFCC"/>
                </a:solidFill>
              </a:rPr>
              <a:t>the stream having sunk so far that it reached about to the middle of a man’s thigh…those Babylonians who dwelt in the middle did not know that they had been captured</a:t>
            </a:r>
            <a:r>
              <a:rPr lang="en-US" sz="3400" dirty="0"/>
              <a:t>…”</a:t>
            </a:r>
            <a:r>
              <a:rPr lang="en-US" sz="3400" dirty="0">
                <a:solidFill>
                  <a:schemeClr val="bg1"/>
                </a:solidFill>
              </a:rPr>
              <a:t> </a:t>
            </a:r>
          </a:p>
        </p:txBody>
      </p:sp>
    </p:spTree>
    <p:extLst>
      <p:ext uri="{BB962C8B-B14F-4D97-AF65-F5344CB8AC3E}">
        <p14:creationId xmlns:p14="http://schemas.microsoft.com/office/powerpoint/2010/main" val="1816603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609600" y="1447800"/>
            <a:ext cx="10972800" cy="4343400"/>
          </a:xfrm>
        </p:spPr>
        <p:txBody>
          <a:bodyPr/>
          <a:lstStyle/>
          <a:p>
            <a:pPr marL="0" indent="0" algn="just">
              <a:spcBef>
                <a:spcPts val="0"/>
              </a:spcBef>
              <a:buNone/>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Without any battle</a:t>
            </a:r>
            <a:r>
              <a:rPr lang="en-US" dirty="0">
                <a:effectLst>
                  <a:outerShdw blurRad="38100" dist="38100" dir="2700000" algn="tl">
                    <a:srgbClr val="000000">
                      <a:alpha val="43137"/>
                    </a:srgbClr>
                  </a:outerShdw>
                </a:effectLst>
                <a:cs typeface="Calibri" panose="020F0502020204030204" pitchFamily="34" charset="0"/>
              </a:rPr>
              <a:t>... sparing Babylon... any calamity....I am Cyrus...king of Babylon....When I entered Babylon...under jubilation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rejoicing...troops</a:t>
            </a:r>
            <a:r>
              <a:rPr lang="en-US" dirty="0">
                <a:effectLst>
                  <a:outerShdw blurRad="38100" dist="38100" dir="2700000" algn="tl">
                    <a:srgbClr val="000000">
                      <a:alpha val="43137"/>
                    </a:srgbClr>
                  </a:outerShdw>
                </a:effectLst>
                <a:cs typeface="Calibri" panose="020F0502020204030204" pitchFamily="34" charset="0"/>
              </a:rPr>
              <a:t> walked around Babylon...</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peace</a:t>
            </a:r>
            <a:r>
              <a:rPr lang="en-US" dirty="0">
                <a:effectLst>
                  <a:outerShdw blurRad="38100" dist="38100" dir="2700000" algn="tl">
                    <a:srgbClr val="000000">
                      <a:alpha val="43137"/>
                    </a:srgbClr>
                  </a:outerShdw>
                </a:effectLst>
                <a:cs typeface="Calibri" panose="020F0502020204030204" pitchFamily="34" charset="0"/>
              </a:rPr>
              <a:t>,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did not allow</a:t>
            </a:r>
            <a:r>
              <a:rPr lang="en-US" dirty="0">
                <a:effectLst>
                  <a:outerShdw blurRad="38100" dist="38100" dir="2700000" algn="tl">
                    <a:srgbClr val="000000">
                      <a:alpha val="43137"/>
                    </a:srgbClr>
                  </a:outerShdw>
                </a:effectLst>
                <a:cs typeface="Calibri" panose="020F0502020204030204" pitchFamily="34" charset="0"/>
              </a:rPr>
              <a:t> anybody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terrorize</a:t>
            </a:r>
            <a:r>
              <a:rPr lang="en-US" dirty="0">
                <a:effectLst>
                  <a:outerShdw blurRad="38100" dist="38100" dir="2700000" algn="tl">
                    <a:srgbClr val="000000">
                      <a:alpha val="43137"/>
                    </a:srgbClr>
                  </a:outerShdw>
                </a:effectLst>
                <a:cs typeface="Calibri" panose="020F0502020204030204" pitchFamily="34" charset="0"/>
              </a:rPr>
              <a:t>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permanent sanctuaries</a:t>
            </a:r>
            <a:r>
              <a:rPr lang="en-US" dirty="0">
                <a:effectLst>
                  <a:outerShdw blurRad="38100" dist="38100" dir="2700000" algn="tl">
                    <a:srgbClr val="000000">
                      <a:alpha val="43137"/>
                    </a:srgbClr>
                  </a:outerShdw>
                </a:effectLst>
                <a:cs typeface="Calibri" panose="020F0502020204030204" pitchFamily="34" charset="0"/>
              </a:rPr>
              <a:t>.</a:t>
            </a: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3" name="Rectangle 2">
            <a:extLst>
              <a:ext uri="{FF2B5EF4-FFF2-40B4-BE49-F238E27FC236}">
                <a16:creationId xmlns:a16="http://schemas.microsoft.com/office/drawing/2014/main" id="{CE5248D3-3A02-4B92-98A7-F1B4AF8FAD53}"/>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2291105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771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609600" y="1447803"/>
            <a:ext cx="10972800" cy="5029199"/>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unharmed</a:t>
            </a:r>
            <a:r>
              <a:rPr lang="en-US" dirty="0">
                <a:effectLst>
                  <a:outerShdw blurRad="38100" dist="38100" dir="2700000" algn="tl">
                    <a:srgbClr val="000000">
                      <a:alpha val="43137"/>
                    </a:srgbClr>
                  </a:outerShdw>
                </a:effectLst>
                <a:cs typeface="Calibri" panose="020F0502020204030204" pitchFamily="34" charset="0"/>
              </a:rPr>
              <a:t>, in their (former) chapels, the places which make them happy. May all the gods whom I have resettled in their sacred cities ask daily Bel and Nebo for a long life for me...all of them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resettled in a peaceful place</a:t>
            </a:r>
            <a:r>
              <a:rPr lang="en-US" dirty="0">
                <a:effectLst>
                  <a:outerShdw blurRad="38100" dist="38100" dir="2700000" algn="tl">
                    <a:srgbClr val="000000">
                      <a:alpha val="43137"/>
                    </a:srgbClr>
                  </a:outerShdw>
                </a:effectLst>
                <a:cs typeface="Calibri" panose="020F0502020204030204" pitchFamily="34" charset="0"/>
              </a:rPr>
              <a:t>... ducks and doves,...I </a:t>
            </a:r>
            <a:r>
              <a:rPr lang="en-US" dirty="0" err="1">
                <a:effectLst>
                  <a:outerShdw blurRad="38100" dist="38100" dir="2700000" algn="tl">
                    <a:srgbClr val="000000">
                      <a:alpha val="43137"/>
                    </a:srgbClr>
                  </a:outerShdw>
                </a:effectLst>
                <a:cs typeface="Calibri" panose="020F0502020204030204" pitchFamily="34" charset="0"/>
              </a:rPr>
              <a:t>endeavoured</a:t>
            </a:r>
            <a:r>
              <a:rPr lang="en-US"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565D1FB-DF9C-4424-B2D3-824EFCAD77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9" name="Rectangle 8">
            <a:extLst>
              <a:ext uri="{FF2B5EF4-FFF2-40B4-BE49-F238E27FC236}">
                <a16:creationId xmlns:a16="http://schemas.microsoft.com/office/drawing/2014/main" id="{C95944B5-0B55-49A9-8D6E-56AE97F1B652}"/>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101921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209800" y="228600"/>
            <a:ext cx="7772400" cy="838200"/>
          </a:xfrm>
        </p:spPr>
        <p:txBody>
          <a:bodyPr/>
          <a:lstStyle/>
          <a:p>
            <a:pPr algn="ctr">
              <a:defRPr/>
            </a:pPr>
            <a:r>
              <a:rPr lang="en-US" sz="3600" dirty="0">
                <a:effectLst>
                  <a:outerShdw blurRad="38100" dist="38100" dir="2700000" algn="tl">
                    <a:srgbClr val="000000">
                      <a:alpha val="43137"/>
                    </a:srgbClr>
                  </a:outerShdw>
                </a:effectLst>
              </a:rPr>
              <a:t>Babylon’s History After 539 B.C.</a:t>
            </a:r>
          </a:p>
        </p:txBody>
      </p:sp>
      <p:sp>
        <p:nvSpPr>
          <p:cNvPr id="133123" name="Rectangle 3"/>
          <p:cNvSpPr>
            <a:spLocks noGrp="1" noChangeArrowheads="1"/>
          </p:cNvSpPr>
          <p:nvPr>
            <p:ph type="body" idx="1"/>
          </p:nvPr>
        </p:nvSpPr>
        <p:spPr>
          <a:xfrm>
            <a:off x="514350" y="1139125"/>
            <a:ext cx="11163300" cy="4876800"/>
          </a:xfrm>
        </p:spPr>
        <p:txBody>
          <a:bodyPr/>
          <a:lstStyle/>
          <a:p>
            <a:pPr marL="457200" indent="-457200">
              <a:spcBef>
                <a:spcPts val="0"/>
              </a:spcBef>
              <a:spcAft>
                <a:spcPts val="600"/>
              </a:spcAft>
              <a:defRPr/>
            </a:pPr>
            <a:r>
              <a:rPr lang="en-US" dirty="0">
                <a:effectLst>
                  <a:outerShdw blurRad="38100" dist="38100" dir="2700000" algn="tl">
                    <a:srgbClr val="000000">
                      <a:alpha val="43137"/>
                    </a:srgbClr>
                  </a:outerShdw>
                </a:effectLst>
              </a:rPr>
              <a:t>Herodotus gives Babylon’s measurements (450 B.C.)</a:t>
            </a:r>
          </a:p>
          <a:p>
            <a:pPr marL="457200" indent="-457200">
              <a:spcBef>
                <a:spcPts val="0"/>
              </a:spcBef>
              <a:spcAft>
                <a:spcPts val="600"/>
              </a:spcAft>
              <a:defRPr/>
            </a:pPr>
            <a:r>
              <a:rPr lang="en-US" dirty="0">
                <a:effectLst>
                  <a:outerShdw blurRad="38100" dist="38100" dir="2700000" algn="tl">
                    <a:srgbClr val="000000">
                      <a:alpha val="43137"/>
                    </a:srgbClr>
                  </a:outerShdw>
                </a:effectLst>
              </a:rPr>
              <a:t>Alexander the Great visits and dies in Babylon (323 B.C.)</a:t>
            </a:r>
          </a:p>
          <a:p>
            <a:pPr marL="457200" indent="-457200">
              <a:spcBef>
                <a:spcPts val="0"/>
              </a:spcBef>
              <a:spcAft>
                <a:spcPts val="600"/>
              </a:spcAft>
              <a:defRPr/>
            </a:pPr>
            <a:r>
              <a:rPr lang="en-US" dirty="0" err="1">
                <a:effectLst>
                  <a:outerShdw blurRad="38100" dist="38100" dir="2700000" algn="tl">
                    <a:srgbClr val="000000">
                      <a:alpha val="43137"/>
                    </a:srgbClr>
                  </a:outerShdw>
                </a:effectLst>
              </a:rPr>
              <a:t>Seleucus</a:t>
            </a:r>
            <a:r>
              <a:rPr lang="en-US" dirty="0">
                <a:effectLst>
                  <a:outerShdw blurRad="38100" dist="38100" dir="2700000" algn="tl">
                    <a:srgbClr val="000000">
                      <a:alpha val="43137"/>
                    </a:srgbClr>
                  </a:outerShdw>
                </a:effectLst>
              </a:rPr>
              <a:t> seizes Babylon (312 B.C.)</a:t>
            </a:r>
          </a:p>
          <a:p>
            <a:pPr marL="457200" indent="-457200">
              <a:spcBef>
                <a:spcPts val="0"/>
              </a:spcBef>
              <a:spcAft>
                <a:spcPts val="600"/>
              </a:spcAft>
              <a:defRPr/>
            </a:pPr>
            <a:r>
              <a:rPr lang="en-US" dirty="0">
                <a:effectLst>
                  <a:outerShdw blurRad="38100" dist="38100" dir="2700000" algn="tl">
                    <a:srgbClr val="000000">
                      <a:alpha val="43137"/>
                    </a:srgbClr>
                  </a:outerShdw>
                </a:effectLst>
              </a:rPr>
              <a:t>Strabo pronounces Babylon’s hanging gardens as one of “seven wonders of the world” (25 B.C) </a:t>
            </a:r>
          </a:p>
          <a:p>
            <a:pPr marL="457200" indent="-457200">
              <a:spcBef>
                <a:spcPts val="0"/>
              </a:spcBef>
              <a:spcAft>
                <a:spcPts val="600"/>
              </a:spcAft>
              <a:defRPr/>
            </a:pPr>
            <a:r>
              <a:rPr lang="en-US" dirty="0">
                <a:effectLst>
                  <a:outerShdw blurRad="38100" dist="38100" dir="2700000" algn="tl">
                    <a:srgbClr val="000000">
                      <a:alpha val="43137"/>
                    </a:srgbClr>
                  </a:outerShdw>
                </a:effectLst>
              </a:rPr>
              <a:t>Babylonians present on Pentecost (Acts 2:9)</a:t>
            </a:r>
          </a:p>
          <a:p>
            <a:pPr marL="457200" indent="-457200">
              <a:spcBef>
                <a:spcPts val="0"/>
              </a:spcBef>
              <a:spcAft>
                <a:spcPts val="600"/>
              </a:spcAft>
              <a:defRPr/>
            </a:pPr>
            <a:r>
              <a:rPr lang="en-US" dirty="0">
                <a:effectLst>
                  <a:outerShdw blurRad="38100" dist="38100" dir="2700000" algn="tl">
                    <a:srgbClr val="000000">
                      <a:alpha val="43137"/>
                    </a:srgbClr>
                  </a:outerShdw>
                </a:effectLst>
              </a:rPr>
              <a:t>Talmud promulgated from Babylon (A.D. 500)</a:t>
            </a:r>
          </a:p>
          <a:p>
            <a:pPr marL="457200" indent="-457200">
              <a:spcBef>
                <a:spcPts val="0"/>
              </a:spcBef>
              <a:spcAft>
                <a:spcPts val="600"/>
              </a:spcAft>
              <a:defRPr/>
            </a:pPr>
            <a:r>
              <a:rPr lang="en-US" dirty="0" err="1">
                <a:effectLst>
                  <a:outerShdw blurRad="38100" dist="38100" dir="2700000" algn="tl">
                    <a:srgbClr val="000000">
                      <a:alpha val="43137"/>
                    </a:srgbClr>
                  </a:outerShdw>
                </a:effectLst>
              </a:rPr>
              <a:t>Haukal</a:t>
            </a:r>
            <a:r>
              <a:rPr lang="en-US" dirty="0">
                <a:effectLst>
                  <a:outerShdw blurRad="38100" dist="38100" dir="2700000" algn="tl">
                    <a:srgbClr val="000000">
                      <a:alpha val="43137"/>
                    </a:srgbClr>
                  </a:outerShdw>
                </a:effectLst>
              </a:rPr>
              <a:t> mentions Babylonian village (A.D. 917)</a:t>
            </a:r>
          </a:p>
          <a:p>
            <a:pPr marL="457200" indent="-457200">
              <a:spcBef>
                <a:spcPts val="0"/>
              </a:spcBef>
              <a:spcAft>
                <a:spcPts val="600"/>
              </a:spcAft>
              <a:defRPr/>
            </a:pPr>
            <a:r>
              <a:rPr lang="en-US" dirty="0">
                <a:effectLst>
                  <a:outerShdw blurRad="38100" dist="38100" dir="2700000" algn="tl">
                    <a:srgbClr val="000000">
                      <a:alpha val="43137"/>
                    </a:srgbClr>
                  </a:outerShdw>
                </a:effectLst>
              </a:rPr>
              <a:t>Babylon known as “Two Mosques” and “</a:t>
            </a:r>
            <a:r>
              <a:rPr lang="en-US" dirty="0" err="1">
                <a:effectLst>
                  <a:outerShdw blurRad="38100" dist="38100" dir="2700000" algn="tl">
                    <a:srgbClr val="000000">
                      <a:alpha val="43137"/>
                    </a:srgbClr>
                  </a:outerShdw>
                </a:effectLst>
              </a:rPr>
              <a:t>Hilah</a:t>
            </a:r>
            <a:r>
              <a:rPr lang="en-US" dirty="0">
                <a:effectLst>
                  <a:outerShdw blurRad="38100" dist="38100" dir="2700000" algn="tl">
                    <a:srgbClr val="000000">
                      <a:alpha val="43137"/>
                    </a:srgbClr>
                  </a:outerShdw>
                </a:effectLst>
              </a:rPr>
              <a:t>” (A.D. 1100)</a:t>
            </a:r>
          </a:p>
        </p:txBody>
      </p:sp>
      <p:sp>
        <p:nvSpPr>
          <p:cNvPr id="173060" name="Text Box 4"/>
          <p:cNvSpPr txBox="1">
            <a:spLocks noChangeArrowheads="1"/>
          </p:cNvSpPr>
          <p:nvPr/>
        </p:nvSpPr>
        <p:spPr bwMode="auto">
          <a:xfrm>
            <a:off x="1524000" y="62484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 and Ice,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Truth Behind Left Behind</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p:txBody>
      </p:sp>
    </p:spTree>
    <p:extLst>
      <p:ext uri="{BB962C8B-B14F-4D97-AF65-F5344CB8AC3E}">
        <p14:creationId xmlns:p14="http://schemas.microsoft.com/office/powerpoint/2010/main" val="3104612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As far as the historic fulfillment is concerned, it is obvious from both Scripture and history that these verses have not been literally fulfilled</a:t>
            </a:r>
            <a:r>
              <a:rPr lang="en-US" dirty="0">
                <a:effectLst>
                  <a:outerShdw blurRad="38100" dist="38100" dir="2700000" algn="tl">
                    <a:srgbClr val="000000">
                      <a:alpha val="43137"/>
                    </a:srgbClr>
                  </a:outerShdw>
                </a:effectLst>
              </a:rPr>
              <a:t>. The city of </a:t>
            </a:r>
            <a:r>
              <a:rPr lang="en-US" b="1" u="sng" dirty="0">
                <a:solidFill>
                  <a:srgbClr val="FFFFCC"/>
                </a:solidFill>
                <a:effectLst>
                  <a:outerShdw blurRad="38100" dist="38100" dir="2700000" algn="tl">
                    <a:srgbClr val="000000">
                      <a:alpha val="43137"/>
                    </a:srgbClr>
                  </a:outerShdw>
                </a:effectLst>
              </a:rPr>
              <a:t>Babylon</a:t>
            </a:r>
            <a:r>
              <a:rPr lang="en-US" dirty="0">
                <a:effectLst>
                  <a:outerShdw blurRad="38100" dist="38100" dir="2700000" algn="tl">
                    <a:srgbClr val="000000">
                      <a:alpha val="43137"/>
                    </a:srgbClr>
                  </a:outerShdw>
                </a:effectLst>
              </a:rPr>
              <a:t> continued to flourish after the Medes conquered it, and though its glory dwindled, especially after the control of the Medes and the Persians ended in 323 B.C., the city continued in some form or substance until A.D. 1000 and </a:t>
            </a:r>
            <a:r>
              <a:rPr lang="en-US" b="1" u="sng" dirty="0">
                <a:solidFill>
                  <a:srgbClr val="FFFFCC"/>
                </a:solidFill>
                <a:effectLst>
                  <a:outerShdw blurRad="38100" dist="38100" dir="2700000" algn="tl">
                    <a:srgbClr val="000000">
                      <a:alpha val="43137"/>
                    </a:srgbClr>
                  </a:outerShdw>
                </a:effectLst>
              </a:rPr>
              <a:t>did not experience a sudden termination such as anticipated in this prophecy</a:t>
            </a:r>
            <a:r>
              <a:rPr lang="en-US" dirty="0">
                <a:effectLst>
                  <a:outerShdw blurRad="38100" dist="38100" dir="2700000" algn="tl">
                    <a:srgbClr val="000000">
                      <a:alpha val="43137"/>
                    </a:srgbClr>
                  </a:outerShdw>
                </a:effectLst>
              </a:rPr>
              <a:t>.”</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63-64</a:t>
            </a:r>
          </a:p>
        </p:txBody>
      </p:sp>
    </p:spTree>
    <p:extLst>
      <p:ext uri="{BB962C8B-B14F-4D97-AF65-F5344CB8AC3E}">
        <p14:creationId xmlns:p14="http://schemas.microsoft.com/office/powerpoint/2010/main" val="4188922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2491683770"/>
              </p:ext>
            </p:extLst>
          </p:nvPr>
        </p:nvGraphicFramePr>
        <p:xfrm>
          <a:off x="1524000" y="30480"/>
          <a:ext cx="9144001" cy="6797040"/>
        </p:xfrm>
        <a:graphic>
          <a:graphicData uri="http://schemas.openxmlformats.org/drawingml/2006/table">
            <a:tbl>
              <a:tblPr>
                <a:tableStyleId>{D7AC3CCA-C797-4891-BE02-D94E43425B78}</a:tableStyleId>
              </a:tblPr>
              <a:tblGrid>
                <a:gridCol w="4697767">
                  <a:extLst>
                    <a:ext uri="{9D8B030D-6E8A-4147-A177-3AD203B41FA5}">
                      <a16:colId xmlns:a16="http://schemas.microsoft.com/office/drawing/2014/main" val="20000"/>
                    </a:ext>
                  </a:extLst>
                </a:gridCol>
                <a:gridCol w="1929045">
                  <a:extLst>
                    <a:ext uri="{9D8B030D-6E8A-4147-A177-3AD203B41FA5}">
                      <a16:colId xmlns:a16="http://schemas.microsoft.com/office/drawing/2014/main" val="20001"/>
                    </a:ext>
                  </a:extLst>
                </a:gridCol>
                <a:gridCol w="2517189">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36576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86114083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2743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906565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158.</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914400"/>
            <a:ext cx="10972800" cy="4876800"/>
          </a:xfrm>
        </p:spPr>
        <p:txBody>
          <a:bodyPr/>
          <a:lstStyle/>
          <a:p>
            <a:pPr marL="0" indent="0" algn="just">
              <a:buNone/>
            </a:pPr>
            <a:r>
              <a:rPr lang="en-US" altLang="en-US" sz="3000" dirty="0">
                <a:effectLst>
                  <a:outerShdw blurRad="38100" dist="38100" dir="2700000" algn="tl">
                    <a:srgbClr val="000000">
                      <a:alpha val="43137"/>
                    </a:srgbClr>
                  </a:outerShdw>
                </a:effectLst>
                <a:cs typeface="Times New Roman" panose="02020603050405020304" pitchFamily="18" charset="0"/>
              </a:rPr>
              <a:t>“…and this is in exact harmony with the words of Isa. 13:19. </a:t>
            </a:r>
            <a:r>
              <a:rPr lang="en-US" sz="3000" dirty="0">
                <a:effectLst>
                  <a:outerShdw blurRad="38100" dist="38100" dir="2700000" algn="tl">
                    <a:srgbClr val="000000">
                      <a:alpha val="43137"/>
                    </a:srgbClr>
                  </a:outerShdw>
                </a:effectLst>
                <a:cs typeface="Times New Roman" panose="02020603050405020304" pitchFamily="18" charset="0"/>
              </a:rPr>
              <a:t>‘</a:t>
            </a:r>
            <a:r>
              <a:rPr lang="en-US" sz="3000" dirty="0">
                <a:effectLst>
                  <a:outerShdw blurRad="38100" dist="38100" dir="2700000" algn="tl">
                    <a:srgbClr val="000000">
                      <a:alpha val="43137"/>
                    </a:srgbClr>
                  </a:outerShdw>
                </a:effectLst>
              </a:rPr>
              <a:t>And Babylon, the glory of kingdoms, the beauty of the Chaldees’ excellency, shall be as when God overthrew Sodom and Gomorrah;’ and the Prophet Jeremiah makes the same statement. Jer. 50:40. The destruction of Sodom and Gomorrah was not protracted through many centuries, their glory disappeared in a few hours (Gen. 19:24–28), and </a:t>
            </a:r>
            <a:r>
              <a:rPr 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as ancient Babylon was not thus destroyed, the prophecies of Isaiah and Jeremiah cannot be fulfilled unless there is to be a future Babylon that shall be thus destroyed</a:t>
            </a:r>
            <a:r>
              <a:rPr lang="en-US" sz="30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sz="3000" dirty="0">
                <a:effectLst>
                  <a:outerShdw blurRad="38100" dist="38100" dir="2700000" algn="tl">
                    <a:srgbClr val="000000">
                      <a:alpha val="43137"/>
                    </a:srgbClr>
                  </a:outerShdw>
                </a:effectLst>
              </a:rPr>
              <a:t> In Rev. 16:17–19, we are told that Babylon shall be destroyed by an Earthquake, attended with most vivid and incessant lightning and awful thunder</a:t>
            </a:r>
            <a:r>
              <a:rPr lang="en-US" altLang="en-US" sz="3000" b="1" dirty="0">
                <a:effectLst>
                  <a:outerShdw blurRad="38100" dist="38100" dir="2700000" algn="tl">
                    <a:srgbClr val="000000">
                      <a:alpha val="43137"/>
                    </a:srgbClr>
                  </a:outerShdw>
                </a:effectLst>
                <a:cs typeface="Times New Roman" panose="02020603050405020304" pitchFamily="18" charset="0"/>
              </a:rPr>
              <a:t>.”</a:t>
            </a:r>
            <a:r>
              <a:rPr lang="en-US" altLang="en-US" sz="30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73206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926C0-7B26-4388-ADDC-3123391B15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4572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1:7</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On the twenty-fourth day of the eleventh month, which is the month Shebat, in the </a:t>
            </a:r>
            <a:r>
              <a:rPr lang="en-US" sz="3600" b="1" u="sng" dirty="0">
                <a:solidFill>
                  <a:srgbClr val="FFFFCC"/>
                </a:solidFill>
                <a:effectLst>
                  <a:outerShdw blurRad="38100" dist="38100" dir="2700000" algn="tl">
                    <a:srgbClr val="000000">
                      <a:alpha val="43137"/>
                    </a:srgbClr>
                  </a:outerShdw>
                </a:effectLst>
              </a:rPr>
              <a:t>second year of Darius</a:t>
            </a:r>
            <a:r>
              <a:rPr lang="en-US" sz="3600" b="1" dirty="0">
                <a:solidFill>
                  <a:srgbClr val="FFFFCC"/>
                </a:solidFill>
                <a:effectLst>
                  <a:outerShdw blurRad="38100" dist="38100" dir="2700000" algn="tl">
                    <a:srgbClr val="000000">
                      <a:alpha val="43137"/>
                    </a:srgbClr>
                  </a:outerShdw>
                </a:effectLst>
              </a:rPr>
              <a:t> (519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word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came to Zechariah the prophet, the son of </a:t>
            </a:r>
            <a:r>
              <a:rPr lang="en-US" sz="3600" dirty="0" err="1">
                <a:effectLst>
                  <a:outerShdw blurRad="38100" dist="38100" dir="2700000" algn="tl">
                    <a:srgbClr val="000000">
                      <a:alpha val="43137"/>
                    </a:srgbClr>
                  </a:outerShdw>
                </a:effectLst>
              </a:rPr>
              <a:t>Berechiah</a:t>
            </a:r>
            <a:r>
              <a:rPr lang="en-US" sz="3600" dirty="0">
                <a:effectLst>
                  <a:outerShdw blurRad="38100" dist="38100" dir="2700000" algn="tl">
                    <a:srgbClr val="000000">
                      <a:alpha val="43137"/>
                    </a:srgbClr>
                  </a:outerShdw>
                </a:effectLst>
              </a:rPr>
              <a:t>, the son of </a:t>
            </a:r>
            <a:r>
              <a:rPr lang="en-US" sz="3600" dirty="0" err="1">
                <a:effectLst>
                  <a:outerShdw blurRad="38100" dist="38100" dir="2700000" algn="tl">
                    <a:srgbClr val="000000">
                      <a:alpha val="43137"/>
                    </a:srgbClr>
                  </a:outerShdw>
                </a:effectLst>
              </a:rPr>
              <a:t>Iddo</a:t>
            </a:r>
            <a:r>
              <a:rPr lang="en-US" sz="3600" dirty="0">
                <a:effectLst>
                  <a:outerShdw blurRad="38100" dist="38100" dir="2700000" algn="tl">
                    <a:srgbClr val="000000">
                      <a:alpha val="43137"/>
                    </a:srgbClr>
                  </a:outerShdw>
                </a:effectLst>
              </a:rPr>
              <a:t>, as follows:</a:t>
            </a:r>
          </a:p>
          <a:p>
            <a:pPr marL="0" indent="0" eaLnBrk="1" hangingPunct="1">
              <a:spcBef>
                <a:spcPts val="1200"/>
              </a:spcBef>
              <a:buNone/>
              <a:defRPr/>
            </a:pPr>
            <a:endParaRPr lang="en-US" sz="3600" b="1" dirty="0">
              <a:solidFill>
                <a:srgbClr val="FFFFCC"/>
              </a:solidFill>
              <a:effectLst>
                <a:outerShdw blurRad="38100" dist="38100" dir="2700000" algn="tl">
                  <a:srgbClr val="000000">
                    <a:alpha val="43137"/>
                  </a:srgbClr>
                </a:outerShdw>
              </a:effectLst>
            </a:endParaRPr>
          </a:p>
          <a:p>
            <a:pPr marL="0" indent="0" eaLnBrk="1" hangingPunct="1">
              <a:spcBef>
                <a:spcPts val="1200"/>
              </a:spcBef>
              <a:buNone/>
              <a:defRPr/>
            </a:pPr>
            <a:r>
              <a:rPr lang="en-US" sz="3600" b="1" dirty="0">
                <a:solidFill>
                  <a:srgbClr val="FFFFCC"/>
                </a:solidFill>
                <a:effectLst>
                  <a:outerShdw blurRad="38100" dist="38100" dir="2700000" algn="tl">
                    <a:srgbClr val="000000">
                      <a:alpha val="43137"/>
                    </a:srgbClr>
                  </a:outerShdw>
                </a:effectLst>
              </a:rPr>
              <a:t>*Babylon fell in 539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3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4A0CC31-7CEF-4C4F-A170-AEF33EBC3E17}"/>
              </a:ext>
            </a:extLst>
          </p:cNvPr>
          <p:cNvSpPr>
            <a:spLocks noGrp="1" noChangeArrowheads="1"/>
          </p:cNvSpPr>
          <p:nvPr>
            <p:ph type="title"/>
          </p:nvPr>
        </p:nvSpPr>
        <p:spPr>
          <a:xfrm>
            <a:off x="2209800" y="228600"/>
            <a:ext cx="7772400" cy="914400"/>
          </a:xfrm>
        </p:spPr>
        <p:txBody>
          <a:bodyPr/>
          <a:lstStyle/>
          <a:p>
            <a:pPr algn="ctr"/>
            <a:r>
              <a:rPr lang="en-US" altLang="en-US" sz="4000" dirty="0">
                <a:solidFill>
                  <a:srgbClr val="00FFFF"/>
                </a:solidFill>
                <a:effectLst>
                  <a:outerShdw blurRad="38100" dist="38100" dir="2700000" algn="tl">
                    <a:srgbClr val="000000">
                      <a:alpha val="43137"/>
                    </a:srgbClr>
                  </a:outerShdw>
                </a:effectLst>
              </a:rPr>
              <a:t>Newton</a:t>
            </a:r>
            <a:br>
              <a:rPr lang="en-US" altLang="en-US" dirty="0">
                <a:solidFill>
                  <a:srgbClr val="00FFFF"/>
                </a:solidFill>
                <a:effectLst>
                  <a:outerShdw blurRad="38100" dist="38100" dir="2700000" algn="tl">
                    <a:srgbClr val="000000">
                      <a:alpha val="43137"/>
                    </a:srgbClr>
                  </a:outerShdw>
                </a:effectLst>
              </a:rPr>
            </a:br>
            <a:r>
              <a:rPr lang="en-US" alt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Babylon: Its Future, History, and Doom</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1890, p. 64.</a:t>
            </a:r>
            <a:r>
              <a:rPr lang="en-US" altLang="en-US" sz="2000" dirty="0">
                <a:solidFill>
                  <a:schemeClr val="tx1"/>
                </a:solidFill>
                <a:effectLst>
                  <a:outerShdw blurRad="38100" dist="38100" dir="2700000" algn="tl">
                    <a:srgbClr val="000000">
                      <a:alpha val="43137"/>
                    </a:srgbClr>
                  </a:outerShdw>
                </a:effectLst>
              </a:rPr>
              <a:t> </a:t>
            </a:r>
            <a:endParaRPr lang="en-US" altLang="en-US" sz="2800" dirty="0">
              <a:solidFill>
                <a:schemeClr val="tx1"/>
              </a:solidFill>
              <a:effectLst>
                <a:outerShdw blurRad="38100" dist="38100" dir="2700000" algn="tl">
                  <a:srgbClr val="000000">
                    <a:alpha val="43137"/>
                  </a:srgbClr>
                </a:outerShdw>
              </a:effectLst>
            </a:endParaRPr>
          </a:p>
        </p:txBody>
      </p:sp>
      <p:sp>
        <p:nvSpPr>
          <p:cNvPr id="82947" name="Rectangle 3">
            <a:extLst>
              <a:ext uri="{FF2B5EF4-FFF2-40B4-BE49-F238E27FC236}">
                <a16:creationId xmlns:a16="http://schemas.microsoft.com/office/drawing/2014/main" id="{BCA43B13-C7A1-4C0B-936E-7625653A6F56}"/>
              </a:ext>
            </a:extLst>
          </p:cNvPr>
          <p:cNvSpPr>
            <a:spLocks noGrp="1" noChangeArrowheads="1"/>
          </p:cNvSpPr>
          <p:nvPr>
            <p:ph type="body" idx="1"/>
          </p:nvPr>
        </p:nvSpPr>
        <p:spPr>
          <a:xfrm>
            <a:off x="609600" y="1600203"/>
            <a:ext cx="10972800" cy="3276599"/>
          </a:xfrm>
        </p:spPr>
        <p:txBody>
          <a:bodyPr/>
          <a:lstStyle/>
          <a:p>
            <a:pPr marL="0" indent="0" algn="just">
              <a:buNone/>
            </a:pPr>
            <a:r>
              <a:rPr lang="en-US" altLang="en-US" sz="3600" dirty="0">
                <a:effectLst>
                  <a:outerShdw blurRad="38100" dist="38100" dir="2700000" algn="tl">
                    <a:srgbClr val="000000">
                      <a:alpha val="43137"/>
                    </a:srgbClr>
                  </a:outerShdw>
                </a:effectLst>
                <a:cs typeface="Times New Roman" panose="02020603050405020304" pitchFamily="18" charset="0"/>
              </a:rPr>
              <a:t>“That this event predicted in this remarkable passage remains still unaccomplished, is sufficiently evident from the fact of Zechariah’s having prophesied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received that blow under which it has gradually waned. Zechariah lived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passed into the hands of the Persians . . .”</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8255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282863"/>
          </a:xfrm>
        </p:spPr>
        <p:txBody>
          <a:bodyPr/>
          <a:lstStyle/>
          <a:p>
            <a:pPr marL="0" indent="0" algn="just">
              <a:buNone/>
            </a:pPr>
            <a:r>
              <a:rPr lang="en-US" altLang="en-US" sz="3000" kern="1200" dirty="0">
                <a:effectLst>
                  <a:outerShdw blurRad="38100" dist="38100" dir="2700000" algn="tl">
                    <a:srgbClr val="000000">
                      <a:alpha val="43137"/>
                    </a:srgbClr>
                  </a:outerShdw>
                </a:effectLst>
                <a:cs typeface="Calibri" panose="020F0502020204030204" pitchFamily="34" charset="0"/>
              </a:rPr>
              <a:t>“</a:t>
            </a:r>
            <a:r>
              <a:rPr lang="en-US" sz="3000" kern="1200" dirty="0">
                <a:effectLst>
                  <a:outerShdw blurRad="38100" dist="38100" dir="2700000" algn="tl">
                    <a:srgbClr val="000000">
                      <a:alpha val="43137"/>
                    </a:srgbClr>
                  </a:outerShdw>
                </a:effectLst>
                <a:cs typeface="Calibri" panose="020F0502020204030204" pitchFamily="34" charset="0"/>
              </a:rPr>
              <a:t>Computer studies of the Institute for Creation Research have shown, for example, that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Babylon is very near the geographical center of all the earth’s land masses</a:t>
            </a:r>
            <a:r>
              <a:rPr lang="en-US" sz="3000" kern="1200" dirty="0">
                <a:effectLst>
                  <a:outerShdw blurRad="38100" dist="38100" dir="2700000" algn="tl">
                    <a:srgbClr val="000000">
                      <a:alpha val="43137"/>
                    </a:srgbClr>
                  </a:outerShdw>
                </a:effectLst>
                <a:cs typeface="Calibri" panose="020F0502020204030204" pitchFamily="34" charset="0"/>
              </a:rPr>
              <a:t>. It is within navigable distances of the Persian Gulf and is at the crossroads of the three great continents of Europe, Asia and Africa.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Thus there is no more ideal location anywhere for a world trade center, a world communication center, a world banking center, a world educational center, or especially, a world capital!</a:t>
            </a:r>
            <a:r>
              <a:rPr lang="en-US" sz="3000" kern="1200" dirty="0">
                <a:effectLst>
                  <a:outerShdw blurRad="38100" dist="38100" dir="2700000" algn="tl">
                    <a:srgbClr val="000000">
                      <a:alpha val="43137"/>
                    </a:srgbClr>
                  </a:outerShdw>
                </a:effectLst>
                <a:cs typeface="Calibri" panose="020F0502020204030204" pitchFamily="34" charset="0"/>
              </a:rPr>
              <a:t> The greatest historian of modern times, Arnold Toynbee, used to stress to all his readers and hearers that Babylon would be the best place in the world to build a future world cultural metropolis.</a:t>
            </a:r>
            <a:r>
              <a:rPr lang="en-US" altLang="en-US" sz="3000" kern="1200" dirty="0">
                <a:effectLst>
                  <a:outerShdw blurRad="38100" dist="38100" dir="2700000" algn="tl">
                    <a:srgbClr val="000000">
                      <a:alpha val="43137"/>
                    </a:srgbClr>
                  </a:outerShdw>
                </a:effectLst>
                <a:cs typeface="Calibri" panose="020F0502020204030204" pitchFamily="34" charset="0"/>
              </a:rPr>
              <a:t>”</a:t>
            </a:r>
          </a:p>
        </p:txBody>
      </p:sp>
      <p:sp>
        <p:nvSpPr>
          <p:cNvPr id="68613" name="Text Box 5"/>
          <p:cNvSpPr txBox="1">
            <a:spLocks noChangeArrowheads="1"/>
          </p:cNvSpPr>
          <p:nvPr/>
        </p:nvSpPr>
        <p:spPr bwMode="auto">
          <a:xfrm>
            <a:off x="3790950" y="203538"/>
            <a:ext cx="46101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Morris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349</a:t>
            </a:r>
          </a:p>
        </p:txBody>
      </p:sp>
      <p:pic>
        <p:nvPicPr>
          <p:cNvPr id="5" name="Picture 4">
            <a:extLst>
              <a:ext uri="{FF2B5EF4-FFF2-40B4-BE49-F238E27FC236}">
                <a16:creationId xmlns:a16="http://schemas.microsoft.com/office/drawing/2014/main" id="{F92DF8CF-54DA-4030-A454-1BE932516E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38836" cy="1097280"/>
          </a:xfrm>
          <a:prstGeom prst="rect">
            <a:avLst/>
          </a:prstGeom>
        </p:spPr>
      </p:pic>
    </p:spTree>
    <p:extLst>
      <p:ext uri="{BB962C8B-B14F-4D97-AF65-F5344CB8AC3E}">
        <p14:creationId xmlns:p14="http://schemas.microsoft.com/office/powerpoint/2010/main" val="1858351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65" name="Group 49">
            <a:extLst>
              <a:ext uri="{FF2B5EF4-FFF2-40B4-BE49-F238E27FC236}">
                <a16:creationId xmlns:a16="http://schemas.microsoft.com/office/drawing/2014/main" id="{69A38F67-2A3F-48C8-B30F-00060811DD04}"/>
              </a:ext>
            </a:extLst>
          </p:cNvPr>
          <p:cNvGraphicFramePr>
            <a:graphicFrameLocks noGrp="1"/>
          </p:cNvGraphicFramePr>
          <p:nvPr>
            <p:ph type="tbl" idx="1"/>
          </p:nvPr>
        </p:nvGraphicFramePr>
        <p:xfrm>
          <a:off x="1638301" y="121920"/>
          <a:ext cx="8915401" cy="6583680"/>
        </p:xfrm>
        <a:graphic>
          <a:graphicData uri="http://schemas.openxmlformats.org/drawingml/2006/table">
            <a:tbl>
              <a:tblPr>
                <a:tableStyleId>{D7AC3CCA-C797-4891-BE02-D94E43425B78}</a:tableStyleId>
              </a:tblPr>
              <a:tblGrid>
                <a:gridCol w="1123790">
                  <a:extLst>
                    <a:ext uri="{9D8B030D-6E8A-4147-A177-3AD203B41FA5}">
                      <a16:colId xmlns:a16="http://schemas.microsoft.com/office/drawing/2014/main" val="3311678215"/>
                    </a:ext>
                  </a:extLst>
                </a:gridCol>
                <a:gridCol w="3486310">
                  <a:extLst>
                    <a:ext uri="{9D8B030D-6E8A-4147-A177-3AD203B41FA5}">
                      <a16:colId xmlns:a16="http://schemas.microsoft.com/office/drawing/2014/main" val="2208668938"/>
                    </a:ext>
                  </a:extLst>
                </a:gridCol>
                <a:gridCol w="4305301">
                  <a:extLst>
                    <a:ext uri="{9D8B030D-6E8A-4147-A177-3AD203B41FA5}">
                      <a16:colId xmlns:a16="http://schemas.microsoft.com/office/drawing/2014/main" val="1023531436"/>
                    </a:ext>
                  </a:extLst>
                </a:gridCol>
              </a:tblGrid>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June 2007 Conventional Oil Reserves</a:t>
                      </a:r>
                      <a:endParaRPr kumimoji="0" lang="en-US" altLang="en-US" sz="3600" b="1"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639554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Rank</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Country</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Percentage of oil reserves</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28703902"/>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1</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Saudia</a:t>
                      </a: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Arabia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21.9 %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44953050"/>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2</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Iran</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11.4 %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8556703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3</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Iraq</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9.5 %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672890229"/>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4</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Kuwait</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6415023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5</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United Arab Emirates</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8.1 %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0338227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6</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Venezuela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403089647"/>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7</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Russia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26969205"/>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8</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Libya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08243082"/>
                  </a:ext>
                </a:extLst>
              </a:tr>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000" dirty="0">
                          <a:solidFill>
                            <a:schemeClr val="bg2"/>
                          </a:solidFill>
                          <a:effectLst/>
                          <a:latin typeface="Calibri" panose="020F0502020204030204" pitchFamily="34" charset="0"/>
                          <a:cs typeface="Calibri" panose="020F0502020204030204" pitchFamily="34" charset="0"/>
                        </a:rPr>
                        <a:t>David Jeremiah, </a:t>
                      </a:r>
                      <a:r>
                        <a:rPr lang="en-US" altLang="en-US" sz="2000" i="1" dirty="0">
                          <a:solidFill>
                            <a:schemeClr val="bg2"/>
                          </a:solidFill>
                          <a:effectLst/>
                          <a:latin typeface="Calibri" panose="020F0502020204030204" pitchFamily="34" charset="0"/>
                          <a:cs typeface="Calibri" panose="020F0502020204030204" pitchFamily="34" charset="0"/>
                        </a:rPr>
                        <a:t>What in the World is Going On</a:t>
                      </a:r>
                      <a:r>
                        <a:rPr lang="en-US" altLang="en-US" sz="2000" dirty="0">
                          <a:solidFill>
                            <a:schemeClr val="bg2"/>
                          </a:solidFill>
                          <a:effectLst/>
                          <a:latin typeface="Calibri" panose="020F0502020204030204" pitchFamily="34" charset="0"/>
                          <a:cs typeface="Calibri" panose="020F0502020204030204" pitchFamily="34" charset="0"/>
                        </a:rPr>
                        <a:t>, 207</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722203"/>
                  </a:ext>
                </a:extLst>
              </a:tr>
            </a:tbl>
          </a:graphicData>
        </a:graphic>
      </p:graphicFrame>
    </p:spTree>
    <p:extLst>
      <p:ext uri="{BB962C8B-B14F-4D97-AF65-F5344CB8AC3E}">
        <p14:creationId xmlns:p14="http://schemas.microsoft.com/office/powerpoint/2010/main" val="3177723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609600" y="1922877"/>
            <a:ext cx="109728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rPr>
              <a:t>“BAGHDAD (AP) — Iraq on Friday celebrated the UNESCO World Heritage Committee’s decision to name the historic city of Babylon a World Heritage Site in a vote held in Azerbaijan’s capital, years after Baghdad began campaigning for the site to be added to the list…The 4,300-year-old Babylon — now mainly an archaeological ruin and two important museums — is where dynasties have risen and fallen since the earliest days of settled human civilization. King Hammurabi wrote his famous code of laws in Babylon, while Nebuchadnezzar sent his vast army from the city to Jerusalem to put down an uprising and bring the Jews back as slaves.”</a:t>
            </a:r>
          </a:p>
        </p:txBody>
      </p:sp>
      <p:pic>
        <p:nvPicPr>
          <p:cNvPr id="1026" name="Picture 2" descr="https://static.timesofisrael.com/www/uploads/2019/07/AP19186682592314-640x400.jpg">
            <a:extLst>
              <a:ext uri="{FF2B5EF4-FFF2-40B4-BE49-F238E27FC236}">
                <a16:creationId xmlns:a16="http://schemas.microsoft.com/office/drawing/2014/main" id="{11591FF6-1791-46D2-A6F5-AC8AF6F58E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46304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C12A7E-77B2-4246-A420-94FC3F492608}"/>
              </a:ext>
            </a:extLst>
          </p:cNvPr>
          <p:cNvSpPr/>
          <p:nvPr/>
        </p:nvSpPr>
        <p:spPr>
          <a:xfrm>
            <a:off x="3295650" y="304800"/>
            <a:ext cx="5600700" cy="1446550"/>
          </a:xfrm>
          <a:prstGeom prst="rect">
            <a:avLst/>
          </a:prstGeom>
        </p:spPr>
        <p:txBody>
          <a:bodyPr wrap="square">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Iraq Celebrates Naming Babylon a UNESCO World Heritage Site</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QASSIM ABDUL-ZAHRA of Times of Israel - July 6, 2019</a:t>
            </a:r>
          </a:p>
        </p:txBody>
      </p:sp>
    </p:spTree>
    <p:extLst>
      <p:ext uri="{BB962C8B-B14F-4D97-AF65-F5344CB8AC3E}">
        <p14:creationId xmlns:p14="http://schemas.microsoft.com/office/powerpoint/2010/main" val="3458120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judgement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018051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524000" y="228600"/>
            <a:ext cx="9144000" cy="914400"/>
          </a:xfrm>
        </p:spPr>
        <p:txBody>
          <a:bodyPr/>
          <a:lstStyle/>
          <a:p>
            <a:pPr algn="ctr"/>
            <a:r>
              <a:rPr lang="en-US" sz="3600" dirty="0">
                <a:effectLst>
                  <a:outerShdw blurRad="38100" dist="38100" dir="2700000" algn="tl">
                    <a:srgbClr val="000000">
                      <a:alpha val="43137"/>
                    </a:srgbClr>
                  </a:outerShdw>
                </a:effectLst>
              </a:rPr>
              <a:t>“Want Middle East Stability? Move UN to Iraq”</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609600" y="1143000"/>
            <a:ext cx="109728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idea of moving U.N. headquarters seems to resonate with many....Where should it go? Try Iraq…In order to maintain its fledgling democracy, Iraq needs international commitment, an inducement to stop factional violence, and a stable form of income not subject to the terrorists’ reprisals…New York is an expensive city, and representation at the U.N. is currently a costly endeavor…The remaining big spenders should have a positive effect on the Iraqi job market and improve the overall economy of the entire region, which might in turn reduce the tendency …”</a:t>
            </a:r>
          </a:p>
        </p:txBody>
      </p:sp>
      <p:sp>
        <p:nvSpPr>
          <p:cNvPr id="3" name="TextBox 2">
            <a:extLst>
              <a:ext uri="{FF2B5EF4-FFF2-40B4-BE49-F238E27FC236}">
                <a16:creationId xmlns:a16="http://schemas.microsoft.com/office/drawing/2014/main" id="{7D842BA2-8A94-7542-B1E2-709C660B76D5}"/>
              </a:ext>
            </a:extLst>
          </p:cNvPr>
          <p:cNvSpPr txBox="1"/>
          <p:nvPr/>
        </p:nvSpPr>
        <p:spPr>
          <a:xfrm>
            <a:off x="1371600" y="5943494"/>
            <a:ext cx="9144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Cynthia E. Ayers and David W.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Cammons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“Want Middle East Stability? Move UN to Iraq,” Newsweek, April 9, 2007, posted at: Http://newsweek.washingtonpost.com/postglobal/needtoknow/2007/04/want_middle_east_stability_mov.html</a:t>
            </a:r>
          </a:p>
        </p:txBody>
      </p:sp>
    </p:spTree>
    <p:extLst>
      <p:ext uri="{BB962C8B-B14F-4D97-AF65-F5344CB8AC3E}">
        <p14:creationId xmlns:p14="http://schemas.microsoft.com/office/powerpoint/2010/main" val="1510732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524000" y="228601"/>
            <a:ext cx="9144000" cy="1143001"/>
          </a:xfrm>
        </p:spPr>
        <p:txBody>
          <a:bodyPr anchor="t"/>
          <a:lstStyle/>
          <a:p>
            <a:pPr algn="ctr"/>
            <a:r>
              <a:rPr lang="en-US" sz="3000" dirty="0">
                <a:solidFill>
                  <a:srgbClr val="00FFFF"/>
                </a:solidFill>
                <a:effectLst>
                  <a:outerShdw blurRad="38100" dist="38100" dir="2700000" algn="tl">
                    <a:srgbClr val="000000">
                      <a:alpha val="43137"/>
                    </a:srgbClr>
                  </a:outerShdw>
                </a:effectLst>
                <a:cs typeface="Calibri" panose="020F0502020204030204" pitchFamily="34" charset="0"/>
              </a:rPr>
              <a:t>A Prince’s $500 Billion Desert Dream: Flying Cars, Robot Dinosaurs and a Giant Artificial Moon</a:t>
            </a:r>
          </a:p>
        </p:txBody>
      </p:sp>
      <p:sp>
        <p:nvSpPr>
          <p:cNvPr id="4" name="Rectangle 3">
            <a:extLst>
              <a:ext uri="{FF2B5EF4-FFF2-40B4-BE49-F238E27FC236}">
                <a16:creationId xmlns:a16="http://schemas.microsoft.com/office/drawing/2014/main" id="{4229B4CD-D11C-4140-BE37-E1EDEE7D0393}"/>
              </a:ext>
            </a:extLst>
          </p:cNvPr>
          <p:cNvSpPr/>
          <p:nvPr/>
        </p:nvSpPr>
        <p:spPr>
          <a:xfrm>
            <a:off x="609600" y="1371600"/>
            <a:ext cx="109728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Saudi Arabia’s crown prince turned to U.S. consultants for help imagining a massive new city-state in a barren section of his kingdom. What emerged was a Jetsons-style world of automation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SHARMA, Saudi Arabia—This seaside corner of northwest Saudi Arabia is so barren that the only abundant resources a group of consultants could identify were sunlight and ‘unlimited access to salt water.’ But Saudi crown prince Mohammed bin Salman didn’t see a wasteland when he landed in his helicopter here a few years ago. He saw the future — and hatched a plan for a $500 billion city-state to cover 10,000 square miles of rocky desert and empty coastline to attract the ‘world’s greatest minds and best talents’ to the world’s best paying jobs in the world’s most livable city.”</a:t>
            </a:r>
          </a:p>
        </p:txBody>
      </p:sp>
      <p:sp>
        <p:nvSpPr>
          <p:cNvPr id="5" name="TextBox 4">
            <a:extLst>
              <a:ext uri="{FF2B5EF4-FFF2-40B4-BE49-F238E27FC236}">
                <a16:creationId xmlns:a16="http://schemas.microsoft.com/office/drawing/2014/main" id="{1F7CE0F7-2F4D-4B32-9D69-8F44E8A88E09}"/>
              </a:ext>
            </a:extLst>
          </p:cNvPr>
          <p:cNvSpPr txBox="1"/>
          <p:nvPr/>
        </p:nvSpPr>
        <p:spPr>
          <a:xfrm>
            <a:off x="2667000" y="6172201"/>
            <a:ext cx="68580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Scheck, Rory Jones, and Summer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Sawww.wsj.comid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Prince’s $500 Billion Dollar Desert Dream,” online:, 25 July 2019.</a:t>
            </a:r>
          </a:p>
        </p:txBody>
      </p:sp>
    </p:spTree>
    <p:extLst>
      <p:ext uri="{BB962C8B-B14F-4D97-AF65-F5344CB8AC3E}">
        <p14:creationId xmlns:p14="http://schemas.microsoft.com/office/powerpoint/2010/main" val="1427252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369" y="91153"/>
            <a:ext cx="7785267" cy="6675699"/>
          </a:xfrm>
          <a:prstGeom prst="rect">
            <a:avLst/>
          </a:prstGeom>
        </p:spPr>
      </p:pic>
    </p:spTree>
    <p:extLst>
      <p:ext uri="{BB962C8B-B14F-4D97-AF65-F5344CB8AC3E}">
        <p14:creationId xmlns:p14="http://schemas.microsoft.com/office/powerpoint/2010/main" val="1087186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0DD923-6BFA-4787-9F3A-DF0770F1BA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764" y="457200"/>
            <a:ext cx="10622472" cy="5943600"/>
          </a:xfrm>
          <a:prstGeom prst="rect">
            <a:avLst/>
          </a:prstGeom>
        </p:spPr>
      </p:pic>
    </p:spTree>
    <p:extLst>
      <p:ext uri="{BB962C8B-B14F-4D97-AF65-F5344CB8AC3E}">
        <p14:creationId xmlns:p14="http://schemas.microsoft.com/office/powerpoint/2010/main" val="3622839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49AF2B-ABD9-40D5-869C-520D335441CF}"/>
              </a:ext>
            </a:extLst>
          </p:cNvPr>
          <p:cNvPicPr>
            <a:picLocks noChangeAspect="1"/>
          </p:cNvPicPr>
          <p:nvPr/>
        </p:nvPicPr>
        <p:blipFill>
          <a:blip r:embed="rId2"/>
          <a:stretch>
            <a:fillRect/>
          </a:stretch>
        </p:blipFill>
        <p:spPr>
          <a:xfrm>
            <a:off x="1048658" y="457200"/>
            <a:ext cx="1009468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718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D219A5BD-729C-434D-AAC2-E218898282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6679" y="304800"/>
            <a:ext cx="3938642"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62046CE-5090-4348-96E6-9CDB7588AB81}"/>
              </a:ext>
            </a:extLst>
          </p:cNvPr>
          <p:cNvSpPr txBox="1"/>
          <p:nvPr/>
        </p:nvSpPr>
        <p:spPr>
          <a:xfrm>
            <a:off x="1733550" y="6412468"/>
            <a:ext cx="8724900" cy="369332"/>
          </a:xfrm>
          <a:prstGeom prst="rect">
            <a:avLst/>
          </a:prstGeom>
          <a:noFill/>
        </p:spPr>
        <p:txBody>
          <a:bodyPr wrap="square" rtlCol="0">
            <a:spAutoFit/>
          </a:bodyPr>
          <a:lstStyle/>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https://dispensationalpublishing.com/product/babylon-the-bookends-of-prophetic-history/</a:t>
            </a:r>
            <a:endParaRPr lang="en-US" dirty="0"/>
          </a:p>
        </p:txBody>
      </p:sp>
    </p:spTree>
    <p:extLst>
      <p:ext uri="{BB962C8B-B14F-4D97-AF65-F5344CB8AC3E}">
        <p14:creationId xmlns:p14="http://schemas.microsoft.com/office/powerpoint/2010/main" val="1264660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8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judgement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821385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8. The Four Chariots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Vision (6:1-3)</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Interpretation (6:4-8)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096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There is a similar emphasis on the fact that Yahweh controls history and subdues the nations that oppress Israel.</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62.</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4266433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59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8. The Four Chariots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Vision (6:1-3)</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Interpretation (6:4-8)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810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 The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419350"/>
            <a:ext cx="3966278" cy="20193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Chariots (1)</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Horses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400800" y="1905000"/>
            <a:ext cx="4774763" cy="3676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63559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 The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419350"/>
            <a:ext cx="3966278" cy="2019300"/>
          </a:xfrm>
        </p:spPr>
        <p:txBody>
          <a:bodyPr/>
          <a:lstStyle/>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Four Chariots (1)</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Horses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400800" y="1905000"/>
            <a:ext cx="4774763" cy="3676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103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767006"/>
            <a:ext cx="1101467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Since the chariots go forth to actual geographical designations, as we shall see later, just so the mountains from whence they proceed are to be taken as representing a specific geographical locality. The mountains, in all probability, are Mount Zion and the Mount of Olives…Between these two mountains in Palestine [Israel] lies the Valley of Jehoshaphat, which is related in Scripture to the judgment of the nations.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76.</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967452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686300" y="228600"/>
            <a:ext cx="2819400" cy="10668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His Body </a:t>
            </a:r>
            <a:br>
              <a:rPr lang="en-US" sz="4000" kern="1200" dirty="0">
                <a:effectLst>
                  <a:outerShdw blurRad="38100" dist="38100" dir="2700000" algn="tl">
                    <a:srgbClr val="000000">
                      <a:alpha val="43137"/>
                    </a:srgbClr>
                  </a:outerShdw>
                </a:effectLst>
                <a:cs typeface="Calibri" panose="020F0502020204030204" pitchFamily="34" charset="0"/>
              </a:rPr>
            </a:br>
            <a:r>
              <a:rPr lang="en-US" sz="3200" kern="1200" dirty="0">
                <a:effectLst>
                  <a:outerShdw blurRad="38100" dist="38100" dir="2700000" algn="tl">
                    <a:srgbClr val="000000">
                      <a:alpha val="43137"/>
                    </a:srgbClr>
                  </a:outerShdw>
                </a:effectLst>
                <a:cs typeface="Calibri" panose="020F0502020204030204" pitchFamily="34" charset="0"/>
              </a:rPr>
              <a:t>(Rev. 1:14-16)</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676400" y="1524000"/>
            <a:ext cx="4648200" cy="5029200"/>
          </a:xfrm>
        </p:spPr>
        <p:txBody>
          <a:bodyPr/>
          <a:lstStyle/>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hair (14a)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eyes (14b)</a:t>
            </a:r>
          </a:p>
          <a:p>
            <a:pPr marL="687388" indent="-687388"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His feet (15a)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voice (15b)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right hand (16a)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mouth (16b)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face (16c)</a:t>
            </a:r>
          </a:p>
        </p:txBody>
      </p:sp>
      <p:pic>
        <p:nvPicPr>
          <p:cNvPr id="5" name="Picture 1026">
            <a:extLst>
              <a:ext uri="{FF2B5EF4-FFF2-40B4-BE49-F238E27FC236}">
                <a16:creationId xmlns:a16="http://schemas.microsoft.com/office/drawing/2014/main" id="{ED53BF7E-3355-4A47-AB34-A11FBD8ED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1557337"/>
            <a:ext cx="3458703" cy="484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265175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 The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419350"/>
            <a:ext cx="3966278" cy="20193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Chariots (1)</a:t>
            </a:r>
          </a:p>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Four Horses (2-3)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400800" y="1905000"/>
            <a:ext cx="4774763" cy="3676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7678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8. The Four Chariots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Vision (6:1-3)</a:t>
            </a:r>
          </a:p>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Interpretation (6:4-8)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016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II. The Interpretation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(6:4-8)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885950"/>
            <a:ext cx="7852477" cy="30861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Zechariah’s Question (4)</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Spirits Patrolling the Earth  (5-7)</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Destruction of the Land of the North (8)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153400" y="1981200"/>
            <a:ext cx="3760435"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14354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II. The Interpretation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(6:4-8)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885950"/>
            <a:ext cx="7852477" cy="3086100"/>
          </a:xfrm>
        </p:spPr>
        <p:txBody>
          <a:bodyPr/>
          <a:lstStyle/>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Zechariah’s Question (4)</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Spirits Patrolling the Earth  (5-7)</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Destruction of the Land of the North (8)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153400" y="1981200"/>
            <a:ext cx="3760435"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13678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II. The Interpretation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(6:4-8)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885950"/>
            <a:ext cx="7852477" cy="30861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Zechariah’s Question (4)</a:t>
            </a:r>
          </a:p>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Four Spirits Patrolling the Earth  (5-7)</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Destruction of the Land of the North (8)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153400" y="1981200"/>
            <a:ext cx="3760435"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05332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92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767006"/>
            <a:ext cx="110146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four winds speak of divine judicial power exerted in judgment, carrying out the purposes of God. CF. Psalm 148:8; Jeremiah 49:36; Daniel 7:2; Revelation 7:1.</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78.</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3227398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latin typeface="Calibri" panose="020F0502020204030204" pitchFamily="34" charset="0"/>
                <a:cs typeface="Calibri" panose="020F0502020204030204" pitchFamily="34" charset="0"/>
              </a:rPr>
              <a:t>who live at the center of the world</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5135880" y="3505200"/>
            <a:ext cx="1920240" cy="1371600"/>
          </a:xfrm>
          <a:prstGeom prst="rect">
            <a:avLst/>
          </a:prstGeom>
        </p:spPr>
      </p:pic>
    </p:spTree>
    <p:extLst>
      <p:ext uri="{BB962C8B-B14F-4D97-AF65-F5344CB8AC3E}">
        <p14:creationId xmlns:p14="http://schemas.microsoft.com/office/powerpoint/2010/main" val="103231575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8AF2-43EB-4D55-B040-53D9DB31DD4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5:5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God, ‘This is Jerusalem; I have set her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7314D9-403C-4BC2-A005-4F29D1AD9821}"/>
              </a:ext>
            </a:extLst>
          </p:cNvPr>
          <p:cNvPicPr>
            <a:picLocks noChangeAspect="1"/>
          </p:cNvPicPr>
          <p:nvPr/>
        </p:nvPicPr>
        <p:blipFill>
          <a:blip r:embed="rId3"/>
          <a:stretch>
            <a:fillRect/>
          </a:stretch>
        </p:blipFill>
        <p:spPr>
          <a:xfrm>
            <a:off x="4495800" y="2438400"/>
            <a:ext cx="3200400" cy="2286000"/>
          </a:xfrm>
          <a:prstGeom prst="rect">
            <a:avLst/>
          </a:prstGeom>
        </p:spPr>
      </p:pic>
    </p:spTree>
    <p:extLst>
      <p:ext uri="{BB962C8B-B14F-4D97-AF65-F5344CB8AC3E}">
        <p14:creationId xmlns:p14="http://schemas.microsoft.com/office/powerpoint/2010/main" val="598369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An interesting phrase is employed to define the place where God’s people will be dwelling. It is called the middle (literally, the navel) of the earth as explained in 5:5. The land of Israel is in the center of the earth as far as God’s purposes for the world are concerned (cf. Deut. 32:8). Rabbinic literature states: ‘As the navel is set in the center of the human body, so the land of Israel is the navel of the world…Situated in the center of the world, in Jerusalem in the center of the land of Israel, and the sanctuary in the center of Jerusalem, and the holy place in the center of the sanctuary, and the ark in the center of the holy place, and the foundation stone before the holy place, because from it the world was founded.’ Midrash, </a:t>
            </a:r>
            <a:r>
              <a:rPr lang="en-US" sz="2800" dirty="0" err="1">
                <a:effectLst>
                  <a:outerShdw blurRad="38100" dist="38100" dir="2700000" algn="tl">
                    <a:srgbClr val="000000">
                      <a:alpha val="43137"/>
                    </a:srgbClr>
                  </a:outerShdw>
                </a:effectLst>
                <a:cs typeface="Calibri" panose="020F0502020204030204" pitchFamily="34" charset="0"/>
              </a:rPr>
              <a:t>Tanachma</a:t>
            </a:r>
            <a:r>
              <a:rPr lang="en-US" sz="2800" dirty="0">
                <a:effectLst>
                  <a:outerShdw blurRad="38100" dist="38100" dir="2700000" algn="tl">
                    <a:srgbClr val="000000">
                      <a:alpha val="43137"/>
                    </a:srgbClr>
                  </a:outerShdw>
                </a:effectLst>
                <a:cs typeface="Calibri" panose="020F0502020204030204" pitchFamily="34" charset="0"/>
              </a:rPr>
              <a:t>, </a:t>
            </a:r>
            <a:r>
              <a:rPr lang="en-US" sz="2800" i="1" dirty="0" err="1">
                <a:effectLst>
                  <a:outerShdw blurRad="38100" dist="38100" dir="2700000" algn="tl">
                    <a:srgbClr val="000000">
                      <a:alpha val="43137"/>
                    </a:srgbClr>
                  </a:outerShdw>
                </a:effectLst>
                <a:cs typeface="Calibri" panose="020F0502020204030204" pitchFamily="34" charset="0"/>
              </a:rPr>
              <a:t>Qedoshim</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5532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5" name="Picture 4">
            <a:extLst>
              <a:ext uri="{FF2B5EF4-FFF2-40B4-BE49-F238E27FC236}">
                <a16:creationId xmlns:a16="http://schemas.microsoft.com/office/drawing/2014/main" id="{FA461FC7-DB4C-4ED5-9E2C-C6B27C05DD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spTree>
    <p:extLst>
      <p:ext uri="{BB962C8B-B14F-4D97-AF65-F5344CB8AC3E}">
        <p14:creationId xmlns:p14="http://schemas.microsoft.com/office/powerpoint/2010/main" val="362958508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a:t>
            </a:r>
            <a:r>
              <a:rPr lang="en-US" sz="3600" b="1" u="sng" dirty="0">
                <a:solidFill>
                  <a:srgbClr val="FFFFCC"/>
                </a:solidFill>
                <a:effectLst>
                  <a:outerShdw blurRad="38100" dist="38100" dir="2700000" algn="tl">
                    <a:srgbClr val="000000">
                      <a:alpha val="43137"/>
                    </a:srgbClr>
                  </a:outerShdw>
                </a:effectLst>
              </a:rPr>
              <a:t>the north</a:t>
            </a:r>
            <a:r>
              <a:rPr lang="en-US" sz="3600" dirty="0">
                <a:effectLst>
                  <a:outerShdw blurRad="38100" dist="38100" dir="2700000" algn="tl">
                    <a:srgbClr val="000000">
                      <a:alpha val="43137"/>
                    </a:srgbClr>
                  </a:outerShdw>
                </a:effectLst>
              </a:rPr>
              <a:t>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211534471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69612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19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767006"/>
            <a:ext cx="1101467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special prophetic application of what Zechariah had beheld was at that moment connected with the king of Babylon on the north [Jer. 1:14, 15; 25:9] and Egypt on the south. Between these two powers God would sustain His feeble flock, checkmating every effort to destroy them till Messiah should Himself appear.</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Harry Ironside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79.</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3977150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5A11-A1DF-49A2-8CF4-9BF982D1ED56}"/>
              </a:ext>
            </a:extLst>
          </p:cNvPr>
          <p:cNvPicPr>
            <a:picLocks noChangeAspect="1"/>
          </p:cNvPicPr>
          <p:nvPr/>
        </p:nvPicPr>
        <p:blipFill>
          <a:blip r:embed="rId2"/>
          <a:stretch>
            <a:fillRect/>
          </a:stretch>
        </p:blipFill>
        <p:spPr>
          <a:xfrm>
            <a:off x="3653162" y="137160"/>
            <a:ext cx="488567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674036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Because of the geography of Palestine [Israel], all of Israel's enemies came against her from the north or from the south; the Mediterranean Sea on the west, and the Arabian Desert on the east, prohibited major foreign invasions from those directions.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64-65.</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414749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A3265-AE78-4F97-A15F-F7492702F0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sz="3400" baseline="30000" dirty="0">
                <a:effectLst>
                  <a:outerShdw blurRad="38100" dist="38100" dir="2700000" algn="tl">
                    <a:srgbClr val="000000">
                      <a:alpha val="43137"/>
                    </a:srgbClr>
                  </a:outerShdw>
                </a:effectLst>
              </a:rPr>
              <a:t>5 </a:t>
            </a:r>
            <a:r>
              <a:rPr lang="en-US" sz="3400" dirty="0">
                <a:effectLst>
                  <a:outerShdw blurRad="38100" dist="38100" dir="2700000" algn="tl">
                    <a:srgbClr val="000000">
                      <a:alpha val="43137"/>
                    </a:srgbClr>
                  </a:outerShdw>
                </a:effectLst>
              </a:rPr>
              <a:t>Then the angel who was speaking with me went out and said to me, “Lift up now your eyes and see what this is going forth.” </a:t>
            </a:r>
            <a:r>
              <a:rPr lang="en-US" sz="3400" baseline="30000" dirty="0">
                <a:effectLst>
                  <a:outerShdw blurRad="38100" dist="38100" dir="2700000" algn="tl">
                    <a:srgbClr val="000000">
                      <a:alpha val="43137"/>
                    </a:srgbClr>
                  </a:outerShdw>
                </a:effectLst>
              </a:rPr>
              <a:t>6 </a:t>
            </a:r>
            <a:r>
              <a:rPr lang="en-US" sz="3400" dirty="0">
                <a:effectLst>
                  <a:outerShdw blurRad="38100" dist="38100" dir="2700000" algn="tl">
                    <a:srgbClr val="000000">
                      <a:alpha val="43137"/>
                    </a:srgbClr>
                  </a:outerShdw>
                </a:effectLst>
              </a:rPr>
              <a:t>I said, “What is it?” And he said, “This is the ephah going forth.” Again he said, “This is their appearance in all the land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(and behold, a lead cover was lifted up); and this is a </a:t>
            </a:r>
            <a:r>
              <a:rPr lang="en-US" sz="3400" b="1" u="sng" dirty="0">
                <a:solidFill>
                  <a:srgbClr val="FFFFCC"/>
                </a:solidFill>
                <a:effectLst>
                  <a:outerShdw blurRad="38100" dist="38100" dir="2700000" algn="tl">
                    <a:srgbClr val="000000">
                      <a:alpha val="43137"/>
                    </a:srgbClr>
                  </a:outerShdw>
                </a:effectLst>
              </a:rPr>
              <a:t>woman</a:t>
            </a:r>
            <a:r>
              <a:rPr lang="en-US" sz="3400" dirty="0">
                <a:effectLst>
                  <a:outerShdw blurRad="38100" dist="38100" dir="2700000" algn="tl">
                    <a:srgbClr val="000000">
                      <a:alpha val="43137"/>
                    </a:srgbClr>
                  </a:outerShdw>
                </a:effectLst>
              </a:rPr>
              <a:t> sitting inside the </a:t>
            </a:r>
            <a:r>
              <a:rPr lang="en-US" sz="3400" b="1" u="sng" dirty="0">
                <a:solidFill>
                  <a:srgbClr val="FFFFCC"/>
                </a:solidFill>
                <a:effectLst>
                  <a:outerShdw blurRad="38100" dist="38100" dir="2700000" algn="tl">
                    <a:srgbClr val="000000">
                      <a:alpha val="43137"/>
                    </a:srgbClr>
                  </a:outerShdw>
                </a:effectLst>
              </a:rPr>
              <a:t>ephah</a:t>
            </a:r>
            <a:r>
              <a:rPr lang="en-US" sz="3400" dirty="0">
                <a:effectLst>
                  <a:outerShdw blurRad="38100" dist="38100" dir="2700000" algn="tl">
                    <a:srgbClr val="000000">
                      <a:alpha val="43137"/>
                    </a:srgbClr>
                  </a:outerShdw>
                </a:effectLst>
              </a:rPr>
              <a:t>.” </a:t>
            </a:r>
            <a:r>
              <a:rPr lang="en-US" sz="3400" baseline="30000" dirty="0">
                <a:effectLst>
                  <a:outerShdw blurRad="38100" dist="38100" dir="2700000" algn="tl">
                    <a:srgbClr val="000000">
                      <a:alpha val="43137"/>
                    </a:srgbClr>
                  </a:outerShdw>
                </a:effectLst>
              </a:rPr>
              <a:t>8 </a:t>
            </a:r>
            <a:r>
              <a:rPr lang="en-US" sz="3400" dirty="0">
                <a:effectLst>
                  <a:outerShdw blurRad="38100" dist="38100" dir="2700000" algn="tl">
                    <a:srgbClr val="000000">
                      <a:alpha val="43137"/>
                    </a:srgbClr>
                  </a:outerShdw>
                </a:effectLst>
              </a:rPr>
              <a:t>Then he said, “This is Wickedness!” And he threw her down into the middle of the ephah and cast the lead weight on its opening. </a:t>
            </a:r>
            <a:endParaRPr lang="en-US" altLang="en-US" sz="3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555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Since the chariots went in compass directions, we should probably understand their judgment to be universal (cf. 2:6; Jer. 49:36; Ezek. 37:9; Rev. 7:1). They went north and south out of Palestine [Israel], but they executed judgment in every direction. The total picture is of God executing His judgments against all nations that oppose Israel.</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65.</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45120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II. The Interpretation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(6:4-8)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1885950"/>
            <a:ext cx="7852477" cy="3086100"/>
          </a:xfrm>
        </p:spPr>
        <p:txBody>
          <a:bodyPr/>
          <a:lstStyle/>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Zechariah’s Question (4)</a:t>
            </a:r>
          </a:p>
          <a:p>
            <a:pPr marL="458788" indent="-458788">
              <a:spcBef>
                <a:spcPts val="0"/>
              </a:spcBef>
              <a:spcAft>
                <a:spcPts val="4800"/>
              </a:spcAft>
              <a:buSzPct val="100000"/>
              <a:buFont typeface="+mj-lt"/>
              <a:buAutoNum type="alphaUcPeriod"/>
            </a:pPr>
            <a:r>
              <a:rPr lang="en-US" altLang="en-US" dirty="0">
                <a:effectLst>
                  <a:outerShdw blurRad="38100" dist="38100" dir="2700000" algn="tl">
                    <a:srgbClr val="000000">
                      <a:alpha val="43137"/>
                    </a:srgbClr>
                  </a:outerShdw>
                </a:effectLst>
              </a:rPr>
              <a:t>Four Spirits Patrolling the Earth  (5-7)</a:t>
            </a:r>
          </a:p>
          <a:p>
            <a:pPr marL="458788" indent="-458788">
              <a:spcBef>
                <a:spcPts val="0"/>
              </a:spcBef>
              <a:spcAft>
                <a:spcPts val="48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Destruction of the Land of the North (8)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153400" y="1981200"/>
            <a:ext cx="3760435"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23872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3253217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609600" y="365760"/>
          <a:ext cx="10972800" cy="6126480"/>
        </p:xfrm>
        <a:graphic>
          <a:graphicData uri="http://schemas.openxmlformats.org/drawingml/2006/table">
            <a:tbl>
              <a:tblPr firstRow="1" bandRow="1">
                <a:tableStyleId>{D7AC3CCA-C797-4891-BE02-D94E43425B78}</a:tableStyleId>
              </a:tblPr>
              <a:tblGrid>
                <a:gridCol w="5861538">
                  <a:extLst>
                    <a:ext uri="{9D8B030D-6E8A-4147-A177-3AD203B41FA5}">
                      <a16:colId xmlns:a16="http://schemas.microsoft.com/office/drawing/2014/main" val="3380937768"/>
                    </a:ext>
                  </a:extLst>
                </a:gridCol>
                <a:gridCol w="5111262">
                  <a:extLst>
                    <a:ext uri="{9D8B030D-6E8A-4147-A177-3AD203B41FA5}">
                      <a16:colId xmlns:a16="http://schemas.microsoft.com/office/drawing/2014/main" val="1398814127"/>
                    </a:ext>
                  </a:extLst>
                </a:gridCol>
              </a:tblGrid>
              <a:tr h="822960">
                <a:tc gridSpan="2">
                  <a:txBody>
                    <a:bodyPr/>
                    <a:lstStyle/>
                    <a:p>
                      <a:pPr algn="ctr">
                        <a:spcBef>
                          <a:spcPts val="1800"/>
                        </a:spcBef>
                        <a:spcAft>
                          <a:spcPts val="1800"/>
                        </a:spcAft>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1800"/>
                        </a:spcBef>
                        <a:spcAft>
                          <a:spcPts val="1800"/>
                        </a:spcAft>
                        <a:buClr>
                          <a:srgbClr val="0000FF"/>
                        </a:buClr>
                        <a:buSzPct val="100000"/>
                        <a:buFont typeface="+mj-lt"/>
                        <a:buAutoNum type="arabicPeriod"/>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Assyria (14:24-27)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Philistia (14:28-32)</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Moab (15-16)</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Damascus and Samaria (17)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Egypt (19-20)</a:t>
                      </a:r>
                    </a:p>
                    <a:p>
                      <a:pPr marL="514350" indent="-514350">
                        <a:spcBef>
                          <a:spcPts val="1800"/>
                        </a:spcBef>
                        <a:spcAft>
                          <a:spcPts val="1800"/>
                        </a:spcAft>
                        <a:buClr>
                          <a:srgbClr val="0000FF"/>
                        </a:buClr>
                        <a:buSzPct val="100000"/>
                        <a:buFont typeface="+mj-lt"/>
                        <a:buAutoNum type="arabicPeriod" startAt="7"/>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Edom (21:11-12)</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Arabia (21:13-17)</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Jerusalem (22)</a:t>
                      </a:r>
                    </a:p>
                    <a:p>
                      <a:pPr marL="514350" indent="-514350">
                        <a:spcBef>
                          <a:spcPts val="1800"/>
                        </a:spcBef>
                        <a:spcAft>
                          <a:spcPts val="1800"/>
                        </a:spcAft>
                        <a:buClr>
                          <a:srgbClr val="0000FF"/>
                        </a:buClr>
                        <a:buSzPct val="100000"/>
                        <a:buFont typeface="+mj-lt"/>
                        <a:buAutoNum type="arabicPeriod" startAt="7"/>
                      </a:pPr>
                      <a:r>
                        <a:rPr lang="en-US" altLang="en-US" sz="3200" dirty="0" err="1">
                          <a:latin typeface="Calibri" panose="020F0502020204030204" pitchFamily="34" charset="0"/>
                          <a:cs typeface="Calibri" panose="020F0502020204030204" pitchFamily="34" charset="0"/>
                        </a:rPr>
                        <a:t>Tyre</a:t>
                      </a:r>
                      <a:r>
                        <a:rPr lang="en-US" altLang="en-US" sz="32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spTree>
    <p:extLst>
      <p:ext uri="{BB962C8B-B14F-4D97-AF65-F5344CB8AC3E}">
        <p14:creationId xmlns:p14="http://schemas.microsoft.com/office/powerpoint/2010/main" val="2046351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767006"/>
            <a:ext cx="1101467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Why, then, is Babylon again before us in verse 8? First, it would serve to comfort and encourage the returned remnant of Israel that had come from Babylon. Second, the Babylonian world-empire, as a matter of history, had already experienced the judgment of God in her overthrow and downfall. Third, it is where that wickedness will again be established and finally extirpated. Cf. 5:11. In the end time, the coming of Christ again in the establishment of His kingdom in righteousness will be preceded by final judgment on wicked Babylon.</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79.</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219106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sz="3400" baseline="30000" dirty="0">
                <a:effectLst>
                  <a:outerShdw blurRad="38100" dist="38100" dir="2700000" algn="tl">
                    <a:srgbClr val="000000">
                      <a:alpha val="43137"/>
                    </a:srgbClr>
                  </a:outerShdw>
                </a:effectLst>
              </a:rPr>
              <a:t>9 </a:t>
            </a:r>
            <a:r>
              <a:rPr lang="en-US" sz="3400"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I said to the angel who was speaking with me, “Where are they taking the ephah?” </a:t>
            </a:r>
            <a:r>
              <a:rPr lang="en-US" sz="3400" baseline="30000" dirty="0">
                <a:effectLst>
                  <a:outerShdw blurRad="38100" dist="38100" dir="2700000" algn="tl">
                    <a:srgbClr val="000000">
                      <a:alpha val="43137"/>
                    </a:srgbClr>
                  </a:outerShdw>
                </a:effectLst>
              </a:rPr>
              <a:t>11 </a:t>
            </a:r>
            <a:r>
              <a:rPr lang="en-US" sz="3400" dirty="0">
                <a:effectLst>
                  <a:outerShdw blurRad="38100" dist="38100" dir="2700000" algn="tl">
                    <a:srgbClr val="000000">
                      <a:alpha val="43137"/>
                    </a:srgbClr>
                  </a:outerShdw>
                </a:effectLst>
              </a:rPr>
              <a:t>Then he said to me, “To build a </a:t>
            </a:r>
            <a:r>
              <a:rPr lang="en-US" sz="3400" b="1" u="sng" dirty="0">
                <a:solidFill>
                  <a:srgbClr val="FFFFCC"/>
                </a:solidFill>
                <a:effectLst>
                  <a:outerShdw blurRad="38100" dist="38100" dir="2700000" algn="tl">
                    <a:srgbClr val="000000">
                      <a:alpha val="43137"/>
                    </a:srgbClr>
                  </a:outerShdw>
                </a:effectLst>
              </a:rPr>
              <a:t>temple</a:t>
            </a:r>
            <a:r>
              <a:rPr lang="en-US" sz="3400" dirty="0">
                <a:effectLst>
                  <a:outerShdw blurRad="38100" dist="38100" dir="2700000" algn="tl">
                    <a:srgbClr val="000000">
                      <a:alpha val="43137"/>
                    </a:srgbClr>
                  </a:outerShdw>
                </a:effectLst>
              </a:rPr>
              <a:t> for her in the land of </a:t>
            </a:r>
            <a:r>
              <a:rPr lang="en-US" sz="3400" b="1" u="sng" dirty="0">
                <a:solidFill>
                  <a:srgbClr val="FFFFCC"/>
                </a:solidFill>
                <a:effectLst>
                  <a:outerShdw blurRad="38100" dist="38100" dir="2700000" algn="tl">
                    <a:srgbClr val="000000">
                      <a:alpha val="43137"/>
                    </a:srgbClr>
                  </a:outerShdw>
                </a:effectLst>
              </a:rPr>
              <a:t>Shinar</a:t>
            </a:r>
            <a:r>
              <a:rPr lang="en-US" sz="3400" dirty="0">
                <a:effectLst>
                  <a:outerShdw blurRad="38100" dist="38100" dir="2700000" algn="tl">
                    <a:srgbClr val="000000">
                      <a:alpha val="43137"/>
                    </a:srgbClr>
                  </a:outerShdw>
                </a:effectLst>
              </a:rPr>
              <a:t>; and when it is prepared, she will be set there on her own pedestal.”</a:t>
            </a:r>
          </a:p>
        </p:txBody>
      </p:sp>
    </p:spTree>
    <p:extLst>
      <p:ext uri="{BB962C8B-B14F-4D97-AF65-F5344CB8AC3E}">
        <p14:creationId xmlns:p14="http://schemas.microsoft.com/office/powerpoint/2010/main" val="4134503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828800"/>
            <a:ext cx="1101467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first mention of Shinar in the Bible is in Genesis 10:10. (It is found in all, six other times: Gen. 11:2; 14:1, 9; Isa. 11:11; Dan. 1:2; and here). </a:t>
            </a:r>
            <a:r>
              <a:rPr lang="en-US" b="1" u="sng" dirty="0">
                <a:solidFill>
                  <a:srgbClr val="FFFFCC"/>
                </a:solidFill>
                <a:effectLst>
                  <a:outerShdw blurRad="38100" dist="38100" dir="2700000" algn="tl">
                    <a:srgbClr val="000000">
                      <a:alpha val="43137"/>
                    </a:srgbClr>
                  </a:outerShdw>
                </a:effectLst>
              </a:rPr>
              <a:t>In all instances where it occurs it is used as a definite geographical designation</a:t>
            </a:r>
            <a:r>
              <a:rPr lang="en-US" dirty="0">
                <a:effectLst>
                  <a:outerShdw blurRad="38100" dist="38100" dir="2700000" algn="tl">
                    <a:srgbClr val="000000">
                      <a:alpha val="43137"/>
                    </a:srgbClr>
                  </a:outerShdw>
                </a:effectLst>
              </a:rPr>
              <a:t>. Strictly speaking it covers more than Babylon but is it is employed to denote this land.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91.</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1161263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6604" y="1558010"/>
            <a:ext cx="8378792" cy="4385593"/>
          </a:xfrm>
          <a:prstGeom prst="rect">
            <a:avLst/>
          </a:prstGeom>
          <a:ln w="57150">
            <a:solidFill>
              <a:srgbClr val="C00000"/>
            </a:solidFill>
          </a:ln>
        </p:spPr>
      </p:pic>
      <p:sp>
        <p:nvSpPr>
          <p:cNvPr id="6" name="Rectangle 2"/>
          <p:cNvSpPr txBox="1">
            <a:spLocks noChangeArrowheads="1"/>
          </p:cNvSpPr>
          <p:nvPr/>
        </p:nvSpPr>
        <p:spPr>
          <a:xfrm>
            <a:off x="1752600" y="228600"/>
            <a:ext cx="86868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 Daniel Interprets the Writing (5:24-28)</a:t>
            </a:r>
          </a:p>
        </p:txBody>
      </p:sp>
    </p:spTree>
    <p:extLst>
      <p:ext uri="{BB962C8B-B14F-4D97-AF65-F5344CB8AC3E}">
        <p14:creationId xmlns:p14="http://schemas.microsoft.com/office/powerpoint/2010/main" val="199761322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953000"/>
          </a:xfrm>
        </p:spPr>
        <p:txBody>
          <a:bodyPr/>
          <a:lstStyle/>
          <a:p>
            <a:pPr marL="0" indent="0" algn="just">
              <a:lnSpc>
                <a:spcPct val="90000"/>
              </a:lnSpc>
              <a:buNone/>
              <a:defRPr/>
            </a:pPr>
            <a:r>
              <a:rPr lang="en-US" sz="3400" dirty="0"/>
              <a:t>“…he (Cyrus) conducted the river by a channel into the lake…and so </a:t>
            </a:r>
            <a:r>
              <a:rPr lang="en-US" sz="3400" b="1" u="sng" dirty="0">
                <a:solidFill>
                  <a:srgbClr val="FFFFCC"/>
                </a:solidFill>
              </a:rPr>
              <a:t>he made the former course of the river passable by the sinking of the stream</a:t>
            </a:r>
            <a:r>
              <a:rPr lang="en-US" sz="3400" dirty="0"/>
              <a:t>. When this had been done, the Persians who had been posted for this very purpose entered by the bed of the river Euphrates into Babylon, </a:t>
            </a:r>
            <a:r>
              <a:rPr lang="en-US" sz="3400" b="1" u="sng" dirty="0">
                <a:solidFill>
                  <a:srgbClr val="FFFFCC"/>
                </a:solidFill>
              </a:rPr>
              <a:t>the stream having sunk so far that it reached about to the middle of a man’s thigh…those Babylonians who dwelt in the middle did not know that they had been captured</a:t>
            </a:r>
            <a:r>
              <a:rPr lang="en-US" sz="3400" dirty="0"/>
              <a:t>…”</a:t>
            </a:r>
            <a:r>
              <a:rPr lang="en-US" sz="3400" dirty="0">
                <a:solidFill>
                  <a:schemeClr val="bg1"/>
                </a:solidFill>
              </a:rPr>
              <a:t> </a:t>
            </a:r>
          </a:p>
        </p:txBody>
      </p:sp>
    </p:spTree>
    <p:extLst>
      <p:ext uri="{BB962C8B-B14F-4D97-AF65-F5344CB8AC3E}">
        <p14:creationId xmlns:p14="http://schemas.microsoft.com/office/powerpoint/2010/main" val="1366747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609600" y="1447800"/>
            <a:ext cx="10972800" cy="4343400"/>
          </a:xfrm>
        </p:spPr>
        <p:txBody>
          <a:bodyPr/>
          <a:lstStyle/>
          <a:p>
            <a:pPr marL="0" indent="0" algn="just">
              <a:spcBef>
                <a:spcPts val="0"/>
              </a:spcBef>
              <a:buNone/>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Without any battle</a:t>
            </a:r>
            <a:r>
              <a:rPr lang="en-US" dirty="0">
                <a:effectLst>
                  <a:outerShdw blurRad="38100" dist="38100" dir="2700000" algn="tl">
                    <a:srgbClr val="000000">
                      <a:alpha val="43137"/>
                    </a:srgbClr>
                  </a:outerShdw>
                </a:effectLst>
                <a:cs typeface="Calibri" panose="020F0502020204030204" pitchFamily="34" charset="0"/>
              </a:rPr>
              <a:t>... sparing Babylon... any calamity....I am Cyrus...king of Babylon....When I entered Babylon...under jubilation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rejoicing...troops</a:t>
            </a:r>
            <a:r>
              <a:rPr lang="en-US" dirty="0">
                <a:effectLst>
                  <a:outerShdw blurRad="38100" dist="38100" dir="2700000" algn="tl">
                    <a:srgbClr val="000000">
                      <a:alpha val="43137"/>
                    </a:srgbClr>
                  </a:outerShdw>
                </a:effectLst>
                <a:cs typeface="Calibri" panose="020F0502020204030204" pitchFamily="34" charset="0"/>
              </a:rPr>
              <a:t> walked around Babylon...</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peace</a:t>
            </a:r>
            <a:r>
              <a:rPr lang="en-US" dirty="0">
                <a:effectLst>
                  <a:outerShdw blurRad="38100" dist="38100" dir="2700000" algn="tl">
                    <a:srgbClr val="000000">
                      <a:alpha val="43137"/>
                    </a:srgbClr>
                  </a:outerShdw>
                </a:effectLst>
                <a:cs typeface="Calibri" panose="020F0502020204030204" pitchFamily="34" charset="0"/>
              </a:rPr>
              <a:t>,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did not allow</a:t>
            </a:r>
            <a:r>
              <a:rPr lang="en-US" dirty="0">
                <a:effectLst>
                  <a:outerShdw blurRad="38100" dist="38100" dir="2700000" algn="tl">
                    <a:srgbClr val="000000">
                      <a:alpha val="43137"/>
                    </a:srgbClr>
                  </a:outerShdw>
                </a:effectLst>
                <a:cs typeface="Calibri" panose="020F0502020204030204" pitchFamily="34" charset="0"/>
              </a:rPr>
              <a:t> anybody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terrorize</a:t>
            </a:r>
            <a:r>
              <a:rPr lang="en-US" dirty="0">
                <a:effectLst>
                  <a:outerShdw blurRad="38100" dist="38100" dir="2700000" algn="tl">
                    <a:srgbClr val="000000">
                      <a:alpha val="43137"/>
                    </a:srgbClr>
                  </a:outerShdw>
                </a:effectLst>
                <a:cs typeface="Calibri" panose="020F0502020204030204" pitchFamily="34" charset="0"/>
              </a:rPr>
              <a:t>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permanent sanctuaries</a:t>
            </a:r>
            <a:r>
              <a:rPr lang="en-US" dirty="0">
                <a:effectLst>
                  <a:outerShdw blurRad="38100" dist="38100" dir="2700000" algn="tl">
                    <a:srgbClr val="000000">
                      <a:alpha val="43137"/>
                    </a:srgbClr>
                  </a:outerShdw>
                </a:effectLst>
                <a:cs typeface="Calibri" panose="020F0502020204030204" pitchFamily="34" charset="0"/>
              </a:rPr>
              <a:t>.</a:t>
            </a: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3" name="Rectangle 2">
            <a:extLst>
              <a:ext uri="{FF2B5EF4-FFF2-40B4-BE49-F238E27FC236}">
                <a16:creationId xmlns:a16="http://schemas.microsoft.com/office/drawing/2014/main" id="{CE5248D3-3A02-4B92-98A7-F1B4AF8FAD53}"/>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3438341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580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609600" y="1447803"/>
            <a:ext cx="10972800" cy="5029199"/>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unharmed</a:t>
            </a:r>
            <a:r>
              <a:rPr lang="en-US" dirty="0">
                <a:effectLst>
                  <a:outerShdw blurRad="38100" dist="38100" dir="2700000" algn="tl">
                    <a:srgbClr val="000000">
                      <a:alpha val="43137"/>
                    </a:srgbClr>
                  </a:outerShdw>
                </a:effectLst>
                <a:cs typeface="Calibri" panose="020F0502020204030204" pitchFamily="34" charset="0"/>
              </a:rPr>
              <a:t>, in their (former) chapels, the places which make them happy. May all the gods whom I have resettled in their sacred cities ask daily Bel and Nebo for a long life for me...all of them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resettled in a peaceful place</a:t>
            </a:r>
            <a:r>
              <a:rPr lang="en-US" dirty="0">
                <a:effectLst>
                  <a:outerShdw blurRad="38100" dist="38100" dir="2700000" algn="tl">
                    <a:srgbClr val="000000">
                      <a:alpha val="43137"/>
                    </a:srgbClr>
                  </a:outerShdw>
                </a:effectLst>
                <a:cs typeface="Calibri" panose="020F0502020204030204" pitchFamily="34" charset="0"/>
              </a:rPr>
              <a:t>... ducks and doves,...I </a:t>
            </a:r>
            <a:r>
              <a:rPr lang="en-US" dirty="0" err="1">
                <a:effectLst>
                  <a:outerShdw blurRad="38100" dist="38100" dir="2700000" algn="tl">
                    <a:srgbClr val="000000">
                      <a:alpha val="43137"/>
                    </a:srgbClr>
                  </a:outerShdw>
                </a:effectLst>
                <a:cs typeface="Calibri" panose="020F0502020204030204" pitchFamily="34" charset="0"/>
              </a:rPr>
              <a:t>endeavoured</a:t>
            </a:r>
            <a:r>
              <a:rPr lang="en-US"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565D1FB-DF9C-4424-B2D3-824EFCAD77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9" name="Rectangle 8">
            <a:extLst>
              <a:ext uri="{FF2B5EF4-FFF2-40B4-BE49-F238E27FC236}">
                <a16:creationId xmlns:a16="http://schemas.microsoft.com/office/drawing/2014/main" id="{C95944B5-0B55-49A9-8D6E-56AE97F1B652}"/>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350718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92949183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709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628900" y="228600"/>
            <a:ext cx="6934200" cy="9906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George Washington’s Letter </a:t>
            </a:r>
            <a:br>
              <a:rPr lang="en-US" sz="28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ea typeface="+mn-ea"/>
                <a:cs typeface="Calibri" pitchFamily="34" charset="0"/>
              </a:rPr>
              <a:t>to the Hebrew Congregation of Newport, Rhode Island,  </a:t>
            </a:r>
            <a:r>
              <a:rPr lang="en-US" sz="1800" i="1" dirty="0">
                <a:solidFill>
                  <a:schemeClr val="tx1"/>
                </a:solidFill>
                <a:effectLst>
                  <a:outerShdw blurRad="38100" dist="38100" dir="2700000" algn="tl">
                    <a:srgbClr val="000000">
                      <a:alpha val="43137"/>
                    </a:srgbClr>
                  </a:outerShdw>
                </a:effectLst>
                <a:ea typeface="+mn-ea"/>
                <a:cs typeface="Calibri" pitchFamily="34" charset="0"/>
              </a:rPr>
              <a:t>August 18, 1790</a:t>
            </a:r>
            <a:endParaRPr lang="en-US" sz="2400" i="1" dirty="0">
              <a:solidFill>
                <a:schemeClr val="tx1"/>
              </a:solidFill>
              <a:effectLst>
                <a:outerShdw blurRad="38100" dist="38100" dir="2700000" algn="tl">
                  <a:srgbClr val="000000">
                    <a:alpha val="43137"/>
                  </a:srgbClr>
                </a:outerShdw>
              </a:effectLst>
              <a:ea typeface="+mn-ea"/>
              <a:cs typeface="Calibri" pitchFamily="34" charset="0"/>
            </a:endParaRPr>
          </a:p>
        </p:txBody>
      </p:sp>
      <p:sp>
        <p:nvSpPr>
          <p:cNvPr id="2" name="Content Placeholder 2"/>
          <p:cNvSpPr>
            <a:spLocks noGrp="1"/>
          </p:cNvSpPr>
          <p:nvPr>
            <p:ph idx="1"/>
          </p:nvPr>
        </p:nvSpPr>
        <p:spPr>
          <a:xfrm>
            <a:off x="3352800" y="1295400"/>
            <a:ext cx="8250195" cy="5257800"/>
          </a:xfrm>
        </p:spPr>
        <p:txBody>
          <a:bodyPr>
            <a:noAutofit/>
          </a:bodyPr>
          <a:lstStyle/>
          <a:p>
            <a:pPr marL="0" indent="0" algn="just" eaLnBrk="1" fontAlgn="auto" hangingPunct="1">
              <a:spcBef>
                <a:spcPts val="0"/>
              </a:spcBef>
              <a:spcAft>
                <a:spcPts val="0"/>
              </a:spcAft>
              <a:buClr>
                <a:schemeClr val="tx1">
                  <a:shade val="95000"/>
                </a:schemeClr>
              </a:buClr>
              <a:buNone/>
              <a:defRPr/>
            </a:pPr>
            <a:r>
              <a:rPr lang="en-US" sz="3000" dirty="0">
                <a:effectLst>
                  <a:outerShdw blurRad="38100" dist="38100" dir="2700000" algn="tl">
                    <a:srgbClr val="000000">
                      <a:alpha val="43137"/>
                    </a:srgbClr>
                  </a:outerShdw>
                </a:effectLst>
                <a:cs typeface="Calibri" pitchFamily="34" charset="0"/>
              </a:rPr>
              <a:t>"I rejoice in the opportunity of assuring you, that I shall always retain a grateful remembrance of the cordial welcome I experienced in my visit to Newport... the Government of the United States, which gives to bigotry no sanction, to persecution no assistance... May the Children of the Stock of Abraham, who dwell in this land, continue to merit and enjoy the good will of the other Inhabitants; while every one shall sit in safety under his own vine and fig tree, and there shall be none to make him afraid."</a:t>
            </a:r>
          </a:p>
        </p:txBody>
      </p:sp>
      <p:pic>
        <p:nvPicPr>
          <p:cNvPr id="6" name="Picture 5">
            <a:extLst>
              <a:ext uri="{FF2B5EF4-FFF2-40B4-BE49-F238E27FC236}">
                <a16:creationId xmlns:a16="http://schemas.microsoft.com/office/drawing/2014/main" id="{04B3E88D-7F96-4597-9F9B-EBE97E4A63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4200" y="121920"/>
            <a:ext cx="858795"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4E05F3D-50C5-47DE-A768-DED38A4C0D2F}"/>
              </a:ext>
            </a:extLst>
          </p:cNvPr>
          <p:cNvPicPr>
            <a:picLocks noChangeAspect="1"/>
          </p:cNvPicPr>
          <p:nvPr/>
        </p:nvPicPr>
        <p:blipFill rotWithShape="1">
          <a:blip r:embed="rId3"/>
          <a:srcRect l="5165" t="4445" r="3564" b="4445"/>
          <a:stretch/>
        </p:blipFill>
        <p:spPr>
          <a:xfrm>
            <a:off x="617581" y="1447800"/>
            <a:ext cx="2542479" cy="3657600"/>
          </a:xfrm>
          <a:prstGeom prst="rect">
            <a:avLst/>
          </a:prstGeom>
        </p:spPr>
      </p:pic>
    </p:spTree>
    <p:extLst>
      <p:ext uri="{BB962C8B-B14F-4D97-AF65-F5344CB8AC3E}">
        <p14:creationId xmlns:p14="http://schemas.microsoft.com/office/powerpoint/2010/main" val="70230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8. The Four Chariots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(6:1-8)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Vision (6:1-3)</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Interpretation (6:4-8)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611618"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56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8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sz="3400" baseline="30000" dirty="0">
                <a:effectLst>
                  <a:outerShdw blurRad="38100" dist="38100" dir="2700000" algn="tl">
                    <a:srgbClr val="000000">
                      <a:alpha val="43137"/>
                    </a:srgbClr>
                  </a:outerShdw>
                </a:effectLst>
              </a:rPr>
              <a:t>9 </a:t>
            </a:r>
            <a:r>
              <a:rPr lang="en-US" sz="3400"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I said to the angel who was speaking with me, “Where are they taking the ephah?” </a:t>
            </a:r>
            <a:r>
              <a:rPr lang="en-US" sz="3400" baseline="30000" dirty="0">
                <a:effectLst>
                  <a:outerShdw blurRad="38100" dist="38100" dir="2700000" algn="tl">
                    <a:srgbClr val="000000">
                      <a:alpha val="43137"/>
                    </a:srgbClr>
                  </a:outerShdw>
                </a:effectLst>
              </a:rPr>
              <a:t>11 </a:t>
            </a:r>
            <a:r>
              <a:rPr lang="en-US" sz="3400" dirty="0">
                <a:effectLst>
                  <a:outerShdw blurRad="38100" dist="38100" dir="2700000" algn="tl">
                    <a:srgbClr val="000000">
                      <a:alpha val="43137"/>
                    </a:srgbClr>
                  </a:outerShdw>
                </a:effectLst>
              </a:rPr>
              <a:t>Then he said to me, “To build a </a:t>
            </a:r>
            <a:r>
              <a:rPr lang="en-US" sz="3400" b="1" u="sng" dirty="0">
                <a:solidFill>
                  <a:srgbClr val="FFFFCC"/>
                </a:solidFill>
                <a:effectLst>
                  <a:outerShdw blurRad="38100" dist="38100" dir="2700000" algn="tl">
                    <a:srgbClr val="000000">
                      <a:alpha val="43137"/>
                    </a:srgbClr>
                  </a:outerShdw>
                </a:effectLst>
              </a:rPr>
              <a:t>temple</a:t>
            </a:r>
            <a:r>
              <a:rPr lang="en-US" sz="3400" dirty="0">
                <a:effectLst>
                  <a:outerShdw blurRad="38100" dist="38100" dir="2700000" algn="tl">
                    <a:srgbClr val="000000">
                      <a:alpha val="43137"/>
                    </a:srgbClr>
                  </a:outerShdw>
                </a:effectLst>
              </a:rPr>
              <a:t> for her in the land of </a:t>
            </a:r>
            <a:r>
              <a:rPr lang="en-US" sz="3400" b="1" u="sng" dirty="0">
                <a:solidFill>
                  <a:srgbClr val="FFFFCC"/>
                </a:solidFill>
                <a:effectLst>
                  <a:outerShdw blurRad="38100" dist="38100" dir="2700000" algn="tl">
                    <a:srgbClr val="000000">
                      <a:alpha val="43137"/>
                    </a:srgbClr>
                  </a:outerShdw>
                </a:effectLst>
              </a:rPr>
              <a:t>Shinar</a:t>
            </a:r>
            <a:r>
              <a:rPr lang="en-US" sz="3400" dirty="0">
                <a:effectLst>
                  <a:outerShdw blurRad="38100" dist="38100" dir="2700000" algn="tl">
                    <a:srgbClr val="000000">
                      <a:alpha val="43137"/>
                    </a:srgbClr>
                  </a:outerShdw>
                </a:effectLst>
              </a:rPr>
              <a:t>; and when it is prepared, she will be set there on her own pedestal.”</a:t>
            </a:r>
          </a:p>
        </p:txBody>
      </p:sp>
    </p:spTree>
    <p:extLst>
      <p:ext uri="{BB962C8B-B14F-4D97-AF65-F5344CB8AC3E}">
        <p14:creationId xmlns:p14="http://schemas.microsoft.com/office/powerpoint/2010/main" val="295628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4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21231</TotalTime>
  <Words>5520</Words>
  <Application>Microsoft Office PowerPoint</Application>
  <PresentationFormat>Widescreen</PresentationFormat>
  <Paragraphs>429</Paragraphs>
  <Slides>88</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Calibri</vt:lpstr>
      <vt:lpstr>Times New Roman</vt:lpstr>
      <vt:lpstr>Wingdings</vt:lpstr>
      <vt:lpstr>Azure</vt:lpstr>
      <vt:lpstr>PowerPoint Presentation</vt:lpstr>
      <vt:lpstr>Structure</vt:lpstr>
      <vt:lpstr>II. Eight Night Visions  (1:7‒6:15)</vt:lpstr>
      <vt:lpstr>PowerPoint Presentation</vt:lpstr>
      <vt:lpstr>7. The Woman in the Ephah  (5:5-11)</vt:lpstr>
      <vt:lpstr>7. The Woman in the Ephah  (5:5-11)</vt:lpstr>
      <vt:lpstr>PowerPoint Presentation</vt:lpstr>
      <vt:lpstr>7. The Woman in the Ephah  (5:5-11)</vt:lpstr>
      <vt:lpstr>PowerPoint Presentation</vt:lpstr>
      <vt:lpstr>Zechariah 5:5-11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Larkin, The Book of Revelation, 151. </vt:lpstr>
      <vt:lpstr>PowerPoint Presentation</vt:lpstr>
      <vt:lpstr>PowerPoint Presentation</vt:lpstr>
      <vt:lpstr>PowerPoint Presentation</vt:lpstr>
      <vt:lpstr>Isaiah 13-14</vt:lpstr>
      <vt:lpstr>PowerPoint Presentation</vt:lpstr>
      <vt:lpstr>ARAB TENT HOME at Babylon 1899-1908 “It will never be inhabited or lived in from generation to generation; Nor will the Arab pitch his tent there” (Isaiah 13:20)</vt:lpstr>
      <vt:lpstr>PowerPoint Presentation</vt:lpstr>
      <vt:lpstr>Jeremiah 50-51</vt:lpstr>
      <vt:lpstr>Herodotus, Histories, 1:191 (450 B.C.)</vt:lpstr>
      <vt:lpstr>PowerPoint Presentation</vt:lpstr>
      <vt:lpstr>PowerPoint Presentation</vt:lpstr>
      <vt:lpstr>PowerPoint Presentation</vt:lpstr>
      <vt:lpstr>Babylon’s History After 539 B.C.</vt:lpstr>
      <vt:lpstr>PowerPoint Presentation</vt:lpstr>
      <vt:lpstr>PowerPoint Presentation</vt:lpstr>
      <vt:lpstr>Larkin, The Book of Revelation, 158. </vt:lpstr>
      <vt:lpstr>PowerPoint Presentation</vt:lpstr>
      <vt:lpstr>Newton Babylon: Its Future, History, and Doom, 1890, p. 64. </vt:lpstr>
      <vt:lpstr>PowerPoint Presentation</vt:lpstr>
      <vt:lpstr>PowerPoint Presentation</vt:lpstr>
      <vt:lpstr>PowerPoint Presentation</vt:lpstr>
      <vt:lpstr>“Want Middle East Stability? Move UN to Iraq”</vt:lpstr>
      <vt:lpstr>A Prince’s $500 Billion Desert Dream: Flying Cars, Robot Dinosaurs and a Giant Artificial Moon</vt:lpstr>
      <vt:lpstr>PowerPoint Presentation</vt:lpstr>
      <vt:lpstr>PowerPoint Presentation</vt:lpstr>
      <vt:lpstr>PowerPoint Presentation</vt:lpstr>
      <vt:lpstr>PowerPoint Presentation</vt:lpstr>
      <vt:lpstr>II. Eight Night Visions  (1:7‒6:15)</vt:lpstr>
      <vt:lpstr>PowerPoint Presentation</vt:lpstr>
      <vt:lpstr>8. The Four Chariots  (6:1-8)</vt:lpstr>
      <vt:lpstr>PowerPoint Presentation</vt:lpstr>
      <vt:lpstr>8. The Four Chariots  (6:1-8)</vt:lpstr>
      <vt:lpstr>I. The Vision  (6:1-3)</vt:lpstr>
      <vt:lpstr>I. The Vision  (6:1-3)</vt:lpstr>
      <vt:lpstr>PowerPoint Presentation</vt:lpstr>
      <vt:lpstr>His Body  (Rev. 1:14-16)</vt:lpstr>
      <vt:lpstr>I. The Vision  (6:1-3)</vt:lpstr>
      <vt:lpstr>8. The Four Chariots  (6:1-8)</vt:lpstr>
      <vt:lpstr>II. The Interpretation (6:4-8)</vt:lpstr>
      <vt:lpstr>II. The Interpretation (6:4-8)</vt:lpstr>
      <vt:lpstr>II. The Interpretation (6:4-8)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The Interpretation (6:4-8)</vt:lpstr>
      <vt:lpstr>PowerPoint Presentation</vt:lpstr>
      <vt:lpstr>PowerPoint Presentation</vt:lpstr>
      <vt:lpstr>PowerPoint Presentation</vt:lpstr>
      <vt:lpstr>PowerPoint Presentation</vt:lpstr>
      <vt:lpstr>PowerPoint Presentation</vt:lpstr>
      <vt:lpstr>PowerPoint Presentation</vt:lpstr>
      <vt:lpstr>Herodotus, Histories, 1:191 (450 B.C.)</vt:lpstr>
      <vt:lpstr>PowerPoint Presentation</vt:lpstr>
      <vt:lpstr>PowerPoint Presentation</vt:lpstr>
      <vt:lpstr>VI. 8 New Promises Genesis 12:1-3</vt:lpstr>
      <vt:lpstr>PowerPoint Presentation</vt:lpstr>
      <vt:lpstr>PowerPoint Presentation</vt:lpstr>
      <vt:lpstr>PowerPoint Presentation</vt:lpstr>
      <vt:lpstr>George Washington’s Letter  to the Hebrew Congregation of Newport, Rhode Island,  August 18, 1790</vt:lpstr>
      <vt:lpstr>Conclusion</vt:lpstr>
      <vt:lpstr>8. The Four Chariots  (6:1-8)</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012 - 6v1-9 - 16 X 9</dc:title>
  <dc:subject>Zechariah</dc:subject>
  <dc:creator>A. Woods</dc:creator>
  <dc:description>Modified by Jim McGowan</dc:description>
  <cp:lastModifiedBy>anne woods</cp:lastModifiedBy>
  <cp:revision>2176</cp:revision>
  <cp:lastPrinted>2022-01-04T16:30:06Z</cp:lastPrinted>
  <dcterms:created xsi:type="dcterms:W3CDTF">2009-03-17T12:21:13Z</dcterms:created>
  <dcterms:modified xsi:type="dcterms:W3CDTF">2022-01-05T16:41:28Z</dcterms:modified>
</cp:coreProperties>
</file>