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6"/>
  </p:notesMasterIdLst>
  <p:handoutMasterIdLst>
    <p:handoutMasterId r:id="rId77"/>
  </p:handoutMasterIdLst>
  <p:sldIdLst>
    <p:sldId id="2094" r:id="rId2"/>
    <p:sldId id="2064" r:id="rId3"/>
    <p:sldId id="1984" r:id="rId4"/>
    <p:sldId id="7886" r:id="rId5"/>
    <p:sldId id="7802" r:id="rId6"/>
    <p:sldId id="1985" r:id="rId7"/>
    <p:sldId id="2039" r:id="rId8"/>
    <p:sldId id="7909" r:id="rId9"/>
    <p:sldId id="8024" r:id="rId10"/>
    <p:sldId id="8142" r:id="rId11"/>
    <p:sldId id="8143" r:id="rId12"/>
    <p:sldId id="8145" r:id="rId13"/>
    <p:sldId id="8144" r:id="rId14"/>
    <p:sldId id="8216" r:id="rId15"/>
    <p:sldId id="8177" r:id="rId16"/>
    <p:sldId id="8217" r:id="rId17"/>
    <p:sldId id="8181" r:id="rId18"/>
    <p:sldId id="8220" r:id="rId19"/>
    <p:sldId id="8183" r:id="rId20"/>
    <p:sldId id="8184" r:id="rId21"/>
    <p:sldId id="8218" r:id="rId22"/>
    <p:sldId id="8193" r:id="rId23"/>
    <p:sldId id="8221" r:id="rId24"/>
    <p:sldId id="2174" r:id="rId25"/>
    <p:sldId id="2175" r:id="rId26"/>
    <p:sldId id="8186" r:id="rId27"/>
    <p:sldId id="8222" r:id="rId28"/>
    <p:sldId id="2943" r:id="rId29"/>
    <p:sldId id="8185" r:id="rId30"/>
    <p:sldId id="7371" r:id="rId31"/>
    <p:sldId id="7370" r:id="rId32"/>
    <p:sldId id="4461" r:id="rId33"/>
    <p:sldId id="8236" r:id="rId34"/>
    <p:sldId id="730" r:id="rId35"/>
    <p:sldId id="7922" r:id="rId36"/>
    <p:sldId id="808" r:id="rId37"/>
    <p:sldId id="318" r:id="rId38"/>
    <p:sldId id="8237" r:id="rId39"/>
    <p:sldId id="325" r:id="rId40"/>
    <p:sldId id="8238" r:id="rId41"/>
    <p:sldId id="326" r:id="rId42"/>
    <p:sldId id="8219" r:id="rId43"/>
    <p:sldId id="8235" r:id="rId44"/>
    <p:sldId id="8223" r:id="rId45"/>
    <p:sldId id="2055" r:id="rId46"/>
    <p:sldId id="7561" r:id="rId47"/>
    <p:sldId id="8188" r:id="rId48"/>
    <p:sldId id="8187" r:id="rId49"/>
    <p:sldId id="8189" r:id="rId50"/>
    <p:sldId id="8239" r:id="rId51"/>
    <p:sldId id="8224" r:id="rId52"/>
    <p:sldId id="2241" r:id="rId53"/>
    <p:sldId id="2244" r:id="rId54"/>
    <p:sldId id="8196" r:id="rId55"/>
    <p:sldId id="2070" r:id="rId56"/>
    <p:sldId id="8191" r:id="rId57"/>
    <p:sldId id="8192" r:id="rId58"/>
    <p:sldId id="2270" r:id="rId59"/>
    <p:sldId id="2230" r:id="rId60"/>
    <p:sldId id="2276" r:id="rId61"/>
    <p:sldId id="8227" r:id="rId62"/>
    <p:sldId id="8225" r:id="rId63"/>
    <p:sldId id="2272" r:id="rId64"/>
    <p:sldId id="2283" r:id="rId65"/>
    <p:sldId id="8197" r:id="rId66"/>
    <p:sldId id="8198" r:id="rId67"/>
    <p:sldId id="8199" r:id="rId68"/>
    <p:sldId id="8202" r:id="rId69"/>
    <p:sldId id="8200" r:id="rId70"/>
    <p:sldId id="7974" r:id="rId71"/>
    <p:sldId id="8240" r:id="rId72"/>
    <p:sldId id="8241" r:id="rId73"/>
    <p:sldId id="8242" r:id="rId74"/>
    <p:sldId id="7975" r:id="rId75"/>
  </p:sldIdLst>
  <p:sldSz cx="12192000" cy="6858000"/>
  <p:notesSz cx="7315200" cy="9601200"/>
  <p:custDataLst>
    <p:tags r:id="rId78"/>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99FFCC"/>
    <a:srgbClr val="FF99FF"/>
    <a:srgbClr val="FF00FF"/>
    <a:srgbClr val="00CCFF"/>
    <a:srgbClr val="000066"/>
    <a:srgbClr val="4D4D4D"/>
    <a:srgbClr val="0000CC"/>
    <a:srgbClr val="CCCC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7" autoAdjust="0"/>
    <p:restoredTop sz="95428" autoAdjust="0"/>
  </p:normalViewPr>
  <p:slideViewPr>
    <p:cSldViewPr>
      <p:cViewPr>
        <p:scale>
          <a:sx n="80" d="100"/>
          <a:sy n="80" d="100"/>
        </p:scale>
        <p:origin x="225" y="19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0" d="100"/>
          <a:sy n="80" d="100"/>
        </p:scale>
        <p:origin x="4162"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gs" Target="tags/tag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063 - 15v15-21 </a:t>
            </a:r>
          </a:p>
          <a:p>
            <a:pPr>
              <a:defRPr/>
            </a:pPr>
            <a:r>
              <a:rPr lang="en-US" sz="1600" dirty="0"/>
              <a:t>12-19-2021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12/31/21</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a:t>
            </a:fld>
            <a:endParaRPr lang="en-US" altLang="en-US" dirty="0"/>
          </a:p>
        </p:txBody>
      </p:sp>
    </p:spTree>
    <p:extLst>
      <p:ext uri="{BB962C8B-B14F-4D97-AF65-F5344CB8AC3E}">
        <p14:creationId xmlns:p14="http://schemas.microsoft.com/office/powerpoint/2010/main" val="3617602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50</a:t>
            </a:fld>
            <a:endParaRPr lang="en-US" altLang="en-US" dirty="0"/>
          </a:p>
        </p:txBody>
      </p:sp>
    </p:spTree>
    <p:extLst>
      <p:ext uri="{BB962C8B-B14F-4D97-AF65-F5344CB8AC3E}">
        <p14:creationId xmlns:p14="http://schemas.microsoft.com/office/powerpoint/2010/main" val="926036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74</a:t>
            </a:fld>
            <a:endParaRPr lang="en-US" altLang="en-US" dirty="0"/>
          </a:p>
        </p:txBody>
      </p:sp>
    </p:spTree>
    <p:extLst>
      <p:ext uri="{BB962C8B-B14F-4D97-AF65-F5344CB8AC3E}">
        <p14:creationId xmlns:p14="http://schemas.microsoft.com/office/powerpoint/2010/main" val="509708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17</a:t>
            </a:fld>
            <a:endParaRPr lang="en-US" altLang="en-US" dirty="0"/>
          </a:p>
        </p:txBody>
      </p:sp>
    </p:spTree>
    <p:extLst>
      <p:ext uri="{BB962C8B-B14F-4D97-AF65-F5344CB8AC3E}">
        <p14:creationId xmlns:p14="http://schemas.microsoft.com/office/powerpoint/2010/main" val="4100590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19</a:t>
            </a:fld>
            <a:endParaRPr lang="en-US" altLang="en-US" dirty="0"/>
          </a:p>
        </p:txBody>
      </p:sp>
    </p:spTree>
    <p:extLst>
      <p:ext uri="{BB962C8B-B14F-4D97-AF65-F5344CB8AC3E}">
        <p14:creationId xmlns:p14="http://schemas.microsoft.com/office/powerpoint/2010/main" val="3841761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20</a:t>
            </a:fld>
            <a:endParaRPr lang="en-US" altLang="en-US" dirty="0"/>
          </a:p>
        </p:txBody>
      </p:sp>
    </p:spTree>
    <p:extLst>
      <p:ext uri="{BB962C8B-B14F-4D97-AF65-F5344CB8AC3E}">
        <p14:creationId xmlns:p14="http://schemas.microsoft.com/office/powerpoint/2010/main" val="2044196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26</a:t>
            </a:fld>
            <a:endParaRPr lang="en-US" altLang="en-US" dirty="0"/>
          </a:p>
        </p:txBody>
      </p:sp>
    </p:spTree>
    <p:extLst>
      <p:ext uri="{BB962C8B-B14F-4D97-AF65-F5344CB8AC3E}">
        <p14:creationId xmlns:p14="http://schemas.microsoft.com/office/powerpoint/2010/main" val="3436893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32</a:t>
            </a:fld>
            <a:endParaRPr lang="en-US" altLang="en-US" dirty="0"/>
          </a:p>
        </p:txBody>
      </p:sp>
    </p:spTree>
    <p:extLst>
      <p:ext uri="{BB962C8B-B14F-4D97-AF65-F5344CB8AC3E}">
        <p14:creationId xmlns:p14="http://schemas.microsoft.com/office/powerpoint/2010/main" val="2688221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33</a:t>
            </a:fld>
            <a:endParaRPr lang="en-US" altLang="en-US" dirty="0"/>
          </a:p>
        </p:txBody>
      </p:sp>
    </p:spTree>
    <p:extLst>
      <p:ext uri="{BB962C8B-B14F-4D97-AF65-F5344CB8AC3E}">
        <p14:creationId xmlns:p14="http://schemas.microsoft.com/office/powerpoint/2010/main" val="1379160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46</a:t>
            </a:fld>
            <a:endParaRPr lang="en-US" altLang="en-US" dirty="0"/>
          </a:p>
        </p:txBody>
      </p:sp>
    </p:spTree>
    <p:extLst>
      <p:ext uri="{BB962C8B-B14F-4D97-AF65-F5344CB8AC3E}">
        <p14:creationId xmlns:p14="http://schemas.microsoft.com/office/powerpoint/2010/main" val="283410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49</a:t>
            </a:fld>
            <a:endParaRPr lang="en-US" altLang="en-US" dirty="0"/>
          </a:p>
        </p:txBody>
      </p:sp>
    </p:spTree>
    <p:extLst>
      <p:ext uri="{BB962C8B-B14F-4D97-AF65-F5344CB8AC3E}">
        <p14:creationId xmlns:p14="http://schemas.microsoft.com/office/powerpoint/2010/main" val="190598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983197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3140122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5"/>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fld id="{F434306A-9547-419F-A264-AAB67C05F398}" type="slidenum">
              <a:rPr lang="en-US" altLang="en-US"/>
              <a:pPr/>
              <a:t>‹#›</a:t>
            </a:fld>
            <a:endParaRPr lang="en-US" altLang="en-US"/>
          </a:p>
        </p:txBody>
      </p:sp>
    </p:spTree>
    <p:extLst>
      <p:ext uri="{BB962C8B-B14F-4D97-AF65-F5344CB8AC3E}">
        <p14:creationId xmlns:p14="http://schemas.microsoft.com/office/powerpoint/2010/main" val="273894588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12/31/21</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861709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18" r:id="rId13"/>
    <p:sldLayoutId id="2147488919" r:id="rId14"/>
    <p:sldLayoutId id="2147488920" r:id="rId15"/>
    <p:sldLayoutId id="2147488921" r:id="rId16"/>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28.jpeg"/></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15:1</a:t>
            </a:r>
            <a:r>
              <a:rPr lang="en-US" sz="3600" dirty="0">
                <a:effectLst>
                  <a:outerShdw blurRad="38100" dist="38100" dir="2700000" algn="tl">
                    <a:srgbClr val="000000">
                      <a:alpha val="43137"/>
                    </a:srgbClr>
                  </a:outerShdw>
                </a:effectLst>
                <a:cs typeface="Calibri" panose="020F0502020204030204" pitchFamily="34" charset="0"/>
              </a:rPr>
              <a:t>‒21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Abrahamic Covenant</a:t>
            </a:r>
          </a:p>
        </p:txBody>
      </p:sp>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Seed Promise Clarified (15:1-6)</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Promise Ratified (15:7-21)</a:t>
            </a:r>
          </a:p>
          <a:p>
            <a:pPr marL="0" lvl="2" indent="0" eaLnBrk="1" hangingPunct="1">
              <a:spcBef>
                <a:spcPts val="0"/>
              </a:spcBef>
              <a:spcAft>
                <a:spcPts val="3000"/>
              </a:spcAft>
              <a:buClr>
                <a:srgbClr val="CC66FF"/>
              </a:buClr>
              <a:buSzPct val="100000"/>
              <a:buNone/>
              <a:defRPr/>
            </a:pPr>
            <a:endParaRPr lang="en-US"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743616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15:1</a:t>
            </a:r>
            <a:r>
              <a:rPr lang="en-US" sz="3600" dirty="0">
                <a:effectLst>
                  <a:outerShdw blurRad="38100" dist="38100" dir="2700000" algn="tl">
                    <a:srgbClr val="000000">
                      <a:alpha val="43137"/>
                    </a:srgbClr>
                  </a:outerShdw>
                </a:effectLst>
                <a:cs typeface="Calibri" panose="020F0502020204030204" pitchFamily="34" charset="0"/>
              </a:rPr>
              <a:t>‒21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Abrahamic Covenant</a:t>
            </a:r>
          </a:p>
        </p:txBody>
      </p:sp>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Seed Promise Clarified (15:1-6)</a:t>
            </a:r>
          </a:p>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Promise Ratified (15:7-21)</a:t>
            </a:r>
          </a:p>
          <a:p>
            <a:pPr marL="0" lvl="2" indent="0" eaLnBrk="1" hangingPunct="1">
              <a:spcBef>
                <a:spcPts val="0"/>
              </a:spcBef>
              <a:spcAft>
                <a:spcPts val="3000"/>
              </a:spcAft>
              <a:buClr>
                <a:srgbClr val="CC66FF"/>
              </a:buClr>
              <a:buSzPct val="100000"/>
              <a:buNone/>
              <a:defRPr/>
            </a:pPr>
            <a:endParaRPr lang="en-US"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4100060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cs typeface="Calibri" panose="020F0502020204030204" pitchFamily="34" charset="0"/>
              </a:rPr>
              <a:t>Seed Promise Clarified</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15:1-6</a:t>
            </a:r>
          </a:p>
        </p:txBody>
      </p:sp>
      <p:sp>
        <p:nvSpPr>
          <p:cNvPr id="161795" name="Rectangle 3"/>
          <p:cNvSpPr>
            <a:spLocks noGrp="1" noChangeArrowheads="1"/>
          </p:cNvSpPr>
          <p:nvPr>
            <p:ph type="body" idx="1"/>
          </p:nvPr>
        </p:nvSpPr>
        <p:spPr>
          <a:xfrm>
            <a:off x="1066800" y="1792014"/>
            <a:ext cx="6096000" cy="4800600"/>
          </a:xfrm>
        </p:spPr>
        <p:txBody>
          <a:bodyPr/>
          <a:lstStyle/>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Promise (1)</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misunderstanding (2-3)</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clarification (4-5)</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response (6)</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900505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15:1</a:t>
            </a:r>
            <a:r>
              <a:rPr lang="en-US" sz="3600" dirty="0">
                <a:effectLst>
                  <a:outerShdw blurRad="38100" dist="38100" dir="2700000" algn="tl">
                    <a:srgbClr val="000000">
                      <a:alpha val="43137"/>
                    </a:srgbClr>
                  </a:outerShdw>
                </a:effectLst>
                <a:cs typeface="Calibri" panose="020F0502020204030204" pitchFamily="34" charset="0"/>
              </a:rPr>
              <a:t>‒21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Abrahamic Covenant</a:t>
            </a:r>
          </a:p>
        </p:txBody>
      </p:sp>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Seed Promise Clarified (15:1-6)</a:t>
            </a:r>
          </a:p>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Land Promise Ratified (15:7-21)</a:t>
            </a:r>
          </a:p>
          <a:p>
            <a:pPr marL="0" lvl="2" indent="0" eaLnBrk="1" hangingPunct="1">
              <a:spcBef>
                <a:spcPts val="0"/>
              </a:spcBef>
              <a:spcAft>
                <a:spcPts val="3000"/>
              </a:spcAft>
              <a:buClr>
                <a:srgbClr val="CC66FF"/>
              </a:buClr>
              <a:buSzPct val="100000"/>
              <a:buNone/>
              <a:defRPr/>
            </a:pPr>
            <a:endParaRPr lang="en-US"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849311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cs typeface="Calibri" panose="020F0502020204030204" pitchFamily="34" charset="0"/>
              </a:rPr>
              <a:t>Land Promise Ratified</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15:7-21</a:t>
            </a:r>
          </a:p>
        </p:txBody>
      </p:sp>
      <p:sp>
        <p:nvSpPr>
          <p:cNvPr id="161795" name="Rectangle 3"/>
          <p:cNvSpPr>
            <a:spLocks noGrp="1" noChangeArrowheads="1"/>
          </p:cNvSpPr>
          <p:nvPr>
            <p:ph type="body" idx="1"/>
          </p:nvPr>
        </p:nvSpPr>
        <p:spPr>
          <a:xfrm>
            <a:off x="585217" y="1524000"/>
            <a:ext cx="7491983" cy="4800600"/>
          </a:xfrm>
        </p:spPr>
        <p:txBody>
          <a:bodyPr/>
          <a:lstStyle/>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Promise (7)</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Question (8)</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Preparation of the Animal pieces (9-11)</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Prophecy of redemption from Egyptian bondage (12-16)</a:t>
            </a:r>
          </a:p>
          <a:p>
            <a:pPr marL="514350" lvl="2" indent="-514350" eaLnBrk="1" hangingPunct="1">
              <a:spcBef>
                <a:spcPts val="0"/>
              </a:spcBef>
              <a:spcAft>
                <a:spcPts val="3600"/>
              </a:spcAft>
              <a:buClr>
                <a:srgbClr val="00FF00"/>
              </a:buClr>
              <a:buSzPct val="100000"/>
              <a:buFont typeface="+mj-lt"/>
              <a:buAutoNum type="arabicPeriod"/>
              <a:defRPr/>
            </a:pPr>
            <a:r>
              <a:rPr lang="en-US" b="1" u="sng" dirty="0">
                <a:solidFill>
                  <a:srgbClr val="FFFFCC"/>
                </a:solidFill>
              </a:rPr>
              <a:t>Covenant ratification ritual (17-21)</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943375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00FF00"/>
              </a:buClr>
              <a:buFont typeface="+mj-lt"/>
              <a:buAutoNum type="arabicPeriod" startAt="5"/>
            </a:pPr>
            <a:r>
              <a:rPr lang="en-US" sz="3600" dirty="0">
                <a:effectLst>
                  <a:outerShdw blurRad="38100" dist="38100" dir="2700000" algn="tl">
                    <a:srgbClr val="000000">
                      <a:alpha val="43137"/>
                    </a:srgbClr>
                  </a:outerShdw>
                </a:effectLst>
                <a:cs typeface="Calibri" panose="020F0502020204030204" pitchFamily="34" charset="0"/>
              </a:rPr>
              <a:t>Covenant Ratification Ritual</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15:17-21</a:t>
            </a:r>
          </a:p>
        </p:txBody>
      </p:sp>
      <p:sp>
        <p:nvSpPr>
          <p:cNvPr id="161795" name="Rectangle 3"/>
          <p:cNvSpPr>
            <a:spLocks noGrp="1" noChangeArrowheads="1"/>
          </p:cNvSpPr>
          <p:nvPr>
            <p:ph type="body" idx="1"/>
          </p:nvPr>
        </p:nvSpPr>
        <p:spPr>
          <a:xfrm>
            <a:off x="990600" y="2095500"/>
            <a:ext cx="6934200" cy="2667000"/>
          </a:xfrm>
        </p:spPr>
        <p:txBody>
          <a:bodyPr/>
          <a:lstStyle/>
          <a:p>
            <a:pPr marL="574675" lvl="1" indent="-574675" eaLnBrk="1" hangingPunct="1">
              <a:spcBef>
                <a:spcPts val="0"/>
              </a:spcBef>
              <a:spcAft>
                <a:spcPts val="3000"/>
              </a:spcAft>
              <a:buClr>
                <a:srgbClr val="FFC000"/>
              </a:buClr>
              <a:buSzPct val="100000"/>
              <a:buFont typeface="+mj-lt"/>
              <a:buAutoNum type="alphaLcPeriod"/>
              <a:defRPr/>
            </a:pPr>
            <a:r>
              <a:rPr lang="en-US" dirty="0"/>
              <a:t>The ceremony (17)</a:t>
            </a:r>
          </a:p>
          <a:p>
            <a:pPr marL="574675" lvl="1" indent="-574675" eaLnBrk="1" hangingPunct="1">
              <a:spcBef>
                <a:spcPts val="0"/>
              </a:spcBef>
              <a:spcAft>
                <a:spcPts val="3000"/>
              </a:spcAft>
              <a:buClr>
                <a:srgbClr val="FFC000"/>
              </a:buClr>
              <a:buSzPct val="100000"/>
              <a:buFont typeface="+mj-lt"/>
              <a:buAutoNum type="alphaLcPeriod"/>
              <a:defRPr/>
            </a:pPr>
            <a:r>
              <a:rPr lang="en-US" dirty="0"/>
              <a:t>The covenant (18a)</a:t>
            </a:r>
          </a:p>
          <a:p>
            <a:pPr marL="574675" lvl="1" indent="-574675" eaLnBrk="1" hangingPunct="1">
              <a:spcBef>
                <a:spcPts val="0"/>
              </a:spcBef>
              <a:spcAft>
                <a:spcPts val="3000"/>
              </a:spcAft>
              <a:buClr>
                <a:srgbClr val="FFC000"/>
              </a:buClr>
              <a:buSzPct val="100000"/>
              <a:buFont typeface="+mj-lt"/>
              <a:buAutoNum type="alphaLcPeriod"/>
              <a:defRPr/>
            </a:pPr>
            <a:r>
              <a:rPr lang="en-US" dirty="0"/>
              <a:t>The land (18b-21)</a:t>
            </a:r>
          </a:p>
        </p:txBody>
      </p:sp>
      <p:pic>
        <p:nvPicPr>
          <p:cNvPr id="6" name="Picture 5">
            <a:extLst>
              <a:ext uri="{FF2B5EF4-FFF2-40B4-BE49-F238E27FC236}">
                <a16:creationId xmlns:a16="http://schemas.microsoft.com/office/drawing/2014/main" id="{CB7386C8-0C09-4C5A-9ECC-AB1DA3C9EF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440267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00FF00"/>
              </a:buClr>
              <a:buFont typeface="+mj-lt"/>
              <a:buAutoNum type="arabicPeriod" startAt="5"/>
            </a:pPr>
            <a:r>
              <a:rPr lang="en-US" sz="3600" dirty="0">
                <a:effectLst>
                  <a:outerShdw blurRad="38100" dist="38100" dir="2700000" algn="tl">
                    <a:srgbClr val="000000">
                      <a:alpha val="43137"/>
                    </a:srgbClr>
                  </a:outerShdw>
                </a:effectLst>
                <a:cs typeface="Calibri" panose="020F0502020204030204" pitchFamily="34" charset="0"/>
              </a:rPr>
              <a:t>Covenant Ratification Ritual</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15:17-21</a:t>
            </a:r>
          </a:p>
        </p:txBody>
      </p:sp>
      <p:sp>
        <p:nvSpPr>
          <p:cNvPr id="161795" name="Rectangle 3"/>
          <p:cNvSpPr>
            <a:spLocks noGrp="1" noChangeArrowheads="1"/>
          </p:cNvSpPr>
          <p:nvPr>
            <p:ph type="body" idx="1"/>
          </p:nvPr>
        </p:nvSpPr>
        <p:spPr>
          <a:xfrm>
            <a:off x="990600" y="2095500"/>
            <a:ext cx="6934200" cy="2667000"/>
          </a:xfrm>
        </p:spPr>
        <p:txBody>
          <a:bodyPr/>
          <a:lstStyle/>
          <a:p>
            <a:pPr marL="574675" lvl="1" indent="-574675" eaLnBrk="1" hangingPunct="1">
              <a:spcBef>
                <a:spcPts val="0"/>
              </a:spcBef>
              <a:spcAft>
                <a:spcPts val="3000"/>
              </a:spcAft>
              <a:buClr>
                <a:srgbClr val="FFC000"/>
              </a:buClr>
              <a:buSzPct val="100000"/>
              <a:buFont typeface="+mj-lt"/>
              <a:buAutoNum type="alphaLcPeriod"/>
              <a:defRPr/>
            </a:pPr>
            <a:r>
              <a:rPr lang="en-US" b="1" u="sng" dirty="0">
                <a:solidFill>
                  <a:srgbClr val="FFFFCC"/>
                </a:solidFill>
              </a:rPr>
              <a:t>The ceremony (17)</a:t>
            </a:r>
          </a:p>
          <a:p>
            <a:pPr marL="574675" lvl="1" indent="-574675" eaLnBrk="1" hangingPunct="1">
              <a:spcBef>
                <a:spcPts val="0"/>
              </a:spcBef>
              <a:spcAft>
                <a:spcPts val="3000"/>
              </a:spcAft>
              <a:buClr>
                <a:srgbClr val="FFC000"/>
              </a:buClr>
              <a:buSzPct val="100000"/>
              <a:buFont typeface="+mj-lt"/>
              <a:buAutoNum type="alphaLcPeriod"/>
              <a:defRPr/>
            </a:pPr>
            <a:r>
              <a:rPr lang="en-US" dirty="0"/>
              <a:t>The covenant (18a)</a:t>
            </a:r>
          </a:p>
          <a:p>
            <a:pPr marL="574675" lvl="1" indent="-574675" eaLnBrk="1" hangingPunct="1">
              <a:spcBef>
                <a:spcPts val="0"/>
              </a:spcBef>
              <a:spcAft>
                <a:spcPts val="3000"/>
              </a:spcAft>
              <a:buClr>
                <a:srgbClr val="FFC000"/>
              </a:buClr>
              <a:buSzPct val="100000"/>
              <a:buFont typeface="+mj-lt"/>
              <a:buAutoNum type="alphaLcPeriod"/>
              <a:defRPr/>
            </a:pPr>
            <a:r>
              <a:rPr lang="en-US" dirty="0"/>
              <a:t>The land (18b-21)</a:t>
            </a:r>
          </a:p>
        </p:txBody>
      </p:sp>
      <p:pic>
        <p:nvPicPr>
          <p:cNvPr id="6" name="Picture 5">
            <a:extLst>
              <a:ext uri="{FF2B5EF4-FFF2-40B4-BE49-F238E27FC236}">
                <a16:creationId xmlns:a16="http://schemas.microsoft.com/office/drawing/2014/main" id="{CB7386C8-0C09-4C5A-9ECC-AB1DA3C9EF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653309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524000"/>
            <a:ext cx="11019253"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 Hebrew word for deep sleep is </a:t>
            </a:r>
            <a:r>
              <a:rPr lang="en-US" i="1" dirty="0" err="1">
                <a:effectLst>
                  <a:outerShdw blurRad="38100" dist="38100" dir="2700000" algn="tl">
                    <a:srgbClr val="000000">
                      <a:alpha val="43137"/>
                    </a:srgbClr>
                  </a:outerShdw>
                </a:effectLst>
              </a:rPr>
              <a:t>tardeimah</a:t>
            </a:r>
            <a:r>
              <a:rPr lang="en-US" dirty="0">
                <a:effectLst>
                  <a:outerShdw blurRad="38100" dist="38100" dir="2700000" algn="tl">
                    <a:srgbClr val="000000">
                      <a:alpha val="43137"/>
                    </a:srgbClr>
                  </a:outerShdw>
                </a:effectLst>
              </a:rPr>
              <a:t>; it was a supernatural deep sleep that fell upon Abram. It was the same deep sleep that fell upon Adam (Gen. 2:21) in preparation for the creation of Eve. It also fell upon Saul (I Sam. 26:12 and Dan. 8:18; 10:9). It is also mentioned in Job 4:13 and 33:15.”</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280</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985143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09800" y="228600"/>
            <a:ext cx="7772400" cy="1143000"/>
          </a:xfrm>
        </p:spPr>
        <p:txBody>
          <a:bodyPr/>
          <a:lstStyle/>
          <a:p>
            <a:pPr algn="ctr"/>
            <a:r>
              <a:rPr lang="en-US" sz="3600" dirty="0">
                <a:effectLst>
                  <a:outerShdw blurRad="38100" dist="38100" dir="2700000" algn="tl">
                    <a:srgbClr val="000000">
                      <a:alpha val="43137"/>
                    </a:srgbClr>
                  </a:outerShdw>
                </a:effectLst>
              </a:rPr>
              <a:t>Evidence of Abrahamic Covenant’s Unconditional Nature</a:t>
            </a:r>
          </a:p>
        </p:txBody>
      </p:sp>
      <p:sp>
        <p:nvSpPr>
          <p:cNvPr id="34819" name="Rectangle 3"/>
          <p:cNvSpPr>
            <a:spLocks noGrp="1" noChangeArrowheads="1"/>
          </p:cNvSpPr>
          <p:nvPr>
            <p:ph type="body" idx="1"/>
          </p:nvPr>
        </p:nvSpPr>
        <p:spPr>
          <a:xfrm>
            <a:off x="609600" y="1600200"/>
            <a:ext cx="11201400" cy="3810001"/>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ANE covenant ratification ceremony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Lack of stated conditions for Israel’s obedience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eternality (Gen 17:7, 13, 19; Ps. 90:2)</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immutability (</a:t>
            </a:r>
            <a:r>
              <a:rPr lang="en-US" dirty="0" err="1">
                <a:effectLst>
                  <a:outerShdw blurRad="38100" dist="38100" dir="2700000" algn="tl">
                    <a:srgbClr val="000000">
                      <a:alpha val="43137"/>
                    </a:srgbClr>
                  </a:outerShdw>
                </a:effectLst>
              </a:rPr>
              <a:t>Heb</a:t>
            </a:r>
            <a:r>
              <a:rPr lang="en-US" dirty="0">
                <a:effectLst>
                  <a:outerShdw blurRad="38100" dist="38100" dir="2700000" algn="tl">
                    <a:srgbClr val="000000">
                      <a:alpha val="43137"/>
                    </a:srgbClr>
                  </a:outerShdw>
                </a:effectLst>
              </a:rPr>
              <a:t> 6:13-18; Mal. 3:6)</a:t>
            </a:r>
          </a:p>
          <a:p>
            <a:pPr marL="457200" indent="-457200">
              <a:spcBef>
                <a:spcPts val="0"/>
              </a:spcBef>
              <a:spcAft>
                <a:spcPts val="1800"/>
              </a:spcAft>
              <a:defRPr/>
            </a:pPr>
            <a:r>
              <a:rPr lang="en-US" dirty="0">
                <a:effectLst>
                  <a:outerShdw blurRad="38100" dist="38100" dir="2700000" algn="tl">
                    <a:srgbClr val="000000">
                      <a:alpha val="43137"/>
                    </a:srgbClr>
                  </a:outerShdw>
                </a:effectLst>
              </a:rPr>
              <a:t>Trans-generational reaffirmation despite perpetual national disobedience (</a:t>
            </a:r>
            <a:r>
              <a:rPr lang="en-US" dirty="0" err="1">
                <a:effectLst>
                  <a:outerShdw blurRad="38100" dist="38100" dir="2700000" algn="tl">
                    <a:srgbClr val="000000">
                      <a:alpha val="43137"/>
                    </a:srgbClr>
                  </a:outerShdw>
                </a:effectLst>
              </a:rPr>
              <a:t>Jer</a:t>
            </a:r>
            <a:r>
              <a:rPr lang="en-US" dirty="0">
                <a:effectLst>
                  <a:outerShdw blurRad="38100" dist="38100" dir="2700000" algn="tl">
                    <a:srgbClr val="000000">
                      <a:alpha val="43137"/>
                    </a:srgbClr>
                  </a:outerShdw>
                </a:effectLst>
              </a:rPr>
              <a:t> 31:35-37)</a:t>
            </a:r>
          </a:p>
        </p:txBody>
      </p:sp>
      <p:sp>
        <p:nvSpPr>
          <p:cNvPr id="30724" name="Text Box 4"/>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Walvoord, </a:t>
            </a:r>
            <a:r>
              <a:rPr lang="en-US" sz="1800" i="1" dirty="0">
                <a:effectLst>
                  <a:outerShdw blurRad="38100" dist="38100" dir="2700000" algn="tl">
                    <a:srgbClr val="000000">
                      <a:alpha val="43137"/>
                    </a:srgbClr>
                  </a:outerShdw>
                </a:effectLst>
                <a:latin typeface="Calibri" panose="020F0502020204030204" pitchFamily="34" charset="0"/>
              </a:rPr>
              <a:t>The Millennial Kingdom</a:t>
            </a:r>
            <a:r>
              <a:rPr lang="en-US" sz="1800" dirty="0">
                <a:effectLst>
                  <a:outerShdw blurRad="38100" dist="38100" dir="2700000" algn="tl">
                    <a:srgbClr val="000000">
                      <a:alpha val="43137"/>
                    </a:srgbClr>
                  </a:outerShdw>
                </a:effectLst>
                <a:latin typeface="Calibri" panose="020F0502020204030204" pitchFamily="34" charset="0"/>
              </a:rPr>
              <a:t>, 149-52</a:t>
            </a:r>
          </a:p>
        </p:txBody>
      </p:sp>
      <p:pic>
        <p:nvPicPr>
          <p:cNvPr id="5" name="Picture 2" descr="http://walvoordhistory.com/wp-content/uploads/2009/11/JohnFWalvoord-e141965344788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20116" cy="109728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292260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371600"/>
            <a:ext cx="11019253" cy="49530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 normal procedure was for both persons making the covenant to walk between the pieces of the animal, rendering the terms of the covenant obligatory to both parties. This procedure also rendered the covenant conditional: If one party broke the terms and forfeited his life, it would exempt the other party from keeping his part of the covenant. Since the covenant was between God and Abram, it was normal here that God passed between these pieces. The previous abnormality was the fact that in place of one animal, there were five. Now there was a second differentiation.”</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283-84</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034328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E7F1DD-30FD-46F0-8C66-85C8434E18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952851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371600"/>
            <a:ext cx="11019253" cy="47244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“It was not God and Abram that walked between these pieces of the animals, but it was God alone Who passed between the pieces of the animals, which rendered the covenant unconditional. Abram’s lack of participation emphasizes the unconditionality of this particular covenant. So Abram did not become an active participant in the signing and sealing of the covenant as such; he was only the recipient of the covenant and the covenantal promises. It meant that no matter how often Abram failed (and he will fail in the next chapter), and no matter how often his seed, the Jewish people fail, the Abrahamic Covenant cannot be rendered null and void.”</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283-84</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763028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00FF00"/>
              </a:buClr>
              <a:buFont typeface="+mj-lt"/>
              <a:buAutoNum type="arabicPeriod" startAt="5"/>
            </a:pPr>
            <a:r>
              <a:rPr lang="en-US" sz="3600" dirty="0">
                <a:effectLst>
                  <a:outerShdw blurRad="38100" dist="38100" dir="2700000" algn="tl">
                    <a:srgbClr val="000000">
                      <a:alpha val="43137"/>
                    </a:srgbClr>
                  </a:outerShdw>
                </a:effectLst>
                <a:cs typeface="Calibri" panose="020F0502020204030204" pitchFamily="34" charset="0"/>
              </a:rPr>
              <a:t>Covenant Ratification Ritual</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15:17-21</a:t>
            </a:r>
          </a:p>
        </p:txBody>
      </p:sp>
      <p:sp>
        <p:nvSpPr>
          <p:cNvPr id="161795" name="Rectangle 3"/>
          <p:cNvSpPr>
            <a:spLocks noGrp="1" noChangeArrowheads="1"/>
          </p:cNvSpPr>
          <p:nvPr>
            <p:ph type="body" idx="1"/>
          </p:nvPr>
        </p:nvSpPr>
        <p:spPr>
          <a:xfrm>
            <a:off x="990600" y="2095500"/>
            <a:ext cx="6934200" cy="2667000"/>
          </a:xfrm>
        </p:spPr>
        <p:txBody>
          <a:bodyPr/>
          <a:lstStyle/>
          <a:p>
            <a:pPr marL="574675" lvl="1" indent="-574675" eaLnBrk="1" hangingPunct="1">
              <a:spcBef>
                <a:spcPts val="0"/>
              </a:spcBef>
              <a:spcAft>
                <a:spcPts val="3000"/>
              </a:spcAft>
              <a:buClr>
                <a:srgbClr val="FFC000"/>
              </a:buClr>
              <a:buSzPct val="100000"/>
              <a:buFont typeface="+mj-lt"/>
              <a:buAutoNum type="alphaLcPeriod"/>
              <a:defRPr/>
            </a:pPr>
            <a:r>
              <a:rPr lang="en-US" dirty="0"/>
              <a:t>The ceremony (17)</a:t>
            </a:r>
          </a:p>
          <a:p>
            <a:pPr marL="574675" lvl="1" indent="-574675" eaLnBrk="1" hangingPunct="1">
              <a:spcBef>
                <a:spcPts val="0"/>
              </a:spcBef>
              <a:spcAft>
                <a:spcPts val="3000"/>
              </a:spcAft>
              <a:buClr>
                <a:srgbClr val="FFC000"/>
              </a:buClr>
              <a:buSzPct val="100000"/>
              <a:buFont typeface="+mj-lt"/>
              <a:buAutoNum type="alphaLcPeriod"/>
              <a:defRPr/>
            </a:pPr>
            <a:r>
              <a:rPr lang="en-US" b="1" u="sng" dirty="0">
                <a:solidFill>
                  <a:srgbClr val="FFFFCC"/>
                </a:solidFill>
              </a:rPr>
              <a:t>The covenant (18a)</a:t>
            </a:r>
          </a:p>
          <a:p>
            <a:pPr marL="574675" lvl="1" indent="-574675" eaLnBrk="1" hangingPunct="1">
              <a:spcBef>
                <a:spcPts val="0"/>
              </a:spcBef>
              <a:spcAft>
                <a:spcPts val="3000"/>
              </a:spcAft>
              <a:buClr>
                <a:srgbClr val="FFC000"/>
              </a:buClr>
              <a:buSzPct val="100000"/>
              <a:buFont typeface="+mj-lt"/>
              <a:buAutoNum type="alphaLcPeriod"/>
              <a:defRPr/>
            </a:pPr>
            <a:r>
              <a:rPr lang="en-US" dirty="0"/>
              <a:t>The land (18b-21)</a:t>
            </a:r>
          </a:p>
        </p:txBody>
      </p:sp>
      <p:pic>
        <p:nvPicPr>
          <p:cNvPr id="6" name="Picture 5">
            <a:extLst>
              <a:ext uri="{FF2B5EF4-FFF2-40B4-BE49-F238E27FC236}">
                <a16:creationId xmlns:a16="http://schemas.microsoft.com/office/drawing/2014/main" id="{CB7386C8-0C09-4C5A-9ECC-AB1DA3C9EF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061171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2ACE04-FABD-46A8-BCCE-F3190DBFD78C}"/>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800" cy="4662815"/>
          </a:xfrm>
          <a:prstGeom prst="rect">
            <a:avLst/>
          </a:prstGeom>
          <a:noFill/>
          <a:ln w="28575">
            <a:noFill/>
            <a:miter lim="800000"/>
            <a:headEnd/>
            <a:tailEnd/>
          </a:ln>
        </p:spPr>
        <p:txBody>
          <a:bodyPr wrap="square">
            <a:spAutoFit/>
          </a:bodyPr>
          <a:lstStyle/>
          <a:p>
            <a:pPr algn="ctr">
              <a:spcAft>
                <a:spcPts val="600"/>
              </a:spcAft>
            </a:pPr>
            <a:r>
              <a:rPr lang="en-US" sz="36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15:18-21</a:t>
            </a:r>
          </a:p>
          <a:p>
            <a:pPr algn="just"/>
            <a:r>
              <a:rPr lang="en-US" sz="3600" baseline="30000" dirty="0">
                <a:effectLst>
                  <a:outerShdw blurRad="38100" dist="38100" dir="2700000" algn="tl">
                    <a:srgbClr val="000000">
                      <a:alpha val="43137"/>
                    </a:srgbClr>
                  </a:outerShdw>
                </a:effectLst>
                <a:latin typeface="Calibri" panose="020F0502020204030204" pitchFamily="34" charset="0"/>
              </a:rPr>
              <a:t>18</a:t>
            </a:r>
            <a:r>
              <a:rPr lang="en-US" sz="3600" dirty="0">
                <a:effectLst>
                  <a:outerShdw blurRad="38100" dist="38100" dir="2700000" algn="tl">
                    <a:srgbClr val="000000">
                      <a:alpha val="43137"/>
                    </a:srgbClr>
                  </a:outerShdw>
                </a:effectLst>
                <a:latin typeface="Calibri" panose="020F0502020204030204" pitchFamily="34" charset="0"/>
              </a:rPr>
              <a:t> On that day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made a covenant with Abram, saying, “To your descendants I have given this land, From the river of Egypt as far as the great river, the river Euphrates: </a:t>
            </a:r>
            <a:r>
              <a:rPr lang="en-US" sz="3600" baseline="30000" dirty="0">
                <a:effectLst>
                  <a:outerShdw blurRad="38100" dist="38100" dir="2700000" algn="tl">
                    <a:srgbClr val="000000">
                      <a:alpha val="43137"/>
                    </a:srgbClr>
                  </a:outerShdw>
                </a:effectLst>
                <a:latin typeface="Calibri" panose="020F0502020204030204" pitchFamily="34" charset="0"/>
              </a:rPr>
              <a:t>19 </a:t>
            </a:r>
            <a:r>
              <a:rPr lang="en-US" sz="3600" dirty="0">
                <a:effectLst>
                  <a:outerShdw blurRad="38100" dist="38100" dir="2700000" algn="tl">
                    <a:srgbClr val="000000">
                      <a:alpha val="43137"/>
                    </a:srgbClr>
                  </a:outerShdw>
                </a:effectLst>
                <a:latin typeface="Calibri" panose="020F0502020204030204" pitchFamily="34" charset="0"/>
              </a:rPr>
              <a:t>the Kenite and the </a:t>
            </a:r>
            <a:r>
              <a:rPr lang="en-US" sz="3600" dirty="0" err="1">
                <a:effectLst>
                  <a:outerShdw blurRad="38100" dist="38100" dir="2700000" algn="tl">
                    <a:srgbClr val="000000">
                      <a:alpha val="43137"/>
                    </a:srgbClr>
                  </a:outerShdw>
                </a:effectLst>
                <a:latin typeface="Calibri" panose="020F0502020204030204" pitchFamily="34" charset="0"/>
              </a:rPr>
              <a:t>Kenizzite</a:t>
            </a:r>
            <a:r>
              <a:rPr lang="en-US" sz="3600" dirty="0">
                <a:effectLst>
                  <a:outerShdw blurRad="38100" dist="38100" dir="2700000" algn="tl">
                    <a:srgbClr val="000000">
                      <a:alpha val="43137"/>
                    </a:srgbClr>
                  </a:outerShdw>
                </a:effectLst>
                <a:latin typeface="Calibri" panose="020F0502020204030204" pitchFamily="34" charset="0"/>
              </a:rPr>
              <a:t> and the </a:t>
            </a:r>
            <a:r>
              <a:rPr lang="en-US" sz="3600" dirty="0" err="1">
                <a:effectLst>
                  <a:outerShdw blurRad="38100" dist="38100" dir="2700000" algn="tl">
                    <a:srgbClr val="000000">
                      <a:alpha val="43137"/>
                    </a:srgbClr>
                  </a:outerShdw>
                </a:effectLst>
                <a:latin typeface="Calibri" panose="020F0502020204030204" pitchFamily="34" charset="0"/>
              </a:rPr>
              <a:t>Kadmonite</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20 </a:t>
            </a:r>
            <a:r>
              <a:rPr lang="en-US" sz="3600" dirty="0">
                <a:effectLst>
                  <a:outerShdw blurRad="38100" dist="38100" dir="2700000" algn="tl">
                    <a:srgbClr val="000000">
                      <a:alpha val="43137"/>
                    </a:srgbClr>
                  </a:outerShdw>
                </a:effectLst>
                <a:latin typeface="Calibri" panose="020F0502020204030204" pitchFamily="34" charset="0"/>
              </a:rPr>
              <a:t>and the Hittite and the Perizzite and the Rephaim </a:t>
            </a:r>
            <a:r>
              <a:rPr lang="en-US" sz="3600" baseline="30000" dirty="0">
                <a:effectLst>
                  <a:outerShdw blurRad="38100" dist="38100" dir="2700000" algn="tl">
                    <a:srgbClr val="000000">
                      <a:alpha val="43137"/>
                    </a:srgbClr>
                  </a:outerShdw>
                </a:effectLst>
                <a:latin typeface="Calibri" panose="020F0502020204030204" pitchFamily="34" charset="0"/>
              </a:rPr>
              <a:t>21 </a:t>
            </a:r>
            <a:r>
              <a:rPr lang="en-US" sz="3600" dirty="0">
                <a:effectLst>
                  <a:outerShdw blurRad="38100" dist="38100" dir="2700000" algn="tl">
                    <a:srgbClr val="000000">
                      <a:alpha val="43137"/>
                    </a:srgbClr>
                  </a:outerShdw>
                </a:effectLst>
                <a:latin typeface="Calibri" panose="020F0502020204030204" pitchFamily="34" charset="0"/>
              </a:rPr>
              <a:t>and the Amorite and the Canaanite and the </a:t>
            </a:r>
            <a:r>
              <a:rPr lang="en-US" sz="3600" dirty="0" err="1">
                <a:effectLst>
                  <a:outerShdw blurRad="38100" dist="38100" dir="2700000" algn="tl">
                    <a:srgbClr val="000000">
                      <a:alpha val="43137"/>
                    </a:srgbClr>
                  </a:outerShdw>
                </a:effectLst>
                <a:latin typeface="Calibri" panose="020F0502020204030204" pitchFamily="34" charset="0"/>
              </a:rPr>
              <a:t>Girgashite</a:t>
            </a:r>
            <a:r>
              <a:rPr lang="en-US" sz="3600" dirty="0">
                <a:effectLst>
                  <a:outerShdw blurRad="38100" dist="38100" dir="2700000" algn="tl">
                    <a:srgbClr val="000000">
                      <a:alpha val="43137"/>
                    </a:srgbClr>
                  </a:outerShdw>
                </a:effectLst>
                <a:latin typeface="Calibri" panose="020F0502020204030204" pitchFamily="34" charset="0"/>
              </a:rPr>
              <a:t> and the Jebusite.”</a:t>
            </a:r>
            <a:endParaRPr lang="en-US" sz="2800" dirty="0">
              <a:latin typeface="Calibri" panose="020F0502020204030204" pitchFamily="34" charset="0"/>
            </a:endParaRPr>
          </a:p>
        </p:txBody>
      </p:sp>
    </p:spTree>
    <p:extLst>
      <p:ext uri="{BB962C8B-B14F-4D97-AF65-F5344CB8AC3E}">
        <p14:creationId xmlns:p14="http://schemas.microsoft.com/office/powerpoint/2010/main" val="1643321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2ACE04-FABD-46A8-BCCE-F3190DBFD78C}"/>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800" cy="4662815"/>
          </a:xfrm>
          <a:prstGeom prst="rect">
            <a:avLst/>
          </a:prstGeom>
          <a:noFill/>
          <a:ln w="28575">
            <a:noFill/>
            <a:miter lim="800000"/>
            <a:headEnd/>
            <a:tailEnd/>
          </a:ln>
        </p:spPr>
        <p:txBody>
          <a:bodyPr wrap="square">
            <a:spAutoFit/>
          </a:bodyPr>
          <a:lstStyle/>
          <a:p>
            <a:pPr algn="ctr">
              <a:spcAft>
                <a:spcPts val="600"/>
              </a:spcAft>
            </a:pPr>
            <a:r>
              <a:rPr lang="en-US" sz="36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15:18-21</a:t>
            </a:r>
          </a:p>
          <a:p>
            <a:pPr algn="just"/>
            <a:r>
              <a:rPr lang="en-US" sz="3600" baseline="30000" dirty="0">
                <a:effectLst>
                  <a:outerShdw blurRad="38100" dist="38100" dir="2700000" algn="tl">
                    <a:srgbClr val="000000">
                      <a:alpha val="43137"/>
                    </a:srgbClr>
                  </a:outerShdw>
                </a:effectLst>
                <a:latin typeface="Calibri" panose="020F0502020204030204" pitchFamily="34" charset="0"/>
              </a:rPr>
              <a:t>18</a:t>
            </a:r>
            <a:r>
              <a:rPr lang="en-US" sz="3600" dirty="0">
                <a:effectLst>
                  <a:outerShdw blurRad="38100" dist="38100" dir="2700000" algn="tl">
                    <a:srgbClr val="000000">
                      <a:alpha val="43137"/>
                    </a:srgbClr>
                  </a:outerShdw>
                </a:effectLst>
                <a:latin typeface="Calibri" panose="020F0502020204030204" pitchFamily="34" charset="0"/>
              </a:rPr>
              <a:t> On that day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made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covenant</a:t>
            </a:r>
            <a:r>
              <a:rPr lang="en-US" sz="3600" dirty="0">
                <a:effectLst>
                  <a:outerShdw blurRad="38100" dist="38100" dir="2700000" algn="tl">
                    <a:srgbClr val="000000">
                      <a:alpha val="43137"/>
                    </a:srgbClr>
                  </a:outerShdw>
                </a:effectLst>
                <a:latin typeface="Calibri" panose="020F0502020204030204" pitchFamily="34" charset="0"/>
              </a:rPr>
              <a:t> with Abram, saying, “To your descendants I have given this land, From the river of Egypt as far as the great river, the river Euphrates: </a:t>
            </a:r>
            <a:r>
              <a:rPr lang="en-US" sz="3600" baseline="30000" dirty="0">
                <a:effectLst>
                  <a:outerShdw blurRad="38100" dist="38100" dir="2700000" algn="tl">
                    <a:srgbClr val="000000">
                      <a:alpha val="43137"/>
                    </a:srgbClr>
                  </a:outerShdw>
                </a:effectLst>
                <a:latin typeface="Calibri" panose="020F0502020204030204" pitchFamily="34" charset="0"/>
              </a:rPr>
              <a:t>19 </a:t>
            </a:r>
            <a:r>
              <a:rPr lang="en-US" sz="3600" dirty="0">
                <a:effectLst>
                  <a:outerShdw blurRad="38100" dist="38100" dir="2700000" algn="tl">
                    <a:srgbClr val="000000">
                      <a:alpha val="43137"/>
                    </a:srgbClr>
                  </a:outerShdw>
                </a:effectLst>
                <a:latin typeface="Calibri" panose="020F0502020204030204" pitchFamily="34" charset="0"/>
              </a:rPr>
              <a:t>the Kenite and the </a:t>
            </a:r>
            <a:r>
              <a:rPr lang="en-US" sz="3600" dirty="0" err="1">
                <a:effectLst>
                  <a:outerShdw blurRad="38100" dist="38100" dir="2700000" algn="tl">
                    <a:srgbClr val="000000">
                      <a:alpha val="43137"/>
                    </a:srgbClr>
                  </a:outerShdw>
                </a:effectLst>
                <a:latin typeface="Calibri" panose="020F0502020204030204" pitchFamily="34" charset="0"/>
              </a:rPr>
              <a:t>Kenizzite</a:t>
            </a:r>
            <a:r>
              <a:rPr lang="en-US" sz="3600" dirty="0">
                <a:effectLst>
                  <a:outerShdw blurRad="38100" dist="38100" dir="2700000" algn="tl">
                    <a:srgbClr val="000000">
                      <a:alpha val="43137"/>
                    </a:srgbClr>
                  </a:outerShdw>
                </a:effectLst>
                <a:latin typeface="Calibri" panose="020F0502020204030204" pitchFamily="34" charset="0"/>
              </a:rPr>
              <a:t> and the </a:t>
            </a:r>
            <a:r>
              <a:rPr lang="en-US" sz="3600" dirty="0" err="1">
                <a:effectLst>
                  <a:outerShdw blurRad="38100" dist="38100" dir="2700000" algn="tl">
                    <a:srgbClr val="000000">
                      <a:alpha val="43137"/>
                    </a:srgbClr>
                  </a:outerShdw>
                </a:effectLst>
                <a:latin typeface="Calibri" panose="020F0502020204030204" pitchFamily="34" charset="0"/>
              </a:rPr>
              <a:t>Kadmonite</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20 </a:t>
            </a:r>
            <a:r>
              <a:rPr lang="en-US" sz="3600" dirty="0">
                <a:effectLst>
                  <a:outerShdw blurRad="38100" dist="38100" dir="2700000" algn="tl">
                    <a:srgbClr val="000000">
                      <a:alpha val="43137"/>
                    </a:srgbClr>
                  </a:outerShdw>
                </a:effectLst>
                <a:latin typeface="Calibri" panose="020F0502020204030204" pitchFamily="34" charset="0"/>
              </a:rPr>
              <a:t>and the Hittite and the Perizzite and the Rephaim </a:t>
            </a:r>
            <a:r>
              <a:rPr lang="en-US" sz="3600" baseline="30000" dirty="0">
                <a:effectLst>
                  <a:outerShdw blurRad="38100" dist="38100" dir="2700000" algn="tl">
                    <a:srgbClr val="000000">
                      <a:alpha val="43137"/>
                    </a:srgbClr>
                  </a:outerShdw>
                </a:effectLst>
                <a:latin typeface="Calibri" panose="020F0502020204030204" pitchFamily="34" charset="0"/>
              </a:rPr>
              <a:t>21 </a:t>
            </a:r>
            <a:r>
              <a:rPr lang="en-US" sz="3600" dirty="0">
                <a:effectLst>
                  <a:outerShdw blurRad="38100" dist="38100" dir="2700000" algn="tl">
                    <a:srgbClr val="000000">
                      <a:alpha val="43137"/>
                    </a:srgbClr>
                  </a:outerShdw>
                </a:effectLst>
                <a:latin typeface="Calibri" panose="020F0502020204030204" pitchFamily="34" charset="0"/>
              </a:rPr>
              <a:t>and the Amorite and the Canaanite and the </a:t>
            </a:r>
            <a:r>
              <a:rPr lang="en-US" sz="3600" dirty="0" err="1">
                <a:effectLst>
                  <a:outerShdw blurRad="38100" dist="38100" dir="2700000" algn="tl">
                    <a:srgbClr val="000000">
                      <a:alpha val="43137"/>
                    </a:srgbClr>
                  </a:outerShdw>
                </a:effectLst>
                <a:latin typeface="Calibri" panose="020F0502020204030204" pitchFamily="34" charset="0"/>
              </a:rPr>
              <a:t>Girgashite</a:t>
            </a:r>
            <a:r>
              <a:rPr lang="en-US" sz="3600" dirty="0">
                <a:effectLst>
                  <a:outerShdw blurRad="38100" dist="38100" dir="2700000" algn="tl">
                    <a:srgbClr val="000000">
                      <a:alpha val="43137"/>
                    </a:srgbClr>
                  </a:outerShdw>
                </a:effectLst>
                <a:latin typeface="Calibri" panose="020F0502020204030204" pitchFamily="34" charset="0"/>
              </a:rPr>
              <a:t> and the Jebusite.”</a:t>
            </a:r>
            <a:endParaRPr lang="en-US" sz="2800" dirty="0">
              <a:latin typeface="Calibri" panose="020F0502020204030204" pitchFamily="34" charset="0"/>
            </a:endParaRPr>
          </a:p>
        </p:txBody>
      </p:sp>
    </p:spTree>
    <p:extLst>
      <p:ext uri="{BB962C8B-B14F-4D97-AF65-F5344CB8AC3E}">
        <p14:creationId xmlns:p14="http://schemas.microsoft.com/office/powerpoint/2010/main" val="30292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124005171"/>
              </p:ext>
            </p:extLst>
          </p:nvPr>
        </p:nvGraphicFramePr>
        <p:xfrm>
          <a:off x="609600" y="228600"/>
          <a:ext cx="10972800" cy="6400800"/>
        </p:xfrm>
        <a:graphic>
          <a:graphicData uri="http://schemas.openxmlformats.org/drawingml/2006/table">
            <a:tbl>
              <a:tblPr firstRow="1" bandRow="1">
                <a:tableStyleId>{5C22544A-7EE6-4342-B048-85BDC9FD1C3A}</a:tableStyleId>
              </a:tblPr>
              <a:tblGrid>
                <a:gridCol w="2324745">
                  <a:extLst>
                    <a:ext uri="{9D8B030D-6E8A-4147-A177-3AD203B41FA5}">
                      <a16:colId xmlns:a16="http://schemas.microsoft.com/office/drawing/2014/main" val="20000"/>
                    </a:ext>
                  </a:extLst>
                </a:gridCol>
                <a:gridCol w="2882685">
                  <a:extLst>
                    <a:ext uri="{9D8B030D-6E8A-4147-A177-3AD203B41FA5}">
                      <a16:colId xmlns:a16="http://schemas.microsoft.com/office/drawing/2014/main" val="20001"/>
                    </a:ext>
                  </a:extLst>
                </a:gridCol>
                <a:gridCol w="2882685">
                  <a:extLst>
                    <a:ext uri="{9D8B030D-6E8A-4147-A177-3AD203B41FA5}">
                      <a16:colId xmlns:a16="http://schemas.microsoft.com/office/drawing/2014/main" val="20002"/>
                    </a:ext>
                  </a:extLst>
                </a:gridCol>
                <a:gridCol w="2882685">
                  <a:extLst>
                    <a:ext uri="{9D8B030D-6E8A-4147-A177-3AD203B41FA5}">
                      <a16:colId xmlns:a16="http://schemas.microsoft.com/office/drawing/2014/main" val="20003"/>
                    </a:ext>
                  </a:extLst>
                </a:gridCol>
              </a:tblGrid>
              <a:tr h="914400">
                <a:tc gridSpan="4">
                  <a:txBody>
                    <a:bodyPr/>
                    <a:lstStyle/>
                    <a:p>
                      <a:pPr algn="ctr"/>
                      <a:r>
                        <a:rPr lang="en-US" sz="3200" b="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Noahic</a:t>
                      </a:r>
                      <a:r>
                        <a:rPr lang="en-US"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vs. Abrahamic &amp; Mosaic Covenants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extLst>
                  <a:ext uri="{0D108BD9-81ED-4DB2-BD59-A6C34878D82A}">
                    <a16:rowId xmlns:a16="http://schemas.microsoft.com/office/drawing/2014/main" val="1791230926"/>
                  </a:ext>
                </a:extLst>
              </a:tr>
              <a:tr h="914400">
                <a:tc>
                  <a:txBody>
                    <a:bodyPr/>
                    <a:lstStyle/>
                    <a:p>
                      <a:pPr algn="l"/>
                      <a:r>
                        <a:rPr lang="en-US" sz="2400" b="1" u="none" kern="1200" dirty="0">
                          <a:solidFill>
                            <a:schemeClr val="bg2"/>
                          </a:solidFill>
                          <a:latin typeface="Calibri" panose="020F0502020204030204" pitchFamily="34" charset="0"/>
                          <a:ea typeface="+mn-ea"/>
                          <a:cs typeface="+mn-cs"/>
                        </a:rPr>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NOAHIC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400" b="1" u="none" kern="1200" dirty="0">
                          <a:solidFill>
                            <a:srgbClr val="008000"/>
                          </a:solidFill>
                          <a:latin typeface="Calibri" panose="020F0502020204030204" pitchFamily="34" charset="0"/>
                          <a:ea typeface="+mn-ea"/>
                          <a:cs typeface="+mn-cs"/>
                        </a:rPr>
                        <a:t>ABRAHAMIC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b="1" u="none" kern="1200" dirty="0">
                          <a:solidFill>
                            <a:srgbClr val="0000CC"/>
                          </a:solidFill>
                          <a:latin typeface="Calibri" panose="020F0502020204030204" pitchFamily="34" charset="0"/>
                          <a:ea typeface="+mn-ea"/>
                          <a:cs typeface="+mn-cs"/>
                        </a:rPr>
                        <a:t>MOSAIC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0"/>
                  </a:ext>
                </a:extLst>
              </a:tr>
              <a:tr h="914400">
                <a:tc>
                  <a:txBody>
                    <a:bodyPr/>
                    <a:lstStyle/>
                    <a:p>
                      <a:r>
                        <a:rPr lang="en-US" sz="2400" b="1" u="none" kern="1200" dirty="0">
                          <a:solidFill>
                            <a:schemeClr val="bg2"/>
                          </a:solidFill>
                          <a:latin typeface="Calibri" panose="020F0502020204030204" pitchFamily="34" charset="0"/>
                          <a:ea typeface="+mn-ea"/>
                          <a:cs typeface="+mn-cs"/>
                        </a:rPr>
                        <a:t>Human agent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Noah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400" b="1" kern="1200" dirty="0">
                          <a:solidFill>
                            <a:srgbClr val="008000"/>
                          </a:solidFill>
                          <a:latin typeface="Calibri" panose="020F0502020204030204" pitchFamily="34" charset="0"/>
                          <a:ea typeface="+mn-ea"/>
                          <a:cs typeface="+mn-cs"/>
                        </a:rPr>
                        <a:t>Abraham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b="1" kern="1200" dirty="0">
                          <a:solidFill>
                            <a:srgbClr val="0000CC"/>
                          </a:solidFill>
                          <a:latin typeface="Calibri" panose="020F0502020204030204" pitchFamily="34" charset="0"/>
                          <a:ea typeface="+mn-ea"/>
                          <a:cs typeface="+mn-cs"/>
                        </a:rPr>
                        <a:t>Moses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1"/>
                  </a:ext>
                </a:extLst>
              </a:tr>
              <a:tr h="914400">
                <a:tc>
                  <a:txBody>
                    <a:bodyPr/>
                    <a:lstStyle/>
                    <a:p>
                      <a:r>
                        <a:rPr lang="en-US" sz="2400" b="1" u="none" kern="1200" dirty="0">
                          <a:solidFill>
                            <a:schemeClr val="bg2"/>
                          </a:solidFill>
                          <a:latin typeface="Calibri" panose="020F0502020204030204" pitchFamily="34" charset="0"/>
                          <a:ea typeface="+mn-ea"/>
                          <a:cs typeface="+mn-cs"/>
                        </a:rPr>
                        <a:t>Scripture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Gen. 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400" b="1" kern="1200" dirty="0">
                          <a:solidFill>
                            <a:srgbClr val="008000"/>
                          </a:solidFill>
                          <a:latin typeface="Calibri" panose="020F0502020204030204" pitchFamily="34" charset="0"/>
                          <a:ea typeface="+mn-ea"/>
                          <a:cs typeface="+mn-cs"/>
                        </a:rPr>
                        <a:t>Gen. 12‒17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b="1" kern="1200" dirty="0">
                          <a:solidFill>
                            <a:srgbClr val="0000CC"/>
                          </a:solidFill>
                          <a:latin typeface="Calibri" panose="020F0502020204030204" pitchFamily="34" charset="0"/>
                          <a:ea typeface="+mn-ea"/>
                          <a:cs typeface="+mn-cs"/>
                        </a:rPr>
                        <a:t>Exod. 19‒40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2"/>
                  </a:ext>
                </a:extLst>
              </a:tr>
              <a:tr h="914400">
                <a:tc>
                  <a:txBody>
                    <a:bodyPr/>
                    <a:lstStyle/>
                    <a:p>
                      <a:r>
                        <a:rPr lang="en-US" sz="2400" b="1" u="none" kern="1200" dirty="0">
                          <a:solidFill>
                            <a:schemeClr val="bg2"/>
                          </a:solidFill>
                          <a:latin typeface="Calibri" panose="020F0502020204030204" pitchFamily="34" charset="0"/>
                          <a:ea typeface="+mn-ea"/>
                          <a:cs typeface="+mn-cs"/>
                        </a:rPr>
                        <a:t>Covenant (</a:t>
                      </a:r>
                      <a:r>
                        <a:rPr lang="en-US" sz="2400" b="1" i="1" u="none" kern="1200" dirty="0">
                          <a:solidFill>
                            <a:schemeClr val="bg2"/>
                          </a:solidFill>
                          <a:latin typeface="Calibri" panose="020F0502020204030204" pitchFamily="34" charset="0"/>
                          <a:ea typeface="+mn-ea"/>
                          <a:cs typeface="+mn-cs"/>
                        </a:rPr>
                        <a:t>Berit</a:t>
                      </a:r>
                      <a:r>
                        <a:rPr lang="en-US" sz="2400" b="1" u="none" kern="1200" dirty="0">
                          <a:solidFill>
                            <a:schemeClr val="bg2"/>
                          </a:solidFill>
                          <a:latin typeface="Calibri" panose="020F0502020204030204" pitchFamily="34" charset="0"/>
                          <a:ea typeface="+mn-ea"/>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Gen. 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400" b="1" kern="1200" dirty="0">
                          <a:solidFill>
                            <a:srgbClr val="008000"/>
                          </a:solidFill>
                          <a:latin typeface="Calibri" panose="020F0502020204030204" pitchFamily="34" charset="0"/>
                          <a:ea typeface="+mn-ea"/>
                          <a:cs typeface="+mn-cs"/>
                        </a:rPr>
                        <a:t>Gen. 15:18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b="1" kern="1200" dirty="0">
                          <a:solidFill>
                            <a:srgbClr val="0000CC"/>
                          </a:solidFill>
                          <a:latin typeface="Calibri" panose="020F0502020204030204" pitchFamily="34" charset="0"/>
                          <a:ea typeface="+mn-ea"/>
                          <a:cs typeface="+mn-cs"/>
                        </a:rPr>
                        <a:t>Exod. 19:5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5"/>
                  </a:ext>
                </a:extLst>
              </a:tr>
              <a:tr h="914400">
                <a:tc>
                  <a:txBody>
                    <a:bodyPr/>
                    <a:lstStyle/>
                    <a:p>
                      <a:r>
                        <a:rPr lang="en-US" sz="2400" b="1" u="none" kern="1200" dirty="0">
                          <a:solidFill>
                            <a:schemeClr val="bg2"/>
                          </a:solidFill>
                          <a:latin typeface="Calibri" panose="020F0502020204030204" pitchFamily="34" charset="0"/>
                          <a:ea typeface="+mn-ea"/>
                          <a:cs typeface="+mn-cs"/>
                        </a:rPr>
                        <a:t>Party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World, </a:t>
                      </a:r>
                    </a:p>
                    <a:p>
                      <a:pPr algn="ctr"/>
                      <a:r>
                        <a:rPr lang="en-US" sz="2400" b="1" u="none" kern="1200" dirty="0">
                          <a:solidFill>
                            <a:srgbClr val="C00000"/>
                          </a:solidFill>
                          <a:latin typeface="Calibri" panose="020F0502020204030204" pitchFamily="34" charset="0"/>
                          <a:ea typeface="+mn-ea"/>
                          <a:cs typeface="+mn-cs"/>
                        </a:rPr>
                        <a:t>humanity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400" b="1" kern="1200" dirty="0">
                          <a:solidFill>
                            <a:srgbClr val="008000"/>
                          </a:solidFill>
                          <a:latin typeface="Calibri" panose="020F0502020204030204" pitchFamily="34" charset="0"/>
                          <a:ea typeface="+mn-ea"/>
                          <a:cs typeface="+mn-cs"/>
                        </a:rPr>
                        <a:t>Israel, </a:t>
                      </a:r>
                    </a:p>
                    <a:p>
                      <a:pPr algn="ctr"/>
                      <a:r>
                        <a:rPr lang="en-US" sz="2400" b="1" kern="1200" dirty="0">
                          <a:solidFill>
                            <a:srgbClr val="008000"/>
                          </a:solidFill>
                          <a:latin typeface="Calibri" panose="020F0502020204030204" pitchFamily="34" charset="0"/>
                          <a:ea typeface="+mn-ea"/>
                          <a:cs typeface="+mn-cs"/>
                        </a:rPr>
                        <a:t>Hebrews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400" b="1" kern="1200" dirty="0">
                          <a:solidFill>
                            <a:srgbClr val="0000CC"/>
                          </a:solidFill>
                          <a:latin typeface="Calibri" panose="020F0502020204030204" pitchFamily="34" charset="0"/>
                          <a:ea typeface="+mn-ea"/>
                          <a:cs typeface="+mn-cs"/>
                        </a:rPr>
                        <a:t>Israel, </a:t>
                      </a:r>
                    </a:p>
                    <a:p>
                      <a:pPr algn="ctr"/>
                      <a:r>
                        <a:rPr lang="en-US" sz="2400" b="1" kern="1200" dirty="0">
                          <a:solidFill>
                            <a:srgbClr val="0000CC"/>
                          </a:solidFill>
                          <a:latin typeface="Calibri" panose="020F0502020204030204" pitchFamily="34" charset="0"/>
                          <a:ea typeface="+mn-ea"/>
                          <a:cs typeface="+mn-cs"/>
                        </a:rPr>
                        <a:t>Hebrews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3"/>
                  </a:ext>
                </a:extLst>
              </a:tr>
              <a:tr h="914400">
                <a:tc>
                  <a:txBody>
                    <a:bodyPr/>
                    <a:lstStyle/>
                    <a:p>
                      <a:r>
                        <a:rPr lang="en-US" sz="2400" b="1" u="none" kern="1200" dirty="0">
                          <a:solidFill>
                            <a:schemeClr val="bg2"/>
                          </a:solidFill>
                          <a:latin typeface="Calibri" panose="020F0502020204030204" pitchFamily="34" charset="0"/>
                          <a:ea typeface="+mn-ea"/>
                          <a:cs typeface="+mn-cs"/>
                        </a:rPr>
                        <a: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Pre-Israel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400" b="1" kern="1200" dirty="0">
                          <a:solidFill>
                            <a:srgbClr val="008000"/>
                          </a:solidFill>
                          <a:latin typeface="Calibri" panose="020F0502020204030204" pitchFamily="34" charset="0"/>
                          <a:ea typeface="+mn-ea"/>
                          <a:cs typeface="+mn-cs"/>
                        </a:rPr>
                        <a:t>Post-Israel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mn-cs"/>
                        </a:rPr>
                        <a:t>Post-Israel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61099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23876232"/>
              </p:ext>
            </p:extLst>
          </p:nvPr>
        </p:nvGraphicFramePr>
        <p:xfrm>
          <a:off x="609600" y="228600"/>
          <a:ext cx="10972800" cy="6459648"/>
        </p:xfrm>
        <a:graphic>
          <a:graphicData uri="http://schemas.openxmlformats.org/drawingml/2006/table">
            <a:tbl>
              <a:tblPr firstRow="1" bandRow="1">
                <a:tableStyleId>{5C22544A-7EE6-4342-B048-85BDC9FD1C3A}</a:tableStyleId>
              </a:tblPr>
              <a:tblGrid>
                <a:gridCol w="2648606">
                  <a:extLst>
                    <a:ext uri="{9D8B030D-6E8A-4147-A177-3AD203B41FA5}">
                      <a16:colId xmlns:a16="http://schemas.microsoft.com/office/drawing/2014/main" val="20000"/>
                    </a:ext>
                  </a:extLst>
                </a:gridCol>
                <a:gridCol w="2554014">
                  <a:extLst>
                    <a:ext uri="{9D8B030D-6E8A-4147-A177-3AD203B41FA5}">
                      <a16:colId xmlns:a16="http://schemas.microsoft.com/office/drawing/2014/main" val="20001"/>
                    </a:ext>
                  </a:extLst>
                </a:gridCol>
                <a:gridCol w="3121574">
                  <a:extLst>
                    <a:ext uri="{9D8B030D-6E8A-4147-A177-3AD203B41FA5}">
                      <a16:colId xmlns:a16="http://schemas.microsoft.com/office/drawing/2014/main" val="20002"/>
                    </a:ext>
                  </a:extLst>
                </a:gridCol>
                <a:gridCol w="2648606">
                  <a:extLst>
                    <a:ext uri="{9D8B030D-6E8A-4147-A177-3AD203B41FA5}">
                      <a16:colId xmlns:a16="http://schemas.microsoft.com/office/drawing/2014/main" val="20003"/>
                    </a:ext>
                  </a:extLst>
                </a:gridCol>
              </a:tblGrid>
              <a:tr h="914400">
                <a:tc gridSpan="4">
                  <a:txBody>
                    <a:bodyPr/>
                    <a:lstStyle/>
                    <a:p>
                      <a:pPr algn="ctr"/>
                      <a:r>
                        <a:rPr lang="en-US" sz="3200" b="0" kern="12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Noahic</a:t>
                      </a:r>
                      <a:r>
                        <a:rPr lang="en-US" sz="32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vs. Abrahamic &amp; Mosaic Covenants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extLst>
                  <a:ext uri="{0D108BD9-81ED-4DB2-BD59-A6C34878D82A}">
                    <a16:rowId xmlns:a16="http://schemas.microsoft.com/office/drawing/2014/main" val="1791230926"/>
                  </a:ext>
                </a:extLst>
              </a:tr>
              <a:tr h="665430">
                <a:tc>
                  <a:txBody>
                    <a:bodyPr/>
                    <a:lstStyle/>
                    <a:p>
                      <a:r>
                        <a:rPr lang="en-US" sz="2200" b="1" u="none" kern="1200" dirty="0">
                          <a:solidFill>
                            <a:schemeClr val="bg2"/>
                          </a:solidFill>
                          <a:latin typeface="Calibri" panose="020F0502020204030204" pitchFamily="34" charset="0"/>
                          <a:ea typeface="+mn-ea"/>
                          <a:cs typeface="+mn-cs"/>
                        </a:rPr>
                        <a:t>Covenant</a:t>
                      </a:r>
                      <a:endParaRPr lang="en-US" sz="2200" u="none" dirty="0">
                        <a:solidFill>
                          <a:schemeClr val="bg2"/>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NOAHIC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200" b="1" u="none" kern="1200" dirty="0">
                          <a:solidFill>
                            <a:srgbClr val="008000"/>
                          </a:solidFill>
                          <a:latin typeface="Calibri" panose="020F0502020204030204" pitchFamily="34" charset="0"/>
                          <a:ea typeface="+mn-ea"/>
                          <a:cs typeface="+mn-cs"/>
                        </a:rPr>
                        <a:t>ABRAHAMIC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200" b="1" u="none" kern="1200" dirty="0">
                          <a:solidFill>
                            <a:srgbClr val="0000CC"/>
                          </a:solidFill>
                          <a:latin typeface="Calibri" panose="020F0502020204030204" pitchFamily="34" charset="0"/>
                          <a:ea typeface="+mn-ea"/>
                          <a:cs typeface="+mn-cs"/>
                        </a:rPr>
                        <a:t>MOSAIC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0"/>
                  </a:ext>
                </a:extLst>
              </a:tr>
              <a:tr h="792178">
                <a:tc>
                  <a:txBody>
                    <a:bodyPr/>
                    <a:lstStyle/>
                    <a:p>
                      <a:r>
                        <a:rPr lang="en-US" sz="2200" b="1" u="none" kern="1200" dirty="0">
                          <a:solidFill>
                            <a:schemeClr val="bg2"/>
                          </a:solidFill>
                          <a:latin typeface="Calibri" panose="020F0502020204030204" pitchFamily="34" charset="0"/>
                          <a:ea typeface="+mn-ea"/>
                          <a:cs typeface="+mn-cs"/>
                        </a:rPr>
                        <a:t>Conditional or unconditional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Unconditional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8000"/>
                          </a:solidFill>
                          <a:latin typeface="Calibri" panose="020F0502020204030204" pitchFamily="34" charset="0"/>
                          <a:ea typeface="+mn-ea"/>
                          <a:cs typeface="+mn-cs"/>
                        </a:rPr>
                        <a:t>Unconditional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200" b="1" u="none" kern="1200" dirty="0">
                          <a:solidFill>
                            <a:srgbClr val="0000CC"/>
                          </a:solidFill>
                          <a:latin typeface="Calibri" panose="020F0502020204030204" pitchFamily="34" charset="0"/>
                          <a:ea typeface="+mn-ea"/>
                          <a:cs typeface="+mn-cs"/>
                        </a:rPr>
                        <a:t>Conditional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5"/>
                  </a:ext>
                </a:extLst>
              </a:tr>
              <a:tr h="1837854">
                <a:tc>
                  <a:txBody>
                    <a:bodyPr/>
                    <a:lstStyle/>
                    <a:p>
                      <a:r>
                        <a:rPr lang="en-US" sz="2200" b="1" u="none" kern="1200" dirty="0">
                          <a:solidFill>
                            <a:schemeClr val="bg2"/>
                          </a:solidFill>
                          <a:latin typeface="Calibri" panose="020F0502020204030204" pitchFamily="34" charset="0"/>
                          <a:ea typeface="+mn-ea"/>
                          <a:cs typeface="+mn-cs"/>
                        </a:rPr>
                        <a:t>Promises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No more flood judgment, enduring earth, capital punishment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200" b="1" u="none" kern="1200" dirty="0">
                          <a:solidFill>
                            <a:srgbClr val="008000"/>
                          </a:solidFill>
                          <a:latin typeface="Calibri" panose="020F0502020204030204" pitchFamily="34" charset="0"/>
                          <a:ea typeface="+mn-ea"/>
                          <a:cs typeface="+mn-cs"/>
                        </a:rPr>
                        <a:t>Ownership of land, seed, and blessing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200" b="1" u="none" kern="1200" dirty="0">
                          <a:solidFill>
                            <a:srgbClr val="0000CC"/>
                          </a:solidFill>
                          <a:latin typeface="Calibri" panose="020F0502020204030204" pitchFamily="34" charset="0"/>
                          <a:ea typeface="+mn-ea"/>
                          <a:cs typeface="+mn-cs"/>
                        </a:rPr>
                        <a:t>Enjoyment or possession of land, seed, and blessing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6"/>
                  </a:ext>
                </a:extLst>
              </a:tr>
              <a:tr h="665430">
                <a:tc>
                  <a:txBody>
                    <a:bodyPr/>
                    <a:lstStyle/>
                    <a:p>
                      <a:r>
                        <a:rPr lang="en-US" sz="2200" b="1" u="none" kern="1200" dirty="0">
                          <a:solidFill>
                            <a:schemeClr val="bg2"/>
                          </a:solidFill>
                          <a:latin typeface="Calibri" panose="020F0502020204030204" pitchFamily="34" charset="0"/>
                          <a:ea typeface="+mn-ea"/>
                          <a:cs typeface="+mn-cs"/>
                        </a:rPr>
                        <a:t>Sign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Rainbow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200" b="1" u="none" kern="1200" dirty="0">
                          <a:solidFill>
                            <a:srgbClr val="008000"/>
                          </a:solidFill>
                          <a:latin typeface="Calibri" panose="020F0502020204030204" pitchFamily="34" charset="0"/>
                          <a:ea typeface="+mn-ea"/>
                          <a:cs typeface="+mn-cs"/>
                        </a:rPr>
                        <a:t>Circumcision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200" b="1" u="none" kern="1200" dirty="0">
                          <a:solidFill>
                            <a:srgbClr val="0000CC"/>
                          </a:solidFill>
                          <a:latin typeface="Calibri" panose="020F0502020204030204" pitchFamily="34" charset="0"/>
                          <a:ea typeface="+mn-ea"/>
                          <a:cs typeface="+mn-cs"/>
                        </a:rPr>
                        <a:t>Sabbath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7"/>
                  </a:ext>
                </a:extLst>
              </a:tr>
              <a:tr h="792178">
                <a:tc>
                  <a:txBody>
                    <a:bodyPr/>
                    <a:lstStyle/>
                    <a:p>
                      <a:r>
                        <a:rPr lang="en-US" sz="2200" b="1" u="none" kern="1200" dirty="0">
                          <a:solidFill>
                            <a:schemeClr val="bg2"/>
                          </a:solidFill>
                          <a:latin typeface="Calibri" panose="020F0502020204030204" pitchFamily="34" charset="0"/>
                          <a:ea typeface="+mn-ea"/>
                          <a:cs typeface="+mn-cs"/>
                        </a:rPr>
                        <a:t>Purpose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Restrain &amp; preserve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200" b="1" u="none" kern="1200" dirty="0">
                          <a:solidFill>
                            <a:srgbClr val="008000"/>
                          </a:solidFill>
                          <a:latin typeface="Calibri" panose="020F0502020204030204" pitchFamily="34" charset="0"/>
                          <a:ea typeface="+mn-ea"/>
                          <a:cs typeface="+mn-cs"/>
                        </a:rPr>
                        <a:t>Redemptive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200" b="1" u="none" kern="1200" dirty="0">
                          <a:solidFill>
                            <a:srgbClr val="0000CC"/>
                          </a:solidFill>
                          <a:latin typeface="Calibri" panose="020F0502020204030204" pitchFamily="34" charset="0"/>
                          <a:ea typeface="+mn-ea"/>
                          <a:cs typeface="+mn-cs"/>
                        </a:rPr>
                        <a:t>Redemptive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8"/>
                  </a:ext>
                </a:extLst>
              </a:tr>
              <a:tr h="792178">
                <a:tc>
                  <a:txBody>
                    <a:bodyPr/>
                    <a:lstStyle/>
                    <a:p>
                      <a:r>
                        <a:rPr lang="en-US" sz="2200" b="1" u="none" kern="1200" dirty="0">
                          <a:solidFill>
                            <a:schemeClr val="bg2"/>
                          </a:solidFill>
                          <a:latin typeface="Calibri" panose="020F0502020204030204" pitchFamily="34" charset="0"/>
                          <a:ea typeface="+mn-ea"/>
                          <a:cs typeface="+mn-cs"/>
                        </a:rPr>
                        <a:t>Directly binding today?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200" b="1" u="none" kern="1200" dirty="0">
                          <a:solidFill>
                            <a:srgbClr val="008000"/>
                          </a:solidFill>
                          <a:latin typeface="Calibri" panose="020F0502020204030204" pitchFamily="34" charset="0"/>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200" b="1" u="none" kern="1200" dirty="0">
                          <a:solidFill>
                            <a:srgbClr val="0000CC"/>
                          </a:solidFill>
                          <a:latin typeface="Calibri" panose="020F0502020204030204" pitchFamily="34" charset="0"/>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6325487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6374" y="1638300"/>
            <a:ext cx="11019253" cy="35814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“‘Contracts and treaties were common everywhere, but only the Hebrews, so far as we know, made covenants with their gods or God. Being prevailing </a:t>
            </a:r>
            <a:r>
              <a:rPr lang="en-US" dirty="0" err="1">
                <a:effectLst>
                  <a:outerShdw blurRad="38100" dist="38100" dir="2700000" algn="tl">
                    <a:srgbClr val="000000">
                      <a:alpha val="43137"/>
                    </a:srgbClr>
                  </a:outerShdw>
                </a:effectLst>
              </a:rPr>
              <a:t>caravaneers</a:t>
            </a:r>
            <a:r>
              <a:rPr lang="en-US" dirty="0">
                <a:effectLst>
                  <a:outerShdw blurRad="38100" dist="38100" dir="2700000" algn="tl">
                    <a:srgbClr val="000000">
                      <a:alpha val="43137"/>
                    </a:srgbClr>
                  </a:outerShdw>
                </a:effectLst>
              </a:rPr>
              <a:t> and so ethno-political intruders in the West, the early Hebrews were in constant need of contractual and treaty protection.’ Of course, we </a:t>
            </a:r>
            <a:r>
              <a:rPr lang="en-US" dirty="0" err="1">
                <a:effectLst>
                  <a:outerShdw blurRad="38100" dist="38100" dir="2700000" algn="tl">
                    <a:srgbClr val="000000">
                      <a:alpha val="43137"/>
                    </a:srgbClr>
                  </a:outerShdw>
                </a:effectLst>
              </a:rPr>
              <a:t>biblicists</a:t>
            </a:r>
            <a:r>
              <a:rPr lang="en-US" dirty="0">
                <a:effectLst>
                  <a:outerShdw blurRad="38100" dist="38100" dir="2700000" algn="tl">
                    <a:srgbClr val="000000">
                      <a:alpha val="43137"/>
                    </a:srgbClr>
                  </a:outerShdw>
                </a:effectLst>
              </a:rPr>
              <a:t> would insist that it was God that made the contracts with men, not the other way around.”</a:t>
            </a:r>
          </a:p>
        </p:txBody>
      </p:sp>
      <p:sp>
        <p:nvSpPr>
          <p:cNvPr id="4" name="Text Box 5"/>
          <p:cNvSpPr txBox="1">
            <a:spLocks noChangeArrowheads="1"/>
          </p:cNvSpPr>
          <p:nvPr/>
        </p:nvSpPr>
        <p:spPr bwMode="auto">
          <a:xfrm>
            <a:off x="2643346" y="228600"/>
            <a:ext cx="6857999"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William F. Albright</a:t>
            </a:r>
          </a:p>
          <a:p>
            <a:pPr algn="ctr"/>
            <a:r>
              <a:rPr lang="en-US" sz="1600" dirty="0">
                <a:effectLst/>
                <a:latin typeface="Calibri" panose="020F0502020204030204" pitchFamily="34" charset="0"/>
                <a:ea typeface="Calibri" panose="020F0502020204030204" pitchFamily="34" charset="0"/>
                <a:cs typeface="Times New Roman" panose="02020603050405020304" pitchFamily="18" charset="0"/>
              </a:rPr>
              <a:t>W. F. Albright, </a:t>
            </a:r>
            <a:r>
              <a:rPr lang="en-US" sz="1600" i="1" dirty="0">
                <a:effectLst/>
                <a:latin typeface="Calibri" panose="020F0502020204030204" pitchFamily="34" charset="0"/>
                <a:ea typeface="Calibri" panose="020F0502020204030204" pitchFamily="34" charset="0"/>
                <a:cs typeface="Times New Roman" panose="02020603050405020304" pitchFamily="18" charset="0"/>
              </a:rPr>
              <a:t>Yahweh and the Gods of Canaan: A Historical Analysis of Two Contrasting Faiths</a:t>
            </a:r>
            <a:r>
              <a:rPr lang="en-US" sz="1600" dirty="0">
                <a:effectLst/>
                <a:latin typeface="Calibri" panose="020F0502020204030204" pitchFamily="34" charset="0"/>
                <a:ea typeface="Calibri" panose="020F0502020204030204" pitchFamily="34" charset="0"/>
                <a:cs typeface="Times New Roman" panose="02020603050405020304" pitchFamily="18" charset="0"/>
              </a:rPr>
              <a:t> (Garden City, NY: Doubleday, 1968), 106-08.</a:t>
            </a:r>
          </a:p>
        </p:txBody>
      </p:sp>
      <p:sp>
        <p:nvSpPr>
          <p:cNvPr id="2" name="TextBox 1">
            <a:extLst>
              <a:ext uri="{FF2B5EF4-FFF2-40B4-BE49-F238E27FC236}">
                <a16:creationId xmlns:a16="http://schemas.microsoft.com/office/drawing/2014/main" id="{7A9EACE1-2347-4090-8A15-E130D974ACBC}"/>
              </a:ext>
            </a:extLst>
          </p:cNvPr>
          <p:cNvSpPr txBox="1"/>
          <p:nvPr/>
        </p:nvSpPr>
        <p:spPr>
          <a:xfrm>
            <a:off x="1516564" y="6197025"/>
            <a:ext cx="9158873" cy="584775"/>
          </a:xfrm>
          <a:prstGeom prst="rect">
            <a:avLst/>
          </a:prstGeom>
          <a:noFill/>
        </p:spPr>
        <p:txBody>
          <a:bodyPr wrap="square" rtlCol="0">
            <a:spAutoFit/>
          </a:bodyPr>
          <a:lstStyle/>
          <a:p>
            <a:pPr algn="ctr"/>
            <a:r>
              <a:rPr lang="en-US" sz="1600" dirty="0">
                <a:effectLst/>
                <a:latin typeface="Calibri" panose="020F0502020204030204" pitchFamily="34" charset="0"/>
                <a:ea typeface="Calibri" panose="020F0502020204030204" pitchFamily="34" charset="0"/>
                <a:cs typeface="Times New Roman" panose="02020603050405020304" pitchFamily="18" charset="0"/>
              </a:rPr>
              <a:t>Charles C. Clough, "Social-Political Implications of the New Covenant," in </a:t>
            </a:r>
            <a:r>
              <a:rPr lang="en-US" sz="1600" i="1" dirty="0">
                <a:effectLst/>
                <a:latin typeface="Calibri" panose="020F0502020204030204" pitchFamily="34" charset="0"/>
                <a:ea typeface="Calibri" panose="020F0502020204030204" pitchFamily="34" charset="0"/>
                <a:cs typeface="Times New Roman" panose="02020603050405020304" pitchFamily="18" charset="0"/>
              </a:rPr>
              <a:t>An Introduction to the New Covenant</a:t>
            </a:r>
            <a:r>
              <a:rPr lang="en-US" sz="1600" dirty="0">
                <a:effectLst/>
                <a:latin typeface="Calibri" panose="020F0502020204030204" pitchFamily="34" charset="0"/>
                <a:ea typeface="Calibri" panose="020F0502020204030204" pitchFamily="34" charset="0"/>
                <a:cs typeface="Times New Roman" panose="02020603050405020304" pitchFamily="18" charset="0"/>
              </a:rPr>
              <a:t>, ed. Christopher Cone(Hurst, TX: Tyndale Seminary Press, 2013), 277, fn. 13.</a:t>
            </a:r>
            <a:endParaRPr lang="en-US" sz="2000" dirty="0"/>
          </a:p>
        </p:txBody>
      </p:sp>
    </p:spTree>
    <p:extLst>
      <p:ext uri="{BB962C8B-B14F-4D97-AF65-F5344CB8AC3E}">
        <p14:creationId xmlns:p14="http://schemas.microsoft.com/office/powerpoint/2010/main" val="991737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2ACE04-FABD-46A8-BCCE-F3190DBFD78C}"/>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800" cy="4739759"/>
          </a:xfrm>
          <a:prstGeom prst="rect">
            <a:avLst/>
          </a:prstGeom>
          <a:noFill/>
          <a:ln w="28575">
            <a:noFill/>
            <a:miter lim="800000"/>
            <a:headEnd/>
            <a:tailEnd/>
          </a:ln>
        </p:spPr>
        <p:txBody>
          <a:bodyPr wrap="square">
            <a:spAutoFit/>
          </a:bodyPr>
          <a:lstStyle/>
          <a:p>
            <a:pPr algn="ctr">
              <a:spcAft>
                <a:spcPts val="1200"/>
              </a:spcAft>
            </a:pPr>
            <a:r>
              <a:rPr lang="en-US" sz="36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15:18-21</a:t>
            </a:r>
          </a:p>
          <a:p>
            <a:pPr algn="just"/>
            <a:r>
              <a:rPr lang="en-US" sz="3600" baseline="30000" dirty="0">
                <a:effectLst>
                  <a:outerShdw blurRad="38100" dist="38100" dir="2700000" algn="tl">
                    <a:srgbClr val="000000">
                      <a:alpha val="43137"/>
                    </a:srgbClr>
                  </a:outerShdw>
                </a:effectLst>
                <a:latin typeface="Calibri" panose="020F0502020204030204" pitchFamily="34" charset="0"/>
              </a:rPr>
              <a:t>18</a:t>
            </a:r>
            <a:r>
              <a:rPr lang="en-US" sz="3600" dirty="0">
                <a:effectLst>
                  <a:outerShdw blurRad="38100" dist="38100" dir="2700000" algn="tl">
                    <a:srgbClr val="000000">
                      <a:alpha val="43137"/>
                    </a:srgbClr>
                  </a:outerShdw>
                </a:effectLst>
                <a:latin typeface="Calibri" panose="020F0502020204030204" pitchFamily="34" charset="0"/>
              </a:rPr>
              <a:t> On that day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Lord made a covenant with Abram</a:t>
            </a:r>
            <a:r>
              <a:rPr lang="en-US" sz="3600" dirty="0">
                <a:effectLst>
                  <a:outerShdw blurRad="38100" dist="38100" dir="2700000" algn="tl">
                    <a:srgbClr val="000000">
                      <a:alpha val="43137"/>
                    </a:srgbClr>
                  </a:outerShdw>
                </a:effectLst>
                <a:latin typeface="Calibri" panose="020F0502020204030204" pitchFamily="34" charset="0"/>
              </a:rPr>
              <a:t>, saying, “To your descendants I have given this land, From the river of Egypt as far as the great river, the river Euphrates: </a:t>
            </a:r>
            <a:r>
              <a:rPr lang="en-US" sz="3600" baseline="30000" dirty="0">
                <a:effectLst>
                  <a:outerShdw blurRad="38100" dist="38100" dir="2700000" algn="tl">
                    <a:srgbClr val="000000">
                      <a:alpha val="43137"/>
                    </a:srgbClr>
                  </a:outerShdw>
                </a:effectLst>
                <a:latin typeface="Calibri" panose="020F0502020204030204" pitchFamily="34" charset="0"/>
              </a:rPr>
              <a:t>19 </a:t>
            </a:r>
            <a:r>
              <a:rPr lang="en-US" sz="3600" dirty="0">
                <a:effectLst>
                  <a:outerShdw blurRad="38100" dist="38100" dir="2700000" algn="tl">
                    <a:srgbClr val="000000">
                      <a:alpha val="43137"/>
                    </a:srgbClr>
                  </a:outerShdw>
                </a:effectLst>
                <a:latin typeface="Calibri" panose="020F0502020204030204" pitchFamily="34" charset="0"/>
              </a:rPr>
              <a:t>the Kenite and the </a:t>
            </a:r>
            <a:r>
              <a:rPr lang="en-US" sz="3600" dirty="0" err="1">
                <a:effectLst>
                  <a:outerShdw blurRad="38100" dist="38100" dir="2700000" algn="tl">
                    <a:srgbClr val="000000">
                      <a:alpha val="43137"/>
                    </a:srgbClr>
                  </a:outerShdw>
                </a:effectLst>
                <a:latin typeface="Calibri" panose="020F0502020204030204" pitchFamily="34" charset="0"/>
              </a:rPr>
              <a:t>Kenizzite</a:t>
            </a:r>
            <a:r>
              <a:rPr lang="en-US" sz="3600" dirty="0">
                <a:effectLst>
                  <a:outerShdw blurRad="38100" dist="38100" dir="2700000" algn="tl">
                    <a:srgbClr val="000000">
                      <a:alpha val="43137"/>
                    </a:srgbClr>
                  </a:outerShdw>
                </a:effectLst>
                <a:latin typeface="Calibri" panose="020F0502020204030204" pitchFamily="34" charset="0"/>
              </a:rPr>
              <a:t> and the </a:t>
            </a:r>
            <a:r>
              <a:rPr lang="en-US" sz="3600" dirty="0" err="1">
                <a:effectLst>
                  <a:outerShdw blurRad="38100" dist="38100" dir="2700000" algn="tl">
                    <a:srgbClr val="000000">
                      <a:alpha val="43137"/>
                    </a:srgbClr>
                  </a:outerShdw>
                </a:effectLst>
                <a:latin typeface="Calibri" panose="020F0502020204030204" pitchFamily="34" charset="0"/>
              </a:rPr>
              <a:t>Kadmonite</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20 </a:t>
            </a:r>
            <a:r>
              <a:rPr lang="en-US" sz="3600" dirty="0">
                <a:effectLst>
                  <a:outerShdw blurRad="38100" dist="38100" dir="2700000" algn="tl">
                    <a:srgbClr val="000000">
                      <a:alpha val="43137"/>
                    </a:srgbClr>
                  </a:outerShdw>
                </a:effectLst>
                <a:latin typeface="Calibri" panose="020F0502020204030204" pitchFamily="34" charset="0"/>
              </a:rPr>
              <a:t>and the Hittite and the Perizzite and the Rephaim </a:t>
            </a:r>
            <a:r>
              <a:rPr lang="en-US" sz="3600" baseline="30000" dirty="0">
                <a:effectLst>
                  <a:outerShdw blurRad="38100" dist="38100" dir="2700000" algn="tl">
                    <a:srgbClr val="000000">
                      <a:alpha val="43137"/>
                    </a:srgbClr>
                  </a:outerShdw>
                </a:effectLst>
                <a:latin typeface="Calibri" panose="020F0502020204030204" pitchFamily="34" charset="0"/>
              </a:rPr>
              <a:t>21 </a:t>
            </a:r>
            <a:r>
              <a:rPr lang="en-US" sz="3600" dirty="0">
                <a:effectLst>
                  <a:outerShdw blurRad="38100" dist="38100" dir="2700000" algn="tl">
                    <a:srgbClr val="000000">
                      <a:alpha val="43137"/>
                    </a:srgbClr>
                  </a:outerShdw>
                </a:effectLst>
                <a:latin typeface="Calibri" panose="020F0502020204030204" pitchFamily="34" charset="0"/>
              </a:rPr>
              <a:t>and the Amorite and the Canaanite and the </a:t>
            </a:r>
            <a:r>
              <a:rPr lang="en-US" sz="3600" dirty="0" err="1">
                <a:effectLst>
                  <a:outerShdw blurRad="38100" dist="38100" dir="2700000" algn="tl">
                    <a:srgbClr val="000000">
                      <a:alpha val="43137"/>
                    </a:srgbClr>
                  </a:outerShdw>
                </a:effectLst>
                <a:latin typeface="Calibri" panose="020F0502020204030204" pitchFamily="34" charset="0"/>
              </a:rPr>
              <a:t>Girgashite</a:t>
            </a:r>
            <a:r>
              <a:rPr lang="en-US" sz="3600" dirty="0">
                <a:effectLst>
                  <a:outerShdw blurRad="38100" dist="38100" dir="2700000" algn="tl">
                    <a:srgbClr val="000000">
                      <a:alpha val="43137"/>
                    </a:srgbClr>
                  </a:outerShdw>
                </a:effectLst>
                <a:latin typeface="Calibri" panose="020F0502020204030204" pitchFamily="34" charset="0"/>
              </a:rPr>
              <a:t> and the Jebusite.”</a:t>
            </a:r>
            <a:endParaRPr lang="en-US" sz="2800" dirty="0">
              <a:latin typeface="Calibri" panose="020F0502020204030204" pitchFamily="34" charset="0"/>
            </a:endParaRPr>
          </a:p>
        </p:txBody>
      </p:sp>
    </p:spTree>
    <p:extLst>
      <p:ext uri="{BB962C8B-B14F-4D97-AF65-F5344CB8AC3E}">
        <p14:creationId xmlns:p14="http://schemas.microsoft.com/office/powerpoint/2010/main" val="990892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607326" y="1600200"/>
            <a:ext cx="2975074" cy="3200400"/>
          </a:xfrm>
          <a:prstGeom prst="rect">
            <a:avLst/>
          </a:prstGeom>
          <a:noFill/>
          <a:ln w="9525">
            <a:noFill/>
            <a:miter lim="800000"/>
            <a:headEnd/>
            <a:tailEnd/>
          </a:ln>
        </p:spPr>
      </p:pic>
      <p:sp>
        <p:nvSpPr>
          <p:cNvPr id="29699" name="Title 1"/>
          <p:cNvSpPr>
            <a:spLocks noGrp="1"/>
          </p:cNvSpPr>
          <p:nvPr>
            <p:ph type="title"/>
          </p:nvPr>
        </p:nvSpPr>
        <p:spPr>
          <a:xfrm>
            <a:off x="2882900" y="228602"/>
            <a:ext cx="6426200" cy="914399"/>
          </a:xfrm>
        </p:spPr>
        <p:txBody>
          <a:bodyPr/>
          <a:lstStyle/>
          <a:p>
            <a:pPr algn="ctr">
              <a:defRPr/>
            </a:pPr>
            <a:r>
              <a:rPr lang="en-US" sz="3600" dirty="0"/>
              <a:t>Mayflower Compact (1620)</a:t>
            </a:r>
          </a:p>
        </p:txBody>
      </p:sp>
      <p:sp>
        <p:nvSpPr>
          <p:cNvPr id="5" name="Rectangle 4"/>
          <p:cNvSpPr/>
          <p:nvPr/>
        </p:nvSpPr>
        <p:spPr>
          <a:xfrm>
            <a:off x="2781300" y="6400800"/>
            <a:ext cx="6629400" cy="369332"/>
          </a:xfrm>
          <a:prstGeom prst="rect">
            <a:avLst/>
          </a:prstGeom>
        </p:spPr>
        <p:txBody>
          <a:bodyPr wrap="square">
            <a:spAutoFit/>
          </a:bodyPr>
          <a:lstStyle/>
          <a:p>
            <a:pPr algn="ctr">
              <a:spcBef>
                <a:spcPts val="600"/>
              </a:spcBef>
              <a:spcAft>
                <a:spcPts val="600"/>
              </a:spcAft>
            </a:pPr>
            <a:r>
              <a:rPr lang="en-US" sz="1800" dirty="0">
                <a:effectLst>
                  <a:outerShdw blurRad="38100" dist="38100" dir="2700000" algn="tl">
                    <a:srgbClr val="000000">
                      <a:alpha val="43137"/>
                    </a:srgbClr>
                  </a:outerShdw>
                </a:effectLst>
                <a:latin typeface="Calibri" pitchFamily="34" charset="0"/>
                <a:cs typeface="Calibri" panose="020F0502020204030204" pitchFamily="34" charset="0"/>
              </a:rPr>
              <a:t>David Brewer, </a:t>
            </a:r>
            <a:r>
              <a:rPr lang="en-US" sz="1800" i="1" dirty="0">
                <a:effectLst>
                  <a:outerShdw blurRad="38100" dist="38100" dir="2700000" algn="tl">
                    <a:srgbClr val="000000">
                      <a:alpha val="43137"/>
                    </a:srgbClr>
                  </a:outerShdw>
                </a:effectLst>
                <a:latin typeface="Calibri" pitchFamily="34" charset="0"/>
                <a:cs typeface="Calibri" panose="020F0502020204030204" pitchFamily="34" charset="0"/>
              </a:rPr>
              <a:t>United States A Christian Nation</a:t>
            </a:r>
            <a:r>
              <a:rPr lang="en-US" sz="1800" dirty="0">
                <a:effectLst>
                  <a:outerShdw blurRad="38100" dist="38100" dir="2700000" algn="tl">
                    <a:srgbClr val="000000">
                      <a:alpha val="43137"/>
                    </a:srgbClr>
                  </a:outerShdw>
                </a:effectLst>
                <a:latin typeface="Calibri" pitchFamily="34" charset="0"/>
                <a:cs typeface="Calibri" panose="020F0502020204030204" pitchFamily="34" charset="0"/>
              </a:rPr>
              <a:t>, 14</a:t>
            </a:r>
          </a:p>
        </p:txBody>
      </p:sp>
      <p:pic>
        <p:nvPicPr>
          <p:cNvPr id="2" name="Picture 1">
            <a:extLst>
              <a:ext uri="{FF2B5EF4-FFF2-40B4-BE49-F238E27FC236}">
                <a16:creationId xmlns:a16="http://schemas.microsoft.com/office/drawing/2014/main" id="{62E4FD98-7A63-4CCD-A7F9-438382C8C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 y="1524001"/>
            <a:ext cx="8077200" cy="4495799"/>
          </a:xfrm>
          <a:prstGeom prst="rect">
            <a:avLst/>
          </a:prstGeom>
        </p:spPr>
      </p:pic>
    </p:spTree>
    <p:extLst>
      <p:ext uri="{BB962C8B-B14F-4D97-AF65-F5344CB8AC3E}">
        <p14:creationId xmlns:p14="http://schemas.microsoft.com/office/powerpoint/2010/main" val="3708985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C45E28-E3A9-4005-8CCA-26F3C7B38C8A}"/>
              </a:ext>
            </a:extLst>
          </p:cNvPr>
          <p:cNvPicPr>
            <a:picLocks noChangeAspect="1"/>
          </p:cNvPicPr>
          <p:nvPr/>
        </p:nvPicPr>
        <p:blipFill>
          <a:blip r:embed="rId2"/>
          <a:stretch>
            <a:fillRect/>
          </a:stretch>
        </p:blipFill>
        <p:spPr>
          <a:xfrm>
            <a:off x="1731961" y="137160"/>
            <a:ext cx="872807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55191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371601"/>
            <a:ext cx="57912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92767"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9" name="Picture 8">
            <a:extLst>
              <a:ext uri="{FF2B5EF4-FFF2-40B4-BE49-F238E27FC236}">
                <a16:creationId xmlns:a16="http://schemas.microsoft.com/office/drawing/2014/main" id="{57E6D205-418D-486C-A1FC-476A121F41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1"/>
            <a:ext cx="12192000" cy="6857999"/>
          </a:xfrm>
          <a:prstGeom prst="rect">
            <a:avLst/>
          </a:prstGeom>
        </p:spPr>
      </p:pic>
      <p:sp>
        <p:nvSpPr>
          <p:cNvPr id="4" name="Subtitle 3"/>
          <p:cNvSpPr>
            <a:spLocks noGrp="1"/>
          </p:cNvSpPr>
          <p:nvPr>
            <p:ph type="subTitle" sz="quarter" idx="1"/>
          </p:nvPr>
        </p:nvSpPr>
        <p:spPr>
          <a:xfrm>
            <a:off x="609600" y="3"/>
            <a:ext cx="10972800" cy="2209798"/>
          </a:xfrm>
        </p:spPr>
        <p:txBody>
          <a:bodyPr/>
          <a:lstStyle/>
          <a:p>
            <a:pPr>
              <a:spcBef>
                <a:spcPts val="0"/>
              </a:spcBef>
              <a:spcAft>
                <a:spcPts val="1200"/>
              </a:spcAft>
              <a:defRPr/>
            </a:pPr>
            <a:r>
              <a:rPr lang="en-US" sz="4000" kern="1200" dirty="0">
                <a:solidFill>
                  <a:srgbClr val="00FFFF"/>
                </a:solidFill>
                <a:ea typeface="+mj-ea"/>
                <a:cs typeface="+mj-cs"/>
              </a:rPr>
              <a:t> Exodus 2:24</a:t>
            </a:r>
          </a:p>
          <a:p>
            <a:pPr lvl="0" algn="just" eaLnBrk="1" hangingPunct="1">
              <a:spcBef>
                <a:spcPct val="0"/>
              </a:spcBef>
              <a:buClrTx/>
              <a:buSzTx/>
              <a:defRPr/>
            </a:pPr>
            <a:r>
              <a:rPr lang="en-US" sz="3600" kern="1200" dirty="0">
                <a:effectLst>
                  <a:outerShdw blurRad="38100" dist="38100" dir="2700000" algn="tl">
                    <a:srgbClr val="000000">
                      <a:alpha val="43137"/>
                    </a:srgbClr>
                  </a:outerShdw>
                </a:effectLst>
                <a:cs typeface="Arial" panose="020B0604020202020204" pitchFamily="34" charset="0"/>
              </a:rPr>
              <a:t>“So God heard their groaning; and </a:t>
            </a:r>
            <a:r>
              <a:rPr lang="en-US" sz="3600" b="1" u="sng" kern="1200" dirty="0">
                <a:solidFill>
                  <a:srgbClr val="FFFFCC"/>
                </a:solidFill>
                <a:effectLst>
                  <a:outerShdw blurRad="38100" dist="38100" dir="2700000" algn="tl">
                    <a:srgbClr val="000000">
                      <a:alpha val="43137"/>
                    </a:srgbClr>
                  </a:outerShdw>
                </a:effectLst>
                <a:cs typeface="Arial" panose="020B0604020202020204" pitchFamily="34" charset="0"/>
              </a:rPr>
              <a:t>God remembered His covenant</a:t>
            </a:r>
            <a:r>
              <a:rPr lang="en-US" sz="3600" kern="1200" dirty="0">
                <a:effectLst>
                  <a:outerShdw blurRad="38100" dist="38100" dir="2700000" algn="tl">
                    <a:srgbClr val="000000">
                      <a:alpha val="43137"/>
                    </a:srgbClr>
                  </a:outerShdw>
                </a:effectLst>
                <a:cs typeface="Arial" panose="020B0604020202020204" pitchFamily="34" charset="0"/>
              </a:rPr>
              <a:t> with Abraham, Isaac, and Jacob.”</a:t>
            </a:r>
          </a:p>
        </p:txBody>
      </p:sp>
      <p:pic>
        <p:nvPicPr>
          <p:cNvPr id="5" name="Picture 4" descr="C:\Documents and Settings\Owner\Application Data\Microsoft\Media Catalog\Downloaded Clips\cl0\SY01462_.wmf">
            <a:extLst>
              <a:ext uri="{FF2B5EF4-FFF2-40B4-BE49-F238E27FC236}">
                <a16:creationId xmlns:a16="http://schemas.microsoft.com/office/drawing/2014/main" id="{E4E9B203-D402-4A1A-BED3-FFAA1424486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83647" y="2971800"/>
            <a:ext cx="2224706" cy="2286000"/>
          </a:xfrm>
          <a:prstGeom prst="rect">
            <a:avLst/>
          </a:prstGeom>
          <a:noFill/>
          <a:ln w="9525">
            <a:noFill/>
            <a:miter lim="800000"/>
            <a:headEnd/>
            <a:tailEnd/>
          </a:ln>
        </p:spPr>
      </p:pic>
    </p:spTree>
    <p:extLst>
      <p:ext uri="{BB962C8B-B14F-4D97-AF65-F5344CB8AC3E}">
        <p14:creationId xmlns:p14="http://schemas.microsoft.com/office/powerpoint/2010/main" val="604341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1"/>
            <a:ext cx="12192000" cy="6857999"/>
          </a:xfrm>
          <a:prstGeom prst="rect">
            <a:avLst/>
          </a:prstGeom>
        </p:spPr>
      </p:pic>
      <p:sp>
        <p:nvSpPr>
          <p:cNvPr id="4" name="Subtitle 3"/>
          <p:cNvSpPr>
            <a:spLocks noGrp="1"/>
          </p:cNvSpPr>
          <p:nvPr>
            <p:ph type="subTitle" sz="quarter" idx="1"/>
          </p:nvPr>
        </p:nvSpPr>
        <p:spPr>
          <a:xfrm>
            <a:off x="609600" y="2"/>
            <a:ext cx="10972800" cy="3428999"/>
          </a:xfrm>
        </p:spPr>
        <p:txBody>
          <a:bodyPr/>
          <a:lstStyle/>
          <a:p>
            <a:pPr>
              <a:spcBef>
                <a:spcPts val="0"/>
              </a:spcBef>
              <a:spcAft>
                <a:spcPts val="1200"/>
              </a:spcAft>
              <a:defRPr/>
            </a:pPr>
            <a:r>
              <a:rPr lang="en-US" sz="4000" kern="1200" dirty="0">
                <a:solidFill>
                  <a:srgbClr val="00FFFF"/>
                </a:solidFill>
                <a:ea typeface="+mj-ea"/>
                <a:cs typeface="+mj-cs"/>
              </a:rPr>
              <a:t> Ezekiel 36:22</a:t>
            </a:r>
          </a:p>
          <a:p>
            <a:pPr lvl="0" algn="just" eaLnBrk="1" hangingPunct="1">
              <a:spcBef>
                <a:spcPct val="0"/>
              </a:spcBef>
              <a:buClrTx/>
              <a:buSzTx/>
              <a:defRPr/>
            </a:pPr>
            <a:r>
              <a:rPr lang="en-US" sz="3600" kern="1200" dirty="0">
                <a:effectLst>
                  <a:outerShdw blurRad="38100" dist="38100" dir="2700000" algn="tl">
                    <a:srgbClr val="000000">
                      <a:alpha val="43137"/>
                    </a:srgbClr>
                  </a:outerShdw>
                </a:effectLst>
                <a:cs typeface="Arial" panose="020B0604020202020204" pitchFamily="34" charset="0"/>
              </a:rPr>
              <a:t>“Therefore, say to the house of Israel, ‘This is what the Lord God says: “</a:t>
            </a:r>
            <a:r>
              <a:rPr lang="en-US" sz="3600" b="1" u="sng" kern="1200" dirty="0">
                <a:solidFill>
                  <a:srgbClr val="FFFFCC"/>
                </a:solidFill>
                <a:effectLst>
                  <a:outerShdw blurRad="38100" dist="38100" dir="2700000" algn="tl">
                    <a:srgbClr val="000000">
                      <a:alpha val="43137"/>
                    </a:srgbClr>
                  </a:outerShdw>
                </a:effectLst>
                <a:cs typeface="Arial" panose="020B0604020202020204" pitchFamily="34" charset="0"/>
              </a:rPr>
              <a:t>It is not for your sake, house of Israel, that I am about to act, but for My holy name</a:t>
            </a:r>
            <a:r>
              <a:rPr lang="en-US" sz="3600" kern="1200" dirty="0">
                <a:effectLst>
                  <a:outerShdw blurRad="38100" dist="38100" dir="2700000" algn="tl">
                    <a:srgbClr val="000000">
                      <a:alpha val="43137"/>
                    </a:srgbClr>
                  </a:outerShdw>
                </a:effectLst>
                <a:cs typeface="Arial" panose="020B0604020202020204" pitchFamily="34" charset="0"/>
              </a:rPr>
              <a:t>, which you have profaned among the nations where you went.”</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B390246F-B8B4-4A22-837F-6EFE41C60A2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83647" y="2971800"/>
            <a:ext cx="2224706" cy="2286000"/>
          </a:xfrm>
          <a:prstGeom prst="rect">
            <a:avLst/>
          </a:prstGeom>
          <a:noFill/>
          <a:ln w="9525">
            <a:noFill/>
            <a:miter lim="800000"/>
            <a:headEnd/>
            <a:tailEnd/>
          </a:ln>
        </p:spPr>
      </p:pic>
    </p:spTree>
    <p:extLst>
      <p:ext uri="{BB962C8B-B14F-4D97-AF65-F5344CB8AC3E}">
        <p14:creationId xmlns:p14="http://schemas.microsoft.com/office/powerpoint/2010/main" val="2228978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576267-9124-470E-9475-F1D2F8C69B6D}"/>
              </a:ext>
            </a:extLst>
          </p:cNvPr>
          <p:cNvPicPr>
            <a:picLocks noChangeAspect="1"/>
          </p:cNvPicPr>
          <p:nvPr/>
        </p:nvPicPr>
        <p:blipFill>
          <a:blip r:embed="rId3"/>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799" cy="4739759"/>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Jeremiah 31:35-37</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Thus says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gives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sun for light by day And the fixed order of the moon and the stars for light by night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stirs up the sea so that its waves roar;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is His name:</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36 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this fixed order departs From before Me,” declares the Lord</a:t>
            </a:r>
            <a:r>
              <a:rPr lang="en-US"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the offspring of Israel also will cease From being a nation before Me</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forever.”</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Thus says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“If the heavens above . . .</a:t>
            </a:r>
          </a:p>
        </p:txBody>
      </p:sp>
    </p:spTree>
    <p:extLst>
      <p:ext uri="{BB962C8B-B14F-4D97-AF65-F5344CB8AC3E}">
        <p14:creationId xmlns:p14="http://schemas.microsoft.com/office/powerpoint/2010/main" val="3035722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576267-9124-470E-9475-F1D2F8C69B6D}"/>
              </a:ext>
            </a:extLst>
          </p:cNvPr>
          <p:cNvPicPr>
            <a:picLocks noChangeAspect="1"/>
          </p:cNvPicPr>
          <p:nvPr/>
        </p:nvPicPr>
        <p:blipFill>
          <a:blip r:embed="rId3"/>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799" cy="3077766"/>
          </a:xfrm>
          <a:prstGeom prst="rect">
            <a:avLst/>
          </a:prstGeom>
          <a:noFill/>
          <a:ln w="28575">
            <a:noFill/>
            <a:miter lim="800000"/>
            <a:headEnd/>
            <a:tailEnd/>
          </a:ln>
        </p:spPr>
        <p:txBody>
          <a:bodyPr wrap="square">
            <a:spAutoFit/>
          </a:bodyPr>
          <a:lstStyle/>
          <a:p>
            <a:pPr algn="ctr">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Jeremiah 31:35-37</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can be measured And the foundations of the earth searched out below, Then I will also cast off all the offspring of Israel For all that they have done,” declares 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6E7B8AA6-4BF8-4B63-9BC5-5D38AFAED853}"/>
              </a:ext>
            </a:extLst>
          </p:cNvPr>
          <p:cNvPicPr>
            <a:picLocks noChangeAspect="1"/>
          </p:cNvPicPr>
          <p:nvPr/>
        </p:nvPicPr>
        <p:blipFill>
          <a:blip r:embed="rId4"/>
          <a:stretch>
            <a:fillRect/>
          </a:stretch>
        </p:blipFill>
        <p:spPr>
          <a:xfrm>
            <a:off x="4881562" y="2914650"/>
            <a:ext cx="2428875" cy="1885950"/>
          </a:xfrm>
          <a:prstGeom prst="rect">
            <a:avLst/>
          </a:prstGeom>
        </p:spPr>
      </p:pic>
    </p:spTree>
    <p:extLst>
      <p:ext uri="{BB962C8B-B14F-4D97-AF65-F5344CB8AC3E}">
        <p14:creationId xmlns:p14="http://schemas.microsoft.com/office/powerpoint/2010/main" val="3805011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0FB452-6B13-4723-9A47-1587F8BFE61C}"/>
              </a:ext>
            </a:extLst>
          </p:cNvPr>
          <p:cNvPicPr>
            <a:picLocks noChangeAspect="1"/>
          </p:cNvPicPr>
          <p:nvPr/>
        </p:nvPicPr>
        <p:blipFill>
          <a:blip r:embed="rId2"/>
          <a:stretch>
            <a:fillRect/>
          </a:stretch>
        </p:blipFill>
        <p:spPr>
          <a:xfrm>
            <a:off x="0" y="0"/>
            <a:ext cx="12192000" cy="6857999"/>
          </a:xfrm>
          <a:prstGeom prst="rect">
            <a:avLst/>
          </a:prstGeom>
        </p:spPr>
      </p:pic>
      <p:sp>
        <p:nvSpPr>
          <p:cNvPr id="198659" name="Rectangle 1"/>
          <p:cNvSpPr>
            <a:spLocks noChangeArrowheads="1"/>
          </p:cNvSpPr>
          <p:nvPr/>
        </p:nvSpPr>
        <p:spPr bwMode="auto">
          <a:xfrm>
            <a:off x="609600" y="0"/>
            <a:ext cx="10972800" cy="4262705"/>
          </a:xfrm>
          <a:prstGeom prst="rect">
            <a:avLst/>
          </a:prstGeom>
          <a:noFill/>
          <a:ln w="28575">
            <a:noFill/>
            <a:miter lim="800000"/>
            <a:headEnd/>
            <a:tailEnd/>
          </a:ln>
        </p:spPr>
        <p:txBody>
          <a:bodyPr wrap="square">
            <a:spAutoFit/>
          </a:bodyPr>
          <a:lstStyle/>
          <a:p>
            <a:pPr algn="ctr">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10:27-29 </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 sheep hear My voice, and I know them, and they follow Me;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give eternal life to them, and they will never perish  </a:t>
            </a:r>
            <a:r>
              <a:rPr lang="en-US" sz="3600" b="1"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dirty="0" err="1">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a:t>
            </a:r>
            <a:r>
              <a:rPr lang="en-US" sz="3600" b="1" i="1"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i="1" dirty="0" err="1">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mē</a:t>
            </a:r>
            <a:r>
              <a:rPr lang="en-US" sz="3600" b="1"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i="1" dirty="0" err="1">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aiōnia</a:t>
            </a:r>
            <a:r>
              <a:rPr lang="en-US" sz="3600" b="1" dirty="0">
                <a:solidFill>
                  <a:schemeClr val="tx2"/>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one will snatch them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out of My hand.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29 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My Father, who has given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them</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Me, is greater than all;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one is able to snatch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them</a:t>
            </a:r>
            <a:r>
              <a:rPr lang="en-US"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out of the Father’s hand.”</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2:11, 13</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 statement is trustworthy:…If we are faithless, He remains faithful, for He cannot deny Himself.</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85E883B8-9004-4AE2-9DA9-F3DACD811DA0}"/>
              </a:ext>
            </a:extLst>
          </p:cNvPr>
          <p:cNvPicPr>
            <a:picLocks noChangeAspect="1"/>
          </p:cNvPicPr>
          <p:nvPr/>
        </p:nvPicPr>
        <p:blipFill rotWithShape="1">
          <a:blip r:embed="rId3"/>
          <a:srcRect l="10001" r="7499" b="21257"/>
          <a:stretch/>
        </p:blipFill>
        <p:spPr>
          <a:xfrm>
            <a:off x="4566206" y="2514600"/>
            <a:ext cx="3059589" cy="2286000"/>
          </a:xfrm>
          <a:prstGeom prst="rect">
            <a:avLst/>
          </a:prstGeom>
          <a:ln>
            <a:solidFill>
              <a:schemeClr val="tx1"/>
            </a:solidFill>
          </a:ln>
        </p:spPr>
      </p:pic>
    </p:spTree>
    <p:extLst>
      <p:ext uri="{BB962C8B-B14F-4D97-AF65-F5344CB8AC3E}">
        <p14:creationId xmlns:p14="http://schemas.microsoft.com/office/powerpoint/2010/main" val="3823470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81565" y="381000"/>
            <a:ext cx="8028873" cy="2743200"/>
          </a:xfrm>
          <a:prstGeom prst="rect">
            <a:avLst/>
          </a:prstGeom>
          <a:ln w="38100">
            <a:solidFill>
              <a:srgbClr val="00CCFF"/>
            </a:solidFill>
          </a:ln>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79704" y="3505200"/>
            <a:ext cx="8032595" cy="2743200"/>
          </a:xfrm>
          <a:prstGeom prst="rect">
            <a:avLst/>
          </a:prstGeom>
          <a:ln w="38100">
            <a:solidFill>
              <a:srgbClr val="FFFF00"/>
            </a:solidFill>
          </a:ln>
        </p:spPr>
      </p:pic>
      <p:sp>
        <p:nvSpPr>
          <p:cNvPr id="5" name="TextBox 2"/>
          <p:cNvSpPr txBox="1">
            <a:spLocks noChangeArrowheads="1"/>
          </p:cNvSpPr>
          <p:nvPr/>
        </p:nvSpPr>
        <p:spPr bwMode="auto">
          <a:xfrm>
            <a:off x="4800600" y="6324601"/>
            <a:ext cx="2590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ctr">
              <a:spcBef>
                <a:spcPct val="0"/>
              </a:spcBef>
              <a:buClrTx/>
              <a:buSzTx/>
              <a:buFontTx/>
              <a:buNone/>
            </a:pPr>
            <a:r>
              <a:rPr lang="en-US" altLang="en-US" sz="1400" dirty="0">
                <a:solidFill>
                  <a:srgbClr val="FFFFFF"/>
                </a:solidFill>
                <a:latin typeface="Calibri" panose="020F0502020204030204" pitchFamily="34" charset="0"/>
              </a:rPr>
              <a:t>Chart courtesy of Thomas Stegall </a:t>
            </a:r>
          </a:p>
        </p:txBody>
      </p:sp>
    </p:spTree>
    <p:extLst>
      <p:ext uri="{BB962C8B-B14F-4D97-AF65-F5344CB8AC3E}">
        <p14:creationId xmlns:p14="http://schemas.microsoft.com/office/powerpoint/2010/main" val="142924746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16072" y="1236131"/>
            <a:ext cx="10959856" cy="5469469"/>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latin typeface="Calibri" panose="020F0502020204030204" pitchFamily="34" charset="0"/>
                <a:cs typeface="Calibri" panose="020F0502020204030204" pitchFamily="34" charset="0"/>
              </a:rPr>
              <a:t>"Eternal life is indeed a free gift (Rom. 6:23). Salvation cannot be earned with good deeds or purchased with money. It has already been bought by Christ, who paid the ransom with His blood. </a:t>
            </a:r>
            <a:r>
              <a:rPr lang="en-US" sz="3200" b="1" u="sng" dirty="0">
                <a:solidFill>
                  <a:srgbClr val="FFFFCC"/>
                </a:solidFill>
                <a:latin typeface="Calibri" panose="020F0502020204030204" pitchFamily="34" charset="0"/>
                <a:cs typeface="Calibri" panose="020F0502020204030204" pitchFamily="34" charset="0"/>
              </a:rPr>
              <a:t>But that does not mean there is no cost</a:t>
            </a:r>
            <a:r>
              <a:rPr lang="en-US" sz="3200" dirty="0">
                <a:latin typeface="Calibri" panose="020F0502020204030204" pitchFamily="34" charset="0"/>
                <a:cs typeface="Calibri" panose="020F0502020204030204" pitchFamily="34" charset="0"/>
              </a:rPr>
              <a:t> in terms of salvation's impact on the sinner's life. This paradox may be difficult but it is nevertheless true: </a:t>
            </a:r>
            <a:r>
              <a:rPr lang="en-US" sz="3200" b="1" u="sng" dirty="0">
                <a:solidFill>
                  <a:srgbClr val="FFFFCC"/>
                </a:solidFill>
                <a:latin typeface="Calibri" panose="020F0502020204030204" pitchFamily="34" charset="0"/>
                <a:cs typeface="Calibri" panose="020F0502020204030204" pitchFamily="34" charset="0"/>
              </a:rPr>
              <a:t>salvation is both free and costly</a:t>
            </a:r>
            <a:r>
              <a:rPr lang="en-US" sz="3200" dirty="0">
                <a:latin typeface="Calibri" panose="020F0502020204030204" pitchFamily="34" charset="0"/>
                <a:cs typeface="Calibri" panose="020F0502020204030204" pitchFamily="34" charset="0"/>
              </a:rPr>
              <a:t>. Eternal life brings immediate death to self. 'Knowing this, that our old self was crucified with Him, that our body of sin might be done away with, that we should no longer be slaves to sin' (Rom 6:6). Thus in a sense </a:t>
            </a:r>
            <a:r>
              <a:rPr lang="en-US" sz="3200" b="1" u="sng" dirty="0">
                <a:solidFill>
                  <a:srgbClr val="FFFFCC"/>
                </a:solidFill>
                <a:latin typeface="Calibri" panose="020F0502020204030204" pitchFamily="34" charset="0"/>
                <a:cs typeface="Calibri" panose="020F0502020204030204" pitchFamily="34" charset="0"/>
              </a:rPr>
              <a:t>we pay the ultimate price for salvation</a:t>
            </a:r>
            <a:r>
              <a:rPr lang="en-US" sz="3200" dirty="0">
                <a:latin typeface="Calibri" panose="020F0502020204030204" pitchFamily="34" charset="0"/>
                <a:cs typeface="Calibri" panose="020F0502020204030204" pitchFamily="34" charset="0"/>
              </a:rPr>
              <a:t> when our . . .</a:t>
            </a:r>
            <a:endParaRPr lang="en-US" altLang="zh-CN" sz="3200" kern="0" dirty="0">
              <a:effectLst>
                <a:outerShdw blurRad="38100" dist="38100" dir="2700000" algn="tl">
                  <a:srgbClr val="000000"/>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3162300" y="228600"/>
            <a:ext cx="5867400" cy="914400"/>
          </a:xfrm>
          <a:prstGeom prst="rect">
            <a:avLst/>
          </a:prstGeom>
          <a:noFill/>
          <a:ln w="9525">
            <a:noFill/>
            <a:miter lim="800000"/>
            <a:headEnd/>
            <a:tailEnd/>
          </a:ln>
          <a:effectLst/>
        </p:spPr>
        <p:txBody>
          <a:bodyPr anchor="ctr"/>
          <a:lstStyle/>
          <a:p>
            <a:pPr algn="ctr">
              <a:defRPr/>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 </a:t>
            </a:r>
          </a:p>
          <a:p>
            <a:pPr algn="ctr">
              <a:defRPr/>
            </a:pPr>
            <a:r>
              <a:rPr lang="en-US" sz="1600" kern="0" dirty="0">
                <a:latin typeface="Calibri" panose="020F0502020204030204" pitchFamily="34" charset="0"/>
                <a:cs typeface="Calibri" panose="020F0502020204030204" pitchFamily="34" charset="0"/>
              </a:rPr>
              <a:t>John MacArthur, </a:t>
            </a:r>
            <a:r>
              <a:rPr lang="en-US" sz="1600" i="1" kern="0" dirty="0">
                <a:latin typeface="Calibri" panose="020F0502020204030204" pitchFamily="34" charset="0"/>
                <a:cs typeface="Calibri" panose="020F0502020204030204" pitchFamily="34" charset="0"/>
              </a:rPr>
              <a:t>The Gospel According to Jesus</a:t>
            </a:r>
            <a:r>
              <a:rPr lang="en-US" sz="1600" kern="0" dirty="0">
                <a:latin typeface="Calibri" panose="020F0502020204030204" pitchFamily="34" charset="0"/>
                <a:cs typeface="Calibri" panose="020F0502020204030204" pitchFamily="34" charset="0"/>
              </a:rPr>
              <a:t>, p. 140</a:t>
            </a: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2544" y="153045"/>
            <a:ext cx="1434856" cy="837555"/>
          </a:xfrm>
          <a:prstGeom prst="rect">
            <a:avLst/>
          </a:prstGeom>
          <a:ln>
            <a:solidFill>
              <a:schemeClr val="tx1"/>
            </a:solidFill>
          </a:ln>
        </p:spPr>
      </p:pic>
    </p:spTree>
    <p:extLst>
      <p:ext uri="{BB962C8B-B14F-4D97-AF65-F5344CB8AC3E}">
        <p14:creationId xmlns:p14="http://schemas.microsoft.com/office/powerpoint/2010/main" val="3696848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16072" y="1236131"/>
            <a:ext cx="10959856" cy="3031069"/>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latin typeface="Calibri" panose="020F0502020204030204" pitchFamily="34" charset="0"/>
                <a:cs typeface="Calibri" panose="020F0502020204030204" pitchFamily="34" charset="0"/>
              </a:rPr>
              <a:t>. . . sinful self is nailed to a cross. It is a total abandonment of self-will, like the grain of wheat that falls to the ground and dies so that it can bear much fruit (cf. John 12:24). It is an exchange of all that we are for all that Christ is. And </a:t>
            </a:r>
            <a:r>
              <a:rPr lang="en-US" sz="3200" b="1" u="sng" dirty="0">
                <a:solidFill>
                  <a:srgbClr val="FFFFCC"/>
                </a:solidFill>
                <a:latin typeface="Calibri" panose="020F0502020204030204" pitchFamily="34" charset="0"/>
                <a:cs typeface="Calibri" panose="020F0502020204030204" pitchFamily="34" charset="0"/>
              </a:rPr>
              <a:t>it denotes implicit obedience, full surrender to the lordship of Christ. Nothing less can qualify as saving faith.</a:t>
            </a:r>
            <a:r>
              <a:rPr lang="en-US" sz="3200" dirty="0">
                <a:latin typeface="Calibri" panose="020F0502020204030204" pitchFamily="34" charset="0"/>
                <a:cs typeface="Calibri" panose="020F0502020204030204" pitchFamily="34" charset="0"/>
              </a:rPr>
              <a:t>”</a:t>
            </a:r>
            <a:endParaRPr lang="en-US" altLang="zh-CN" sz="3200" kern="0" dirty="0">
              <a:effectLst>
                <a:outerShdw blurRad="38100" dist="38100" dir="2700000" algn="tl">
                  <a:srgbClr val="000000"/>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3162300" y="228600"/>
            <a:ext cx="5867400" cy="914400"/>
          </a:xfrm>
          <a:prstGeom prst="rect">
            <a:avLst/>
          </a:prstGeom>
          <a:noFill/>
          <a:ln w="9525">
            <a:noFill/>
            <a:miter lim="800000"/>
            <a:headEnd/>
            <a:tailEnd/>
          </a:ln>
          <a:effectLst/>
        </p:spPr>
        <p:txBody>
          <a:bodyPr anchor="ctr"/>
          <a:lstStyle/>
          <a:p>
            <a:pPr algn="ctr">
              <a:defRPr/>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 </a:t>
            </a:r>
          </a:p>
          <a:p>
            <a:pPr algn="ctr">
              <a:defRPr/>
            </a:pPr>
            <a:r>
              <a:rPr lang="en-US" sz="1600" kern="0" dirty="0">
                <a:latin typeface="Calibri" panose="020F0502020204030204" pitchFamily="34" charset="0"/>
                <a:cs typeface="Calibri" panose="020F0502020204030204" pitchFamily="34" charset="0"/>
              </a:rPr>
              <a:t>John MacArthur, </a:t>
            </a:r>
            <a:r>
              <a:rPr lang="en-US" sz="1600" i="1" kern="0" dirty="0">
                <a:latin typeface="Calibri" panose="020F0502020204030204" pitchFamily="34" charset="0"/>
                <a:cs typeface="Calibri" panose="020F0502020204030204" pitchFamily="34" charset="0"/>
              </a:rPr>
              <a:t>The Gospel According to Jesus</a:t>
            </a:r>
            <a:r>
              <a:rPr lang="en-US" sz="1600" kern="0" dirty="0">
                <a:latin typeface="Calibri" panose="020F0502020204030204" pitchFamily="34" charset="0"/>
                <a:cs typeface="Calibri" panose="020F0502020204030204" pitchFamily="34" charset="0"/>
              </a:rPr>
              <a:t>, p. 140</a:t>
            </a: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2544" y="153045"/>
            <a:ext cx="1434856" cy="837555"/>
          </a:xfrm>
          <a:prstGeom prst="rect">
            <a:avLst/>
          </a:prstGeom>
          <a:ln>
            <a:solidFill>
              <a:schemeClr val="tx1"/>
            </a:solidFill>
          </a:ln>
        </p:spPr>
      </p:pic>
    </p:spTree>
    <p:extLst>
      <p:ext uri="{BB962C8B-B14F-4D97-AF65-F5344CB8AC3E}">
        <p14:creationId xmlns:p14="http://schemas.microsoft.com/office/powerpoint/2010/main" val="3726864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1181101" y="2590800"/>
            <a:ext cx="9829799" cy="16764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latin typeface="Calibri" panose="020F0502020204030204" pitchFamily="34" charset="0"/>
                <a:cs typeface="Calibri" panose="020F0502020204030204" pitchFamily="34" charset="0"/>
              </a:rPr>
              <a:t>“Jesus is Lord of all, and the </a:t>
            </a:r>
            <a:r>
              <a:rPr lang="en-US" sz="3200" b="1" u="sng" dirty="0">
                <a:solidFill>
                  <a:srgbClr val="FFFFCC"/>
                </a:solidFill>
                <a:latin typeface="Calibri" panose="020F0502020204030204" pitchFamily="34" charset="0"/>
                <a:cs typeface="Calibri" panose="020F0502020204030204" pitchFamily="34" charset="0"/>
              </a:rPr>
              <a:t>faith</a:t>
            </a:r>
            <a:r>
              <a:rPr lang="en-US" sz="3200" dirty="0">
                <a:latin typeface="Calibri" panose="020F0502020204030204" pitchFamily="34" charset="0"/>
                <a:cs typeface="Calibri" panose="020F0502020204030204" pitchFamily="34" charset="0"/>
              </a:rPr>
              <a:t> He demands involves </a:t>
            </a:r>
            <a:r>
              <a:rPr lang="en-US" sz="3200" b="1" u="sng" dirty="0">
                <a:solidFill>
                  <a:srgbClr val="FFFFCC"/>
                </a:solidFill>
                <a:latin typeface="Calibri" panose="020F0502020204030204" pitchFamily="34" charset="0"/>
                <a:cs typeface="Calibri" panose="020F0502020204030204" pitchFamily="34" charset="0"/>
              </a:rPr>
              <a:t>unconditional surrender</a:t>
            </a:r>
            <a:r>
              <a:rPr lang="en-US" sz="3200" dirty="0">
                <a:latin typeface="Calibri" panose="020F0502020204030204" pitchFamily="34" charset="0"/>
                <a:cs typeface="Calibri" panose="020F0502020204030204" pitchFamily="34" charset="0"/>
              </a:rPr>
              <a:t>…He does not </a:t>
            </a:r>
            <a:r>
              <a:rPr lang="en-US" sz="3200" b="1" u="sng" dirty="0">
                <a:solidFill>
                  <a:srgbClr val="FFFFCC"/>
                </a:solidFill>
                <a:latin typeface="Calibri" panose="020F0502020204030204" pitchFamily="34" charset="0"/>
                <a:cs typeface="Calibri" panose="020F0502020204030204" pitchFamily="34" charset="0"/>
              </a:rPr>
              <a:t>bestow eternal life</a:t>
            </a:r>
            <a:r>
              <a:rPr lang="en-US" sz="3200" b="1" dirty="0">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on those whose hearts remain set against Him.”</a:t>
            </a:r>
            <a:endParaRPr lang="en-US" altLang="zh-CN" sz="3200" kern="0" dirty="0">
              <a:effectLst>
                <a:outerShdw blurRad="38100" dist="38100" dir="2700000" algn="tl">
                  <a:srgbClr val="000000"/>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3162300" y="228600"/>
            <a:ext cx="5867400" cy="914400"/>
          </a:xfrm>
          <a:prstGeom prst="rect">
            <a:avLst/>
          </a:prstGeom>
          <a:noFill/>
          <a:ln w="9525">
            <a:noFill/>
            <a:miter lim="800000"/>
            <a:headEnd/>
            <a:tailEnd/>
          </a:ln>
          <a:effectLst/>
        </p:spPr>
        <p:txBody>
          <a:bodyPr anchor="ctr"/>
          <a:lstStyle/>
          <a:p>
            <a:pPr algn="ctr">
              <a:defRPr/>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 </a:t>
            </a:r>
          </a:p>
          <a:p>
            <a:pPr algn="ctr">
              <a:defRPr/>
            </a:pPr>
            <a:r>
              <a:rPr lang="en-US" sz="1600" kern="0" dirty="0">
                <a:latin typeface="Calibri" panose="020F0502020204030204" pitchFamily="34" charset="0"/>
                <a:cs typeface="Calibri" panose="020F0502020204030204" pitchFamily="34" charset="0"/>
              </a:rPr>
              <a:t>John MacArthur, </a:t>
            </a:r>
            <a:r>
              <a:rPr lang="en-US" sz="1600" i="1" kern="0" dirty="0">
                <a:latin typeface="Calibri" panose="020F0502020204030204" pitchFamily="34" charset="0"/>
                <a:cs typeface="Calibri" panose="020F0502020204030204" pitchFamily="34" charset="0"/>
              </a:rPr>
              <a:t>Faith Works</a:t>
            </a:r>
            <a:r>
              <a:rPr lang="en-US" sz="1600" kern="0" dirty="0">
                <a:latin typeface="Calibri" panose="020F0502020204030204" pitchFamily="34" charset="0"/>
                <a:cs typeface="Calibri" panose="020F0502020204030204" pitchFamily="34" charset="0"/>
              </a:rPr>
              <a:t>, p. 25</a:t>
            </a:r>
          </a:p>
        </p:txBody>
      </p:sp>
      <p:pic>
        <p:nvPicPr>
          <p:cNvPr id="5" name="Picture 4">
            <a:extLst>
              <a:ext uri="{FF2B5EF4-FFF2-40B4-BE49-F238E27FC236}">
                <a16:creationId xmlns:a16="http://schemas.microsoft.com/office/drawing/2014/main" id="{A20E2CF9-7433-4823-95B2-F8889E97C5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2544" y="153045"/>
            <a:ext cx="1434856" cy="837555"/>
          </a:xfrm>
          <a:prstGeom prst="rect">
            <a:avLst/>
          </a:prstGeom>
          <a:ln>
            <a:solidFill>
              <a:schemeClr val="tx1"/>
            </a:solidFill>
          </a:ln>
        </p:spPr>
      </p:pic>
    </p:spTree>
    <p:extLst>
      <p:ext uri="{BB962C8B-B14F-4D97-AF65-F5344CB8AC3E}">
        <p14:creationId xmlns:p14="http://schemas.microsoft.com/office/powerpoint/2010/main" val="3150165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8720" y="2590800"/>
            <a:ext cx="2194560" cy="2286000"/>
          </a:xfrm>
          <a:prstGeom prst="rect">
            <a:avLst/>
          </a:prstGeom>
        </p:spPr>
      </p:pic>
    </p:spTree>
    <p:extLst>
      <p:ext uri="{BB962C8B-B14F-4D97-AF65-F5344CB8AC3E}">
        <p14:creationId xmlns:p14="http://schemas.microsoft.com/office/powerpoint/2010/main" val="3211428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16072" y="1278464"/>
            <a:ext cx="10959856" cy="5350936"/>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latin typeface="Calibri" panose="020F0502020204030204" pitchFamily="34" charset="0"/>
                <a:cs typeface="Calibri" panose="020F0502020204030204" pitchFamily="34" charset="0"/>
              </a:rPr>
              <a:t>“Self discipline comes when you look back to the covenant of your salvation…that is to say when you remember that </a:t>
            </a:r>
            <a:r>
              <a:rPr lang="en-US" sz="3200" b="1" u="sng" dirty="0">
                <a:solidFill>
                  <a:srgbClr val="FFFFCC"/>
                </a:solidFill>
                <a:latin typeface="Calibri" panose="020F0502020204030204" pitchFamily="34" charset="0"/>
                <a:cs typeface="Calibri" panose="020F0502020204030204" pitchFamily="34" charset="0"/>
              </a:rPr>
              <a:t>at the point of your salvation you made a promise to submit to the Lord</a:t>
            </a:r>
            <a:r>
              <a:rPr lang="en-US" sz="3200" dirty="0">
                <a:latin typeface="Calibri" panose="020F0502020204030204" pitchFamily="34" charset="0"/>
                <a:cs typeface="Calibri" panose="020F0502020204030204" pitchFamily="34" charset="0"/>
              </a:rPr>
              <a:t>. </a:t>
            </a:r>
            <a:r>
              <a:rPr lang="en-US" sz="3200" b="1" u="sng" dirty="0">
                <a:solidFill>
                  <a:srgbClr val="FFFFCC"/>
                </a:solidFill>
                <a:latin typeface="Calibri" panose="020F0502020204030204" pitchFamily="34" charset="0"/>
                <a:cs typeface="Calibri" panose="020F0502020204030204" pitchFamily="34" charset="0"/>
              </a:rPr>
              <a:t>You made a pledge at that time to be obedient to Christ</a:t>
            </a:r>
            <a:r>
              <a:rPr lang="en-US" sz="3200" dirty="0">
                <a:latin typeface="Calibri" panose="020F0502020204030204" pitchFamily="34" charset="0"/>
                <a:cs typeface="Calibri" panose="020F0502020204030204" pitchFamily="34" charset="0"/>
              </a:rPr>
              <a:t>. You confessed Him as Lord…And Lord means that He is above all. It’s essential then as believers to remember that </a:t>
            </a:r>
            <a:r>
              <a:rPr lang="en-US" sz="3200" b="1" u="sng" dirty="0">
                <a:solidFill>
                  <a:srgbClr val="FFFFCC"/>
                </a:solidFill>
                <a:latin typeface="Calibri" panose="020F0502020204030204" pitchFamily="34" charset="0"/>
                <a:cs typeface="Calibri" panose="020F0502020204030204" pitchFamily="34" charset="0"/>
              </a:rPr>
              <a:t>we made a covenant of obedience</a:t>
            </a:r>
            <a:r>
              <a:rPr lang="en-US" sz="3200" b="1" dirty="0">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when we confessed Jesus as Lord. We were saved unto obedience which God had before ordained that we should walk…and obedience characterized by good works…and obedience to God's Word. That pledge was . . .</a:t>
            </a:r>
            <a:endParaRPr lang="en-US" altLang="zh-CN" sz="3200" kern="0" dirty="0">
              <a:effectLst>
                <a:outerShdw blurRad="38100" dist="38100" dir="2700000" algn="tl">
                  <a:srgbClr val="000000"/>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2609850" y="228600"/>
            <a:ext cx="6972300" cy="914400"/>
          </a:xfrm>
          <a:prstGeom prst="rect">
            <a:avLst/>
          </a:prstGeom>
          <a:noFill/>
          <a:ln w="9525">
            <a:noFill/>
            <a:miter lim="800000"/>
            <a:headEnd/>
            <a:tailEnd/>
          </a:ln>
          <a:effectLst/>
        </p:spPr>
        <p:txBody>
          <a:bodyPr anchor="ctr"/>
          <a:lstStyle/>
          <a:p>
            <a:pPr algn="ctr">
              <a:defRPr/>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 </a:t>
            </a:r>
          </a:p>
          <a:p>
            <a:pPr algn="ctr">
              <a:defRPr/>
            </a:pPr>
            <a:r>
              <a:rPr lang="en-US" sz="1600" kern="0" dirty="0">
                <a:latin typeface="Calibri" panose="020F0502020204030204" pitchFamily="34" charset="0"/>
                <a:cs typeface="Calibri" panose="020F0502020204030204" pitchFamily="34" charset="0"/>
              </a:rPr>
              <a:t>John MacArthur, </a:t>
            </a:r>
            <a:r>
              <a:rPr lang="en-US" sz="1600" i="1" kern="0" dirty="0">
                <a:latin typeface="Calibri" panose="020F0502020204030204" pitchFamily="34" charset="0"/>
                <a:cs typeface="Calibri" panose="020F0502020204030204" pitchFamily="34" charset="0"/>
              </a:rPr>
              <a:t>Transcription of The Art of Self-Discipline</a:t>
            </a:r>
            <a:r>
              <a:rPr lang="en-US" sz="1600" kern="0" dirty="0">
                <a:latin typeface="Calibri" panose="020F0502020204030204" pitchFamily="34" charset="0"/>
                <a:cs typeface="Calibri" panose="020F0502020204030204" pitchFamily="34" charset="0"/>
              </a:rPr>
              <a:t>, part 2, www.gty.org.</a:t>
            </a:r>
          </a:p>
        </p:txBody>
      </p:sp>
      <p:pic>
        <p:nvPicPr>
          <p:cNvPr id="5" name="Picture 4">
            <a:extLst>
              <a:ext uri="{FF2B5EF4-FFF2-40B4-BE49-F238E27FC236}">
                <a16:creationId xmlns:a16="http://schemas.microsoft.com/office/drawing/2014/main" id="{B18C9ECE-8602-4ACC-B8FF-C92A0B7E17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2544" y="153045"/>
            <a:ext cx="1434856" cy="837555"/>
          </a:xfrm>
          <a:prstGeom prst="rect">
            <a:avLst/>
          </a:prstGeom>
          <a:ln>
            <a:solidFill>
              <a:schemeClr val="tx1"/>
            </a:solidFill>
          </a:ln>
        </p:spPr>
      </p:pic>
    </p:spTree>
    <p:extLst>
      <p:ext uri="{BB962C8B-B14F-4D97-AF65-F5344CB8AC3E}">
        <p14:creationId xmlns:p14="http://schemas.microsoft.com/office/powerpoint/2010/main" val="2025276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16072" y="1278464"/>
            <a:ext cx="10959856" cy="2531536"/>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latin typeface="Calibri" panose="020F0502020204030204" pitchFamily="34" charset="0"/>
                <a:cs typeface="Calibri" panose="020F0502020204030204" pitchFamily="34" charset="0"/>
              </a:rPr>
              <a:t>. . . inherent in salvation. God at the time you came to Him for salvation promised you forgiveness and eternal life and all the grace necessary to fulfill His will, and the Holy Spirit, and </a:t>
            </a:r>
            <a:r>
              <a:rPr lang="en-US" sz="3200" b="1" u="sng" dirty="0">
                <a:solidFill>
                  <a:srgbClr val="FFFFCC"/>
                </a:solidFill>
                <a:latin typeface="Calibri" panose="020F0502020204030204" pitchFamily="34" charset="0"/>
                <a:cs typeface="Calibri" panose="020F0502020204030204" pitchFamily="34" charset="0"/>
              </a:rPr>
              <a:t>you pledged obedience</a:t>
            </a:r>
            <a:r>
              <a:rPr lang="en-US" sz="3200" dirty="0">
                <a:latin typeface="Calibri" panose="020F0502020204030204" pitchFamily="34" charset="0"/>
                <a:cs typeface="Calibri" panose="020F0502020204030204" pitchFamily="34" charset="0"/>
              </a:rPr>
              <a:t>. And you need to go back and remember that and have the integrity to be faithful to </a:t>
            </a:r>
            <a:r>
              <a:rPr lang="en-US" sz="3200" b="1" u="sng" dirty="0">
                <a:solidFill>
                  <a:srgbClr val="FFFFCC"/>
                </a:solidFill>
                <a:latin typeface="Calibri" panose="020F0502020204030204" pitchFamily="34" charset="0"/>
                <a:cs typeface="Calibri" panose="020F0502020204030204" pitchFamily="34" charset="0"/>
              </a:rPr>
              <a:t>your original promise</a:t>
            </a:r>
            <a:r>
              <a:rPr lang="en-US" sz="3200" dirty="0">
                <a:latin typeface="Calibri" panose="020F0502020204030204" pitchFamily="34" charset="0"/>
                <a:cs typeface="Calibri" panose="020F0502020204030204" pitchFamily="34" charset="0"/>
              </a:rPr>
              <a:t>…”</a:t>
            </a:r>
            <a:endParaRPr lang="en-US" altLang="zh-CN" sz="3200" kern="0" dirty="0">
              <a:effectLst>
                <a:outerShdw blurRad="38100" dist="38100" dir="2700000" algn="tl">
                  <a:srgbClr val="000000"/>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2609850" y="228600"/>
            <a:ext cx="6972300" cy="914400"/>
          </a:xfrm>
          <a:prstGeom prst="rect">
            <a:avLst/>
          </a:prstGeom>
          <a:noFill/>
          <a:ln w="9525">
            <a:noFill/>
            <a:miter lim="800000"/>
            <a:headEnd/>
            <a:tailEnd/>
          </a:ln>
          <a:effectLst/>
        </p:spPr>
        <p:txBody>
          <a:bodyPr anchor="ctr"/>
          <a:lstStyle/>
          <a:p>
            <a:pPr algn="ctr">
              <a:defRPr/>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 </a:t>
            </a:r>
          </a:p>
          <a:p>
            <a:pPr algn="ctr">
              <a:defRPr/>
            </a:pPr>
            <a:r>
              <a:rPr lang="en-US" sz="1600" kern="0" dirty="0">
                <a:latin typeface="Calibri" panose="020F0502020204030204" pitchFamily="34" charset="0"/>
                <a:cs typeface="Calibri" panose="020F0502020204030204" pitchFamily="34" charset="0"/>
              </a:rPr>
              <a:t>John MacArthur, </a:t>
            </a:r>
            <a:r>
              <a:rPr lang="en-US" sz="1600" i="1" kern="0" dirty="0">
                <a:latin typeface="Calibri" panose="020F0502020204030204" pitchFamily="34" charset="0"/>
                <a:cs typeface="Calibri" panose="020F0502020204030204" pitchFamily="34" charset="0"/>
              </a:rPr>
              <a:t>Transcription of The Art of Self-Discipline</a:t>
            </a:r>
            <a:r>
              <a:rPr lang="en-US" sz="1600" kern="0" dirty="0">
                <a:latin typeface="Calibri" panose="020F0502020204030204" pitchFamily="34" charset="0"/>
                <a:cs typeface="Calibri" panose="020F0502020204030204" pitchFamily="34" charset="0"/>
              </a:rPr>
              <a:t>, part 2, www.gty.org.</a:t>
            </a:r>
          </a:p>
        </p:txBody>
      </p:sp>
      <p:pic>
        <p:nvPicPr>
          <p:cNvPr id="5" name="Picture 4">
            <a:extLst>
              <a:ext uri="{FF2B5EF4-FFF2-40B4-BE49-F238E27FC236}">
                <a16:creationId xmlns:a16="http://schemas.microsoft.com/office/drawing/2014/main" id="{B18C9ECE-8602-4ACC-B8FF-C92A0B7E17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2544" y="153045"/>
            <a:ext cx="1434856" cy="837555"/>
          </a:xfrm>
          <a:prstGeom prst="rect">
            <a:avLst/>
          </a:prstGeom>
          <a:ln>
            <a:solidFill>
              <a:schemeClr val="tx1"/>
            </a:solidFill>
          </a:ln>
        </p:spPr>
      </p:pic>
    </p:spTree>
    <p:extLst>
      <p:ext uri="{BB962C8B-B14F-4D97-AF65-F5344CB8AC3E}">
        <p14:creationId xmlns:p14="http://schemas.microsoft.com/office/powerpoint/2010/main" val="3455725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00FF00"/>
              </a:buClr>
              <a:buFont typeface="+mj-lt"/>
              <a:buAutoNum type="arabicPeriod" startAt="5"/>
            </a:pPr>
            <a:r>
              <a:rPr lang="en-US" sz="3600" dirty="0">
                <a:effectLst>
                  <a:outerShdw blurRad="38100" dist="38100" dir="2700000" algn="tl">
                    <a:srgbClr val="000000">
                      <a:alpha val="43137"/>
                    </a:srgbClr>
                  </a:outerShdw>
                </a:effectLst>
                <a:cs typeface="Calibri" panose="020F0502020204030204" pitchFamily="34" charset="0"/>
              </a:rPr>
              <a:t>Covenant Ratification Ritual</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15:17-21</a:t>
            </a:r>
          </a:p>
        </p:txBody>
      </p:sp>
      <p:sp>
        <p:nvSpPr>
          <p:cNvPr id="161795" name="Rectangle 3"/>
          <p:cNvSpPr>
            <a:spLocks noGrp="1" noChangeArrowheads="1"/>
          </p:cNvSpPr>
          <p:nvPr>
            <p:ph type="body" idx="1"/>
          </p:nvPr>
        </p:nvSpPr>
        <p:spPr>
          <a:xfrm>
            <a:off x="990600" y="2095500"/>
            <a:ext cx="6934200" cy="2667000"/>
          </a:xfrm>
        </p:spPr>
        <p:txBody>
          <a:bodyPr/>
          <a:lstStyle/>
          <a:p>
            <a:pPr marL="574675" lvl="1" indent="-574675" eaLnBrk="1" hangingPunct="1">
              <a:spcBef>
                <a:spcPts val="0"/>
              </a:spcBef>
              <a:spcAft>
                <a:spcPts val="3000"/>
              </a:spcAft>
              <a:buClr>
                <a:srgbClr val="FFC000"/>
              </a:buClr>
              <a:buSzPct val="100000"/>
              <a:buFont typeface="+mj-lt"/>
              <a:buAutoNum type="alphaLcPeriod"/>
              <a:defRPr/>
            </a:pPr>
            <a:r>
              <a:rPr lang="en-US" dirty="0"/>
              <a:t>The ceremony (17)</a:t>
            </a:r>
          </a:p>
          <a:p>
            <a:pPr marL="574675" lvl="1" indent="-574675" eaLnBrk="1" hangingPunct="1">
              <a:spcBef>
                <a:spcPts val="0"/>
              </a:spcBef>
              <a:spcAft>
                <a:spcPts val="3000"/>
              </a:spcAft>
              <a:buClr>
                <a:srgbClr val="FFC000"/>
              </a:buClr>
              <a:buSzPct val="100000"/>
              <a:buFont typeface="+mj-lt"/>
              <a:buAutoNum type="alphaLcPeriod"/>
              <a:defRPr/>
            </a:pPr>
            <a:r>
              <a:rPr lang="en-US" dirty="0"/>
              <a:t>The covenant (18a)</a:t>
            </a:r>
          </a:p>
          <a:p>
            <a:pPr marL="574675" lvl="1" indent="-574675" eaLnBrk="1" hangingPunct="1">
              <a:spcBef>
                <a:spcPts val="0"/>
              </a:spcBef>
              <a:spcAft>
                <a:spcPts val="3000"/>
              </a:spcAft>
              <a:buClr>
                <a:srgbClr val="FFC000"/>
              </a:buClr>
              <a:buSzPct val="100000"/>
              <a:buFont typeface="+mj-lt"/>
              <a:buAutoNum type="alphaLcPeriod"/>
              <a:defRPr/>
            </a:pPr>
            <a:r>
              <a:rPr lang="en-US" b="1" u="sng" dirty="0">
                <a:solidFill>
                  <a:srgbClr val="FFFFCC"/>
                </a:solidFill>
              </a:rPr>
              <a:t>The land (18b-21)</a:t>
            </a:r>
          </a:p>
        </p:txBody>
      </p:sp>
      <p:pic>
        <p:nvPicPr>
          <p:cNvPr id="6" name="Picture 5">
            <a:extLst>
              <a:ext uri="{FF2B5EF4-FFF2-40B4-BE49-F238E27FC236}">
                <a16:creationId xmlns:a16="http://schemas.microsoft.com/office/drawing/2014/main" id="{CB7386C8-0C09-4C5A-9ECC-AB1DA3C9EF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1767201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2ACE04-FABD-46A8-BCCE-F3190DBFD78C}"/>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800" cy="4739759"/>
          </a:xfrm>
          <a:prstGeom prst="rect">
            <a:avLst/>
          </a:prstGeom>
          <a:noFill/>
          <a:ln w="28575">
            <a:noFill/>
            <a:miter lim="800000"/>
            <a:headEnd/>
            <a:tailEnd/>
          </a:ln>
        </p:spPr>
        <p:txBody>
          <a:bodyPr wrap="square">
            <a:spAutoFit/>
          </a:bodyPr>
          <a:lstStyle/>
          <a:p>
            <a:pPr algn="ctr">
              <a:spcAft>
                <a:spcPts val="1200"/>
              </a:spcAft>
            </a:pPr>
            <a:r>
              <a:rPr lang="en-US" sz="36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15:18-21</a:t>
            </a:r>
          </a:p>
          <a:p>
            <a:pPr algn="just"/>
            <a:r>
              <a:rPr lang="en-US" sz="3600" baseline="30000" dirty="0">
                <a:effectLst>
                  <a:outerShdw blurRad="38100" dist="38100" dir="2700000" algn="tl">
                    <a:srgbClr val="000000">
                      <a:alpha val="43137"/>
                    </a:srgbClr>
                  </a:outerShdw>
                </a:effectLst>
                <a:latin typeface="Calibri" panose="020F0502020204030204" pitchFamily="34" charset="0"/>
              </a:rPr>
              <a:t>18</a:t>
            </a:r>
            <a:r>
              <a:rPr lang="en-US" sz="3600" dirty="0">
                <a:effectLst>
                  <a:outerShdw blurRad="38100" dist="38100" dir="2700000" algn="tl">
                    <a:srgbClr val="000000">
                      <a:alpha val="43137"/>
                    </a:srgbClr>
                  </a:outerShdw>
                </a:effectLst>
                <a:latin typeface="Calibri" panose="020F0502020204030204" pitchFamily="34" charset="0"/>
              </a:rPr>
              <a:t> On that day the Lord made a covenant with Abram, saying, “To your descendants I have given this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land</a:t>
            </a:r>
            <a:r>
              <a:rPr lang="en-US" sz="3600" dirty="0">
                <a:effectLst>
                  <a:outerShdw blurRad="38100" dist="38100" dir="2700000" algn="tl">
                    <a:srgbClr val="000000">
                      <a:alpha val="43137"/>
                    </a:srgbClr>
                  </a:outerShdw>
                </a:effectLst>
                <a:latin typeface="Calibri" panose="020F0502020204030204" pitchFamily="34" charset="0"/>
              </a:rPr>
              <a:t>, From the river of Egypt as far as the great river, the river Euphrates: </a:t>
            </a:r>
            <a:r>
              <a:rPr lang="en-US" sz="3600" baseline="30000" dirty="0">
                <a:effectLst>
                  <a:outerShdw blurRad="38100" dist="38100" dir="2700000" algn="tl">
                    <a:srgbClr val="000000">
                      <a:alpha val="43137"/>
                    </a:srgbClr>
                  </a:outerShdw>
                </a:effectLst>
                <a:latin typeface="Calibri" panose="020F0502020204030204" pitchFamily="34" charset="0"/>
              </a:rPr>
              <a:t>19 </a:t>
            </a:r>
            <a:r>
              <a:rPr lang="en-US" sz="3600" dirty="0">
                <a:effectLst>
                  <a:outerShdw blurRad="38100" dist="38100" dir="2700000" algn="tl">
                    <a:srgbClr val="000000">
                      <a:alpha val="43137"/>
                    </a:srgbClr>
                  </a:outerShdw>
                </a:effectLst>
                <a:latin typeface="Calibri" panose="020F0502020204030204" pitchFamily="34" charset="0"/>
              </a:rPr>
              <a:t>the Kenite and the </a:t>
            </a:r>
            <a:r>
              <a:rPr lang="en-US" sz="3600" dirty="0" err="1">
                <a:effectLst>
                  <a:outerShdw blurRad="38100" dist="38100" dir="2700000" algn="tl">
                    <a:srgbClr val="000000">
                      <a:alpha val="43137"/>
                    </a:srgbClr>
                  </a:outerShdw>
                </a:effectLst>
                <a:latin typeface="Calibri" panose="020F0502020204030204" pitchFamily="34" charset="0"/>
              </a:rPr>
              <a:t>Kenizzite</a:t>
            </a:r>
            <a:r>
              <a:rPr lang="en-US" sz="3600" dirty="0">
                <a:effectLst>
                  <a:outerShdw blurRad="38100" dist="38100" dir="2700000" algn="tl">
                    <a:srgbClr val="000000">
                      <a:alpha val="43137"/>
                    </a:srgbClr>
                  </a:outerShdw>
                </a:effectLst>
                <a:latin typeface="Calibri" panose="020F0502020204030204" pitchFamily="34" charset="0"/>
              </a:rPr>
              <a:t> and the </a:t>
            </a:r>
            <a:r>
              <a:rPr lang="en-US" sz="3600" dirty="0" err="1">
                <a:effectLst>
                  <a:outerShdw blurRad="38100" dist="38100" dir="2700000" algn="tl">
                    <a:srgbClr val="000000">
                      <a:alpha val="43137"/>
                    </a:srgbClr>
                  </a:outerShdw>
                </a:effectLst>
                <a:latin typeface="Calibri" panose="020F0502020204030204" pitchFamily="34" charset="0"/>
              </a:rPr>
              <a:t>Kadmonite</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20 </a:t>
            </a:r>
            <a:r>
              <a:rPr lang="en-US" sz="3600" dirty="0">
                <a:effectLst>
                  <a:outerShdw blurRad="38100" dist="38100" dir="2700000" algn="tl">
                    <a:srgbClr val="000000">
                      <a:alpha val="43137"/>
                    </a:srgbClr>
                  </a:outerShdw>
                </a:effectLst>
                <a:latin typeface="Calibri" panose="020F0502020204030204" pitchFamily="34" charset="0"/>
              </a:rPr>
              <a:t>and the Hittite and the Perizzite and the Rephaim </a:t>
            </a:r>
            <a:r>
              <a:rPr lang="en-US" sz="3600" baseline="30000" dirty="0">
                <a:effectLst>
                  <a:outerShdw blurRad="38100" dist="38100" dir="2700000" algn="tl">
                    <a:srgbClr val="000000">
                      <a:alpha val="43137"/>
                    </a:srgbClr>
                  </a:outerShdw>
                </a:effectLst>
                <a:latin typeface="Calibri" panose="020F0502020204030204" pitchFamily="34" charset="0"/>
              </a:rPr>
              <a:t>21 </a:t>
            </a:r>
            <a:r>
              <a:rPr lang="en-US" sz="3600" dirty="0">
                <a:effectLst>
                  <a:outerShdw blurRad="38100" dist="38100" dir="2700000" algn="tl">
                    <a:srgbClr val="000000">
                      <a:alpha val="43137"/>
                    </a:srgbClr>
                  </a:outerShdw>
                </a:effectLst>
                <a:latin typeface="Calibri" panose="020F0502020204030204" pitchFamily="34" charset="0"/>
              </a:rPr>
              <a:t>and the Amorite and the Canaanite and the </a:t>
            </a:r>
            <a:r>
              <a:rPr lang="en-US" sz="3600" dirty="0" err="1">
                <a:effectLst>
                  <a:outerShdw blurRad="38100" dist="38100" dir="2700000" algn="tl">
                    <a:srgbClr val="000000">
                      <a:alpha val="43137"/>
                    </a:srgbClr>
                  </a:outerShdw>
                </a:effectLst>
                <a:latin typeface="Calibri" panose="020F0502020204030204" pitchFamily="34" charset="0"/>
              </a:rPr>
              <a:t>Girgashite</a:t>
            </a:r>
            <a:r>
              <a:rPr lang="en-US" sz="3600" dirty="0">
                <a:effectLst>
                  <a:outerShdw blurRad="38100" dist="38100" dir="2700000" algn="tl">
                    <a:srgbClr val="000000">
                      <a:alpha val="43137"/>
                    </a:srgbClr>
                  </a:outerShdw>
                </a:effectLst>
                <a:latin typeface="Calibri" panose="020F0502020204030204" pitchFamily="34" charset="0"/>
              </a:rPr>
              <a:t> and the Jebusite.”</a:t>
            </a:r>
            <a:endParaRPr lang="en-US" sz="2800" dirty="0">
              <a:latin typeface="Calibri" panose="020F0502020204030204" pitchFamily="34" charset="0"/>
            </a:endParaRPr>
          </a:p>
        </p:txBody>
      </p:sp>
    </p:spTree>
    <p:extLst>
      <p:ext uri="{BB962C8B-B14F-4D97-AF65-F5344CB8AC3E}">
        <p14:creationId xmlns:p14="http://schemas.microsoft.com/office/powerpoint/2010/main" val="3149571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2ACE04-FABD-46A8-BCCE-F3190DBFD78C}"/>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800" cy="4739759"/>
          </a:xfrm>
          <a:prstGeom prst="rect">
            <a:avLst/>
          </a:prstGeom>
          <a:noFill/>
          <a:ln w="28575">
            <a:noFill/>
            <a:miter lim="800000"/>
            <a:headEnd/>
            <a:tailEnd/>
          </a:ln>
        </p:spPr>
        <p:txBody>
          <a:bodyPr wrap="square">
            <a:spAutoFit/>
          </a:bodyPr>
          <a:lstStyle/>
          <a:p>
            <a:pPr algn="ctr">
              <a:spcAft>
                <a:spcPts val="1200"/>
              </a:spcAft>
            </a:pPr>
            <a:r>
              <a:rPr lang="en-US" sz="36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15:18-21</a:t>
            </a:r>
          </a:p>
          <a:p>
            <a:pPr algn="just"/>
            <a:r>
              <a:rPr lang="en-US" sz="3600" baseline="30000" dirty="0">
                <a:effectLst>
                  <a:outerShdw blurRad="38100" dist="38100" dir="2700000" algn="tl">
                    <a:srgbClr val="000000">
                      <a:alpha val="43137"/>
                    </a:srgbClr>
                  </a:outerShdw>
                </a:effectLst>
                <a:latin typeface="Calibri" panose="020F0502020204030204" pitchFamily="34" charset="0"/>
              </a:rPr>
              <a:t>18</a:t>
            </a:r>
            <a:r>
              <a:rPr lang="en-US" sz="3600" dirty="0">
                <a:effectLst>
                  <a:outerShdw blurRad="38100" dist="38100" dir="2700000" algn="tl">
                    <a:srgbClr val="000000">
                      <a:alpha val="43137"/>
                    </a:srgbClr>
                  </a:outerShdw>
                </a:effectLst>
                <a:latin typeface="Calibri" panose="020F0502020204030204" pitchFamily="34" charset="0"/>
              </a:rPr>
              <a:t> On that day the Lord made a covenant with Abram, saying, “To your descendants I have given this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land</a:t>
            </a:r>
            <a:r>
              <a:rPr lang="en-US" sz="3600" dirty="0">
                <a:effectLst>
                  <a:outerShdw blurRad="38100" dist="38100" dir="2700000" algn="tl">
                    <a:srgbClr val="000000">
                      <a:alpha val="43137"/>
                    </a:srgbClr>
                  </a:outerShdw>
                </a:effectLst>
                <a:latin typeface="Calibri" panose="020F0502020204030204" pitchFamily="34" charset="0"/>
              </a:rPr>
              <a:t>, From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river of Egypt</a:t>
            </a:r>
            <a:r>
              <a:rPr lang="en-US" sz="3600" dirty="0">
                <a:effectLst>
                  <a:outerShdw blurRad="38100" dist="38100" dir="2700000" algn="tl">
                    <a:srgbClr val="000000">
                      <a:alpha val="43137"/>
                    </a:srgbClr>
                  </a:outerShdw>
                </a:effectLst>
                <a:latin typeface="Calibri" panose="020F0502020204030204" pitchFamily="34" charset="0"/>
              </a:rPr>
              <a:t> as far as the great river, the</a:t>
            </a:r>
            <a:r>
              <a:rPr lang="en-US" sz="3600" b="1" dirty="0">
                <a:solidFill>
                  <a:srgbClr val="FFFFCC"/>
                </a:solidFill>
                <a:effectLst>
                  <a:outerShdw blurRad="38100" dist="38100" dir="2700000" algn="tl">
                    <a:srgbClr val="000000">
                      <a:alpha val="43137"/>
                    </a:srgbClr>
                  </a:outerShdw>
                </a:effectLst>
                <a:latin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river Euphrates</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19 </a:t>
            </a:r>
            <a:r>
              <a:rPr lang="en-US" sz="3600" dirty="0">
                <a:effectLst>
                  <a:outerShdw blurRad="38100" dist="38100" dir="2700000" algn="tl">
                    <a:srgbClr val="000000">
                      <a:alpha val="43137"/>
                    </a:srgbClr>
                  </a:outerShdw>
                </a:effectLst>
                <a:latin typeface="Calibri" panose="020F0502020204030204" pitchFamily="34" charset="0"/>
              </a:rPr>
              <a:t>the Kenite and the </a:t>
            </a:r>
            <a:r>
              <a:rPr lang="en-US" sz="3600" dirty="0" err="1">
                <a:effectLst>
                  <a:outerShdw blurRad="38100" dist="38100" dir="2700000" algn="tl">
                    <a:srgbClr val="000000">
                      <a:alpha val="43137"/>
                    </a:srgbClr>
                  </a:outerShdw>
                </a:effectLst>
                <a:latin typeface="Calibri" panose="020F0502020204030204" pitchFamily="34" charset="0"/>
              </a:rPr>
              <a:t>Kenizzite</a:t>
            </a:r>
            <a:r>
              <a:rPr lang="en-US" sz="3600" dirty="0">
                <a:effectLst>
                  <a:outerShdw blurRad="38100" dist="38100" dir="2700000" algn="tl">
                    <a:srgbClr val="000000">
                      <a:alpha val="43137"/>
                    </a:srgbClr>
                  </a:outerShdw>
                </a:effectLst>
                <a:latin typeface="Calibri" panose="020F0502020204030204" pitchFamily="34" charset="0"/>
              </a:rPr>
              <a:t> and the </a:t>
            </a:r>
            <a:r>
              <a:rPr lang="en-US" sz="3600" dirty="0" err="1">
                <a:effectLst>
                  <a:outerShdw blurRad="38100" dist="38100" dir="2700000" algn="tl">
                    <a:srgbClr val="000000">
                      <a:alpha val="43137"/>
                    </a:srgbClr>
                  </a:outerShdw>
                </a:effectLst>
                <a:latin typeface="Calibri" panose="020F0502020204030204" pitchFamily="34" charset="0"/>
              </a:rPr>
              <a:t>Kadmonite</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20 </a:t>
            </a:r>
            <a:r>
              <a:rPr lang="en-US" sz="3600" dirty="0">
                <a:effectLst>
                  <a:outerShdw blurRad="38100" dist="38100" dir="2700000" algn="tl">
                    <a:srgbClr val="000000">
                      <a:alpha val="43137"/>
                    </a:srgbClr>
                  </a:outerShdw>
                </a:effectLst>
                <a:latin typeface="Calibri" panose="020F0502020204030204" pitchFamily="34" charset="0"/>
              </a:rPr>
              <a:t>and the Hittite and the Perizzite and the Rephaim </a:t>
            </a:r>
            <a:r>
              <a:rPr lang="en-US" sz="3600" baseline="30000" dirty="0">
                <a:effectLst>
                  <a:outerShdw blurRad="38100" dist="38100" dir="2700000" algn="tl">
                    <a:srgbClr val="000000">
                      <a:alpha val="43137"/>
                    </a:srgbClr>
                  </a:outerShdw>
                </a:effectLst>
                <a:latin typeface="Calibri" panose="020F0502020204030204" pitchFamily="34" charset="0"/>
              </a:rPr>
              <a:t>21 </a:t>
            </a:r>
            <a:r>
              <a:rPr lang="en-US" sz="3600" dirty="0">
                <a:effectLst>
                  <a:outerShdw blurRad="38100" dist="38100" dir="2700000" algn="tl">
                    <a:srgbClr val="000000">
                      <a:alpha val="43137"/>
                    </a:srgbClr>
                  </a:outerShdw>
                </a:effectLst>
                <a:latin typeface="Calibri" panose="020F0502020204030204" pitchFamily="34" charset="0"/>
              </a:rPr>
              <a:t>and the Amorite and the Canaanite and the </a:t>
            </a:r>
            <a:r>
              <a:rPr lang="en-US" sz="3600" dirty="0" err="1">
                <a:effectLst>
                  <a:outerShdw blurRad="38100" dist="38100" dir="2700000" algn="tl">
                    <a:srgbClr val="000000">
                      <a:alpha val="43137"/>
                    </a:srgbClr>
                  </a:outerShdw>
                </a:effectLst>
                <a:latin typeface="Calibri" panose="020F0502020204030204" pitchFamily="34" charset="0"/>
              </a:rPr>
              <a:t>Girgashite</a:t>
            </a:r>
            <a:r>
              <a:rPr lang="en-US" sz="3600" dirty="0">
                <a:effectLst>
                  <a:outerShdw blurRad="38100" dist="38100" dir="2700000" algn="tl">
                    <a:srgbClr val="000000">
                      <a:alpha val="43137"/>
                    </a:srgbClr>
                  </a:outerShdw>
                </a:effectLst>
                <a:latin typeface="Calibri" panose="020F0502020204030204" pitchFamily="34" charset="0"/>
              </a:rPr>
              <a:t> and the Jebusite.”</a:t>
            </a:r>
            <a:endParaRPr lang="en-US" sz="2800" dirty="0">
              <a:latin typeface="Calibri" panose="020F0502020204030204" pitchFamily="34" charset="0"/>
            </a:endParaRPr>
          </a:p>
        </p:txBody>
      </p:sp>
    </p:spTree>
    <p:extLst>
      <p:ext uri="{BB962C8B-B14F-4D97-AF65-F5344CB8AC3E}">
        <p14:creationId xmlns:p14="http://schemas.microsoft.com/office/powerpoint/2010/main" val="654863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680634" y="228600"/>
            <a:ext cx="8830732" cy="6400800"/>
          </a:xfrm>
          <a:prstGeom prst="rect">
            <a:avLst/>
          </a:prstGeom>
        </p:spPr>
      </p:pic>
    </p:spTree>
    <p:extLst>
      <p:ext uri="{BB962C8B-B14F-4D97-AF65-F5344CB8AC3E}">
        <p14:creationId xmlns:p14="http://schemas.microsoft.com/office/powerpoint/2010/main" val="6684745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600200"/>
            <a:ext cx="10972800" cy="2514599"/>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 River of Egypt’ could hardly be the </a:t>
            </a:r>
            <a:r>
              <a:rPr lang="en-US" dirty="0" err="1">
                <a:effectLst>
                  <a:outerShdw blurRad="38100" dist="38100" dir="2700000" algn="tl">
                    <a:srgbClr val="000000">
                      <a:alpha val="43137"/>
                    </a:srgbClr>
                  </a:outerShdw>
                </a:effectLst>
              </a:rPr>
              <a:t>Wady</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el</a:t>
            </a:r>
            <a:r>
              <a:rPr lang="en-US" dirty="0">
                <a:effectLst>
                  <a:outerShdw blurRad="38100" dist="38100" dir="2700000" algn="tl">
                    <a:srgbClr val="000000">
                      <a:alpha val="43137"/>
                    </a:srgbClr>
                  </a:outerShdw>
                </a:effectLst>
              </a:rPr>
              <a:t> ‘Arish (</a:t>
            </a:r>
            <a:r>
              <a:rPr lang="en-US" i="1" dirty="0" err="1">
                <a:effectLst>
                  <a:outerShdw blurRad="38100" dist="38100" dir="2700000" algn="tl">
                    <a:srgbClr val="000000">
                      <a:alpha val="43137"/>
                    </a:srgbClr>
                  </a:outerShdw>
                </a:effectLst>
              </a:rPr>
              <a:t>Rhinocolura</a:t>
            </a:r>
            <a:r>
              <a:rPr lang="en-US" dirty="0">
                <a:effectLst>
                  <a:outerShdw blurRad="38100" dist="38100" dir="2700000" algn="tl">
                    <a:srgbClr val="000000">
                      <a:alpha val="43137"/>
                    </a:srgbClr>
                  </a:outerShdw>
                </a:effectLst>
              </a:rPr>
              <a:t>), for that insignificant winter torrent could hardly be set in contrast to the ‘Great River, the River Euphrates.’ Consequently, ‘the River of Egypt’ is the Nile.”</a:t>
            </a:r>
          </a:p>
        </p:txBody>
      </p:sp>
      <p:sp>
        <p:nvSpPr>
          <p:cNvPr id="4" name="Text Box 5"/>
          <p:cNvSpPr txBox="1">
            <a:spLocks noChangeArrowheads="1"/>
          </p:cNvSpPr>
          <p:nvPr/>
        </p:nvSpPr>
        <p:spPr bwMode="auto">
          <a:xfrm>
            <a:off x="2963888" y="228600"/>
            <a:ext cx="629602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 C. </a:t>
            </a:r>
            <a:r>
              <a:rPr lang="en-US" altLang="en-US" sz="3600" dirty="0" err="1">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Leupold</a:t>
            </a:r>
            <a:endPar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H.C.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Leupold</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Exposition of Genesis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latin typeface="Calibri" panose="020F0502020204030204" pitchFamily="34" charset="0"/>
                <a:ea typeface="Calibri" panose="020F0502020204030204" pitchFamily="34" charset="0"/>
                <a:cs typeface="Times New Roman" panose="02020603050405020304" pitchFamily="18" charset="0"/>
              </a:rPr>
              <a:t>490</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1026" name="Picture 2" descr="60-Year-Old Nimrod is Safe • Jane's Genes • Origin of the ...">
            <a:extLst>
              <a:ext uri="{FF2B5EF4-FFF2-40B4-BE49-F238E27FC236}">
                <a16:creationId xmlns:a16="http://schemas.microsoft.com/office/drawing/2014/main" id="{664EA6E1-B9D7-4670-8C70-861A635579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419600"/>
            <a:ext cx="2743247" cy="19722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8" name="Picture 2" descr="Exposition of Genesis: Volumes 1 and 2 by H C Leupold: New">
            <a:extLst>
              <a:ext uri="{FF2B5EF4-FFF2-40B4-BE49-F238E27FC236}">
                <a16:creationId xmlns:a16="http://schemas.microsoft.com/office/drawing/2014/main" id="{B5E1BBB8-45FA-4424-B253-776288C1D3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0" y="114708"/>
            <a:ext cx="914400"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98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680634" y="228600"/>
            <a:ext cx="8830732" cy="6400800"/>
          </a:xfrm>
          <a:prstGeom prst="rect">
            <a:avLst/>
          </a:prstGeom>
        </p:spPr>
      </p:pic>
    </p:spTree>
    <p:extLst>
      <p:ext uri="{BB962C8B-B14F-4D97-AF65-F5344CB8AC3E}">
        <p14:creationId xmlns:p14="http://schemas.microsoft.com/office/powerpoint/2010/main" val="25124168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2514600" y="1166648"/>
            <a:ext cx="2133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6781800" y="6858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980121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95400"/>
            <a:ext cx="10972800"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 southern border of the Land is from the river of Egypt. The river of Egypt is not the Nile, as has often been misinterpreted; for if it was the Nile, the Jews were already in the Promised Land before they ever left Egypt. Nor is the River of Egypt the Wadi </a:t>
            </a:r>
            <a:r>
              <a:rPr lang="en-US" dirty="0" err="1">
                <a:effectLst>
                  <a:outerShdw blurRad="38100" dist="38100" dir="2700000" algn="tl">
                    <a:srgbClr val="000000">
                      <a:alpha val="43137"/>
                    </a:srgbClr>
                  </a:outerShdw>
                </a:effectLst>
              </a:rPr>
              <a:t>el</a:t>
            </a:r>
            <a:r>
              <a:rPr lang="en-US" dirty="0">
                <a:effectLst>
                  <a:outerShdw blurRad="38100" dist="38100" dir="2700000" algn="tl">
                    <a:srgbClr val="000000">
                      <a:alpha val="43137"/>
                    </a:srgbClr>
                  </a:outerShdw>
                </a:effectLst>
              </a:rPr>
              <a:t>-Arish, the wadi that runs through the center of the Sinai Peninsula, because that was referred to in the Bible as the Brook (</a:t>
            </a:r>
            <a:r>
              <a:rPr lang="en-US" i="1" dirty="0" err="1">
                <a:effectLst>
                  <a:outerShdw blurRad="38100" dist="38100" dir="2700000" algn="tl">
                    <a:srgbClr val="000000">
                      <a:alpha val="43137"/>
                    </a:srgbClr>
                  </a:outerShdw>
                </a:effectLst>
              </a:rPr>
              <a:t>nachal</a:t>
            </a:r>
            <a:r>
              <a:rPr lang="en-US" dirty="0">
                <a:effectLst>
                  <a:outerShdw blurRad="38100" dist="38100" dir="2700000" algn="tl">
                    <a:srgbClr val="000000">
                      <a:alpha val="43137"/>
                    </a:srgbClr>
                  </a:outerShdw>
                </a:effectLst>
              </a:rPr>
              <a:t>) of Egypt, not the River (</a:t>
            </a:r>
            <a:r>
              <a:rPr lang="en-US" i="1" dirty="0" err="1">
                <a:effectLst>
                  <a:outerShdw blurRad="38100" dist="38100" dir="2700000" algn="tl">
                    <a:srgbClr val="000000">
                      <a:alpha val="43137"/>
                    </a:srgbClr>
                  </a:outerShdw>
                </a:effectLst>
              </a:rPr>
              <a:t>nahar</a:t>
            </a:r>
            <a:r>
              <a:rPr lang="en-US" dirty="0">
                <a:effectLst>
                  <a:outerShdw blurRad="38100" dist="38100" dir="2700000" algn="tl">
                    <a:srgbClr val="000000">
                      <a:alpha val="43137"/>
                    </a:srgbClr>
                  </a:outerShdw>
                </a:effectLst>
              </a:rPr>
              <a:t>) of Egypt. The river of Egypt refers to the most eastern branch of the Nile Delta. As the Nile River flows from south to north before emptying into the Mediterranean Sea, it breaks up into various branches . . .</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284</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1654095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252A684-4CDD-4290-ACF1-B09810BF96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834673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95400"/>
            <a:ext cx="10972800" cy="4800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 . . flowing through the Nile Delta, and the most eastern branch was known as the River of Egypt. This is known today as the </a:t>
            </a:r>
            <a:r>
              <a:rPr lang="en-US" i="1" dirty="0" err="1">
                <a:effectLst>
                  <a:outerShdw blurRad="38100" dist="38100" dir="2700000" algn="tl">
                    <a:srgbClr val="000000">
                      <a:alpha val="43137"/>
                    </a:srgbClr>
                  </a:outerShdw>
                </a:effectLst>
              </a:rPr>
              <a:t>Pelogiac</a:t>
            </a:r>
            <a:r>
              <a:rPr lang="en-US" i="1" dirty="0">
                <a:effectLst>
                  <a:outerShdw blurRad="38100" dist="38100" dir="2700000" algn="tl">
                    <a:srgbClr val="000000">
                      <a:alpha val="43137"/>
                    </a:srgbClr>
                  </a:outerShdw>
                </a:effectLst>
              </a:rPr>
              <a:t> </a:t>
            </a:r>
            <a:r>
              <a:rPr lang="en-US" dirty="0">
                <a:effectLst>
                  <a:outerShdw blurRad="38100" dist="38100" dir="2700000" algn="tl">
                    <a:srgbClr val="000000">
                      <a:alpha val="43137"/>
                    </a:srgbClr>
                  </a:outerShdw>
                </a:effectLst>
              </a:rPr>
              <a:t>branch of the Nile Delta, which flows into Lake </a:t>
            </a:r>
            <a:r>
              <a:rPr lang="en-US" i="1" dirty="0" err="1">
                <a:effectLst>
                  <a:outerShdw blurRad="38100" dist="38100" dir="2700000" algn="tl">
                    <a:srgbClr val="000000">
                      <a:alpha val="43137"/>
                    </a:srgbClr>
                  </a:outerShdw>
                </a:effectLst>
              </a:rPr>
              <a:t>Sironbis</a:t>
            </a:r>
            <a:r>
              <a:rPr lang="en-US" dirty="0">
                <a:effectLst>
                  <a:outerShdw blurRad="38100" dist="38100" dir="2700000" algn="tl">
                    <a:srgbClr val="000000">
                      <a:alpha val="43137"/>
                    </a:srgbClr>
                  </a:outerShdw>
                </a:effectLst>
              </a:rPr>
              <a:t>. It is also known as the River </a:t>
            </a:r>
            <a:r>
              <a:rPr lang="en-US" i="1" dirty="0" err="1">
                <a:effectLst>
                  <a:outerShdw blurRad="38100" dist="38100" dir="2700000" algn="tl">
                    <a:srgbClr val="000000">
                      <a:alpha val="43137"/>
                    </a:srgbClr>
                  </a:outerShdw>
                </a:effectLst>
              </a:rPr>
              <a:t>Shihor</a:t>
            </a:r>
            <a:r>
              <a:rPr lang="en-US" dirty="0">
                <a:effectLst>
                  <a:outerShdw blurRad="38100" dist="38100" dir="2700000" algn="tl">
                    <a:srgbClr val="000000">
                      <a:alpha val="43137"/>
                    </a:srgbClr>
                  </a:outerShdw>
                </a:effectLst>
              </a:rPr>
              <a:t>, the fourteenth </a:t>
            </a:r>
            <a:r>
              <a:rPr lang="en-US" i="1" dirty="0" err="1">
                <a:effectLst>
                  <a:outerShdw blurRad="38100" dist="38100" dir="2700000" algn="tl">
                    <a:srgbClr val="000000">
                      <a:alpha val="43137"/>
                    </a:srgbClr>
                  </a:outerShdw>
                </a:effectLst>
              </a:rPr>
              <a:t>nome</a:t>
            </a:r>
            <a:r>
              <a:rPr lang="en-US" dirty="0">
                <a:effectLst>
                  <a:outerShdw blurRad="38100" dist="38100" dir="2700000" algn="tl">
                    <a:srgbClr val="000000">
                      <a:alpha val="43137"/>
                    </a:srgbClr>
                  </a:outerShdw>
                </a:effectLst>
              </a:rPr>
              <a:t> of Egypt.”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284</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767424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09800" y="228600"/>
            <a:ext cx="7772400" cy="1143000"/>
          </a:xfrm>
        </p:spPr>
        <p:txBody>
          <a:bodyPr/>
          <a:lstStyle/>
          <a:p>
            <a:pPr algn="ctr"/>
            <a:r>
              <a:rPr lang="en-US" sz="3600" dirty="0">
                <a:effectLst>
                  <a:outerShdw blurRad="38100" dist="38100" dir="2700000" algn="tl">
                    <a:srgbClr val="000000">
                      <a:alpha val="43137"/>
                    </a:srgbClr>
                  </a:outerShdw>
                </a:effectLst>
              </a:rPr>
              <a:t>Evidence of Abrahamic Covenant’s Unconditional Nature</a:t>
            </a:r>
          </a:p>
        </p:txBody>
      </p:sp>
      <p:sp>
        <p:nvSpPr>
          <p:cNvPr id="34819" name="Rectangle 3"/>
          <p:cNvSpPr>
            <a:spLocks noGrp="1" noChangeArrowheads="1"/>
          </p:cNvSpPr>
          <p:nvPr>
            <p:ph type="body" idx="1"/>
          </p:nvPr>
        </p:nvSpPr>
        <p:spPr>
          <a:xfrm>
            <a:off x="609600" y="1600200"/>
            <a:ext cx="11201400" cy="3810001"/>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ANE covenant ratification ceremony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Lack of stated conditions for Israel’s obedience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eternality (Gen 17:7, 13, 19; Ps. 90:2)</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immutability (</a:t>
            </a:r>
            <a:r>
              <a:rPr lang="en-US" dirty="0" err="1">
                <a:effectLst>
                  <a:outerShdw blurRad="38100" dist="38100" dir="2700000" algn="tl">
                    <a:srgbClr val="000000">
                      <a:alpha val="43137"/>
                    </a:srgbClr>
                  </a:outerShdw>
                </a:effectLst>
              </a:rPr>
              <a:t>Heb</a:t>
            </a:r>
            <a:r>
              <a:rPr lang="en-US" dirty="0">
                <a:effectLst>
                  <a:outerShdw blurRad="38100" dist="38100" dir="2700000" algn="tl">
                    <a:srgbClr val="000000">
                      <a:alpha val="43137"/>
                    </a:srgbClr>
                  </a:outerShdw>
                </a:effectLst>
              </a:rPr>
              <a:t> 6:13-18; Mal. 3:6)</a:t>
            </a:r>
          </a:p>
          <a:p>
            <a:pPr marL="457200" indent="-457200">
              <a:spcBef>
                <a:spcPts val="0"/>
              </a:spcBef>
              <a:spcAft>
                <a:spcPts val="1800"/>
              </a:spcAft>
              <a:defRPr/>
            </a:pPr>
            <a:r>
              <a:rPr lang="en-US" dirty="0">
                <a:effectLst>
                  <a:outerShdw blurRad="38100" dist="38100" dir="2700000" algn="tl">
                    <a:srgbClr val="000000">
                      <a:alpha val="43137"/>
                    </a:srgbClr>
                  </a:outerShdw>
                </a:effectLst>
              </a:rPr>
              <a:t>Trans-generational reaffirmation despite perpetual national disobedience (</a:t>
            </a:r>
            <a:r>
              <a:rPr lang="en-US" dirty="0" err="1">
                <a:effectLst>
                  <a:outerShdw blurRad="38100" dist="38100" dir="2700000" algn="tl">
                    <a:srgbClr val="000000">
                      <a:alpha val="43137"/>
                    </a:srgbClr>
                  </a:outerShdw>
                </a:effectLst>
              </a:rPr>
              <a:t>Jer</a:t>
            </a:r>
            <a:r>
              <a:rPr lang="en-US" dirty="0">
                <a:effectLst>
                  <a:outerShdw blurRad="38100" dist="38100" dir="2700000" algn="tl">
                    <a:srgbClr val="000000">
                      <a:alpha val="43137"/>
                    </a:srgbClr>
                  </a:outerShdw>
                </a:effectLst>
              </a:rPr>
              <a:t> 31:35-37)</a:t>
            </a:r>
          </a:p>
        </p:txBody>
      </p:sp>
      <p:sp>
        <p:nvSpPr>
          <p:cNvPr id="30724" name="Text Box 4"/>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Walvoord, </a:t>
            </a:r>
            <a:r>
              <a:rPr lang="en-US" sz="1800" i="1" dirty="0">
                <a:effectLst>
                  <a:outerShdw blurRad="38100" dist="38100" dir="2700000" algn="tl">
                    <a:srgbClr val="000000">
                      <a:alpha val="43137"/>
                    </a:srgbClr>
                  </a:outerShdw>
                </a:effectLst>
                <a:latin typeface="Calibri" panose="020F0502020204030204" pitchFamily="34" charset="0"/>
              </a:rPr>
              <a:t>The Millennial Kingdom</a:t>
            </a:r>
            <a:r>
              <a:rPr lang="en-US" sz="1800" dirty="0">
                <a:effectLst>
                  <a:outerShdw blurRad="38100" dist="38100" dir="2700000" algn="tl">
                    <a:srgbClr val="000000">
                      <a:alpha val="43137"/>
                    </a:srgbClr>
                  </a:outerShdw>
                </a:effectLst>
                <a:latin typeface="Calibri" panose="020F0502020204030204" pitchFamily="34" charset="0"/>
              </a:rPr>
              <a:t>, 149-52</a:t>
            </a:r>
          </a:p>
        </p:txBody>
      </p:sp>
      <p:pic>
        <p:nvPicPr>
          <p:cNvPr id="5" name="Picture 2" descr="http://walvoordhistory.com/wp-content/uploads/2009/11/JohnFWalvoord-e141965344788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20116" cy="109728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4174267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860153" y="228600"/>
            <a:ext cx="8471694" cy="1143000"/>
          </a:xfrm>
        </p:spPr>
        <p:txBody>
          <a:bodyPr/>
          <a:lstStyle/>
          <a:p>
            <a:pPr algn="ctr"/>
            <a:r>
              <a:rPr lang="en-US" sz="3200" dirty="0"/>
              <a:t>Land Promises Fulfilled in the Time of Joshua (Josh. 11:23; 21:43-45) or Solomon (1 Kgs. 4:21)?</a:t>
            </a:r>
          </a:p>
        </p:txBody>
      </p:sp>
      <p:sp>
        <p:nvSpPr>
          <p:cNvPr id="35843" name="Rectangle 3"/>
          <p:cNvSpPr>
            <a:spLocks noGrp="1" noChangeArrowheads="1"/>
          </p:cNvSpPr>
          <p:nvPr>
            <p:ph type="body" idx="1"/>
          </p:nvPr>
        </p:nvSpPr>
        <p:spPr>
          <a:xfrm>
            <a:off x="625868" y="1600201"/>
            <a:ext cx="10956532" cy="4460875"/>
          </a:xfrm>
        </p:spPr>
        <p:txBody>
          <a:bodyPr/>
          <a:lstStyle/>
          <a:p>
            <a:pPr>
              <a:lnSpc>
                <a:spcPct val="90000"/>
              </a:lnSpc>
              <a:spcBef>
                <a:spcPts val="0"/>
              </a:spcBef>
              <a:spcAft>
                <a:spcPts val="1200"/>
              </a:spcAft>
              <a:defRPr/>
            </a:pPr>
            <a:r>
              <a:rPr lang="en-US" sz="2800" dirty="0"/>
              <a:t>Extended context (Josh 13:1-7; Judges 1:19, 21, 27, 29, 30-36)</a:t>
            </a:r>
          </a:p>
          <a:p>
            <a:pPr>
              <a:lnSpc>
                <a:spcPct val="90000"/>
              </a:lnSpc>
              <a:spcBef>
                <a:spcPts val="0"/>
              </a:spcBef>
              <a:spcAft>
                <a:spcPts val="1200"/>
              </a:spcAft>
              <a:defRPr/>
            </a:pPr>
            <a:r>
              <a:rPr lang="en-US" sz="2800" dirty="0"/>
              <a:t>Land gained in conquest was only a fraction of what was promised (1 Kgs. 4:25)</a:t>
            </a:r>
          </a:p>
          <a:p>
            <a:pPr>
              <a:lnSpc>
                <a:spcPct val="90000"/>
              </a:lnSpc>
              <a:spcBef>
                <a:spcPts val="0"/>
              </a:spcBef>
              <a:spcAft>
                <a:spcPts val="1200"/>
              </a:spcAft>
              <a:defRPr/>
            </a:pPr>
            <a:r>
              <a:rPr lang="en-US" sz="2800" dirty="0"/>
              <a:t>Jerusalem not conquered in Joshua’s day (Josh 15:63; 2 Sam 5)</a:t>
            </a:r>
          </a:p>
          <a:p>
            <a:pPr>
              <a:lnSpc>
                <a:spcPct val="90000"/>
              </a:lnSpc>
              <a:spcBef>
                <a:spcPts val="0"/>
              </a:spcBef>
              <a:spcAft>
                <a:spcPts val="1200"/>
              </a:spcAft>
              <a:defRPr/>
            </a:pPr>
            <a:r>
              <a:rPr lang="en-US" sz="2800" dirty="0"/>
              <a:t>Solomon’s reign extended to the border of Egypt (1 Kgs. 4:21) and not the River of Egypt (Gen. 15:18)</a:t>
            </a:r>
          </a:p>
          <a:p>
            <a:pPr>
              <a:lnSpc>
                <a:spcPct val="90000"/>
              </a:lnSpc>
              <a:spcBef>
                <a:spcPts val="0"/>
              </a:spcBef>
              <a:spcAft>
                <a:spcPts val="1200"/>
              </a:spcAft>
              <a:defRPr/>
            </a:pPr>
            <a:r>
              <a:rPr lang="en-US" sz="2800" dirty="0"/>
              <a:t>Solomon’s reign was tributary only (1 Kgs. 4:21)</a:t>
            </a:r>
          </a:p>
          <a:p>
            <a:pPr>
              <a:lnSpc>
                <a:spcPct val="90000"/>
              </a:lnSpc>
              <a:spcBef>
                <a:spcPts val="0"/>
              </a:spcBef>
              <a:spcAft>
                <a:spcPts val="1200"/>
              </a:spcAft>
              <a:defRPr/>
            </a:pPr>
            <a:r>
              <a:rPr lang="en-US" sz="2800" dirty="0"/>
              <a:t>Forever? (Gen 17:7-8, 13, 19)</a:t>
            </a:r>
          </a:p>
          <a:p>
            <a:pPr>
              <a:lnSpc>
                <a:spcPct val="90000"/>
              </a:lnSpc>
              <a:spcBef>
                <a:spcPts val="0"/>
              </a:spcBef>
              <a:spcAft>
                <a:spcPts val="1200"/>
              </a:spcAft>
              <a:defRPr/>
            </a:pPr>
            <a:r>
              <a:rPr lang="en-US" sz="2800" dirty="0"/>
              <a:t>Reaffirmation of land promises long after Joshua and Solomon’s time (Amos 9:11-15)</a:t>
            </a:r>
          </a:p>
        </p:txBody>
      </p:sp>
      <p:sp>
        <p:nvSpPr>
          <p:cNvPr id="32772" name="Text Box 4"/>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err="1">
                <a:latin typeface="Calibri" panose="020F0502020204030204" pitchFamily="34" charset="0"/>
              </a:rPr>
              <a:t>Fruchtenbaum</a:t>
            </a:r>
            <a:r>
              <a:rPr lang="en-US" sz="1800" dirty="0">
                <a:latin typeface="Calibri" panose="020F0502020204030204" pitchFamily="34" charset="0"/>
              </a:rPr>
              <a:t>, </a:t>
            </a:r>
            <a:r>
              <a:rPr lang="en-US" sz="1800" i="1" dirty="0" err="1">
                <a:latin typeface="Calibri" panose="020F0502020204030204" pitchFamily="34" charset="0"/>
              </a:rPr>
              <a:t>Israelology</a:t>
            </a:r>
            <a:r>
              <a:rPr lang="en-US" sz="1800" dirty="0">
                <a:latin typeface="Calibri" panose="020F0502020204030204" pitchFamily="34" charset="0"/>
              </a:rPr>
              <a:t>, 521-22, 631-32</a:t>
            </a:r>
          </a:p>
        </p:txBody>
      </p:sp>
      <p:pic>
        <p:nvPicPr>
          <p:cNvPr id="6" name="Picture 5">
            <a:extLst>
              <a:ext uri="{FF2B5EF4-FFF2-40B4-BE49-F238E27FC236}">
                <a16:creationId xmlns:a16="http://schemas.microsoft.com/office/drawing/2014/main" id="{36FB9D03-BA80-4099-AEF8-5EF1EC8E29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spTree>
    <p:extLst>
      <p:ext uri="{BB962C8B-B14F-4D97-AF65-F5344CB8AC3E}">
        <p14:creationId xmlns:p14="http://schemas.microsoft.com/office/powerpoint/2010/main" val="2065292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an to beersheb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90800" y="152400"/>
            <a:ext cx="7010400" cy="6464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983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217FC5-7163-4D9A-AA06-AAD7459895CE}"/>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3200400"/>
          </a:xfrm>
        </p:spPr>
        <p:txBody>
          <a:bodyPr/>
          <a:lstStyle/>
          <a:p>
            <a:pPr marL="0" indent="0" algn="ctr">
              <a:spcBef>
                <a:spcPts val="0"/>
              </a:spcBef>
              <a:spcAft>
                <a:spcPts val="1200"/>
              </a:spcAft>
              <a:buNone/>
              <a:defRPr/>
            </a:pPr>
            <a:r>
              <a:rPr lang="en-US" altLang="en-US" sz="4000" kern="1200" dirty="0">
                <a:solidFill>
                  <a:schemeClr val="tx2"/>
                </a:solidFill>
                <a:ea typeface="+mj-ea"/>
                <a:cs typeface="Calibri" panose="020F0502020204030204" pitchFamily="34" charset="0"/>
              </a:rPr>
              <a:t>1 Kings 4:21</a:t>
            </a:r>
          </a:p>
          <a:p>
            <a:pPr marL="0" indent="0" algn="just">
              <a:spcBef>
                <a:spcPts val="0"/>
              </a:spcBef>
              <a:buNone/>
              <a:defRPr/>
            </a:pPr>
            <a:r>
              <a:rPr lang="en-US" sz="3600" dirty="0">
                <a:cs typeface="Calibri" panose="020F0502020204030204" pitchFamily="34" charset="0"/>
              </a:rPr>
              <a:t>“Now Solomon ruled over all the kingdoms from the River to the land of the Philistines and to the </a:t>
            </a:r>
            <a:r>
              <a:rPr lang="en-US" sz="3600" b="1" u="sng" dirty="0">
                <a:solidFill>
                  <a:srgbClr val="FFFFCC"/>
                </a:solidFill>
                <a:cs typeface="Calibri" panose="020F0502020204030204" pitchFamily="34" charset="0"/>
              </a:rPr>
              <a:t>border</a:t>
            </a:r>
            <a:r>
              <a:rPr lang="en-US" sz="3600" dirty="0">
                <a:cs typeface="Calibri" panose="020F0502020204030204" pitchFamily="34" charset="0"/>
              </a:rPr>
              <a:t> of Egypt; they brought </a:t>
            </a:r>
            <a:r>
              <a:rPr lang="en-US" sz="3600" b="1" u="sng" dirty="0">
                <a:solidFill>
                  <a:srgbClr val="FFFFCC"/>
                </a:solidFill>
                <a:cs typeface="Calibri" panose="020F0502020204030204" pitchFamily="34" charset="0"/>
              </a:rPr>
              <a:t>tribute</a:t>
            </a:r>
            <a:r>
              <a:rPr lang="en-US" sz="3600" dirty="0">
                <a:cs typeface="Calibri" panose="020F0502020204030204" pitchFamily="34" charset="0"/>
              </a:rPr>
              <a:t> and served Solomon all the days of his life.”</a:t>
            </a:r>
          </a:p>
        </p:txBody>
      </p:sp>
      <p:pic>
        <p:nvPicPr>
          <p:cNvPr id="2" name="Picture 1">
            <a:extLst>
              <a:ext uri="{FF2B5EF4-FFF2-40B4-BE49-F238E27FC236}">
                <a16:creationId xmlns:a16="http://schemas.microsoft.com/office/drawing/2014/main" id="{5D69658B-1E29-473F-801B-A19711557DF7}"/>
              </a:ext>
            </a:extLst>
          </p:cNvPr>
          <p:cNvPicPr>
            <a:picLocks noChangeAspect="1"/>
          </p:cNvPicPr>
          <p:nvPr/>
        </p:nvPicPr>
        <p:blipFill>
          <a:blip r:embed="rId3"/>
          <a:stretch>
            <a:fillRect/>
          </a:stretch>
        </p:blipFill>
        <p:spPr>
          <a:xfrm>
            <a:off x="4815328" y="2971800"/>
            <a:ext cx="2561345" cy="1828800"/>
          </a:xfrm>
          <a:prstGeom prst="rect">
            <a:avLst/>
          </a:prstGeom>
          <a:ln>
            <a:solidFill>
              <a:schemeClr val="tx1"/>
            </a:solidFill>
          </a:ln>
        </p:spPr>
      </p:pic>
    </p:spTree>
    <p:extLst>
      <p:ext uri="{BB962C8B-B14F-4D97-AF65-F5344CB8AC3E}">
        <p14:creationId xmlns:p14="http://schemas.microsoft.com/office/powerpoint/2010/main" val="3484239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2209800" y="228600"/>
            <a:ext cx="7772400" cy="762000"/>
          </a:xfrm>
        </p:spPr>
        <p:txBody>
          <a:bodyPr/>
          <a:lstStyle/>
          <a:p>
            <a:pPr algn="ctr" eaLnBrk="1" hangingPunct="1"/>
            <a:r>
              <a:rPr lang="en-US" sz="3600" dirty="0"/>
              <a:t>IMPORTANCE</a:t>
            </a:r>
          </a:p>
        </p:txBody>
      </p:sp>
      <p:sp>
        <p:nvSpPr>
          <p:cNvPr id="2" name="Rectangle 1"/>
          <p:cNvSpPr/>
          <p:nvPr/>
        </p:nvSpPr>
        <p:spPr>
          <a:xfrm>
            <a:off x="596348" y="1143000"/>
            <a:ext cx="7328452" cy="5170646"/>
          </a:xfrm>
          <a:prstGeom prst="rect">
            <a:avLst/>
          </a:prstGeom>
        </p:spPr>
        <p:txBody>
          <a:bodyPr wrap="square">
            <a:spAutoFit/>
          </a:bodyPr>
          <a:lstStyle/>
          <a:p>
            <a:pPr marL="461963" indent="-461963" algn="just">
              <a:spcBef>
                <a:spcPts val="0"/>
              </a:spcBef>
              <a:spcAft>
                <a:spcPts val="2400"/>
              </a:spcAft>
              <a:buClr>
                <a:schemeClr val="tx2"/>
              </a:buClr>
              <a:buSzPct val="75000"/>
              <a:buFont typeface="Wingdings" pitchFamily="2" charset="2"/>
              <a:buChar char="n"/>
              <a:defRPr/>
            </a:pPr>
            <a:r>
              <a:rPr lang="en-US" sz="3000" dirty="0">
                <a:effectLst>
                  <a:outerShdw blurRad="38100" dist="38100" dir="2700000" algn="tl">
                    <a:srgbClr val="000000"/>
                  </a:outerShdw>
                </a:effectLst>
                <a:latin typeface="Calibri" panose="020F0502020204030204" pitchFamily="34" charset="0"/>
                <a:cs typeface="+mn-cs"/>
              </a:rPr>
              <a:t>God’s promises and covenant to Israel remain literal, reliable, unconditional, and unfulfilled (Gen. 23)</a:t>
            </a:r>
          </a:p>
          <a:p>
            <a:pPr marL="461963" indent="-461963" algn="just">
              <a:spcBef>
                <a:spcPts val="0"/>
              </a:spcBef>
              <a:spcAft>
                <a:spcPts val="2400"/>
              </a:spcAft>
              <a:buClr>
                <a:schemeClr val="tx2"/>
              </a:buClr>
              <a:buSzPct val="75000"/>
              <a:buFont typeface="Wingdings" pitchFamily="2" charset="2"/>
              <a:buChar char="n"/>
              <a:defRPr/>
            </a:pPr>
            <a:r>
              <a:rPr lang="en-US" sz="3000" dirty="0">
                <a:effectLst>
                  <a:outerShdw blurRad="38100" dist="38100" dir="2700000" algn="tl">
                    <a:srgbClr val="000000"/>
                  </a:outerShdw>
                </a:effectLst>
                <a:latin typeface="Calibri" panose="020F0502020204030204" pitchFamily="34" charset="0"/>
                <a:cs typeface="+mn-cs"/>
              </a:rPr>
              <a:t>Basis of God’s intervention in history</a:t>
            </a:r>
            <a:r>
              <a:rPr lang="en-US" sz="3000" dirty="0">
                <a:effectLst>
                  <a:outerShdw blurRad="38100" dist="38100" dir="2700000" algn="tl">
                    <a:srgbClr val="000000"/>
                  </a:outerShdw>
                </a:effectLst>
                <a:latin typeface="Calibri" panose="020F0502020204030204" pitchFamily="34" charset="0"/>
              </a:rPr>
              <a:t> (Gen. 15:14-16; Exod. 2:24)</a:t>
            </a:r>
            <a:r>
              <a:rPr lang="en-US" sz="3000" dirty="0">
                <a:effectLst>
                  <a:outerShdw blurRad="38100" dist="38100" dir="2700000" algn="tl">
                    <a:srgbClr val="000000"/>
                  </a:outerShdw>
                </a:effectLst>
                <a:latin typeface="Calibri" panose="020F0502020204030204" pitchFamily="34" charset="0"/>
                <a:cs typeface="+mn-cs"/>
              </a:rPr>
              <a:t> </a:t>
            </a:r>
          </a:p>
          <a:p>
            <a:pPr marL="461963" indent="-461963" algn="just">
              <a:spcBef>
                <a:spcPts val="0"/>
              </a:spcBef>
              <a:spcAft>
                <a:spcPts val="2400"/>
              </a:spcAft>
              <a:buClr>
                <a:schemeClr val="tx2"/>
              </a:buClr>
              <a:buSzPct val="75000"/>
              <a:buFont typeface="Wingdings" pitchFamily="2" charset="2"/>
              <a:buChar char="n"/>
              <a:defRPr/>
            </a:pPr>
            <a:r>
              <a:rPr lang="en-US" sz="3000" dirty="0">
                <a:effectLst>
                  <a:outerShdw blurRad="38100" dist="38100" dir="2700000" algn="tl">
                    <a:srgbClr val="000000"/>
                  </a:outerShdw>
                </a:effectLst>
                <a:latin typeface="Calibri" panose="020F0502020204030204" pitchFamily="34" charset="0"/>
                <a:cs typeface="+mn-cs"/>
              </a:rPr>
              <a:t>God must once again move His hand in history to fulfill His Word (Ezek. 36:22)</a:t>
            </a:r>
          </a:p>
          <a:p>
            <a:pPr marL="461963" indent="-461963" algn="just">
              <a:spcBef>
                <a:spcPts val="0"/>
              </a:spcBef>
              <a:spcAft>
                <a:spcPts val="2400"/>
              </a:spcAft>
              <a:buClr>
                <a:schemeClr val="tx2"/>
              </a:buClr>
              <a:buSzPct val="75000"/>
              <a:buFont typeface="Wingdings" pitchFamily="2" charset="2"/>
              <a:buChar char="n"/>
              <a:defRPr/>
            </a:pPr>
            <a:r>
              <a:rPr lang="en-US" sz="3000" dirty="0">
                <a:effectLst>
                  <a:outerShdw blurRad="38100" dist="38100" dir="2700000" algn="tl">
                    <a:srgbClr val="000000"/>
                  </a:outerShdw>
                </a:effectLst>
                <a:latin typeface="Calibri" panose="020F0502020204030204" pitchFamily="34" charset="0"/>
                <a:cs typeface="+mn-cs"/>
              </a:rPr>
              <a:t>Forms the expectation of a future earthly kingdom</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72959" y="2286000"/>
            <a:ext cx="3409441" cy="2286000"/>
          </a:xfrm>
          <a:prstGeom prst="rect">
            <a:avLst/>
          </a:prstGeom>
          <a:ln w="57150">
            <a:solidFill>
              <a:schemeClr val="tx1"/>
            </a:solidFill>
          </a:ln>
        </p:spPr>
      </p:pic>
    </p:spTree>
    <p:extLst>
      <p:ext uri="{BB962C8B-B14F-4D97-AF65-F5344CB8AC3E}">
        <p14:creationId xmlns:p14="http://schemas.microsoft.com/office/powerpoint/2010/main" val="844270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8000338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753231117"/>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157761-421D-4D5C-855B-7FF851F32769}"/>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2971800"/>
          </a:xfrm>
        </p:spPr>
        <p:txBody>
          <a:bodyPr/>
          <a:lstStyle/>
          <a:p>
            <a:pPr marL="0" indent="0" algn="ctr">
              <a:spcBef>
                <a:spcPts val="0"/>
              </a:spcBef>
              <a:spcAft>
                <a:spcPts val="1200"/>
              </a:spcAft>
              <a:buNone/>
              <a:defRPr/>
            </a:pPr>
            <a:r>
              <a:rPr lang="en-US" altLang="en-US" sz="4000" kern="1200" dirty="0">
                <a:solidFill>
                  <a:schemeClr val="tx2"/>
                </a:solidFill>
                <a:ea typeface="+mj-ea"/>
                <a:cs typeface="Calibri" panose="020F0502020204030204" pitchFamily="34" charset="0"/>
              </a:rPr>
              <a:t>Deuteronomy 29:1</a:t>
            </a:r>
          </a:p>
          <a:p>
            <a:pPr marL="0" indent="0" algn="just">
              <a:spcBef>
                <a:spcPts val="0"/>
              </a:spcBef>
              <a:buNone/>
              <a:defRPr/>
            </a:pPr>
            <a:r>
              <a:rPr lang="en-US" sz="3400" dirty="0">
                <a:cs typeface="Calibri" panose="020F0502020204030204" pitchFamily="34" charset="0"/>
              </a:rPr>
              <a:t>“These are the words of the </a:t>
            </a:r>
            <a:r>
              <a:rPr lang="en-US" sz="3400" b="1" u="sng" dirty="0">
                <a:solidFill>
                  <a:srgbClr val="FFFFCC"/>
                </a:solidFill>
                <a:cs typeface="Calibri" panose="020F0502020204030204" pitchFamily="34" charset="0"/>
              </a:rPr>
              <a:t>covenant</a:t>
            </a:r>
            <a:r>
              <a:rPr lang="en-US" sz="3400" dirty="0">
                <a:cs typeface="Calibri" panose="020F0502020204030204" pitchFamily="34" charset="0"/>
              </a:rPr>
              <a:t> which the </a:t>
            </a:r>
            <a:r>
              <a:rPr lang="en-US" sz="3400" cap="small" dirty="0">
                <a:effectLst/>
                <a:cs typeface="Calibri" panose="020F0502020204030204" pitchFamily="34" charset="0"/>
              </a:rPr>
              <a:t>Lord</a:t>
            </a:r>
            <a:r>
              <a:rPr lang="en-US" sz="3400" dirty="0">
                <a:cs typeface="Calibri" panose="020F0502020204030204" pitchFamily="34" charset="0"/>
              </a:rPr>
              <a:t> commanded Moses to make with the sons of Israel in the land of Moab, </a:t>
            </a:r>
            <a:r>
              <a:rPr lang="en-US" sz="3400" b="1" u="sng" dirty="0">
                <a:solidFill>
                  <a:srgbClr val="FFFFCC"/>
                </a:solidFill>
                <a:cs typeface="Calibri" panose="020F0502020204030204" pitchFamily="34" charset="0"/>
              </a:rPr>
              <a:t>besides the covenant which He had made with them at Horeb</a:t>
            </a:r>
            <a:r>
              <a:rPr lang="en-US" sz="3400" dirty="0">
                <a:cs typeface="Calibri" panose="020F0502020204030204" pitchFamily="34" charset="0"/>
              </a:rPr>
              <a:t>.”</a:t>
            </a:r>
          </a:p>
        </p:txBody>
      </p:sp>
      <p:pic>
        <p:nvPicPr>
          <p:cNvPr id="79876" name="Picture 2" descr="https://graftedinelena.files.wordpress.com/2013/09/mose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75639" y="2971800"/>
            <a:ext cx="2640723" cy="1828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2373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14306C-7D5D-4E1C-992A-803EA3721AE0}"/>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552450" y="0"/>
            <a:ext cx="11087100" cy="2590800"/>
          </a:xfrm>
        </p:spPr>
        <p:txBody>
          <a:bodyPr/>
          <a:lstStyle/>
          <a:p>
            <a:pPr marL="0" indent="0" algn="ctr">
              <a:spcBef>
                <a:spcPts val="0"/>
              </a:spcBef>
              <a:spcAft>
                <a:spcPts val="1200"/>
              </a:spcAft>
              <a:buNone/>
              <a:defRPr/>
            </a:pPr>
            <a:r>
              <a:rPr kumimoji="0" lang="en-US" altLang="en-US" sz="4000" b="0" i="0" u="none" strike="noStrike" kern="1200" cap="none" spc="0" normalizeH="0" baseline="0" noProof="0" dirty="0">
                <a:ln>
                  <a:noFill/>
                </a:ln>
                <a:solidFill>
                  <a:srgbClr val="00FFFF"/>
                </a:solidFill>
                <a:effectLst>
                  <a:outerShdw blurRad="38100" dist="38100" dir="2700000" algn="tl">
                    <a:srgbClr val="000000"/>
                  </a:outerShdw>
                </a:effectLst>
                <a:uLnTx/>
                <a:uFillTx/>
                <a:latin typeface="Calibri" panose="020F0502020204030204" pitchFamily="34" charset="0"/>
                <a:ea typeface="+mj-ea"/>
                <a:cs typeface="Calibri" panose="020F0502020204030204" pitchFamily="34" charset="0"/>
              </a:rPr>
              <a:t>Deuteronomy 30:3</a:t>
            </a:r>
          </a:p>
          <a:p>
            <a:pPr marL="0" indent="0" algn="just">
              <a:spcBef>
                <a:spcPts val="0"/>
              </a:spcBef>
              <a:buNone/>
              <a:defRPr/>
            </a:pPr>
            <a:r>
              <a:rPr lang="en-US" sz="3400" dirty="0">
                <a:cs typeface="Calibri" panose="020F0502020204030204" pitchFamily="34" charset="0"/>
              </a:rPr>
              <a:t>“</a:t>
            </a:r>
            <a:r>
              <a:rPr lang="en-US" sz="3400" baseline="30000" dirty="0">
                <a:cs typeface="Calibri" panose="020F0502020204030204" pitchFamily="34" charset="0"/>
              </a:rPr>
              <a:t> </a:t>
            </a:r>
            <a:r>
              <a:rPr lang="en-US" sz="3400" dirty="0">
                <a:cs typeface="Calibri" panose="020F0502020204030204" pitchFamily="34" charset="0"/>
              </a:rPr>
              <a:t>Then the </a:t>
            </a:r>
            <a:r>
              <a:rPr lang="en-US" sz="3400" cap="small" dirty="0">
                <a:cs typeface="Calibri" panose="020F0502020204030204" pitchFamily="34" charset="0"/>
              </a:rPr>
              <a:t>Lord</a:t>
            </a:r>
            <a:r>
              <a:rPr lang="en-US" sz="3400" dirty="0">
                <a:cs typeface="Calibri" panose="020F0502020204030204" pitchFamily="34" charset="0"/>
              </a:rPr>
              <a:t> your God will </a:t>
            </a:r>
            <a:r>
              <a:rPr lang="en-US" sz="3400" b="1" u="sng" dirty="0">
                <a:solidFill>
                  <a:srgbClr val="FFFFCC"/>
                </a:solidFill>
                <a:cs typeface="Calibri" panose="020F0502020204030204" pitchFamily="34" charset="0"/>
              </a:rPr>
              <a:t>restore</a:t>
            </a:r>
            <a:r>
              <a:rPr lang="en-US" sz="3400" dirty="0">
                <a:cs typeface="Calibri" panose="020F0502020204030204" pitchFamily="34" charset="0"/>
              </a:rPr>
              <a:t> you from captivity, and have compassion on you, and will </a:t>
            </a:r>
            <a:r>
              <a:rPr lang="en-US" sz="3400" b="1" u="sng" dirty="0">
                <a:solidFill>
                  <a:srgbClr val="FFFFCC"/>
                </a:solidFill>
                <a:cs typeface="Calibri" panose="020F0502020204030204" pitchFamily="34" charset="0"/>
              </a:rPr>
              <a:t>gather you </a:t>
            </a:r>
            <a:r>
              <a:rPr lang="en-US" sz="3400" dirty="0">
                <a:cs typeface="Calibri" panose="020F0502020204030204" pitchFamily="34" charset="0"/>
              </a:rPr>
              <a:t>again from all the peoples where the </a:t>
            </a:r>
            <a:r>
              <a:rPr lang="en-US" sz="3400" cap="small" dirty="0">
                <a:cs typeface="Calibri" panose="020F0502020204030204" pitchFamily="34" charset="0"/>
              </a:rPr>
              <a:t>Lord</a:t>
            </a:r>
            <a:r>
              <a:rPr lang="en-US" sz="3400" dirty="0">
                <a:cs typeface="Calibri" panose="020F0502020204030204" pitchFamily="34" charset="0"/>
              </a:rPr>
              <a:t> your God has </a:t>
            </a:r>
            <a:r>
              <a:rPr lang="en-US" sz="3400" b="1" u="sng" dirty="0">
                <a:solidFill>
                  <a:srgbClr val="FFFFCC"/>
                </a:solidFill>
                <a:cs typeface="Calibri" panose="020F0502020204030204" pitchFamily="34" charset="0"/>
              </a:rPr>
              <a:t>scattered you</a:t>
            </a:r>
            <a:r>
              <a:rPr lang="en-US" sz="3400" dirty="0">
                <a:cs typeface="Calibri" panose="020F0502020204030204" pitchFamily="34" charset="0"/>
              </a:rPr>
              <a:t>.”</a:t>
            </a:r>
          </a:p>
        </p:txBody>
      </p:sp>
      <p:pic>
        <p:nvPicPr>
          <p:cNvPr id="8" name="Picture 2" descr="https://graftedinelena.files.wordpress.com/2013/09/moses.jpg">
            <a:extLst>
              <a:ext uri="{FF2B5EF4-FFF2-40B4-BE49-F238E27FC236}">
                <a16:creationId xmlns:a16="http://schemas.microsoft.com/office/drawing/2014/main" id="{5C1F0965-64F2-492A-8E51-B5618A39953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75639" y="2971800"/>
            <a:ext cx="2640723" cy="1828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903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u="sng"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3523174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97EC75-2B41-469E-B3BB-151F3E4750ED}"/>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4724400"/>
          </a:xfrm>
        </p:spPr>
        <p:txBody>
          <a:bodyPr/>
          <a:lstStyle/>
          <a:p>
            <a:pPr marL="0" indent="0" algn="ctr">
              <a:spcBef>
                <a:spcPts val="0"/>
              </a:spcBef>
              <a:spcAft>
                <a:spcPts val="1200"/>
              </a:spcAft>
              <a:buNone/>
              <a:defRPr/>
            </a:pPr>
            <a:r>
              <a:rPr lang="en-US" altLang="en-US" sz="4000" kern="1200" dirty="0">
                <a:solidFill>
                  <a:srgbClr val="00FFFF"/>
                </a:solidFill>
                <a:ea typeface="+mj-ea"/>
                <a:cs typeface="Calibri" panose="020F0502020204030204" pitchFamily="34" charset="0"/>
              </a:rPr>
              <a:t>2 Samuel 7:12-16</a:t>
            </a:r>
          </a:p>
          <a:p>
            <a:pPr marL="0" indent="0" algn="just">
              <a:spcBef>
                <a:spcPts val="0"/>
              </a:spcBef>
              <a:buNone/>
              <a:defRPr/>
            </a:pPr>
            <a:r>
              <a:rPr lang="en-US" sz="3600" dirty="0">
                <a:cs typeface="Calibri" panose="020F0502020204030204" pitchFamily="34" charset="0"/>
              </a:rPr>
              <a:t>“</a:t>
            </a:r>
            <a:r>
              <a:rPr lang="en-US" sz="3600" baseline="30000" dirty="0">
                <a:cs typeface="Calibri" panose="020F0502020204030204" pitchFamily="34" charset="0"/>
              </a:rPr>
              <a:t>12</a:t>
            </a:r>
            <a:r>
              <a:rPr lang="en-US" sz="3600" dirty="0">
                <a:cs typeface="Calibri" panose="020F0502020204030204" pitchFamily="34" charset="0"/>
              </a:rPr>
              <a:t>When your days are complete and you lie down with your fathers, I will raise up your </a:t>
            </a:r>
            <a:r>
              <a:rPr lang="en-US" sz="3600" b="1" u="sng" dirty="0">
                <a:solidFill>
                  <a:srgbClr val="FFFFCC"/>
                </a:solidFill>
                <a:cs typeface="Calibri" panose="020F0502020204030204" pitchFamily="34" charset="0"/>
              </a:rPr>
              <a:t>descendant</a:t>
            </a:r>
            <a:r>
              <a:rPr lang="en-US" sz="3600" dirty="0">
                <a:cs typeface="Calibri" panose="020F0502020204030204" pitchFamily="34" charset="0"/>
              </a:rPr>
              <a:t> after you, who will come forth from you, and I will establish his kingdom. </a:t>
            </a:r>
            <a:r>
              <a:rPr lang="en-US" sz="3600" baseline="30000" dirty="0">
                <a:cs typeface="Calibri" panose="020F0502020204030204" pitchFamily="34" charset="0"/>
              </a:rPr>
              <a:t>13 </a:t>
            </a:r>
            <a:r>
              <a:rPr lang="en-US" sz="3600" dirty="0">
                <a:cs typeface="Calibri" panose="020F0502020204030204" pitchFamily="34" charset="0"/>
              </a:rPr>
              <a:t>He shall build a house for My name, and I will establish </a:t>
            </a:r>
            <a:r>
              <a:rPr lang="en-US" sz="3600" b="1" u="sng" dirty="0">
                <a:solidFill>
                  <a:srgbClr val="FFFFCC"/>
                </a:solidFill>
                <a:cs typeface="Calibri" panose="020F0502020204030204" pitchFamily="34" charset="0"/>
              </a:rPr>
              <a:t>the</a:t>
            </a:r>
            <a:r>
              <a:rPr lang="en-US" sz="3600" b="1" u="sng" dirty="0">
                <a:cs typeface="Calibri" panose="020F0502020204030204" pitchFamily="34" charset="0"/>
              </a:rPr>
              <a:t> </a:t>
            </a:r>
            <a:r>
              <a:rPr lang="en-US" sz="3600" b="1" u="sng" dirty="0">
                <a:solidFill>
                  <a:srgbClr val="FFFFCC"/>
                </a:solidFill>
                <a:cs typeface="Calibri" panose="020F0502020204030204" pitchFamily="34" charset="0"/>
              </a:rPr>
              <a:t>throne of his kingdom forever</a:t>
            </a:r>
            <a:r>
              <a:rPr lang="en-US" sz="3600" dirty="0">
                <a:cs typeface="Calibri" panose="020F0502020204030204" pitchFamily="34" charset="0"/>
              </a:rPr>
              <a:t>. </a:t>
            </a:r>
            <a:r>
              <a:rPr lang="en-US" sz="3600" baseline="30000" dirty="0">
                <a:cs typeface="Calibri" panose="020F0502020204030204" pitchFamily="34" charset="0"/>
              </a:rPr>
              <a:t>14 </a:t>
            </a:r>
            <a:r>
              <a:rPr lang="en-US" sz="3600" dirty="0">
                <a:cs typeface="Calibri" panose="020F0502020204030204" pitchFamily="34" charset="0"/>
              </a:rPr>
              <a:t>I will be a father to him and he will be a son to Me; when he commits iniquity, I will correct him with the rod of men. . .</a:t>
            </a:r>
          </a:p>
        </p:txBody>
      </p:sp>
    </p:spTree>
    <p:extLst>
      <p:ext uri="{BB962C8B-B14F-4D97-AF65-F5344CB8AC3E}">
        <p14:creationId xmlns:p14="http://schemas.microsoft.com/office/powerpoint/2010/main" val="3500163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97EC75-2B41-469E-B3BB-151F3E4750ED}"/>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4724400"/>
          </a:xfrm>
        </p:spPr>
        <p:txBody>
          <a:bodyPr/>
          <a:lstStyle/>
          <a:p>
            <a:pPr marL="0" indent="0" algn="ctr">
              <a:spcBef>
                <a:spcPts val="0"/>
              </a:spcBef>
              <a:spcAft>
                <a:spcPts val="1200"/>
              </a:spcAft>
              <a:buNone/>
              <a:defRPr/>
            </a:pPr>
            <a:r>
              <a:rPr lang="en-US" altLang="en-US" sz="4000" kern="1200" dirty="0">
                <a:solidFill>
                  <a:srgbClr val="00FFFF"/>
                </a:solidFill>
                <a:ea typeface="+mj-ea"/>
                <a:cs typeface="Calibri" panose="020F0502020204030204" pitchFamily="34" charset="0"/>
              </a:rPr>
              <a:t>2 Samuel 7:12-16</a:t>
            </a:r>
          </a:p>
          <a:p>
            <a:pPr marL="0" indent="0" algn="just">
              <a:spcBef>
                <a:spcPts val="0"/>
              </a:spcBef>
              <a:buNone/>
              <a:defRPr/>
            </a:pPr>
            <a:r>
              <a:rPr lang="en-US" sz="3600" dirty="0">
                <a:cs typeface="Calibri" panose="020F0502020204030204" pitchFamily="34" charset="0"/>
              </a:rPr>
              <a:t>. . . and the strokes of the sons of men, 15 but My lovingkindness shall not depart from him, as I took </a:t>
            </a:r>
            <a:r>
              <a:rPr lang="en-US" sz="3600" i="1" dirty="0">
                <a:cs typeface="Calibri" panose="020F0502020204030204" pitchFamily="34" charset="0"/>
              </a:rPr>
              <a:t>it</a:t>
            </a:r>
            <a:r>
              <a:rPr lang="en-US" sz="3600" dirty="0">
                <a:cs typeface="Calibri" panose="020F0502020204030204" pitchFamily="34" charset="0"/>
              </a:rPr>
              <a:t> away from Saul, whom I removed from before you. </a:t>
            </a:r>
            <a:r>
              <a:rPr lang="en-US" sz="3600" baseline="30000" dirty="0">
                <a:cs typeface="Calibri" panose="020F0502020204030204" pitchFamily="34" charset="0"/>
              </a:rPr>
              <a:t>16 </a:t>
            </a:r>
            <a:r>
              <a:rPr lang="en-US" sz="3600" b="1" u="sng" dirty="0">
                <a:solidFill>
                  <a:srgbClr val="FFFFCC"/>
                </a:solidFill>
                <a:cs typeface="Calibri" panose="020F0502020204030204" pitchFamily="34" charset="0"/>
              </a:rPr>
              <a:t>Your house and your kingdom shall endure before Me forever; your throne shall be established forever</a:t>
            </a:r>
            <a:r>
              <a:rPr lang="en-US" sz="3600" dirty="0">
                <a:cs typeface="Calibri" panose="020F0502020204030204" pitchFamily="34" charset="0"/>
              </a:rPr>
              <a:t>.” </a:t>
            </a:r>
            <a:r>
              <a:rPr lang="en-US" sz="3600" baseline="30000" dirty="0">
                <a:cs typeface="Calibri" panose="020F0502020204030204" pitchFamily="34" charset="0"/>
              </a:rPr>
              <a:t>17 </a:t>
            </a:r>
            <a:r>
              <a:rPr lang="en-US" sz="3600" dirty="0">
                <a:cs typeface="Calibri" panose="020F0502020204030204" pitchFamily="34" charset="0"/>
              </a:rPr>
              <a:t>In accordance with all these words and all this vision, so Nathan spoke </a:t>
            </a:r>
            <a:r>
              <a:rPr lang="en-US" sz="3600" b="1" u="sng" dirty="0">
                <a:solidFill>
                  <a:srgbClr val="FFFFCC"/>
                </a:solidFill>
                <a:cs typeface="Calibri" panose="020F0502020204030204" pitchFamily="34" charset="0"/>
              </a:rPr>
              <a:t>to David</a:t>
            </a:r>
            <a:r>
              <a:rPr lang="en-US" sz="3600" dirty="0">
                <a:cs typeface="Calibri" panose="020F0502020204030204" pitchFamily="34" charset="0"/>
              </a:rPr>
              <a:t>.”</a:t>
            </a:r>
          </a:p>
        </p:txBody>
      </p:sp>
    </p:spTree>
    <p:extLst>
      <p:ext uri="{BB962C8B-B14F-4D97-AF65-F5344CB8AC3E}">
        <p14:creationId xmlns:p14="http://schemas.microsoft.com/office/powerpoint/2010/main" val="1252424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8E79B3-7FC6-4D37-919E-91820FB9B702}"/>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4724400"/>
          </a:xfrm>
        </p:spPr>
        <p:txBody>
          <a:bodyPr/>
          <a:lstStyle/>
          <a:p>
            <a:pPr marL="0" indent="0" algn="ctr">
              <a:spcBef>
                <a:spcPts val="0"/>
              </a:spcBef>
              <a:spcAft>
                <a:spcPts val="1200"/>
              </a:spcAft>
              <a:buNone/>
              <a:defRPr/>
            </a:pPr>
            <a:r>
              <a:rPr lang="en-US" altLang="en-US" sz="4000" kern="1200" dirty="0">
                <a:solidFill>
                  <a:srgbClr val="00FFFF"/>
                </a:solidFill>
                <a:ea typeface="+mj-ea"/>
                <a:cs typeface="Calibri" panose="020F0502020204030204" pitchFamily="34" charset="0"/>
              </a:rPr>
              <a:t>Jeremiah 31:31-34</a:t>
            </a:r>
          </a:p>
          <a:p>
            <a:pPr marL="0" indent="0" algn="just">
              <a:spcBef>
                <a:spcPts val="0"/>
              </a:spcBef>
              <a:buNone/>
              <a:defRPr/>
            </a:pPr>
            <a:r>
              <a:rPr lang="en-US" sz="3500" dirty="0"/>
              <a:t>“Behold, days are coming,” declares the </a:t>
            </a:r>
            <a:r>
              <a:rPr lang="en-US" sz="3500" cap="small" dirty="0">
                <a:effectLst/>
              </a:rPr>
              <a:t>Lord</a:t>
            </a:r>
            <a:r>
              <a:rPr lang="en-US" sz="3500" dirty="0"/>
              <a:t>, “when I will make a </a:t>
            </a:r>
            <a:r>
              <a:rPr lang="en-US" sz="3500" b="1" u="sng" dirty="0">
                <a:solidFill>
                  <a:srgbClr val="FFFFCC"/>
                </a:solidFill>
              </a:rPr>
              <a:t>new covenant</a:t>
            </a:r>
            <a:r>
              <a:rPr lang="en-US" sz="3500" dirty="0"/>
              <a:t> </a:t>
            </a:r>
            <a:r>
              <a:rPr lang="en-US" sz="3500" b="1" u="sng" dirty="0">
                <a:solidFill>
                  <a:srgbClr val="FFFFCC"/>
                </a:solidFill>
              </a:rPr>
              <a:t>with the house of Israel and with the house of Judah</a:t>
            </a:r>
            <a:r>
              <a:rPr lang="en-US" sz="3500" dirty="0"/>
              <a:t>, </a:t>
            </a:r>
            <a:r>
              <a:rPr lang="en-US" sz="3500" baseline="30000" dirty="0"/>
              <a:t>32 </a:t>
            </a:r>
            <a:r>
              <a:rPr lang="en-US" sz="3500" dirty="0"/>
              <a:t>not like the covenant which I made with their fathers in the day I took them by the hand to bring them out of the land of Egypt, </a:t>
            </a:r>
            <a:r>
              <a:rPr lang="en-US" sz="3500" b="1" u="sng" dirty="0">
                <a:solidFill>
                  <a:srgbClr val="FFFFCC"/>
                </a:solidFill>
              </a:rPr>
              <a:t>My covenant which they broke</a:t>
            </a:r>
            <a:r>
              <a:rPr lang="en-US" sz="3500" dirty="0"/>
              <a:t>, although I was a husband to them,” declares the </a:t>
            </a:r>
            <a:r>
              <a:rPr lang="en-US" sz="3500" cap="small" dirty="0">
                <a:effectLst/>
              </a:rPr>
              <a:t>Lord</a:t>
            </a:r>
            <a:r>
              <a:rPr lang="en-US" sz="3500" dirty="0"/>
              <a:t>. </a:t>
            </a:r>
            <a:r>
              <a:rPr lang="en-US" sz="3500" baseline="30000" dirty="0"/>
              <a:t>33 </a:t>
            </a:r>
            <a:r>
              <a:rPr lang="en-US" sz="3500" dirty="0"/>
              <a:t>“But this is the covenant which I will make with the house of Israel after those days,” declares the </a:t>
            </a:r>
            <a:r>
              <a:rPr lang="en-US" sz="3500" cap="small" dirty="0">
                <a:effectLst/>
              </a:rPr>
              <a:t>Lord</a:t>
            </a:r>
            <a:r>
              <a:rPr lang="en-US" sz="3500" dirty="0"/>
              <a:t>, . . .</a:t>
            </a:r>
            <a:endParaRPr lang="en-US" sz="3500" dirty="0">
              <a:latin typeface="Arial" pitchFamily="34" charset="0"/>
              <a:cs typeface="Arial" pitchFamily="34" charset="0"/>
            </a:endParaRPr>
          </a:p>
        </p:txBody>
      </p:sp>
    </p:spTree>
    <p:extLst>
      <p:ext uri="{BB962C8B-B14F-4D97-AF65-F5344CB8AC3E}">
        <p14:creationId xmlns:p14="http://schemas.microsoft.com/office/powerpoint/2010/main" val="574260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8E79B3-7FC6-4D37-919E-91820FB9B702}"/>
              </a:ext>
            </a:extLst>
          </p:cNvPr>
          <p:cNvPicPr>
            <a:picLocks noChangeAspect="1"/>
          </p:cNvPicPr>
          <p:nvPr/>
        </p:nvPicPr>
        <p:blipFill>
          <a:blip r:embed="rId2"/>
          <a:stretch>
            <a:fillRect/>
          </a:stretch>
        </p:blipFill>
        <p:spPr>
          <a:xfrm>
            <a:off x="0" y="0"/>
            <a:ext cx="12192000" cy="6857999"/>
          </a:xfrm>
          <a:prstGeom prst="rect">
            <a:avLst/>
          </a:prstGeom>
        </p:spPr>
      </p:pic>
      <p:sp>
        <p:nvSpPr>
          <p:cNvPr id="24579" name="Rectangle 3"/>
          <p:cNvSpPr>
            <a:spLocks noGrp="1"/>
          </p:cNvSpPr>
          <p:nvPr>
            <p:ph type="body" idx="4294967295"/>
          </p:nvPr>
        </p:nvSpPr>
        <p:spPr>
          <a:xfrm>
            <a:off x="609600" y="0"/>
            <a:ext cx="10972800" cy="4724400"/>
          </a:xfrm>
        </p:spPr>
        <p:txBody>
          <a:bodyPr/>
          <a:lstStyle/>
          <a:p>
            <a:pPr marL="0" indent="0" algn="ctr">
              <a:spcBef>
                <a:spcPts val="0"/>
              </a:spcBef>
              <a:spcAft>
                <a:spcPts val="1200"/>
              </a:spcAft>
              <a:buNone/>
              <a:defRPr/>
            </a:pPr>
            <a:r>
              <a:rPr lang="en-US" altLang="en-US" sz="4000" kern="1200" dirty="0">
                <a:solidFill>
                  <a:srgbClr val="00FFFF"/>
                </a:solidFill>
                <a:ea typeface="+mj-ea"/>
                <a:cs typeface="Calibri" panose="020F0502020204030204" pitchFamily="34" charset="0"/>
              </a:rPr>
              <a:t>Jeremiah 31:31-34</a:t>
            </a:r>
          </a:p>
          <a:p>
            <a:pPr marL="0" indent="0" algn="just">
              <a:spcBef>
                <a:spcPts val="0"/>
              </a:spcBef>
              <a:buNone/>
              <a:defRPr/>
            </a:pPr>
            <a:r>
              <a:rPr lang="en-US" sz="3500" dirty="0"/>
              <a:t>...“</a:t>
            </a:r>
            <a:r>
              <a:rPr lang="en-US" sz="3500" b="1" u="sng" dirty="0">
                <a:solidFill>
                  <a:srgbClr val="FFFFCC"/>
                </a:solidFill>
              </a:rPr>
              <a:t>I will put My law within them and on their heart I will write it</a:t>
            </a:r>
            <a:r>
              <a:rPr lang="en-US" sz="3500" dirty="0"/>
              <a:t>; and I will be their God, and they shall be My people. </a:t>
            </a:r>
            <a:r>
              <a:rPr lang="en-US" sz="3500" baseline="30000" dirty="0"/>
              <a:t>34 </a:t>
            </a:r>
            <a:r>
              <a:rPr lang="en-US" sz="3500" dirty="0"/>
              <a:t>They will not teach again, each man his neighbor and each man his brother, saying, ‘Know the </a:t>
            </a:r>
            <a:r>
              <a:rPr lang="en-US" sz="3500" cap="small" dirty="0">
                <a:effectLst/>
              </a:rPr>
              <a:t>Lord</a:t>
            </a:r>
            <a:r>
              <a:rPr lang="en-US" sz="3500" dirty="0"/>
              <a:t>,’ for </a:t>
            </a:r>
            <a:r>
              <a:rPr lang="en-US" sz="3500" b="1" u="sng" dirty="0">
                <a:solidFill>
                  <a:srgbClr val="FFFFCC"/>
                </a:solidFill>
              </a:rPr>
              <a:t>they will all know Me</a:t>
            </a:r>
            <a:r>
              <a:rPr lang="en-US" sz="3500" dirty="0"/>
              <a:t>, from the least of them to the greatest of them,” declares the </a:t>
            </a:r>
            <a:r>
              <a:rPr lang="en-US" sz="3500" cap="small" dirty="0">
                <a:effectLst/>
              </a:rPr>
              <a:t>Lord</a:t>
            </a:r>
            <a:r>
              <a:rPr lang="en-US" sz="3500" dirty="0"/>
              <a:t>, “for I will </a:t>
            </a:r>
            <a:r>
              <a:rPr lang="en-US" sz="3500" b="1" u="sng" dirty="0">
                <a:solidFill>
                  <a:srgbClr val="FFFFCC"/>
                </a:solidFill>
              </a:rPr>
              <a:t>forgive</a:t>
            </a:r>
            <a:r>
              <a:rPr lang="en-US" sz="3500" dirty="0"/>
              <a:t> their iniquity, and their sin I will remember no more.”</a:t>
            </a:r>
            <a:endParaRPr lang="en-US" sz="3500" dirty="0">
              <a:latin typeface="Arial" pitchFamily="34" charset="0"/>
              <a:cs typeface="Arial" pitchFamily="34" charset="0"/>
            </a:endParaRPr>
          </a:p>
        </p:txBody>
      </p:sp>
    </p:spTree>
    <p:extLst>
      <p:ext uri="{BB962C8B-B14F-4D97-AF65-F5344CB8AC3E}">
        <p14:creationId xmlns:p14="http://schemas.microsoft.com/office/powerpoint/2010/main" val="1834037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21612F-96C8-436B-B6BC-C061BFA2CC76}"/>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739759"/>
          </a:xfrm>
          <a:prstGeom prst="rect">
            <a:avLst/>
          </a:prstGeom>
          <a:noFill/>
          <a:ln w="28575">
            <a:noFill/>
            <a:miter lim="800000"/>
            <a:headEnd/>
            <a:tailEnd/>
          </a:ln>
        </p:spPr>
        <p:txBody>
          <a:bodyPr wrap="square">
            <a:spAutoFit/>
          </a:bodyPr>
          <a:lstStyle/>
          <a:p>
            <a:pPr algn="ctr">
              <a:spcAft>
                <a:spcPts val="1200"/>
              </a:spcAft>
            </a:pPr>
            <a:r>
              <a:rPr lang="en-US" sz="3600" baseline="30000" dirty="0">
                <a:latin typeface="Calibri" panose="020F0502020204030204" pitchFamily="34" charset="0"/>
              </a:rPr>
              <a:t> </a:t>
            </a: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15:18-21</a:t>
            </a:r>
          </a:p>
          <a:p>
            <a:pPr algn="just"/>
            <a:r>
              <a:rPr lang="en-US" sz="3600" baseline="30000" dirty="0">
                <a:latin typeface="Calibri" panose="020F0502020204030204" pitchFamily="34" charset="0"/>
              </a:rPr>
              <a:t>18</a:t>
            </a:r>
            <a:r>
              <a:rPr lang="en-US" sz="3600" dirty="0">
                <a:latin typeface="Calibri" panose="020F0502020204030204" pitchFamily="34" charset="0"/>
              </a:rPr>
              <a:t> On that day the </a:t>
            </a:r>
            <a:r>
              <a:rPr lang="en-US" sz="3600" cap="small" dirty="0">
                <a:latin typeface="Calibri" panose="020F0502020204030204" pitchFamily="34" charset="0"/>
              </a:rPr>
              <a:t>Lord</a:t>
            </a:r>
            <a:r>
              <a:rPr lang="en-US" sz="3600" dirty="0">
                <a:latin typeface="Calibri" panose="020F0502020204030204" pitchFamily="34" charset="0"/>
              </a:rPr>
              <a:t> made a covenant with Abram, saying, “To your descendants I have given this land, From the river of Egypt as far as the great river, the river Euphrates: </a:t>
            </a:r>
            <a:r>
              <a:rPr lang="en-US" sz="3600" baseline="30000" dirty="0">
                <a:latin typeface="Calibri" panose="020F0502020204030204" pitchFamily="34" charset="0"/>
              </a:rPr>
              <a:t>19 </a:t>
            </a:r>
            <a:r>
              <a:rPr lang="en-US" sz="3600" dirty="0">
                <a:latin typeface="Calibri" panose="020F0502020204030204" pitchFamily="34" charset="0"/>
              </a:rPr>
              <a:t>the </a:t>
            </a:r>
            <a:r>
              <a:rPr lang="en-US" sz="3600" b="1" u="sng" dirty="0">
                <a:solidFill>
                  <a:srgbClr val="FFFFCC"/>
                </a:solidFill>
                <a:latin typeface="Calibri" panose="020F0502020204030204" pitchFamily="34" charset="0"/>
              </a:rPr>
              <a:t>Kenite</a:t>
            </a:r>
            <a:r>
              <a:rPr lang="en-US" sz="3600" dirty="0">
                <a:latin typeface="Calibri" panose="020F0502020204030204" pitchFamily="34" charset="0"/>
              </a:rPr>
              <a:t> and the </a:t>
            </a:r>
            <a:r>
              <a:rPr lang="en-US" sz="3600" b="1" u="sng" dirty="0" err="1">
                <a:solidFill>
                  <a:srgbClr val="FFFFCC"/>
                </a:solidFill>
                <a:latin typeface="Calibri" panose="020F0502020204030204" pitchFamily="34" charset="0"/>
              </a:rPr>
              <a:t>Kenizzite</a:t>
            </a:r>
            <a:r>
              <a:rPr lang="en-US" sz="3600" dirty="0">
                <a:latin typeface="Calibri" panose="020F0502020204030204" pitchFamily="34" charset="0"/>
              </a:rPr>
              <a:t> and the </a:t>
            </a:r>
            <a:r>
              <a:rPr lang="en-US" sz="3600" b="1" u="sng" dirty="0" err="1">
                <a:solidFill>
                  <a:srgbClr val="FFFFCC"/>
                </a:solidFill>
                <a:latin typeface="Calibri" panose="020F0502020204030204" pitchFamily="34" charset="0"/>
              </a:rPr>
              <a:t>Kadmonite</a:t>
            </a:r>
            <a:r>
              <a:rPr lang="en-US" sz="3600" dirty="0">
                <a:latin typeface="Calibri" panose="020F0502020204030204" pitchFamily="34" charset="0"/>
              </a:rPr>
              <a:t> </a:t>
            </a:r>
            <a:r>
              <a:rPr lang="en-US" sz="3600" baseline="30000" dirty="0">
                <a:latin typeface="Calibri" panose="020F0502020204030204" pitchFamily="34" charset="0"/>
              </a:rPr>
              <a:t>20 </a:t>
            </a:r>
            <a:r>
              <a:rPr lang="en-US" sz="3600" dirty="0">
                <a:latin typeface="Calibri" panose="020F0502020204030204" pitchFamily="34" charset="0"/>
              </a:rPr>
              <a:t>and the </a:t>
            </a:r>
            <a:r>
              <a:rPr lang="en-US" sz="3600" b="1" u="sng" dirty="0">
                <a:solidFill>
                  <a:srgbClr val="FFFFCC"/>
                </a:solidFill>
                <a:latin typeface="Calibri" panose="020F0502020204030204" pitchFamily="34" charset="0"/>
              </a:rPr>
              <a:t>Hittite</a:t>
            </a:r>
            <a:r>
              <a:rPr lang="en-US" sz="3600" dirty="0">
                <a:latin typeface="Calibri" panose="020F0502020204030204" pitchFamily="34" charset="0"/>
              </a:rPr>
              <a:t> and the </a:t>
            </a:r>
            <a:r>
              <a:rPr lang="en-US" sz="3600" b="1" u="sng" dirty="0">
                <a:solidFill>
                  <a:srgbClr val="FFFFCC"/>
                </a:solidFill>
                <a:latin typeface="Calibri" panose="020F0502020204030204" pitchFamily="34" charset="0"/>
              </a:rPr>
              <a:t>Perizzite</a:t>
            </a:r>
            <a:r>
              <a:rPr lang="en-US" sz="3600" dirty="0">
                <a:latin typeface="Calibri" panose="020F0502020204030204" pitchFamily="34" charset="0"/>
              </a:rPr>
              <a:t> and the </a:t>
            </a:r>
            <a:r>
              <a:rPr lang="en-US" sz="3600" b="1" u="sng" dirty="0">
                <a:solidFill>
                  <a:srgbClr val="FFFFCC"/>
                </a:solidFill>
                <a:latin typeface="Calibri" panose="020F0502020204030204" pitchFamily="34" charset="0"/>
              </a:rPr>
              <a:t>Rephaim</a:t>
            </a:r>
            <a:r>
              <a:rPr lang="en-US" sz="3600" dirty="0">
                <a:latin typeface="Calibri" panose="020F0502020204030204" pitchFamily="34" charset="0"/>
              </a:rPr>
              <a:t> </a:t>
            </a:r>
            <a:r>
              <a:rPr lang="en-US" sz="3600" baseline="30000" dirty="0">
                <a:latin typeface="Calibri" panose="020F0502020204030204" pitchFamily="34" charset="0"/>
              </a:rPr>
              <a:t>21 </a:t>
            </a:r>
            <a:r>
              <a:rPr lang="en-US" sz="3600" dirty="0">
                <a:latin typeface="Calibri" panose="020F0502020204030204" pitchFamily="34" charset="0"/>
              </a:rPr>
              <a:t>and the </a:t>
            </a:r>
            <a:r>
              <a:rPr lang="en-US" sz="3600" b="1" u="sng" dirty="0">
                <a:solidFill>
                  <a:srgbClr val="FFFFCC"/>
                </a:solidFill>
                <a:latin typeface="Calibri" panose="020F0502020204030204" pitchFamily="34" charset="0"/>
              </a:rPr>
              <a:t>Amorite</a:t>
            </a:r>
            <a:r>
              <a:rPr lang="en-US" sz="3600" dirty="0">
                <a:latin typeface="Calibri" panose="020F0502020204030204" pitchFamily="34" charset="0"/>
              </a:rPr>
              <a:t> and the </a:t>
            </a:r>
            <a:r>
              <a:rPr lang="en-US" sz="3600" b="1" u="sng" dirty="0">
                <a:solidFill>
                  <a:srgbClr val="FFFFCC"/>
                </a:solidFill>
                <a:latin typeface="Calibri" panose="020F0502020204030204" pitchFamily="34" charset="0"/>
              </a:rPr>
              <a:t>Canaanite</a:t>
            </a:r>
            <a:r>
              <a:rPr lang="en-US" sz="3600" dirty="0">
                <a:latin typeface="Calibri" panose="020F0502020204030204" pitchFamily="34" charset="0"/>
              </a:rPr>
              <a:t> and the </a:t>
            </a:r>
            <a:r>
              <a:rPr lang="en-US" sz="3600" b="1" u="sng" dirty="0" err="1">
                <a:solidFill>
                  <a:srgbClr val="FFFFCC"/>
                </a:solidFill>
                <a:latin typeface="Calibri" panose="020F0502020204030204" pitchFamily="34" charset="0"/>
              </a:rPr>
              <a:t>Girgashite</a:t>
            </a:r>
            <a:r>
              <a:rPr lang="en-US" sz="3600" dirty="0">
                <a:latin typeface="Calibri" panose="020F0502020204030204" pitchFamily="34" charset="0"/>
              </a:rPr>
              <a:t> and the </a:t>
            </a:r>
            <a:r>
              <a:rPr lang="en-US" sz="3600" b="1" u="sng" dirty="0">
                <a:solidFill>
                  <a:srgbClr val="FFFFCC"/>
                </a:solidFill>
                <a:latin typeface="Calibri" panose="020F0502020204030204" pitchFamily="34" charset="0"/>
              </a:rPr>
              <a:t>Jebusite</a:t>
            </a:r>
            <a:r>
              <a:rPr lang="en-US" sz="3600" dirty="0">
                <a:latin typeface="Calibri" panose="020F0502020204030204" pitchFamily="34" charset="0"/>
              </a:rPr>
              <a:t>.”</a:t>
            </a:r>
            <a:endParaRPr lang="en-US" sz="3200" b="1" u="sng" dirty="0">
              <a:solidFill>
                <a:srgbClr val="FFFFCC"/>
              </a:solidFill>
              <a:latin typeface="Calibri" panose="020F0502020204030204" pitchFamily="34" charset="0"/>
            </a:endParaRPr>
          </a:p>
        </p:txBody>
      </p:sp>
    </p:spTree>
    <p:extLst>
      <p:ext uri="{BB962C8B-B14F-4D97-AF65-F5344CB8AC3E}">
        <p14:creationId xmlns:p14="http://schemas.microsoft.com/office/powerpoint/2010/main" val="1309559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524000" y="1600200"/>
            <a:ext cx="3200400" cy="3200400"/>
          </a:xfrm>
        </p:spPr>
        <p:txBody>
          <a:bodyPr/>
          <a:lstStyle/>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Cush</a:t>
            </a:r>
          </a:p>
          <a:p>
            <a:pPr lvl="1" indent="-742950" eaLnBrk="1" hangingPunct="1">
              <a:spcBef>
                <a:spcPts val="0"/>
              </a:spcBef>
              <a:spcAft>
                <a:spcPts val="36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Mizraim</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Put</a:t>
            </a:r>
          </a:p>
          <a:p>
            <a:pPr lvl="1" indent="-742950" eaLnBrk="1" hangingPunct="1">
              <a:spcBef>
                <a:spcPts val="0"/>
              </a:spcBef>
              <a:spcAft>
                <a:spcPts val="3600"/>
              </a:spcAft>
              <a:buClr>
                <a:schemeClr val="tx2"/>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Canaan</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Ham’s Sons (vs. 6)</a:t>
            </a:r>
          </a:p>
        </p:txBody>
      </p:sp>
      <p:pic>
        <p:nvPicPr>
          <p:cNvPr id="9" name="Picture 4" descr="5 Bible Lessons to Learn From the Book of Genesis | Jack Wellman">
            <a:extLst>
              <a:ext uri="{FF2B5EF4-FFF2-40B4-BE49-F238E27FC236}">
                <a16:creationId xmlns:a16="http://schemas.microsoft.com/office/drawing/2014/main" id="{75B57554-ADD2-4E02-BD73-9E7147C6638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5320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6ECC368-2935-4F80-A6FC-45D90F047F43}"/>
              </a:ext>
            </a:extLst>
          </p:cNvPr>
          <p:cNvPicPr>
            <a:picLocks noChangeAspect="1"/>
          </p:cNvPicPr>
          <p:nvPr/>
        </p:nvPicPr>
        <p:blipFill>
          <a:blip r:embed="rId3"/>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304862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905000"/>
            <a:ext cx="2476500" cy="38100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Sidon</a:t>
            </a:r>
          </a:p>
          <a:p>
            <a:pPr marL="457200" lvl="2" indent="-457200" eaLnBrk="1" hangingPunct="1">
              <a:spcBef>
                <a:spcPts val="0"/>
              </a:spcBef>
              <a:spcAft>
                <a:spcPts val="1200"/>
              </a:spcAft>
              <a:buClr>
                <a:srgbClr val="CC66FF"/>
              </a:buClr>
              <a:buSzPct val="100000"/>
              <a:buFont typeface="+mj-lt"/>
              <a:buAutoNum type="alphaUcPeriod"/>
              <a:defRPr/>
            </a:pPr>
            <a:r>
              <a:rPr lang="en-US" dirty="0" err="1">
                <a:effectLst>
                  <a:outerShdw blurRad="38100" dist="38100" dir="2700000" algn="tl">
                    <a:srgbClr val="000000">
                      <a:alpha val="43137"/>
                    </a:srgbClr>
                  </a:outerShdw>
                </a:effectLst>
              </a:rPr>
              <a:t>Heth</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Jebusite</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Amorite</a:t>
            </a:r>
          </a:p>
          <a:p>
            <a:pPr marL="457200" lvl="2" indent="-457200" eaLnBrk="1" hangingPunct="1">
              <a:spcBef>
                <a:spcPts val="0"/>
              </a:spcBef>
              <a:spcAft>
                <a:spcPts val="1200"/>
              </a:spcAft>
              <a:buClr>
                <a:srgbClr val="CC66FF"/>
              </a:buClr>
              <a:buSzPct val="100000"/>
              <a:buFont typeface="+mj-lt"/>
              <a:buAutoNum type="alphaUcPeriod"/>
              <a:defRPr/>
            </a:pPr>
            <a:r>
              <a:rPr lang="en-US" dirty="0" err="1">
                <a:effectLst>
                  <a:outerShdw blurRad="38100" dist="38100" dir="2700000" algn="tl">
                    <a:srgbClr val="000000">
                      <a:alpha val="43137"/>
                    </a:srgbClr>
                  </a:outerShdw>
                </a:effectLst>
              </a:rPr>
              <a:t>Girgashite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Hivite</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409950" y="228600"/>
            <a:ext cx="5372100" cy="914400"/>
          </a:xfrm>
        </p:spPr>
        <p:txBody>
          <a:bodyPr/>
          <a:lstStyle/>
          <a:p>
            <a:pPr algn="ctr" eaLnBrk="1" hangingPunct="1"/>
            <a:r>
              <a:rPr lang="en-US" sz="3600" dirty="0">
                <a:effectLst>
                  <a:outerShdw blurRad="38100" dist="38100" dir="2700000" algn="tl">
                    <a:srgbClr val="000000">
                      <a:alpha val="43137"/>
                    </a:srgbClr>
                  </a:outerShdw>
                </a:effectLst>
              </a:rPr>
              <a:t>4. Canaan’s Sons (vs. 15-18)</a:t>
            </a:r>
          </a:p>
        </p:txBody>
      </p:sp>
      <p:pic>
        <p:nvPicPr>
          <p:cNvPr id="8" name="Picture 4" descr="5 Bible Lessons to Learn From the Book of Genesis | Jack Wellman">
            <a:extLst>
              <a:ext uri="{FF2B5EF4-FFF2-40B4-BE49-F238E27FC236}">
                <a16:creationId xmlns:a16="http://schemas.microsoft.com/office/drawing/2014/main" id="{DEAC3B32-A254-4F8E-939C-624F54B9396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208C36FC-EA30-4D3E-BADE-C7A9D3D052E4}"/>
              </a:ext>
            </a:extLst>
          </p:cNvPr>
          <p:cNvSpPr txBox="1">
            <a:spLocks noChangeArrowheads="1"/>
          </p:cNvSpPr>
          <p:nvPr/>
        </p:nvSpPr>
        <p:spPr bwMode="auto">
          <a:xfrm>
            <a:off x="3924300" y="1905000"/>
            <a:ext cx="2476500" cy="304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2" indent="-457200" eaLnBrk="1" hangingPunct="1">
              <a:spcBef>
                <a:spcPts val="0"/>
              </a:spcBef>
              <a:spcAft>
                <a:spcPts val="1200"/>
              </a:spcAft>
              <a:buClr>
                <a:srgbClr val="CC66FF"/>
              </a:buClr>
              <a:buSzPct val="100000"/>
              <a:buFont typeface="+mj-lt"/>
              <a:buAutoNum type="alphaUcPeriod" startAt="7"/>
              <a:defRPr/>
            </a:pPr>
            <a:r>
              <a:rPr lang="en-US" dirty="0">
                <a:effectLst>
                  <a:outerShdw blurRad="38100" dist="38100" dir="2700000" algn="tl">
                    <a:srgbClr val="000000">
                      <a:alpha val="43137"/>
                    </a:srgbClr>
                  </a:outerShdw>
                </a:effectLst>
              </a:rPr>
              <a:t>Arkite</a:t>
            </a: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Sinite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Arvadite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Zemarite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Hamathite</a:t>
            </a: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1200"/>
              </a:spcAft>
              <a:buClr>
                <a:srgbClr val="CC66FF"/>
              </a:buClr>
              <a:buSzPct val="100000"/>
              <a:buFont typeface="+mj-lt"/>
              <a:buAutoNum type="alphaUcPeriod" startAt="7"/>
              <a:defRPr/>
            </a:pPr>
            <a:r>
              <a:rPr lang="en-US" dirty="0" err="1">
                <a:effectLst>
                  <a:outerShdw blurRad="38100" dist="38100" dir="2700000" algn="tl">
                    <a:srgbClr val="000000">
                      <a:alpha val="43137"/>
                    </a:srgbClr>
                  </a:outerShdw>
                </a:effectLst>
              </a:rPr>
              <a:t>Perrizite</a:t>
            </a:r>
            <a:endParaRPr lang="en-US" dirty="0">
              <a:effectLst>
                <a:outerShdw blurRad="38100" dist="38100" dir="2700000" algn="tl">
                  <a:srgbClr val="000000">
                    <a:alpha val="43137"/>
                  </a:srgbClr>
                </a:outerShdw>
              </a:effectLst>
            </a:endParaRPr>
          </a:p>
        </p:txBody>
      </p:sp>
      <p:pic>
        <p:nvPicPr>
          <p:cNvPr id="10" name="Picture 9">
            <a:extLst>
              <a:ext uri="{FF2B5EF4-FFF2-40B4-BE49-F238E27FC236}">
                <a16:creationId xmlns:a16="http://schemas.microsoft.com/office/drawing/2014/main" id="{8B89F045-43AC-4203-B442-CBAD5CBAD27E}"/>
              </a:ext>
            </a:extLst>
          </p:cNvPr>
          <p:cNvPicPr>
            <a:picLocks noChangeAspect="1"/>
          </p:cNvPicPr>
          <p:nvPr/>
        </p:nvPicPr>
        <p:blipFill>
          <a:blip r:embed="rId3"/>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950080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cstate="print"/>
          <a:srcRect/>
          <a:stretch>
            <a:fillRect/>
          </a:stretch>
        </p:blipFill>
        <p:spPr bwMode="auto">
          <a:xfrm>
            <a:off x="2628900" y="178595"/>
            <a:ext cx="6934200" cy="6500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peech Bubble: Rectangle with Corners Rounded 3">
            <a:extLst>
              <a:ext uri="{FF2B5EF4-FFF2-40B4-BE49-F238E27FC236}">
                <a16:creationId xmlns:a16="http://schemas.microsoft.com/office/drawing/2014/main" id="{A522A24D-0B1C-49D0-9779-7004240C916F}"/>
              </a:ext>
            </a:extLst>
          </p:cNvPr>
          <p:cNvSpPr/>
          <p:nvPr/>
        </p:nvSpPr>
        <p:spPr bwMode="auto">
          <a:xfrm>
            <a:off x="4191000" y="3276600"/>
            <a:ext cx="1295400" cy="609600"/>
          </a:xfrm>
          <a:prstGeom prst="wedgeRoundRectCallout">
            <a:avLst>
              <a:gd name="adj1" fmla="val 58383"/>
              <a:gd name="adj2" fmla="val -305194"/>
              <a:gd name="adj3" fmla="val 16667"/>
            </a:avLst>
          </a:prstGeom>
          <a:solidFill>
            <a:schemeClr val="tx2">
              <a:lumMod val="60000"/>
              <a:lumOff val="40000"/>
            </a:schemeClr>
          </a:solidFill>
          <a:ln w="9525" cap="flat" cmpd="sng" algn="ctr">
            <a:solidFill>
              <a:schemeClr val="bg2"/>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CANNAN</a:t>
            </a:r>
            <a:endParaRPr kumimoji="0" lang="en-US"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624258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7442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15:16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in the fourth generation they will return here, for the wrongdoing of the Amorite is not yet complete.”</a:t>
            </a:r>
          </a:p>
        </p:txBody>
      </p:sp>
      <p:pic>
        <p:nvPicPr>
          <p:cNvPr id="5" name="Picture 4">
            <a:extLst>
              <a:ext uri="{FF2B5EF4-FFF2-40B4-BE49-F238E27FC236}">
                <a16:creationId xmlns:a16="http://schemas.microsoft.com/office/drawing/2014/main" id="{DE58E33B-ED95-44F9-816E-54593E37E1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9150" y="2438202"/>
            <a:ext cx="2633700" cy="2286198"/>
          </a:xfrm>
          <a:prstGeom prst="rect">
            <a:avLst/>
          </a:prstGeom>
        </p:spPr>
      </p:pic>
    </p:spTree>
    <p:extLst>
      <p:ext uri="{BB962C8B-B14F-4D97-AF65-F5344CB8AC3E}">
        <p14:creationId xmlns:p14="http://schemas.microsoft.com/office/powerpoint/2010/main" val="108605461"/>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055B56F5-9F34-4471-B32F-7E0715032DA6}"/>
              </a:ext>
            </a:extLst>
          </p:cNvPr>
          <p:cNvPicPr>
            <a:picLocks noChangeAspect="1" noChangeArrowheads="1"/>
          </p:cNvPicPr>
          <p:nvPr/>
        </p:nvPicPr>
        <p:blipFill>
          <a:blip r:embed="rId2" cstate="print"/>
          <a:srcRect/>
          <a:stretch>
            <a:fillRect/>
          </a:stretch>
        </p:blipFill>
        <p:spPr bwMode="auto">
          <a:xfrm>
            <a:off x="1905000" y="457200"/>
            <a:ext cx="8382000" cy="601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7651" name="Oval 7">
            <a:extLst>
              <a:ext uri="{FF2B5EF4-FFF2-40B4-BE49-F238E27FC236}">
                <a16:creationId xmlns:a16="http://schemas.microsoft.com/office/drawing/2014/main" id="{CAD79956-1467-4436-8859-138C0E6701CB}"/>
              </a:ext>
            </a:extLst>
          </p:cNvPr>
          <p:cNvSpPr>
            <a:spLocks noChangeArrowheads="1"/>
          </p:cNvSpPr>
          <p:nvPr/>
        </p:nvSpPr>
        <p:spPr bwMode="auto">
          <a:xfrm>
            <a:off x="2209800" y="3962400"/>
            <a:ext cx="21336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p>
        </p:txBody>
      </p:sp>
      <p:sp>
        <p:nvSpPr>
          <p:cNvPr id="27653" name="Oval 7">
            <a:extLst>
              <a:ext uri="{FF2B5EF4-FFF2-40B4-BE49-F238E27FC236}">
                <a16:creationId xmlns:a16="http://schemas.microsoft.com/office/drawing/2014/main" id="{E751EFD9-33E6-49F6-BCBF-43E95E624B4F}"/>
              </a:ext>
            </a:extLst>
          </p:cNvPr>
          <p:cNvSpPr>
            <a:spLocks noChangeArrowheads="1"/>
          </p:cNvSpPr>
          <p:nvPr/>
        </p:nvSpPr>
        <p:spPr bwMode="auto">
          <a:xfrm>
            <a:off x="6781800" y="685800"/>
            <a:ext cx="1600200" cy="914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576249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1F0E6A-6FEF-418B-9CC7-F5A4576B350A}"/>
              </a:ext>
            </a:extLst>
          </p:cNvPr>
          <p:cNvPicPr>
            <a:picLocks noChangeAspect="1"/>
          </p:cNvPicPr>
          <p:nvPr/>
        </p:nvPicPr>
        <p:blipFill>
          <a:blip r:embed="rId3"/>
          <a:stretch>
            <a:fillRect/>
          </a:stretch>
        </p:blipFill>
        <p:spPr>
          <a:xfrm>
            <a:off x="12191" y="0"/>
            <a:ext cx="12167617"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43:1</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now, thus says the Lord,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your Creator, O Jacob, And He who formed you, O Israel</a:t>
            </a:r>
            <a:r>
              <a:rPr lang="en-US" sz="3600" dirty="0">
                <a:effectLst>
                  <a:outerShdw blurRad="38100" dist="38100" dir="2700000" algn="tl">
                    <a:srgbClr val="000000">
                      <a:alpha val="43137"/>
                    </a:srgbClr>
                  </a:outerShdw>
                </a:effectLst>
                <a:latin typeface="Calibri" panose="020F0502020204030204" pitchFamily="34" charset="0"/>
              </a:rPr>
              <a:t>, 'Do not fear, for I have redeemed you; I have called you by name; you are Mine!'”</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3C8C4205-0307-40A2-984C-8A7D15AAF5D8}"/>
              </a:ext>
            </a:extLst>
          </p:cNvPr>
          <p:cNvPicPr>
            <a:picLocks noChangeAspect="1"/>
          </p:cNvPicPr>
          <p:nvPr/>
        </p:nvPicPr>
        <p:blipFill>
          <a:blip r:embed="rId4"/>
          <a:stretch>
            <a:fillRect/>
          </a:stretch>
        </p:blipFill>
        <p:spPr>
          <a:xfrm>
            <a:off x="4559716" y="2971800"/>
            <a:ext cx="3072568" cy="1828800"/>
          </a:xfrm>
          <a:prstGeom prst="rect">
            <a:avLst/>
          </a:prstGeom>
          <a:ln>
            <a:solidFill>
              <a:schemeClr val="tx1"/>
            </a:solidFill>
          </a:ln>
        </p:spPr>
      </p:pic>
    </p:spTree>
    <p:extLst>
      <p:ext uri="{BB962C8B-B14F-4D97-AF65-F5344CB8AC3E}">
        <p14:creationId xmlns:p14="http://schemas.microsoft.com/office/powerpoint/2010/main" val="1765347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3761298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15:1</a:t>
            </a:r>
            <a:r>
              <a:rPr lang="en-US" sz="3600" dirty="0">
                <a:effectLst>
                  <a:outerShdw blurRad="38100" dist="38100" dir="2700000" algn="tl">
                    <a:srgbClr val="000000">
                      <a:alpha val="43137"/>
                    </a:srgbClr>
                  </a:outerShdw>
                </a:effectLst>
                <a:cs typeface="Calibri" panose="020F0502020204030204" pitchFamily="34" charset="0"/>
              </a:rPr>
              <a:t>‒21</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Abrahamic Covenant</a:t>
            </a:r>
          </a:p>
        </p:txBody>
      </p:sp>
      <p:sp>
        <p:nvSpPr>
          <p:cNvPr id="161795" name="Rectangle 3"/>
          <p:cNvSpPr>
            <a:spLocks noGrp="1" noChangeArrowheads="1"/>
          </p:cNvSpPr>
          <p:nvPr>
            <p:ph type="body" idx="1"/>
          </p:nvPr>
        </p:nvSpPr>
        <p:spPr>
          <a:xfrm>
            <a:off x="1066800" y="2057400"/>
            <a:ext cx="6934200" cy="2743200"/>
          </a:xfrm>
        </p:spPr>
        <p:txBody>
          <a:bodyPr/>
          <a:lstStyle/>
          <a:p>
            <a:pPr marL="4572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Seed Promise Clarified (15:1-6)</a:t>
            </a:r>
          </a:p>
          <a:p>
            <a:pPr marL="4572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Land Promise Ratified (15:7-21)</a:t>
            </a:r>
          </a:p>
          <a:p>
            <a:pPr marL="0" lvl="2" indent="0" eaLnBrk="1" hangingPunct="1">
              <a:spcBef>
                <a:spcPts val="0"/>
              </a:spcBef>
              <a:spcAft>
                <a:spcPts val="3000"/>
              </a:spcAft>
              <a:buClr>
                <a:srgbClr val="CC66FF"/>
              </a:buClr>
              <a:buSzPct val="100000"/>
              <a:buNone/>
              <a:defRPr/>
            </a:pPr>
            <a:endParaRPr lang="en-US"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203724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cs typeface="Calibri" panose="020F0502020204030204" pitchFamily="34" charset="0"/>
              </a:rPr>
              <a:t>Land Promise Ratified</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15:7-21</a:t>
            </a:r>
          </a:p>
        </p:txBody>
      </p:sp>
      <p:sp>
        <p:nvSpPr>
          <p:cNvPr id="161795" name="Rectangle 3"/>
          <p:cNvSpPr>
            <a:spLocks noGrp="1" noChangeArrowheads="1"/>
          </p:cNvSpPr>
          <p:nvPr>
            <p:ph type="body" idx="1"/>
          </p:nvPr>
        </p:nvSpPr>
        <p:spPr>
          <a:xfrm>
            <a:off x="585217" y="1524000"/>
            <a:ext cx="7491983" cy="4800600"/>
          </a:xfrm>
        </p:spPr>
        <p:txBody>
          <a:bodyPr/>
          <a:lstStyle/>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God’s Promise (7)</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Abram’s Question (8)</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Preparation of the Animal pieces (9-11)</a:t>
            </a:r>
          </a:p>
          <a:p>
            <a:pPr marL="514350" lvl="2" indent="-514350" eaLnBrk="1" hangingPunct="1">
              <a:spcBef>
                <a:spcPts val="0"/>
              </a:spcBef>
              <a:spcAft>
                <a:spcPts val="3600"/>
              </a:spcAft>
              <a:buClr>
                <a:srgbClr val="00FF00"/>
              </a:buClr>
              <a:buSzPct val="100000"/>
              <a:buFont typeface="+mj-lt"/>
              <a:buAutoNum type="arabicPeriod"/>
              <a:defRPr/>
            </a:pPr>
            <a:r>
              <a:rPr lang="en-US" dirty="0">
                <a:effectLst>
                  <a:outerShdw blurRad="38100" dist="38100" dir="2700000" algn="tl">
                    <a:srgbClr val="000000">
                      <a:alpha val="43137"/>
                    </a:srgbClr>
                  </a:outerShdw>
                </a:effectLst>
              </a:rPr>
              <a:t>Prophecy of redemption from Egyptian bondage (12-16)</a:t>
            </a:r>
          </a:p>
          <a:p>
            <a:pPr marL="514350" lvl="2" indent="-514350" eaLnBrk="1" hangingPunct="1">
              <a:spcBef>
                <a:spcPts val="0"/>
              </a:spcBef>
              <a:spcAft>
                <a:spcPts val="3600"/>
              </a:spcAft>
              <a:buClr>
                <a:srgbClr val="00FF00"/>
              </a:buClr>
              <a:buSzPct val="100000"/>
              <a:buFont typeface="+mj-lt"/>
              <a:buAutoNum type="arabicPeriod"/>
              <a:defRPr/>
            </a:pPr>
            <a:r>
              <a:rPr lang="en-US" b="1" u="sng" dirty="0">
                <a:solidFill>
                  <a:srgbClr val="FFFFCC"/>
                </a:solidFill>
              </a:rPr>
              <a:t>Covenant ratification ritual (17-21)</a:t>
            </a:r>
          </a:p>
        </p:txBody>
      </p:sp>
      <p:pic>
        <p:nvPicPr>
          <p:cNvPr id="5" name="Picture 4">
            <a:extLst>
              <a:ext uri="{FF2B5EF4-FFF2-40B4-BE49-F238E27FC236}">
                <a16:creationId xmlns:a16="http://schemas.microsoft.com/office/drawing/2014/main" id="{66576D2B-7AF3-4A7D-A3A3-D7CBD6B390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717286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119438" y="228600"/>
            <a:ext cx="5953125" cy="914400"/>
          </a:xfrm>
        </p:spPr>
        <p:txBody>
          <a:bodyPr/>
          <a:lstStyle/>
          <a:p>
            <a:pPr marL="458788" indent="-458788" algn="ctr" eaLnBrk="1" hangingPunct="1">
              <a:buClr>
                <a:srgbClr val="00FF00"/>
              </a:buClr>
              <a:buFont typeface="+mj-lt"/>
              <a:buAutoNum type="arabicPeriod" startAt="5"/>
            </a:pPr>
            <a:r>
              <a:rPr lang="en-US" sz="3600" dirty="0">
                <a:effectLst>
                  <a:outerShdw blurRad="38100" dist="38100" dir="2700000" algn="tl">
                    <a:srgbClr val="000000">
                      <a:alpha val="43137"/>
                    </a:srgbClr>
                  </a:outerShdw>
                </a:effectLst>
                <a:cs typeface="Calibri" panose="020F0502020204030204" pitchFamily="34" charset="0"/>
              </a:rPr>
              <a:t>Covenant Ratification Ritual</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Genesis 15:17-21</a:t>
            </a:r>
          </a:p>
        </p:txBody>
      </p:sp>
      <p:sp>
        <p:nvSpPr>
          <p:cNvPr id="161795" name="Rectangle 3"/>
          <p:cNvSpPr>
            <a:spLocks noGrp="1" noChangeArrowheads="1"/>
          </p:cNvSpPr>
          <p:nvPr>
            <p:ph type="body" idx="1"/>
          </p:nvPr>
        </p:nvSpPr>
        <p:spPr>
          <a:xfrm>
            <a:off x="990600" y="2095500"/>
            <a:ext cx="6934200" cy="2667000"/>
          </a:xfrm>
        </p:spPr>
        <p:txBody>
          <a:bodyPr/>
          <a:lstStyle/>
          <a:p>
            <a:pPr marL="574675" lvl="1" indent="-574675" eaLnBrk="1" hangingPunct="1">
              <a:spcBef>
                <a:spcPts val="0"/>
              </a:spcBef>
              <a:spcAft>
                <a:spcPts val="3000"/>
              </a:spcAft>
              <a:buClr>
                <a:srgbClr val="FFC000"/>
              </a:buClr>
              <a:buSzPct val="100000"/>
              <a:buFont typeface="+mj-lt"/>
              <a:buAutoNum type="alphaLcPeriod"/>
              <a:defRPr/>
            </a:pPr>
            <a:r>
              <a:rPr lang="en-US" dirty="0"/>
              <a:t>The ceremony (17)</a:t>
            </a:r>
          </a:p>
          <a:p>
            <a:pPr marL="574675" lvl="1" indent="-574675" eaLnBrk="1" hangingPunct="1">
              <a:spcBef>
                <a:spcPts val="0"/>
              </a:spcBef>
              <a:spcAft>
                <a:spcPts val="3000"/>
              </a:spcAft>
              <a:buClr>
                <a:srgbClr val="FFC000"/>
              </a:buClr>
              <a:buSzPct val="100000"/>
              <a:buFont typeface="+mj-lt"/>
              <a:buAutoNum type="alphaLcPeriod"/>
              <a:defRPr/>
            </a:pPr>
            <a:r>
              <a:rPr lang="en-US" dirty="0"/>
              <a:t>The covenant (18a)</a:t>
            </a:r>
          </a:p>
          <a:p>
            <a:pPr marL="574675" lvl="1" indent="-574675" eaLnBrk="1" hangingPunct="1">
              <a:spcBef>
                <a:spcPts val="0"/>
              </a:spcBef>
              <a:spcAft>
                <a:spcPts val="3000"/>
              </a:spcAft>
              <a:buClr>
                <a:srgbClr val="FFC000"/>
              </a:buClr>
              <a:buSzPct val="100000"/>
              <a:buFont typeface="+mj-lt"/>
              <a:buAutoNum type="alphaLcPeriod"/>
              <a:defRPr/>
            </a:pPr>
            <a:r>
              <a:rPr lang="en-US" dirty="0"/>
              <a:t>The land (18b-21)</a:t>
            </a:r>
          </a:p>
        </p:txBody>
      </p:sp>
      <p:pic>
        <p:nvPicPr>
          <p:cNvPr id="6" name="Picture 5">
            <a:extLst>
              <a:ext uri="{FF2B5EF4-FFF2-40B4-BE49-F238E27FC236}">
                <a16:creationId xmlns:a16="http://schemas.microsoft.com/office/drawing/2014/main" id="{CB7386C8-0C09-4C5A-9ECC-AB1DA3C9EF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29911161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24100" y="3711476"/>
            <a:ext cx="7543800" cy="2308324"/>
          </a:xfrm>
          <a:prstGeom prst="rect">
            <a:avLst/>
          </a:prstGeom>
        </p:spPr>
        <p:txBody>
          <a:bodyPr wrap="square">
            <a:spAutoFit/>
          </a:bodyPr>
          <a:lstStyle/>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bless you and keep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make his face shine on you and be gracious to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turn his face toward you and give you peace.” (NIV)</a:t>
            </a: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0789" y="533400"/>
            <a:ext cx="5070422" cy="2743200"/>
          </a:xfrm>
          <a:prstGeom prst="rect">
            <a:avLst/>
          </a:prstGeom>
        </p:spPr>
      </p:pic>
    </p:spTree>
    <p:extLst>
      <p:ext uri="{BB962C8B-B14F-4D97-AF65-F5344CB8AC3E}">
        <p14:creationId xmlns:p14="http://schemas.microsoft.com/office/powerpoint/2010/main" val="3480372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Abraham (12:1–25:11)</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(37–50)</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2689573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dirty="0">
                <a:effectLst>
                  <a:outerShdw blurRad="38100" dist="38100" dir="2700000" algn="tl">
                    <a:srgbClr val="000000">
                      <a:alpha val="43137"/>
                    </a:srgbClr>
                  </a:outerShdw>
                </a:effectLst>
              </a:rPr>
              <a:t>Genesis 12</a:t>
            </a:r>
            <a:r>
              <a:rPr lang="en-US" sz="3600" dirty="0">
                <a:effectLst>
                  <a:outerShdw blurRad="38100" dist="38100" dir="2700000" algn="tl">
                    <a:srgbClr val="000000">
                      <a:alpha val="43137"/>
                    </a:srgbClr>
                  </a:outerShdw>
                </a:effectLst>
                <a:cs typeface="Calibri" panose="020F0502020204030204" pitchFamily="34" charset="0"/>
              </a:rPr>
              <a:t>‒14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Abram’s Early Journeys</a:t>
            </a:r>
          </a:p>
        </p:txBody>
      </p:sp>
      <p:sp>
        <p:nvSpPr>
          <p:cNvPr id="161795" name="Rectangle 3"/>
          <p:cNvSpPr>
            <a:spLocks noGrp="1" noChangeArrowheads="1"/>
          </p:cNvSpPr>
          <p:nvPr>
            <p:ph type="body" idx="1"/>
          </p:nvPr>
        </p:nvSpPr>
        <p:spPr>
          <a:xfrm>
            <a:off x="457200" y="1524000"/>
            <a:ext cx="9372600" cy="2743200"/>
          </a:xfrm>
        </p:spPr>
        <p:txBody>
          <a:bodyPr/>
          <a:lstStyle/>
          <a:p>
            <a:pPr marL="574675" lvl="1" indent="-574675" eaLnBrk="1" hangingPunct="1">
              <a:spcBef>
                <a:spcPts val="0"/>
              </a:spcBef>
              <a:spcAft>
                <a:spcPts val="1200"/>
              </a:spcAft>
              <a:buClr>
                <a:schemeClr val="tx2"/>
              </a:buClr>
              <a:buSzPct val="100000"/>
              <a:buFont typeface="+mj-lt"/>
              <a:buAutoNum type="romanUcPeriod"/>
              <a:defRPr/>
            </a:pPr>
            <a:r>
              <a:rPr lang="en-US" dirty="0"/>
              <a:t>Unconditional promises (Gen. 12:1-3)</a:t>
            </a:r>
          </a:p>
          <a:p>
            <a:pPr marL="574675" lvl="1" indent="-574675" eaLnBrk="1" hangingPunct="1">
              <a:spcBef>
                <a:spcPts val="0"/>
              </a:spcBef>
              <a:spcAft>
                <a:spcPts val="1200"/>
              </a:spcAft>
              <a:buClr>
                <a:schemeClr val="tx2"/>
              </a:buClr>
              <a:buSzPct val="100000"/>
              <a:buFont typeface="+mj-lt"/>
              <a:buAutoNum type="romanUcPeriod"/>
              <a:defRPr/>
            </a:pPr>
            <a:r>
              <a:rPr lang="en-US" dirty="0"/>
              <a:t>From Haran to Canaan (Gen. 12:4-5)</a:t>
            </a:r>
          </a:p>
          <a:p>
            <a:pPr marL="574675" lvl="1" indent="-574675" eaLnBrk="1" hangingPunct="1">
              <a:spcBef>
                <a:spcPts val="0"/>
              </a:spcBef>
              <a:spcAft>
                <a:spcPts val="1200"/>
              </a:spcAft>
              <a:buClr>
                <a:schemeClr val="tx2"/>
              </a:buClr>
              <a:buSzPct val="100000"/>
              <a:buFont typeface="+mj-lt"/>
              <a:buAutoNum type="romanUcPeriod"/>
              <a:defRPr/>
            </a:pPr>
            <a:r>
              <a:rPr lang="en-US" dirty="0"/>
              <a:t>In Canaan (Gen. 12:6-9)</a:t>
            </a:r>
          </a:p>
          <a:p>
            <a:pPr marL="574675" lvl="1" indent="-574675" eaLnBrk="1" hangingPunct="1">
              <a:spcBef>
                <a:spcPts val="0"/>
              </a:spcBef>
              <a:spcAft>
                <a:spcPts val="1200"/>
              </a:spcAft>
              <a:buClr>
                <a:schemeClr val="tx2"/>
              </a:buClr>
              <a:buSzPct val="100000"/>
              <a:buFont typeface="+mj-lt"/>
              <a:buAutoNum type="romanUcPeriod"/>
              <a:defRPr/>
            </a:pPr>
            <a:r>
              <a:rPr lang="en-US" dirty="0"/>
              <a:t>In Egypt (Gen. 12:10-20)</a:t>
            </a:r>
          </a:p>
          <a:p>
            <a:pPr marL="574675" lvl="1" indent="-574675" eaLnBrk="1" hangingPunct="1">
              <a:spcBef>
                <a:spcPts val="0"/>
              </a:spcBef>
              <a:spcAft>
                <a:spcPts val="1200"/>
              </a:spcAft>
              <a:buClr>
                <a:schemeClr val="tx2"/>
              </a:buClr>
              <a:buSzPct val="100000"/>
              <a:buFont typeface="+mj-lt"/>
              <a:buAutoNum type="romanUcPeriod"/>
              <a:defRPr/>
            </a:pPr>
            <a:r>
              <a:rPr lang="en-US" dirty="0"/>
              <a:t>Abram and Lot Separate (Gen. 13:1-13)</a:t>
            </a:r>
          </a:p>
          <a:p>
            <a:pPr marL="574675" lvl="1" indent="-574675" eaLnBrk="1" hangingPunct="1">
              <a:spcBef>
                <a:spcPts val="0"/>
              </a:spcBef>
              <a:spcAft>
                <a:spcPts val="1200"/>
              </a:spcAft>
              <a:buClr>
                <a:schemeClr val="tx2"/>
              </a:buClr>
              <a:buSzPct val="100000"/>
              <a:buFont typeface="+mj-lt"/>
              <a:buAutoNum type="romanUcPeriod"/>
              <a:defRPr/>
            </a:pPr>
            <a:r>
              <a:rPr lang="en-US" dirty="0"/>
              <a:t>Reaffirmation of Abram’s promises (Gen. 13:14-18)</a:t>
            </a:r>
          </a:p>
          <a:p>
            <a:pPr marL="574675" lvl="1" indent="-574675" eaLnBrk="1" hangingPunct="1">
              <a:spcBef>
                <a:spcPts val="0"/>
              </a:spcBef>
              <a:spcAft>
                <a:spcPts val="1200"/>
              </a:spcAft>
              <a:buClr>
                <a:schemeClr val="tx2"/>
              </a:buClr>
              <a:buSzPct val="100000"/>
              <a:buFont typeface="+mj-lt"/>
              <a:buAutoNum type="romanUcPeriod"/>
              <a:defRPr/>
            </a:pPr>
            <a:r>
              <a:rPr lang="en-US" dirty="0"/>
              <a:t>Abram Rescues Lot (14:1-24)</a:t>
            </a:r>
          </a:p>
          <a:p>
            <a:pPr marL="574675" lvl="1" indent="-574675" eaLnBrk="1" hangingPunct="1">
              <a:spcBef>
                <a:spcPts val="0"/>
              </a:spcBef>
              <a:spcAft>
                <a:spcPts val="1200"/>
              </a:spcAft>
              <a:buClr>
                <a:schemeClr val="tx2"/>
              </a:buClr>
              <a:buSzPct val="100000"/>
              <a:buFont typeface="+mj-lt"/>
              <a:buAutoNum type="romanUcPeriod"/>
              <a:defRPr/>
            </a:pPr>
            <a:r>
              <a:rPr lang="en-US" b="1" u="sng" dirty="0">
                <a:solidFill>
                  <a:srgbClr val="FFFFCC"/>
                </a:solidFill>
              </a:rPr>
              <a:t>Abrahamic Covenant (15:1-21)</a:t>
            </a:r>
          </a:p>
        </p:txBody>
      </p:sp>
      <p:pic>
        <p:nvPicPr>
          <p:cNvPr id="5" name="Picture 4">
            <a:extLst>
              <a:ext uri="{FF2B5EF4-FFF2-40B4-BE49-F238E27FC236}">
                <a16:creationId xmlns:a16="http://schemas.microsoft.com/office/drawing/2014/main" id="{D5E75ABD-C1BA-40EB-820C-54F8691F49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293105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7975"/>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23192</TotalTime>
  <Words>4810</Words>
  <Application>Microsoft Office PowerPoint</Application>
  <PresentationFormat>Widescreen</PresentationFormat>
  <Paragraphs>354</Paragraphs>
  <Slides>74</Slides>
  <Notes>11</Notes>
  <HiddenSlides>0</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Azure</vt:lpstr>
      <vt:lpstr>PowerPoint Presentation</vt:lpstr>
      <vt:lpstr>GENESIS STRUCTURE</vt:lpstr>
      <vt:lpstr>GENESIS STRUCTURE</vt:lpstr>
      <vt:lpstr>PowerPoint Presentation</vt:lpstr>
      <vt:lpstr>GENESIS STRUCTURE</vt:lpstr>
      <vt:lpstr>GENESIS STRUCTURE</vt:lpstr>
      <vt:lpstr>PowerPoint Presentation</vt:lpstr>
      <vt:lpstr>GENESIS STRUCTURE</vt:lpstr>
      <vt:lpstr>Genesis 12‒14 Abram’s Early Journeys</vt:lpstr>
      <vt:lpstr>Genesis 15:1‒21 Abrahamic Covenant</vt:lpstr>
      <vt:lpstr>Genesis 15:1‒21 Abrahamic Covenant</vt:lpstr>
      <vt:lpstr>Seed Promise Clarified Genesis 15:1-6</vt:lpstr>
      <vt:lpstr>Genesis 15:1‒21 Abrahamic Covenant</vt:lpstr>
      <vt:lpstr>Land Promise Ratified Genesis 15:7-21</vt:lpstr>
      <vt:lpstr>Covenant Ratification Ritual Genesis 15:17-21</vt:lpstr>
      <vt:lpstr>Covenant Ratification Ritual Genesis 15:17-21</vt:lpstr>
      <vt:lpstr>PowerPoint Presentation</vt:lpstr>
      <vt:lpstr>Evidence of Abrahamic Covenant’s Unconditional Nature</vt:lpstr>
      <vt:lpstr>PowerPoint Presentation</vt:lpstr>
      <vt:lpstr>PowerPoint Presentation</vt:lpstr>
      <vt:lpstr>Covenant Ratification Ritual Genesis 15:17-21</vt:lpstr>
      <vt:lpstr>PowerPoint Presentation</vt:lpstr>
      <vt:lpstr>PowerPoint Presentation</vt:lpstr>
      <vt:lpstr>PowerPoint Presentation</vt:lpstr>
      <vt:lpstr>PowerPoint Presentation</vt:lpstr>
      <vt:lpstr>PowerPoint Presentation</vt:lpstr>
      <vt:lpstr>PowerPoint Presentation</vt:lpstr>
      <vt:lpstr>Mayflower Compact (1620)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Covenant Ratification Ritual Genesis 15:17-21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Evidence of Abrahamic Covenant’s Unconditional Nature</vt:lpstr>
      <vt:lpstr>Land Promises Fulfilled in the Time of Joshua (Josh. 11:23; 21:43-45) or Solomon (1 Kgs. 4:21)?</vt:lpstr>
      <vt:lpstr>PowerPoint Presentation</vt:lpstr>
      <vt:lpstr>PowerPoint Presentation</vt:lpstr>
      <vt:lpstr>IMPORTANCE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Ham’s Sons (vs. 6)</vt:lpstr>
      <vt:lpstr>4. Canaan’s Sons (vs. 15-18)</vt:lpstr>
      <vt:lpstr>PowerPoint Presentation</vt:lpstr>
      <vt:lpstr>PowerPoint Presentation</vt:lpstr>
      <vt:lpstr>PowerPoint Presentation</vt:lpstr>
      <vt:lpstr>Conclusion</vt:lpstr>
      <vt:lpstr>Genesis 15:1‒21 Abrahamic Covenant</vt:lpstr>
      <vt:lpstr>Land Promise Ratified Genesis 15:7-21</vt:lpstr>
      <vt:lpstr>Covenant Ratification Ritual Genesis 15:17-21</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064 - 15v17-21 - 16x9 - WORKING COPY FOR ANDY</dc:title>
  <dc:subject>Genesis 15</dc:subject>
  <dc:creator>A. Woods</dc:creator>
  <dc:description>Modified by Jim McGowan</dc:description>
  <cp:lastModifiedBy>anne woods</cp:lastModifiedBy>
  <cp:revision>2347</cp:revision>
  <cp:lastPrinted>2021-12-19T12:45:06Z</cp:lastPrinted>
  <dcterms:created xsi:type="dcterms:W3CDTF">2009-03-17T12:21:13Z</dcterms:created>
  <dcterms:modified xsi:type="dcterms:W3CDTF">2021-12-31T21:55:07Z</dcterms:modified>
</cp:coreProperties>
</file>