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6"/>
  </p:notesMasterIdLst>
  <p:handoutMasterIdLst>
    <p:handoutMasterId r:id="rId47"/>
  </p:handoutMasterIdLst>
  <p:sldIdLst>
    <p:sldId id="4643" r:id="rId2"/>
    <p:sldId id="6678" r:id="rId3"/>
    <p:sldId id="7909" r:id="rId4"/>
    <p:sldId id="8174" r:id="rId5"/>
    <p:sldId id="2921" r:id="rId6"/>
    <p:sldId id="3848" r:id="rId7"/>
    <p:sldId id="778" r:id="rId8"/>
    <p:sldId id="2839" r:id="rId9"/>
    <p:sldId id="8181" r:id="rId10"/>
    <p:sldId id="8188" r:id="rId11"/>
    <p:sldId id="8182" r:id="rId12"/>
    <p:sldId id="5188" r:id="rId13"/>
    <p:sldId id="8183" r:id="rId14"/>
    <p:sldId id="8184" r:id="rId15"/>
    <p:sldId id="2984" r:id="rId16"/>
    <p:sldId id="8185" r:id="rId17"/>
    <p:sldId id="3120" r:id="rId18"/>
    <p:sldId id="3074" r:id="rId19"/>
    <p:sldId id="8186" r:id="rId20"/>
    <p:sldId id="8187" r:id="rId21"/>
    <p:sldId id="2840" r:id="rId22"/>
    <p:sldId id="2850" r:id="rId23"/>
    <p:sldId id="2073" r:id="rId24"/>
    <p:sldId id="2074" r:id="rId25"/>
    <p:sldId id="2070" r:id="rId26"/>
    <p:sldId id="2076" r:id="rId27"/>
    <p:sldId id="2050" r:id="rId28"/>
    <p:sldId id="2051" r:id="rId29"/>
    <p:sldId id="2052" r:id="rId30"/>
    <p:sldId id="8177" r:id="rId31"/>
    <p:sldId id="322" r:id="rId32"/>
    <p:sldId id="6938" r:id="rId33"/>
    <p:sldId id="6928" r:id="rId34"/>
    <p:sldId id="5538" r:id="rId35"/>
    <p:sldId id="7823" r:id="rId36"/>
    <p:sldId id="8189" r:id="rId37"/>
    <p:sldId id="7784" r:id="rId38"/>
    <p:sldId id="7785" r:id="rId39"/>
    <p:sldId id="5564" r:id="rId40"/>
    <p:sldId id="5540" r:id="rId41"/>
    <p:sldId id="6989" r:id="rId42"/>
    <p:sldId id="7822" r:id="rId43"/>
    <p:sldId id="7861" r:id="rId44"/>
    <p:sldId id="8178" r:id="rId45"/>
  </p:sldIdLst>
  <p:sldSz cx="12192000" cy="6858000"/>
  <p:notesSz cx="7315200" cy="9601200"/>
  <p:custDataLst>
    <p:tags r:id="rId48"/>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99"/>
    <a:srgbClr val="0000CC"/>
    <a:srgbClr val="66CCFF"/>
    <a:srgbClr val="00FF99"/>
    <a:srgbClr val="FF99FF"/>
    <a:srgbClr val="FFFF99"/>
    <a:srgbClr val="00CC00"/>
    <a:srgbClr val="663300"/>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73EDB7-7420-49FC-BD76-F1F0036E1962}" v="1" dt="2021-12-12T16:39:49.880"/>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01" autoAdjust="0"/>
    <p:restoredTop sz="95133" autoAdjust="0"/>
  </p:normalViewPr>
  <p:slideViewPr>
    <p:cSldViewPr>
      <p:cViewPr varScale="1">
        <p:scale>
          <a:sx n="105" d="100"/>
          <a:sy n="105" d="100"/>
        </p:scale>
        <p:origin x="998" y="72"/>
      </p:cViewPr>
      <p:guideLst>
        <p:guide orient="horz" pos="2160"/>
        <p:guide pos="384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notesViewPr>
    <p:cSldViewPr>
      <p:cViewPr>
        <p:scale>
          <a:sx n="90" d="100"/>
          <a:sy n="90" d="100"/>
        </p:scale>
        <p:origin x="3931"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_rels/viewProps.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slide" Target="slides/slide28.xml"/><Relationship Id="rId1"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
        <p:nvSpPr>
          <p:cNvPr id="8" name="Header Placeholder 1">
            <a:extLst>
              <a:ext uri="{FF2B5EF4-FFF2-40B4-BE49-F238E27FC236}">
                <a16:creationId xmlns:a16="http://schemas.microsoft.com/office/drawing/2014/main" id="{97F09B0D-D3B9-434D-A637-282ACEFDB8EF}"/>
              </a:ext>
            </a:extLst>
          </p:cNvPr>
          <p:cNvSpPr>
            <a:spLocks noGrp="1"/>
          </p:cNvSpPr>
          <p:nvPr/>
        </p:nvSpPr>
        <p:spPr>
          <a:xfrm>
            <a:off x="1524001" y="152400"/>
            <a:ext cx="3824288" cy="685800"/>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300" dirty="0">
                <a:latin typeface="Calibri" panose="020F0502020204030204" pitchFamily="34" charset="0"/>
                <a:cs typeface="Calibri" panose="020F0502020204030204" pitchFamily="34" charset="0"/>
              </a:rPr>
              <a:t>Dr. Andy Woods</a:t>
            </a:r>
          </a:p>
          <a:p>
            <a:pPr algn="ctr">
              <a:defRPr/>
            </a:pPr>
            <a:r>
              <a:rPr lang="en-US" sz="1300" dirty="0">
                <a:latin typeface="Calibri" panose="020F0502020204030204" pitchFamily="34" charset="0"/>
                <a:cs typeface="Calibri" panose="020F0502020204030204" pitchFamily="34" charset="0"/>
              </a:rPr>
              <a:t>THE RAPTURE 074 - Questions and Answers - Part 12 12-26-20212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9/06/2017</a:t>
            </a:r>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049893">
              <a:defRPr/>
            </a:pPr>
            <a:fld id="{888B744C-CCA7-42F0-B026-54AA483E0A4D}" type="slidenum">
              <a:rPr lang="en-US" altLang="en-US">
                <a:solidFill>
                  <a:srgbClr val="000000"/>
                </a:solidFill>
                <a:latin typeface="Calibri" panose="020F0502020204030204" pitchFamily="34" charset="0"/>
                <a:cs typeface="+mn-cs"/>
              </a:rPr>
              <a:pPr defTabSz="1049893">
                <a:defRPr/>
              </a:pPr>
              <a:t>1</a:t>
            </a:fld>
            <a:endParaRPr lang="en-US" altLang="en-US" dirty="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15866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16F9BB40-D064-4930-A89D-4F99ECB1BA9D}" type="slidenum">
              <a:rPr lang="en-US" altLang="en-US" sz="1300">
                <a:latin typeface="Calibri" panose="020F0502020204030204" pitchFamily="34" charset="0"/>
                <a:cs typeface="Calibri" panose="020F0502020204030204" pitchFamily="34" charset="0"/>
              </a:rPr>
              <a:pPr/>
              <a:t>8</a:t>
            </a:fld>
            <a:endParaRPr lang="en-US" altLang="en-US" sz="1300" dirty="0">
              <a:latin typeface="Calibri" panose="020F0502020204030204" pitchFamily="34" charset="0"/>
              <a:cs typeface="Calibri" panose="020F0502020204030204" pitchFamily="34" charset="0"/>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Calibri" panose="020F0502020204030204" pitchFamily="34" charset="0"/>
            </a:endParaRPr>
          </a:p>
        </p:txBody>
      </p:sp>
    </p:spTree>
    <p:extLst>
      <p:ext uri="{BB962C8B-B14F-4D97-AF65-F5344CB8AC3E}">
        <p14:creationId xmlns:p14="http://schemas.microsoft.com/office/powerpoint/2010/main" val="4196383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16F9BB40-D064-4930-A89D-4F99ECB1BA9D}" type="slidenum">
              <a:rPr lang="en-US" altLang="en-US" sz="1300">
                <a:latin typeface="Calibri" panose="020F0502020204030204" pitchFamily="34" charset="0"/>
                <a:cs typeface="Calibri" panose="020F0502020204030204" pitchFamily="34" charset="0"/>
              </a:rPr>
              <a:pPr/>
              <a:t>9</a:t>
            </a:fld>
            <a:endParaRPr lang="en-US" altLang="en-US" sz="1300" dirty="0">
              <a:latin typeface="Calibri" panose="020F0502020204030204" pitchFamily="34" charset="0"/>
              <a:cs typeface="Calibri" panose="020F0502020204030204" pitchFamily="34" charset="0"/>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Calibri" panose="020F0502020204030204" pitchFamily="34" charset="0"/>
            </a:endParaRPr>
          </a:p>
        </p:txBody>
      </p:sp>
    </p:spTree>
    <p:extLst>
      <p:ext uri="{BB962C8B-B14F-4D97-AF65-F5344CB8AC3E}">
        <p14:creationId xmlns:p14="http://schemas.microsoft.com/office/powerpoint/2010/main" val="3079481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16F9BB40-D064-4930-A89D-4F99ECB1BA9D}" type="slidenum">
              <a:rPr lang="en-US" altLang="en-US" sz="1300">
                <a:latin typeface="Calibri" panose="020F0502020204030204" pitchFamily="34" charset="0"/>
                <a:cs typeface="Calibri" panose="020F0502020204030204" pitchFamily="34" charset="0"/>
              </a:rPr>
              <a:pPr/>
              <a:t>11</a:t>
            </a:fld>
            <a:endParaRPr lang="en-US" altLang="en-US" sz="1300" dirty="0">
              <a:latin typeface="Calibri" panose="020F0502020204030204" pitchFamily="34" charset="0"/>
              <a:cs typeface="Calibri" panose="020F0502020204030204" pitchFamily="34" charset="0"/>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Calibri" panose="020F0502020204030204" pitchFamily="34" charset="0"/>
            </a:endParaRPr>
          </a:p>
        </p:txBody>
      </p:sp>
    </p:spTree>
    <p:extLst>
      <p:ext uri="{BB962C8B-B14F-4D97-AF65-F5344CB8AC3E}">
        <p14:creationId xmlns:p14="http://schemas.microsoft.com/office/powerpoint/2010/main" val="312779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16F9BB40-D064-4930-A89D-4F99ECB1BA9D}" type="slidenum">
              <a:rPr lang="en-US" altLang="en-US" sz="1300">
                <a:latin typeface="Calibri" panose="020F0502020204030204" pitchFamily="34" charset="0"/>
                <a:cs typeface="Calibri" panose="020F0502020204030204" pitchFamily="34" charset="0"/>
              </a:rPr>
              <a:pPr/>
              <a:t>13</a:t>
            </a:fld>
            <a:endParaRPr lang="en-US" altLang="en-US" sz="1300" dirty="0">
              <a:latin typeface="Calibri" panose="020F0502020204030204" pitchFamily="34" charset="0"/>
              <a:cs typeface="Calibri" panose="020F0502020204030204" pitchFamily="34" charset="0"/>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Calibri" panose="020F0502020204030204" pitchFamily="34" charset="0"/>
            </a:endParaRPr>
          </a:p>
        </p:txBody>
      </p:sp>
    </p:spTree>
    <p:extLst>
      <p:ext uri="{BB962C8B-B14F-4D97-AF65-F5344CB8AC3E}">
        <p14:creationId xmlns:p14="http://schemas.microsoft.com/office/powerpoint/2010/main" val="3719599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16F9BB40-D064-4930-A89D-4F99ECB1BA9D}" type="slidenum">
              <a:rPr lang="en-US" altLang="en-US" sz="1300">
                <a:latin typeface="Calibri" panose="020F0502020204030204" pitchFamily="34" charset="0"/>
                <a:cs typeface="Calibri" panose="020F0502020204030204" pitchFamily="34" charset="0"/>
              </a:rPr>
              <a:pPr/>
              <a:t>14</a:t>
            </a:fld>
            <a:endParaRPr lang="en-US" altLang="en-US" sz="1300" dirty="0">
              <a:latin typeface="Calibri" panose="020F0502020204030204" pitchFamily="34" charset="0"/>
              <a:cs typeface="Calibri" panose="020F0502020204030204" pitchFamily="34" charset="0"/>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Calibri" panose="020F0502020204030204" pitchFamily="34" charset="0"/>
            </a:endParaRPr>
          </a:p>
        </p:txBody>
      </p:sp>
    </p:spTree>
    <p:extLst>
      <p:ext uri="{BB962C8B-B14F-4D97-AF65-F5344CB8AC3E}">
        <p14:creationId xmlns:p14="http://schemas.microsoft.com/office/powerpoint/2010/main" val="1528788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16F9BB40-D064-4930-A89D-4F99ECB1BA9D}" type="slidenum">
              <a:rPr lang="en-US" altLang="en-US" sz="1300">
                <a:latin typeface="Calibri" panose="020F0502020204030204" pitchFamily="34" charset="0"/>
                <a:cs typeface="Calibri" panose="020F0502020204030204" pitchFamily="34" charset="0"/>
              </a:rPr>
              <a:pPr/>
              <a:t>16</a:t>
            </a:fld>
            <a:endParaRPr lang="en-US" altLang="en-US" sz="1300" dirty="0">
              <a:latin typeface="Calibri" panose="020F0502020204030204" pitchFamily="34" charset="0"/>
              <a:cs typeface="Calibri" panose="020F0502020204030204" pitchFamily="34" charset="0"/>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Calibri" panose="020F0502020204030204" pitchFamily="34" charset="0"/>
            </a:endParaRPr>
          </a:p>
        </p:txBody>
      </p:sp>
    </p:spTree>
    <p:extLst>
      <p:ext uri="{BB962C8B-B14F-4D97-AF65-F5344CB8AC3E}">
        <p14:creationId xmlns:p14="http://schemas.microsoft.com/office/powerpoint/2010/main" val="1815226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16F9BB40-D064-4930-A89D-4F99ECB1BA9D}" type="slidenum">
              <a:rPr lang="en-US" altLang="en-US" sz="1300">
                <a:latin typeface="Calibri" panose="020F0502020204030204" pitchFamily="34" charset="0"/>
                <a:cs typeface="Calibri" panose="020F0502020204030204" pitchFamily="34" charset="0"/>
              </a:rPr>
              <a:pPr/>
              <a:t>19</a:t>
            </a:fld>
            <a:endParaRPr lang="en-US" altLang="en-US" sz="1300" dirty="0">
              <a:latin typeface="Calibri" panose="020F0502020204030204" pitchFamily="34" charset="0"/>
              <a:cs typeface="Calibri" panose="020F0502020204030204" pitchFamily="34" charset="0"/>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Calibri" panose="020F0502020204030204" pitchFamily="34" charset="0"/>
            </a:endParaRPr>
          </a:p>
        </p:txBody>
      </p:sp>
    </p:spTree>
    <p:extLst>
      <p:ext uri="{BB962C8B-B14F-4D97-AF65-F5344CB8AC3E}">
        <p14:creationId xmlns:p14="http://schemas.microsoft.com/office/powerpoint/2010/main" val="445407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BA629790-2FA4-418E-9303-12D16B80909F}" type="slidenum">
              <a:rPr lang="en-US" altLang="en-US" sz="1300">
                <a:latin typeface="Calibri" panose="020F0502020204030204" pitchFamily="34" charset="0"/>
                <a:cs typeface="Calibri" panose="020F0502020204030204" pitchFamily="34" charset="0"/>
              </a:rPr>
              <a:pPr/>
              <a:t>21</a:t>
            </a:fld>
            <a:endParaRPr lang="en-US" altLang="en-US" sz="1300" dirty="0">
              <a:latin typeface="Calibri" panose="020F0502020204030204" pitchFamily="34" charset="0"/>
              <a:cs typeface="Calibri" panose="020F0502020204030204" pitchFamily="34" charset="0"/>
            </a:endParaRPr>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Calibri" panose="020F0502020204030204" pitchFamily="34" charset="0"/>
            </a:endParaRPr>
          </a:p>
        </p:txBody>
      </p:sp>
    </p:spTree>
    <p:extLst>
      <p:ext uri="{BB962C8B-B14F-4D97-AF65-F5344CB8AC3E}">
        <p14:creationId xmlns:p14="http://schemas.microsoft.com/office/powerpoint/2010/main" val="2374463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12/24/2021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1382040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154550752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2508646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dirty="0"/>
          </a:p>
        </p:txBody>
      </p:sp>
      <p:sp>
        <p:nvSpPr>
          <p:cNvPr id="4" name="Rectangle 35"/>
          <p:cNvSpPr>
            <a:spLocks noGrp="1" noChangeArrowheads="1"/>
          </p:cNvSpPr>
          <p:nvPr>
            <p:ph type="dt" sz="half" idx="10"/>
          </p:nvPr>
        </p:nvSpPr>
        <p:spPr/>
        <p:txBody>
          <a:bodyPr/>
          <a:lstStyle>
            <a:lvl1pPr>
              <a:defRPr/>
            </a:lvl1pPr>
          </a:lstStyle>
          <a:p>
            <a:pPr>
              <a:defRPr/>
            </a:pPr>
            <a:endParaRPr lang="en-US" dirty="0"/>
          </a:p>
        </p:txBody>
      </p:sp>
      <p:sp>
        <p:nvSpPr>
          <p:cNvPr id="5" name="Rectangle 36"/>
          <p:cNvSpPr>
            <a:spLocks noGrp="1" noChangeArrowheads="1"/>
          </p:cNvSpPr>
          <p:nvPr>
            <p:ph type="ftr" sz="quarter" idx="11"/>
          </p:nvPr>
        </p:nvSpPr>
        <p:spPr/>
        <p:txBody>
          <a:bodyPr/>
          <a:lstStyle>
            <a:lvl1pPr>
              <a:defRPr/>
            </a:lvl1pPr>
          </a:lstStyle>
          <a:p>
            <a:pPr>
              <a:defRPr/>
            </a:pPr>
            <a:endParaRPr lang="en-US" dirty="0"/>
          </a:p>
        </p:txBody>
      </p:sp>
      <p:sp>
        <p:nvSpPr>
          <p:cNvPr id="6" name="Rectangle 37"/>
          <p:cNvSpPr>
            <a:spLocks noGrp="1" noChangeArrowheads="1"/>
          </p:cNvSpPr>
          <p:nvPr>
            <p:ph type="sldNum" sz="quarter" idx="12"/>
          </p:nvPr>
        </p:nvSpPr>
        <p:spPr/>
        <p:txBody>
          <a:bodyPr/>
          <a:lstStyle>
            <a:lvl1pPr>
              <a:defRPr smtClean="0"/>
            </a:lvl1pPr>
          </a:lstStyle>
          <a:p>
            <a:pPr>
              <a:defRPr/>
            </a:pPr>
            <a:fld id="{22A69937-A8A9-4AD0-AD49-19A78A438BAB}" type="slidenum">
              <a:rPr lang="en-US" altLang="en-US"/>
              <a:pPr>
                <a:defRPr/>
              </a:pPr>
              <a:t>‹#›</a:t>
            </a:fld>
            <a:endParaRPr lang="en-US" altLang="en-US" dirty="0"/>
          </a:p>
        </p:txBody>
      </p:sp>
    </p:spTree>
    <p:extLst>
      <p:ext uri="{BB962C8B-B14F-4D97-AF65-F5344CB8AC3E}">
        <p14:creationId xmlns:p14="http://schemas.microsoft.com/office/powerpoint/2010/main" val="3633313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dirty="0"/>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fld id="{C4074F49-41C3-41DD-9956-CEA7944FFA78}" type="slidenum">
              <a:rPr lang="en-US" altLang="en-US"/>
              <a:pPr/>
              <a:t>‹#›</a:t>
            </a:fld>
            <a:endParaRPr lang="en-US" altLang="en-US"/>
          </a:p>
        </p:txBody>
      </p:sp>
    </p:spTree>
    <p:extLst>
      <p:ext uri="{BB962C8B-B14F-4D97-AF65-F5344CB8AC3E}">
        <p14:creationId xmlns:p14="http://schemas.microsoft.com/office/powerpoint/2010/main" val="762991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8" r:id="rId11"/>
    <p:sldLayoutId id="2147492673" r:id="rId12"/>
    <p:sldLayoutId id="2147492677" r:id="rId13"/>
    <p:sldLayoutId id="2147492679" r:id="rId14"/>
    <p:sldLayoutId id="2147492683" r:id="rId15"/>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43D649-8361-4C4A-B28C-00395921C611}"/>
              </a:ext>
            </a:extLst>
          </p:cNvPr>
          <p:cNvSpPr txBox="1"/>
          <p:nvPr/>
        </p:nvSpPr>
        <p:spPr>
          <a:xfrm>
            <a:off x="1524000" y="228601"/>
            <a:ext cx="9144000" cy="1323439"/>
          </a:xfrm>
          <a:prstGeom prst="rect">
            <a:avLst/>
          </a:prstGeom>
          <a:noFill/>
        </p:spPr>
        <p:txBody>
          <a:bodyPr wrap="square" rtlCol="0">
            <a:spAutoFit/>
          </a:bodyPr>
          <a:lstStyle/>
          <a:p>
            <a:pPr algn="ctr"/>
            <a:r>
              <a:rPr lang="en-US" sz="44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a:t>
            </a:r>
          </a:p>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Question and Answer – Part 12</a:t>
            </a:r>
          </a:p>
        </p:txBody>
      </p:sp>
      <p:pic>
        <p:nvPicPr>
          <p:cNvPr id="10" name="Picture 9">
            <a:extLst>
              <a:ext uri="{FF2B5EF4-FFF2-40B4-BE49-F238E27FC236}">
                <a16:creationId xmlns:a16="http://schemas.microsoft.com/office/drawing/2014/main" id="{41C08501-9EF7-45D6-B47B-36B8A964BC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1" y="1600200"/>
            <a:ext cx="4876801" cy="3657600"/>
          </a:xfrm>
          <a:prstGeom prst="rect">
            <a:avLst/>
          </a:prstGeom>
        </p:spPr>
      </p:pic>
      <p:sp>
        <p:nvSpPr>
          <p:cNvPr id="6" name="Rectangle 7">
            <a:extLst>
              <a:ext uri="{FF2B5EF4-FFF2-40B4-BE49-F238E27FC236}">
                <a16:creationId xmlns:a16="http://schemas.microsoft.com/office/drawing/2014/main" id="{D65195AB-2281-49E9-B37C-074446855AB8}"/>
              </a:ext>
            </a:extLst>
          </p:cNvPr>
          <p:cNvSpPr txBox="1">
            <a:spLocks noChangeArrowheads="1"/>
          </p:cNvSpPr>
          <p:nvPr/>
        </p:nvSpPr>
        <p:spPr bwMode="auto">
          <a:xfrm>
            <a:off x="3352800" y="5715000"/>
            <a:ext cx="5486400" cy="8572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Andrew Marshall Woods, Th.M., JD., PhD.</a:t>
            </a:r>
          </a:p>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Sr. Pastor, Sugar Land Bible Church</a:t>
            </a:r>
          </a:p>
        </p:txBody>
      </p:sp>
      <p:pic>
        <p:nvPicPr>
          <p:cNvPr id="11" name="Picture 1">
            <a:extLst>
              <a:ext uri="{FF2B5EF4-FFF2-40B4-BE49-F238E27FC236}">
                <a16:creationId xmlns:a16="http://schemas.microsoft.com/office/drawing/2014/main" id="{F5D3EB02-A17E-484E-97FB-B34B32CA077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75062" y="5820314"/>
            <a:ext cx="885286" cy="88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126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AEE146-4FE8-4C7C-B7D7-6508FA667F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11:8</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their dead bodies will lie in the street of the great city which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mystically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called Sodom and Egypt, where also their Lord was crucified.”</a:t>
            </a:r>
          </a:p>
        </p:txBody>
      </p:sp>
      <p:pic>
        <p:nvPicPr>
          <p:cNvPr id="5" name="Picture 4">
            <a:extLst>
              <a:ext uri="{FF2B5EF4-FFF2-40B4-BE49-F238E27FC236}">
                <a16:creationId xmlns:a16="http://schemas.microsoft.com/office/drawing/2014/main" id="{C5C13082-533B-4073-BF54-1BF001829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1868" y="2471726"/>
            <a:ext cx="3048264" cy="2328874"/>
          </a:xfrm>
          <a:prstGeom prst="rect">
            <a:avLst/>
          </a:prstGeom>
        </p:spPr>
      </p:pic>
    </p:spTree>
    <p:extLst>
      <p:ext uri="{BB962C8B-B14F-4D97-AF65-F5344CB8AC3E}">
        <p14:creationId xmlns:p14="http://schemas.microsoft.com/office/powerpoint/2010/main" val="2220452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7907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Revelation's Symbols and Figures of Speech</a:t>
            </a:r>
          </a:p>
        </p:txBody>
      </p:sp>
      <p:sp>
        <p:nvSpPr>
          <p:cNvPr id="6147" name="Rectangle 3"/>
          <p:cNvSpPr>
            <a:spLocks noGrp="1" noChangeArrowheads="1"/>
          </p:cNvSpPr>
          <p:nvPr>
            <p:ph type="body" idx="1"/>
          </p:nvPr>
        </p:nvSpPr>
        <p:spPr>
          <a:xfrm>
            <a:off x="609600" y="1143000"/>
            <a:ext cx="8382000" cy="4191000"/>
          </a:xfrm>
        </p:spPr>
        <p:txBody>
          <a:bodyPr/>
          <a:lstStyle/>
          <a:p>
            <a:pPr marL="457200" indent="-457200" eaLnBrk="1" hangingPunct="1">
              <a:spcBef>
                <a:spcPts val="0"/>
              </a:spcBef>
              <a:spcAft>
                <a:spcPts val="1400"/>
              </a:spcAft>
              <a:defRPr/>
            </a:pPr>
            <a:r>
              <a:rPr lang="en-US" dirty="0"/>
              <a:t>“Spiritually” (11:8)</a:t>
            </a:r>
          </a:p>
          <a:p>
            <a:pPr marL="457200" indent="-457200" eaLnBrk="1" hangingPunct="1">
              <a:spcBef>
                <a:spcPts val="0"/>
              </a:spcBef>
              <a:spcAft>
                <a:spcPts val="1400"/>
              </a:spcAft>
              <a:defRPr/>
            </a:pPr>
            <a:r>
              <a:rPr lang="en-US" b="1" dirty="0">
                <a:solidFill>
                  <a:srgbClr val="FFFFCC"/>
                </a:solidFill>
              </a:rPr>
              <a:t>“</a:t>
            </a:r>
            <a:r>
              <a:rPr lang="en-US" b="1" u="sng" dirty="0">
                <a:solidFill>
                  <a:srgbClr val="FFFFCC"/>
                </a:solidFill>
              </a:rPr>
              <a:t>Sign” (12:1)</a:t>
            </a:r>
          </a:p>
          <a:p>
            <a:pPr marL="457200" indent="-457200" eaLnBrk="1" hangingPunct="1">
              <a:spcBef>
                <a:spcPts val="0"/>
              </a:spcBef>
              <a:spcAft>
                <a:spcPts val="1400"/>
              </a:spcAft>
              <a:defRPr/>
            </a:pPr>
            <a:r>
              <a:rPr lang="en-US" dirty="0"/>
              <a:t>“Like” or “as” (8:8)</a:t>
            </a:r>
          </a:p>
          <a:p>
            <a:pPr marL="457200" indent="-457200" eaLnBrk="1" hangingPunct="1">
              <a:spcBef>
                <a:spcPts val="0"/>
              </a:spcBef>
              <a:spcAft>
                <a:spcPts val="1400"/>
              </a:spcAft>
              <a:defRPr/>
            </a:pPr>
            <a:r>
              <a:rPr lang="en-US" dirty="0"/>
              <a:t>OT correspondence (Rev 13:2; Dan 7)</a:t>
            </a:r>
          </a:p>
          <a:p>
            <a:pPr marL="457200" indent="-457200" eaLnBrk="1" hangingPunct="1">
              <a:spcBef>
                <a:spcPts val="0"/>
              </a:spcBef>
              <a:spcAft>
                <a:spcPts val="1400"/>
              </a:spcAft>
              <a:defRPr/>
            </a:pPr>
            <a:r>
              <a:rPr lang="en-US" dirty="0"/>
              <a:t>Contextual interpretations (17:18)</a:t>
            </a:r>
          </a:p>
          <a:p>
            <a:pPr marL="457200" indent="-457200" eaLnBrk="1" hangingPunct="1">
              <a:spcBef>
                <a:spcPts val="0"/>
              </a:spcBef>
              <a:spcAft>
                <a:spcPts val="1400"/>
              </a:spcAft>
              <a:defRPr/>
            </a:pPr>
            <a:r>
              <a:rPr lang="en-US" dirty="0"/>
              <a:t>Absurdity (12:1)</a:t>
            </a:r>
          </a:p>
        </p:txBody>
      </p:sp>
      <p:pic>
        <p:nvPicPr>
          <p:cNvPr id="25604" name="Picture 4" descr="scarlet and the beas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10452" y="1295400"/>
            <a:ext cx="310242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4_beasts_sm.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60711" y="5181600"/>
            <a:ext cx="4870579"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784349"/>
      </p:ext>
    </p:extLst>
  </p:cSld>
  <p:clrMapOvr>
    <a:masterClrMapping/>
  </p:clrMapOvr>
  <p:transition advTm="12004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249076-663B-4ED7-BE7A-2C1ED091ADB1}"/>
              </a:ext>
            </a:extLst>
          </p:cNvPr>
          <p:cNvPicPr>
            <a:picLocks noChangeAspect="1"/>
          </p:cNvPicPr>
          <p:nvPr/>
        </p:nvPicPr>
        <p:blipFill>
          <a:blip r:embed="rId2"/>
          <a:stretch>
            <a:fillRect/>
          </a:stretch>
        </p:blipFill>
        <p:spPr>
          <a:xfrm>
            <a:off x="0" y="2"/>
            <a:ext cx="12192000" cy="6857999"/>
          </a:xfrm>
          <a:prstGeom prst="rect">
            <a:avLst/>
          </a:prstGeom>
        </p:spPr>
      </p:pic>
      <p:sp>
        <p:nvSpPr>
          <p:cNvPr id="3" name="Rectangle 2"/>
          <p:cNvSpPr/>
          <p:nvPr/>
        </p:nvSpPr>
        <p:spPr>
          <a:xfrm>
            <a:off x="609600" y="0"/>
            <a:ext cx="10972800" cy="4524315"/>
          </a:xfrm>
          <a:prstGeom prst="rect">
            <a:avLst/>
          </a:prstGeom>
        </p:spPr>
        <p:txBody>
          <a:bodyPr wrap="square">
            <a:spAutoFit/>
          </a:bodyPr>
          <a:lstStyle/>
          <a:p>
            <a:pPr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12:1-5</a:t>
            </a:r>
          </a:p>
          <a:p>
            <a:pPr algn="just" fontAlgn="auto">
              <a:spcBef>
                <a:spcPts val="0"/>
              </a:spcBef>
              <a:spcAft>
                <a:spcPts val="0"/>
              </a:spcAft>
              <a:defRPr/>
            </a:pP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 great </a:t>
            </a:r>
            <a:r>
              <a:rPr lang="en-US" sz="34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sign (</a:t>
            </a:r>
            <a:r>
              <a:rPr lang="en-US" sz="3400" b="1" i="1" u="sng" kern="0" dirty="0" err="1">
                <a:solidFill>
                  <a:srgbClr val="FFFFCC"/>
                </a:solidFill>
                <a:effectLst>
                  <a:outerShdw blurRad="38100" dist="38100" dir="2700000" algn="tl">
                    <a:srgbClr val="000000">
                      <a:alpha val="43137"/>
                    </a:srgbClr>
                  </a:outerShdw>
                </a:effectLst>
                <a:latin typeface="Calibri" panose="020F0502020204030204" pitchFamily="34" charset="0"/>
                <a:cs typeface="+mn-cs"/>
              </a:rPr>
              <a:t>sēmeion</a:t>
            </a:r>
            <a:r>
              <a:rPr lang="en-US" sz="34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a:t>
            </a: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appeared in heaven: a woman clothed in the sun, and the moon under her feet, and upon her head a crown of twelve stars; </a:t>
            </a:r>
            <a:r>
              <a:rPr lang="en-US" sz="34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2</a:t>
            </a: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she was with child; and she cried out, being in labor pain to give birth. </a:t>
            </a:r>
            <a:r>
              <a:rPr lang="en-US" sz="34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3</a:t>
            </a: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another </a:t>
            </a:r>
            <a:r>
              <a:rPr lang="en-US" sz="34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sign </a:t>
            </a:r>
            <a:r>
              <a:rPr lang="en-US" sz="3400" b="1" u="sng" kern="0"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400" b="1" i="1" u="sng" kern="0" dirty="0" err="1">
                <a:solidFill>
                  <a:srgbClr val="FFFFCC"/>
                </a:solidFill>
                <a:effectLst>
                  <a:outerShdw blurRad="38100" dist="38100" dir="2700000" algn="tl">
                    <a:srgbClr val="000000">
                      <a:alpha val="43137"/>
                    </a:srgbClr>
                  </a:outerShdw>
                </a:effectLst>
                <a:latin typeface="Calibri" panose="020F0502020204030204" pitchFamily="34" charset="0"/>
              </a:rPr>
              <a:t>sēmeion</a:t>
            </a:r>
            <a:r>
              <a:rPr lang="en-US" sz="3400" b="1" u="sng" kern="0"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rPr>
              <a:t> </a:t>
            </a: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was seen in heaven: and behold, a great red dragon, having seven heads and ten horns, and upon his heads seven diadems…</a:t>
            </a:r>
            <a:r>
              <a:rPr lang="en-US" sz="3400" kern="0" dirty="0">
                <a:solidFill>
                  <a:schemeClr val="bg1"/>
                </a:solidFill>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269774173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7907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Revelation's Symbols and Figures of Speech</a:t>
            </a:r>
          </a:p>
        </p:txBody>
      </p:sp>
      <p:sp>
        <p:nvSpPr>
          <p:cNvPr id="6147" name="Rectangle 3"/>
          <p:cNvSpPr>
            <a:spLocks noGrp="1" noChangeArrowheads="1"/>
          </p:cNvSpPr>
          <p:nvPr>
            <p:ph type="body" idx="1"/>
          </p:nvPr>
        </p:nvSpPr>
        <p:spPr>
          <a:xfrm>
            <a:off x="609600" y="1143000"/>
            <a:ext cx="8382000" cy="4191000"/>
          </a:xfrm>
        </p:spPr>
        <p:txBody>
          <a:bodyPr/>
          <a:lstStyle/>
          <a:p>
            <a:pPr marL="457200" indent="-457200" eaLnBrk="1" hangingPunct="1">
              <a:spcBef>
                <a:spcPts val="0"/>
              </a:spcBef>
              <a:spcAft>
                <a:spcPts val="1400"/>
              </a:spcAft>
              <a:defRPr/>
            </a:pPr>
            <a:r>
              <a:rPr lang="en-US" dirty="0"/>
              <a:t>“Spiritually” (11:8)</a:t>
            </a:r>
          </a:p>
          <a:p>
            <a:pPr marL="457200" indent="-457200" eaLnBrk="1" hangingPunct="1">
              <a:spcBef>
                <a:spcPts val="0"/>
              </a:spcBef>
              <a:spcAft>
                <a:spcPts val="1400"/>
              </a:spcAft>
              <a:defRPr/>
            </a:pPr>
            <a:r>
              <a:rPr lang="en-US" dirty="0"/>
              <a:t>“Sign” (12:1)</a:t>
            </a:r>
          </a:p>
          <a:p>
            <a:pPr marL="457200" indent="-457200" eaLnBrk="1" hangingPunct="1">
              <a:spcBef>
                <a:spcPts val="0"/>
              </a:spcBef>
              <a:spcAft>
                <a:spcPts val="1400"/>
              </a:spcAft>
              <a:defRPr/>
            </a:pPr>
            <a:r>
              <a:rPr lang="en-US" b="1" dirty="0">
                <a:solidFill>
                  <a:srgbClr val="FFFFCC"/>
                </a:solidFill>
              </a:rPr>
              <a:t>“</a:t>
            </a:r>
            <a:r>
              <a:rPr lang="en-US" b="1" u="sng" dirty="0">
                <a:solidFill>
                  <a:srgbClr val="FFFFCC"/>
                </a:solidFill>
              </a:rPr>
              <a:t>Like” or “as” (8:8)</a:t>
            </a:r>
          </a:p>
          <a:p>
            <a:pPr marL="457200" indent="-457200" eaLnBrk="1" hangingPunct="1">
              <a:spcBef>
                <a:spcPts val="0"/>
              </a:spcBef>
              <a:spcAft>
                <a:spcPts val="1400"/>
              </a:spcAft>
              <a:defRPr/>
            </a:pPr>
            <a:r>
              <a:rPr lang="en-US" dirty="0"/>
              <a:t>OT correspondence (Rev 13:2; Dan 7)</a:t>
            </a:r>
          </a:p>
          <a:p>
            <a:pPr marL="457200" indent="-457200" eaLnBrk="1" hangingPunct="1">
              <a:spcBef>
                <a:spcPts val="0"/>
              </a:spcBef>
              <a:spcAft>
                <a:spcPts val="1400"/>
              </a:spcAft>
              <a:defRPr/>
            </a:pPr>
            <a:r>
              <a:rPr lang="en-US" dirty="0"/>
              <a:t>Contextual interpretations (17:18)</a:t>
            </a:r>
          </a:p>
          <a:p>
            <a:pPr marL="457200" indent="-457200" eaLnBrk="1" hangingPunct="1">
              <a:spcBef>
                <a:spcPts val="0"/>
              </a:spcBef>
              <a:spcAft>
                <a:spcPts val="1400"/>
              </a:spcAft>
              <a:defRPr/>
            </a:pPr>
            <a:r>
              <a:rPr lang="en-US" dirty="0"/>
              <a:t>Absurdity (12:1)</a:t>
            </a:r>
          </a:p>
        </p:txBody>
      </p:sp>
      <p:pic>
        <p:nvPicPr>
          <p:cNvPr id="25604" name="Picture 4" descr="scarlet and the beas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10452" y="1295400"/>
            <a:ext cx="310242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4_beasts_sm.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60711" y="5181600"/>
            <a:ext cx="4870579"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0076770"/>
      </p:ext>
    </p:extLst>
  </p:cSld>
  <p:clrMapOvr>
    <a:masterClrMapping/>
  </p:clrMapOvr>
  <p:transition advTm="12004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7907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Revelation's Symbols and Figures of Speech</a:t>
            </a:r>
          </a:p>
        </p:txBody>
      </p:sp>
      <p:sp>
        <p:nvSpPr>
          <p:cNvPr id="6147" name="Rectangle 3"/>
          <p:cNvSpPr>
            <a:spLocks noGrp="1" noChangeArrowheads="1"/>
          </p:cNvSpPr>
          <p:nvPr>
            <p:ph type="body" idx="1"/>
          </p:nvPr>
        </p:nvSpPr>
        <p:spPr>
          <a:xfrm>
            <a:off x="609600" y="1143000"/>
            <a:ext cx="8382000" cy="4191000"/>
          </a:xfrm>
        </p:spPr>
        <p:txBody>
          <a:bodyPr/>
          <a:lstStyle/>
          <a:p>
            <a:pPr marL="457200" indent="-457200" eaLnBrk="1" hangingPunct="1">
              <a:spcBef>
                <a:spcPts val="0"/>
              </a:spcBef>
              <a:spcAft>
                <a:spcPts val="1400"/>
              </a:spcAft>
              <a:defRPr/>
            </a:pPr>
            <a:r>
              <a:rPr lang="en-US" dirty="0"/>
              <a:t>“Spiritually” (11:8)</a:t>
            </a:r>
          </a:p>
          <a:p>
            <a:pPr marL="457200" indent="-457200" eaLnBrk="1" hangingPunct="1">
              <a:spcBef>
                <a:spcPts val="0"/>
              </a:spcBef>
              <a:spcAft>
                <a:spcPts val="1400"/>
              </a:spcAft>
              <a:defRPr/>
            </a:pPr>
            <a:r>
              <a:rPr lang="en-US" dirty="0"/>
              <a:t>“Sign” (12:1)</a:t>
            </a:r>
          </a:p>
          <a:p>
            <a:pPr marL="457200" indent="-457200" eaLnBrk="1" hangingPunct="1">
              <a:spcBef>
                <a:spcPts val="0"/>
              </a:spcBef>
              <a:spcAft>
                <a:spcPts val="1400"/>
              </a:spcAft>
              <a:defRPr/>
            </a:pPr>
            <a:r>
              <a:rPr lang="en-US" dirty="0"/>
              <a:t>“Like” or “as” (8:8)</a:t>
            </a:r>
          </a:p>
          <a:p>
            <a:pPr marL="457200" indent="-457200" eaLnBrk="1" hangingPunct="1">
              <a:spcBef>
                <a:spcPts val="0"/>
              </a:spcBef>
              <a:spcAft>
                <a:spcPts val="1400"/>
              </a:spcAft>
              <a:defRPr/>
            </a:pPr>
            <a:r>
              <a:rPr lang="en-US" b="1" u="sng" dirty="0">
                <a:solidFill>
                  <a:srgbClr val="FFFFCC"/>
                </a:solidFill>
              </a:rPr>
              <a:t>OT correspondence (Rev 13:2; Dan 7)</a:t>
            </a:r>
          </a:p>
          <a:p>
            <a:pPr marL="457200" indent="-457200" eaLnBrk="1" hangingPunct="1">
              <a:spcBef>
                <a:spcPts val="0"/>
              </a:spcBef>
              <a:spcAft>
                <a:spcPts val="1400"/>
              </a:spcAft>
              <a:defRPr/>
            </a:pPr>
            <a:r>
              <a:rPr lang="en-US" dirty="0"/>
              <a:t>Contextual interpretations (17:18)</a:t>
            </a:r>
          </a:p>
          <a:p>
            <a:pPr marL="457200" indent="-457200" eaLnBrk="1" hangingPunct="1">
              <a:spcBef>
                <a:spcPts val="0"/>
              </a:spcBef>
              <a:spcAft>
                <a:spcPts val="1400"/>
              </a:spcAft>
              <a:defRPr/>
            </a:pPr>
            <a:r>
              <a:rPr lang="en-US" dirty="0"/>
              <a:t>Absurdity (12:1)</a:t>
            </a:r>
          </a:p>
        </p:txBody>
      </p:sp>
      <p:pic>
        <p:nvPicPr>
          <p:cNvPr id="25604" name="Picture 4" descr="scarlet and the beas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10452" y="1295400"/>
            <a:ext cx="310242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4_beasts_sm.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60711" y="5181600"/>
            <a:ext cx="4870579"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0222170"/>
      </p:ext>
    </p:extLst>
  </p:cSld>
  <p:clrMapOvr>
    <a:masterClrMapping/>
  </p:clrMapOvr>
  <p:transition advTm="12004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4KINGS"/>
          <p:cNvPicPr>
            <a:picLocks noChangeAspect="1" noChangeArrowheads="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57756" y="137160"/>
            <a:ext cx="847648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0709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7907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Revelation's Symbols and Figures of Speech</a:t>
            </a:r>
          </a:p>
        </p:txBody>
      </p:sp>
      <p:sp>
        <p:nvSpPr>
          <p:cNvPr id="6147" name="Rectangle 3"/>
          <p:cNvSpPr>
            <a:spLocks noGrp="1" noChangeArrowheads="1"/>
          </p:cNvSpPr>
          <p:nvPr>
            <p:ph type="body" idx="1"/>
          </p:nvPr>
        </p:nvSpPr>
        <p:spPr>
          <a:xfrm>
            <a:off x="609600" y="1143000"/>
            <a:ext cx="8382000" cy="4191000"/>
          </a:xfrm>
        </p:spPr>
        <p:txBody>
          <a:bodyPr/>
          <a:lstStyle/>
          <a:p>
            <a:pPr marL="457200" indent="-457200" eaLnBrk="1" hangingPunct="1">
              <a:spcBef>
                <a:spcPts val="0"/>
              </a:spcBef>
              <a:spcAft>
                <a:spcPts val="1400"/>
              </a:spcAft>
              <a:defRPr/>
            </a:pPr>
            <a:r>
              <a:rPr lang="en-US" dirty="0"/>
              <a:t>“Spiritually” (11:8)</a:t>
            </a:r>
          </a:p>
          <a:p>
            <a:pPr marL="457200" indent="-457200" eaLnBrk="1" hangingPunct="1">
              <a:spcBef>
                <a:spcPts val="0"/>
              </a:spcBef>
              <a:spcAft>
                <a:spcPts val="1400"/>
              </a:spcAft>
              <a:defRPr/>
            </a:pPr>
            <a:r>
              <a:rPr lang="en-US" dirty="0"/>
              <a:t>“Sign” (12:1)</a:t>
            </a:r>
          </a:p>
          <a:p>
            <a:pPr marL="457200" indent="-457200" eaLnBrk="1" hangingPunct="1">
              <a:spcBef>
                <a:spcPts val="0"/>
              </a:spcBef>
              <a:spcAft>
                <a:spcPts val="1400"/>
              </a:spcAft>
              <a:defRPr/>
            </a:pPr>
            <a:r>
              <a:rPr lang="en-US" dirty="0"/>
              <a:t>“Like” or “as” (8:8)</a:t>
            </a:r>
          </a:p>
          <a:p>
            <a:pPr marL="457200" indent="-457200" eaLnBrk="1" hangingPunct="1">
              <a:spcBef>
                <a:spcPts val="0"/>
              </a:spcBef>
              <a:spcAft>
                <a:spcPts val="1400"/>
              </a:spcAft>
              <a:defRPr/>
            </a:pPr>
            <a:r>
              <a:rPr lang="en-US" dirty="0"/>
              <a:t>OT correspondence (Rev 13:2; Dan 7)</a:t>
            </a:r>
          </a:p>
          <a:p>
            <a:pPr marL="457200" indent="-457200" eaLnBrk="1" hangingPunct="1">
              <a:spcBef>
                <a:spcPts val="0"/>
              </a:spcBef>
              <a:spcAft>
                <a:spcPts val="1400"/>
              </a:spcAft>
              <a:defRPr/>
            </a:pPr>
            <a:r>
              <a:rPr lang="en-US" b="1" u="sng" dirty="0">
                <a:solidFill>
                  <a:srgbClr val="FFFFCC"/>
                </a:solidFill>
              </a:rPr>
              <a:t>Contextual interpretations (17:18)</a:t>
            </a:r>
          </a:p>
          <a:p>
            <a:pPr marL="457200" indent="-457200" eaLnBrk="1" hangingPunct="1">
              <a:spcBef>
                <a:spcPts val="0"/>
              </a:spcBef>
              <a:spcAft>
                <a:spcPts val="1400"/>
              </a:spcAft>
              <a:defRPr/>
            </a:pPr>
            <a:r>
              <a:rPr lang="en-US" dirty="0"/>
              <a:t>Absurdity (12:1)</a:t>
            </a:r>
          </a:p>
        </p:txBody>
      </p:sp>
      <p:pic>
        <p:nvPicPr>
          <p:cNvPr id="25604" name="Picture 4" descr="scarlet and the beas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10452" y="1295400"/>
            <a:ext cx="310242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4_beasts_sm.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60711" y="5181600"/>
            <a:ext cx="4870579"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454710"/>
      </p:ext>
    </p:extLst>
  </p:cSld>
  <p:clrMapOvr>
    <a:masterClrMapping/>
  </p:clrMapOvr>
  <p:transition advTm="12004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Documents and Settings\Owner\Application Data\Microsoft\Media Catalog\clip0006.BMP">
            <a:extLst>
              <a:ext uri="{FF2B5EF4-FFF2-40B4-BE49-F238E27FC236}">
                <a16:creationId xmlns:a16="http://schemas.microsoft.com/office/drawing/2014/main" id="{B56E6A2E-5F1D-4CC5-AE3F-AD36C0E1AC31}"/>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3976882" y="228600"/>
            <a:ext cx="423823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864217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8CDF9E-C7EA-465B-B82C-09E1AC5B33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 y="0"/>
            <a:ext cx="12161521" cy="6858000"/>
          </a:xfrm>
          <a:prstGeom prst="rect">
            <a:avLst/>
          </a:prstGeom>
        </p:spPr>
      </p:pic>
      <p:sp>
        <p:nvSpPr>
          <p:cNvPr id="27650" name="Rectangle 3"/>
          <p:cNvSpPr>
            <a:spLocks noGrp="1"/>
          </p:cNvSpPr>
          <p:nvPr>
            <p:ph type="body" idx="4294967295"/>
          </p:nvPr>
        </p:nvSpPr>
        <p:spPr>
          <a:xfrm>
            <a:off x="609600" y="0"/>
            <a:ext cx="10972800" cy="2286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Revelation 17:18</a:t>
            </a:r>
            <a:endParaRPr lang="en-US" sz="4000" kern="1200" dirty="0">
              <a:solidFill>
                <a:schemeClr val="tx2"/>
              </a:solidFill>
              <a:ea typeface="+mj-ea"/>
              <a:cs typeface="+mj-cs"/>
            </a:endParaRPr>
          </a:p>
          <a:p>
            <a:pPr marL="0" indent="0" algn="just">
              <a:spcBef>
                <a:spcPts val="0"/>
              </a:spcBef>
              <a:buNone/>
              <a:defRPr/>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The woman whom you saw is the great </a:t>
            </a:r>
            <a:r>
              <a:rPr lang="en-US" sz="3600" b="1" u="sng" dirty="0">
                <a:solidFill>
                  <a:srgbClr val="FFFFCC"/>
                </a:solidFill>
                <a:effectLst>
                  <a:outerShdw blurRad="38100" dist="38100" dir="2700000" algn="tl">
                    <a:srgbClr val="000000">
                      <a:alpha val="43137"/>
                    </a:srgbClr>
                  </a:outerShdw>
                </a:effectLst>
              </a:rPr>
              <a:t>city</a:t>
            </a:r>
            <a:r>
              <a:rPr lang="en-US" sz="3600" dirty="0">
                <a:effectLst>
                  <a:outerShdw blurRad="38100" dist="38100" dir="2700000" algn="tl">
                    <a:srgbClr val="000000">
                      <a:alpha val="43137"/>
                    </a:srgbClr>
                  </a:outerShdw>
                </a:effectLst>
              </a:rPr>
              <a:t>, which reigns over the kings of the earth.</a:t>
            </a:r>
          </a:p>
        </p:txBody>
      </p:sp>
      <p:pic>
        <p:nvPicPr>
          <p:cNvPr id="5" name="Picture 6" descr="http://www.maggiesnotebook.com/wp-content/uploads/2011/08/Apostle_John_35.jpg">
            <a:extLst>
              <a:ext uri="{FF2B5EF4-FFF2-40B4-BE49-F238E27FC236}">
                <a16:creationId xmlns:a16="http://schemas.microsoft.com/office/drawing/2014/main" id="{F30BFDBC-088C-4D5F-8E65-E8C18C3C520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52934" y="2590800"/>
            <a:ext cx="1886133" cy="228600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626607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7907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Revelation's Symbols and Figures of Speech</a:t>
            </a:r>
          </a:p>
        </p:txBody>
      </p:sp>
      <p:sp>
        <p:nvSpPr>
          <p:cNvPr id="6147" name="Rectangle 3"/>
          <p:cNvSpPr>
            <a:spLocks noGrp="1" noChangeArrowheads="1"/>
          </p:cNvSpPr>
          <p:nvPr>
            <p:ph type="body" idx="1"/>
          </p:nvPr>
        </p:nvSpPr>
        <p:spPr>
          <a:xfrm>
            <a:off x="609600" y="1143000"/>
            <a:ext cx="8382000" cy="4191000"/>
          </a:xfrm>
        </p:spPr>
        <p:txBody>
          <a:bodyPr/>
          <a:lstStyle/>
          <a:p>
            <a:pPr marL="457200" indent="-457200" eaLnBrk="1" hangingPunct="1">
              <a:spcBef>
                <a:spcPts val="0"/>
              </a:spcBef>
              <a:spcAft>
                <a:spcPts val="1400"/>
              </a:spcAft>
              <a:defRPr/>
            </a:pPr>
            <a:r>
              <a:rPr lang="en-US" dirty="0"/>
              <a:t>“Spiritually” (11:8)</a:t>
            </a:r>
          </a:p>
          <a:p>
            <a:pPr marL="457200" indent="-457200" eaLnBrk="1" hangingPunct="1">
              <a:spcBef>
                <a:spcPts val="0"/>
              </a:spcBef>
              <a:spcAft>
                <a:spcPts val="1400"/>
              </a:spcAft>
              <a:defRPr/>
            </a:pPr>
            <a:r>
              <a:rPr lang="en-US" dirty="0"/>
              <a:t>“Sign” (12:1)</a:t>
            </a:r>
          </a:p>
          <a:p>
            <a:pPr marL="457200" indent="-457200" eaLnBrk="1" hangingPunct="1">
              <a:spcBef>
                <a:spcPts val="0"/>
              </a:spcBef>
              <a:spcAft>
                <a:spcPts val="1400"/>
              </a:spcAft>
              <a:defRPr/>
            </a:pPr>
            <a:r>
              <a:rPr lang="en-US" dirty="0"/>
              <a:t>“Like” or “as” (8:8)</a:t>
            </a:r>
          </a:p>
          <a:p>
            <a:pPr marL="457200" indent="-457200" eaLnBrk="1" hangingPunct="1">
              <a:spcBef>
                <a:spcPts val="0"/>
              </a:spcBef>
              <a:spcAft>
                <a:spcPts val="1400"/>
              </a:spcAft>
              <a:defRPr/>
            </a:pPr>
            <a:r>
              <a:rPr lang="en-US" dirty="0"/>
              <a:t>OT correspondence (Rev 13:2; Dan 7)</a:t>
            </a:r>
          </a:p>
          <a:p>
            <a:pPr marL="457200" indent="-457200" eaLnBrk="1" hangingPunct="1">
              <a:spcBef>
                <a:spcPts val="0"/>
              </a:spcBef>
              <a:spcAft>
                <a:spcPts val="1400"/>
              </a:spcAft>
              <a:defRPr/>
            </a:pPr>
            <a:r>
              <a:rPr lang="en-US" dirty="0"/>
              <a:t>Contextual interpretations (17:18)</a:t>
            </a:r>
          </a:p>
          <a:p>
            <a:pPr marL="457200" indent="-457200" eaLnBrk="1" hangingPunct="1">
              <a:spcBef>
                <a:spcPts val="0"/>
              </a:spcBef>
              <a:spcAft>
                <a:spcPts val="1400"/>
              </a:spcAft>
              <a:defRPr/>
            </a:pPr>
            <a:r>
              <a:rPr lang="en-US" b="1" u="sng" dirty="0">
                <a:solidFill>
                  <a:srgbClr val="FFFFCC"/>
                </a:solidFill>
              </a:rPr>
              <a:t>Absurdity (12:1)</a:t>
            </a:r>
          </a:p>
        </p:txBody>
      </p:sp>
      <p:pic>
        <p:nvPicPr>
          <p:cNvPr id="25604" name="Picture 4" descr="scarlet and the beas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10452" y="1295400"/>
            <a:ext cx="310242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4_beasts_sm.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60711" y="5181600"/>
            <a:ext cx="4870579"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8858217"/>
      </p:ext>
    </p:extLst>
  </p:cSld>
  <p:clrMapOvr>
    <a:masterClrMapping/>
  </p:clrMapOvr>
  <p:transition advTm="120040"/>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7" y="1600200"/>
            <a:ext cx="7451269" cy="37338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Questions &amp; Answers</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20125" y="350043"/>
            <a:ext cx="272415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494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249076-663B-4ED7-BE7A-2C1ED091ADB1}"/>
              </a:ext>
            </a:extLst>
          </p:cNvPr>
          <p:cNvPicPr>
            <a:picLocks noChangeAspect="1"/>
          </p:cNvPicPr>
          <p:nvPr/>
        </p:nvPicPr>
        <p:blipFill>
          <a:blip r:embed="rId2"/>
          <a:stretch>
            <a:fillRect/>
          </a:stretch>
        </p:blipFill>
        <p:spPr>
          <a:xfrm>
            <a:off x="0" y="2"/>
            <a:ext cx="12192000" cy="6857999"/>
          </a:xfrm>
          <a:prstGeom prst="rect">
            <a:avLst/>
          </a:prstGeom>
        </p:spPr>
      </p:pic>
      <p:sp>
        <p:nvSpPr>
          <p:cNvPr id="3" name="Rectangle 2"/>
          <p:cNvSpPr/>
          <p:nvPr/>
        </p:nvSpPr>
        <p:spPr>
          <a:xfrm>
            <a:off x="609600" y="0"/>
            <a:ext cx="10972800" cy="4739759"/>
          </a:xfrm>
          <a:prstGeom prst="rect">
            <a:avLst/>
          </a:prstGeom>
        </p:spPr>
        <p:txBody>
          <a:bodyPr wrap="square">
            <a:spAutoFit/>
          </a:bodyPr>
          <a:lstStyle/>
          <a:p>
            <a:pPr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12:1-5</a:t>
            </a:r>
          </a:p>
          <a:p>
            <a:pPr algn="just" fontAlgn="auto">
              <a:spcBef>
                <a:spcPts val="0"/>
              </a:spcBef>
              <a:spcAft>
                <a:spcPts val="0"/>
              </a:spcAft>
              <a:defRPr/>
            </a:pP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1</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 great </a:t>
            </a:r>
            <a:r>
              <a:rPr lang="en-US" sz="3600" kern="0" dirty="0">
                <a:effectLst>
                  <a:outerShdw blurRad="38100" dist="38100" dir="2700000" algn="tl">
                    <a:srgbClr val="000000">
                      <a:alpha val="43137"/>
                    </a:srgbClr>
                  </a:outerShdw>
                </a:effectLst>
                <a:latin typeface="Calibri" panose="020F0502020204030204" pitchFamily="34" charset="0"/>
                <a:cs typeface="+mn-cs"/>
              </a:rPr>
              <a:t>sign (</a:t>
            </a:r>
            <a:r>
              <a:rPr lang="en-US" sz="3600" i="1" kern="0" dirty="0" err="1">
                <a:effectLst>
                  <a:outerShdw blurRad="38100" dist="38100" dir="2700000" algn="tl">
                    <a:srgbClr val="000000">
                      <a:alpha val="43137"/>
                    </a:srgbClr>
                  </a:outerShdw>
                </a:effectLst>
                <a:latin typeface="Calibri" panose="020F0502020204030204" pitchFamily="34" charset="0"/>
                <a:cs typeface="+mn-cs"/>
              </a:rPr>
              <a:t>sēmeion</a:t>
            </a:r>
            <a:r>
              <a:rPr lang="en-US" sz="3600" kern="0" dirty="0">
                <a:effectLst>
                  <a:outerShdw blurRad="38100" dist="38100" dir="2700000" algn="tl">
                    <a:srgbClr val="000000">
                      <a:alpha val="43137"/>
                    </a:srgbClr>
                  </a:outerShdw>
                </a:effectLst>
                <a:latin typeface="Calibri" panose="020F0502020204030204" pitchFamily="34" charset="0"/>
                <a:cs typeface="+mn-cs"/>
              </a:rPr>
              <a:t>) </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appeared in heaven: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a woman clothed in the sun, and the moon under her feet</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and upon her head a crown of twelve stars;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2</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she was with child; and she cried out, being in labor pain to give birth.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3</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another </a:t>
            </a:r>
            <a:r>
              <a:rPr lang="en-US" sz="3600" kern="0" dirty="0">
                <a:effectLst>
                  <a:outerShdw blurRad="38100" dist="38100" dir="2700000" algn="tl">
                    <a:srgbClr val="000000">
                      <a:alpha val="43137"/>
                    </a:srgbClr>
                  </a:outerShdw>
                </a:effectLst>
                <a:latin typeface="Calibri" panose="020F0502020204030204" pitchFamily="34" charset="0"/>
                <a:cs typeface="+mn-cs"/>
              </a:rPr>
              <a:t>sign </a:t>
            </a:r>
            <a:r>
              <a:rPr lang="en-US" sz="3600" kern="0" dirty="0">
                <a:effectLst>
                  <a:outerShdw blurRad="38100" dist="38100" dir="2700000" algn="tl">
                    <a:srgbClr val="000000">
                      <a:alpha val="43137"/>
                    </a:srgbClr>
                  </a:outerShdw>
                </a:effectLst>
                <a:latin typeface="Calibri" panose="020F0502020204030204" pitchFamily="34" charset="0"/>
              </a:rPr>
              <a:t>(</a:t>
            </a:r>
            <a:r>
              <a:rPr lang="en-US" sz="3600" i="1" kern="0" dirty="0" err="1">
                <a:effectLst>
                  <a:outerShdw blurRad="38100" dist="38100" dir="2700000" algn="tl">
                    <a:srgbClr val="000000">
                      <a:alpha val="43137"/>
                    </a:srgbClr>
                  </a:outerShdw>
                </a:effectLst>
                <a:latin typeface="Calibri" panose="020F0502020204030204" pitchFamily="34" charset="0"/>
              </a:rPr>
              <a:t>sēmeion</a:t>
            </a:r>
            <a:r>
              <a:rPr lang="en-US" sz="3600" kern="0" dirty="0">
                <a:effectLst>
                  <a:outerShdw blurRad="38100" dist="38100" dir="2700000" algn="tl">
                    <a:srgbClr val="000000">
                      <a:alpha val="43137"/>
                    </a:srgbClr>
                  </a:outerShdw>
                </a:effectLst>
                <a:latin typeface="Calibri" panose="020F0502020204030204" pitchFamily="34" charset="0"/>
              </a:rPr>
              <a:t>) </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was seen in heaven: and behold, a great red dragon, having seven heads and ten horns, and upon his heads seven diadems. . . .</a:t>
            </a:r>
          </a:p>
        </p:txBody>
      </p:sp>
    </p:spTree>
    <p:extLst>
      <p:ext uri="{BB962C8B-B14F-4D97-AF65-F5344CB8AC3E}">
        <p14:creationId xmlns:p14="http://schemas.microsoft.com/office/powerpoint/2010/main" val="267196828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209800" y="228600"/>
            <a:ext cx="7772400" cy="1143000"/>
          </a:xfrm>
          <a:ln>
            <a:miter lim="800000"/>
            <a:headEnd/>
            <a:tailEnd/>
          </a:ln>
        </p:spPr>
        <p:txBody>
          <a:bodyPr/>
          <a:lstStyle/>
          <a:p>
            <a:pPr algn="ctr" eaLnBrk="1" hangingPunct="1">
              <a:defRPr/>
            </a:pPr>
            <a:r>
              <a:rPr lang="en-US" sz="3600" dirty="0">
                <a:effectLst>
                  <a:outerShdw blurRad="38100" dist="38100" dir="2700000" algn="tl">
                    <a:srgbClr val="000000">
                      <a:alpha val="43137"/>
                    </a:srgbClr>
                  </a:outerShdw>
                </a:effectLst>
              </a:rPr>
              <a:t>Assigning Meaning to Revelation’s Symbols and Figures of Speech</a:t>
            </a:r>
          </a:p>
        </p:txBody>
      </p:sp>
      <p:sp>
        <p:nvSpPr>
          <p:cNvPr id="7171" name="Rectangle 3"/>
          <p:cNvSpPr>
            <a:spLocks noGrp="1" noChangeArrowheads="1"/>
          </p:cNvSpPr>
          <p:nvPr>
            <p:ph type="body" sz="half" idx="1"/>
          </p:nvPr>
        </p:nvSpPr>
        <p:spPr>
          <a:xfrm>
            <a:off x="609600" y="1946277"/>
            <a:ext cx="7010400" cy="2701924"/>
          </a:xfrm>
        </p:spPr>
        <p:txBody>
          <a:bodyPr anchor="t">
            <a:normAutofit/>
          </a:bodyPr>
          <a:lstStyle/>
          <a:p>
            <a:pPr eaLnBrk="1" hangingPunct="1">
              <a:spcBef>
                <a:spcPts val="0"/>
              </a:spcBef>
              <a:spcAft>
                <a:spcPts val="3600"/>
              </a:spcAft>
              <a:defRPr/>
            </a:pPr>
            <a:r>
              <a:rPr lang="en-US" dirty="0"/>
              <a:t>Comparison (Rev 8:8)</a:t>
            </a:r>
          </a:p>
          <a:p>
            <a:pPr eaLnBrk="1" hangingPunct="1">
              <a:spcBef>
                <a:spcPts val="0"/>
              </a:spcBef>
              <a:spcAft>
                <a:spcPts val="3600"/>
              </a:spcAft>
              <a:defRPr/>
            </a:pPr>
            <a:r>
              <a:rPr lang="en-US" dirty="0"/>
              <a:t>Context (Rev 12:3, 9)</a:t>
            </a:r>
          </a:p>
          <a:p>
            <a:pPr eaLnBrk="1" hangingPunct="1">
              <a:spcBef>
                <a:spcPts val="0"/>
              </a:spcBef>
              <a:spcAft>
                <a:spcPts val="3600"/>
              </a:spcAft>
              <a:defRPr/>
            </a:pPr>
            <a:r>
              <a:rPr lang="en-US" dirty="0"/>
              <a:t>Old Testament (Rev 12:1; Gen 37:9-10)</a:t>
            </a:r>
          </a:p>
        </p:txBody>
      </p:sp>
      <p:pic>
        <p:nvPicPr>
          <p:cNvPr id="26628" name="Picture 5" descr="2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59775" y="1931036"/>
            <a:ext cx="322262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7510541"/>
      </p:ext>
    </p:extLst>
  </p:cSld>
  <p:clrMapOvr>
    <a:masterClrMapping/>
  </p:clrMapOvr>
  <p:transition advTm="8254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124200" y="228600"/>
            <a:ext cx="6858000" cy="1143000"/>
          </a:xfrm>
        </p:spPr>
        <p:txBody>
          <a:bodyPr/>
          <a:lstStyle/>
          <a:p>
            <a:pPr algn="ctr"/>
            <a:r>
              <a:rPr lang="en-US" altLang="en-US" sz="3600" dirty="0">
                <a:effectLst>
                  <a:outerShdw blurRad="38100" dist="38100" dir="2700000" algn="tl">
                    <a:srgbClr val="000000">
                      <a:alpha val="43137"/>
                    </a:srgbClr>
                  </a:outerShdw>
                </a:effectLst>
              </a:rPr>
              <a:t>Two Rules of Interpretation</a:t>
            </a:r>
          </a:p>
        </p:txBody>
      </p:sp>
      <p:sp>
        <p:nvSpPr>
          <p:cNvPr id="15363" name="Rectangle 3"/>
          <p:cNvSpPr>
            <a:spLocks noGrp="1" noChangeArrowheads="1"/>
          </p:cNvSpPr>
          <p:nvPr>
            <p:ph type="body" idx="1"/>
          </p:nvPr>
        </p:nvSpPr>
        <p:spPr>
          <a:xfrm>
            <a:off x="3162300" y="1600200"/>
            <a:ext cx="5867400" cy="4114800"/>
          </a:xfrm>
        </p:spPr>
        <p:txBody>
          <a:bodyPr/>
          <a:lstStyle/>
          <a:p>
            <a:pPr eaLnBrk="1" hangingPunct="1">
              <a:spcBef>
                <a:spcPts val="0"/>
              </a:spcBef>
              <a:spcAft>
                <a:spcPts val="2400"/>
              </a:spcAft>
              <a:defRPr/>
            </a:pPr>
            <a:r>
              <a:rPr lang="en-US" altLang="en-US" dirty="0"/>
              <a:t>Search the immediate context</a:t>
            </a:r>
          </a:p>
          <a:p>
            <a:pPr lvl="1" eaLnBrk="1" hangingPunct="1">
              <a:spcAft>
                <a:spcPts val="2400"/>
              </a:spcAft>
            </a:pPr>
            <a:r>
              <a:rPr lang="en-US" altLang="en-US" dirty="0">
                <a:ea typeface="+mn-ea"/>
                <a:cs typeface="+mn-cs"/>
              </a:rPr>
              <a:t>Walvoord: 26X</a:t>
            </a:r>
          </a:p>
          <a:p>
            <a:pPr eaLnBrk="1" hangingPunct="1">
              <a:spcBef>
                <a:spcPts val="0"/>
              </a:spcBef>
              <a:spcAft>
                <a:spcPts val="2400"/>
              </a:spcAft>
              <a:defRPr/>
            </a:pPr>
            <a:r>
              <a:rPr lang="en-US" altLang="en-US" dirty="0"/>
              <a:t>Search the remote context</a:t>
            </a:r>
          </a:p>
          <a:p>
            <a:pPr lvl="1" eaLnBrk="1" hangingPunct="1">
              <a:spcAft>
                <a:spcPts val="2400"/>
              </a:spcAft>
            </a:pPr>
            <a:r>
              <a:rPr lang="en-US" altLang="en-US" dirty="0"/>
              <a:t>Old Testament</a:t>
            </a:r>
          </a:p>
          <a:p>
            <a:pPr lvl="1" eaLnBrk="1" hangingPunct="1">
              <a:spcAft>
                <a:spcPts val="2400"/>
              </a:spcAft>
            </a:pPr>
            <a:r>
              <a:rPr lang="en-US" altLang="en-US" dirty="0"/>
              <a:t>Thomas: 278 / 404 verses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1371600" cy="1371600"/>
          </a:xfrm>
          <a:prstGeom prst="rect">
            <a:avLst/>
          </a:prstGeom>
          <a:ln>
            <a:solidFill>
              <a:schemeClr val="tx1"/>
            </a:solidFill>
          </a:ln>
        </p:spPr>
      </p:pic>
    </p:spTree>
    <p:extLst>
      <p:ext uri="{BB962C8B-B14F-4D97-AF65-F5344CB8AC3E}">
        <p14:creationId xmlns:p14="http://schemas.microsoft.com/office/powerpoint/2010/main" val="2565671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71D0BC-FFDB-4F1A-937C-21C0E14A786E}"/>
              </a:ext>
            </a:extLst>
          </p:cNvPr>
          <p:cNvPicPr>
            <a:picLocks noChangeAspect="1"/>
          </p:cNvPicPr>
          <p:nvPr/>
        </p:nvPicPr>
        <p:blipFill>
          <a:blip r:embed="rId2"/>
          <a:stretch>
            <a:fillRect/>
          </a:stretch>
        </p:blipFill>
        <p:spPr>
          <a:xfrm>
            <a:off x="0" y="2"/>
            <a:ext cx="12192000" cy="6857999"/>
          </a:xfrm>
          <a:prstGeom prst="rect">
            <a:avLst/>
          </a:prstGeom>
        </p:spPr>
      </p:pic>
      <p:sp>
        <p:nvSpPr>
          <p:cNvPr id="3" name="Rectangle 2"/>
          <p:cNvSpPr/>
          <p:nvPr/>
        </p:nvSpPr>
        <p:spPr>
          <a:xfrm>
            <a:off x="609600" y="0"/>
            <a:ext cx="10972800" cy="4739759"/>
          </a:xfrm>
          <a:prstGeom prst="rect">
            <a:avLst/>
          </a:prstGeom>
        </p:spPr>
        <p:txBody>
          <a:bodyPr wrap="square">
            <a:spAutoFit/>
          </a:bodyPr>
          <a:lstStyle/>
          <a:p>
            <a:pPr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12:1-5 </a:t>
            </a:r>
          </a:p>
          <a:p>
            <a:pPr algn="just" fontAlgn="auto">
              <a:spcBef>
                <a:spcPts val="0"/>
              </a:spcBef>
              <a:spcAft>
                <a:spcPts val="0"/>
              </a:spcAft>
              <a:defRPr/>
            </a:pP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1</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 great sign appeared in heaven: a woman clothed in the sun, and the moon under her feet, and upon her head a crown of twelve stars;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2</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she was with child; and she cried out, being in labor pain to give birth.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3</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another sign was seen in heaven: and behold, a great red dragon, having seven heads and ten horns, and upon his heads seven diadems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rPr>
              <a:t>4</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rPr>
              <a:t>And his tail swept a third </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part . . .</a:t>
            </a:r>
            <a:endParaRPr lang="en-US" sz="3600" kern="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41037150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946363-468B-413B-AB57-1A1FF4A031F7}"/>
              </a:ext>
            </a:extLst>
          </p:cNvPr>
          <p:cNvPicPr>
            <a:picLocks noChangeAspect="1"/>
          </p:cNvPicPr>
          <p:nvPr/>
        </p:nvPicPr>
        <p:blipFill>
          <a:blip r:embed="rId2"/>
          <a:stretch>
            <a:fillRect/>
          </a:stretch>
        </p:blipFill>
        <p:spPr>
          <a:xfrm>
            <a:off x="0" y="1"/>
            <a:ext cx="12192000" cy="6857999"/>
          </a:xfrm>
          <a:prstGeom prst="rect">
            <a:avLst/>
          </a:prstGeom>
        </p:spPr>
      </p:pic>
      <p:sp>
        <p:nvSpPr>
          <p:cNvPr id="3" name="Rectangle 2"/>
          <p:cNvSpPr/>
          <p:nvPr/>
        </p:nvSpPr>
        <p:spPr>
          <a:xfrm>
            <a:off x="609600" y="1"/>
            <a:ext cx="10972800" cy="4185761"/>
          </a:xfrm>
          <a:prstGeom prst="rect">
            <a:avLst/>
          </a:prstGeom>
        </p:spPr>
        <p:txBody>
          <a:bodyPr wrap="square">
            <a:spAutoFit/>
          </a:bodyPr>
          <a:lstStyle/>
          <a:p>
            <a:pPr algn="ctr" fontAlgn="auto">
              <a:spcBef>
                <a:spcPts val="0"/>
              </a:spcBef>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12:1-5 (cont’d) </a:t>
            </a:r>
          </a:p>
          <a:p>
            <a:pPr lvl="0" algn="just">
              <a:spcBef>
                <a:spcPts val="0"/>
              </a:spcBef>
              <a:buClr>
                <a:srgbClr val="00FFFF"/>
              </a:buClr>
              <a:buSzPct val="75000"/>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 . of the stars of heaven, and did cast them to the earth: and the dragon stood before the woman that is about to give birth, so that when she gave birth  he may devour her child.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5</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she gave birth to a son, a man child, who is to rule all the nations with a rod of iron: and her child was caught up unto God, and to his throne.</a:t>
            </a:r>
            <a:endParaRPr lang="en-US" sz="3600" kern="0" dirty="0">
              <a:solidFill>
                <a:srgbClr val="FFFFCC"/>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414284493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6" descr="D:\Powerpoint JPEG Images\2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16372" y="1905000"/>
            <a:ext cx="3694428" cy="4572000"/>
          </a:xfrm>
          <a:prstGeom prst="rect">
            <a:avLst/>
          </a:prstGeom>
          <a:noFill/>
          <a:ln w="9525">
            <a:noFill/>
            <a:miter lim="800000"/>
            <a:headEnd/>
            <a:tailEnd/>
          </a:ln>
        </p:spPr>
      </p:pic>
      <p:sp>
        <p:nvSpPr>
          <p:cNvPr id="16387" name="Rectangle 1027"/>
          <p:cNvSpPr>
            <a:spLocks noGrp="1" noChangeArrowheads="1"/>
          </p:cNvSpPr>
          <p:nvPr>
            <p:ph type="title"/>
          </p:nvPr>
        </p:nvSpPr>
        <p:spPr>
          <a:xfrm>
            <a:off x="2209800" y="228600"/>
            <a:ext cx="7772400" cy="1371600"/>
          </a:xfrm>
          <a:effectLst/>
        </p:spPr>
        <p:txBody>
          <a:bodyPr/>
          <a:lstStyle/>
          <a:p>
            <a:pPr algn="ctr" eaLnBrk="1" hangingPunct="1">
              <a:defRPr/>
            </a:pPr>
            <a:r>
              <a:rPr lang="en-US" sz="4000" dirty="0">
                <a:effectLst>
                  <a:outerShdw blurRad="38100" dist="38100" dir="2700000" algn="tl">
                    <a:srgbClr val="000000">
                      <a:alpha val="43137"/>
                    </a:srgbClr>
                  </a:outerShdw>
                </a:effectLst>
              </a:rPr>
              <a:t>CAST OF 3 CHARACTERS</a:t>
            </a:r>
            <a:br>
              <a:rPr lang="en-US" dirty="0">
                <a:solidFill>
                  <a:srgbClr val="FFFFCC"/>
                </a:solidFill>
                <a:effectLst>
                  <a:outerShdw blurRad="38100" dist="38100" dir="2700000" algn="tl">
                    <a:srgbClr val="000000">
                      <a:alpha val="43137"/>
                    </a:srgbClr>
                  </a:outerShdw>
                </a:effectLst>
                <a:latin typeface="Arial Narrow" pitchFamily="34" charset="0"/>
              </a:rPr>
            </a:br>
            <a:r>
              <a:rPr lang="en-US" sz="3200" kern="1200" dirty="0">
                <a:solidFill>
                  <a:srgbClr val="FFFFFF"/>
                </a:solidFill>
                <a:effectLst>
                  <a:outerShdw blurRad="38100" dist="38100" dir="2700000" algn="tl">
                    <a:srgbClr val="000000">
                      <a:alpha val="43137"/>
                    </a:srgbClr>
                  </a:outerShdw>
                </a:effectLst>
                <a:ea typeface="+mn-ea"/>
                <a:cs typeface="+mn-cs"/>
              </a:rPr>
              <a:t>Revelation 12:1-5</a:t>
            </a:r>
          </a:p>
        </p:txBody>
      </p:sp>
      <p:sp>
        <p:nvSpPr>
          <p:cNvPr id="2" name="Rectangle 1"/>
          <p:cNvSpPr/>
          <p:nvPr/>
        </p:nvSpPr>
        <p:spPr>
          <a:xfrm>
            <a:off x="1981200" y="1905000"/>
            <a:ext cx="3875712" cy="2185214"/>
          </a:xfrm>
          <a:prstGeom prst="rect">
            <a:avLst/>
          </a:prstGeom>
        </p:spPr>
        <p:txBody>
          <a:bodyPr wrap="square">
            <a:spAutoFit/>
          </a:bodyPr>
          <a:lstStyle/>
          <a:p>
            <a:pPr marL="457200" indent="-457200">
              <a:spcBef>
                <a:spcPts val="0"/>
              </a:spcBef>
              <a:spcAft>
                <a:spcPts val="24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SON (v.5)</a:t>
            </a:r>
          </a:p>
          <a:p>
            <a:pPr marL="457200" indent="-457200">
              <a:spcBef>
                <a:spcPts val="0"/>
              </a:spcBef>
              <a:spcAft>
                <a:spcPts val="2400"/>
              </a:spcAft>
              <a:buClr>
                <a:schemeClr val="tx2"/>
              </a:buClr>
              <a:buFontTx/>
              <a:buAutoNum type="arabicPeriod"/>
            </a:pPr>
            <a:r>
              <a:rPr lang="en-US" sz="3200" dirty="0">
                <a:effectLst>
                  <a:outerShdw blurRad="38100" dist="38100" dir="2700000" algn="tl">
                    <a:srgbClr val="000000">
                      <a:alpha val="43137"/>
                    </a:srgbClr>
                  </a:outerShdw>
                </a:effectLst>
                <a:latin typeface="Calibri" panose="020F0502020204030204" pitchFamily="34" charset="0"/>
              </a:rPr>
              <a:t>DRAGON (v. 3)</a:t>
            </a:r>
          </a:p>
          <a:p>
            <a:pPr marL="457200" indent="-457200">
              <a:spcBef>
                <a:spcPts val="0"/>
              </a:spcBef>
              <a:spcAft>
                <a:spcPts val="2400"/>
              </a:spcAft>
              <a:buClr>
                <a:schemeClr val="tx2"/>
              </a:buClr>
              <a:buFontTx/>
              <a:buAutoNum type="arabicPeriod"/>
            </a:pPr>
            <a:r>
              <a:rPr lang="en-US" sz="3200" dirty="0">
                <a:effectLst>
                  <a:outerShdw blurRad="38100" dist="38100" dir="2700000" algn="tl">
                    <a:srgbClr val="000000">
                      <a:alpha val="43137"/>
                    </a:srgbClr>
                  </a:outerShdw>
                </a:effectLst>
                <a:latin typeface="Calibri" panose="020F0502020204030204" pitchFamily="34" charset="0"/>
              </a:rPr>
              <a:t>WOMAN (v.1)</a:t>
            </a:r>
            <a:endParaRPr lang="en-US" sz="3200" i="1" dirty="0">
              <a:solidFill>
                <a:srgbClr val="FFFFFF"/>
              </a:solidFill>
              <a:effectLst>
                <a:outerShdw blurRad="38100" dist="38100" dir="2700000" algn="tl">
                  <a:srgbClr val="000000">
                    <a:alpha val="43137"/>
                  </a:srgbClr>
                </a:outerShdw>
              </a:effectLst>
              <a:latin typeface="Calibri" panose="020F0502020204030204" pitchFamily="34" charset="0"/>
              <a:cs typeface="+mn-cs"/>
            </a:endParaRPr>
          </a:p>
        </p:txBody>
      </p:sp>
    </p:spTree>
    <p:extLst>
      <p:ext uri="{BB962C8B-B14F-4D97-AF65-F5344CB8AC3E}">
        <p14:creationId xmlns:p14="http://schemas.microsoft.com/office/powerpoint/2010/main" val="328722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6" descr="D:\Powerpoint JPEG Images\2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16372" y="1905000"/>
            <a:ext cx="3694428" cy="4572000"/>
          </a:xfrm>
          <a:prstGeom prst="rect">
            <a:avLst/>
          </a:prstGeom>
          <a:noFill/>
          <a:ln w="9525">
            <a:noFill/>
            <a:miter lim="800000"/>
            <a:headEnd/>
            <a:tailEnd/>
          </a:ln>
        </p:spPr>
      </p:pic>
      <p:sp>
        <p:nvSpPr>
          <p:cNvPr id="16387" name="Rectangle 1027"/>
          <p:cNvSpPr>
            <a:spLocks noGrp="1" noChangeArrowheads="1"/>
          </p:cNvSpPr>
          <p:nvPr>
            <p:ph type="title"/>
          </p:nvPr>
        </p:nvSpPr>
        <p:spPr>
          <a:xfrm>
            <a:off x="3238500" y="228600"/>
            <a:ext cx="5715000" cy="1371600"/>
          </a:xfrm>
          <a:effectLst/>
        </p:spPr>
        <p:txBody>
          <a:bodyPr/>
          <a:lstStyle/>
          <a:p>
            <a:pPr algn="ctr" eaLnBrk="1" hangingPunct="1">
              <a:defRPr/>
            </a:pPr>
            <a:r>
              <a:rPr lang="en-US" sz="4000" dirty="0">
                <a:effectLst>
                  <a:outerShdw blurRad="38100" dist="38100" dir="2700000" algn="tl">
                    <a:srgbClr val="000000">
                      <a:alpha val="43137"/>
                    </a:srgbClr>
                  </a:outerShdw>
                </a:effectLst>
              </a:rPr>
              <a:t>CAST OF 3 CHARACTERS</a:t>
            </a:r>
            <a:br>
              <a:rPr lang="en-US" dirty="0">
                <a:solidFill>
                  <a:srgbClr val="FFFFCC"/>
                </a:solidFill>
                <a:effectLst>
                  <a:outerShdw blurRad="38100" dist="38100" dir="2700000" algn="tl">
                    <a:srgbClr val="000000">
                      <a:alpha val="43137"/>
                    </a:srgbClr>
                  </a:outerShdw>
                </a:effectLst>
                <a:latin typeface="Arial Narrow" pitchFamily="34" charset="0"/>
              </a:rPr>
            </a:br>
            <a:r>
              <a:rPr lang="en-US" sz="3200" kern="1200" dirty="0">
                <a:solidFill>
                  <a:srgbClr val="FFFFFF"/>
                </a:solidFill>
                <a:effectLst>
                  <a:outerShdw blurRad="38100" dist="38100" dir="2700000" algn="tl">
                    <a:srgbClr val="000000">
                      <a:alpha val="43137"/>
                    </a:srgbClr>
                  </a:outerShdw>
                </a:effectLst>
                <a:ea typeface="+mn-ea"/>
                <a:cs typeface="+mn-cs"/>
              </a:rPr>
              <a:t>Revelation 12:1-5</a:t>
            </a:r>
          </a:p>
        </p:txBody>
      </p:sp>
      <p:sp>
        <p:nvSpPr>
          <p:cNvPr id="2" name="Rectangle 1"/>
          <p:cNvSpPr/>
          <p:nvPr/>
        </p:nvSpPr>
        <p:spPr>
          <a:xfrm>
            <a:off x="1981200" y="1905000"/>
            <a:ext cx="4495800" cy="4355038"/>
          </a:xfrm>
          <a:prstGeom prst="rect">
            <a:avLst/>
          </a:prstGeom>
        </p:spPr>
        <p:txBody>
          <a:bodyPr wrap="square">
            <a:spAutoFit/>
          </a:bodyPr>
          <a:lstStyle/>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SON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MESSIAH</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Ps. 2:9; Acts 1:9</a:t>
            </a:r>
          </a:p>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DRAGON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SATAN</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Rev. 12:9; 20:2</a:t>
            </a:r>
          </a:p>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WOMAN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ISRAEL</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Gen. 37:9-10</a:t>
            </a:r>
          </a:p>
        </p:txBody>
      </p:sp>
    </p:spTree>
    <p:extLst>
      <p:ext uri="{BB962C8B-B14F-4D97-AF65-F5344CB8AC3E}">
        <p14:creationId xmlns:p14="http://schemas.microsoft.com/office/powerpoint/2010/main" val="2228633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8434FA-D0D1-49F6-82CF-7C8B124E7F66}"/>
              </a:ext>
            </a:extLst>
          </p:cNvPr>
          <p:cNvPicPr>
            <a:picLocks noChangeAspect="1"/>
          </p:cNvPicPr>
          <p:nvPr/>
        </p:nvPicPr>
        <p:blipFill>
          <a:blip r:embed="rId2"/>
          <a:stretch>
            <a:fillRect/>
          </a:stretch>
        </p:blipFill>
        <p:spPr>
          <a:xfrm>
            <a:off x="0" y="1"/>
            <a:ext cx="12192000" cy="6857999"/>
          </a:xfrm>
          <a:prstGeom prst="rect">
            <a:avLst/>
          </a:prstGeom>
        </p:spPr>
      </p:pic>
      <p:pic>
        <p:nvPicPr>
          <p:cNvPr id="17410" name="Picture 102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5418" y="3048000"/>
            <a:ext cx="1681164" cy="1828800"/>
          </a:xfrm>
          <a:prstGeom prst="rect">
            <a:avLst/>
          </a:prstGeom>
          <a:noFill/>
          <a:ln w="9525">
            <a:noFill/>
            <a:miter lim="800000"/>
            <a:headEnd/>
            <a:tailEnd/>
          </a:ln>
        </p:spPr>
      </p:pic>
      <p:sp>
        <p:nvSpPr>
          <p:cNvPr id="17411" name="Text Box 1027"/>
          <p:cNvSpPr txBox="1">
            <a:spLocks noChangeArrowheads="1"/>
          </p:cNvSpPr>
          <p:nvPr/>
        </p:nvSpPr>
        <p:spPr bwMode="auto">
          <a:xfrm>
            <a:off x="609600" y="0"/>
            <a:ext cx="10972800" cy="3077766"/>
          </a:xfrm>
          <a:prstGeom prst="rect">
            <a:avLst/>
          </a:prstGeom>
          <a:noFill/>
          <a:ln w="9525">
            <a:noFill/>
            <a:miter lim="800000"/>
            <a:headEnd/>
            <a:tailEnd/>
          </a:ln>
        </p:spPr>
        <p:txBody>
          <a:bodyPr wrap="square">
            <a:spAutoFit/>
          </a:bodyPr>
          <a:lstStyle/>
          <a:p>
            <a:pPr algn="ctr" fontAlgn="auto">
              <a:spcBef>
                <a:spcPts val="0"/>
              </a:spcBef>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37:9</a:t>
            </a:r>
          </a:p>
          <a:p>
            <a:pPr algn="just">
              <a:spcBef>
                <a:spcPts val="0"/>
              </a:spcBef>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Now he had still another dream, and related it to his brothers, and said, “Lo, I have had still another dream; and behold, the sun and the moon and eleven stars were bowing down to me.</a:t>
            </a:r>
          </a:p>
        </p:txBody>
      </p:sp>
    </p:spTree>
    <p:extLst>
      <p:ext uri="{BB962C8B-B14F-4D97-AF65-F5344CB8AC3E}">
        <p14:creationId xmlns:p14="http://schemas.microsoft.com/office/powerpoint/2010/main" val="323843729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5FE5FB-E9D2-4E63-8BCB-028ABE72A453}"/>
              </a:ext>
            </a:extLst>
          </p:cNvPr>
          <p:cNvPicPr>
            <a:picLocks noChangeAspect="1"/>
          </p:cNvPicPr>
          <p:nvPr/>
        </p:nvPicPr>
        <p:blipFill>
          <a:blip r:embed="rId2"/>
          <a:stretch>
            <a:fillRect/>
          </a:stretch>
        </p:blipFill>
        <p:spPr>
          <a:xfrm>
            <a:off x="0" y="1"/>
            <a:ext cx="12192000" cy="6857999"/>
          </a:xfrm>
          <a:prstGeom prst="rect">
            <a:avLst/>
          </a:prstGeom>
        </p:spPr>
      </p:pic>
      <p:sp>
        <p:nvSpPr>
          <p:cNvPr id="18435" name="Text Box 3"/>
          <p:cNvSpPr txBox="1">
            <a:spLocks noChangeArrowheads="1"/>
          </p:cNvSpPr>
          <p:nvPr/>
        </p:nvSpPr>
        <p:spPr bwMode="auto">
          <a:xfrm>
            <a:off x="609600" y="1"/>
            <a:ext cx="10972800" cy="3631763"/>
          </a:xfrm>
          <a:prstGeom prst="rect">
            <a:avLst/>
          </a:prstGeom>
          <a:noFill/>
          <a:ln w="9525">
            <a:noFill/>
            <a:miter lim="800000"/>
            <a:headEnd/>
            <a:tailEnd/>
          </a:ln>
        </p:spPr>
        <p:txBody>
          <a:bodyPr wrap="square">
            <a:spAutoFit/>
          </a:bodyPr>
          <a:lstStyle/>
          <a:p>
            <a:pPr algn="ctr" fontAlgn="auto">
              <a:spcBef>
                <a:spcPts val="0"/>
              </a:spcBef>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37:10</a:t>
            </a:r>
          </a:p>
          <a:p>
            <a:pPr algn="just">
              <a:spcBef>
                <a:spcPts val="0"/>
              </a:spcBef>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He related it to his father and to his brothers; and his father rebuked him and said to him, “What is this dream that you have had? Shall I and your mother and your brothers actually come to bow ourselves down before you to the ground?”</a:t>
            </a:r>
          </a:p>
        </p:txBody>
      </p:sp>
      <p:pic>
        <p:nvPicPr>
          <p:cNvPr id="8" name="Picture 1026">
            <a:extLst>
              <a:ext uri="{FF2B5EF4-FFF2-40B4-BE49-F238E27FC236}">
                <a16:creationId xmlns:a16="http://schemas.microsoft.com/office/drawing/2014/main" id="{B3F170A3-8376-436F-A2F0-08377729D2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5418" y="3048000"/>
            <a:ext cx="1681164" cy="1828800"/>
          </a:xfrm>
          <a:prstGeom prst="rect">
            <a:avLst/>
          </a:prstGeom>
          <a:noFill/>
          <a:ln w="9525">
            <a:noFill/>
            <a:miter lim="800000"/>
            <a:headEnd/>
            <a:tailEnd/>
          </a:ln>
        </p:spPr>
      </p:pic>
    </p:spTree>
    <p:extLst>
      <p:ext uri="{BB962C8B-B14F-4D97-AF65-F5344CB8AC3E}">
        <p14:creationId xmlns:p14="http://schemas.microsoft.com/office/powerpoint/2010/main" val="350987878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76400" y="152400"/>
            <a:ext cx="8839200" cy="6584836"/>
          </a:xfrm>
          <a:prstGeom prst="rect">
            <a:avLst/>
          </a:prstGeom>
          <a:noFill/>
          <a:ln w="9525">
            <a:noFill/>
            <a:miter lim="800000"/>
            <a:headEnd/>
            <a:tailEnd/>
          </a:ln>
        </p:spPr>
      </p:pic>
      <p:sp>
        <p:nvSpPr>
          <p:cNvPr id="19459" name="Text Box 3"/>
          <p:cNvSpPr txBox="1">
            <a:spLocks noChangeArrowheads="1"/>
          </p:cNvSpPr>
          <p:nvPr/>
        </p:nvSpPr>
        <p:spPr bwMode="auto">
          <a:xfrm>
            <a:off x="3409950" y="457201"/>
            <a:ext cx="5372100" cy="4401205"/>
          </a:xfrm>
          <a:prstGeom prst="rect">
            <a:avLst/>
          </a:prstGeom>
          <a:noFill/>
          <a:ln w="9525">
            <a:noFill/>
            <a:miter lim="800000"/>
            <a:headEnd/>
            <a:tailEnd/>
          </a:ln>
        </p:spPr>
        <p:txBody>
          <a:bodyPr wrap="square">
            <a:spAutoFit/>
          </a:bodyPr>
          <a:lstStyle/>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Sun = Jacob</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Moon = Leah</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11 Stars = Joseph’s brothers</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12th Star = Joseph</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12 Stars = Israel’s twelve tribes</a:t>
            </a:r>
          </a:p>
        </p:txBody>
      </p:sp>
    </p:spTree>
    <p:extLst>
      <p:ext uri="{BB962C8B-B14F-4D97-AF65-F5344CB8AC3E}">
        <p14:creationId xmlns:p14="http://schemas.microsoft.com/office/powerpoint/2010/main" val="285809934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609601" y="2133599"/>
            <a:ext cx="7010400" cy="2938377"/>
          </a:xfrm>
        </p:spPr>
        <p:txBody>
          <a:bodyPr/>
          <a:lstStyle/>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Church in Rev. 11:3-13?</a:t>
            </a:r>
          </a:p>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Referring to the Tribulation?</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3" name="Picture 2">
            <a:extLst>
              <a:ext uri="{FF2B5EF4-FFF2-40B4-BE49-F238E27FC236}">
                <a16:creationId xmlns:a16="http://schemas.microsoft.com/office/drawing/2014/main" id="{C1F01850-66CF-4CDC-B93F-3B27F205BDED}"/>
              </a:ext>
            </a:extLst>
          </p:cNvPr>
          <p:cNvPicPr>
            <a:picLocks noChangeAspect="1"/>
          </p:cNvPicPr>
          <p:nvPr/>
        </p:nvPicPr>
        <p:blipFill>
          <a:blip r:embed="rId3"/>
          <a:stretch>
            <a:fillRect/>
          </a:stretch>
        </p:blipFill>
        <p:spPr>
          <a:xfrm>
            <a:off x="7674558" y="2133600"/>
            <a:ext cx="3907842" cy="2938377"/>
          </a:xfrm>
          <a:prstGeom prst="rect">
            <a:avLst/>
          </a:prstGeom>
        </p:spPr>
      </p:pic>
    </p:spTree>
    <p:extLst>
      <p:ext uri="{BB962C8B-B14F-4D97-AF65-F5344CB8AC3E}">
        <p14:creationId xmlns:p14="http://schemas.microsoft.com/office/powerpoint/2010/main" val="1788012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609601" y="2133599"/>
            <a:ext cx="7010400" cy="2938377"/>
          </a:xfrm>
        </p:spPr>
        <p:txBody>
          <a:bodyPr/>
          <a:lstStyle/>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Church in Rev. 11:3-13?</a:t>
            </a:r>
          </a:p>
          <a:p>
            <a:pPr marL="569913" indent="-569913" algn="just" eaLnBrk="1" hangingPunct="1">
              <a:spcBef>
                <a:spcPts val="0"/>
              </a:spcBef>
              <a:spcAft>
                <a:spcPts val="3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Referring to the Tribulation?</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3" name="Picture 2">
            <a:extLst>
              <a:ext uri="{FF2B5EF4-FFF2-40B4-BE49-F238E27FC236}">
                <a16:creationId xmlns:a16="http://schemas.microsoft.com/office/drawing/2014/main" id="{C1F01850-66CF-4CDC-B93F-3B27F205BDED}"/>
              </a:ext>
            </a:extLst>
          </p:cNvPr>
          <p:cNvPicPr>
            <a:picLocks noChangeAspect="1"/>
          </p:cNvPicPr>
          <p:nvPr/>
        </p:nvPicPr>
        <p:blipFill>
          <a:blip r:embed="rId3"/>
          <a:stretch>
            <a:fillRect/>
          </a:stretch>
        </p:blipFill>
        <p:spPr>
          <a:xfrm>
            <a:off x="7674558" y="2133600"/>
            <a:ext cx="3907842" cy="2938377"/>
          </a:xfrm>
          <a:prstGeom prst="rect">
            <a:avLst/>
          </a:prstGeom>
        </p:spPr>
      </p:pic>
    </p:spTree>
    <p:extLst>
      <p:ext uri="{BB962C8B-B14F-4D97-AF65-F5344CB8AC3E}">
        <p14:creationId xmlns:p14="http://schemas.microsoft.com/office/powerpoint/2010/main" val="39040952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49C49-5E67-4115-9AFE-5158568B6AEC}"/>
              </a:ext>
            </a:extLst>
          </p:cNvPr>
          <p:cNvPicPr>
            <a:picLocks noChangeAspect="1"/>
          </p:cNvPicPr>
          <p:nvPr/>
        </p:nvPicPr>
        <p:blipFill>
          <a:blip r:embed="rId2"/>
          <a:stretch>
            <a:fillRect/>
          </a:stretch>
        </p:blipFill>
        <p:spPr>
          <a:xfrm>
            <a:off x="1667429" y="157572"/>
            <a:ext cx="8857143" cy="654285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2209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1</a:t>
            </a:r>
            <a:r>
              <a:rPr lang="en-US" altLang="en-US" sz="3600" baseline="30000" dirty="0">
                <a:effectLst>
                  <a:outerShdw blurRad="38100" dist="38100" dir="2700000" algn="tl">
                    <a:srgbClr val="000000">
                      <a:alpha val="43137"/>
                    </a:srgbClr>
                  </a:outerShdw>
                </a:effectLst>
                <a:cs typeface="Calibri" panose="020F0502020204030204" pitchFamily="34" charset="0"/>
              </a:rPr>
              <a:t>st</a:t>
            </a:r>
            <a:r>
              <a:rPr lang="en-US" altLang="en-US" sz="3600" dirty="0">
                <a:effectLst>
                  <a:outerShdw blurRad="38100" dist="38100" dir="2700000" algn="tl">
                    <a:srgbClr val="000000">
                      <a:alpha val="43137"/>
                    </a:srgbClr>
                  </a:outerShdw>
                </a:effectLst>
                <a:cs typeface="Calibri" panose="020F0502020204030204" pitchFamily="34" charset="0"/>
              </a:rPr>
              <a:t> Six Seals (Revelation 6)</a:t>
            </a:r>
          </a:p>
        </p:txBody>
      </p:sp>
      <p:sp>
        <p:nvSpPr>
          <p:cNvPr id="77827" name="Content Placeholder 2"/>
          <p:cNvSpPr>
            <a:spLocks noGrp="1"/>
          </p:cNvSpPr>
          <p:nvPr>
            <p:ph idx="1"/>
          </p:nvPr>
        </p:nvSpPr>
        <p:spPr>
          <a:xfrm>
            <a:off x="1981200" y="1600203"/>
            <a:ext cx="7429500" cy="4906963"/>
          </a:xfrm>
        </p:spPr>
        <p:txBody>
          <a:bodyPr/>
          <a:lstStyle/>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82050" y="23622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2106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799" cy="3352800"/>
          </a:xfrm>
        </p:spPr>
        <p:txBody>
          <a:bodyPr/>
          <a:lstStyle/>
          <a:p>
            <a:pPr marL="0" indent="0" algn="ctr" fontAlgn="auto">
              <a:spcBef>
                <a:spcPts val="0"/>
              </a:spcBef>
              <a:spcAft>
                <a:spcPts val="1200"/>
              </a:spcAft>
              <a:buNone/>
              <a:defRPr/>
            </a:pPr>
            <a:r>
              <a:rPr lang="en-US" sz="4000" kern="1200" dirty="0">
                <a:solidFill>
                  <a:schemeClr val="tx2"/>
                </a:solidFill>
                <a:ea typeface="+mj-ea"/>
                <a:cs typeface="+mj-cs"/>
              </a:rPr>
              <a:t>Revelation 7:14</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I said to him, “My lord, you know.” And he said to me, “These are the ones who come out of the great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tribulation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thlípsis</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and they have washed their robes and made them white in the blood of the Lamb.”</a:t>
            </a:r>
          </a:p>
        </p:txBody>
      </p:sp>
    </p:spTree>
    <p:extLst>
      <p:ext uri="{BB962C8B-B14F-4D97-AF65-F5344CB8AC3E}">
        <p14:creationId xmlns:p14="http://schemas.microsoft.com/office/powerpoint/2010/main" val="2013314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096E12-86B2-4D29-A834-42458A407250}"/>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609600" y="0"/>
            <a:ext cx="10972800" cy="2590800"/>
          </a:xfrm>
        </p:spPr>
        <p:txBody>
          <a:bodyPr/>
          <a:lstStyle/>
          <a:p>
            <a:pPr marL="0" indent="0" algn="ctr" fontAlgn="auto">
              <a:spcBef>
                <a:spcPts val="0"/>
              </a:spcBef>
              <a:spcAft>
                <a:spcPts val="1200"/>
              </a:spcAft>
              <a:buNone/>
              <a:defRPr/>
            </a:pPr>
            <a:r>
              <a:rPr lang="en-US" altLang="en-US" sz="4000" kern="1200" dirty="0">
                <a:solidFill>
                  <a:schemeClr val="tx2"/>
                </a:solidFill>
                <a:ea typeface="+mj-ea"/>
                <a:cs typeface="+mj-cs"/>
              </a:rPr>
              <a:t>Jeremiah 30:7</a:t>
            </a:r>
            <a:endParaRPr lang="en-US" sz="4000" kern="1200" dirty="0">
              <a:solidFill>
                <a:schemeClr val="tx2"/>
              </a:solidFill>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“Alas! for that day is great, There is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none like 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it is the time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Jacob’s distress</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 32:8; 35:10), But he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5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04379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fontAlgn="auto"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Isaiah 28:15</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 you have said, “We have made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covenant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death, And with Sheol we have made a pact. The gushing flood will not reach us when it passes by, Because we have made falsehood our refuge and we have concealed ourselves with deception.”</a:t>
            </a:r>
          </a:p>
        </p:txBody>
      </p:sp>
    </p:spTree>
    <p:extLst>
      <p:ext uri="{BB962C8B-B14F-4D97-AF65-F5344CB8AC3E}">
        <p14:creationId xmlns:p14="http://schemas.microsoft.com/office/powerpoint/2010/main" val="37519765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E6CB0DF3-ABA5-45C8-9306-FFAD57090482}"/>
              </a:ext>
            </a:extLst>
          </p:cNvPr>
          <p:cNvSpPr txBox="1"/>
          <p:nvPr/>
        </p:nvSpPr>
        <p:spPr>
          <a:xfrm>
            <a:off x="609600" y="0"/>
            <a:ext cx="10972800" cy="3077766"/>
          </a:xfrm>
          <a:prstGeom prst="rect">
            <a:avLst/>
          </a:prstGeom>
          <a:noFill/>
        </p:spPr>
        <p:txBody>
          <a:bodyPr wrap="square">
            <a:spAutoFit/>
          </a:bodyPr>
          <a:lstStyle/>
          <a:p>
            <a:pPr marL="342900" marR="0" indent="-342900" algn="ctr" defTabSz="685800" eaLnBrk="0" fontAlgn="auto"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Isaiah 28:18</a:t>
            </a:r>
          </a:p>
          <a:p>
            <a:pPr marR="0" algn="just" defTabSz="685800" eaLnBrk="0" fontAlgn="auto" hangingPunct="0">
              <a:spcBef>
                <a:spcPts val="0"/>
              </a:spcBef>
              <a:spcAft>
                <a:spcPts val="1200"/>
              </a:spcAft>
              <a:buClr>
                <a:schemeClr val="tx2"/>
              </a:buClr>
              <a:buSzPct val="75000"/>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covenant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death will be canceled, And your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pact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Sheol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not stand; When the gushing flood passes through, Then you will become its trampling ground. </a:t>
            </a:r>
          </a:p>
        </p:txBody>
      </p:sp>
      <p:pic>
        <p:nvPicPr>
          <p:cNvPr id="2" name="Picture 1">
            <a:extLst>
              <a:ext uri="{FF2B5EF4-FFF2-40B4-BE49-F238E27FC236}">
                <a16:creationId xmlns:a16="http://schemas.microsoft.com/office/drawing/2014/main" id="{3C63EE40-160D-4072-A10E-309D5AEDB969}"/>
              </a:ext>
            </a:extLst>
          </p:cNvPr>
          <p:cNvPicPr>
            <a:picLocks noChangeAspect="1"/>
          </p:cNvPicPr>
          <p:nvPr/>
        </p:nvPicPr>
        <p:blipFill rotWithShape="1">
          <a:blip r:embed="rId3"/>
          <a:srcRect t="13304" b="222"/>
          <a:stretch/>
        </p:blipFill>
        <p:spPr>
          <a:xfrm>
            <a:off x="5275256" y="2865120"/>
            <a:ext cx="1641489" cy="2011680"/>
          </a:xfrm>
          <a:prstGeom prst="rect">
            <a:avLst/>
          </a:prstGeom>
          <a:ln>
            <a:solidFill>
              <a:schemeClr val="tx1"/>
            </a:solidFill>
          </a:ln>
        </p:spPr>
      </p:pic>
    </p:spTree>
    <p:extLst>
      <p:ext uri="{BB962C8B-B14F-4D97-AF65-F5344CB8AC3E}">
        <p14:creationId xmlns:p14="http://schemas.microsoft.com/office/powerpoint/2010/main" val="114911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fontAlgn="auto"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in the middle of the week he will put a stop to sacrifice and grain offering; and on the wing of abominations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 even until a complete destruction, one that is decreed, is poured out on the one who makes desolate.</a:t>
            </a:r>
          </a:p>
        </p:txBody>
      </p:sp>
    </p:spTree>
    <p:extLst>
      <p:ext uri="{BB962C8B-B14F-4D97-AF65-F5344CB8AC3E}">
        <p14:creationId xmlns:p14="http://schemas.microsoft.com/office/powerpoint/2010/main" val="39224078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01271" y="457200"/>
            <a:ext cx="9789459" cy="5943600"/>
          </a:xfrm>
          <a:prstGeom prst="rect">
            <a:avLst/>
          </a:prstGeom>
          <a:ln w="28575">
            <a:solidFill>
              <a:srgbClr val="FFFFCC"/>
            </a:solidFill>
          </a:ln>
        </p:spPr>
      </p:pic>
    </p:spTree>
    <p:extLst>
      <p:ext uri="{BB962C8B-B14F-4D97-AF65-F5344CB8AC3E}">
        <p14:creationId xmlns:p14="http://schemas.microsoft.com/office/powerpoint/2010/main" val="25999418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7A44AD-D814-46E2-9E9C-6CF03B3783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marL="342900" indent="-342900" algn="ctr" defTabSz="685800" eaLnBrk="0" fontAlgn="auto" hangingPunct="0">
              <a:spcBef>
                <a:spcPts val="0"/>
              </a:spcBef>
              <a:spcAft>
                <a:spcPts val="1200"/>
              </a:spcAft>
              <a:buClr>
                <a:schemeClr val="tx2"/>
              </a:buClr>
              <a:buSzPct val="75000"/>
              <a:tabLst>
                <a:tab pos="1089025"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Matthew 24:15-16</a:t>
            </a:r>
          </a:p>
          <a:p>
            <a:pPr algn="just">
              <a:tabLst>
                <a:tab pos="1089025" algn="l"/>
              </a:tabLst>
            </a:pPr>
            <a:r>
              <a:rPr lang="en-US" sz="3600" dirty="0">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15 </a:t>
            </a:r>
            <a:r>
              <a:rPr lang="en-US" sz="3600" dirty="0">
                <a:latin typeface="Calibri" panose="020F0502020204030204" pitchFamily="34" charset="0"/>
                <a:cs typeface="Calibri" panose="020F0502020204030204" pitchFamily="34" charset="0"/>
              </a:rPr>
              <a:t>Therefore when you see the </a:t>
            </a:r>
            <a:r>
              <a:rPr lang="en-US" sz="3600" cap="small" dirty="0">
                <a:latin typeface="Calibri" panose="020F0502020204030204" pitchFamily="34" charset="0"/>
                <a:cs typeface="Calibri" panose="020F0502020204030204" pitchFamily="34" charset="0"/>
              </a:rPr>
              <a:t>abomination of desolation</a:t>
            </a:r>
            <a:r>
              <a:rPr lang="en-US" sz="3600" dirty="0">
                <a:latin typeface="Calibri" panose="020F0502020204030204" pitchFamily="34" charset="0"/>
                <a:cs typeface="Calibri" panose="020F0502020204030204" pitchFamily="34" charset="0"/>
              </a:rPr>
              <a:t> which was spoken of through Daniel the prophet, standing in the holy place (let the reader understand) </a:t>
            </a:r>
            <a:r>
              <a:rPr lang="en-US" sz="3600" baseline="30000" dirty="0">
                <a:latin typeface="Calibri" panose="020F0502020204030204" pitchFamily="34" charset="0"/>
                <a:cs typeface="Calibri" panose="020F0502020204030204" pitchFamily="34" charset="0"/>
              </a:rPr>
              <a:t>16</a:t>
            </a:r>
            <a:r>
              <a:rPr lang="en-US" sz="3600" dirty="0">
                <a:latin typeface="Calibri" panose="020F0502020204030204" pitchFamily="34" charset="0"/>
                <a:cs typeface="Calibri" panose="020F0502020204030204" pitchFamily="34" charset="0"/>
              </a:rPr>
              <a:t> then those who are in Judea must flee to the mountains.”</a:t>
            </a:r>
          </a:p>
        </p:txBody>
      </p:sp>
    </p:spTree>
    <p:extLst>
      <p:ext uri="{BB962C8B-B14F-4D97-AF65-F5344CB8AC3E}">
        <p14:creationId xmlns:p14="http://schemas.microsoft.com/office/powerpoint/2010/main" val="1388677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609601" y="2133599"/>
            <a:ext cx="7010400" cy="2938377"/>
          </a:xfrm>
        </p:spPr>
        <p:txBody>
          <a:bodyPr/>
          <a:lstStyle/>
          <a:p>
            <a:pPr marL="569913" indent="-569913" algn="just" eaLnBrk="1" hangingPunct="1">
              <a:spcBef>
                <a:spcPts val="0"/>
              </a:spcBef>
              <a:spcAft>
                <a:spcPts val="3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Church in Rev. 11:3-13?</a:t>
            </a:r>
          </a:p>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Referring to the Tribulation?</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3" name="Picture 2">
            <a:extLst>
              <a:ext uri="{FF2B5EF4-FFF2-40B4-BE49-F238E27FC236}">
                <a16:creationId xmlns:a16="http://schemas.microsoft.com/office/drawing/2014/main" id="{C1F01850-66CF-4CDC-B93F-3B27F205BDED}"/>
              </a:ext>
            </a:extLst>
          </p:cNvPr>
          <p:cNvPicPr>
            <a:picLocks noChangeAspect="1"/>
          </p:cNvPicPr>
          <p:nvPr/>
        </p:nvPicPr>
        <p:blipFill>
          <a:blip r:embed="rId3"/>
          <a:stretch>
            <a:fillRect/>
          </a:stretch>
        </p:blipFill>
        <p:spPr>
          <a:xfrm>
            <a:off x="7674558" y="2133600"/>
            <a:ext cx="3907842" cy="2938377"/>
          </a:xfrm>
          <a:prstGeom prst="rect">
            <a:avLst/>
          </a:prstGeom>
        </p:spPr>
      </p:pic>
    </p:spTree>
    <p:extLst>
      <p:ext uri="{BB962C8B-B14F-4D97-AF65-F5344CB8AC3E}">
        <p14:creationId xmlns:p14="http://schemas.microsoft.com/office/powerpoint/2010/main" val="22614715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E4E021-20BD-465A-8801-C2D74E8685B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2"/>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fontAlgn="auto" hangingPunct="0">
              <a:spcBef>
                <a:spcPts val="0"/>
              </a:spcBef>
              <a:spcAft>
                <a:spcPts val="1200"/>
              </a:spcAft>
              <a:buClr>
                <a:schemeClr val="tx2"/>
              </a:buClr>
              <a:buSzPct val="75000"/>
              <a:tabLst>
                <a:tab pos="1089025"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Matthew 24:21-22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then there will be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tribulation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such as has not occurred since the beginning of the world until now, nor ever will.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Unless those days had been cut short, no life would have been saved; but for the sake of the elect those days will be cut short.”</a:t>
            </a:r>
          </a:p>
        </p:txBody>
      </p:sp>
      <p:pic>
        <p:nvPicPr>
          <p:cNvPr id="2" name="Picture 2" descr="The Olivet Discourse - The End Times According to Jesus">
            <a:extLst>
              <a:ext uri="{FF2B5EF4-FFF2-40B4-BE49-F238E27FC236}">
                <a16:creationId xmlns:a16="http://schemas.microsoft.com/office/drawing/2014/main" id="{E45076B8-C2CA-4763-8290-D7EA7C82F69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15841" y="3581400"/>
            <a:ext cx="2560319" cy="128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622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895" y="3810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87EE9D22-2A61-4863-A7EF-ECCDFDEDEA60}"/>
              </a:ext>
            </a:extLst>
          </p:cNvPr>
          <p:cNvSpPr txBox="1"/>
          <p:nvPr/>
        </p:nvSpPr>
        <p:spPr>
          <a:xfrm>
            <a:off x="1524000" y="6019800"/>
            <a:ext cx="9144000" cy="707886"/>
          </a:xfrm>
          <a:prstGeom prst="rect">
            <a:avLst/>
          </a:prstGeom>
          <a:noFill/>
        </p:spPr>
        <p:txBody>
          <a:bodyPr wrap="square" rtlCol="0">
            <a:spAutoFit/>
          </a:bodyPr>
          <a:lstStyle/>
          <a:p>
            <a:pPr algn="ctr"/>
            <a:r>
              <a:rPr lang="en-US" sz="2000" dirty="0">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1070877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E7DFC-DCF8-4A56-94F3-9D57205406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fontAlgn="auto" hangingPunct="0">
              <a:spcBef>
                <a:spcPts val="0"/>
              </a:spcBef>
              <a:spcAft>
                <a:spcPts val="1200"/>
              </a:spcAft>
              <a:buClr>
                <a:schemeClr val="tx2"/>
              </a:buClr>
              <a:buSzPct val="75000"/>
              <a:tabLst>
                <a:tab pos="1089025"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Zephaniah 1:14-15</a:t>
            </a:r>
          </a:p>
          <a:p>
            <a:pPr algn="just">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great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near, Near and coming very quickly; Listen,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day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it the warrior cries out bitterly.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 of anger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 of trouble (LXX: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thlipis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distress,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destruction and desolation,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darkness and gloom,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clouds and thick darkness</a:t>
            </a:r>
            <a:r>
              <a:rPr lang="en-US" sz="2800" dirty="0"/>
              <a:t>.</a:t>
            </a:r>
          </a:p>
        </p:txBody>
      </p:sp>
    </p:spTree>
    <p:extLst>
      <p:ext uri="{BB962C8B-B14F-4D97-AF65-F5344CB8AC3E}">
        <p14:creationId xmlns:p14="http://schemas.microsoft.com/office/powerpoint/2010/main" val="25873917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2CA96-E8CA-4D41-ACB5-76F3B25956C3}"/>
              </a:ext>
            </a:extLst>
          </p:cNvPr>
          <p:cNvSpPr>
            <a:spLocks noGrp="1"/>
          </p:cNvSpPr>
          <p:nvPr>
            <p:ph type="title"/>
          </p:nvPr>
        </p:nvSpPr>
        <p:spPr>
          <a:xfrm>
            <a:off x="914400" y="2857500"/>
            <a:ext cx="10363200" cy="1143000"/>
          </a:xfrm>
        </p:spPr>
        <p:txBody>
          <a:bodyPr/>
          <a:lstStyle/>
          <a:p>
            <a:pPr algn="ctr"/>
            <a:r>
              <a:rPr lang="en-US" dirty="0"/>
              <a:t>CONCLUSION</a:t>
            </a:r>
          </a:p>
        </p:txBody>
      </p:sp>
    </p:spTree>
    <p:extLst>
      <p:ext uri="{BB962C8B-B14F-4D97-AF65-F5344CB8AC3E}">
        <p14:creationId xmlns:p14="http://schemas.microsoft.com/office/powerpoint/2010/main" val="8674264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609601" y="2133599"/>
            <a:ext cx="7010400" cy="2938377"/>
          </a:xfrm>
        </p:spPr>
        <p:txBody>
          <a:bodyPr/>
          <a:lstStyle/>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Church in Rev. 11:3-13?</a:t>
            </a:r>
          </a:p>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Referring to the Tribulation?</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3" name="Picture 2">
            <a:extLst>
              <a:ext uri="{FF2B5EF4-FFF2-40B4-BE49-F238E27FC236}">
                <a16:creationId xmlns:a16="http://schemas.microsoft.com/office/drawing/2014/main" id="{C1F01850-66CF-4CDC-B93F-3B27F205BDED}"/>
              </a:ext>
            </a:extLst>
          </p:cNvPr>
          <p:cNvPicPr>
            <a:picLocks noChangeAspect="1"/>
          </p:cNvPicPr>
          <p:nvPr/>
        </p:nvPicPr>
        <p:blipFill>
          <a:blip r:embed="rId3"/>
          <a:stretch>
            <a:fillRect/>
          </a:stretch>
        </p:blipFill>
        <p:spPr>
          <a:xfrm>
            <a:off x="7674558" y="2133600"/>
            <a:ext cx="3907842" cy="2938377"/>
          </a:xfrm>
          <a:prstGeom prst="rect">
            <a:avLst/>
          </a:prstGeom>
        </p:spPr>
      </p:pic>
    </p:spTree>
    <p:extLst>
      <p:ext uri="{BB962C8B-B14F-4D97-AF65-F5344CB8AC3E}">
        <p14:creationId xmlns:p14="http://schemas.microsoft.com/office/powerpoint/2010/main" val="3445711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32560"/>
            <a:ext cx="10972800" cy="5196840"/>
          </a:xfrm>
        </p:spPr>
        <p:txBody>
          <a:bodyPr/>
          <a:lstStyle/>
          <a:p>
            <a:pPr marL="0" indent="0" algn="just">
              <a:buNone/>
            </a:pPr>
            <a:r>
              <a:rPr lang="en-US" altLang="en-US" sz="3100" dirty="0">
                <a:effectLst>
                  <a:outerShdw blurRad="38100" dist="38100" dir="2700000" algn="tl">
                    <a:srgbClr val="000000">
                      <a:alpha val="43137"/>
                    </a:srgbClr>
                  </a:outerShdw>
                </a:effectLst>
                <a:cs typeface="Calibri" panose="020F0502020204030204" pitchFamily="34" charset="0"/>
              </a:rPr>
              <a:t>“</a:t>
            </a:r>
            <a:r>
              <a:rPr lang="en-US" sz="3100" dirty="0">
                <a:effectLst>
                  <a:outerShdw blurRad="38100" dist="38100" dir="2700000" algn="tl">
                    <a:srgbClr val="000000">
                      <a:alpha val="43137"/>
                    </a:srgbClr>
                  </a:outerShdw>
                </a:effectLst>
              </a:rPr>
              <a:t>At the very least, it would be confusing to John’s first century readers, as well as to later generations, for him to write so much about Babylon when he really meant Rome (Paul was not afraid to speak directly against Rome in his writings, so why should John be?) or ‘the false church’ (all the apostles , including John, wrote plainly and scathingly about false teachers and false doctrines in the church and would not hide their teachings by symbols)</a:t>
            </a:r>
            <a:r>
              <a:rPr lang="en-US" sz="3100" dirty="0">
                <a:effectLst>
                  <a:outerShdw blurRad="38100" dist="38100" dir="2700000" algn="tl">
                    <a:srgbClr val="000000">
                      <a:alpha val="43137"/>
                    </a:srgbClr>
                  </a:outerShdw>
                </a:effectLst>
                <a:cs typeface="Calibri" panose="020F0502020204030204" pitchFamily="34" charset="0"/>
              </a:rPr>
              <a:t>. </a:t>
            </a:r>
            <a:r>
              <a:rPr lang="en-US" sz="3100" b="1" u="sng" dirty="0">
                <a:solidFill>
                  <a:srgbClr val="FFFFCC"/>
                </a:solidFill>
                <a:effectLst>
                  <a:outerShdw blurRad="38100" dist="38100" dir="2700000" algn="tl">
                    <a:srgbClr val="000000">
                      <a:alpha val="43137"/>
                    </a:srgbClr>
                  </a:outerShdw>
                </a:effectLst>
                <a:cs typeface="Calibri" panose="020F0502020204030204" pitchFamily="34" charset="0"/>
              </a:rPr>
              <a:t>It must be stressed that Revelation means ‘unveiling,’ not ‘veiling.’</a:t>
            </a:r>
            <a:r>
              <a:rPr lang="en-US" altLang="en-US" sz="3100" b="1" u="sng" dirty="0">
                <a:solidFill>
                  <a:srgbClr val="FFFFCC"/>
                </a:solidFill>
                <a:effectLst>
                  <a:outerShdw blurRad="38100" dist="38100" dir="2700000" algn="tl">
                    <a:srgbClr val="000000">
                      <a:alpha val="43137"/>
                    </a:srgbClr>
                  </a:outerShdw>
                </a:effectLst>
                <a:cs typeface="Calibri" panose="020F0502020204030204" pitchFamily="34" charset="0"/>
              </a:rPr>
              <a:t> </a:t>
            </a:r>
            <a:r>
              <a:rPr lang="en-US" altLang="en-US" sz="3100" dirty="0">
                <a:effectLst>
                  <a:outerShdw blurRad="38100" dist="38100" dir="2700000" algn="tl">
                    <a:srgbClr val="000000">
                      <a:alpha val="43137"/>
                    </a:srgbClr>
                  </a:outerShdw>
                </a:effectLst>
                <a:cs typeface="Calibri" panose="020F0502020204030204" pitchFamily="34" charset="0"/>
              </a:rPr>
              <a:t>In the absence of any statement in the text to the contrary, therefore, we must assume that the term Babylon applies to the real city of Babylon…”</a:t>
            </a:r>
            <a:endParaRPr lang="en-US" altLang="en-US" sz="3100" dirty="0">
              <a:effectLst>
                <a:outerShdw blurRad="38100" dist="38100" dir="2700000" algn="tl">
                  <a:srgbClr val="000000">
                    <a:alpha val="43137"/>
                  </a:srgbClr>
                </a:outerShdw>
              </a:effectLst>
            </a:endParaRPr>
          </a:p>
        </p:txBody>
      </p:sp>
      <p:sp>
        <p:nvSpPr>
          <p:cNvPr id="68613" name="Text Box 5"/>
          <p:cNvSpPr txBox="1">
            <a:spLocks noChangeArrowheads="1"/>
          </p:cNvSpPr>
          <p:nvPr/>
        </p:nvSpPr>
        <p:spPr bwMode="auto">
          <a:xfrm>
            <a:off x="4686300" y="228600"/>
            <a:ext cx="2819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Morris</a:t>
            </a:r>
          </a:p>
          <a:p>
            <a:pPr algn="ctr"/>
            <a:r>
              <a:rPr lang="en-US" altLang="en-US" sz="1800" i="1" dirty="0">
                <a:effectLst>
                  <a:outerShdw blurRad="38100" dist="38100" dir="2700000" algn="tl">
                    <a:srgbClr val="000000">
                      <a:alpha val="43137"/>
                    </a:srgbClr>
                  </a:outerShdw>
                </a:effectLst>
                <a:latin typeface="Calibri" panose="020F0502020204030204" pitchFamily="34" charset="0"/>
                <a:cs typeface="+mn-cs"/>
              </a:rPr>
              <a:t>The Revelation Record, 323</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861975" cy="1280160"/>
          </a:xfrm>
          <a:prstGeom prst="rect">
            <a:avLst/>
          </a:prstGeom>
        </p:spPr>
      </p:pic>
    </p:spTree>
    <p:extLst>
      <p:ext uri="{BB962C8B-B14F-4D97-AF65-F5344CB8AC3E}">
        <p14:creationId xmlns:p14="http://schemas.microsoft.com/office/powerpoint/2010/main" val="4092281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381000" y="1"/>
            <a:ext cx="11430000" cy="295465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1:1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apokalypsis</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Jesus Christ, which God gave Him to show to His bond-servants, the things which must soon take place; and He sent and communicated it by His angel to His bond-servant John.”</a:t>
            </a:r>
          </a:p>
        </p:txBody>
      </p:sp>
      <p:pic>
        <p:nvPicPr>
          <p:cNvPr id="5" name="Picture 4">
            <a:extLst>
              <a:ext uri="{FF2B5EF4-FFF2-40B4-BE49-F238E27FC236}">
                <a16:creationId xmlns:a16="http://schemas.microsoft.com/office/drawing/2014/main" id="{73B7573A-0221-4FA4-9CE7-24EA8F01DD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5404" y="2971800"/>
            <a:ext cx="2461193" cy="1828800"/>
          </a:xfrm>
          <a:prstGeom prst="rect">
            <a:avLst/>
          </a:prstGeom>
        </p:spPr>
      </p:pic>
    </p:spTree>
    <p:extLst>
      <p:ext uri="{BB962C8B-B14F-4D97-AF65-F5344CB8AC3E}">
        <p14:creationId xmlns:p14="http://schemas.microsoft.com/office/powerpoint/2010/main" val="1058846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83427" y="457200"/>
            <a:ext cx="9425146" cy="5943600"/>
          </a:xfrm>
          <a:prstGeom prst="rect">
            <a:avLst/>
          </a:prstGeom>
        </p:spPr>
      </p:pic>
    </p:spTree>
    <p:extLst>
      <p:ext uri="{BB962C8B-B14F-4D97-AF65-F5344CB8AC3E}">
        <p14:creationId xmlns:p14="http://schemas.microsoft.com/office/powerpoint/2010/main" val="379655217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7907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Revelation's Symbols and Figures of Speech</a:t>
            </a:r>
          </a:p>
        </p:txBody>
      </p:sp>
      <p:sp>
        <p:nvSpPr>
          <p:cNvPr id="6147" name="Rectangle 3"/>
          <p:cNvSpPr>
            <a:spLocks noGrp="1" noChangeArrowheads="1"/>
          </p:cNvSpPr>
          <p:nvPr>
            <p:ph type="body" idx="1"/>
          </p:nvPr>
        </p:nvSpPr>
        <p:spPr>
          <a:xfrm>
            <a:off x="609600" y="1143000"/>
            <a:ext cx="8382000" cy="4191000"/>
          </a:xfrm>
        </p:spPr>
        <p:txBody>
          <a:bodyPr/>
          <a:lstStyle/>
          <a:p>
            <a:pPr marL="457200" indent="-457200" eaLnBrk="1" hangingPunct="1">
              <a:spcBef>
                <a:spcPts val="0"/>
              </a:spcBef>
              <a:spcAft>
                <a:spcPts val="1400"/>
              </a:spcAft>
              <a:defRPr/>
            </a:pPr>
            <a:r>
              <a:rPr lang="en-US" dirty="0"/>
              <a:t>“Spiritually” (11:8)</a:t>
            </a:r>
          </a:p>
          <a:p>
            <a:pPr marL="457200" indent="-457200" eaLnBrk="1" hangingPunct="1">
              <a:spcBef>
                <a:spcPts val="0"/>
              </a:spcBef>
              <a:spcAft>
                <a:spcPts val="1400"/>
              </a:spcAft>
              <a:defRPr/>
            </a:pPr>
            <a:r>
              <a:rPr lang="en-US" dirty="0"/>
              <a:t>“Sign” (12:1)</a:t>
            </a:r>
          </a:p>
          <a:p>
            <a:pPr marL="457200" indent="-457200" eaLnBrk="1" hangingPunct="1">
              <a:spcBef>
                <a:spcPts val="0"/>
              </a:spcBef>
              <a:spcAft>
                <a:spcPts val="1400"/>
              </a:spcAft>
              <a:defRPr/>
            </a:pPr>
            <a:r>
              <a:rPr lang="en-US" dirty="0"/>
              <a:t>“Like” or “as” (8:8)</a:t>
            </a:r>
          </a:p>
          <a:p>
            <a:pPr marL="457200" indent="-457200" eaLnBrk="1" hangingPunct="1">
              <a:spcBef>
                <a:spcPts val="0"/>
              </a:spcBef>
              <a:spcAft>
                <a:spcPts val="1400"/>
              </a:spcAft>
              <a:defRPr/>
            </a:pPr>
            <a:r>
              <a:rPr lang="en-US" dirty="0"/>
              <a:t>OT correspondence (Rev 13:2; Dan 7)</a:t>
            </a:r>
          </a:p>
          <a:p>
            <a:pPr marL="457200" indent="-457200" eaLnBrk="1" hangingPunct="1">
              <a:spcBef>
                <a:spcPts val="0"/>
              </a:spcBef>
              <a:spcAft>
                <a:spcPts val="1400"/>
              </a:spcAft>
              <a:defRPr/>
            </a:pPr>
            <a:r>
              <a:rPr lang="en-US" dirty="0"/>
              <a:t>Contextual interpretations (17:18)</a:t>
            </a:r>
          </a:p>
          <a:p>
            <a:pPr marL="457200" indent="-457200" eaLnBrk="1" hangingPunct="1">
              <a:spcBef>
                <a:spcPts val="0"/>
              </a:spcBef>
              <a:spcAft>
                <a:spcPts val="1400"/>
              </a:spcAft>
              <a:defRPr/>
            </a:pPr>
            <a:r>
              <a:rPr lang="en-US" dirty="0"/>
              <a:t>Absurdity (12:1)</a:t>
            </a:r>
          </a:p>
        </p:txBody>
      </p:sp>
      <p:pic>
        <p:nvPicPr>
          <p:cNvPr id="25604" name="Picture 4" descr="scarlet and the beas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10452" y="1295400"/>
            <a:ext cx="310242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4_beasts_sm.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60711" y="5181600"/>
            <a:ext cx="4870579"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0613287"/>
      </p:ext>
    </p:extLst>
  </p:cSld>
  <p:clrMapOvr>
    <a:masterClrMapping/>
  </p:clrMapOvr>
  <p:transition advTm="12004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7907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Revelation's Symbols and Figures of Speech</a:t>
            </a:r>
          </a:p>
        </p:txBody>
      </p:sp>
      <p:sp>
        <p:nvSpPr>
          <p:cNvPr id="6147" name="Rectangle 3"/>
          <p:cNvSpPr>
            <a:spLocks noGrp="1" noChangeArrowheads="1"/>
          </p:cNvSpPr>
          <p:nvPr>
            <p:ph type="body" idx="1"/>
          </p:nvPr>
        </p:nvSpPr>
        <p:spPr>
          <a:xfrm>
            <a:off x="609600" y="1143000"/>
            <a:ext cx="8382000" cy="4191000"/>
          </a:xfrm>
        </p:spPr>
        <p:txBody>
          <a:bodyPr/>
          <a:lstStyle/>
          <a:p>
            <a:pPr marL="457200" indent="-457200" eaLnBrk="1" hangingPunct="1">
              <a:spcBef>
                <a:spcPts val="0"/>
              </a:spcBef>
              <a:spcAft>
                <a:spcPts val="1400"/>
              </a:spcAft>
              <a:defRPr/>
            </a:pPr>
            <a:r>
              <a:rPr lang="en-US" b="1" dirty="0">
                <a:solidFill>
                  <a:srgbClr val="FFFFCC"/>
                </a:solidFill>
              </a:rPr>
              <a:t>“</a:t>
            </a:r>
            <a:r>
              <a:rPr lang="en-US" b="1" u="sng" dirty="0">
                <a:solidFill>
                  <a:srgbClr val="FFFFCC"/>
                </a:solidFill>
              </a:rPr>
              <a:t>Spiritually” (11:8)</a:t>
            </a:r>
          </a:p>
          <a:p>
            <a:pPr marL="457200" indent="-457200" eaLnBrk="1" hangingPunct="1">
              <a:spcBef>
                <a:spcPts val="0"/>
              </a:spcBef>
              <a:spcAft>
                <a:spcPts val="1400"/>
              </a:spcAft>
              <a:defRPr/>
            </a:pPr>
            <a:r>
              <a:rPr lang="en-US" dirty="0"/>
              <a:t>“Sign” (12:1)</a:t>
            </a:r>
          </a:p>
          <a:p>
            <a:pPr marL="457200" indent="-457200" eaLnBrk="1" hangingPunct="1">
              <a:spcBef>
                <a:spcPts val="0"/>
              </a:spcBef>
              <a:spcAft>
                <a:spcPts val="1400"/>
              </a:spcAft>
              <a:defRPr/>
            </a:pPr>
            <a:r>
              <a:rPr lang="en-US" dirty="0"/>
              <a:t>“Like” or “as” (8:8)</a:t>
            </a:r>
          </a:p>
          <a:p>
            <a:pPr marL="457200" indent="-457200" eaLnBrk="1" hangingPunct="1">
              <a:spcBef>
                <a:spcPts val="0"/>
              </a:spcBef>
              <a:spcAft>
                <a:spcPts val="1400"/>
              </a:spcAft>
              <a:defRPr/>
            </a:pPr>
            <a:r>
              <a:rPr lang="en-US" dirty="0"/>
              <a:t>OT correspondence (Rev 13:2; Dan 7)</a:t>
            </a:r>
          </a:p>
          <a:p>
            <a:pPr marL="457200" indent="-457200" eaLnBrk="1" hangingPunct="1">
              <a:spcBef>
                <a:spcPts val="0"/>
              </a:spcBef>
              <a:spcAft>
                <a:spcPts val="1400"/>
              </a:spcAft>
              <a:defRPr/>
            </a:pPr>
            <a:r>
              <a:rPr lang="en-US" dirty="0"/>
              <a:t>Contextual interpretations (17:18)</a:t>
            </a:r>
          </a:p>
          <a:p>
            <a:pPr marL="457200" indent="-457200" eaLnBrk="1" hangingPunct="1">
              <a:spcBef>
                <a:spcPts val="0"/>
              </a:spcBef>
              <a:spcAft>
                <a:spcPts val="1400"/>
              </a:spcAft>
              <a:defRPr/>
            </a:pPr>
            <a:r>
              <a:rPr lang="en-US" dirty="0"/>
              <a:t>Absurdity (12:1)</a:t>
            </a:r>
          </a:p>
        </p:txBody>
      </p:sp>
      <p:pic>
        <p:nvPicPr>
          <p:cNvPr id="25604" name="Picture 4" descr="scarlet and the beas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10452" y="1295400"/>
            <a:ext cx="310242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4_beasts_sm.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60711" y="5181600"/>
            <a:ext cx="4870579"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625350"/>
      </p:ext>
    </p:extLst>
  </p:cSld>
  <p:clrMapOvr>
    <a:masterClrMapping/>
  </p:clrMapOvr>
  <p:transition advTm="120040"/>
</p:sld>
</file>

<file path=ppt/tags/tag1.xml><?xml version="1.0" encoding="utf-8"?>
<p:tagLst xmlns:a="http://schemas.openxmlformats.org/drawingml/2006/main" xmlns:r="http://schemas.openxmlformats.org/officeDocument/2006/relationships" xmlns:p="http://schemas.openxmlformats.org/presentationml/2006/main">
  <p:tag name="PREVIOUS_ACTIVE_SLIDE" val="4643"/>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25893</TotalTime>
  <Words>1781</Words>
  <Application>Microsoft Office PowerPoint</Application>
  <PresentationFormat>Widescreen</PresentationFormat>
  <Paragraphs>153</Paragraphs>
  <Slides>44</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 Narrow</vt:lpstr>
      <vt:lpstr>Calibri</vt:lpstr>
      <vt:lpstr>Times New Roman</vt:lpstr>
      <vt:lpstr>Wingdings</vt:lpstr>
      <vt:lpstr>Azure</vt:lpstr>
      <vt:lpstr>PowerPoint Presentation</vt:lpstr>
      <vt:lpstr>The Rapture Course Overview</vt:lpstr>
      <vt:lpstr>MAIL BAG</vt:lpstr>
      <vt:lpstr>MAIL BAG</vt:lpstr>
      <vt:lpstr>PowerPoint Presentation</vt:lpstr>
      <vt:lpstr>PowerPoint Presentation</vt:lpstr>
      <vt:lpstr>PowerPoint Presentation</vt:lpstr>
      <vt:lpstr>Revelation's Symbols and Figures of Speech</vt:lpstr>
      <vt:lpstr>Revelation's Symbols and Figures of Speech</vt:lpstr>
      <vt:lpstr>PowerPoint Presentation</vt:lpstr>
      <vt:lpstr>Revelation's Symbols and Figures of Speech</vt:lpstr>
      <vt:lpstr>PowerPoint Presentation</vt:lpstr>
      <vt:lpstr>Revelation's Symbols and Figures of Speech</vt:lpstr>
      <vt:lpstr>Revelation's Symbols and Figures of Speech</vt:lpstr>
      <vt:lpstr>PowerPoint Presentation</vt:lpstr>
      <vt:lpstr>Revelation's Symbols and Figures of Speech</vt:lpstr>
      <vt:lpstr>PowerPoint Presentation</vt:lpstr>
      <vt:lpstr>PowerPoint Presentation</vt:lpstr>
      <vt:lpstr>Revelation's Symbols and Figures of Speech</vt:lpstr>
      <vt:lpstr>PowerPoint Presentation</vt:lpstr>
      <vt:lpstr>Assigning Meaning to Revelation’s Symbols and Figures of Speech</vt:lpstr>
      <vt:lpstr>Two Rules of Interpretation</vt:lpstr>
      <vt:lpstr>PowerPoint Presentation</vt:lpstr>
      <vt:lpstr>PowerPoint Presentation</vt:lpstr>
      <vt:lpstr>CAST OF 3 CHARACTERS Revelation 12:1-5</vt:lpstr>
      <vt:lpstr>CAST OF 3 CHARACTERS Revelation 12:1-5</vt:lpstr>
      <vt:lpstr>PowerPoint Presentation</vt:lpstr>
      <vt:lpstr>PowerPoint Presentation</vt:lpstr>
      <vt:lpstr>PowerPoint Presentation</vt:lpstr>
      <vt:lpstr>MAIL BAG</vt:lpstr>
      <vt:lpstr>PowerPoint Presentation</vt:lpstr>
      <vt:lpstr>1st Six Seals (Revelation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MAIL BAG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RAPTURE 074 - Questions And Answers - Part 12 - 16x9</dc:title>
  <dc:subject>RAPTURE</dc:subject>
  <dc:creator>A. Woods</dc:creator>
  <dc:description>Modified by Jim McGowan</dc:description>
  <cp:lastModifiedBy>Jim McGowan</cp:lastModifiedBy>
  <cp:revision>2891</cp:revision>
  <cp:lastPrinted>2021-12-25T02:48:31Z</cp:lastPrinted>
  <dcterms:created xsi:type="dcterms:W3CDTF">2009-03-17T12:21:13Z</dcterms:created>
  <dcterms:modified xsi:type="dcterms:W3CDTF">2021-12-25T02:48:41Z</dcterms:modified>
</cp:coreProperties>
</file>