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5"/>
  </p:notesMasterIdLst>
  <p:handoutMasterIdLst>
    <p:handoutMasterId r:id="rId66"/>
  </p:handoutMasterIdLst>
  <p:sldIdLst>
    <p:sldId id="1306" r:id="rId2"/>
    <p:sldId id="2073" r:id="rId3"/>
    <p:sldId id="2074" r:id="rId4"/>
    <p:sldId id="8243" r:id="rId5"/>
    <p:sldId id="778" r:id="rId6"/>
    <p:sldId id="5188" r:id="rId7"/>
    <p:sldId id="2850" r:id="rId8"/>
    <p:sldId id="2076" r:id="rId9"/>
    <p:sldId id="2050" r:id="rId10"/>
    <p:sldId id="2051" r:id="rId11"/>
    <p:sldId id="2052" r:id="rId12"/>
    <p:sldId id="5181" r:id="rId13"/>
    <p:sldId id="2058" r:id="rId14"/>
    <p:sldId id="8245" r:id="rId15"/>
    <p:sldId id="5196" r:id="rId16"/>
    <p:sldId id="5198" r:id="rId17"/>
    <p:sldId id="8259" r:id="rId18"/>
    <p:sldId id="5194" r:id="rId19"/>
    <p:sldId id="8246" r:id="rId20"/>
    <p:sldId id="5578" r:id="rId21"/>
    <p:sldId id="2628" r:id="rId22"/>
    <p:sldId id="8247" r:id="rId23"/>
    <p:sldId id="1370" r:id="rId24"/>
    <p:sldId id="1345" r:id="rId25"/>
    <p:sldId id="8261" r:id="rId26"/>
    <p:sldId id="2092" r:id="rId27"/>
    <p:sldId id="8262" r:id="rId28"/>
    <p:sldId id="8256" r:id="rId29"/>
    <p:sldId id="6477" r:id="rId30"/>
    <p:sldId id="6522" r:id="rId31"/>
    <p:sldId id="5595" r:id="rId32"/>
    <p:sldId id="5610" r:id="rId33"/>
    <p:sldId id="258" r:id="rId34"/>
    <p:sldId id="332" r:id="rId35"/>
    <p:sldId id="6388" r:id="rId36"/>
    <p:sldId id="262" r:id="rId37"/>
    <p:sldId id="6387" r:id="rId38"/>
    <p:sldId id="6396" r:id="rId39"/>
    <p:sldId id="2210" r:id="rId40"/>
    <p:sldId id="2211" r:id="rId41"/>
    <p:sldId id="1361" r:id="rId42"/>
    <p:sldId id="8263" r:id="rId43"/>
    <p:sldId id="1362" r:id="rId44"/>
    <p:sldId id="8257" r:id="rId45"/>
    <p:sldId id="8264" r:id="rId46"/>
    <p:sldId id="8269" r:id="rId47"/>
    <p:sldId id="2605" r:id="rId48"/>
    <p:sldId id="2654" r:id="rId49"/>
    <p:sldId id="8265" r:id="rId50"/>
    <p:sldId id="2927" r:id="rId51"/>
    <p:sldId id="1365" r:id="rId52"/>
    <p:sldId id="7921" r:id="rId53"/>
    <p:sldId id="6424" r:id="rId54"/>
    <p:sldId id="8266" r:id="rId55"/>
    <p:sldId id="3295" r:id="rId56"/>
    <p:sldId id="8258" r:id="rId57"/>
    <p:sldId id="8267" r:id="rId58"/>
    <p:sldId id="8270" r:id="rId59"/>
    <p:sldId id="8260" r:id="rId60"/>
    <p:sldId id="1368" r:id="rId61"/>
    <p:sldId id="7974" r:id="rId62"/>
    <p:sldId id="8268" r:id="rId63"/>
    <p:sldId id="7975" r:id="rId64"/>
  </p:sldIdLst>
  <p:sldSz cx="12192000" cy="6858000"/>
  <p:notesSz cx="7315200" cy="9601200"/>
  <p:custDataLst>
    <p:tags r:id="rId67"/>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99FFCC"/>
    <a:srgbClr val="FF99FF"/>
    <a:srgbClr val="FF00FF"/>
    <a:srgbClr val="00CCFF"/>
    <a:srgbClr val="000066"/>
    <a:srgbClr val="4D4D4D"/>
    <a:srgbClr val="0000CC"/>
    <a:srgbClr val="CCCC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7BED22-EE9D-48ED-BCF9-764B57BAD557}" v="25" dt="2021-12-19T18:27:48.798"/>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7" autoAdjust="0"/>
    <p:restoredTop sz="95428" autoAdjust="0"/>
  </p:normalViewPr>
  <p:slideViewPr>
    <p:cSldViewPr>
      <p:cViewPr varScale="1">
        <p:scale>
          <a:sx n="61" d="100"/>
          <a:sy n="61" d="100"/>
        </p:scale>
        <p:origin x="78" y="168"/>
      </p:cViewPr>
      <p:guideLst>
        <p:guide orient="horz" pos="2160"/>
        <p:guide pos="384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0" d="100"/>
          <a:sy n="80" d="100"/>
        </p:scale>
        <p:origin x="416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Christmas Not </a:t>
            </a:r>
          </a:p>
          <a:p>
            <a:pPr>
              <a:defRPr/>
            </a:pPr>
            <a:r>
              <a:rPr lang="en-US" sz="1600" dirty="0"/>
              <a:t>12-26-2021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12/25/2021</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63</a:t>
            </a:fld>
            <a:endParaRPr lang="en-US" altLang="en-US" dirty="0"/>
          </a:p>
        </p:txBody>
      </p:sp>
    </p:spTree>
    <p:extLst>
      <p:ext uri="{BB962C8B-B14F-4D97-AF65-F5344CB8AC3E}">
        <p14:creationId xmlns:p14="http://schemas.microsoft.com/office/powerpoint/2010/main" val="509708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983197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3140122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dirty="0"/>
          </a:p>
        </p:txBody>
      </p:sp>
      <p:sp>
        <p:nvSpPr>
          <p:cNvPr id="4" name="Rectangle 35"/>
          <p:cNvSpPr>
            <a:spLocks noGrp="1" noChangeArrowheads="1"/>
          </p:cNvSpPr>
          <p:nvPr>
            <p:ph type="dt" sz="half" idx="10"/>
          </p:nvPr>
        </p:nvSpPr>
        <p:spPr/>
        <p:txBody>
          <a:bodyPr/>
          <a:lstStyle>
            <a:lvl1pPr>
              <a:defRPr/>
            </a:lvl1pPr>
          </a:lstStyle>
          <a:p>
            <a:pPr>
              <a:defRPr/>
            </a:pPr>
            <a:endParaRPr lang="en-US" dirty="0"/>
          </a:p>
        </p:txBody>
      </p:sp>
      <p:sp>
        <p:nvSpPr>
          <p:cNvPr id="5" name="Rectangle 36"/>
          <p:cNvSpPr>
            <a:spLocks noGrp="1" noChangeArrowheads="1"/>
          </p:cNvSpPr>
          <p:nvPr>
            <p:ph type="ftr" sz="quarter" idx="11"/>
          </p:nvPr>
        </p:nvSpPr>
        <p:spPr/>
        <p:txBody>
          <a:bodyPr/>
          <a:lstStyle>
            <a:lvl1pPr>
              <a:defRPr/>
            </a:lvl1pPr>
          </a:lstStyle>
          <a:p>
            <a:pPr>
              <a:defRPr/>
            </a:pPr>
            <a:endParaRPr lang="en-US" dirty="0"/>
          </a:p>
        </p:txBody>
      </p:sp>
      <p:sp>
        <p:nvSpPr>
          <p:cNvPr id="6" name="Rectangle 37"/>
          <p:cNvSpPr>
            <a:spLocks noGrp="1" noChangeArrowheads="1"/>
          </p:cNvSpPr>
          <p:nvPr>
            <p:ph type="sldNum" sz="quarter" idx="12"/>
          </p:nvPr>
        </p:nvSpPr>
        <p:spPr/>
        <p:txBody>
          <a:bodyPr/>
          <a:lstStyle>
            <a:lvl1pPr>
              <a:defRPr smtClean="0"/>
            </a:lvl1pPr>
          </a:lstStyle>
          <a:p>
            <a:pPr>
              <a:defRPr/>
            </a:pPr>
            <a:fld id="{22A69937-A8A9-4AD0-AD49-19A78A438BAB}" type="slidenum">
              <a:rPr lang="en-US" altLang="en-US"/>
              <a:pPr>
                <a:defRPr/>
              </a:pPr>
              <a:t>‹#›</a:t>
            </a:fld>
            <a:endParaRPr lang="en-US" altLang="en-US" dirty="0"/>
          </a:p>
        </p:txBody>
      </p:sp>
    </p:spTree>
    <p:extLst>
      <p:ext uri="{BB962C8B-B14F-4D97-AF65-F5344CB8AC3E}">
        <p14:creationId xmlns:p14="http://schemas.microsoft.com/office/powerpoint/2010/main" val="30425058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24000" y="1981200"/>
            <a:ext cx="5080000" cy="4114800"/>
          </a:xfrm>
        </p:spPr>
        <p:txBody>
          <a:bodyPr/>
          <a:lstStyle/>
          <a:p>
            <a:pPr lvl="0"/>
            <a:endParaRPr lang="en-US" noProof="0"/>
          </a:p>
        </p:txBody>
      </p:sp>
      <p:sp>
        <p:nvSpPr>
          <p:cNvPr id="4" name="Text Placeholder 3"/>
          <p:cNvSpPr>
            <a:spLocks noGrp="1"/>
          </p:cNvSpPr>
          <p:nvPr>
            <p:ph type="body" sz="half" idx="2"/>
          </p:nvPr>
        </p:nvSpPr>
        <p:spPr>
          <a:xfrm>
            <a:off x="680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277FD2-AD7A-46AD-B332-D0505D3E5B4E}"/>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F5D16ED2-3AC4-4A66-B319-5645B4ED956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A1F4C542-89C9-49E8-98C4-B1228343292B}"/>
              </a:ext>
            </a:extLst>
          </p:cNvPr>
          <p:cNvSpPr>
            <a:spLocks noGrp="1"/>
          </p:cNvSpPr>
          <p:nvPr>
            <p:ph type="sldNum" sz="quarter" idx="12"/>
          </p:nvPr>
        </p:nvSpPr>
        <p:spPr/>
        <p:txBody>
          <a:bodyPr/>
          <a:lstStyle>
            <a:lvl1pPr>
              <a:defRPr smtClean="0"/>
            </a:lvl1pPr>
          </a:lstStyle>
          <a:p>
            <a:pPr>
              <a:defRPr/>
            </a:pPr>
            <a:fld id="{B6B91B90-FD9D-40F3-A56C-F6CD875C38E3}" type="slidenum">
              <a:rPr lang="en-US" altLang="en-US"/>
              <a:pPr>
                <a:defRPr/>
              </a:pPr>
              <a:t>‹#›</a:t>
            </a:fld>
            <a:endParaRPr lang="en-US" altLang="en-US"/>
          </a:p>
        </p:txBody>
      </p:sp>
    </p:spTree>
    <p:extLst>
      <p:ext uri="{BB962C8B-B14F-4D97-AF65-F5344CB8AC3E}">
        <p14:creationId xmlns:p14="http://schemas.microsoft.com/office/powerpoint/2010/main" val="3389692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18" r:id="rId13"/>
    <p:sldLayoutId id="2147488920" r:id="rId14"/>
    <p:sldLayoutId id="2147488922" r:id="rId15"/>
    <p:sldLayoutId id="2147488923" r:id="rId16"/>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idx="4294967295"/>
          </p:nvPr>
        </p:nvSpPr>
        <p:spPr>
          <a:xfrm>
            <a:off x="609600" y="228600"/>
            <a:ext cx="10972800" cy="1371600"/>
          </a:xfrm>
        </p:spPr>
        <p:txBody>
          <a:bodyPr/>
          <a:lstStyle/>
          <a:p>
            <a:pPr algn="ctr" eaLnBrk="1" hangingPunct="1"/>
            <a:r>
              <a:rPr lang="en-US" dirty="0"/>
              <a:t>The Christmas That </a:t>
            </a:r>
            <a:r>
              <a:rPr lang="en-US" i="1" dirty="0"/>
              <a:t>‘Almost’ </a:t>
            </a:r>
            <a:br>
              <a:rPr lang="en-US" i="1" dirty="0"/>
            </a:br>
            <a:r>
              <a:rPr lang="en-US" dirty="0"/>
              <a:t>Did Not Happen</a:t>
            </a:r>
          </a:p>
        </p:txBody>
      </p:sp>
      <p:pic>
        <p:nvPicPr>
          <p:cNvPr id="15364" name="Picture 5" descr="https://encrypted-tbn2.gstatic.com/images?q=tbn:ANd9GcQjYa1b34wEurDM_Ysus-MUPsGfl59ZGk9jgBY_m0Y7gik3vNxamA"/>
          <p:cNvPicPr>
            <a:picLocks noChangeAspect="1" noChangeArrowheads="1"/>
          </p:cNvPicPr>
          <p:nvPr/>
        </p:nvPicPr>
        <p:blipFill>
          <a:blip r:embed="rId2" cstate="print"/>
          <a:srcRect/>
          <a:stretch>
            <a:fillRect/>
          </a:stretch>
        </p:blipFill>
        <p:spPr bwMode="auto">
          <a:xfrm>
            <a:off x="3940197" y="1828800"/>
            <a:ext cx="4311607" cy="3657600"/>
          </a:xfrm>
          <a:prstGeom prst="rect">
            <a:avLst/>
          </a:prstGeom>
          <a:noFill/>
          <a:ln w="9525">
            <a:noFill/>
            <a:miter lim="800000"/>
            <a:headEnd/>
            <a:tailEnd/>
          </a:ln>
        </p:spPr>
      </p:pic>
      <p:sp>
        <p:nvSpPr>
          <p:cNvPr id="5" name="Rectangle 7">
            <a:extLst>
              <a:ext uri="{FF2B5EF4-FFF2-40B4-BE49-F238E27FC236}">
                <a16:creationId xmlns:a16="http://schemas.microsoft.com/office/drawing/2014/main" id="{99E76915-42A9-4515-85E1-A9CA8D8EC7C7}"/>
              </a:ext>
            </a:extLst>
          </p:cNvPr>
          <p:cNvSpPr txBox="1">
            <a:spLocks noChangeArrowheads="1"/>
          </p:cNvSpPr>
          <p:nvPr/>
        </p:nvSpPr>
        <p:spPr bwMode="auto">
          <a:xfrm>
            <a:off x="3352800" y="5715000"/>
            <a:ext cx="5486400" cy="8572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Andrew Marshall Woods, Th.M., JD., PhD.</a:t>
            </a:r>
          </a:p>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Sr. Pastor, Sugar Land Bible Church</a:t>
            </a:r>
          </a:p>
        </p:txBody>
      </p:sp>
      <p:pic>
        <p:nvPicPr>
          <p:cNvPr id="6" name="Picture 1">
            <a:extLst>
              <a:ext uri="{FF2B5EF4-FFF2-40B4-BE49-F238E27FC236}">
                <a16:creationId xmlns:a16="http://schemas.microsoft.com/office/drawing/2014/main" id="{4F8323F3-B940-4244-B199-0501BA22AE3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75062" y="5820314"/>
            <a:ext cx="885286" cy="88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5FE5FB-E9D2-4E63-8BCB-028ABE72A453}"/>
              </a:ext>
            </a:extLst>
          </p:cNvPr>
          <p:cNvPicPr>
            <a:picLocks noChangeAspect="1"/>
          </p:cNvPicPr>
          <p:nvPr/>
        </p:nvPicPr>
        <p:blipFill>
          <a:blip r:embed="rId2"/>
          <a:stretch>
            <a:fillRect/>
          </a:stretch>
        </p:blipFill>
        <p:spPr>
          <a:xfrm>
            <a:off x="0" y="1"/>
            <a:ext cx="12192000" cy="6857999"/>
          </a:xfrm>
          <a:prstGeom prst="rect">
            <a:avLst/>
          </a:prstGeom>
        </p:spPr>
      </p:pic>
      <p:sp>
        <p:nvSpPr>
          <p:cNvPr id="18435" name="Text Box 3"/>
          <p:cNvSpPr txBox="1">
            <a:spLocks noChangeArrowheads="1"/>
          </p:cNvSpPr>
          <p:nvPr/>
        </p:nvSpPr>
        <p:spPr bwMode="auto">
          <a:xfrm>
            <a:off x="609600" y="1"/>
            <a:ext cx="10972800" cy="3631763"/>
          </a:xfrm>
          <a:prstGeom prst="rect">
            <a:avLst/>
          </a:prstGeom>
          <a:noFill/>
          <a:ln w="9525">
            <a:noFill/>
            <a:miter lim="800000"/>
            <a:headEnd/>
            <a:tailEnd/>
          </a:ln>
        </p:spPr>
        <p:txBody>
          <a:bodyPr wrap="square">
            <a:spAutoFit/>
          </a:bodyPr>
          <a:lstStyle/>
          <a:p>
            <a:pPr algn="ctr" fontAlgn="auto">
              <a:spcBef>
                <a:spcPts val="0"/>
              </a:spcBef>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37:10</a:t>
            </a:r>
          </a:p>
          <a:p>
            <a:pPr algn="just">
              <a:spcBef>
                <a:spcPts val="0"/>
              </a:spcBef>
            </a:pPr>
            <a:r>
              <a:rPr lang="en-US" sz="35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He related it to his father and to his brothers; and his father rebuked him and said to him, “What is this dream that you have had? Shall I and your mother and your brothers actually come to bow ourselves down before you to the ground?”</a:t>
            </a:r>
          </a:p>
        </p:txBody>
      </p:sp>
      <p:pic>
        <p:nvPicPr>
          <p:cNvPr id="8" name="Picture 1026">
            <a:extLst>
              <a:ext uri="{FF2B5EF4-FFF2-40B4-BE49-F238E27FC236}">
                <a16:creationId xmlns:a16="http://schemas.microsoft.com/office/drawing/2014/main" id="{B3F170A3-8376-436F-A2F0-08377729D29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55418" y="3048000"/>
            <a:ext cx="1681164" cy="1828800"/>
          </a:xfrm>
          <a:prstGeom prst="rect">
            <a:avLst/>
          </a:prstGeom>
          <a:noFill/>
          <a:ln w="9525">
            <a:noFill/>
            <a:miter lim="800000"/>
            <a:headEnd/>
            <a:tailEnd/>
          </a:ln>
        </p:spPr>
      </p:pic>
    </p:spTree>
    <p:extLst>
      <p:ext uri="{BB962C8B-B14F-4D97-AF65-F5344CB8AC3E}">
        <p14:creationId xmlns:p14="http://schemas.microsoft.com/office/powerpoint/2010/main" val="350987878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76400" y="152400"/>
            <a:ext cx="8839200" cy="6584836"/>
          </a:xfrm>
          <a:prstGeom prst="rect">
            <a:avLst/>
          </a:prstGeom>
          <a:noFill/>
          <a:ln w="9525">
            <a:noFill/>
            <a:miter lim="800000"/>
            <a:headEnd/>
            <a:tailEnd/>
          </a:ln>
        </p:spPr>
      </p:pic>
      <p:sp>
        <p:nvSpPr>
          <p:cNvPr id="19459" name="Text Box 3"/>
          <p:cNvSpPr txBox="1">
            <a:spLocks noChangeArrowheads="1"/>
          </p:cNvSpPr>
          <p:nvPr/>
        </p:nvSpPr>
        <p:spPr bwMode="auto">
          <a:xfrm>
            <a:off x="3409950" y="457201"/>
            <a:ext cx="5372100" cy="4401205"/>
          </a:xfrm>
          <a:prstGeom prst="rect">
            <a:avLst/>
          </a:prstGeom>
          <a:noFill/>
          <a:ln w="9525">
            <a:noFill/>
            <a:miter lim="800000"/>
            <a:headEnd/>
            <a:tailEnd/>
          </a:ln>
        </p:spPr>
        <p:txBody>
          <a:bodyPr wrap="square">
            <a:spAutoFit/>
          </a:bodyPr>
          <a:lstStyle/>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Sun = Jacob</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Moon = Leah</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11 Stars = Joseph’s brothers</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12th Star = Joseph</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12 Stars = Israel’s twelve tribes</a:t>
            </a:r>
          </a:p>
        </p:txBody>
      </p:sp>
    </p:spTree>
    <p:extLst>
      <p:ext uri="{BB962C8B-B14F-4D97-AF65-F5344CB8AC3E}">
        <p14:creationId xmlns:p14="http://schemas.microsoft.com/office/powerpoint/2010/main" val="285809934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686050" y="228600"/>
            <a:ext cx="6819900" cy="914400"/>
          </a:xfrm>
        </p:spPr>
        <p:txBody>
          <a:bodyPr/>
          <a:lstStyle/>
          <a:p>
            <a:pPr algn="ctr"/>
            <a:r>
              <a:rPr lang="en-US" sz="3600" dirty="0">
                <a:effectLst>
                  <a:outerShdw blurRad="38100" dist="38100" dir="2700000" algn="tl">
                    <a:srgbClr val="000000">
                      <a:alpha val="43137"/>
                    </a:srgbClr>
                  </a:outerShdw>
                </a:effectLst>
              </a:rPr>
              <a:t>Biblical Reality of the Angelic World</a:t>
            </a:r>
          </a:p>
        </p:txBody>
      </p:sp>
      <p:sp>
        <p:nvSpPr>
          <p:cNvPr id="9219" name="Rectangle 3"/>
          <p:cNvSpPr>
            <a:spLocks noGrp="1" noChangeArrowheads="1"/>
          </p:cNvSpPr>
          <p:nvPr>
            <p:ph type="body" idx="1"/>
          </p:nvPr>
        </p:nvSpPr>
        <p:spPr>
          <a:xfrm>
            <a:off x="1295400" y="1182414"/>
            <a:ext cx="3886200" cy="4724399"/>
          </a:xfrm>
        </p:spPr>
        <p:txBody>
          <a:bodyPr/>
          <a:lstStyle/>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Job 1:12</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2 Kings 6:15-17</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1 Chron. 21:1</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Dan. 10:12-13, 20</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Matt. 16:21-23</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Luke. 22:31-32</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Eph. 6:12</a:t>
            </a:r>
          </a:p>
        </p:txBody>
      </p:sp>
      <p:pic>
        <p:nvPicPr>
          <p:cNvPr id="5" name="Picture 8" descr="D:\Powerpoint JPEG Images\22.JPG">
            <a:extLst>
              <a:ext uri="{FF2B5EF4-FFF2-40B4-BE49-F238E27FC236}">
                <a16:creationId xmlns:a16="http://schemas.microsoft.com/office/drawing/2014/main" id="{508564FB-3993-42ED-975E-2E82FC252DB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05600" y="1752599"/>
            <a:ext cx="4876800" cy="3682537"/>
          </a:xfrm>
          <a:prstGeom prst="rect">
            <a:avLst/>
          </a:prstGeom>
          <a:noFill/>
          <a:ln w="9525">
            <a:noFill/>
            <a:miter lim="800000"/>
            <a:headEnd/>
            <a:tailEnd/>
          </a:ln>
        </p:spPr>
      </p:pic>
    </p:spTree>
    <p:extLst>
      <p:ext uri="{BB962C8B-B14F-4D97-AF65-F5344CB8AC3E}">
        <p14:creationId xmlns:p14="http://schemas.microsoft.com/office/powerpoint/2010/main" val="415204217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Satan as Ruler of this World</a:t>
            </a:r>
          </a:p>
        </p:txBody>
      </p:sp>
      <p:sp>
        <p:nvSpPr>
          <p:cNvPr id="25603" name="Rectangle 3"/>
          <p:cNvSpPr>
            <a:spLocks noGrp="1" noChangeArrowheads="1"/>
          </p:cNvSpPr>
          <p:nvPr>
            <p:ph type="body" idx="1"/>
          </p:nvPr>
        </p:nvSpPr>
        <p:spPr>
          <a:xfrm>
            <a:off x="990600" y="1524000"/>
            <a:ext cx="4876800" cy="4800600"/>
          </a:xfrm>
        </p:spPr>
        <p:txBody>
          <a:bodyPr/>
          <a:lstStyle/>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Job 1:7; 2:2</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Luke 4:5-7</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John 12:31; 14:30; 16:11</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2 Corinthians 4:4</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Ephesians 2:2</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1 John 4:4; 5:19</a:t>
            </a:r>
          </a:p>
        </p:txBody>
      </p:sp>
      <p:pic>
        <p:nvPicPr>
          <p:cNvPr id="25604" name="Picture 8" descr="D:\Powerpoint JPEG Images\2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05600" y="1752599"/>
            <a:ext cx="4876800" cy="3682537"/>
          </a:xfrm>
          <a:prstGeom prst="rect">
            <a:avLst/>
          </a:prstGeom>
          <a:noFill/>
          <a:ln w="9525">
            <a:noFill/>
            <a:miter lim="800000"/>
            <a:headEnd/>
            <a:tailEnd/>
          </a:ln>
        </p:spPr>
      </p:pic>
    </p:spTree>
    <p:extLst>
      <p:ext uri="{BB962C8B-B14F-4D97-AF65-F5344CB8AC3E}">
        <p14:creationId xmlns:p14="http://schemas.microsoft.com/office/powerpoint/2010/main" val="64317548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2533650" y="228600"/>
            <a:ext cx="7124700" cy="1447800"/>
          </a:xfrm>
        </p:spPr>
        <p:txBody>
          <a:bodyPr/>
          <a:lstStyle/>
          <a:p>
            <a:pPr algn="ctr" eaLnBrk="1" hangingPunct="1"/>
            <a:r>
              <a:rPr lang="en-US" sz="3600" dirty="0">
                <a:effectLst>
                  <a:outerShdw blurRad="38100" dist="38100" dir="2700000" algn="tl">
                    <a:srgbClr val="000000">
                      <a:alpha val="43137"/>
                    </a:srgbClr>
                  </a:outerShdw>
                </a:effectLst>
              </a:rPr>
              <a:t>Names &amp; Titles Demonstrating Satan’s Post-Fall, Earthly Authority </a:t>
            </a:r>
            <a:br>
              <a:rPr lang="en-US" sz="2800" dirty="0">
                <a:effectLst>
                  <a:outerShdw blurRad="38100" dist="38100" dir="2700000" algn="tl">
                    <a:srgbClr val="000000">
                      <a:alpha val="43137"/>
                    </a:srgbClr>
                  </a:outerShdw>
                </a:effectLst>
              </a:rPr>
            </a:br>
            <a:r>
              <a:rPr lang="en-US" sz="2400" dirty="0">
                <a:solidFill>
                  <a:schemeClr val="tx1"/>
                </a:solidFill>
                <a:effectLst>
                  <a:outerShdw blurRad="38100" dist="38100" dir="2700000" algn="tl">
                    <a:srgbClr val="000000">
                      <a:alpha val="43137"/>
                    </a:srgbClr>
                  </a:outerShdw>
                </a:effectLst>
              </a:rPr>
              <a:t>(Job 1:7; 2:2; Luke 4:5-8; Rom. 8:19-22)</a:t>
            </a:r>
            <a:endParaRPr lang="en-US" sz="2800" dirty="0">
              <a:solidFill>
                <a:schemeClr val="tx1"/>
              </a:solidFill>
              <a:effectLst>
                <a:outerShdw blurRad="38100" dist="38100" dir="2700000" algn="tl">
                  <a:srgbClr val="000000">
                    <a:alpha val="43137"/>
                  </a:srgbClr>
                </a:outerShdw>
              </a:effectLst>
            </a:endParaRPr>
          </a:p>
        </p:txBody>
      </p:sp>
      <p:sp>
        <p:nvSpPr>
          <p:cNvPr id="6147" name="Rectangle 3"/>
          <p:cNvSpPr>
            <a:spLocks noGrp="1" noChangeArrowheads="1"/>
          </p:cNvSpPr>
          <p:nvPr>
            <p:ph type="body" idx="1"/>
          </p:nvPr>
        </p:nvSpPr>
        <p:spPr>
          <a:xfrm>
            <a:off x="1924050" y="2057400"/>
            <a:ext cx="8343900" cy="4572001"/>
          </a:xfrm>
        </p:spPr>
        <p:txBody>
          <a:bodyPr/>
          <a:lstStyle/>
          <a:p>
            <a:pPr marL="461963" indent="-461963">
              <a:spcBef>
                <a:spcPts val="0"/>
              </a:spcBef>
              <a:spcAft>
                <a:spcPts val="2400"/>
              </a:spcAft>
              <a:defRPr/>
            </a:pPr>
            <a:r>
              <a:rPr lang="en-US" dirty="0">
                <a:effectLst>
                  <a:outerShdw blurRad="38100" dist="38100" dir="2700000" algn="tl">
                    <a:srgbClr val="000000">
                      <a:alpha val="43137"/>
                    </a:srgbClr>
                  </a:outerShdw>
                </a:effectLst>
              </a:rPr>
              <a:t>Prince of this world (John 12:31; 14:30; 16:11)</a:t>
            </a:r>
          </a:p>
          <a:p>
            <a:pPr marL="461963" indent="-461963">
              <a:spcBef>
                <a:spcPts val="0"/>
              </a:spcBef>
              <a:spcAft>
                <a:spcPts val="2400"/>
              </a:spcAft>
              <a:defRPr/>
            </a:pPr>
            <a:r>
              <a:rPr lang="en-US" dirty="0">
                <a:effectLst>
                  <a:outerShdw blurRad="38100" dist="38100" dir="2700000" algn="tl">
                    <a:srgbClr val="000000">
                      <a:alpha val="43137"/>
                    </a:srgbClr>
                  </a:outerShdw>
                </a:effectLst>
              </a:rPr>
              <a:t>God of this age (2 Cor. 4:4)</a:t>
            </a:r>
          </a:p>
          <a:p>
            <a:pPr marL="461963" indent="-461963">
              <a:spcBef>
                <a:spcPts val="0"/>
              </a:spcBef>
              <a:spcAft>
                <a:spcPts val="2400"/>
              </a:spcAft>
              <a:defRPr/>
            </a:pPr>
            <a:r>
              <a:rPr lang="en-US" dirty="0">
                <a:effectLst>
                  <a:outerShdw blurRad="38100" dist="38100" dir="2700000" algn="tl">
                    <a:srgbClr val="000000">
                      <a:alpha val="43137"/>
                    </a:srgbClr>
                  </a:outerShdw>
                </a:effectLst>
              </a:rPr>
              <a:t>Prince and power of the air (Eph. 2:2)</a:t>
            </a:r>
          </a:p>
          <a:p>
            <a:pPr marL="461963" indent="-461963">
              <a:spcBef>
                <a:spcPts val="0"/>
              </a:spcBef>
              <a:spcAft>
                <a:spcPts val="2400"/>
              </a:spcAft>
              <a:defRPr/>
            </a:pPr>
            <a:r>
              <a:rPr lang="en-US" dirty="0">
                <a:effectLst>
                  <a:outerShdw blurRad="38100" dist="38100" dir="2700000" algn="tl">
                    <a:srgbClr val="000000">
                      <a:alpha val="43137"/>
                    </a:srgbClr>
                  </a:outerShdw>
                </a:effectLst>
              </a:rPr>
              <a:t>Who the believer wrestles with (Eph. 6:12)</a:t>
            </a:r>
          </a:p>
          <a:p>
            <a:pPr marL="461963" indent="-461963">
              <a:spcBef>
                <a:spcPts val="0"/>
              </a:spcBef>
              <a:spcAft>
                <a:spcPts val="2400"/>
              </a:spcAft>
              <a:defRPr/>
            </a:pPr>
            <a:r>
              <a:rPr lang="en-US" dirty="0">
                <a:effectLst>
                  <a:outerShdw blurRad="38100" dist="38100" dir="2700000" algn="tl">
                    <a:srgbClr val="000000">
                      <a:alpha val="43137"/>
                    </a:srgbClr>
                  </a:outerShdw>
                </a:effectLst>
              </a:rPr>
              <a:t>Roaring lion (1 Pet. 5:8)</a:t>
            </a:r>
          </a:p>
          <a:p>
            <a:pPr marL="461963" indent="-461963">
              <a:spcBef>
                <a:spcPts val="0"/>
              </a:spcBef>
              <a:spcAft>
                <a:spcPts val="2400"/>
              </a:spcAft>
              <a:defRPr/>
            </a:pPr>
            <a:r>
              <a:rPr lang="en-US" dirty="0">
                <a:effectLst>
                  <a:outerShdw blurRad="38100" dist="38100" dir="2700000" algn="tl">
                    <a:srgbClr val="000000">
                      <a:alpha val="43137"/>
                    </a:srgbClr>
                  </a:outerShdw>
                </a:effectLst>
              </a:rPr>
              <a:t>Whole world lies in his power (1 John 5:19)</a:t>
            </a:r>
          </a:p>
        </p:txBody>
      </p:sp>
      <p:pic>
        <p:nvPicPr>
          <p:cNvPr id="66564" name="Picture 2" descr="https://encrypted-tbn2.gstatic.com/images?q=tbn:ANd9GcSBMfbzscRtRxzhQdk5QNPtl4JEhIIZ2ki1w7Rw4zlT093wbKcls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1065008" cy="1371600"/>
          </a:xfrm>
          <a:prstGeom prst="rect">
            <a:avLst/>
          </a:prstGeom>
          <a:noFill/>
          <a:ln w="9525">
            <a:noFill/>
            <a:miter lim="800000"/>
            <a:headEnd/>
            <a:tailEnd/>
          </a:ln>
        </p:spPr>
      </p:pic>
    </p:spTree>
    <p:extLst>
      <p:ext uri="{BB962C8B-B14F-4D97-AF65-F5344CB8AC3E}">
        <p14:creationId xmlns:p14="http://schemas.microsoft.com/office/powerpoint/2010/main" val="112934977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fontAlgn="auto">
              <a:spcBef>
                <a:spcPts val="0"/>
              </a:spcBef>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2 Corinthians 2:11</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 that no advantage would be taken of us by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Satan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we are not ignorant of his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schemes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pic>
        <p:nvPicPr>
          <p:cNvPr id="6" name="Picture 5">
            <a:extLst>
              <a:ext uri="{FF2B5EF4-FFF2-40B4-BE49-F238E27FC236}">
                <a16:creationId xmlns:a16="http://schemas.microsoft.com/office/drawing/2014/main" id="{ECDA44F2-033B-4A28-A10E-8D044393D4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65405" y="2971800"/>
            <a:ext cx="2461193" cy="1828800"/>
          </a:xfrm>
          <a:prstGeom prst="rect">
            <a:avLst/>
          </a:prstGeom>
        </p:spPr>
      </p:pic>
    </p:spTree>
    <p:extLst>
      <p:ext uri="{BB962C8B-B14F-4D97-AF65-F5344CB8AC3E}">
        <p14:creationId xmlns:p14="http://schemas.microsoft.com/office/powerpoint/2010/main" val="261983081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marL="342900" indent="-342900" algn="ctr" fontAlgn="auto">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Ezekiel 28:17</a:t>
            </a:r>
          </a:p>
          <a:p>
            <a:pPr algn="just"/>
            <a:r>
              <a:rPr lang="en-US" altLang="en-US" sz="360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Your heart was lifted up because of your beauty; You </a:t>
            </a:r>
            <a:r>
              <a:rPr lang="en-US" sz="3600" b="1" u="sng" dirty="0">
                <a:solidFill>
                  <a:srgbClr val="FFFFCC"/>
                </a:solidFill>
                <a:latin typeface="Calibri" panose="020F0502020204030204" pitchFamily="34" charset="0"/>
                <a:cs typeface="Calibri" panose="020F0502020204030204" pitchFamily="34" charset="0"/>
              </a:rPr>
              <a:t>corrupted your wisdom</a:t>
            </a:r>
            <a:r>
              <a:rPr lang="en-US" sz="3600" dirty="0">
                <a:latin typeface="Calibri" panose="020F0502020204030204" pitchFamily="34" charset="0"/>
                <a:cs typeface="Calibri" panose="020F0502020204030204" pitchFamily="34" charset="0"/>
              </a:rPr>
              <a:t> by reason of your splendor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pic>
        <p:nvPicPr>
          <p:cNvPr id="6" name="Picture 5">
            <a:extLst>
              <a:ext uri="{FF2B5EF4-FFF2-40B4-BE49-F238E27FC236}">
                <a16:creationId xmlns:a16="http://schemas.microsoft.com/office/drawing/2014/main" id="{ECDA44F2-033B-4A28-A10E-8D044393D4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65405" y="2971800"/>
            <a:ext cx="2461193" cy="1828800"/>
          </a:xfrm>
          <a:prstGeom prst="rect">
            <a:avLst/>
          </a:prstGeom>
        </p:spPr>
      </p:pic>
    </p:spTree>
    <p:extLst>
      <p:ext uri="{BB962C8B-B14F-4D97-AF65-F5344CB8AC3E}">
        <p14:creationId xmlns:p14="http://schemas.microsoft.com/office/powerpoint/2010/main" val="270507840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946363-468B-413B-AB57-1A1FF4A031F7}"/>
              </a:ext>
            </a:extLst>
          </p:cNvPr>
          <p:cNvPicPr>
            <a:picLocks noChangeAspect="1"/>
          </p:cNvPicPr>
          <p:nvPr/>
        </p:nvPicPr>
        <p:blipFill>
          <a:blip r:embed="rId2"/>
          <a:stretch>
            <a:fillRect/>
          </a:stretch>
        </p:blipFill>
        <p:spPr>
          <a:xfrm>
            <a:off x="0" y="1"/>
            <a:ext cx="12192000" cy="6857999"/>
          </a:xfrm>
          <a:prstGeom prst="rect">
            <a:avLst/>
          </a:prstGeom>
        </p:spPr>
      </p:pic>
      <p:sp>
        <p:nvSpPr>
          <p:cNvPr id="3" name="Rectangle 2"/>
          <p:cNvSpPr/>
          <p:nvPr/>
        </p:nvSpPr>
        <p:spPr>
          <a:xfrm>
            <a:off x="609600" y="1"/>
            <a:ext cx="10972800" cy="4185761"/>
          </a:xfrm>
          <a:prstGeom prst="rect">
            <a:avLst/>
          </a:prstGeom>
        </p:spPr>
        <p:txBody>
          <a:bodyPr wrap="square">
            <a:spAutoFit/>
          </a:bodyPr>
          <a:lstStyle/>
          <a:p>
            <a:pPr algn="ctr" fontAlgn="auto">
              <a:spcBef>
                <a:spcPts val="0"/>
              </a:spcBef>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Revelation 12:1-5 (cont’d) </a:t>
            </a:r>
          </a:p>
          <a:p>
            <a:pPr lvl="0" algn="just">
              <a:spcBef>
                <a:spcPts val="0"/>
              </a:spcBef>
              <a:buClr>
                <a:srgbClr val="00FFFF"/>
              </a:buClr>
              <a:buSzPct val="75000"/>
            </a:pP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 . the stars of heaven, and did cast them to the earth: and </a:t>
            </a:r>
            <a:r>
              <a:rPr lang="en-US" sz="36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the dragon stood before the woman that is about to give birth, so that when she gave birth  he may devour her child</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a:t>
            </a: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5</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she gave birth to a son, a man child, who is to rule all the nations with a rod of iron: and her child was caught up unto God, and to his throne.</a:t>
            </a:r>
            <a:endParaRPr lang="en-US" sz="3600" kern="0" dirty="0">
              <a:solidFill>
                <a:srgbClr val="FFFFCC"/>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14552433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866900" y="228600"/>
            <a:ext cx="8458200" cy="914400"/>
          </a:xfrm>
        </p:spPr>
        <p:txBody>
          <a:bodyPr/>
          <a:lstStyle/>
          <a:p>
            <a:pPr algn="ctr" eaLnBrk="1" hangingPunct="1"/>
            <a:r>
              <a:rPr lang="en-US" sz="3600" dirty="0">
                <a:effectLst>
                  <a:outerShdw blurRad="38100" dist="38100" dir="2700000" algn="tl">
                    <a:srgbClr val="000000">
                      <a:alpha val="43137"/>
                    </a:srgbClr>
                  </a:outerShdw>
                </a:effectLst>
              </a:rPr>
              <a:t>Different Perspectives – Same Event</a:t>
            </a:r>
          </a:p>
        </p:txBody>
      </p:sp>
      <p:sp>
        <p:nvSpPr>
          <p:cNvPr id="20483" name="Rectangle 3"/>
          <p:cNvSpPr>
            <a:spLocks noGrp="1" noChangeArrowheads="1"/>
          </p:cNvSpPr>
          <p:nvPr>
            <p:ph type="body" idx="1"/>
          </p:nvPr>
        </p:nvSpPr>
        <p:spPr>
          <a:xfrm>
            <a:off x="3448050" y="1600201"/>
            <a:ext cx="5543550" cy="1524000"/>
          </a:xfrm>
        </p:spPr>
        <p:txBody>
          <a:bodyPr/>
          <a:lstStyle/>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Matt. 2 – Physical World</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Rev. 12:1-5 – Spiritual World</a:t>
            </a:r>
          </a:p>
        </p:txBody>
      </p:sp>
      <p:pic>
        <p:nvPicPr>
          <p:cNvPr id="20484" name="Picture 8" descr="D:\Powerpoint JPEG Images\2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77070" y="3200400"/>
            <a:ext cx="4237863" cy="3200400"/>
          </a:xfrm>
          <a:prstGeom prst="rect">
            <a:avLst/>
          </a:prstGeom>
          <a:noFill/>
          <a:ln w="9525">
            <a:noFill/>
            <a:miter lim="800000"/>
            <a:headEnd/>
            <a:tailEnd/>
          </a:ln>
        </p:spPr>
      </p:pic>
    </p:spTree>
    <p:extLst>
      <p:ext uri="{BB962C8B-B14F-4D97-AF65-F5344CB8AC3E}">
        <p14:creationId xmlns:p14="http://schemas.microsoft.com/office/powerpoint/2010/main" val="213171169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8720" y="2590800"/>
            <a:ext cx="2194560" cy="2286000"/>
          </a:xfrm>
          <a:prstGeom prst="rect">
            <a:avLst/>
          </a:prstGeom>
        </p:spPr>
      </p:pic>
    </p:spTree>
    <p:extLst>
      <p:ext uri="{BB962C8B-B14F-4D97-AF65-F5344CB8AC3E}">
        <p14:creationId xmlns:p14="http://schemas.microsoft.com/office/powerpoint/2010/main" val="3677121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71D0BC-FFDB-4F1A-937C-21C0E14A786E}"/>
              </a:ext>
            </a:extLst>
          </p:cNvPr>
          <p:cNvPicPr>
            <a:picLocks noChangeAspect="1"/>
          </p:cNvPicPr>
          <p:nvPr/>
        </p:nvPicPr>
        <p:blipFill>
          <a:blip r:embed="rId2"/>
          <a:stretch>
            <a:fillRect/>
          </a:stretch>
        </p:blipFill>
        <p:spPr>
          <a:xfrm>
            <a:off x="0" y="2"/>
            <a:ext cx="12192000" cy="6857999"/>
          </a:xfrm>
          <a:prstGeom prst="rect">
            <a:avLst/>
          </a:prstGeom>
        </p:spPr>
      </p:pic>
      <p:sp>
        <p:nvSpPr>
          <p:cNvPr id="3" name="Rectangle 2"/>
          <p:cNvSpPr/>
          <p:nvPr/>
        </p:nvSpPr>
        <p:spPr>
          <a:xfrm>
            <a:off x="609600" y="0"/>
            <a:ext cx="10972800" cy="5293757"/>
          </a:xfrm>
          <a:prstGeom prst="rect">
            <a:avLst/>
          </a:prstGeom>
        </p:spPr>
        <p:txBody>
          <a:bodyPr wrap="square">
            <a:spAutoFit/>
          </a:bodyPr>
          <a:lstStyle/>
          <a:p>
            <a:pPr algn="ctr" defTabSz="685800" eaLnBrk="0" hangingPunct="0">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Revelation 12:1-5 </a:t>
            </a:r>
          </a:p>
          <a:p>
            <a:pPr algn="just" fontAlgn="auto">
              <a:spcBef>
                <a:spcPts val="0"/>
              </a:spcBef>
              <a:spcAft>
                <a:spcPts val="0"/>
              </a:spcAft>
              <a:defRPr/>
            </a:pP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1</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a great sign appeared in heaven: a woman clothed in the sun, and the moon under her feet, and upon her head a crown of twelve stars; </a:t>
            </a: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2</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she was with child; and she cried out, being in labor pain to give birth. </a:t>
            </a: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3</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another sign was seen in heaven: and behold, a great red dragon, having seven heads and ten horns, and upon his heads seven diadems </a:t>
            </a: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rPr>
              <a:t>4</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rPr>
              <a:t>And his tail swept a third </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part of . . .</a:t>
            </a:r>
            <a:endParaRPr lang="en-US" sz="3600" kern="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41037150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41973C-EAEB-4FA9-B99A-B13E4E6BBF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4:1</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Now the man had relations with his wife Eve, and she conceived and gave birth to Cain, and she said, ‘I have gotten a </a:t>
            </a:r>
            <a:r>
              <a:rPr lang="en-US" sz="3600" dirty="0" err="1">
                <a:effectLst>
                  <a:outerShdw blurRad="38100" dist="38100" dir="2700000" algn="tl">
                    <a:srgbClr val="000000">
                      <a:alpha val="43137"/>
                    </a:srgbClr>
                  </a:outerShdw>
                </a:effectLst>
                <a:latin typeface="Calibri" panose="020F0502020204030204" pitchFamily="34" charset="0"/>
              </a:rPr>
              <a:t>manchild</a:t>
            </a:r>
            <a:r>
              <a:rPr lang="en-US" sz="3600" dirty="0">
                <a:effectLst>
                  <a:outerShdw blurRad="38100" dist="38100" dir="2700000" algn="tl">
                    <a:srgbClr val="000000">
                      <a:alpha val="43137"/>
                    </a:srgbClr>
                  </a:outerShdw>
                </a:effectLst>
                <a:latin typeface="Calibri" panose="020F0502020204030204" pitchFamily="34" charset="0"/>
              </a:rPr>
              <a:t> with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rPr>
              <a:t>the help of</a:t>
            </a:r>
            <a:r>
              <a:rPr lang="en-US" sz="3600" dirty="0">
                <a:effectLst>
                  <a:outerShdw blurRad="38100" dist="38100" dir="2700000" algn="tl">
                    <a:srgbClr val="000000">
                      <a:alpha val="43137"/>
                    </a:srgbClr>
                  </a:outerShdw>
                </a:effectLst>
                <a:latin typeface="Calibri" panose="020F0502020204030204" pitchFamily="34" charset="0"/>
              </a:rPr>
              <a:t> the Lord.’”</a:t>
            </a:r>
          </a:p>
        </p:txBody>
      </p:sp>
      <p:pic>
        <p:nvPicPr>
          <p:cNvPr id="5" name="Picture 4">
            <a:extLst>
              <a:ext uri="{FF2B5EF4-FFF2-40B4-BE49-F238E27FC236}">
                <a16:creationId xmlns:a16="http://schemas.microsoft.com/office/drawing/2014/main" id="{0E9655B3-D2BB-4A15-ADA5-335AEE385B66}"/>
              </a:ext>
            </a:extLst>
          </p:cNvPr>
          <p:cNvPicPr>
            <a:picLocks noChangeAspect="1"/>
          </p:cNvPicPr>
          <p:nvPr/>
        </p:nvPicPr>
        <p:blipFill>
          <a:blip r:embed="rId3"/>
          <a:stretch>
            <a:fillRect/>
          </a:stretch>
        </p:blipFill>
        <p:spPr>
          <a:xfrm>
            <a:off x="5336835" y="2590800"/>
            <a:ext cx="1518330" cy="2286000"/>
          </a:xfrm>
          <a:prstGeom prst="rect">
            <a:avLst/>
          </a:prstGeom>
          <a:ln>
            <a:solidFill>
              <a:schemeClr val="tx1"/>
            </a:solidFill>
          </a:ln>
        </p:spPr>
      </p:pic>
    </p:spTree>
    <p:extLst>
      <p:ext uri="{BB962C8B-B14F-4D97-AF65-F5344CB8AC3E}">
        <p14:creationId xmlns:p14="http://schemas.microsoft.com/office/powerpoint/2010/main" val="156501163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093152-3310-4E7F-A2F3-6AB772BEC1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5:29</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Now he called his name Noah, saying, ‘This one will give us rest from our work and from the toil of our hands </a:t>
            </a:r>
            <a:r>
              <a:rPr lang="en-US" sz="3600" i="1" dirty="0">
                <a:effectLst>
                  <a:outerShdw blurRad="38100" dist="38100" dir="2700000" algn="tl">
                    <a:srgbClr val="000000">
                      <a:alpha val="43137"/>
                    </a:srgbClr>
                  </a:outerShdw>
                </a:effectLst>
                <a:latin typeface="Calibri" panose="020F0502020204030204" pitchFamily="34" charset="0"/>
              </a:rPr>
              <a:t>arising</a:t>
            </a:r>
            <a:r>
              <a:rPr lang="en-US" sz="3600" dirty="0">
                <a:effectLst>
                  <a:outerShdw blurRad="38100" dist="38100" dir="2700000" algn="tl">
                    <a:srgbClr val="000000">
                      <a:alpha val="43137"/>
                    </a:srgbClr>
                  </a:outerShdw>
                </a:effectLst>
                <a:latin typeface="Calibri" panose="020F0502020204030204" pitchFamily="34" charset="0"/>
              </a:rPr>
              <a:t> from the ground which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has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cursed</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879A72E5-32F2-46E8-9206-F5EE3617E222}"/>
              </a:ext>
            </a:extLst>
          </p:cNvPr>
          <p:cNvPicPr>
            <a:picLocks noChangeAspect="1"/>
          </p:cNvPicPr>
          <p:nvPr/>
        </p:nvPicPr>
        <p:blipFill>
          <a:blip r:embed="rId3"/>
          <a:stretch>
            <a:fillRect/>
          </a:stretch>
        </p:blipFill>
        <p:spPr>
          <a:xfrm>
            <a:off x="4674652" y="2606040"/>
            <a:ext cx="2842696" cy="2194560"/>
          </a:xfrm>
          <a:prstGeom prst="rect">
            <a:avLst/>
          </a:prstGeom>
          <a:ln>
            <a:solidFill>
              <a:schemeClr val="tx1"/>
            </a:solidFill>
          </a:ln>
        </p:spPr>
      </p:pic>
    </p:spTree>
    <p:extLst>
      <p:ext uri="{BB962C8B-B14F-4D97-AF65-F5344CB8AC3E}">
        <p14:creationId xmlns:p14="http://schemas.microsoft.com/office/powerpoint/2010/main" val="40456660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8720" y="2590800"/>
            <a:ext cx="2194560" cy="2286000"/>
          </a:xfrm>
          <a:prstGeom prst="rect">
            <a:avLst/>
          </a:prstGeom>
        </p:spPr>
      </p:pic>
    </p:spTree>
    <p:extLst>
      <p:ext uri="{BB962C8B-B14F-4D97-AF65-F5344CB8AC3E}">
        <p14:creationId xmlns:p14="http://schemas.microsoft.com/office/powerpoint/2010/main" val="601640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14400" y="0"/>
            <a:ext cx="10363200" cy="1143000"/>
          </a:xfrm>
        </p:spPr>
        <p:txBody>
          <a:bodyPr/>
          <a:lstStyle/>
          <a:p>
            <a:pPr algn="ctr" eaLnBrk="1" hangingPunct="1"/>
            <a:r>
              <a:rPr lang="en-US" sz="3600" dirty="0"/>
              <a:t>Two-Fold Pattern</a:t>
            </a:r>
          </a:p>
        </p:txBody>
      </p:sp>
      <p:sp>
        <p:nvSpPr>
          <p:cNvPr id="4099" name="Rectangle 3"/>
          <p:cNvSpPr>
            <a:spLocks noGrp="1" noChangeArrowheads="1"/>
          </p:cNvSpPr>
          <p:nvPr>
            <p:ph type="body" idx="1"/>
          </p:nvPr>
        </p:nvSpPr>
        <p:spPr>
          <a:xfrm>
            <a:off x="3352800" y="1143000"/>
            <a:ext cx="5486400" cy="1787525"/>
          </a:xfrm>
        </p:spPr>
        <p:txBody>
          <a:bodyPr/>
          <a:lstStyle/>
          <a:p>
            <a:pPr eaLnBrk="1" hangingPunct="1">
              <a:spcBef>
                <a:spcPts val="0"/>
              </a:spcBef>
              <a:spcAft>
                <a:spcPts val="3600"/>
              </a:spcAft>
              <a:defRPr/>
            </a:pPr>
            <a:r>
              <a:rPr lang="en-US" dirty="0"/>
              <a:t>Satanic attack</a:t>
            </a:r>
          </a:p>
          <a:p>
            <a:pPr eaLnBrk="1" hangingPunct="1">
              <a:spcBef>
                <a:spcPts val="0"/>
              </a:spcBef>
              <a:spcAft>
                <a:spcPts val="3600"/>
              </a:spcAft>
              <a:defRPr/>
            </a:pPr>
            <a:r>
              <a:rPr lang="en-US" dirty="0"/>
              <a:t>God’s miraculous protection</a:t>
            </a:r>
            <a:endParaRPr lang="en-US" sz="2400" dirty="0"/>
          </a:p>
        </p:txBody>
      </p:sp>
      <p:pic>
        <p:nvPicPr>
          <p:cNvPr id="18436" name="Picture 5" descr="https://encrypted-tbn2.gstatic.com/images?q=tbn:ANd9GcQjYa1b34wEurDM_Ysus-MUPsGfl59ZGk9jgBY_m0Y7gik3vNxamA"/>
          <p:cNvPicPr>
            <a:picLocks noChangeAspect="1" noChangeArrowheads="1"/>
          </p:cNvPicPr>
          <p:nvPr/>
        </p:nvPicPr>
        <p:blipFill>
          <a:blip r:embed="rId2" cstate="print"/>
          <a:srcRect/>
          <a:stretch>
            <a:fillRect/>
          </a:stretch>
        </p:blipFill>
        <p:spPr bwMode="auto">
          <a:xfrm>
            <a:off x="3940899" y="2895600"/>
            <a:ext cx="4310202" cy="3657600"/>
          </a:xfrm>
          <a:prstGeom prst="rect">
            <a:avLst/>
          </a:prstGeom>
          <a:noFill/>
          <a:ln w="9525">
            <a:noFill/>
            <a:miter lim="800000"/>
            <a:headEnd/>
            <a:tailEnd/>
          </a:ln>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14400" y="228600"/>
            <a:ext cx="10363200" cy="914400"/>
          </a:xfrm>
        </p:spPr>
        <p:txBody>
          <a:bodyPr/>
          <a:lstStyle/>
          <a:p>
            <a:pPr algn="ctr" eaLnBrk="1" hangingPunct="1"/>
            <a:r>
              <a:rPr lang="en-US" sz="3600" dirty="0"/>
              <a:t>Satanic Attempts to Stop Messiah’s Birth</a:t>
            </a:r>
          </a:p>
        </p:txBody>
      </p:sp>
      <p:sp>
        <p:nvSpPr>
          <p:cNvPr id="4099" name="Rectangle 3"/>
          <p:cNvSpPr>
            <a:spLocks noGrp="1" noChangeArrowheads="1"/>
          </p:cNvSpPr>
          <p:nvPr>
            <p:ph type="body" idx="1"/>
          </p:nvPr>
        </p:nvSpPr>
        <p:spPr>
          <a:xfrm>
            <a:off x="1638300" y="1371600"/>
            <a:ext cx="8915400" cy="4953000"/>
          </a:xfrm>
        </p:spPr>
        <p:txBody>
          <a:bodyPr/>
          <a:lstStyle/>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Cain &amp; Abel (Gen. 4)</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Sons of God (Gen. 6)</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Pharaoh persecutes Israel (Exod. 1)</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Joash protected from Athaliah (2 Chron. 22‒23)</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Haman persecutes Israel (Esther)</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Antiochus Epiphanes (Dan. 11:31)</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Herod persecutes Christ (Matt 2; Rev 12:4)</a:t>
            </a:r>
            <a:endParaRPr lang="en-US" dirty="0"/>
          </a:p>
        </p:txBody>
      </p:sp>
      <p:pic>
        <p:nvPicPr>
          <p:cNvPr id="18436" name="Picture 5" descr="https://encrypted-tbn2.gstatic.com/images?q=tbn:ANd9GcQjYa1b34wEurDM_Ysus-MUPsGfl59ZGk9jgBY_m0Y7gik3vNxamA"/>
          <p:cNvPicPr>
            <a:picLocks noChangeAspect="1" noChangeArrowheads="1"/>
          </p:cNvPicPr>
          <p:nvPr/>
        </p:nvPicPr>
        <p:blipFill>
          <a:blip r:embed="rId2" cstate="print"/>
          <a:srcRect/>
          <a:stretch>
            <a:fillRect/>
          </a:stretch>
        </p:blipFill>
        <p:spPr bwMode="auto">
          <a:xfrm>
            <a:off x="10289340" y="118298"/>
            <a:ext cx="1293060" cy="1097280"/>
          </a:xfrm>
          <a:prstGeom prst="rect">
            <a:avLst/>
          </a:prstGeom>
          <a:noFill/>
          <a:ln w="9525">
            <a:noFill/>
            <a:miter lim="800000"/>
            <a:headEnd/>
            <a:tailEnd/>
          </a:ln>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14400" y="228600"/>
            <a:ext cx="10363200" cy="914400"/>
          </a:xfrm>
        </p:spPr>
        <p:txBody>
          <a:bodyPr/>
          <a:lstStyle/>
          <a:p>
            <a:pPr algn="ctr" eaLnBrk="1" hangingPunct="1"/>
            <a:r>
              <a:rPr lang="en-US" sz="3600" dirty="0"/>
              <a:t>Satanic Attempts to Stop Messiah’s Birth</a:t>
            </a:r>
          </a:p>
        </p:txBody>
      </p:sp>
      <p:sp>
        <p:nvSpPr>
          <p:cNvPr id="4099" name="Rectangle 3"/>
          <p:cNvSpPr>
            <a:spLocks noGrp="1" noChangeArrowheads="1"/>
          </p:cNvSpPr>
          <p:nvPr>
            <p:ph type="body" idx="1"/>
          </p:nvPr>
        </p:nvSpPr>
        <p:spPr>
          <a:xfrm>
            <a:off x="1638300" y="1371600"/>
            <a:ext cx="8915400" cy="4953000"/>
          </a:xfrm>
        </p:spPr>
        <p:txBody>
          <a:bodyPr/>
          <a:lstStyle/>
          <a:p>
            <a:pPr marL="571500" indent="-571500" eaLnBrk="1" hangingPunct="1">
              <a:spcBef>
                <a:spcPts val="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Cain &amp; Abel (Gen. 4)</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Sons of God (Gen. 6)</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Pharaoh persecutes Israel (Exod. 1)</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Joash protected from Athaliah (2 Chron. 22‒23)</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Haman persecutes Israel (Esther)</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Antiochus Epiphanes (Dan. 11:31)</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Herod persecutes Christ (Matt 2; Rev 12:4)</a:t>
            </a:r>
            <a:endParaRPr lang="en-US" dirty="0"/>
          </a:p>
        </p:txBody>
      </p:sp>
      <p:pic>
        <p:nvPicPr>
          <p:cNvPr id="18436" name="Picture 5" descr="https://encrypted-tbn2.gstatic.com/images?q=tbn:ANd9GcQjYa1b34wEurDM_Ysus-MUPsGfl59ZGk9jgBY_m0Y7gik3vNxamA"/>
          <p:cNvPicPr>
            <a:picLocks noChangeAspect="1" noChangeArrowheads="1"/>
          </p:cNvPicPr>
          <p:nvPr/>
        </p:nvPicPr>
        <p:blipFill>
          <a:blip r:embed="rId2" cstate="print"/>
          <a:srcRect/>
          <a:stretch>
            <a:fillRect/>
          </a:stretch>
        </p:blipFill>
        <p:spPr bwMode="auto">
          <a:xfrm>
            <a:off x="10289340" y="118298"/>
            <a:ext cx="1293060" cy="1097280"/>
          </a:xfrm>
          <a:prstGeom prst="rect">
            <a:avLst/>
          </a:prstGeom>
          <a:noFill/>
          <a:ln w="9525">
            <a:noFill/>
            <a:miter lim="800000"/>
            <a:headEnd/>
            <a:tailEnd/>
          </a:ln>
        </p:spPr>
      </p:pic>
    </p:spTree>
    <p:extLst>
      <p:ext uri="{BB962C8B-B14F-4D97-AF65-F5344CB8AC3E}">
        <p14:creationId xmlns:p14="http://schemas.microsoft.com/office/powerpoint/2010/main" val="387438017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Image result for patriarchs Genesis 5, 1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31818" y="228600"/>
            <a:ext cx="8728364" cy="6400800"/>
          </a:xfrm>
          <a:prstGeom prst="rect">
            <a:avLst/>
          </a:prstGeom>
          <a:noFill/>
          <a:ln w="9525">
            <a:noFill/>
            <a:miter lim="800000"/>
            <a:headEnd/>
            <a:tailEnd/>
          </a:ln>
        </p:spPr>
      </p:pic>
    </p:spTree>
    <p:extLst>
      <p:ext uri="{BB962C8B-B14F-4D97-AF65-F5344CB8AC3E}">
        <p14:creationId xmlns:p14="http://schemas.microsoft.com/office/powerpoint/2010/main" val="13307140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14400" y="228600"/>
            <a:ext cx="10363200" cy="914400"/>
          </a:xfrm>
        </p:spPr>
        <p:txBody>
          <a:bodyPr/>
          <a:lstStyle/>
          <a:p>
            <a:pPr algn="ctr" eaLnBrk="1" hangingPunct="1"/>
            <a:r>
              <a:rPr lang="en-US" sz="3600" dirty="0"/>
              <a:t>Satanic Attempts to Stop Messiah’s Birth</a:t>
            </a:r>
          </a:p>
        </p:txBody>
      </p:sp>
      <p:sp>
        <p:nvSpPr>
          <p:cNvPr id="4099" name="Rectangle 3"/>
          <p:cNvSpPr>
            <a:spLocks noGrp="1" noChangeArrowheads="1"/>
          </p:cNvSpPr>
          <p:nvPr>
            <p:ph type="body" idx="1"/>
          </p:nvPr>
        </p:nvSpPr>
        <p:spPr>
          <a:xfrm>
            <a:off x="1638300" y="1371600"/>
            <a:ext cx="8915400" cy="4953000"/>
          </a:xfrm>
        </p:spPr>
        <p:txBody>
          <a:bodyPr/>
          <a:lstStyle/>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Cain &amp; Abel (Gen. 4)</a:t>
            </a:r>
          </a:p>
          <a:p>
            <a:pPr marL="571500" indent="-571500" eaLnBrk="1" hangingPunct="1">
              <a:spcBef>
                <a:spcPts val="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Sons of God (Gen. 6)</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Pharaoh persecutes Israel (Exod. 1)</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Joash protected from Athaliah (2 Chron. 22‒23)</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Haman persecutes Israel (Esther)</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Antiochus Epiphanes (Dan. 11:31)</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Herod persecutes Christ (Matt 2; Rev 12:4)</a:t>
            </a:r>
            <a:endParaRPr lang="en-US" dirty="0"/>
          </a:p>
        </p:txBody>
      </p:sp>
      <p:pic>
        <p:nvPicPr>
          <p:cNvPr id="18436" name="Picture 5" descr="https://encrypted-tbn2.gstatic.com/images?q=tbn:ANd9GcQjYa1b34wEurDM_Ysus-MUPsGfl59ZGk9jgBY_m0Y7gik3vNxamA"/>
          <p:cNvPicPr>
            <a:picLocks noChangeAspect="1" noChangeArrowheads="1"/>
          </p:cNvPicPr>
          <p:nvPr/>
        </p:nvPicPr>
        <p:blipFill>
          <a:blip r:embed="rId2" cstate="print"/>
          <a:srcRect/>
          <a:stretch>
            <a:fillRect/>
          </a:stretch>
        </p:blipFill>
        <p:spPr bwMode="auto">
          <a:xfrm>
            <a:off x="10289340" y="118298"/>
            <a:ext cx="1293060" cy="1097280"/>
          </a:xfrm>
          <a:prstGeom prst="rect">
            <a:avLst/>
          </a:prstGeom>
          <a:noFill/>
          <a:ln w="9525">
            <a:noFill/>
            <a:miter lim="800000"/>
            <a:headEnd/>
            <a:tailEnd/>
          </a:ln>
        </p:spPr>
      </p:pic>
    </p:spTree>
    <p:extLst>
      <p:ext uri="{BB962C8B-B14F-4D97-AF65-F5344CB8AC3E}">
        <p14:creationId xmlns:p14="http://schemas.microsoft.com/office/powerpoint/2010/main" val="364715514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woman</a:t>
            </a:r>
            <a:r>
              <a:rPr lang="en-US" sz="3600" dirty="0">
                <a:effectLst>
                  <a:outerShdw blurRad="38100" dist="38100" dir="2700000" algn="tl">
                    <a:srgbClr val="000000">
                      <a:alpha val="43137"/>
                    </a:srgbClr>
                  </a:outerShdw>
                </a:effectLst>
                <a:latin typeface="Calibri" panose="020F0502020204030204" pitchFamily="34" charset="0"/>
              </a:rPr>
              <a:t>, And between your seed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her seed</a:t>
            </a:r>
            <a:r>
              <a:rPr lang="en-US" sz="3600" dirty="0">
                <a:effectLst>
                  <a:outerShdw blurRad="38100" dist="38100" dir="2700000" algn="tl">
                    <a:srgbClr val="000000">
                      <a:alpha val="43137"/>
                    </a:srgbClr>
                  </a:outerShdw>
                </a:effectLst>
                <a:latin typeface="Calibri" panose="020F0502020204030204" pitchFamily="34" charset="0"/>
              </a:rPr>
              <a:t>;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8720" y="2590800"/>
            <a:ext cx="2194560" cy="2286000"/>
          </a:xfrm>
          <a:prstGeom prst="rect">
            <a:avLst/>
          </a:prstGeom>
        </p:spPr>
      </p:pic>
    </p:spTree>
    <p:extLst>
      <p:ext uri="{BB962C8B-B14F-4D97-AF65-F5344CB8AC3E}">
        <p14:creationId xmlns:p14="http://schemas.microsoft.com/office/powerpoint/2010/main" val="3460403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F0B183-B9EB-4132-98C0-94D9039A49DC}"/>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4800600"/>
          </a:xfrm>
        </p:spPr>
        <p:txBody>
          <a:bodyPr/>
          <a:lstStyle/>
          <a:p>
            <a:pPr marL="0" indent="0" algn="ctr" defTabSz="685800">
              <a:spcBef>
                <a:spcPts val="0"/>
              </a:spcBef>
              <a:spcAft>
                <a:spcPts val="1200"/>
              </a:spcAft>
              <a:buNone/>
              <a:defRPr/>
            </a:pPr>
            <a:r>
              <a:rPr lang="en-US" sz="4000" kern="1200" dirty="0">
                <a:solidFill>
                  <a:srgbClr val="00FFFF"/>
                </a:solidFill>
                <a:ea typeface="+mj-ea"/>
                <a:cs typeface="+mj-cs"/>
              </a:rPr>
              <a:t>Genesis 6:1-4</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aseline="30000" dirty="0">
                <a:effectLst/>
              </a:rPr>
              <a:t>1 </a:t>
            </a:r>
            <a:r>
              <a:rPr lang="en-US" sz="3600" dirty="0">
                <a:effectLst>
                  <a:outerShdw blurRad="38100" dist="38100" dir="2700000" algn="tl">
                    <a:srgbClr val="000000">
                      <a:alpha val="43137"/>
                    </a:srgbClr>
                  </a:outerShdw>
                </a:effectLst>
              </a:rPr>
              <a:t>Now it came about, when men began to multiply on the face of the land, and daughters were born to them</a:t>
            </a:r>
            <a:r>
              <a:rPr lang="en-US" sz="3600" dirty="0">
                <a:effectLst/>
              </a:rPr>
              <a:t>, </a:t>
            </a:r>
            <a:r>
              <a:rPr lang="en-US" sz="3600" baseline="30000" dirty="0">
                <a:effectLst/>
              </a:rPr>
              <a:t>2 </a:t>
            </a:r>
            <a:r>
              <a:rPr lang="en-US" sz="3600" dirty="0">
                <a:effectLst>
                  <a:outerShdw blurRad="38100" dist="38100" dir="2700000" algn="tl">
                    <a:srgbClr val="000000">
                      <a:alpha val="43137"/>
                    </a:srgbClr>
                  </a:outerShdw>
                </a:effectLst>
              </a:rPr>
              <a:t>that the sons of God saw that the daughters of men were beautiful; and they took wives for themselves, whomever they chose. </a:t>
            </a:r>
            <a:r>
              <a:rPr lang="en-US" sz="3600" baseline="30000" dirty="0">
                <a:effectLst/>
              </a:rPr>
              <a:t>3</a:t>
            </a:r>
            <a:r>
              <a:rPr lang="en-US" sz="3600" dirty="0">
                <a:effectLst>
                  <a:outerShdw blurRad="38100" dist="38100" dir="2700000" algn="tl">
                    <a:srgbClr val="000000">
                      <a:alpha val="43137"/>
                    </a:srgbClr>
                  </a:outerShdw>
                </a:effectLst>
              </a:rPr>
              <a:t> Then the Lord said, ‘My Spirit shall not strive with man forever, because he also is flesh; nevertheless his days shall be one hundred and. . .</a:t>
            </a:r>
          </a:p>
        </p:txBody>
      </p:sp>
    </p:spTree>
    <p:extLst>
      <p:ext uri="{BB962C8B-B14F-4D97-AF65-F5344CB8AC3E}">
        <p14:creationId xmlns:p14="http://schemas.microsoft.com/office/powerpoint/2010/main" val="2032952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946363-468B-413B-AB57-1A1FF4A031F7}"/>
              </a:ext>
            </a:extLst>
          </p:cNvPr>
          <p:cNvPicPr>
            <a:picLocks noChangeAspect="1"/>
          </p:cNvPicPr>
          <p:nvPr/>
        </p:nvPicPr>
        <p:blipFill>
          <a:blip r:embed="rId2"/>
          <a:stretch>
            <a:fillRect/>
          </a:stretch>
        </p:blipFill>
        <p:spPr>
          <a:xfrm>
            <a:off x="0" y="1"/>
            <a:ext cx="12192000" cy="6857999"/>
          </a:xfrm>
          <a:prstGeom prst="rect">
            <a:avLst/>
          </a:prstGeom>
        </p:spPr>
      </p:pic>
      <p:sp>
        <p:nvSpPr>
          <p:cNvPr id="3" name="Rectangle 2"/>
          <p:cNvSpPr/>
          <p:nvPr/>
        </p:nvSpPr>
        <p:spPr>
          <a:xfrm>
            <a:off x="609600" y="1"/>
            <a:ext cx="10972800" cy="4185761"/>
          </a:xfrm>
          <a:prstGeom prst="rect">
            <a:avLst/>
          </a:prstGeom>
        </p:spPr>
        <p:txBody>
          <a:bodyPr wrap="square">
            <a:spAutoFit/>
          </a:bodyPr>
          <a:lstStyle/>
          <a:p>
            <a:pPr algn="ctr" fontAlgn="auto">
              <a:spcBef>
                <a:spcPts val="0"/>
              </a:spcBef>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Revelation 12:1-5 (cont’d) </a:t>
            </a:r>
          </a:p>
          <a:p>
            <a:pPr lvl="0" algn="just">
              <a:spcBef>
                <a:spcPts val="0"/>
              </a:spcBef>
              <a:buClr>
                <a:srgbClr val="00FFFF"/>
              </a:buClr>
              <a:buSzPct val="75000"/>
            </a:pP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 . the stars of heaven, and did cast them to the earth: and the dragon stood before the woman that is about to give birth, so that when she gave birth  he may devour her child. </a:t>
            </a: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5</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she gave birth to a son, a man child, who is to rule all the nations with a rod of iron: and her child was caught up unto God, and to his throne.</a:t>
            </a:r>
            <a:endParaRPr lang="en-US" sz="3600" kern="0" dirty="0">
              <a:solidFill>
                <a:srgbClr val="FFFFCC"/>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414284493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F0B183-B9EB-4132-98C0-94D9039A49DC}"/>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5334000"/>
          </a:xfrm>
        </p:spPr>
        <p:txBody>
          <a:bodyPr/>
          <a:lstStyle/>
          <a:p>
            <a:pPr marL="0" indent="0" algn="ctr" defTabSz="685800">
              <a:spcBef>
                <a:spcPts val="0"/>
              </a:spcBef>
              <a:spcAft>
                <a:spcPts val="1200"/>
              </a:spcAft>
              <a:buNone/>
              <a:defRPr/>
            </a:pPr>
            <a:r>
              <a:rPr lang="en-US" sz="4000" kern="1200" dirty="0">
                <a:solidFill>
                  <a:schemeClr val="tx2"/>
                </a:solidFill>
                <a:ea typeface="+mj-ea"/>
                <a:cs typeface="Calibri" panose="020F0502020204030204" pitchFamily="34" charset="0"/>
              </a:rPr>
              <a:t>Genesis 6:1-4</a:t>
            </a:r>
          </a:p>
          <a:p>
            <a:pPr marL="0" indent="0" algn="just">
              <a:spcBef>
                <a:spcPts val="0"/>
              </a:spcBef>
              <a:buNone/>
            </a:pPr>
            <a:r>
              <a:rPr lang="en-US" sz="3600" dirty="0">
                <a:effectLst>
                  <a:outerShdw blurRad="38100" dist="38100" dir="2700000" algn="tl">
                    <a:srgbClr val="000000">
                      <a:alpha val="43137"/>
                    </a:srgbClr>
                  </a:outerShdw>
                </a:effectLst>
              </a:rPr>
              <a:t>. . . twenty years.’ </a:t>
            </a:r>
            <a:r>
              <a:rPr lang="en-US" sz="3600" baseline="30000" dirty="0">
                <a:effectLst/>
              </a:rPr>
              <a:t>4</a:t>
            </a:r>
            <a:r>
              <a:rPr lang="en-US" sz="3600" dirty="0">
                <a:effectLst>
                  <a:outerShdw blurRad="38100" dist="38100" dir="2700000" algn="tl">
                    <a:srgbClr val="000000">
                      <a:alpha val="43137"/>
                    </a:srgbClr>
                  </a:outerShdw>
                </a:effectLst>
              </a:rPr>
              <a:t> The Nephilim were on the earth in those days, and also afterward, when the sons of God came in to the daughters of men, and they bore children to them. Those were the mighty men who were of old, men of renown.”</a:t>
            </a:r>
          </a:p>
        </p:txBody>
      </p:sp>
    </p:spTree>
    <p:extLst>
      <p:ext uri="{BB962C8B-B14F-4D97-AF65-F5344CB8AC3E}">
        <p14:creationId xmlns:p14="http://schemas.microsoft.com/office/powerpoint/2010/main" val="3019569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3048000"/>
          </a:xfrm>
        </p:spPr>
        <p:txBody>
          <a:bodyPr/>
          <a:lstStyle/>
          <a:p>
            <a:pPr marL="0" indent="0" algn="ctr" defTabSz="685800">
              <a:spcBef>
                <a:spcPct val="0"/>
              </a:spcBef>
              <a:spcAft>
                <a:spcPts val="1200"/>
              </a:spcAft>
              <a:buNone/>
              <a:defRPr/>
            </a:pPr>
            <a:r>
              <a:rPr lang="en-US" sz="4000" kern="1200" dirty="0">
                <a:solidFill>
                  <a:schemeClr val="tx2"/>
                </a:solidFill>
                <a:ea typeface="+mj-ea"/>
              </a:rPr>
              <a:t>Genesis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:8-9</a:t>
            </a:r>
          </a:p>
          <a:p>
            <a:pPr marL="0" indent="0" algn="just">
              <a:spcBef>
                <a:spcPts val="0"/>
              </a:spcBef>
              <a:buNone/>
            </a:pP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8 </a:t>
            </a:r>
            <a:r>
              <a:rPr lang="en-US" sz="3600" dirty="0">
                <a:effectLst>
                  <a:outerShdw blurRad="38100" dist="38100" dir="2700000" algn="tl">
                    <a:srgbClr val="000000">
                      <a:alpha val="43137"/>
                    </a:srgbClr>
                  </a:outerShdw>
                </a:effectLst>
              </a:rPr>
              <a:t>But Noah found favor in the eyes of the </a:t>
            </a:r>
            <a:r>
              <a:rPr lang="en-US" sz="3600" cap="small" dirty="0">
                <a:effectLst>
                  <a:outerShdw blurRad="38100" dist="38100" dir="2700000" algn="tl">
                    <a:srgbClr val="000000">
                      <a:alpha val="43137"/>
                    </a:srgbClr>
                  </a:outerShdw>
                </a:effectLst>
              </a:rPr>
              <a:t>Lord</a:t>
            </a: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9 </a:t>
            </a:r>
            <a:r>
              <a:rPr lang="en-US" sz="3600" dirty="0">
                <a:effectLst>
                  <a:outerShdw blurRad="38100" dist="38100" dir="2700000" algn="tl">
                    <a:srgbClr val="000000">
                      <a:alpha val="43137"/>
                    </a:srgbClr>
                  </a:outerShdw>
                </a:effectLst>
              </a:rPr>
              <a:t>These are </a:t>
            </a:r>
            <a:r>
              <a:rPr lang="en-US" sz="3600" i="1" dirty="0">
                <a:effectLst>
                  <a:outerShdw blurRad="38100" dist="38100" dir="2700000" algn="tl">
                    <a:srgbClr val="000000">
                      <a:alpha val="43137"/>
                    </a:srgbClr>
                  </a:outerShdw>
                </a:effectLst>
              </a:rPr>
              <a:t>the records of</a:t>
            </a:r>
            <a:r>
              <a:rPr lang="en-US" sz="3600" dirty="0">
                <a:effectLst>
                  <a:outerShdw blurRad="38100" dist="38100" dir="2700000" algn="tl">
                    <a:srgbClr val="000000">
                      <a:alpha val="43137"/>
                    </a:srgbClr>
                  </a:outerShdw>
                </a:effectLst>
              </a:rPr>
              <a:t> the generations of Noah. Noah was a </a:t>
            </a:r>
            <a:r>
              <a:rPr lang="en-US" sz="3600" b="1" u="sng" dirty="0">
                <a:solidFill>
                  <a:srgbClr val="FFFFCC"/>
                </a:solidFill>
                <a:effectLst>
                  <a:outerShdw blurRad="38100" dist="38100" dir="2700000" algn="tl">
                    <a:srgbClr val="000000">
                      <a:alpha val="43137"/>
                    </a:srgbClr>
                  </a:outerShdw>
                </a:effectLst>
              </a:rPr>
              <a:t>righteous</a:t>
            </a:r>
            <a:r>
              <a:rPr lang="en-US" sz="3600" dirty="0">
                <a:effectLst>
                  <a:outerShdw blurRad="38100" dist="38100" dir="2700000" algn="tl">
                    <a:srgbClr val="000000">
                      <a:alpha val="43137"/>
                    </a:srgbClr>
                  </a:outerShdw>
                </a:effectLst>
              </a:rPr>
              <a:t> man, </a:t>
            </a:r>
            <a:r>
              <a:rPr lang="en-US" sz="3600" b="1" u="sng" dirty="0">
                <a:solidFill>
                  <a:srgbClr val="FFFFCC"/>
                </a:solidFill>
                <a:effectLst>
                  <a:outerShdw blurRad="38100" dist="38100" dir="2700000" algn="tl">
                    <a:srgbClr val="000000">
                      <a:alpha val="43137"/>
                    </a:srgbClr>
                  </a:outerShdw>
                </a:effectLst>
              </a:rPr>
              <a:t>blameless</a:t>
            </a:r>
            <a:r>
              <a:rPr lang="en-US" sz="3600" dirty="0">
                <a:effectLst>
                  <a:outerShdw blurRad="38100" dist="38100" dir="2700000" algn="tl">
                    <a:srgbClr val="000000">
                      <a:alpha val="43137"/>
                    </a:srgbClr>
                  </a:outerShdw>
                </a:effectLst>
              </a:rPr>
              <a:t> in his time; Noah walked with God.”</a:t>
            </a:r>
          </a:p>
        </p:txBody>
      </p:sp>
      <p:pic>
        <p:nvPicPr>
          <p:cNvPr id="4" name="Picture 3">
            <a:extLst>
              <a:ext uri="{FF2B5EF4-FFF2-40B4-BE49-F238E27FC236}">
                <a16:creationId xmlns:a16="http://schemas.microsoft.com/office/drawing/2014/main" id="{A1D2E366-BCBC-468C-B69D-0D668EADA4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35496" y="3048000"/>
            <a:ext cx="1921008" cy="1828800"/>
          </a:xfrm>
          <a:prstGeom prst="rect">
            <a:avLst/>
          </a:prstGeom>
        </p:spPr>
      </p:pic>
    </p:spTree>
    <p:extLst>
      <p:ext uri="{BB962C8B-B14F-4D97-AF65-F5344CB8AC3E}">
        <p14:creationId xmlns:p14="http://schemas.microsoft.com/office/powerpoint/2010/main" val="375863559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2133600"/>
          </a:xfrm>
        </p:spPr>
        <p:txBody>
          <a:bodyPr/>
          <a:lstStyle/>
          <a:p>
            <a:pPr marL="0" indent="0" algn="ctr" defTabSz="685800">
              <a:spcBef>
                <a:spcPct val="0"/>
              </a:spcBef>
              <a:spcAft>
                <a:spcPts val="1200"/>
              </a:spcAft>
              <a:buNone/>
              <a:defRPr/>
            </a:pPr>
            <a:r>
              <a:rPr lang="en-US" sz="4000" kern="1200" dirty="0">
                <a:solidFill>
                  <a:schemeClr val="tx2"/>
                </a:solidFill>
                <a:ea typeface="+mj-ea"/>
              </a:rPr>
              <a:t>Exodus 12:5</a:t>
            </a:r>
            <a:endParaRPr lang="en-US" sz="4000" kern="1200" dirty="0">
              <a:solidFill>
                <a:schemeClr val="tx2"/>
              </a:solidFill>
              <a:ea typeface="+mj-ea"/>
              <a:cs typeface="Calibri" panose="020F0502020204030204" pitchFamily="34" charset="0"/>
            </a:endParaRPr>
          </a:p>
          <a:p>
            <a:pPr marL="0" indent="0" algn="just">
              <a:spcBef>
                <a:spcPts val="0"/>
              </a:spcBef>
              <a:buNone/>
            </a:pPr>
            <a:r>
              <a:rPr lang="en-US" sz="3600" dirty="0"/>
              <a:t>“Your lamb shall be an </a:t>
            </a:r>
            <a:r>
              <a:rPr lang="en-US" sz="3600" b="1" u="sng" dirty="0">
                <a:solidFill>
                  <a:srgbClr val="FFFFCC"/>
                </a:solidFill>
              </a:rPr>
              <a:t>unblemished</a:t>
            </a:r>
            <a:r>
              <a:rPr lang="en-US" sz="3600" dirty="0"/>
              <a:t> male a year old; you may take it from the sheep or from the goats.”</a:t>
            </a:r>
            <a:endParaRPr lang="en-US" sz="3600" dirty="0">
              <a:effectLst>
                <a:outerShdw blurRad="38100" dist="38100" dir="2700000" algn="tl">
                  <a:srgbClr val="000000">
                    <a:alpha val="43137"/>
                  </a:srgbClr>
                </a:outerShdw>
              </a:effectLst>
            </a:endParaRPr>
          </a:p>
        </p:txBody>
      </p:sp>
      <p:pic>
        <p:nvPicPr>
          <p:cNvPr id="5" name="Picture 6" descr="Image result for passover lamb">
            <a:extLst>
              <a:ext uri="{FF2B5EF4-FFF2-40B4-BE49-F238E27FC236}">
                <a16:creationId xmlns:a16="http://schemas.microsoft.com/office/drawing/2014/main" id="{5FF4C3C5-0A6C-4DF0-BA2F-72A4F2DBBCD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64000" y="2514600"/>
            <a:ext cx="4064000" cy="2286000"/>
          </a:xfrm>
          <a:prstGeom prst="rect">
            <a:avLst/>
          </a:prstGeom>
          <a:noFill/>
        </p:spPr>
      </p:pic>
    </p:spTree>
    <p:extLst>
      <p:ext uri="{BB962C8B-B14F-4D97-AF65-F5344CB8AC3E}">
        <p14:creationId xmlns:p14="http://schemas.microsoft.com/office/powerpoint/2010/main" val="303734176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26">
            <a:extLst>
              <a:ext uri="{FF2B5EF4-FFF2-40B4-BE49-F238E27FC236}">
                <a16:creationId xmlns:a16="http://schemas.microsoft.com/office/drawing/2014/main" id="{EC9ADD25-DD80-4505-8DD5-B1AE19FECE68}"/>
              </a:ext>
            </a:extLst>
          </p:cNvPr>
          <p:cNvSpPr>
            <a:spLocks noGrp="1" noChangeArrowheads="1"/>
          </p:cNvSpPr>
          <p:nvPr>
            <p:ph type="title"/>
          </p:nvPr>
        </p:nvSpPr>
        <p:spPr>
          <a:xfrm>
            <a:off x="2209800" y="228600"/>
            <a:ext cx="7772400" cy="914400"/>
          </a:xfrm>
        </p:spPr>
        <p:txBody>
          <a:bodyPr/>
          <a:lstStyle/>
          <a:p>
            <a:pPr algn="ctr">
              <a:defRPr/>
            </a:pPr>
            <a:r>
              <a:rPr lang="en-US" altLang="en-US" sz="3600" dirty="0">
                <a:effectLst>
                  <a:outerShdw blurRad="38100" dist="38100" dir="2700000" algn="tl">
                    <a:srgbClr val="000000">
                      <a:alpha val="43137"/>
                    </a:srgbClr>
                  </a:outerShdw>
                </a:effectLst>
              </a:rPr>
              <a:t>3 Major Alternative Views</a:t>
            </a:r>
          </a:p>
        </p:txBody>
      </p:sp>
      <p:sp>
        <p:nvSpPr>
          <p:cNvPr id="7171" name="Rectangle 1027">
            <a:extLst>
              <a:ext uri="{FF2B5EF4-FFF2-40B4-BE49-F238E27FC236}">
                <a16:creationId xmlns:a16="http://schemas.microsoft.com/office/drawing/2014/main" id="{07BDE0F5-5E15-4665-B2BE-7E559ED937F6}"/>
              </a:ext>
            </a:extLst>
          </p:cNvPr>
          <p:cNvSpPr>
            <a:spLocks noGrp="1" noChangeArrowheads="1"/>
          </p:cNvSpPr>
          <p:nvPr>
            <p:ph type="body" sz="half" idx="1"/>
          </p:nvPr>
        </p:nvSpPr>
        <p:spPr>
          <a:xfrm>
            <a:off x="1828800" y="1371600"/>
            <a:ext cx="8534400" cy="2971800"/>
          </a:xfrm>
        </p:spPr>
        <p:txBody>
          <a:bodyPr/>
          <a:lstStyle/>
          <a:p>
            <a:pPr marL="514350" indent="-514350"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Intermarriage between the Godly line of Seth and the ungodly lines of Cain.</a:t>
            </a:r>
          </a:p>
          <a:p>
            <a:pPr marL="514350" indent="-514350"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Polygamous Cainite despots.</a:t>
            </a:r>
          </a:p>
          <a:p>
            <a:pPr marL="514350" indent="-514350"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Fallen angels procreating with human women.</a:t>
            </a:r>
          </a:p>
        </p:txBody>
      </p:sp>
      <p:pic>
        <p:nvPicPr>
          <p:cNvPr id="21508" name="Picture 1030" descr="clip0094">
            <a:extLst>
              <a:ext uri="{FF2B5EF4-FFF2-40B4-BE49-F238E27FC236}">
                <a16:creationId xmlns:a16="http://schemas.microsoft.com/office/drawing/2014/main" id="{EDC98274-2DB0-460B-BFA6-799286B8876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81539" y="4267200"/>
            <a:ext cx="28289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66E1933-1E02-4F53-A362-5D59201D135A}"/>
              </a:ext>
            </a:extLst>
          </p:cNvPr>
          <p:cNvGraphicFramePr>
            <a:graphicFrameLocks noGrp="1"/>
          </p:cNvGraphicFramePr>
          <p:nvPr>
            <p:ph type="tbl" idx="1"/>
          </p:nvPr>
        </p:nvGraphicFramePr>
        <p:xfrm>
          <a:off x="1616075" y="311151"/>
          <a:ext cx="8959850" cy="6235695"/>
        </p:xfrm>
        <a:graphic>
          <a:graphicData uri="http://schemas.openxmlformats.org/drawingml/2006/table">
            <a:tbl>
              <a:tblPr firstRow="1" bandRow="1">
                <a:tableStyleId>{073A0DAA-6AF3-43AB-8588-CEC1D06C72B9}</a:tableStyleId>
              </a:tblPr>
              <a:tblGrid>
                <a:gridCol w="4479925">
                  <a:extLst>
                    <a:ext uri="{9D8B030D-6E8A-4147-A177-3AD203B41FA5}">
                      <a16:colId xmlns:a16="http://schemas.microsoft.com/office/drawing/2014/main" val="4083022562"/>
                    </a:ext>
                  </a:extLst>
                </a:gridCol>
                <a:gridCol w="4479925">
                  <a:extLst>
                    <a:ext uri="{9D8B030D-6E8A-4147-A177-3AD203B41FA5}">
                      <a16:colId xmlns:a16="http://schemas.microsoft.com/office/drawing/2014/main" val="1397627422"/>
                    </a:ext>
                  </a:extLst>
                </a:gridCol>
              </a:tblGrid>
              <a:tr h="91455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tx2"/>
                          </a:solidFill>
                          <a:effectLst/>
                          <a:latin typeface="Calibri" panose="020F0502020204030204" pitchFamily="34" charset="0"/>
                        </a:rPr>
                        <a:t>DOES </a:t>
                      </a:r>
                      <a:r>
                        <a:rPr kumimoji="0" lang="en-US" sz="2800" b="1" i="0" u="sng" strike="noStrike" cap="none" normalizeH="0" baseline="0" dirty="0">
                          <a:ln>
                            <a:noFill/>
                          </a:ln>
                          <a:solidFill>
                            <a:srgbClr val="FFFFCC"/>
                          </a:solidFill>
                          <a:effectLst/>
                          <a:latin typeface="Calibri" panose="020F0502020204030204" pitchFamily="34" charset="0"/>
                        </a:rPr>
                        <a:t>NOT</a:t>
                      </a:r>
                      <a:r>
                        <a:rPr kumimoji="0" lang="en-US" sz="2800" b="1" i="0" u="none" strike="noStrike" cap="none" normalizeH="0" baseline="0" dirty="0">
                          <a:ln>
                            <a:noFill/>
                          </a:ln>
                          <a:solidFill>
                            <a:schemeClr val="tx2"/>
                          </a:solidFill>
                          <a:effectLst/>
                          <a:latin typeface="Calibri" panose="020F0502020204030204" pitchFamily="34" charset="0"/>
                        </a:rPr>
                        <a:t> REFER TO ANGELS</a:t>
                      </a:r>
                    </a:p>
                  </a:txBody>
                  <a:tcPr marL="91427" marR="91427" marT="45734" marB="45734"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sz="2800" b="1" i="0" u="sng" strike="noStrike" kern="1200" cap="none" normalizeH="0" baseline="0" dirty="0">
                          <a:ln>
                            <a:noFill/>
                          </a:ln>
                          <a:solidFill>
                            <a:srgbClr val="FFFFCC"/>
                          </a:solidFill>
                          <a:effectLst/>
                          <a:latin typeface="Calibri" panose="020F0502020204030204" pitchFamily="34" charset="0"/>
                          <a:ea typeface="+mn-ea"/>
                          <a:cs typeface="+mn-cs"/>
                        </a:rPr>
                        <a:t>DOES</a:t>
                      </a:r>
                      <a:r>
                        <a:rPr lang="en-US" sz="2800" dirty="0">
                          <a:solidFill>
                            <a:schemeClr val="tx2"/>
                          </a:solidFill>
                          <a:effectLst>
                            <a:outerShdw blurRad="38100" dist="38100" dir="2700000" algn="tl">
                              <a:srgbClr val="000000"/>
                            </a:outerShdw>
                          </a:effectLst>
                          <a:latin typeface="Calibri" panose="020F0502020204030204" pitchFamily="34" charset="0"/>
                        </a:rPr>
                        <a:t> REFER TO ANGELS </a:t>
                      </a:r>
                    </a:p>
                  </a:txBody>
                  <a:tcPr marL="91427" marR="91427" marT="45734" marB="45734" anchor="ctr" horzOverflow="overflow"/>
                </a:tc>
                <a:extLst>
                  <a:ext uri="{0D108BD9-81ED-4DB2-BD59-A6C34878D82A}">
                    <a16:rowId xmlns:a16="http://schemas.microsoft.com/office/drawing/2014/main" val="1052160702"/>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bg2"/>
                          </a:solidFill>
                          <a:effectLst/>
                          <a:latin typeface="Calibri" panose="020F0502020204030204" pitchFamily="34" charset="0"/>
                        </a:rPr>
                        <a:t>Millard Erickson</a:t>
                      </a: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rPr>
                        <a:t>John MacArthur</a:t>
                      </a:r>
                    </a:p>
                  </a:txBody>
                  <a:tcPr marL="91427" marR="91427" marT="45734" marB="45734" anchor="ctr" horzOverflow="overflow">
                    <a:solidFill>
                      <a:srgbClr val="99FF99"/>
                    </a:solidFill>
                  </a:tcPr>
                </a:tc>
                <a:extLst>
                  <a:ext uri="{0D108BD9-81ED-4DB2-BD59-A6C34878D82A}">
                    <a16:rowId xmlns:a16="http://schemas.microsoft.com/office/drawing/2014/main" val="1624996199"/>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bg2"/>
                          </a:solidFill>
                          <a:effectLst/>
                          <a:latin typeface="Calibri" panose="020F0502020204030204" pitchFamily="34" charset="0"/>
                        </a:rPr>
                        <a:t>J. </a:t>
                      </a:r>
                      <a:r>
                        <a:rPr kumimoji="0" lang="en-US" sz="2800" b="0" i="0" u="none" strike="noStrike" cap="none" normalizeH="0" baseline="0" dirty="0" err="1">
                          <a:ln>
                            <a:noFill/>
                          </a:ln>
                          <a:solidFill>
                            <a:schemeClr val="bg2"/>
                          </a:solidFill>
                          <a:effectLst/>
                          <a:latin typeface="Calibri" panose="020F0502020204030204" pitchFamily="34" charset="0"/>
                        </a:rPr>
                        <a:t>Sidlow</a:t>
                      </a:r>
                      <a:r>
                        <a:rPr kumimoji="0" lang="en-US" sz="2800" b="0" i="0" u="none" strike="noStrike" cap="none" normalizeH="0" baseline="0" dirty="0">
                          <a:ln>
                            <a:noFill/>
                          </a:ln>
                          <a:solidFill>
                            <a:schemeClr val="bg2"/>
                          </a:solidFill>
                          <a:effectLst/>
                          <a:latin typeface="Calibri" panose="020F0502020204030204" pitchFamily="34" charset="0"/>
                        </a:rPr>
                        <a:t> Baxter</a:t>
                      </a: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rPr>
                        <a:t>Henry Morris</a:t>
                      </a:r>
                    </a:p>
                  </a:txBody>
                  <a:tcPr marL="91427" marR="91427" marT="45734" marB="45734" anchor="ctr" horzOverflow="overflow">
                    <a:solidFill>
                      <a:srgbClr val="99FF99"/>
                    </a:solidFill>
                  </a:tcPr>
                </a:tc>
                <a:extLst>
                  <a:ext uri="{0D108BD9-81ED-4DB2-BD59-A6C34878D82A}">
                    <a16:rowId xmlns:a16="http://schemas.microsoft.com/office/drawing/2014/main" val="3636852434"/>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bg2"/>
                          </a:solidFill>
                          <a:effectLst/>
                          <a:latin typeface="Calibri" panose="020F0502020204030204" pitchFamily="34" charset="0"/>
                        </a:rPr>
                        <a:t>Warren </a:t>
                      </a:r>
                      <a:r>
                        <a:rPr kumimoji="0" lang="en-US" sz="2800" b="0" i="0" u="none" strike="noStrike" cap="none" normalizeH="0" baseline="0" dirty="0" err="1">
                          <a:ln>
                            <a:noFill/>
                          </a:ln>
                          <a:solidFill>
                            <a:schemeClr val="bg2"/>
                          </a:solidFill>
                          <a:effectLst/>
                          <a:latin typeface="Calibri" panose="020F0502020204030204" pitchFamily="34" charset="0"/>
                        </a:rPr>
                        <a:t>Wiersbe</a:t>
                      </a:r>
                      <a:endParaRPr kumimoji="0" lang="en-US" sz="2800" b="0" i="0" u="none" strike="noStrike" cap="none" normalizeH="0" baseline="0" dirty="0">
                        <a:ln>
                          <a:noFill/>
                        </a:ln>
                        <a:solidFill>
                          <a:schemeClr val="bg2"/>
                        </a:solidFill>
                        <a:effectLst/>
                        <a:latin typeface="Calibri" panose="020F0502020204030204" pitchFamily="34" charset="0"/>
                      </a:endParaRP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rPr>
                        <a:t>Arnold Fruchtenbaum</a:t>
                      </a:r>
                    </a:p>
                  </a:txBody>
                  <a:tcPr marL="91427" marR="91427" marT="45734" marB="45734" anchor="ctr" horzOverflow="overflow">
                    <a:solidFill>
                      <a:srgbClr val="99FF99"/>
                    </a:solidFill>
                  </a:tcPr>
                </a:tc>
                <a:extLst>
                  <a:ext uri="{0D108BD9-81ED-4DB2-BD59-A6C34878D82A}">
                    <a16:rowId xmlns:a16="http://schemas.microsoft.com/office/drawing/2014/main" val="3808086373"/>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sz="2800" b="0" i="0" u="none" strike="noStrike" cap="none" normalizeH="0" baseline="0" dirty="0">
                          <a:ln>
                            <a:noFill/>
                          </a:ln>
                          <a:solidFill>
                            <a:schemeClr val="bg2"/>
                          </a:solidFill>
                          <a:effectLst/>
                          <a:latin typeface="Calibri" panose="020F0502020204030204" pitchFamily="34" charset="0"/>
                        </a:rPr>
                        <a:t>Paul Enns</a:t>
                      </a: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rPr>
                        <a:t>Robert Lightner</a:t>
                      </a:r>
                    </a:p>
                  </a:txBody>
                  <a:tcPr marL="91427" marR="91427" marT="45734" marB="45734" anchor="ctr" horzOverflow="overflow">
                    <a:solidFill>
                      <a:srgbClr val="99FF99"/>
                    </a:solidFill>
                  </a:tcPr>
                </a:tc>
                <a:extLst>
                  <a:ext uri="{0D108BD9-81ED-4DB2-BD59-A6C34878D82A}">
                    <a16:rowId xmlns:a16="http://schemas.microsoft.com/office/drawing/2014/main" val="4167479987"/>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bg2"/>
                          </a:solidFill>
                          <a:effectLst/>
                          <a:latin typeface="Calibri" panose="020F0502020204030204" pitchFamily="34" charset="0"/>
                        </a:rPr>
                        <a:t>Gleason Archer</a:t>
                      </a: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rPr>
                        <a:t>D. Edmond Hiebert</a:t>
                      </a:r>
                    </a:p>
                  </a:txBody>
                  <a:tcPr marL="91427" marR="91427" marT="45734" marB="45734" anchor="ctr" horzOverflow="overflow">
                    <a:solidFill>
                      <a:srgbClr val="99FF99"/>
                    </a:solidFill>
                  </a:tcPr>
                </a:tc>
                <a:extLst>
                  <a:ext uri="{0D108BD9-81ED-4DB2-BD59-A6C34878D82A}">
                    <a16:rowId xmlns:a16="http://schemas.microsoft.com/office/drawing/2014/main" val="4253275423"/>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bg2"/>
                          </a:solidFill>
                          <a:effectLst/>
                          <a:latin typeface="Calibri" panose="020F0502020204030204" pitchFamily="34" charset="0"/>
                        </a:rPr>
                        <a:t>John </a:t>
                      </a:r>
                      <a:r>
                        <a:rPr kumimoji="0" lang="en-US" sz="2800" b="0" i="0" u="none" strike="noStrike" cap="none" normalizeH="0" baseline="0" dirty="0" err="1">
                          <a:ln>
                            <a:noFill/>
                          </a:ln>
                          <a:solidFill>
                            <a:schemeClr val="bg2"/>
                          </a:solidFill>
                          <a:effectLst/>
                          <a:latin typeface="Calibri" panose="020F0502020204030204" pitchFamily="34" charset="0"/>
                        </a:rPr>
                        <a:t>Sailhammer</a:t>
                      </a:r>
                      <a:endParaRPr kumimoji="0" lang="en-US" sz="2800" b="0" i="0" u="none" strike="noStrike" cap="none" normalizeH="0" baseline="0" dirty="0">
                        <a:ln>
                          <a:noFill/>
                        </a:ln>
                        <a:solidFill>
                          <a:schemeClr val="bg2"/>
                        </a:solidFill>
                        <a:effectLst/>
                        <a:latin typeface="Calibri" panose="020F0502020204030204" pitchFamily="34" charset="0"/>
                      </a:endParaRP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rPr>
                        <a:t>James </a:t>
                      </a:r>
                      <a:r>
                        <a:rPr kumimoji="0" lang="en-US" sz="2800" b="1" i="0" u="none" strike="noStrike" cap="none" normalizeH="0" baseline="0" dirty="0" err="1">
                          <a:ln>
                            <a:noFill/>
                          </a:ln>
                          <a:solidFill>
                            <a:schemeClr val="bg2"/>
                          </a:solidFill>
                          <a:effectLst/>
                          <a:latin typeface="Calibri" panose="020F0502020204030204" pitchFamily="34" charset="0"/>
                        </a:rPr>
                        <a:t>Boice</a:t>
                      </a:r>
                      <a:endParaRPr kumimoji="0" lang="en-US" sz="2800" b="1" i="0" u="none" strike="noStrike" cap="none" normalizeH="0" baseline="0" dirty="0">
                        <a:ln>
                          <a:noFill/>
                        </a:ln>
                        <a:solidFill>
                          <a:schemeClr val="bg2"/>
                        </a:solidFill>
                        <a:effectLst/>
                        <a:latin typeface="Calibri" panose="020F0502020204030204" pitchFamily="34" charset="0"/>
                      </a:endParaRPr>
                    </a:p>
                  </a:txBody>
                  <a:tcPr marL="91427" marR="91427" marT="45734" marB="45734" anchor="ctr" horzOverflow="overflow">
                    <a:solidFill>
                      <a:srgbClr val="99FF99"/>
                    </a:solidFill>
                  </a:tcPr>
                </a:tc>
                <a:extLst>
                  <a:ext uri="{0D108BD9-81ED-4DB2-BD59-A6C34878D82A}">
                    <a16:rowId xmlns:a16="http://schemas.microsoft.com/office/drawing/2014/main" val="2056588254"/>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bg2"/>
                          </a:solidFill>
                          <a:effectLst/>
                          <a:latin typeface="Calibri" panose="020F0502020204030204" pitchFamily="34" charset="0"/>
                        </a:rPr>
                        <a:t>Wayne Grudem</a:t>
                      </a: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rPr>
                        <a:t>Robert Morey</a:t>
                      </a:r>
                    </a:p>
                  </a:txBody>
                  <a:tcPr marL="91427" marR="91427" marT="45734" marB="45734" anchor="ctr" horzOverflow="overflow">
                    <a:solidFill>
                      <a:srgbClr val="99FF99"/>
                    </a:solidFill>
                  </a:tcPr>
                </a:tc>
                <a:extLst>
                  <a:ext uri="{0D108BD9-81ED-4DB2-BD59-A6C34878D82A}">
                    <a16:rowId xmlns:a16="http://schemas.microsoft.com/office/drawing/2014/main" val="2032328253"/>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bg2"/>
                          </a:solidFill>
                          <a:effectLst/>
                          <a:latin typeface="Calibri" panose="020F0502020204030204" pitchFamily="34" charset="0"/>
                        </a:rPr>
                        <a:t>Meredith Kline</a:t>
                      </a: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rPr>
                        <a:t>M. R. </a:t>
                      </a:r>
                      <a:r>
                        <a:rPr kumimoji="0" lang="en-US" sz="2800" b="1" i="0" u="none" strike="noStrike" cap="none" normalizeH="0" baseline="0" dirty="0" err="1">
                          <a:ln>
                            <a:noFill/>
                          </a:ln>
                          <a:solidFill>
                            <a:schemeClr val="bg2"/>
                          </a:solidFill>
                          <a:effectLst/>
                          <a:latin typeface="Calibri" panose="020F0502020204030204" pitchFamily="34" charset="0"/>
                        </a:rPr>
                        <a:t>DeHann</a:t>
                      </a:r>
                      <a:endParaRPr kumimoji="0" lang="en-US" sz="2800" b="1" i="0" u="none" strike="noStrike" cap="none" normalizeH="0" baseline="0" dirty="0">
                        <a:ln>
                          <a:noFill/>
                        </a:ln>
                        <a:solidFill>
                          <a:schemeClr val="bg2"/>
                        </a:solidFill>
                        <a:effectLst/>
                        <a:latin typeface="Calibri" panose="020F0502020204030204" pitchFamily="34" charset="0"/>
                      </a:endParaRPr>
                    </a:p>
                  </a:txBody>
                  <a:tcPr marL="91427" marR="91427" marT="45734" marB="45734" anchor="ctr" horzOverflow="overflow">
                    <a:solidFill>
                      <a:srgbClr val="99FF99"/>
                    </a:solidFill>
                  </a:tcPr>
                </a:tc>
                <a:extLst>
                  <a:ext uri="{0D108BD9-81ED-4DB2-BD59-A6C34878D82A}">
                    <a16:rowId xmlns:a16="http://schemas.microsoft.com/office/drawing/2014/main" val="1131897709"/>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sz="2800" b="0" i="0" u="none" strike="noStrike" cap="none" normalizeH="0" baseline="0" dirty="0" err="1">
                          <a:ln>
                            <a:noFill/>
                          </a:ln>
                          <a:solidFill>
                            <a:schemeClr val="bg2"/>
                          </a:solidFill>
                          <a:effectLst/>
                          <a:latin typeface="Calibri" panose="020F0502020204030204" pitchFamily="34" charset="0"/>
                        </a:rPr>
                        <a:t>Leupold</a:t>
                      </a:r>
                      <a:endParaRPr kumimoji="0" lang="en-US" sz="2800" b="0" i="0" u="none" strike="noStrike" cap="none" normalizeH="0" baseline="0" dirty="0">
                        <a:ln>
                          <a:noFill/>
                        </a:ln>
                        <a:solidFill>
                          <a:schemeClr val="bg2"/>
                        </a:solidFill>
                        <a:effectLst/>
                        <a:latin typeface="Calibri" panose="020F0502020204030204" pitchFamily="34" charset="0"/>
                      </a:endParaRP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sz="2800" b="1" i="0" u="none" strike="noStrike" cap="none" normalizeH="0" baseline="0" dirty="0">
                          <a:ln>
                            <a:noFill/>
                          </a:ln>
                          <a:solidFill>
                            <a:schemeClr val="bg2"/>
                          </a:solidFill>
                          <a:effectLst/>
                          <a:latin typeface="Calibri" panose="020F0502020204030204" pitchFamily="34" charset="0"/>
                        </a:rPr>
                        <a:t>Charles Ryrie</a:t>
                      </a:r>
                    </a:p>
                  </a:txBody>
                  <a:tcPr marL="91427" marR="91427" marT="45734" marB="45734" anchor="ctr" horzOverflow="overflow">
                    <a:solidFill>
                      <a:srgbClr val="99FF99"/>
                    </a:solidFill>
                  </a:tcPr>
                </a:tc>
                <a:extLst>
                  <a:ext uri="{0D108BD9-81ED-4DB2-BD59-A6C34878D82A}">
                    <a16:rowId xmlns:a16="http://schemas.microsoft.com/office/drawing/2014/main" val="2421542153"/>
                  </a:ext>
                </a:extLst>
              </a:tr>
              <a:tr h="532114">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0" i="0" u="none" strike="noStrike" cap="none" normalizeH="0" baseline="0" dirty="0">
                          <a:ln>
                            <a:noFill/>
                          </a:ln>
                          <a:solidFill>
                            <a:schemeClr val="bg2"/>
                          </a:solidFill>
                          <a:effectLst/>
                          <a:latin typeface="Calibri" panose="020F0502020204030204" pitchFamily="34" charset="0"/>
                        </a:rPr>
                        <a:t>Williamson, unpublished paper, DTS</a:t>
                      </a:r>
                    </a:p>
                  </a:txBody>
                  <a:tcPr marL="91427" marR="91427" marT="45734" marB="45734"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800" b="1" i="0" u="none" strike="noStrike" cap="none" normalizeH="0" baseline="0" dirty="0">
                        <a:ln>
                          <a:noFill/>
                        </a:ln>
                        <a:solidFill>
                          <a:srgbClr val="0000CC"/>
                        </a:solidFill>
                        <a:effectLst/>
                        <a:latin typeface="Calibri" panose="020F0502020204030204" pitchFamily="34" charset="0"/>
                      </a:endParaRPr>
                    </a:p>
                  </a:txBody>
                  <a:tcPr marT="45726" marB="45726" anchor="ctr" horzOverflow="overflow"/>
                </a:tc>
                <a:extLst>
                  <a:ext uri="{0D108BD9-81ED-4DB2-BD59-A6C34878D82A}">
                    <a16:rowId xmlns:a16="http://schemas.microsoft.com/office/drawing/2014/main" val="2718169444"/>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a:extLst>
              <a:ext uri="{FF2B5EF4-FFF2-40B4-BE49-F238E27FC236}">
                <a16:creationId xmlns:a16="http://schemas.microsoft.com/office/drawing/2014/main" id="{DA1D56F4-FF7F-46FA-905D-9F00682B8AAA}"/>
              </a:ext>
            </a:extLst>
          </p:cNvPr>
          <p:cNvSpPr>
            <a:spLocks noGrp="1" noChangeArrowheads="1"/>
          </p:cNvSpPr>
          <p:nvPr>
            <p:ph type="body" sz="half" idx="2"/>
          </p:nvPr>
        </p:nvSpPr>
        <p:spPr>
          <a:xfrm>
            <a:off x="1600200" y="1143000"/>
            <a:ext cx="8991600" cy="2819400"/>
          </a:xfrm>
        </p:spPr>
        <p:txBody>
          <a:bodyPr/>
          <a:lstStyle/>
          <a:p>
            <a:pPr marL="460375" indent="-460375"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Men (6:1) versus the sons of God (6:2)</a:t>
            </a:r>
          </a:p>
          <a:p>
            <a:pPr marL="460375" indent="-460375"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Old Testament uses (Gen 6:2, 4; Job 1:6; 2:1; 38:7)</a:t>
            </a:r>
          </a:p>
          <a:p>
            <a:pPr marL="460375" indent="-460375"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Septuagint (LXX)</a:t>
            </a:r>
          </a:p>
        </p:txBody>
      </p:sp>
      <p:pic>
        <p:nvPicPr>
          <p:cNvPr id="27651" name="Picture 7" descr="clip0095">
            <a:extLst>
              <a:ext uri="{FF2B5EF4-FFF2-40B4-BE49-F238E27FC236}">
                <a16:creationId xmlns:a16="http://schemas.microsoft.com/office/drawing/2014/main" id="{2E392771-20AC-46B8-B5E4-7D2E1A8FA4F1}"/>
              </a:ext>
            </a:extLst>
          </p:cNvPr>
          <p:cNvPicPr>
            <a:picLocks noGrp="1" noChangeAspect="1" noChangeArrowheads="1"/>
          </p:cNvPicPr>
          <p:nvPr>
            <p:ph type="clipArt" sz="half" idx="1"/>
          </p:nvPr>
        </p:nvPicPr>
        <p:blipFill>
          <a:blip r:embed="rId2" cstate="screen">
            <a:extLst>
              <a:ext uri="{28A0092B-C50C-407E-A947-70E740481C1C}">
                <a14:useLocalDpi xmlns:a14="http://schemas.microsoft.com/office/drawing/2010/main"/>
              </a:ext>
            </a:extLst>
          </a:blip>
          <a:srcRect/>
          <a:stretch>
            <a:fillRect/>
          </a:stretch>
        </p:blipFill>
        <p:spPr>
          <a:xfrm>
            <a:off x="4191000" y="3810000"/>
            <a:ext cx="3810000" cy="2514600"/>
          </a:xfrm>
        </p:spPr>
      </p:pic>
      <p:sp>
        <p:nvSpPr>
          <p:cNvPr id="5" name="Rectangle 2">
            <a:extLst>
              <a:ext uri="{FF2B5EF4-FFF2-40B4-BE49-F238E27FC236}">
                <a16:creationId xmlns:a16="http://schemas.microsoft.com/office/drawing/2014/main" id="{5B2C4A3E-D800-45D9-8788-88FD651A1EA3}"/>
              </a:ext>
            </a:extLst>
          </p:cNvPr>
          <p:cNvSpPr txBox="1">
            <a:spLocks noChangeArrowheads="1"/>
          </p:cNvSpPr>
          <p:nvPr/>
        </p:nvSpPr>
        <p:spPr bwMode="auto">
          <a:xfrm>
            <a:off x="2209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3600" kern="0" dirty="0">
                <a:effectLst>
                  <a:outerShdw blurRad="38100" dist="38100" dir="2700000" algn="tl">
                    <a:srgbClr val="000000">
                      <a:alpha val="43137"/>
                    </a:srgbClr>
                  </a:outerShdw>
                </a:effectLst>
              </a:rPr>
              <a:t>3 Reasons Supporting Sons of God</a:t>
            </a:r>
          </a:p>
        </p:txBody>
      </p:sp>
    </p:spTree>
    <p:extLst>
      <p:ext uri="{BB962C8B-B14F-4D97-AF65-F5344CB8AC3E}">
        <p14:creationId xmlns:p14="http://schemas.microsoft.com/office/powerpoint/2010/main" val="39962936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a:extLst>
              <a:ext uri="{FF2B5EF4-FFF2-40B4-BE49-F238E27FC236}">
                <a16:creationId xmlns:a16="http://schemas.microsoft.com/office/drawing/2014/main" id="{3DE9AA18-43DB-407B-9EB8-0F7A1DBD53E0}"/>
              </a:ext>
            </a:extLst>
          </p:cNvPr>
          <p:cNvSpPr>
            <a:spLocks noGrp="1" noChangeArrowheads="1"/>
          </p:cNvSpPr>
          <p:nvPr>
            <p:ph type="body" sz="half" idx="1"/>
          </p:nvPr>
        </p:nvSpPr>
        <p:spPr>
          <a:xfrm>
            <a:off x="609600" y="1600200"/>
            <a:ext cx="7391400" cy="3429000"/>
          </a:xfrm>
        </p:spPr>
        <p:txBody>
          <a:bodyPr/>
          <a:lstStyle/>
          <a:p>
            <a:pPr marL="514350" indent="-514350" algn="just" eaLnBrk="1" hangingPunct="1">
              <a:lnSpc>
                <a:spcPct val="90000"/>
              </a:lnSpc>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Nephilim (Gen 6:4)</a:t>
            </a:r>
          </a:p>
          <a:p>
            <a:pPr marL="514350" indent="-514350" algn="just" eaLnBrk="1" hangingPunct="1">
              <a:lnSpc>
                <a:spcPct val="90000"/>
              </a:lnSpc>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Noah’s perfection (6:9)</a:t>
            </a:r>
          </a:p>
          <a:p>
            <a:pPr marL="514350" indent="-514350" algn="just" eaLnBrk="1" hangingPunct="1">
              <a:lnSpc>
                <a:spcPct val="90000"/>
              </a:lnSpc>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Evil of pre-flood humanity (Gen 6:3, 5-7, 11-13)</a:t>
            </a:r>
          </a:p>
          <a:p>
            <a:pPr marL="514350" indent="-514350" algn="just" eaLnBrk="1" hangingPunct="1">
              <a:lnSpc>
                <a:spcPct val="90000"/>
              </a:lnSpc>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Necessity of the flood</a:t>
            </a:r>
          </a:p>
        </p:txBody>
      </p:sp>
      <p:pic>
        <p:nvPicPr>
          <p:cNvPr id="28675" name="Picture 6" descr="clip0099">
            <a:extLst>
              <a:ext uri="{FF2B5EF4-FFF2-40B4-BE49-F238E27FC236}">
                <a16:creationId xmlns:a16="http://schemas.microsoft.com/office/drawing/2014/main" id="{331ED9B0-1C5E-41EB-9770-2DF9765F2028}"/>
              </a:ext>
            </a:extLst>
          </p:cNvPr>
          <p:cNvPicPr>
            <a:picLocks noGrp="1" noChangeAspect="1" noChangeArrowheads="1"/>
          </p:cNvPicPr>
          <p:nvPr>
            <p:ph type="clipArt" sz="half" idx="2"/>
          </p:nvPr>
        </p:nvPicPr>
        <p:blipFill>
          <a:blip r:embed="rId2" cstate="screen">
            <a:extLst>
              <a:ext uri="{28A0092B-C50C-407E-A947-70E740481C1C}">
                <a14:useLocalDpi xmlns:a14="http://schemas.microsoft.com/office/drawing/2010/main"/>
              </a:ext>
            </a:extLst>
          </a:blip>
          <a:srcRect/>
          <a:stretch>
            <a:fillRect/>
          </a:stretch>
        </p:blipFill>
        <p:spPr>
          <a:xfrm>
            <a:off x="8572500" y="1600200"/>
            <a:ext cx="3009900" cy="3200400"/>
          </a:xfr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105F3D03-FF25-484A-868A-BF96CE804C89}"/>
              </a:ext>
            </a:extLst>
          </p:cNvPr>
          <p:cNvSpPr txBox="1">
            <a:spLocks noChangeArrowheads="1"/>
          </p:cNvSpPr>
          <p:nvPr/>
        </p:nvSpPr>
        <p:spPr bwMode="auto">
          <a:xfrm>
            <a:off x="1866900" y="228600"/>
            <a:ext cx="845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3600" kern="0" dirty="0">
                <a:effectLst>
                  <a:outerShdw blurRad="38100" dist="38100" dir="2700000" algn="tl">
                    <a:srgbClr val="000000">
                      <a:alpha val="43137"/>
                    </a:srgbClr>
                  </a:outerShdw>
                </a:effectLst>
              </a:rPr>
              <a:t>4 Additional Arguments From Genesis 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a:extLst>
              <a:ext uri="{FF2B5EF4-FFF2-40B4-BE49-F238E27FC236}">
                <a16:creationId xmlns:a16="http://schemas.microsoft.com/office/drawing/2014/main" id="{A9A488E0-F182-4983-A185-41EA7C1DAFA2}"/>
              </a:ext>
            </a:extLst>
          </p:cNvPr>
          <p:cNvSpPr>
            <a:spLocks noGrp="1" noChangeArrowheads="1"/>
          </p:cNvSpPr>
          <p:nvPr>
            <p:ph type="body" idx="1"/>
          </p:nvPr>
        </p:nvSpPr>
        <p:spPr>
          <a:xfrm>
            <a:off x="1905000" y="2152650"/>
            <a:ext cx="3581400" cy="2552700"/>
          </a:xfrm>
        </p:spPr>
        <p:txBody>
          <a:bodyPr/>
          <a:lstStyle/>
          <a:p>
            <a:pPr marL="461963" indent="-461963" algn="just" eaLnBrk="1" hangingPunct="1">
              <a:spcBef>
                <a:spcPts val="0"/>
              </a:spcBef>
              <a:spcAft>
                <a:spcPts val="3600"/>
              </a:spcAft>
              <a:defRPr/>
            </a:pPr>
            <a:r>
              <a:rPr lang="en-US" dirty="0">
                <a:effectLst>
                  <a:outerShdw blurRad="38100" dist="38100" dir="2700000" algn="tl">
                    <a:srgbClr val="000000">
                      <a:alpha val="43137"/>
                    </a:srgbClr>
                  </a:outerShdw>
                </a:effectLst>
              </a:rPr>
              <a:t>1 Peter 3:19-20</a:t>
            </a:r>
          </a:p>
          <a:p>
            <a:pPr marL="461963" indent="-461963" algn="just" eaLnBrk="1" hangingPunct="1">
              <a:spcBef>
                <a:spcPts val="0"/>
              </a:spcBef>
              <a:spcAft>
                <a:spcPts val="3600"/>
              </a:spcAft>
              <a:defRPr/>
            </a:pPr>
            <a:r>
              <a:rPr lang="en-US" dirty="0">
                <a:effectLst>
                  <a:outerShdw blurRad="38100" dist="38100" dir="2700000" algn="tl">
                    <a:srgbClr val="000000">
                      <a:alpha val="43137"/>
                    </a:srgbClr>
                  </a:outerShdw>
                </a:effectLst>
              </a:rPr>
              <a:t>2 Peter 2:4-5</a:t>
            </a:r>
          </a:p>
          <a:p>
            <a:pPr marL="461963" indent="-461963" algn="just" eaLnBrk="1" hangingPunct="1">
              <a:spcBef>
                <a:spcPts val="0"/>
              </a:spcBef>
              <a:spcAft>
                <a:spcPts val="3600"/>
              </a:spcAft>
              <a:defRPr/>
            </a:pPr>
            <a:r>
              <a:rPr lang="en-US" dirty="0">
                <a:effectLst>
                  <a:outerShdw blurRad="38100" dist="38100" dir="2700000" algn="tl">
                    <a:srgbClr val="000000">
                      <a:alpha val="43137"/>
                    </a:srgbClr>
                  </a:outerShdw>
                </a:effectLst>
              </a:rPr>
              <a:t>Jude 6-7</a:t>
            </a:r>
          </a:p>
        </p:txBody>
      </p:sp>
      <p:pic>
        <p:nvPicPr>
          <p:cNvPr id="25604" name="Picture 5" descr="clip0100">
            <a:extLst>
              <a:ext uri="{FF2B5EF4-FFF2-40B4-BE49-F238E27FC236}">
                <a16:creationId xmlns:a16="http://schemas.microsoft.com/office/drawing/2014/main" id="{5E454E07-A0A2-4CC0-890A-6FA00CF0F0F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51576" y="1600200"/>
            <a:ext cx="3959225" cy="4267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2">
            <a:extLst>
              <a:ext uri="{FF2B5EF4-FFF2-40B4-BE49-F238E27FC236}">
                <a16:creationId xmlns:a16="http://schemas.microsoft.com/office/drawing/2014/main" id="{EEEEAA80-46D8-40C2-BDA7-DE6A3241A21F}"/>
              </a:ext>
            </a:extLst>
          </p:cNvPr>
          <p:cNvSpPr txBox="1">
            <a:spLocks noChangeArrowheads="1"/>
          </p:cNvSpPr>
          <p:nvPr/>
        </p:nvSpPr>
        <p:spPr bwMode="auto">
          <a:xfrm>
            <a:off x="2209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3600" kern="0" dirty="0">
                <a:effectLst>
                  <a:outerShdw blurRad="38100" dist="38100" dir="2700000" algn="tl">
                    <a:srgbClr val="000000">
                      <a:alpha val="43137"/>
                    </a:srgbClr>
                  </a:outerShdw>
                </a:effectLst>
              </a:rPr>
              <a:t>Relevant New Testament Passages</a:t>
            </a:r>
          </a:p>
        </p:txBody>
      </p:sp>
    </p:spTree>
    <p:extLst>
      <p:ext uri="{BB962C8B-B14F-4D97-AF65-F5344CB8AC3E}">
        <p14:creationId xmlns:p14="http://schemas.microsoft.com/office/powerpoint/2010/main" val="204793392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53192C-824F-4A0D-969C-65D8441432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017" y="130778"/>
            <a:ext cx="8839966" cy="6596444"/>
          </a:xfrm>
          <a:prstGeom prst="rect">
            <a:avLst/>
          </a:prstGeom>
        </p:spPr>
      </p:pic>
    </p:spTree>
    <p:extLst>
      <p:ext uri="{BB962C8B-B14F-4D97-AF65-F5344CB8AC3E}">
        <p14:creationId xmlns:p14="http://schemas.microsoft.com/office/powerpoint/2010/main" val="13117119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a:extLst>
              <a:ext uri="{FF2B5EF4-FFF2-40B4-BE49-F238E27FC236}">
                <a16:creationId xmlns:a16="http://schemas.microsoft.com/office/drawing/2014/main" id="{8DD78F55-87EC-43AC-B760-42FB8103B906}"/>
              </a:ext>
            </a:extLst>
          </p:cNvPr>
          <p:cNvSpPr>
            <a:spLocks noGrp="1" noChangeArrowheads="1"/>
          </p:cNvSpPr>
          <p:nvPr>
            <p:ph type="body" idx="1"/>
          </p:nvPr>
        </p:nvSpPr>
        <p:spPr>
          <a:xfrm>
            <a:off x="1066800" y="1371600"/>
            <a:ext cx="4953000" cy="4008120"/>
          </a:xfrm>
        </p:spPr>
        <p:txBody>
          <a:bodyPr/>
          <a:lstStyle/>
          <a:p>
            <a:pPr marL="461963" indent="-461963" algn="just" eaLnBrk="1" hangingPunct="1">
              <a:spcBef>
                <a:spcPts val="0"/>
              </a:spcBef>
              <a:spcAft>
                <a:spcPts val="2400"/>
              </a:spcAft>
              <a:defRPr/>
            </a:pPr>
            <a:r>
              <a:rPr lang="en-US" dirty="0">
                <a:effectLst>
                  <a:outerShdw blurRad="38100" dist="38100" dir="2700000" algn="tl">
                    <a:srgbClr val="000000">
                      <a:alpha val="43137"/>
                    </a:srgbClr>
                  </a:outerShdw>
                </a:effectLst>
              </a:rPr>
              <a:t>Philo</a:t>
            </a:r>
          </a:p>
          <a:p>
            <a:pPr marL="461963" indent="-461963" algn="just" eaLnBrk="1" hangingPunct="1">
              <a:spcBef>
                <a:spcPts val="0"/>
              </a:spcBef>
              <a:spcAft>
                <a:spcPts val="2400"/>
              </a:spcAft>
              <a:defRPr/>
            </a:pPr>
            <a:r>
              <a:rPr lang="en-US" dirty="0">
                <a:effectLst>
                  <a:outerShdw blurRad="38100" dist="38100" dir="2700000" algn="tl">
                    <a:srgbClr val="000000">
                      <a:alpha val="43137"/>
                    </a:srgbClr>
                  </a:outerShdw>
                </a:effectLst>
              </a:rPr>
              <a:t>Josephus</a:t>
            </a:r>
          </a:p>
          <a:p>
            <a:pPr marL="461963" indent="-461963" algn="just" eaLnBrk="1" hangingPunct="1">
              <a:spcBef>
                <a:spcPts val="0"/>
              </a:spcBef>
              <a:spcAft>
                <a:spcPts val="2400"/>
              </a:spcAft>
              <a:defRPr/>
            </a:pPr>
            <a:r>
              <a:rPr lang="en-US" dirty="0">
                <a:effectLst>
                  <a:outerShdw blurRad="38100" dist="38100" dir="2700000" algn="tl">
                    <a:srgbClr val="000000">
                      <a:alpha val="43137"/>
                    </a:srgbClr>
                  </a:outerShdw>
                </a:effectLst>
              </a:rPr>
              <a:t>Most Rabbinical Writers</a:t>
            </a:r>
          </a:p>
          <a:p>
            <a:pPr marL="461963" indent="-461963" algn="just" eaLnBrk="1" hangingPunct="1">
              <a:spcBef>
                <a:spcPts val="0"/>
              </a:spcBef>
              <a:spcAft>
                <a:spcPts val="2400"/>
              </a:spcAft>
              <a:defRPr/>
            </a:pPr>
            <a:r>
              <a:rPr lang="en-US" dirty="0">
                <a:effectLst>
                  <a:outerShdw blurRad="38100" dist="38100" dir="2700000" algn="tl">
                    <a:srgbClr val="000000">
                      <a:alpha val="43137"/>
                    </a:srgbClr>
                  </a:outerShdw>
                </a:effectLst>
              </a:rPr>
              <a:t>Apocrypha</a:t>
            </a:r>
          </a:p>
          <a:p>
            <a:pPr marL="461963" indent="-461963" algn="just" eaLnBrk="1" hangingPunct="1">
              <a:spcBef>
                <a:spcPts val="0"/>
              </a:spcBef>
              <a:spcAft>
                <a:spcPts val="2400"/>
              </a:spcAft>
              <a:defRPr/>
            </a:pPr>
            <a:r>
              <a:rPr lang="en-US" dirty="0">
                <a:effectLst>
                  <a:outerShdw blurRad="38100" dist="38100" dir="2700000" algn="tl">
                    <a:srgbClr val="000000">
                      <a:alpha val="43137"/>
                    </a:srgbClr>
                  </a:outerShdw>
                </a:effectLst>
              </a:rPr>
              <a:t>Pseudepigrapha</a:t>
            </a:r>
          </a:p>
        </p:txBody>
      </p:sp>
      <p:pic>
        <p:nvPicPr>
          <p:cNvPr id="32771" name="Picture 6" descr="clip0102">
            <a:extLst>
              <a:ext uri="{FF2B5EF4-FFF2-40B4-BE49-F238E27FC236}">
                <a16:creationId xmlns:a16="http://schemas.microsoft.com/office/drawing/2014/main" id="{4BD9E0AF-BB98-4131-ABBE-A5E1B6130CC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3665" y="1371600"/>
            <a:ext cx="3531535" cy="411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653" name="TextBox 4">
            <a:extLst>
              <a:ext uri="{FF2B5EF4-FFF2-40B4-BE49-F238E27FC236}">
                <a16:creationId xmlns:a16="http://schemas.microsoft.com/office/drawing/2014/main" id="{7D7A43CB-7C80-4E9B-8B0C-985F1B54112A}"/>
              </a:ext>
            </a:extLst>
          </p:cNvPr>
          <p:cNvSpPr txBox="1">
            <a:spLocks noChangeArrowheads="1"/>
          </p:cNvSpPr>
          <p:nvPr/>
        </p:nvSpPr>
        <p:spPr bwMode="auto">
          <a:xfrm>
            <a:off x="2114550" y="6248400"/>
            <a:ext cx="7962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defRPr/>
            </a:pPr>
            <a:r>
              <a:rPr lang="en-US" altLang="en-US" sz="1800" dirty="0" err="1">
                <a:effectLst>
                  <a:outerShdw blurRad="38100" dist="38100" dir="2700000" algn="tl">
                    <a:srgbClr val="000000">
                      <a:alpha val="43137"/>
                    </a:srgbClr>
                  </a:outerShdw>
                </a:effectLst>
                <a:latin typeface="Calibri" panose="020F0502020204030204" pitchFamily="34" charset="0"/>
              </a:rPr>
              <a:t>Renald</a:t>
            </a:r>
            <a:r>
              <a:rPr lang="en-US" altLang="en-US" sz="1800" dirty="0">
                <a:effectLst>
                  <a:outerShdw blurRad="38100" dist="38100" dir="2700000" algn="tl">
                    <a:srgbClr val="000000">
                      <a:alpha val="43137"/>
                    </a:srgbClr>
                  </a:outerShdw>
                </a:effectLst>
                <a:latin typeface="Calibri" panose="020F0502020204030204" pitchFamily="34" charset="0"/>
              </a:rPr>
              <a:t> Showers, </a:t>
            </a:r>
            <a:r>
              <a:rPr lang="en-US" altLang="en-US" sz="1800" i="1" dirty="0">
                <a:effectLst>
                  <a:outerShdw blurRad="38100" dist="38100" dir="2700000" algn="tl">
                    <a:srgbClr val="000000">
                      <a:alpha val="43137"/>
                    </a:srgbClr>
                  </a:outerShdw>
                </a:effectLst>
                <a:latin typeface="Calibri" panose="020F0502020204030204" pitchFamily="34" charset="0"/>
              </a:rPr>
              <a:t>Those Invisible Spirits Called Angels</a:t>
            </a:r>
            <a:r>
              <a:rPr lang="en-US" altLang="en-US" sz="1800" dirty="0">
                <a:effectLst>
                  <a:outerShdw blurRad="38100" dist="38100" dir="2700000" algn="tl">
                    <a:srgbClr val="000000">
                      <a:alpha val="43137"/>
                    </a:srgbClr>
                  </a:outerShdw>
                </a:effectLst>
                <a:latin typeface="Calibri" panose="020F0502020204030204" pitchFamily="34" charset="0"/>
              </a:rPr>
              <a:t>, 93-109</a:t>
            </a:r>
          </a:p>
        </p:txBody>
      </p:sp>
      <p:sp>
        <p:nvSpPr>
          <p:cNvPr id="6" name="Rectangle 2">
            <a:extLst>
              <a:ext uri="{FF2B5EF4-FFF2-40B4-BE49-F238E27FC236}">
                <a16:creationId xmlns:a16="http://schemas.microsoft.com/office/drawing/2014/main" id="{D7785914-BE7B-4B64-A3E5-0A0090035A78}"/>
              </a:ext>
            </a:extLst>
          </p:cNvPr>
          <p:cNvSpPr txBox="1">
            <a:spLocks noChangeArrowheads="1"/>
          </p:cNvSpPr>
          <p:nvPr/>
        </p:nvSpPr>
        <p:spPr bwMode="auto">
          <a:xfrm>
            <a:off x="2209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3600" kern="0" dirty="0">
                <a:effectLst>
                  <a:outerShdw blurRad="38100" dist="38100" dir="2700000" algn="tl">
                    <a:srgbClr val="000000">
                      <a:alpha val="43137"/>
                    </a:srgbClr>
                  </a:outerShdw>
                </a:effectLst>
              </a:rPr>
              <a:t>Jewish Tradition</a:t>
            </a:r>
          </a:p>
        </p:txBody>
      </p:sp>
      <p:pic>
        <p:nvPicPr>
          <p:cNvPr id="8" name="Picture 7">
            <a:extLst>
              <a:ext uri="{FF2B5EF4-FFF2-40B4-BE49-F238E27FC236}">
                <a16:creationId xmlns:a16="http://schemas.microsoft.com/office/drawing/2014/main" id="{52B6274D-82DF-4D22-B9CC-20CB2B4EBF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33598545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26" descr="D:\Powerpoint JPEG Images\2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16372" y="1905000"/>
            <a:ext cx="3694428" cy="4572000"/>
          </a:xfrm>
          <a:prstGeom prst="rect">
            <a:avLst/>
          </a:prstGeom>
          <a:noFill/>
          <a:ln w="9525">
            <a:noFill/>
            <a:miter lim="800000"/>
            <a:headEnd/>
            <a:tailEnd/>
          </a:ln>
        </p:spPr>
      </p:pic>
      <p:sp>
        <p:nvSpPr>
          <p:cNvPr id="16387" name="Rectangle 1027"/>
          <p:cNvSpPr>
            <a:spLocks noGrp="1" noChangeArrowheads="1"/>
          </p:cNvSpPr>
          <p:nvPr>
            <p:ph type="title"/>
          </p:nvPr>
        </p:nvSpPr>
        <p:spPr>
          <a:xfrm>
            <a:off x="2209800" y="228600"/>
            <a:ext cx="7772400" cy="1371600"/>
          </a:xfrm>
          <a:effectLst/>
        </p:spPr>
        <p:txBody>
          <a:bodyPr/>
          <a:lstStyle/>
          <a:p>
            <a:pPr algn="ctr" eaLnBrk="1" hangingPunct="1">
              <a:defRPr/>
            </a:pPr>
            <a:r>
              <a:rPr lang="en-US" sz="3600" dirty="0">
                <a:effectLst>
                  <a:outerShdw blurRad="38100" dist="38100" dir="2700000" algn="tl">
                    <a:srgbClr val="000000">
                      <a:alpha val="43137"/>
                    </a:srgbClr>
                  </a:outerShdw>
                </a:effectLst>
              </a:rPr>
              <a:t>CAST OF 3 CHARACTERS</a:t>
            </a:r>
            <a:br>
              <a:rPr lang="en-US" dirty="0">
                <a:solidFill>
                  <a:srgbClr val="FFFFCC"/>
                </a:solidFill>
                <a:effectLst>
                  <a:outerShdw blurRad="38100" dist="38100" dir="2700000" algn="tl">
                    <a:srgbClr val="000000">
                      <a:alpha val="43137"/>
                    </a:srgbClr>
                  </a:outerShdw>
                </a:effectLst>
                <a:latin typeface="Arial Narrow" pitchFamily="34" charset="0"/>
              </a:rPr>
            </a:br>
            <a:r>
              <a:rPr lang="en-US" sz="3200" kern="1200" dirty="0">
                <a:solidFill>
                  <a:srgbClr val="FFFFFF"/>
                </a:solidFill>
                <a:effectLst>
                  <a:outerShdw blurRad="38100" dist="38100" dir="2700000" algn="tl">
                    <a:srgbClr val="000000">
                      <a:alpha val="43137"/>
                    </a:srgbClr>
                  </a:outerShdw>
                </a:effectLst>
                <a:ea typeface="+mn-ea"/>
                <a:cs typeface="+mn-cs"/>
              </a:rPr>
              <a:t>Revelation 12:1-5</a:t>
            </a:r>
          </a:p>
        </p:txBody>
      </p:sp>
      <p:sp>
        <p:nvSpPr>
          <p:cNvPr id="2" name="Rectangle 1"/>
          <p:cNvSpPr/>
          <p:nvPr/>
        </p:nvSpPr>
        <p:spPr>
          <a:xfrm>
            <a:off x="1981200" y="1905000"/>
            <a:ext cx="3875712" cy="2646878"/>
          </a:xfrm>
          <a:prstGeom prst="rect">
            <a:avLst/>
          </a:prstGeom>
        </p:spPr>
        <p:txBody>
          <a:bodyPr wrap="square">
            <a:spAutoFit/>
          </a:bodyPr>
          <a:lstStyle/>
          <a:p>
            <a:pPr marL="457200" indent="-457200">
              <a:spcBef>
                <a:spcPts val="0"/>
              </a:spcBef>
              <a:spcAft>
                <a:spcPts val="4200"/>
              </a:spcAft>
              <a:buClr>
                <a:schemeClr val="tx2"/>
              </a:buClr>
              <a:buFontTx/>
              <a:buAutoNum type="arabicPeriod"/>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mn-cs"/>
              </a:rPr>
              <a:t>SON (v.5)</a:t>
            </a:r>
          </a:p>
          <a:p>
            <a:pPr marL="457200" indent="-457200">
              <a:spcBef>
                <a:spcPts val="0"/>
              </a:spcBef>
              <a:spcAft>
                <a:spcPts val="4200"/>
              </a:spcAft>
              <a:buClr>
                <a:schemeClr val="tx2"/>
              </a:buClr>
              <a:buFontTx/>
              <a:buAutoNum type="arabicPeriod"/>
            </a:pPr>
            <a:r>
              <a:rPr lang="en-US" sz="3200" dirty="0">
                <a:effectLst>
                  <a:outerShdw blurRad="38100" dist="38100" dir="2700000" algn="tl">
                    <a:srgbClr val="000000">
                      <a:alpha val="43137"/>
                    </a:srgbClr>
                  </a:outerShdw>
                </a:effectLst>
                <a:latin typeface="Calibri" panose="020F0502020204030204" pitchFamily="34" charset="0"/>
              </a:rPr>
              <a:t>DRAGON (v. 3)</a:t>
            </a:r>
          </a:p>
          <a:p>
            <a:pPr marL="457200" indent="-457200">
              <a:spcBef>
                <a:spcPts val="0"/>
              </a:spcBef>
              <a:spcAft>
                <a:spcPts val="4200"/>
              </a:spcAft>
              <a:buClr>
                <a:schemeClr val="tx2"/>
              </a:buClr>
              <a:buFontTx/>
              <a:buAutoNum type="arabicPeriod"/>
            </a:pPr>
            <a:r>
              <a:rPr lang="en-US" sz="3200" dirty="0">
                <a:effectLst>
                  <a:outerShdw blurRad="38100" dist="38100" dir="2700000" algn="tl">
                    <a:srgbClr val="000000">
                      <a:alpha val="43137"/>
                    </a:srgbClr>
                  </a:outerShdw>
                </a:effectLst>
                <a:latin typeface="Calibri" panose="020F0502020204030204" pitchFamily="34" charset="0"/>
              </a:rPr>
              <a:t>WOMAN (v.1)</a:t>
            </a:r>
            <a:endParaRPr lang="en-US" sz="3200" i="1" dirty="0">
              <a:solidFill>
                <a:srgbClr val="FFFFFF"/>
              </a:solidFill>
              <a:effectLst>
                <a:outerShdw blurRad="38100" dist="38100" dir="2700000" algn="tl">
                  <a:srgbClr val="000000">
                    <a:alpha val="43137"/>
                  </a:srgbClr>
                </a:outerShdw>
              </a:effectLst>
              <a:latin typeface="Calibri" panose="020F0502020204030204" pitchFamily="34" charset="0"/>
              <a:cs typeface="+mn-cs"/>
            </a:endParaRPr>
          </a:p>
        </p:txBody>
      </p:sp>
    </p:spTree>
    <p:extLst>
      <p:ext uri="{BB962C8B-B14F-4D97-AF65-F5344CB8AC3E}">
        <p14:creationId xmlns:p14="http://schemas.microsoft.com/office/powerpoint/2010/main" val="3287222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a:extLst>
              <a:ext uri="{FF2B5EF4-FFF2-40B4-BE49-F238E27FC236}">
                <a16:creationId xmlns:a16="http://schemas.microsoft.com/office/drawing/2014/main" id="{5C44C9F6-570F-4C9F-B18D-DC275981685F}"/>
              </a:ext>
            </a:extLst>
          </p:cNvPr>
          <p:cNvSpPr>
            <a:spLocks noGrp="1" noChangeArrowheads="1"/>
          </p:cNvSpPr>
          <p:nvPr>
            <p:ph type="body" idx="1"/>
          </p:nvPr>
        </p:nvSpPr>
        <p:spPr>
          <a:xfrm>
            <a:off x="1066800" y="1371600"/>
            <a:ext cx="3200400" cy="4724400"/>
          </a:xfrm>
        </p:spPr>
        <p:txBody>
          <a:bodyPr/>
          <a:lstStyle/>
          <a:p>
            <a:pPr marL="461963" indent="-461963" algn="just" eaLnBrk="1" hangingPunct="1">
              <a:spcBef>
                <a:spcPts val="0"/>
              </a:spcBef>
              <a:spcAft>
                <a:spcPts val="2400"/>
              </a:spcAft>
              <a:defRPr/>
            </a:pPr>
            <a:r>
              <a:rPr lang="en-US" dirty="0">
                <a:effectLst>
                  <a:outerShdw blurRad="38100" dist="38100" dir="2700000" algn="tl">
                    <a:srgbClr val="000000">
                      <a:alpha val="43137"/>
                    </a:srgbClr>
                  </a:outerShdw>
                </a:effectLst>
              </a:rPr>
              <a:t>Justin</a:t>
            </a:r>
          </a:p>
          <a:p>
            <a:pPr marL="461963" indent="-461963" algn="just" eaLnBrk="1" hangingPunct="1">
              <a:spcBef>
                <a:spcPts val="0"/>
              </a:spcBef>
              <a:spcAft>
                <a:spcPts val="2400"/>
              </a:spcAft>
              <a:defRPr/>
            </a:pPr>
            <a:r>
              <a:rPr lang="en-US" dirty="0">
                <a:effectLst>
                  <a:outerShdw blurRad="38100" dist="38100" dir="2700000" algn="tl">
                    <a:srgbClr val="000000">
                      <a:alpha val="43137"/>
                    </a:srgbClr>
                  </a:outerShdw>
                </a:effectLst>
              </a:rPr>
              <a:t>Clement</a:t>
            </a:r>
          </a:p>
          <a:p>
            <a:pPr marL="461963" indent="-461963" algn="just" eaLnBrk="1" hangingPunct="1">
              <a:spcBef>
                <a:spcPts val="0"/>
              </a:spcBef>
              <a:spcAft>
                <a:spcPts val="2400"/>
              </a:spcAft>
              <a:defRPr/>
            </a:pPr>
            <a:r>
              <a:rPr lang="en-US" dirty="0">
                <a:effectLst>
                  <a:outerShdw blurRad="38100" dist="38100" dir="2700000" algn="tl">
                    <a:srgbClr val="000000">
                      <a:alpha val="43137"/>
                    </a:srgbClr>
                  </a:outerShdw>
                </a:effectLst>
              </a:rPr>
              <a:t>Tertullian</a:t>
            </a:r>
          </a:p>
          <a:p>
            <a:pPr marL="461963" indent="-461963" algn="just" eaLnBrk="1" hangingPunct="1">
              <a:spcBef>
                <a:spcPts val="0"/>
              </a:spcBef>
              <a:spcAft>
                <a:spcPts val="2400"/>
              </a:spcAft>
              <a:defRPr/>
            </a:pPr>
            <a:r>
              <a:rPr lang="en-US" dirty="0">
                <a:effectLst>
                  <a:outerShdw blurRad="38100" dist="38100" dir="2700000" algn="tl">
                    <a:srgbClr val="000000">
                      <a:alpha val="43137"/>
                    </a:srgbClr>
                  </a:outerShdw>
                </a:effectLst>
              </a:rPr>
              <a:t>Cyprian</a:t>
            </a:r>
          </a:p>
          <a:p>
            <a:pPr marL="461963" indent="-461963" algn="just" eaLnBrk="1" hangingPunct="1">
              <a:spcBef>
                <a:spcPts val="0"/>
              </a:spcBef>
              <a:spcAft>
                <a:spcPts val="2400"/>
              </a:spcAft>
              <a:defRPr/>
            </a:pPr>
            <a:r>
              <a:rPr lang="en-US" dirty="0">
                <a:effectLst>
                  <a:outerShdw blurRad="38100" dist="38100" dir="2700000" algn="tl">
                    <a:srgbClr val="000000">
                      <a:alpha val="43137"/>
                    </a:srgbClr>
                  </a:outerShdw>
                </a:effectLst>
              </a:rPr>
              <a:t>Ambrose</a:t>
            </a:r>
          </a:p>
          <a:p>
            <a:pPr marL="461963" indent="-461963" algn="just" eaLnBrk="1" hangingPunct="1">
              <a:spcBef>
                <a:spcPts val="0"/>
              </a:spcBef>
              <a:spcAft>
                <a:spcPts val="2400"/>
              </a:spcAft>
              <a:defRPr/>
            </a:pPr>
            <a:r>
              <a:rPr lang="en-US" dirty="0" err="1">
                <a:effectLst>
                  <a:outerShdw blurRad="38100" dist="38100" dir="2700000" algn="tl">
                    <a:srgbClr val="000000">
                      <a:alpha val="43137"/>
                    </a:srgbClr>
                  </a:outerShdw>
                </a:effectLst>
              </a:rPr>
              <a:t>Lactantius</a:t>
            </a:r>
            <a:endParaRPr lang="en-US" dirty="0">
              <a:effectLst>
                <a:outerShdw blurRad="38100" dist="38100" dir="2700000" algn="tl">
                  <a:srgbClr val="000000">
                    <a:alpha val="43137"/>
                  </a:srgbClr>
                </a:outerShdw>
              </a:effectLst>
            </a:endParaRPr>
          </a:p>
        </p:txBody>
      </p:sp>
      <p:pic>
        <p:nvPicPr>
          <p:cNvPr id="33795" name="Picture 4" descr="clip0101">
            <a:extLst>
              <a:ext uri="{FF2B5EF4-FFF2-40B4-BE49-F238E27FC236}">
                <a16:creationId xmlns:a16="http://schemas.microsoft.com/office/drawing/2014/main" id="{9F1FA2F5-9F4D-475D-921F-E964729F92B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13392" y="1371600"/>
            <a:ext cx="3527048" cy="411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796" name="TextBox 4">
            <a:extLst>
              <a:ext uri="{FF2B5EF4-FFF2-40B4-BE49-F238E27FC236}">
                <a16:creationId xmlns:a16="http://schemas.microsoft.com/office/drawing/2014/main" id="{A71D1307-5EE2-4A68-8680-BDC802E5CC25}"/>
              </a:ext>
            </a:extLst>
          </p:cNvPr>
          <p:cNvSpPr txBox="1">
            <a:spLocks noChangeArrowheads="1"/>
          </p:cNvSpPr>
          <p:nvPr/>
        </p:nvSpPr>
        <p:spPr bwMode="auto">
          <a:xfrm>
            <a:off x="2743200" y="6259514"/>
            <a:ext cx="6705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Calibri" panose="020F0502020204030204" pitchFamily="34" charset="0"/>
              </a:defRPr>
            </a:lvl1pPr>
            <a:lvl2pPr marL="742950" indent="-285750">
              <a:spcBef>
                <a:spcPct val="20000"/>
              </a:spcBef>
              <a:buClr>
                <a:schemeClr val="folHlink"/>
              </a:buClr>
              <a:buChar char="•"/>
              <a:defRPr sz="3200">
                <a:solidFill>
                  <a:schemeClr val="tx1"/>
                </a:solidFill>
                <a:latin typeface="Calibri" panose="020F0502020204030204" pitchFamily="34" charset="0"/>
              </a:defRPr>
            </a:lvl2pPr>
            <a:lvl3pPr marL="1143000" indent="-228600">
              <a:spcBef>
                <a:spcPct val="20000"/>
              </a:spcBef>
              <a:buClr>
                <a:schemeClr val="tx2"/>
              </a:buClr>
              <a:buChar char="•"/>
              <a:defRPr sz="3200">
                <a:solidFill>
                  <a:schemeClr val="tx1"/>
                </a:solidFill>
                <a:latin typeface="Calibri" panose="020F0502020204030204" pitchFamily="34" charset="0"/>
              </a:defRPr>
            </a:lvl3pPr>
            <a:lvl4pPr marL="1600200" indent="-228600">
              <a:spcBef>
                <a:spcPct val="20000"/>
              </a:spcBef>
              <a:buClr>
                <a:schemeClr val="tx1"/>
              </a:buClr>
              <a:buChar char="•"/>
              <a:defRPr sz="3200">
                <a:solidFill>
                  <a:schemeClr val="tx1"/>
                </a:solidFill>
                <a:latin typeface="Calibri" panose="020F0502020204030204" pitchFamily="34" charset="0"/>
              </a:defRPr>
            </a:lvl4pPr>
            <a:lvl5pPr marL="2057400" indent="-228600">
              <a:spcBef>
                <a:spcPct val="20000"/>
              </a:spcBef>
              <a:buClr>
                <a:schemeClr val="tx1"/>
              </a:buClr>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Char char="•"/>
              <a:defRPr sz="3200">
                <a:solidFill>
                  <a:schemeClr val="tx1"/>
                </a:solidFill>
                <a:latin typeface="Calibri" panose="020F0502020204030204" pitchFamily="34" charset="0"/>
              </a:defRPr>
            </a:lvl9pPr>
          </a:lstStyle>
          <a:p>
            <a:pPr algn="ctr">
              <a:spcBef>
                <a:spcPct val="0"/>
              </a:spcBef>
              <a:buClrTx/>
              <a:buFontTx/>
              <a:buNone/>
            </a:pPr>
            <a:r>
              <a:rPr lang="en-US" altLang="en-US" sz="1800"/>
              <a:t>Renald Showers, </a:t>
            </a:r>
            <a:r>
              <a:rPr lang="en-US" altLang="en-US" sz="1800" i="1"/>
              <a:t>Those Invisible Spirits Called Angels</a:t>
            </a:r>
            <a:r>
              <a:rPr lang="en-US" altLang="en-US" sz="1800"/>
              <a:t>, 93-109</a:t>
            </a:r>
          </a:p>
        </p:txBody>
      </p:sp>
      <p:sp>
        <p:nvSpPr>
          <p:cNvPr id="6" name="Rectangle 2">
            <a:extLst>
              <a:ext uri="{FF2B5EF4-FFF2-40B4-BE49-F238E27FC236}">
                <a16:creationId xmlns:a16="http://schemas.microsoft.com/office/drawing/2014/main" id="{E322F796-C6C1-404C-9020-406CB0F11473}"/>
              </a:ext>
            </a:extLst>
          </p:cNvPr>
          <p:cNvSpPr txBox="1">
            <a:spLocks noChangeArrowheads="1"/>
          </p:cNvSpPr>
          <p:nvPr/>
        </p:nvSpPr>
        <p:spPr bwMode="auto">
          <a:xfrm>
            <a:off x="2209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3600" kern="0" dirty="0">
                <a:effectLst>
                  <a:outerShdw blurRad="38100" dist="38100" dir="2700000" algn="tl">
                    <a:srgbClr val="000000">
                      <a:alpha val="43137"/>
                    </a:srgbClr>
                  </a:outerShdw>
                </a:effectLst>
              </a:rPr>
              <a:t>Christian Tradition</a:t>
            </a:r>
          </a:p>
        </p:txBody>
      </p:sp>
      <p:pic>
        <p:nvPicPr>
          <p:cNvPr id="7" name="Picture 6">
            <a:extLst>
              <a:ext uri="{FF2B5EF4-FFF2-40B4-BE49-F238E27FC236}">
                <a16:creationId xmlns:a16="http://schemas.microsoft.com/office/drawing/2014/main" id="{70D08D81-B871-43F9-9D12-3CEF19746D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87464117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914400" y="228600"/>
            <a:ext cx="10363200" cy="914400"/>
          </a:xfrm>
        </p:spPr>
        <p:txBody>
          <a:bodyPr/>
          <a:lstStyle/>
          <a:p>
            <a:pPr algn="ctr"/>
            <a:r>
              <a:rPr lang="en-US" sz="3600" dirty="0">
                <a:effectLst>
                  <a:outerShdw blurRad="38100" dist="38100" dir="2700000" algn="tl">
                    <a:srgbClr val="000000">
                      <a:alpha val="43137"/>
                    </a:srgbClr>
                  </a:outerShdw>
                </a:effectLst>
              </a:rPr>
              <a:t>Objections</a:t>
            </a:r>
          </a:p>
        </p:txBody>
      </p:sp>
      <p:sp>
        <p:nvSpPr>
          <p:cNvPr id="15363" name="Rectangle 3"/>
          <p:cNvSpPr>
            <a:spLocks noGrp="1" noChangeArrowheads="1"/>
          </p:cNvSpPr>
          <p:nvPr>
            <p:ph type="body" sz="half" idx="1"/>
          </p:nvPr>
        </p:nvSpPr>
        <p:spPr>
          <a:xfrm>
            <a:off x="609600" y="2590800"/>
            <a:ext cx="6553200" cy="1676400"/>
          </a:xfrm>
        </p:spPr>
        <p:txBody>
          <a:bodyPr/>
          <a:lstStyle/>
          <a:p>
            <a:pPr marL="461963" indent="-461963" algn="just" eaLnBrk="1" hangingPunct="1">
              <a:spcBef>
                <a:spcPts val="0"/>
              </a:spcBef>
              <a:spcAft>
                <a:spcPts val="3600"/>
              </a:spcAft>
              <a:defRPr/>
            </a:pPr>
            <a:r>
              <a:rPr lang="en-US" dirty="0">
                <a:effectLst>
                  <a:outerShdw blurRad="38100" dist="38100" dir="2700000" algn="tl">
                    <a:srgbClr val="000000">
                      <a:alpha val="43137"/>
                    </a:srgbClr>
                  </a:outerShdw>
                </a:effectLst>
              </a:rPr>
              <a:t>Angels do not marry? (Matt. 22:30)</a:t>
            </a:r>
          </a:p>
          <a:p>
            <a:pPr marL="461963" indent="-461963" algn="just" eaLnBrk="1" hangingPunct="1">
              <a:spcBef>
                <a:spcPts val="0"/>
              </a:spcBef>
              <a:spcAft>
                <a:spcPts val="3600"/>
              </a:spcAft>
              <a:defRPr/>
            </a:pPr>
            <a:r>
              <a:rPr lang="en-US" dirty="0">
                <a:effectLst>
                  <a:outerShdw blurRad="38100" dist="38100" dir="2700000" algn="tl">
                    <a:srgbClr val="000000">
                      <a:alpha val="43137"/>
                    </a:srgbClr>
                  </a:outerShdw>
                </a:effectLst>
              </a:rPr>
              <a:t>Angels are spirits (Heb. 1:14)</a:t>
            </a:r>
          </a:p>
        </p:txBody>
      </p:sp>
      <p:pic>
        <p:nvPicPr>
          <p:cNvPr id="30724" name="Picture 5" descr="clip0103"/>
          <p:cNvPicPr>
            <a:picLocks noGrp="1" noChangeAspect="1" noChangeArrowheads="1"/>
          </p:cNvPicPr>
          <p:nvPr>
            <p:ph type="clipArt" sz="half" idx="2"/>
          </p:nvPr>
        </p:nvPicPr>
        <p:blipFill>
          <a:blip r:embed="rId2" cstate="print"/>
          <a:srcRect l="24001"/>
          <a:stretch>
            <a:fillRect/>
          </a:stretch>
        </p:blipFill>
        <p:spPr>
          <a:xfrm>
            <a:off x="8028090" y="1447800"/>
            <a:ext cx="3539070" cy="5029200"/>
          </a:xfrm>
          <a:noFill/>
          <a:ln>
            <a:solidFill>
              <a:srgbClr val="FF0000"/>
            </a:solid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14400" y="228600"/>
            <a:ext cx="10363200" cy="914400"/>
          </a:xfrm>
        </p:spPr>
        <p:txBody>
          <a:bodyPr/>
          <a:lstStyle/>
          <a:p>
            <a:pPr algn="ctr" eaLnBrk="1" hangingPunct="1"/>
            <a:r>
              <a:rPr lang="en-US" sz="3600" dirty="0"/>
              <a:t>Satanic Attempts to Stop Messiah’s Birth</a:t>
            </a:r>
          </a:p>
        </p:txBody>
      </p:sp>
      <p:sp>
        <p:nvSpPr>
          <p:cNvPr id="4099" name="Rectangle 3"/>
          <p:cNvSpPr>
            <a:spLocks noGrp="1" noChangeArrowheads="1"/>
          </p:cNvSpPr>
          <p:nvPr>
            <p:ph type="body" idx="1"/>
          </p:nvPr>
        </p:nvSpPr>
        <p:spPr>
          <a:xfrm>
            <a:off x="1638300" y="1371600"/>
            <a:ext cx="8915400" cy="4953000"/>
          </a:xfrm>
        </p:spPr>
        <p:txBody>
          <a:bodyPr/>
          <a:lstStyle/>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Cain &amp; Abel (Gen. 4)</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Sons of God (Gen. 6)</a:t>
            </a:r>
          </a:p>
          <a:p>
            <a:pPr marL="571500" indent="-571500" eaLnBrk="1" hangingPunct="1">
              <a:spcBef>
                <a:spcPts val="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Pharaoh persecutes Israel (Exod. 1)</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Joash protected from Athaliah (2 Chron. 22‒23)</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Haman persecutes Israel (Esther)</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Antiochus Epiphanes (Dan. 11:31)</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Herod persecutes Christ (Matt 2; Rev 12:4)</a:t>
            </a:r>
            <a:endParaRPr lang="en-US" dirty="0"/>
          </a:p>
        </p:txBody>
      </p:sp>
      <p:pic>
        <p:nvPicPr>
          <p:cNvPr id="18436" name="Picture 5" descr="https://encrypted-tbn2.gstatic.com/images?q=tbn:ANd9GcQjYa1b34wEurDM_Ysus-MUPsGfl59ZGk9jgBY_m0Y7gik3vNxamA"/>
          <p:cNvPicPr>
            <a:picLocks noChangeAspect="1" noChangeArrowheads="1"/>
          </p:cNvPicPr>
          <p:nvPr/>
        </p:nvPicPr>
        <p:blipFill>
          <a:blip r:embed="rId2" cstate="print"/>
          <a:srcRect/>
          <a:stretch>
            <a:fillRect/>
          </a:stretch>
        </p:blipFill>
        <p:spPr bwMode="auto">
          <a:xfrm>
            <a:off x="10289340" y="118298"/>
            <a:ext cx="1293060" cy="1097280"/>
          </a:xfrm>
          <a:prstGeom prst="rect">
            <a:avLst/>
          </a:prstGeom>
          <a:noFill/>
          <a:ln w="9525">
            <a:noFill/>
            <a:miter lim="800000"/>
            <a:headEnd/>
            <a:tailEnd/>
          </a:ln>
        </p:spPr>
      </p:pic>
    </p:spTree>
    <p:extLst>
      <p:ext uri="{BB962C8B-B14F-4D97-AF65-F5344CB8AC3E}">
        <p14:creationId xmlns:p14="http://schemas.microsoft.com/office/powerpoint/2010/main" val="102346933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914400"/>
          </a:xfrm>
        </p:spPr>
        <p:txBody>
          <a:bodyPr/>
          <a:lstStyle/>
          <a:p>
            <a:pPr algn="ctr" eaLnBrk="1" hangingPunct="1">
              <a:buFontTx/>
              <a:buNone/>
              <a:defRPr/>
            </a:pPr>
            <a:r>
              <a:rPr lang="en-US" sz="3600" dirty="0"/>
              <a:t>Messiah Must Be:</a:t>
            </a:r>
          </a:p>
        </p:txBody>
      </p:sp>
      <p:sp>
        <p:nvSpPr>
          <p:cNvPr id="3" name="Content Placeholder 2"/>
          <p:cNvSpPr>
            <a:spLocks noGrp="1"/>
          </p:cNvSpPr>
          <p:nvPr>
            <p:ph idx="1"/>
          </p:nvPr>
        </p:nvSpPr>
        <p:spPr>
          <a:xfrm>
            <a:off x="609600" y="1371600"/>
            <a:ext cx="6172200" cy="4343400"/>
          </a:xfrm>
        </p:spPr>
        <p:txBody>
          <a:bodyPr/>
          <a:lstStyle/>
          <a:p>
            <a:pPr marL="457200" lvl="1" indent="-454025">
              <a:spcBef>
                <a:spcPts val="0"/>
              </a:spcBef>
              <a:spcAft>
                <a:spcPts val="3600"/>
              </a:spcAft>
              <a:defRPr/>
            </a:pPr>
            <a:r>
              <a:rPr lang="en-US" dirty="0"/>
              <a:t>A man (Gen 3:15)</a:t>
            </a:r>
          </a:p>
          <a:p>
            <a:pPr marL="457200" lvl="1" indent="-454025">
              <a:spcBef>
                <a:spcPts val="0"/>
              </a:spcBef>
              <a:spcAft>
                <a:spcPts val="3600"/>
              </a:spcAft>
              <a:defRPr/>
            </a:pPr>
            <a:r>
              <a:rPr lang="en-US" dirty="0"/>
              <a:t>Semitic (Gen 9:26)</a:t>
            </a:r>
          </a:p>
          <a:p>
            <a:pPr marL="457200" lvl="1" indent="-454025">
              <a:spcBef>
                <a:spcPts val="0"/>
              </a:spcBef>
              <a:spcAft>
                <a:spcPts val="3600"/>
              </a:spcAft>
              <a:defRPr/>
            </a:pPr>
            <a:r>
              <a:rPr lang="en-US" dirty="0"/>
              <a:t>From Abraham’s line (Gen 12:3)</a:t>
            </a:r>
          </a:p>
          <a:p>
            <a:pPr marL="457200" lvl="1" indent="-454025">
              <a:spcBef>
                <a:spcPts val="0"/>
              </a:spcBef>
              <a:spcAft>
                <a:spcPts val="3600"/>
              </a:spcAft>
              <a:defRPr/>
            </a:pPr>
            <a:r>
              <a:rPr lang="en-US" dirty="0"/>
              <a:t>From Isaac’s line (Gen 17:18-19)</a:t>
            </a:r>
          </a:p>
          <a:p>
            <a:pPr marL="457200" lvl="1" indent="-454025">
              <a:spcBef>
                <a:spcPts val="0"/>
              </a:spcBef>
              <a:spcAft>
                <a:spcPts val="3600"/>
              </a:spcAft>
              <a:defRPr/>
            </a:pPr>
            <a:r>
              <a:rPr lang="en-US" dirty="0"/>
              <a:t>From Jacob’s line (Num 24:17)</a:t>
            </a:r>
          </a:p>
        </p:txBody>
      </p:sp>
      <p:pic>
        <p:nvPicPr>
          <p:cNvPr id="4" name="Picture 4" descr="C:\Documents and Settings\Owner\Application Data\Microsoft\Media Catalog\Downloaded Clips\cl77\j0297865.wmf"/>
          <p:cNvPicPr>
            <a:picLocks noChangeAspect="1" noChangeArrowheads="1"/>
          </p:cNvPicPr>
          <p:nvPr/>
        </p:nvPicPr>
        <p:blipFill>
          <a:blip r:embed="rId2" cstate="print"/>
          <a:srcRect/>
          <a:stretch>
            <a:fillRect/>
          </a:stretch>
        </p:blipFill>
        <p:spPr bwMode="auto">
          <a:xfrm>
            <a:off x="7924800" y="1600200"/>
            <a:ext cx="3657600"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C45E28-E3A9-4005-8CCA-26F3C7B38C8A}"/>
              </a:ext>
            </a:extLst>
          </p:cNvPr>
          <p:cNvPicPr>
            <a:picLocks noChangeAspect="1"/>
          </p:cNvPicPr>
          <p:nvPr/>
        </p:nvPicPr>
        <p:blipFill>
          <a:blip r:embed="rId2"/>
          <a:stretch>
            <a:fillRect/>
          </a:stretch>
        </p:blipFill>
        <p:spPr>
          <a:xfrm>
            <a:off x="1731961" y="137160"/>
            <a:ext cx="872807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921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14400" y="228600"/>
            <a:ext cx="10363200" cy="914400"/>
          </a:xfrm>
        </p:spPr>
        <p:txBody>
          <a:bodyPr/>
          <a:lstStyle/>
          <a:p>
            <a:pPr algn="ctr" eaLnBrk="1" hangingPunct="1"/>
            <a:r>
              <a:rPr lang="en-US" sz="3600" dirty="0"/>
              <a:t>Satanic Attempts to Stop Messiah’s Birth</a:t>
            </a:r>
          </a:p>
        </p:txBody>
      </p:sp>
      <p:sp>
        <p:nvSpPr>
          <p:cNvPr id="4099" name="Rectangle 3"/>
          <p:cNvSpPr>
            <a:spLocks noGrp="1" noChangeArrowheads="1"/>
          </p:cNvSpPr>
          <p:nvPr>
            <p:ph type="body" idx="1"/>
          </p:nvPr>
        </p:nvSpPr>
        <p:spPr>
          <a:xfrm>
            <a:off x="1638300" y="1371600"/>
            <a:ext cx="8915400" cy="4953000"/>
          </a:xfrm>
        </p:spPr>
        <p:txBody>
          <a:bodyPr/>
          <a:lstStyle/>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Cain &amp; Abel (Gen. 4)</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Sons of God (Gen. 6)</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Pharaoh persecutes Israel (Exod. 1)</a:t>
            </a:r>
          </a:p>
          <a:p>
            <a:pPr marL="571500" indent="-571500" eaLnBrk="1" hangingPunct="1">
              <a:spcBef>
                <a:spcPts val="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Joash protected from Athaliah (2 Chron. 22‒23)</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Haman persecutes Israel (Esther)</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Antiochus Epiphanes (Dan. 11:31)</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Herod persecutes Christ (Matt 2; Rev 12:4)</a:t>
            </a:r>
            <a:endParaRPr lang="en-US" dirty="0"/>
          </a:p>
        </p:txBody>
      </p:sp>
      <p:pic>
        <p:nvPicPr>
          <p:cNvPr id="18436" name="Picture 5" descr="https://encrypted-tbn2.gstatic.com/images?q=tbn:ANd9GcQjYa1b34wEurDM_Ysus-MUPsGfl59ZGk9jgBY_m0Y7gik3vNxamA"/>
          <p:cNvPicPr>
            <a:picLocks noChangeAspect="1" noChangeArrowheads="1"/>
          </p:cNvPicPr>
          <p:nvPr/>
        </p:nvPicPr>
        <p:blipFill>
          <a:blip r:embed="rId2" cstate="print"/>
          <a:srcRect/>
          <a:stretch>
            <a:fillRect/>
          </a:stretch>
        </p:blipFill>
        <p:spPr bwMode="auto">
          <a:xfrm>
            <a:off x="10289340" y="118298"/>
            <a:ext cx="1293060" cy="1097280"/>
          </a:xfrm>
          <a:prstGeom prst="rect">
            <a:avLst/>
          </a:prstGeom>
          <a:noFill/>
          <a:ln w="9525">
            <a:noFill/>
            <a:miter lim="800000"/>
            <a:headEnd/>
            <a:tailEnd/>
          </a:ln>
        </p:spPr>
      </p:pic>
    </p:spTree>
    <p:extLst>
      <p:ext uri="{BB962C8B-B14F-4D97-AF65-F5344CB8AC3E}">
        <p14:creationId xmlns:p14="http://schemas.microsoft.com/office/powerpoint/2010/main" val="216174459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914400"/>
          </a:xfrm>
        </p:spPr>
        <p:txBody>
          <a:bodyPr/>
          <a:lstStyle/>
          <a:p>
            <a:pPr algn="ctr" eaLnBrk="1" hangingPunct="1">
              <a:buFontTx/>
              <a:buNone/>
              <a:defRPr/>
            </a:pPr>
            <a:r>
              <a:rPr lang="en-US" sz="3600" dirty="0"/>
              <a:t>Messiah Must Be:</a:t>
            </a:r>
          </a:p>
        </p:txBody>
      </p:sp>
      <p:sp>
        <p:nvSpPr>
          <p:cNvPr id="3" name="Content Placeholder 2"/>
          <p:cNvSpPr>
            <a:spLocks noGrp="1"/>
          </p:cNvSpPr>
          <p:nvPr>
            <p:ph idx="1"/>
          </p:nvPr>
        </p:nvSpPr>
        <p:spPr>
          <a:xfrm>
            <a:off x="620110" y="1257300"/>
            <a:ext cx="6781800" cy="4343400"/>
          </a:xfrm>
        </p:spPr>
        <p:txBody>
          <a:bodyPr/>
          <a:lstStyle/>
          <a:p>
            <a:pPr marL="457200" lvl="1" indent="-454025">
              <a:spcBef>
                <a:spcPts val="0"/>
              </a:spcBef>
              <a:spcAft>
                <a:spcPts val="3600"/>
              </a:spcAft>
              <a:defRPr/>
            </a:pPr>
            <a:r>
              <a:rPr lang="en-US" dirty="0"/>
              <a:t>A man (Gen 3:15)</a:t>
            </a:r>
          </a:p>
          <a:p>
            <a:pPr marL="457200" lvl="1" indent="-454025">
              <a:spcBef>
                <a:spcPts val="0"/>
              </a:spcBef>
              <a:spcAft>
                <a:spcPts val="3600"/>
              </a:spcAft>
              <a:defRPr/>
            </a:pPr>
            <a:r>
              <a:rPr lang="en-US" dirty="0"/>
              <a:t>Semitic (Gen 9:26)</a:t>
            </a:r>
          </a:p>
          <a:p>
            <a:pPr marL="457200" lvl="1" indent="-454025">
              <a:spcBef>
                <a:spcPts val="0"/>
              </a:spcBef>
              <a:spcAft>
                <a:spcPts val="3600"/>
              </a:spcAft>
              <a:defRPr/>
            </a:pPr>
            <a:r>
              <a:rPr lang="en-US" dirty="0"/>
              <a:t>From Abraham’s line (Gen 12:3)</a:t>
            </a:r>
          </a:p>
          <a:p>
            <a:pPr marL="457200" lvl="1" indent="-454025">
              <a:spcBef>
                <a:spcPts val="0"/>
              </a:spcBef>
              <a:spcAft>
                <a:spcPts val="3600"/>
              </a:spcAft>
              <a:defRPr/>
            </a:pPr>
            <a:r>
              <a:rPr lang="en-US" dirty="0"/>
              <a:t>From Isaac’s line (Gen 17:18-19)</a:t>
            </a:r>
          </a:p>
          <a:p>
            <a:pPr marL="457200" lvl="1" indent="-454025">
              <a:spcBef>
                <a:spcPts val="0"/>
              </a:spcBef>
              <a:spcAft>
                <a:spcPts val="3600"/>
              </a:spcAft>
              <a:defRPr/>
            </a:pPr>
            <a:r>
              <a:rPr lang="en-US" dirty="0"/>
              <a:t>From Jacob’s line (Num 24:17)</a:t>
            </a:r>
          </a:p>
          <a:p>
            <a:pPr marL="457200" lvl="1" indent="-454025">
              <a:spcBef>
                <a:spcPts val="0"/>
              </a:spcBef>
              <a:spcAft>
                <a:spcPts val="3600"/>
              </a:spcAft>
              <a:defRPr/>
            </a:pPr>
            <a:r>
              <a:rPr lang="en-US" dirty="0"/>
              <a:t>From the Tribe of Judah (Gen. 49:10)</a:t>
            </a:r>
          </a:p>
        </p:txBody>
      </p:sp>
      <p:pic>
        <p:nvPicPr>
          <p:cNvPr id="4" name="Picture 4" descr="C:\Documents and Settings\Owner\Application Data\Microsoft\Media Catalog\Downloaded Clips\cl77\j0297865.wmf"/>
          <p:cNvPicPr>
            <a:picLocks noChangeAspect="1" noChangeArrowheads="1"/>
          </p:cNvPicPr>
          <p:nvPr/>
        </p:nvPicPr>
        <p:blipFill>
          <a:blip r:embed="rId2" cstate="print"/>
          <a:srcRect/>
          <a:stretch>
            <a:fillRect/>
          </a:stretch>
        </p:blipFill>
        <p:spPr bwMode="auto">
          <a:xfrm>
            <a:off x="7924800" y="1600200"/>
            <a:ext cx="3657600"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8739223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88420" y="228600"/>
            <a:ext cx="4215161"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7979919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4BCD09-928C-4FB2-A445-16FCBA837AB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88420" y="228600"/>
            <a:ext cx="4215161"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3">
            <a:extLst>
              <a:ext uri="{FF2B5EF4-FFF2-40B4-BE49-F238E27FC236}">
                <a16:creationId xmlns:a16="http://schemas.microsoft.com/office/drawing/2014/main" id="{BEA88293-12D6-4739-A6F8-54FC856006ED}"/>
              </a:ext>
            </a:extLst>
          </p:cNvPr>
          <p:cNvSpPr/>
          <p:nvPr/>
        </p:nvSpPr>
        <p:spPr bwMode="auto">
          <a:xfrm>
            <a:off x="4876800" y="4114800"/>
            <a:ext cx="2514600" cy="1752600"/>
          </a:xfrm>
          <a:prstGeom prst="ellipse">
            <a:avLst/>
          </a:prstGeom>
          <a:noFill/>
          <a:ln w="762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noFill/>
              <a:effectLst/>
              <a:latin typeface="Times New Roman" pitchFamily="18" charset="0"/>
            </a:endParaRPr>
          </a:p>
        </p:txBody>
      </p:sp>
    </p:spTree>
    <p:extLst>
      <p:ext uri="{BB962C8B-B14F-4D97-AF65-F5344CB8AC3E}">
        <p14:creationId xmlns:p14="http://schemas.microsoft.com/office/powerpoint/2010/main" val="9980227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14400" y="228600"/>
            <a:ext cx="10363200" cy="914400"/>
          </a:xfrm>
        </p:spPr>
        <p:txBody>
          <a:bodyPr/>
          <a:lstStyle/>
          <a:p>
            <a:pPr algn="ctr" eaLnBrk="1" hangingPunct="1"/>
            <a:r>
              <a:rPr lang="en-US" sz="3600" dirty="0"/>
              <a:t>Satanic Attempts to Stop Messiah’s Birth</a:t>
            </a:r>
          </a:p>
        </p:txBody>
      </p:sp>
      <p:sp>
        <p:nvSpPr>
          <p:cNvPr id="4099" name="Rectangle 3"/>
          <p:cNvSpPr>
            <a:spLocks noGrp="1" noChangeArrowheads="1"/>
          </p:cNvSpPr>
          <p:nvPr>
            <p:ph type="body" idx="1"/>
          </p:nvPr>
        </p:nvSpPr>
        <p:spPr>
          <a:xfrm>
            <a:off x="1638300" y="1371600"/>
            <a:ext cx="8915400" cy="4953000"/>
          </a:xfrm>
        </p:spPr>
        <p:txBody>
          <a:bodyPr/>
          <a:lstStyle/>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Cain &amp; Abel (Gen. 4)</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Sons of God (Gen. 6)</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Pharaoh persecutes Israel (Exod. 1)</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Joash protected from Athaliah (2 Chron. 22‒23)</a:t>
            </a:r>
          </a:p>
          <a:p>
            <a:pPr marL="571500" indent="-571500" eaLnBrk="1" hangingPunct="1">
              <a:spcBef>
                <a:spcPts val="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Haman persecutes Israel (Esther)</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Antiochus Epiphanes (Dan. 11:31)</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Herod persecutes Christ (Matt 2; Rev 12:4)</a:t>
            </a:r>
            <a:endParaRPr lang="en-US" dirty="0"/>
          </a:p>
        </p:txBody>
      </p:sp>
      <p:pic>
        <p:nvPicPr>
          <p:cNvPr id="18436" name="Picture 5" descr="https://encrypted-tbn2.gstatic.com/images?q=tbn:ANd9GcQjYa1b34wEurDM_Ysus-MUPsGfl59ZGk9jgBY_m0Y7gik3vNxamA"/>
          <p:cNvPicPr>
            <a:picLocks noChangeAspect="1" noChangeArrowheads="1"/>
          </p:cNvPicPr>
          <p:nvPr/>
        </p:nvPicPr>
        <p:blipFill>
          <a:blip r:embed="rId2" cstate="print"/>
          <a:srcRect/>
          <a:stretch>
            <a:fillRect/>
          </a:stretch>
        </p:blipFill>
        <p:spPr bwMode="auto">
          <a:xfrm>
            <a:off x="10289340" y="118298"/>
            <a:ext cx="1293060" cy="1097280"/>
          </a:xfrm>
          <a:prstGeom prst="rect">
            <a:avLst/>
          </a:prstGeom>
          <a:noFill/>
          <a:ln w="9525">
            <a:noFill/>
            <a:miter lim="800000"/>
            <a:headEnd/>
            <a:tailEnd/>
          </a:ln>
        </p:spPr>
      </p:pic>
    </p:spTree>
    <p:extLst>
      <p:ext uri="{BB962C8B-B14F-4D97-AF65-F5344CB8AC3E}">
        <p14:creationId xmlns:p14="http://schemas.microsoft.com/office/powerpoint/2010/main" val="179735367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83427" y="457200"/>
            <a:ext cx="9425146" cy="5943600"/>
          </a:xfrm>
          <a:prstGeom prst="rect">
            <a:avLst/>
          </a:prstGeom>
        </p:spPr>
      </p:pic>
    </p:spTree>
    <p:extLst>
      <p:ext uri="{BB962C8B-B14F-4D97-AF65-F5344CB8AC3E}">
        <p14:creationId xmlns:p14="http://schemas.microsoft.com/office/powerpoint/2010/main" val="379655217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950" y="45720"/>
            <a:ext cx="8926101" cy="6766560"/>
          </a:xfrm>
          <a:prstGeom prst="rect">
            <a:avLst/>
          </a:prstGeom>
        </p:spPr>
      </p:pic>
    </p:spTree>
    <p:extLst>
      <p:ext uri="{BB962C8B-B14F-4D97-AF65-F5344CB8AC3E}">
        <p14:creationId xmlns:p14="http://schemas.microsoft.com/office/powerpoint/2010/main" val="178338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Users\HP Desktop\Pictures\Gog-Magog-Map-Final.png"/>
          <p:cNvPicPr>
            <a:picLocks noChangeAspect="1" noChangeArrowheads="1"/>
          </p:cNvPicPr>
          <p:nvPr/>
        </p:nvPicPr>
        <p:blipFill>
          <a:blip r:embed="rId2" cstate="print"/>
          <a:srcRect/>
          <a:stretch>
            <a:fillRect/>
          </a:stretch>
        </p:blipFill>
        <p:spPr bwMode="auto">
          <a:xfrm>
            <a:off x="1681546" y="228600"/>
            <a:ext cx="882890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p:cNvSpPr>
            <a:spLocks noChangeArrowheads="1"/>
          </p:cNvSpPr>
          <p:nvPr/>
        </p:nvSpPr>
        <p:spPr bwMode="auto">
          <a:xfrm>
            <a:off x="8686800" y="2667000"/>
            <a:ext cx="1600200" cy="914400"/>
          </a:xfrm>
          <a:prstGeom prst="ellipse">
            <a:avLst/>
          </a:prstGeom>
          <a:noFill/>
          <a:ln w="76200" algn="ctr">
            <a:solidFill>
              <a:srgbClr val="C00000"/>
            </a:solidFill>
            <a:round/>
            <a:headEnd/>
            <a:tailEnd/>
          </a:ln>
        </p:spPr>
        <p:txBody>
          <a:bodyPr wrap="none"/>
          <a:lstStyle/>
          <a:p>
            <a:endParaRPr lang="en-US"/>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67" name="Group 59"/>
          <p:cNvGraphicFramePr>
            <a:graphicFrameLocks noGrp="1"/>
          </p:cNvGraphicFramePr>
          <p:nvPr>
            <p:ph type="tbl" idx="4294967295"/>
          </p:nvPr>
        </p:nvGraphicFramePr>
        <p:xfrm>
          <a:off x="609600" y="457200"/>
          <a:ext cx="10972800" cy="5943601"/>
        </p:xfrm>
        <a:graphic>
          <a:graphicData uri="http://schemas.openxmlformats.org/drawingml/2006/table">
            <a:tbl>
              <a:tblPr/>
              <a:tblGrid>
                <a:gridCol w="30480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3261240">
                  <a:extLst>
                    <a:ext uri="{9D8B030D-6E8A-4147-A177-3AD203B41FA5}">
                      <a16:colId xmlns:a16="http://schemas.microsoft.com/office/drawing/2014/main" val="20002"/>
                    </a:ext>
                  </a:extLst>
                </a:gridCol>
                <a:gridCol w="2910960">
                  <a:extLst>
                    <a:ext uri="{9D8B030D-6E8A-4147-A177-3AD203B41FA5}">
                      <a16:colId xmlns:a16="http://schemas.microsoft.com/office/drawing/2014/main" val="20003"/>
                    </a:ext>
                  </a:extLst>
                </a:gridCol>
              </a:tblGrid>
              <a:tr h="78961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Levitical Feasts (Leviticus 23)</a:t>
                      </a:r>
                      <a:endParaRPr kumimoji="0" lang="en-US" altLang="en-US" sz="18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Purpose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Type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Redemption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Separation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John 6:35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1st fruits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1 Cor 15:20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679542">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Acts 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none" kern="1200" dirty="0">
                          <a:solidFill>
                            <a:srgbClr val="0000CC"/>
                          </a:solidFill>
                          <a:effectLst/>
                          <a:latin typeface="Calibri" panose="020F0502020204030204" pitchFamily="34" charset="0"/>
                          <a:ea typeface="+mn-ea"/>
                          <a:cs typeface="+mn-cs"/>
                        </a:rPr>
                        <a:t>Trumpets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New Year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24:31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extLst>
                  <a:ext uri="{0D108BD9-81ED-4DB2-BD59-A6C34878D82A}">
                    <a16:rowId xmlns:a16="http://schemas.microsoft.com/office/drawing/2014/main" val="10005"/>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Lev 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12:10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Wilderness provision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14:16-18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41863693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8835-C4F2-41F7-AE9A-5F9FD677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6047" y="228600"/>
            <a:ext cx="8659906" cy="64008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3019818"/>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14400" y="228600"/>
            <a:ext cx="10363200" cy="914400"/>
          </a:xfrm>
        </p:spPr>
        <p:txBody>
          <a:bodyPr/>
          <a:lstStyle/>
          <a:p>
            <a:pPr algn="ctr" eaLnBrk="1" hangingPunct="1"/>
            <a:r>
              <a:rPr lang="en-US" sz="3600" dirty="0"/>
              <a:t>Satanic Attempts to Stop Messiah’s Birth</a:t>
            </a:r>
          </a:p>
        </p:txBody>
      </p:sp>
      <p:sp>
        <p:nvSpPr>
          <p:cNvPr id="4099" name="Rectangle 3"/>
          <p:cNvSpPr>
            <a:spLocks noGrp="1" noChangeArrowheads="1"/>
          </p:cNvSpPr>
          <p:nvPr>
            <p:ph type="body" idx="1"/>
          </p:nvPr>
        </p:nvSpPr>
        <p:spPr>
          <a:xfrm>
            <a:off x="1638300" y="1371600"/>
            <a:ext cx="8915400" cy="4953000"/>
          </a:xfrm>
        </p:spPr>
        <p:txBody>
          <a:bodyPr/>
          <a:lstStyle/>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Cain &amp; Abel (Gen. 4)</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Sons of God (Gen. 6)</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Pharaoh persecutes Israel (Exod. 1)</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Joash protected from Athaliah (2 Chron. 22‒23)</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Haman persecutes Israel (Esther)</a:t>
            </a:r>
          </a:p>
          <a:p>
            <a:pPr marL="571500" indent="-571500" eaLnBrk="1" hangingPunct="1">
              <a:spcBef>
                <a:spcPts val="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Antiochus Epiphanes (Dan. 11:31)</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Herod persecutes Christ (Matt 2; Rev 12:4)</a:t>
            </a:r>
            <a:endParaRPr lang="en-US" dirty="0"/>
          </a:p>
        </p:txBody>
      </p:sp>
      <p:pic>
        <p:nvPicPr>
          <p:cNvPr id="18436" name="Picture 5" descr="https://encrypted-tbn2.gstatic.com/images?q=tbn:ANd9GcQjYa1b34wEurDM_Ysus-MUPsGfl59ZGk9jgBY_m0Y7gik3vNxamA"/>
          <p:cNvPicPr>
            <a:picLocks noChangeAspect="1" noChangeArrowheads="1"/>
          </p:cNvPicPr>
          <p:nvPr/>
        </p:nvPicPr>
        <p:blipFill>
          <a:blip r:embed="rId2" cstate="print"/>
          <a:srcRect/>
          <a:stretch>
            <a:fillRect/>
          </a:stretch>
        </p:blipFill>
        <p:spPr bwMode="auto">
          <a:xfrm>
            <a:off x="10289340" y="118298"/>
            <a:ext cx="1293060" cy="1097280"/>
          </a:xfrm>
          <a:prstGeom prst="rect">
            <a:avLst/>
          </a:prstGeom>
          <a:noFill/>
          <a:ln w="9525">
            <a:noFill/>
            <a:miter lim="800000"/>
            <a:headEnd/>
            <a:tailEnd/>
          </a:ln>
        </p:spPr>
      </p:pic>
    </p:spTree>
    <p:extLst>
      <p:ext uri="{BB962C8B-B14F-4D97-AF65-F5344CB8AC3E}">
        <p14:creationId xmlns:p14="http://schemas.microsoft.com/office/powerpoint/2010/main" val="352555871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FFF24581-4362-49C3-B2F5-A50C2748C2AF}"/>
              </a:ext>
            </a:extLst>
          </p:cNvPr>
          <p:cNvSpPr>
            <a:spLocks noGrp="1" noChangeArrowheads="1"/>
          </p:cNvSpPr>
          <p:nvPr>
            <p:ph type="title"/>
          </p:nvPr>
        </p:nvSpPr>
        <p:spPr>
          <a:xfrm>
            <a:off x="4648200" y="228600"/>
            <a:ext cx="2895600" cy="914400"/>
          </a:xfrm>
        </p:spPr>
        <p:txBody>
          <a:bodyPr/>
          <a:lstStyle/>
          <a:p>
            <a:pPr algn="ctr"/>
            <a:r>
              <a:rPr lang="en-US" altLang="en-US" sz="3600" dirty="0"/>
              <a:t>HANUKKAH</a:t>
            </a:r>
            <a:endParaRPr lang="en-US" altLang="en-US" dirty="0"/>
          </a:p>
        </p:txBody>
      </p:sp>
      <p:sp>
        <p:nvSpPr>
          <p:cNvPr id="45059" name="Rectangle 3">
            <a:extLst>
              <a:ext uri="{FF2B5EF4-FFF2-40B4-BE49-F238E27FC236}">
                <a16:creationId xmlns:a16="http://schemas.microsoft.com/office/drawing/2014/main" id="{DCDED6C1-EA19-4A6A-9029-33786616D30B}"/>
              </a:ext>
            </a:extLst>
          </p:cNvPr>
          <p:cNvSpPr>
            <a:spLocks noGrp="1" noChangeArrowheads="1"/>
          </p:cNvSpPr>
          <p:nvPr>
            <p:ph type="body" idx="1"/>
          </p:nvPr>
        </p:nvSpPr>
        <p:spPr>
          <a:xfrm>
            <a:off x="609600" y="1143000"/>
            <a:ext cx="7315200" cy="5486400"/>
          </a:xfrm>
        </p:spPr>
        <p:txBody>
          <a:bodyPr/>
          <a:lstStyle/>
          <a:p>
            <a:pPr marL="457200" indent="-457200" eaLnBrk="1" hangingPunct="1">
              <a:spcBef>
                <a:spcPct val="0"/>
              </a:spcBef>
              <a:spcAft>
                <a:spcPts val="1200"/>
              </a:spcAft>
              <a:defRPr/>
            </a:pPr>
            <a:r>
              <a:rPr lang="en-US" altLang="en-US" dirty="0"/>
              <a:t>The Maccabean revolt </a:t>
            </a:r>
          </a:p>
          <a:p>
            <a:pPr marL="457200" indent="-457200" eaLnBrk="1" hangingPunct="1">
              <a:spcBef>
                <a:spcPct val="0"/>
              </a:spcBef>
              <a:spcAft>
                <a:spcPts val="1200"/>
              </a:spcAft>
              <a:defRPr/>
            </a:pPr>
            <a:r>
              <a:rPr lang="en-US" altLang="en-US" dirty="0"/>
              <a:t>December 25</a:t>
            </a:r>
            <a:r>
              <a:rPr lang="en-US" altLang="en-US" baseline="30000" dirty="0"/>
              <a:t>th</a:t>
            </a:r>
            <a:r>
              <a:rPr lang="en-US" altLang="en-US" dirty="0"/>
              <a:t> 164 BC : the temple is liberated and rededicated</a:t>
            </a:r>
          </a:p>
          <a:p>
            <a:pPr marL="457200" indent="-457200" eaLnBrk="1" hangingPunct="1">
              <a:spcBef>
                <a:spcPct val="0"/>
              </a:spcBef>
              <a:spcAft>
                <a:spcPts val="1200"/>
              </a:spcAft>
              <a:defRPr/>
            </a:pPr>
            <a:r>
              <a:rPr lang="en-US" altLang="en-US" dirty="0"/>
              <a:t>1 &amp; 2 Maccabees</a:t>
            </a:r>
          </a:p>
          <a:p>
            <a:pPr marL="457200" indent="-457200" eaLnBrk="1" hangingPunct="1">
              <a:spcBef>
                <a:spcPct val="0"/>
              </a:spcBef>
              <a:spcAft>
                <a:spcPts val="1200"/>
              </a:spcAft>
              <a:defRPr/>
            </a:pPr>
            <a:r>
              <a:rPr lang="en-US" altLang="en-US" dirty="0"/>
              <a:t>The miracle of the lamp oil</a:t>
            </a:r>
          </a:p>
          <a:p>
            <a:pPr marL="457200" indent="-457200" eaLnBrk="1" hangingPunct="1">
              <a:spcBef>
                <a:spcPct val="0"/>
              </a:spcBef>
              <a:spcAft>
                <a:spcPts val="1200"/>
              </a:spcAft>
              <a:defRPr/>
            </a:pPr>
            <a:r>
              <a:rPr lang="en-US" altLang="en-US" dirty="0"/>
              <a:t>Hanukkah “Feast of Dedication” (festival of lights).</a:t>
            </a:r>
          </a:p>
          <a:p>
            <a:pPr marL="457200" indent="-457200" eaLnBrk="1" hangingPunct="1">
              <a:spcBef>
                <a:spcPct val="0"/>
              </a:spcBef>
              <a:spcAft>
                <a:spcPts val="1200"/>
              </a:spcAft>
              <a:defRPr/>
            </a:pPr>
            <a:r>
              <a:rPr lang="en-US" altLang="en-US" dirty="0"/>
              <a:t>Christmas / Jewish Holiday </a:t>
            </a:r>
          </a:p>
          <a:p>
            <a:pPr marL="457200" indent="-457200" eaLnBrk="1" hangingPunct="1">
              <a:spcBef>
                <a:spcPct val="0"/>
              </a:spcBef>
              <a:spcAft>
                <a:spcPts val="1200"/>
              </a:spcAft>
              <a:defRPr/>
            </a:pPr>
            <a:r>
              <a:rPr lang="en-US" altLang="en-US" dirty="0"/>
              <a:t>John 10:22-24</a:t>
            </a:r>
          </a:p>
        </p:txBody>
      </p:sp>
      <p:pic>
        <p:nvPicPr>
          <p:cNvPr id="45061" name="Picture 5" descr="C:\WINDOWS\Application Data\Microsoft\Media Catalog\Downloaded Clips\cl72\j0285300.gif">
            <a:extLst>
              <a:ext uri="{FF2B5EF4-FFF2-40B4-BE49-F238E27FC236}">
                <a16:creationId xmlns:a16="http://schemas.microsoft.com/office/drawing/2014/main" id="{3FE7990D-5A79-445E-83A7-A3260AF3C27C}"/>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7543800" y="1417320"/>
            <a:ext cx="4023360" cy="4023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70439"/>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8835-C4F2-41F7-AE9A-5F9FD677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6047" y="228600"/>
            <a:ext cx="8659906" cy="64008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74353177"/>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14400" y="228600"/>
            <a:ext cx="10363200" cy="914400"/>
          </a:xfrm>
        </p:spPr>
        <p:txBody>
          <a:bodyPr/>
          <a:lstStyle/>
          <a:p>
            <a:pPr algn="ctr" eaLnBrk="1" hangingPunct="1"/>
            <a:r>
              <a:rPr lang="en-US" sz="3600" dirty="0"/>
              <a:t>Satanic Attempts to Stop Messiah’s Birth</a:t>
            </a:r>
          </a:p>
        </p:txBody>
      </p:sp>
      <p:sp>
        <p:nvSpPr>
          <p:cNvPr id="4099" name="Rectangle 3"/>
          <p:cNvSpPr>
            <a:spLocks noGrp="1" noChangeArrowheads="1"/>
          </p:cNvSpPr>
          <p:nvPr>
            <p:ph type="body" idx="1"/>
          </p:nvPr>
        </p:nvSpPr>
        <p:spPr>
          <a:xfrm>
            <a:off x="1638300" y="1371600"/>
            <a:ext cx="8915400" cy="4953000"/>
          </a:xfrm>
        </p:spPr>
        <p:txBody>
          <a:bodyPr/>
          <a:lstStyle/>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Cain &amp; Abel (Gen. 4)</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Sons of God (Gen. 6)</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Pharaoh persecutes Israel (Exod. 1)</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Joash protected from Athaliah (2 Chron. 22‒23)</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Haman persecutes Israel (Esther)</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Antiochus Epiphanes (Dan. 11:31)</a:t>
            </a:r>
          </a:p>
          <a:p>
            <a:pPr marL="571500" indent="-571500" eaLnBrk="1" hangingPunct="1">
              <a:spcBef>
                <a:spcPts val="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Herod persecutes Christ (Matt 2; Rev 12:4)</a:t>
            </a:r>
          </a:p>
        </p:txBody>
      </p:sp>
      <p:pic>
        <p:nvPicPr>
          <p:cNvPr id="18436" name="Picture 5" descr="https://encrypted-tbn2.gstatic.com/images?q=tbn:ANd9GcQjYa1b34wEurDM_Ysus-MUPsGfl59ZGk9jgBY_m0Y7gik3vNxamA"/>
          <p:cNvPicPr>
            <a:picLocks noChangeAspect="1" noChangeArrowheads="1"/>
          </p:cNvPicPr>
          <p:nvPr/>
        </p:nvPicPr>
        <p:blipFill>
          <a:blip r:embed="rId2" cstate="print"/>
          <a:srcRect/>
          <a:stretch>
            <a:fillRect/>
          </a:stretch>
        </p:blipFill>
        <p:spPr bwMode="auto">
          <a:xfrm>
            <a:off x="10289340" y="118298"/>
            <a:ext cx="1293060" cy="1097280"/>
          </a:xfrm>
          <a:prstGeom prst="rect">
            <a:avLst/>
          </a:prstGeom>
          <a:noFill/>
          <a:ln w="9525">
            <a:noFill/>
            <a:miter lim="800000"/>
            <a:headEnd/>
            <a:tailEnd/>
          </a:ln>
        </p:spPr>
      </p:pic>
    </p:spTree>
    <p:extLst>
      <p:ext uri="{BB962C8B-B14F-4D97-AF65-F5344CB8AC3E}">
        <p14:creationId xmlns:p14="http://schemas.microsoft.com/office/powerpoint/2010/main" val="358395771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866900" y="228600"/>
            <a:ext cx="8458200" cy="914400"/>
          </a:xfrm>
        </p:spPr>
        <p:txBody>
          <a:bodyPr/>
          <a:lstStyle/>
          <a:p>
            <a:pPr algn="ctr" eaLnBrk="1" hangingPunct="1"/>
            <a:r>
              <a:rPr lang="en-US" sz="3600" dirty="0">
                <a:effectLst>
                  <a:outerShdw blurRad="38100" dist="38100" dir="2700000" algn="tl">
                    <a:srgbClr val="000000">
                      <a:alpha val="43137"/>
                    </a:srgbClr>
                  </a:outerShdw>
                </a:effectLst>
              </a:rPr>
              <a:t>Different Perspectives – Same Event</a:t>
            </a:r>
          </a:p>
        </p:txBody>
      </p:sp>
      <p:sp>
        <p:nvSpPr>
          <p:cNvPr id="20483" name="Rectangle 3"/>
          <p:cNvSpPr>
            <a:spLocks noGrp="1" noChangeArrowheads="1"/>
          </p:cNvSpPr>
          <p:nvPr>
            <p:ph type="body" idx="1"/>
          </p:nvPr>
        </p:nvSpPr>
        <p:spPr>
          <a:xfrm>
            <a:off x="3448050" y="1600201"/>
            <a:ext cx="5543550" cy="1524000"/>
          </a:xfrm>
        </p:spPr>
        <p:txBody>
          <a:bodyPr/>
          <a:lstStyle/>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Matt. 2 – Physical World</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Rev. 12:1-5 – Spiritual World</a:t>
            </a:r>
          </a:p>
        </p:txBody>
      </p:sp>
      <p:pic>
        <p:nvPicPr>
          <p:cNvPr id="20484" name="Picture 8" descr="D:\Powerpoint JPEG Images\2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77070" y="3200400"/>
            <a:ext cx="4237863" cy="3200400"/>
          </a:xfrm>
          <a:prstGeom prst="rect">
            <a:avLst/>
          </a:prstGeom>
          <a:noFill/>
          <a:ln w="9525">
            <a:noFill/>
            <a:miter lim="800000"/>
            <a:headEnd/>
            <a:tailEnd/>
          </a:ln>
        </p:spPr>
      </p:pic>
    </p:spTree>
    <p:extLst>
      <p:ext uri="{BB962C8B-B14F-4D97-AF65-F5344CB8AC3E}">
        <p14:creationId xmlns:p14="http://schemas.microsoft.com/office/powerpoint/2010/main" val="59831944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946363-468B-413B-AB57-1A1FF4A031F7}"/>
              </a:ext>
            </a:extLst>
          </p:cNvPr>
          <p:cNvPicPr>
            <a:picLocks noChangeAspect="1"/>
          </p:cNvPicPr>
          <p:nvPr/>
        </p:nvPicPr>
        <p:blipFill>
          <a:blip r:embed="rId2"/>
          <a:stretch>
            <a:fillRect/>
          </a:stretch>
        </p:blipFill>
        <p:spPr>
          <a:xfrm>
            <a:off x="0" y="1"/>
            <a:ext cx="12192000" cy="6857999"/>
          </a:xfrm>
          <a:prstGeom prst="rect">
            <a:avLst/>
          </a:prstGeom>
        </p:spPr>
      </p:pic>
      <p:sp>
        <p:nvSpPr>
          <p:cNvPr id="3" name="Rectangle 2"/>
          <p:cNvSpPr/>
          <p:nvPr/>
        </p:nvSpPr>
        <p:spPr>
          <a:xfrm>
            <a:off x="609600" y="1"/>
            <a:ext cx="10972800" cy="4185761"/>
          </a:xfrm>
          <a:prstGeom prst="rect">
            <a:avLst/>
          </a:prstGeom>
        </p:spPr>
        <p:txBody>
          <a:bodyPr wrap="square">
            <a:spAutoFit/>
          </a:bodyPr>
          <a:lstStyle/>
          <a:p>
            <a:pPr algn="ctr" fontAlgn="auto">
              <a:spcBef>
                <a:spcPts val="0"/>
              </a:spcBef>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Revelation 12:1-5 (cont’d) </a:t>
            </a:r>
          </a:p>
          <a:p>
            <a:pPr lvl="0" algn="just">
              <a:spcBef>
                <a:spcPts val="0"/>
              </a:spcBef>
              <a:buClr>
                <a:srgbClr val="00FFFF"/>
              </a:buClr>
              <a:buSzPct val="75000"/>
            </a:pP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 . the stars of heaven, and did cast them to the earth: and </a:t>
            </a:r>
            <a:r>
              <a:rPr lang="en-US" sz="36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the dragon stood before the woman that is about to give birth, so that when she gave birth  he may devour her child</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a:t>
            </a: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5</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she gave birth to a son, a man child, who is to rule all the nations with a rod of iron: and her child was caught up unto God, and to his throne.</a:t>
            </a:r>
            <a:endParaRPr lang="en-US" sz="3600" kern="0" dirty="0">
              <a:solidFill>
                <a:srgbClr val="FFFFCC"/>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89107455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249076-663B-4ED7-BE7A-2C1ED091ADB1}"/>
              </a:ext>
            </a:extLst>
          </p:cNvPr>
          <p:cNvPicPr>
            <a:picLocks noChangeAspect="1"/>
          </p:cNvPicPr>
          <p:nvPr/>
        </p:nvPicPr>
        <p:blipFill>
          <a:blip r:embed="rId2"/>
          <a:stretch>
            <a:fillRect/>
          </a:stretch>
        </p:blipFill>
        <p:spPr>
          <a:xfrm>
            <a:off x="0" y="2"/>
            <a:ext cx="12192000" cy="6857999"/>
          </a:xfrm>
          <a:prstGeom prst="rect">
            <a:avLst/>
          </a:prstGeom>
        </p:spPr>
      </p:pic>
      <p:sp>
        <p:nvSpPr>
          <p:cNvPr id="3" name="Rectangle 2"/>
          <p:cNvSpPr/>
          <p:nvPr/>
        </p:nvSpPr>
        <p:spPr>
          <a:xfrm>
            <a:off x="609600" y="0"/>
            <a:ext cx="10972800" cy="4739759"/>
          </a:xfrm>
          <a:prstGeom prst="rect">
            <a:avLst/>
          </a:prstGeom>
        </p:spPr>
        <p:txBody>
          <a:bodyPr wrap="square">
            <a:spAutoFit/>
          </a:bodyPr>
          <a:lstStyle/>
          <a:p>
            <a:pPr algn="ctr" defTabSz="685800" eaLnBrk="0" hangingPunct="0">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Revelation 12:1-5</a:t>
            </a:r>
          </a:p>
          <a:p>
            <a:pPr algn="just" fontAlgn="auto">
              <a:spcBef>
                <a:spcPts val="0"/>
              </a:spcBef>
              <a:spcAft>
                <a:spcPts val="0"/>
              </a:spcAft>
              <a:defRPr/>
            </a:pP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1</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a great </a:t>
            </a:r>
            <a:r>
              <a:rPr lang="en-US" sz="36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sign (</a:t>
            </a:r>
            <a:r>
              <a:rPr lang="en-US" sz="3600" b="1" i="1" u="sng" kern="0" dirty="0" err="1">
                <a:solidFill>
                  <a:srgbClr val="FFFFCC"/>
                </a:solidFill>
                <a:effectLst>
                  <a:outerShdw blurRad="38100" dist="38100" dir="2700000" algn="tl">
                    <a:srgbClr val="000000">
                      <a:alpha val="43137"/>
                    </a:srgbClr>
                  </a:outerShdw>
                </a:effectLst>
                <a:latin typeface="Calibri" panose="020F0502020204030204" pitchFamily="34" charset="0"/>
                <a:cs typeface="+mn-cs"/>
              </a:rPr>
              <a:t>sēmeion</a:t>
            </a:r>
            <a:r>
              <a:rPr lang="en-US" sz="36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appeared in heaven: a woman clothed in the sun, and the moon under her feet, and upon her head a crown of twelve stars; </a:t>
            </a: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2</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she was with child; and she cried out, being in labor pain to give birth. </a:t>
            </a: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3</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another </a:t>
            </a:r>
            <a:r>
              <a:rPr lang="en-US" sz="36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sign </a:t>
            </a:r>
            <a:r>
              <a:rPr lang="en-US" sz="3600" b="1" u="sng" kern="0"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600" b="1" i="1" u="sng" kern="0" dirty="0" err="1">
                <a:solidFill>
                  <a:srgbClr val="FFFFCC"/>
                </a:solidFill>
                <a:effectLst>
                  <a:outerShdw blurRad="38100" dist="38100" dir="2700000" algn="tl">
                    <a:srgbClr val="000000">
                      <a:alpha val="43137"/>
                    </a:srgbClr>
                  </a:outerShdw>
                </a:effectLst>
                <a:latin typeface="Calibri" panose="020F0502020204030204" pitchFamily="34" charset="0"/>
              </a:rPr>
              <a:t>sēmeion</a:t>
            </a:r>
            <a:r>
              <a:rPr lang="en-US" sz="3600" b="1" u="sng" kern="0"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rPr>
              <a:t> </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was seen in heaven: and behold, a great red dragon, having seven heads and ten horns, and upon his heads seven diadems…</a:t>
            </a:r>
            <a:r>
              <a:rPr lang="en-US" sz="3600" kern="0" dirty="0">
                <a:solidFill>
                  <a:schemeClr val="bg1"/>
                </a:solidFill>
                <a:effectLst>
                  <a:outerShdw blurRad="38100" dist="38100" dir="2700000" algn="tl">
                    <a:srgbClr val="000000">
                      <a:alpha val="43137"/>
                    </a:srgbClr>
                  </a:outerShdw>
                </a:effectLst>
                <a:latin typeface="Calibri" panose="020F0502020204030204" pitchFamily="34" charset="0"/>
              </a:rPr>
              <a:t> </a:t>
            </a:r>
          </a:p>
        </p:txBody>
      </p:sp>
    </p:spTree>
    <p:extLst>
      <p:ext uri="{BB962C8B-B14F-4D97-AF65-F5344CB8AC3E}">
        <p14:creationId xmlns:p14="http://schemas.microsoft.com/office/powerpoint/2010/main" val="2697741737"/>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HP Desktop\Pictures\Gabe's images\EzekProphAgainstNation.jpg"/>
          <p:cNvPicPr>
            <a:picLocks noChangeAspect="1" noChangeArrowheads="1"/>
          </p:cNvPicPr>
          <p:nvPr/>
        </p:nvPicPr>
        <p:blipFill>
          <a:blip r:embed="rId2" cstate="print"/>
          <a:srcRect/>
          <a:stretch>
            <a:fillRect/>
          </a:stretch>
        </p:blipFill>
        <p:spPr bwMode="auto">
          <a:xfrm>
            <a:off x="981230" y="137160"/>
            <a:ext cx="10229541"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987" name="Oval 7"/>
          <p:cNvSpPr>
            <a:spLocks noChangeArrowheads="1"/>
          </p:cNvSpPr>
          <p:nvPr/>
        </p:nvSpPr>
        <p:spPr bwMode="auto">
          <a:xfrm>
            <a:off x="2286000" y="4343400"/>
            <a:ext cx="2286000" cy="1676400"/>
          </a:xfrm>
          <a:prstGeom prst="ellipse">
            <a:avLst/>
          </a:prstGeom>
          <a:noFill/>
          <a:ln w="76200" algn="ctr">
            <a:solidFill>
              <a:srgbClr val="C00000"/>
            </a:solidFill>
            <a:round/>
            <a:headEnd/>
            <a:tailEnd/>
          </a:ln>
        </p:spPr>
        <p:txBody>
          <a:bodyPr wrap="none"/>
          <a:lstStyle/>
          <a:p>
            <a:endParaRPr lang="en-US"/>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3761298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14400" y="228600"/>
            <a:ext cx="10363200" cy="914400"/>
          </a:xfrm>
        </p:spPr>
        <p:txBody>
          <a:bodyPr/>
          <a:lstStyle/>
          <a:p>
            <a:pPr algn="ctr" eaLnBrk="1" hangingPunct="1"/>
            <a:r>
              <a:rPr lang="en-US" sz="3600" dirty="0"/>
              <a:t>Satanic Attempts to Stop Messiah’s Birth</a:t>
            </a:r>
          </a:p>
        </p:txBody>
      </p:sp>
      <p:sp>
        <p:nvSpPr>
          <p:cNvPr id="4099" name="Rectangle 3"/>
          <p:cNvSpPr>
            <a:spLocks noGrp="1" noChangeArrowheads="1"/>
          </p:cNvSpPr>
          <p:nvPr>
            <p:ph type="body" idx="1"/>
          </p:nvPr>
        </p:nvSpPr>
        <p:spPr>
          <a:xfrm>
            <a:off x="1638300" y="1371600"/>
            <a:ext cx="8915400" cy="4953000"/>
          </a:xfrm>
        </p:spPr>
        <p:txBody>
          <a:bodyPr/>
          <a:lstStyle/>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Cain &amp; Abel (Gen. 4)</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Sons of God (Gen. 6)</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Pharaoh persecutes Israel (Exod. 1)</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Joash protected from Athaliah (2 Chron. 22‒23)</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Haman persecutes Israel (Esther)</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Antiochus Epiphanes (Dan. 11:31)</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Herod persecutes Christ (Matt 2; Rev 12:4)</a:t>
            </a:r>
          </a:p>
        </p:txBody>
      </p:sp>
      <p:pic>
        <p:nvPicPr>
          <p:cNvPr id="18436" name="Picture 5" descr="https://encrypted-tbn2.gstatic.com/images?q=tbn:ANd9GcQjYa1b34wEurDM_Ysus-MUPsGfl59ZGk9jgBY_m0Y7gik3vNxamA"/>
          <p:cNvPicPr>
            <a:picLocks noChangeAspect="1" noChangeArrowheads="1"/>
          </p:cNvPicPr>
          <p:nvPr/>
        </p:nvPicPr>
        <p:blipFill>
          <a:blip r:embed="rId2" cstate="print"/>
          <a:srcRect/>
          <a:stretch>
            <a:fillRect/>
          </a:stretch>
        </p:blipFill>
        <p:spPr bwMode="auto">
          <a:xfrm>
            <a:off x="10289340" y="118298"/>
            <a:ext cx="1293060" cy="1097280"/>
          </a:xfrm>
          <a:prstGeom prst="rect">
            <a:avLst/>
          </a:prstGeom>
          <a:noFill/>
          <a:ln w="9525">
            <a:noFill/>
            <a:miter lim="800000"/>
            <a:headEnd/>
            <a:tailEnd/>
          </a:ln>
        </p:spPr>
      </p:pic>
    </p:spTree>
    <p:extLst>
      <p:ext uri="{BB962C8B-B14F-4D97-AF65-F5344CB8AC3E}">
        <p14:creationId xmlns:p14="http://schemas.microsoft.com/office/powerpoint/2010/main" val="327785327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4798874"/>
            <a:ext cx="10972800" cy="1754326"/>
          </a:xfrm>
          <a:prstGeom prst="rect">
            <a:avLst/>
          </a:prstGeom>
        </p:spPr>
        <p:txBody>
          <a:bodyPr wrap="square">
            <a:spAutoFit/>
          </a:bodyPr>
          <a:lstStyle/>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bless you and keep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make his face shine on you and be gracious to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turn his face toward you and give you peace.” (NIV)</a:t>
            </a: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93184" y="457200"/>
            <a:ext cx="7605633" cy="4114800"/>
          </a:xfrm>
          <a:prstGeom prst="rect">
            <a:avLst/>
          </a:prstGeom>
        </p:spPr>
      </p:pic>
    </p:spTree>
    <p:extLst>
      <p:ext uri="{BB962C8B-B14F-4D97-AF65-F5344CB8AC3E}">
        <p14:creationId xmlns:p14="http://schemas.microsoft.com/office/powerpoint/2010/main" val="3480372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124200" y="228600"/>
            <a:ext cx="6858000" cy="914400"/>
          </a:xfrm>
        </p:spPr>
        <p:txBody>
          <a:bodyPr/>
          <a:lstStyle/>
          <a:p>
            <a:pPr algn="ctr"/>
            <a:r>
              <a:rPr lang="en-US" altLang="en-US" sz="3600" dirty="0">
                <a:effectLst>
                  <a:outerShdw blurRad="38100" dist="38100" dir="2700000" algn="tl">
                    <a:srgbClr val="000000">
                      <a:alpha val="43137"/>
                    </a:srgbClr>
                  </a:outerShdw>
                </a:effectLst>
              </a:rPr>
              <a:t>Two Rules of Interpretation</a:t>
            </a:r>
          </a:p>
        </p:txBody>
      </p:sp>
      <p:sp>
        <p:nvSpPr>
          <p:cNvPr id="15363" name="Rectangle 3"/>
          <p:cNvSpPr>
            <a:spLocks noGrp="1" noChangeArrowheads="1"/>
          </p:cNvSpPr>
          <p:nvPr>
            <p:ph type="body" idx="1"/>
          </p:nvPr>
        </p:nvSpPr>
        <p:spPr>
          <a:xfrm>
            <a:off x="3162300" y="1600200"/>
            <a:ext cx="5867400" cy="4114800"/>
          </a:xfrm>
        </p:spPr>
        <p:txBody>
          <a:bodyPr/>
          <a:lstStyle/>
          <a:p>
            <a:pPr eaLnBrk="1" hangingPunct="1">
              <a:spcBef>
                <a:spcPts val="0"/>
              </a:spcBef>
              <a:spcAft>
                <a:spcPts val="2400"/>
              </a:spcAft>
              <a:defRPr/>
            </a:pPr>
            <a:r>
              <a:rPr lang="en-US" altLang="en-US" dirty="0"/>
              <a:t>Search the immediate context</a:t>
            </a:r>
          </a:p>
          <a:p>
            <a:pPr lvl="1" eaLnBrk="1" hangingPunct="1">
              <a:spcAft>
                <a:spcPts val="2400"/>
              </a:spcAft>
            </a:pPr>
            <a:r>
              <a:rPr lang="en-US" altLang="en-US" dirty="0">
                <a:ea typeface="+mn-ea"/>
                <a:cs typeface="+mn-cs"/>
              </a:rPr>
              <a:t>Walvoord: 26X</a:t>
            </a:r>
          </a:p>
          <a:p>
            <a:pPr eaLnBrk="1" hangingPunct="1">
              <a:spcBef>
                <a:spcPts val="0"/>
              </a:spcBef>
              <a:spcAft>
                <a:spcPts val="2400"/>
              </a:spcAft>
              <a:defRPr/>
            </a:pPr>
            <a:r>
              <a:rPr lang="en-US" altLang="en-US" dirty="0"/>
              <a:t>Search the remote context</a:t>
            </a:r>
          </a:p>
          <a:p>
            <a:pPr lvl="1" eaLnBrk="1" hangingPunct="1">
              <a:spcAft>
                <a:spcPts val="2400"/>
              </a:spcAft>
            </a:pPr>
            <a:r>
              <a:rPr lang="en-US" altLang="en-US" dirty="0"/>
              <a:t>Old Testament</a:t>
            </a:r>
          </a:p>
          <a:p>
            <a:pPr lvl="1" eaLnBrk="1" hangingPunct="1">
              <a:spcAft>
                <a:spcPts val="2400"/>
              </a:spcAft>
            </a:pPr>
            <a:r>
              <a:rPr lang="en-US" altLang="en-US" dirty="0"/>
              <a:t>Thomas: 278 / 404 verses</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1371600" cy="1371600"/>
          </a:xfrm>
          <a:prstGeom prst="rect">
            <a:avLst/>
          </a:prstGeom>
          <a:ln>
            <a:solidFill>
              <a:schemeClr val="tx1"/>
            </a:solidFill>
          </a:ln>
        </p:spPr>
      </p:pic>
    </p:spTree>
    <p:extLst>
      <p:ext uri="{BB962C8B-B14F-4D97-AF65-F5344CB8AC3E}">
        <p14:creationId xmlns:p14="http://schemas.microsoft.com/office/powerpoint/2010/main" val="256567155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26" descr="D:\Powerpoint JPEG Images\2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16372" y="1905000"/>
            <a:ext cx="3694428" cy="4572000"/>
          </a:xfrm>
          <a:prstGeom prst="rect">
            <a:avLst/>
          </a:prstGeom>
          <a:noFill/>
          <a:ln w="9525">
            <a:noFill/>
            <a:miter lim="800000"/>
            <a:headEnd/>
            <a:tailEnd/>
          </a:ln>
        </p:spPr>
      </p:pic>
      <p:sp>
        <p:nvSpPr>
          <p:cNvPr id="16387" name="Rectangle 1027"/>
          <p:cNvSpPr>
            <a:spLocks noGrp="1" noChangeArrowheads="1"/>
          </p:cNvSpPr>
          <p:nvPr>
            <p:ph type="title"/>
          </p:nvPr>
        </p:nvSpPr>
        <p:spPr>
          <a:xfrm>
            <a:off x="3238500" y="228600"/>
            <a:ext cx="5715000" cy="1371600"/>
          </a:xfrm>
          <a:effectLst/>
        </p:spPr>
        <p:txBody>
          <a:bodyPr/>
          <a:lstStyle/>
          <a:p>
            <a:pPr algn="ctr" eaLnBrk="1" hangingPunct="1">
              <a:defRPr/>
            </a:pPr>
            <a:r>
              <a:rPr lang="en-US" sz="3600" dirty="0">
                <a:effectLst>
                  <a:outerShdw blurRad="38100" dist="38100" dir="2700000" algn="tl">
                    <a:srgbClr val="000000">
                      <a:alpha val="43137"/>
                    </a:srgbClr>
                  </a:outerShdw>
                </a:effectLst>
              </a:rPr>
              <a:t>CAST OF 3 CHARACTERS</a:t>
            </a:r>
            <a:br>
              <a:rPr lang="en-US" dirty="0">
                <a:solidFill>
                  <a:srgbClr val="FFFFCC"/>
                </a:solidFill>
                <a:effectLst>
                  <a:outerShdw blurRad="38100" dist="38100" dir="2700000" algn="tl">
                    <a:srgbClr val="000000">
                      <a:alpha val="43137"/>
                    </a:srgbClr>
                  </a:outerShdw>
                </a:effectLst>
                <a:latin typeface="Arial Narrow" pitchFamily="34" charset="0"/>
              </a:rPr>
            </a:br>
            <a:r>
              <a:rPr lang="en-US" sz="3200" kern="1200" dirty="0">
                <a:solidFill>
                  <a:srgbClr val="FFFFFF"/>
                </a:solidFill>
                <a:effectLst>
                  <a:outerShdw blurRad="38100" dist="38100" dir="2700000" algn="tl">
                    <a:srgbClr val="000000">
                      <a:alpha val="43137"/>
                    </a:srgbClr>
                  </a:outerShdw>
                </a:effectLst>
                <a:ea typeface="+mn-ea"/>
                <a:cs typeface="+mn-cs"/>
              </a:rPr>
              <a:t>Revelation 12:1-5</a:t>
            </a:r>
          </a:p>
        </p:txBody>
      </p:sp>
      <p:sp>
        <p:nvSpPr>
          <p:cNvPr id="2" name="Rectangle 1"/>
          <p:cNvSpPr/>
          <p:nvPr/>
        </p:nvSpPr>
        <p:spPr>
          <a:xfrm>
            <a:off x="1981200" y="1905000"/>
            <a:ext cx="4495800" cy="4355038"/>
          </a:xfrm>
          <a:prstGeom prst="rect">
            <a:avLst/>
          </a:prstGeom>
        </p:spPr>
        <p:txBody>
          <a:bodyPr wrap="square">
            <a:spAutoFit/>
          </a:bodyPr>
          <a:lstStyle/>
          <a:p>
            <a:pPr marL="457200" indent="-457200">
              <a:spcBef>
                <a:spcPts val="0"/>
              </a:spcBef>
              <a:spcAft>
                <a:spcPts val="1800"/>
              </a:spcAft>
              <a:buClr>
                <a:schemeClr val="tx2"/>
              </a:buClr>
              <a:buFontTx/>
              <a:buAutoNum type="arabicPeriod"/>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mn-cs"/>
              </a:rPr>
              <a:t>SON =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mn-cs"/>
              </a:rPr>
              <a:t>MESSIAH</a:t>
            </a:r>
          </a:p>
          <a:p>
            <a:pPr marL="914400" lvl="1" indent="-457200">
              <a:spcBef>
                <a:spcPts val="0"/>
              </a:spcBef>
              <a:spcAft>
                <a:spcPts val="2400"/>
              </a:spcAft>
              <a:buClr>
                <a:schemeClr val="folHlink"/>
              </a:buClr>
              <a:buSzPct val="100000"/>
              <a:buFont typeface="Calibri" panose="020F0502020204030204" pitchFamily="34" charset="0"/>
              <a:buChar char="‒"/>
            </a:pPr>
            <a:r>
              <a:rPr lang="en-US" sz="3200" i="1" dirty="0">
                <a:effectLst>
                  <a:outerShdw blurRad="38100" dist="38100" dir="2700000" algn="tl">
                    <a:srgbClr val="000000">
                      <a:alpha val="43137"/>
                    </a:srgbClr>
                  </a:outerShdw>
                </a:effectLst>
                <a:latin typeface="Calibri" panose="020F0502020204030204" pitchFamily="34" charset="0"/>
              </a:rPr>
              <a:t>Ps. 2:9; Acts 1:9</a:t>
            </a:r>
          </a:p>
          <a:p>
            <a:pPr marL="457200" indent="-457200">
              <a:spcBef>
                <a:spcPts val="0"/>
              </a:spcBef>
              <a:spcAft>
                <a:spcPts val="1800"/>
              </a:spcAft>
              <a:buClr>
                <a:schemeClr val="tx2"/>
              </a:buClr>
              <a:buFontTx/>
              <a:buAutoNum type="arabicPeriod"/>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mn-cs"/>
              </a:rPr>
              <a:t>DRAGON =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mn-cs"/>
              </a:rPr>
              <a:t>SATAN</a:t>
            </a:r>
          </a:p>
          <a:p>
            <a:pPr marL="914400" lvl="1" indent="-457200">
              <a:spcBef>
                <a:spcPts val="0"/>
              </a:spcBef>
              <a:spcAft>
                <a:spcPts val="2400"/>
              </a:spcAft>
              <a:buClr>
                <a:schemeClr val="folHlink"/>
              </a:buClr>
              <a:buSzPct val="100000"/>
              <a:buFont typeface="Calibri" panose="020F0502020204030204" pitchFamily="34" charset="0"/>
              <a:buChar char="‒"/>
            </a:pPr>
            <a:r>
              <a:rPr lang="en-US" sz="3200" i="1" dirty="0">
                <a:effectLst>
                  <a:outerShdw blurRad="38100" dist="38100" dir="2700000" algn="tl">
                    <a:srgbClr val="000000">
                      <a:alpha val="43137"/>
                    </a:srgbClr>
                  </a:outerShdw>
                </a:effectLst>
                <a:latin typeface="Calibri" panose="020F0502020204030204" pitchFamily="34" charset="0"/>
              </a:rPr>
              <a:t>Rev. 12:9; 20:2</a:t>
            </a:r>
          </a:p>
          <a:p>
            <a:pPr marL="457200" indent="-457200">
              <a:spcBef>
                <a:spcPts val="0"/>
              </a:spcBef>
              <a:spcAft>
                <a:spcPts val="1800"/>
              </a:spcAft>
              <a:buClr>
                <a:schemeClr val="tx2"/>
              </a:buClr>
              <a:buFontTx/>
              <a:buAutoNum type="arabicPeriod"/>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mn-cs"/>
              </a:rPr>
              <a:t>WOMAN =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mn-cs"/>
              </a:rPr>
              <a:t>ISRAEL</a:t>
            </a:r>
          </a:p>
          <a:p>
            <a:pPr marL="914400" lvl="1" indent="-457200">
              <a:spcBef>
                <a:spcPts val="0"/>
              </a:spcBef>
              <a:spcAft>
                <a:spcPts val="2400"/>
              </a:spcAft>
              <a:buClr>
                <a:schemeClr val="folHlink"/>
              </a:buClr>
              <a:buSzPct val="100000"/>
              <a:buFont typeface="Calibri" panose="020F0502020204030204" pitchFamily="34" charset="0"/>
              <a:buChar char="‒"/>
            </a:pPr>
            <a:r>
              <a:rPr lang="en-US" sz="3200" i="1" dirty="0">
                <a:effectLst>
                  <a:outerShdw blurRad="38100" dist="38100" dir="2700000" algn="tl">
                    <a:srgbClr val="000000">
                      <a:alpha val="43137"/>
                    </a:srgbClr>
                  </a:outerShdw>
                </a:effectLst>
                <a:latin typeface="Calibri" panose="020F0502020204030204" pitchFamily="34" charset="0"/>
              </a:rPr>
              <a:t>Gen. 37:9-10</a:t>
            </a:r>
          </a:p>
        </p:txBody>
      </p:sp>
    </p:spTree>
    <p:extLst>
      <p:ext uri="{BB962C8B-B14F-4D97-AF65-F5344CB8AC3E}">
        <p14:creationId xmlns:p14="http://schemas.microsoft.com/office/powerpoint/2010/main" val="2228633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8434FA-D0D1-49F6-82CF-7C8B124E7F66}"/>
              </a:ext>
            </a:extLst>
          </p:cNvPr>
          <p:cNvPicPr>
            <a:picLocks noChangeAspect="1"/>
          </p:cNvPicPr>
          <p:nvPr/>
        </p:nvPicPr>
        <p:blipFill>
          <a:blip r:embed="rId2"/>
          <a:stretch>
            <a:fillRect/>
          </a:stretch>
        </p:blipFill>
        <p:spPr>
          <a:xfrm>
            <a:off x="0" y="1"/>
            <a:ext cx="12192000" cy="6857999"/>
          </a:xfrm>
          <a:prstGeom prst="rect">
            <a:avLst/>
          </a:prstGeom>
        </p:spPr>
      </p:pic>
      <p:pic>
        <p:nvPicPr>
          <p:cNvPr id="17410" name="Picture 102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55418" y="3048000"/>
            <a:ext cx="1681164" cy="1828800"/>
          </a:xfrm>
          <a:prstGeom prst="rect">
            <a:avLst/>
          </a:prstGeom>
          <a:noFill/>
          <a:ln w="9525">
            <a:noFill/>
            <a:miter lim="800000"/>
            <a:headEnd/>
            <a:tailEnd/>
          </a:ln>
        </p:spPr>
      </p:pic>
      <p:sp>
        <p:nvSpPr>
          <p:cNvPr id="17411" name="Text Box 1027"/>
          <p:cNvSpPr txBox="1">
            <a:spLocks noChangeArrowheads="1"/>
          </p:cNvSpPr>
          <p:nvPr/>
        </p:nvSpPr>
        <p:spPr bwMode="auto">
          <a:xfrm>
            <a:off x="609600" y="0"/>
            <a:ext cx="10972800" cy="3077766"/>
          </a:xfrm>
          <a:prstGeom prst="rect">
            <a:avLst/>
          </a:prstGeom>
          <a:noFill/>
          <a:ln w="9525">
            <a:noFill/>
            <a:miter lim="800000"/>
            <a:headEnd/>
            <a:tailEnd/>
          </a:ln>
        </p:spPr>
        <p:txBody>
          <a:bodyPr wrap="square">
            <a:spAutoFit/>
          </a:bodyPr>
          <a:lstStyle/>
          <a:p>
            <a:pPr algn="ctr" fontAlgn="auto">
              <a:spcBef>
                <a:spcPts val="0"/>
              </a:spcBef>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37:9</a:t>
            </a:r>
          </a:p>
          <a:p>
            <a:pPr algn="just">
              <a:spcBef>
                <a:spcPts val="0"/>
              </a:spcBef>
            </a:pP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Now he had still another dream, and related it to his brothers, and said, “Lo, I have had still another dream; and behold, the sun and the moon and eleven stars were bowing down to me.</a:t>
            </a:r>
          </a:p>
        </p:txBody>
      </p:sp>
    </p:spTree>
    <p:extLst>
      <p:ext uri="{BB962C8B-B14F-4D97-AF65-F5344CB8AC3E}">
        <p14:creationId xmlns:p14="http://schemas.microsoft.com/office/powerpoint/2010/main" val="323843729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VIOUS_ACTIVE_SLIDE" val="5578"/>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23336</TotalTime>
  <Words>2322</Words>
  <Application>Microsoft Office PowerPoint</Application>
  <PresentationFormat>Widescreen</PresentationFormat>
  <Paragraphs>280</Paragraphs>
  <Slides>63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63</vt:i4>
      </vt:variant>
    </vt:vector>
  </HeadingPairs>
  <TitlesOfParts>
    <vt:vector size="68" baseType="lpstr">
      <vt:lpstr>Arial Narrow</vt:lpstr>
      <vt:lpstr>Calibri</vt:lpstr>
      <vt:lpstr>Times New Roman</vt:lpstr>
      <vt:lpstr>Wingdings</vt:lpstr>
      <vt:lpstr>Azure</vt:lpstr>
      <vt:lpstr>The Christmas That ‘Almost’  Did Not Happen</vt:lpstr>
      <vt:lpstr>PowerPoint Presentation</vt:lpstr>
      <vt:lpstr>PowerPoint Presentation</vt:lpstr>
      <vt:lpstr>CAST OF 3 CHARACTERS Revelation 12:1-5</vt:lpstr>
      <vt:lpstr>PowerPoint Presentation</vt:lpstr>
      <vt:lpstr>PowerPoint Presentation</vt:lpstr>
      <vt:lpstr>Two Rules of Interpretation</vt:lpstr>
      <vt:lpstr>CAST OF 3 CHARACTERS Revelation 12:1-5</vt:lpstr>
      <vt:lpstr>PowerPoint Presentation</vt:lpstr>
      <vt:lpstr>PowerPoint Presentation</vt:lpstr>
      <vt:lpstr>PowerPoint Presentation</vt:lpstr>
      <vt:lpstr>Biblical Reality of the Angelic World</vt:lpstr>
      <vt:lpstr>Satan as Ruler of this World</vt:lpstr>
      <vt:lpstr>Names &amp; Titles Demonstrating Satan’s Post-Fall, Earthly Authority  (Job 1:7; 2:2; Luke 4:5-8; Rom. 8:19-22)</vt:lpstr>
      <vt:lpstr>PowerPoint Presentation</vt:lpstr>
      <vt:lpstr>PowerPoint Presentation</vt:lpstr>
      <vt:lpstr>PowerPoint Presentation</vt:lpstr>
      <vt:lpstr>Different Perspectives – Same Event</vt:lpstr>
      <vt:lpstr>PowerPoint Presentation</vt:lpstr>
      <vt:lpstr>PowerPoint Presentation</vt:lpstr>
      <vt:lpstr>PowerPoint Presentation</vt:lpstr>
      <vt:lpstr>PowerPoint Presentation</vt:lpstr>
      <vt:lpstr>Two-Fold Pattern</vt:lpstr>
      <vt:lpstr>Satanic Attempts to Stop Messiah’s Birth</vt:lpstr>
      <vt:lpstr>Satanic Attempts to Stop Messiah’s Birth</vt:lpstr>
      <vt:lpstr>PowerPoint Presentation</vt:lpstr>
      <vt:lpstr>Satanic Attempts to Stop Messiah’s Birth</vt:lpstr>
      <vt:lpstr>PowerPoint Presentation</vt:lpstr>
      <vt:lpstr>PowerPoint Presentation</vt:lpstr>
      <vt:lpstr>PowerPoint Presentation</vt:lpstr>
      <vt:lpstr>PowerPoint Presentation</vt:lpstr>
      <vt:lpstr>PowerPoint Presentation</vt:lpstr>
      <vt:lpstr>3 Major Alternative Views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Objections</vt:lpstr>
      <vt:lpstr>Satanic Attempts to Stop Messiah’s Birth</vt:lpstr>
      <vt:lpstr>Messiah Must Be:</vt:lpstr>
      <vt:lpstr>PowerPoint Presentation</vt:lpstr>
      <vt:lpstr>Satanic Attempts to Stop Messiah’s Birth</vt:lpstr>
      <vt:lpstr>Messiah Must Be:</vt:lpstr>
      <vt:lpstr>PowerPoint Presentation</vt:lpstr>
      <vt:lpstr>PowerPoint Presentation</vt:lpstr>
      <vt:lpstr>Satanic Attempts to Stop Messiah’s Birth</vt:lpstr>
      <vt:lpstr>PowerPoint Presentation</vt:lpstr>
      <vt:lpstr>PowerPoint Presentation</vt:lpstr>
      <vt:lpstr>PowerPoint Presentation</vt:lpstr>
      <vt:lpstr>PowerPoint Presentation</vt:lpstr>
      <vt:lpstr>Satanic Attempts to Stop Messiah’s Birth</vt:lpstr>
      <vt:lpstr>HANUKKAH</vt:lpstr>
      <vt:lpstr>PowerPoint Presentation</vt:lpstr>
      <vt:lpstr>Satanic Attempts to Stop Messiah’s Birth</vt:lpstr>
      <vt:lpstr>Different Perspectives – Same Event</vt:lpstr>
      <vt:lpstr>PowerPoint Presentation</vt:lpstr>
      <vt:lpstr>PowerPoint Presentation</vt:lpstr>
      <vt:lpstr>Conclusion</vt:lpstr>
      <vt:lpstr>Satanic Attempts to Stop Messiah’s Birth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Christmas Not - 16x9</dc:title>
  <dc:subject>Christmas 2021</dc:subject>
  <dc:creator>A. Woods</dc:creator>
  <dc:description>Modified by Jim McGowan</dc:description>
  <cp:lastModifiedBy>Andy Woods</cp:lastModifiedBy>
  <cp:revision>2361</cp:revision>
  <cp:lastPrinted>2021-12-25T02:50:49Z</cp:lastPrinted>
  <dcterms:created xsi:type="dcterms:W3CDTF">2009-03-17T12:21:13Z</dcterms:created>
  <dcterms:modified xsi:type="dcterms:W3CDTF">2021-12-26T04:22:43Z</dcterms:modified>
</cp:coreProperties>
</file>