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99"/>
  </p:notesMasterIdLst>
  <p:handoutMasterIdLst>
    <p:handoutMasterId r:id="rId100"/>
  </p:handoutMasterIdLst>
  <p:sldIdLst>
    <p:sldId id="2094" r:id="rId2"/>
    <p:sldId id="2064" r:id="rId3"/>
    <p:sldId id="1984" r:id="rId4"/>
    <p:sldId id="7886" r:id="rId5"/>
    <p:sldId id="7802" r:id="rId6"/>
    <p:sldId id="1985" r:id="rId7"/>
    <p:sldId id="2039" r:id="rId8"/>
    <p:sldId id="7909" r:id="rId9"/>
    <p:sldId id="8024" r:id="rId10"/>
    <p:sldId id="8142" r:id="rId11"/>
    <p:sldId id="8143" r:id="rId12"/>
    <p:sldId id="8145" r:id="rId13"/>
    <p:sldId id="8144" r:id="rId14"/>
    <p:sldId id="8215" r:id="rId15"/>
    <p:sldId id="3816" r:id="rId16"/>
    <p:sldId id="8170" r:id="rId17"/>
    <p:sldId id="7944" r:id="rId18"/>
    <p:sldId id="6160" r:id="rId19"/>
    <p:sldId id="8240" r:id="rId20"/>
    <p:sldId id="8241" r:id="rId21"/>
    <p:sldId id="1804" r:id="rId22"/>
    <p:sldId id="7316" r:id="rId23"/>
    <p:sldId id="7317" r:id="rId24"/>
    <p:sldId id="7327" r:id="rId25"/>
    <p:sldId id="8233" r:id="rId26"/>
    <p:sldId id="3641" r:id="rId27"/>
    <p:sldId id="8232" r:id="rId28"/>
    <p:sldId id="7513" r:id="rId29"/>
    <p:sldId id="8172" r:id="rId30"/>
    <p:sldId id="8171" r:id="rId31"/>
    <p:sldId id="8206" r:id="rId32"/>
    <p:sldId id="8234" r:id="rId33"/>
    <p:sldId id="6477" r:id="rId34"/>
    <p:sldId id="6522" r:id="rId35"/>
    <p:sldId id="6516" r:id="rId36"/>
    <p:sldId id="8176" r:id="rId37"/>
    <p:sldId id="8174" r:id="rId38"/>
    <p:sldId id="8175" r:id="rId39"/>
    <p:sldId id="8216" r:id="rId40"/>
    <p:sldId id="8177" r:id="rId41"/>
    <p:sldId id="8217" r:id="rId42"/>
    <p:sldId id="8181" r:id="rId43"/>
    <p:sldId id="8220" r:id="rId44"/>
    <p:sldId id="8183" r:id="rId45"/>
    <p:sldId id="8184" r:id="rId46"/>
    <p:sldId id="8218" r:id="rId47"/>
    <p:sldId id="8193" r:id="rId48"/>
    <p:sldId id="8221" r:id="rId49"/>
    <p:sldId id="2174" r:id="rId50"/>
    <p:sldId id="2175" r:id="rId51"/>
    <p:sldId id="8186" r:id="rId52"/>
    <p:sldId id="8222" r:id="rId53"/>
    <p:sldId id="2943" r:id="rId54"/>
    <p:sldId id="8185" r:id="rId55"/>
    <p:sldId id="7371" r:id="rId56"/>
    <p:sldId id="7370" r:id="rId57"/>
    <p:sldId id="4461" r:id="rId58"/>
    <p:sldId id="8236" r:id="rId59"/>
    <p:sldId id="730" r:id="rId60"/>
    <p:sldId id="7922" r:id="rId61"/>
    <p:sldId id="808" r:id="rId62"/>
    <p:sldId id="318" r:id="rId63"/>
    <p:sldId id="8237" r:id="rId64"/>
    <p:sldId id="325" r:id="rId65"/>
    <p:sldId id="8238" r:id="rId66"/>
    <p:sldId id="326" r:id="rId67"/>
    <p:sldId id="8219" r:id="rId68"/>
    <p:sldId id="8235" r:id="rId69"/>
    <p:sldId id="8223" r:id="rId70"/>
    <p:sldId id="2055" r:id="rId71"/>
    <p:sldId id="7561" r:id="rId72"/>
    <p:sldId id="8188" r:id="rId73"/>
    <p:sldId id="8187" r:id="rId74"/>
    <p:sldId id="8189" r:id="rId75"/>
    <p:sldId id="8239" r:id="rId76"/>
    <p:sldId id="8224" r:id="rId77"/>
    <p:sldId id="2241" r:id="rId78"/>
    <p:sldId id="2244" r:id="rId79"/>
    <p:sldId id="8196" r:id="rId80"/>
    <p:sldId id="2070" r:id="rId81"/>
    <p:sldId id="8191" r:id="rId82"/>
    <p:sldId id="8192" r:id="rId83"/>
    <p:sldId id="2270" r:id="rId84"/>
    <p:sldId id="2230" r:id="rId85"/>
    <p:sldId id="2276" r:id="rId86"/>
    <p:sldId id="8227" r:id="rId87"/>
    <p:sldId id="8225" r:id="rId88"/>
    <p:sldId id="2272" r:id="rId89"/>
    <p:sldId id="2283" r:id="rId90"/>
    <p:sldId id="8197" r:id="rId91"/>
    <p:sldId id="8198" r:id="rId92"/>
    <p:sldId id="8199" r:id="rId93"/>
    <p:sldId id="8202" r:id="rId94"/>
    <p:sldId id="8200" r:id="rId95"/>
    <p:sldId id="7974" r:id="rId96"/>
    <p:sldId id="8226" r:id="rId97"/>
    <p:sldId id="7975" r:id="rId98"/>
  </p:sldIdLst>
  <p:sldSz cx="12192000" cy="6858000"/>
  <p:notesSz cx="7315200" cy="9601200"/>
  <p:custDataLst>
    <p:tags r:id="rId101"/>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5428" autoAdjust="0"/>
  </p:normalViewPr>
  <p:slideViewPr>
    <p:cSldViewPr>
      <p:cViewPr>
        <p:scale>
          <a:sx n="100" d="100"/>
          <a:sy n="100" d="100"/>
        </p:scale>
        <p:origin x="1109" y="30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commentAuthors" Target="commentAuthor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063 - 15v15-21 </a:t>
            </a:r>
          </a:p>
          <a:p>
            <a:pPr>
              <a:defRPr/>
            </a:pPr>
            <a:r>
              <a:rPr lang="en-US" sz="1600" dirty="0"/>
              <a:t>12-19-2021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12/19/2021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19059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75</a:t>
            </a:fld>
            <a:endParaRPr lang="en-US" altLang="en-US" dirty="0"/>
          </a:p>
        </p:txBody>
      </p:sp>
    </p:spTree>
    <p:extLst>
      <p:ext uri="{BB962C8B-B14F-4D97-AF65-F5344CB8AC3E}">
        <p14:creationId xmlns:p14="http://schemas.microsoft.com/office/powerpoint/2010/main" val="926036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97</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16</a:t>
            </a:fld>
            <a:endParaRPr lang="en-US" altLang="en-US" dirty="0"/>
          </a:p>
        </p:txBody>
      </p:sp>
    </p:spTree>
    <p:extLst>
      <p:ext uri="{BB962C8B-B14F-4D97-AF65-F5344CB8AC3E}">
        <p14:creationId xmlns:p14="http://schemas.microsoft.com/office/powerpoint/2010/main" val="25063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42</a:t>
            </a:fld>
            <a:endParaRPr lang="en-US" altLang="en-US" dirty="0"/>
          </a:p>
        </p:txBody>
      </p:sp>
    </p:spTree>
    <p:extLst>
      <p:ext uri="{BB962C8B-B14F-4D97-AF65-F5344CB8AC3E}">
        <p14:creationId xmlns:p14="http://schemas.microsoft.com/office/powerpoint/2010/main" val="410059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44</a:t>
            </a:fld>
            <a:endParaRPr lang="en-US" altLang="en-US" dirty="0"/>
          </a:p>
        </p:txBody>
      </p:sp>
    </p:spTree>
    <p:extLst>
      <p:ext uri="{BB962C8B-B14F-4D97-AF65-F5344CB8AC3E}">
        <p14:creationId xmlns:p14="http://schemas.microsoft.com/office/powerpoint/2010/main" val="384176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2044196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3436893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268822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58</a:t>
            </a:fld>
            <a:endParaRPr lang="en-US" altLang="en-US" dirty="0"/>
          </a:p>
        </p:txBody>
      </p:sp>
    </p:spTree>
    <p:extLst>
      <p:ext uri="{BB962C8B-B14F-4D97-AF65-F5344CB8AC3E}">
        <p14:creationId xmlns:p14="http://schemas.microsoft.com/office/powerpoint/2010/main" val="1379160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71</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7389458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12/19/2021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361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0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00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931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Covenant ratification ritual (17-21)</a:t>
            </a:r>
            <a:endParaRPr lang="en-US" sz="30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00638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1049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0" hangingPunct="0">
              <a:lnSpc>
                <a:spcPct val="90000"/>
              </a:lnSpc>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12:2</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of those who sleep in the dust of the ground will awake, these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others to disgrace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everlasting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olam</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contempt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C4FCF44-36DF-43C8-8320-EBB3565F0100}"/>
              </a:ext>
            </a:extLst>
          </p:cNvPr>
          <p:cNvPicPr>
            <a:picLocks noChangeAspect="1"/>
          </p:cNvPicPr>
          <p:nvPr/>
        </p:nvPicPr>
        <p:blipFill>
          <a:blip r:embed="rId3"/>
          <a:stretch>
            <a:fillRect/>
          </a:stretch>
        </p:blipFill>
        <p:spPr>
          <a:xfrm>
            <a:off x="4953000" y="2514600"/>
            <a:ext cx="2286000" cy="2286000"/>
          </a:xfrm>
          <a:prstGeom prst="rect">
            <a:avLst/>
          </a:prstGeom>
        </p:spPr>
      </p:pic>
    </p:spTree>
    <p:extLst>
      <p:ext uri="{BB962C8B-B14F-4D97-AF65-F5344CB8AC3E}">
        <p14:creationId xmlns:p14="http://schemas.microsoft.com/office/powerpoint/2010/main" val="110786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“By stating: You shall go to your fathers, God is saying that the ancestors of Abram are viewed as being in a definite place to which Abram will go. That definite place is Sheol in the center of the earth. This kind of phraseology always emphasizes the afterlife and reflects faith in the afterlife. Furthermore, this has to be a reference to the soul of Abram and not to the interment of his body because the fathers of Abram were in Haran and in Ur, but they were not here in the Land where Abram’s physical remains would be buried.”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18681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755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marR="0" indent="0" algn="just">
              <a:spcBef>
                <a:spcPts val="0"/>
              </a:spcBef>
              <a:spcAft>
                <a:spcPts val="100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he cried out and said, ‘Father </a:t>
            </a:r>
            <a:r>
              <a:rPr lang="en-US" sz="3600" b="1" u="sng" dirty="0">
                <a:solidFill>
                  <a:srgbClr val="FFFFCC"/>
                </a:solidFill>
                <a:effectLst>
                  <a:outerShdw blurRad="38100" dist="38100" dir="2700000" algn="tl">
                    <a:srgbClr val="000000">
                      <a:alpha val="43137"/>
                    </a:srgbClr>
                  </a:outerShdw>
                </a:effectLst>
              </a:rPr>
              <a:t>Abraham</a:t>
            </a:r>
            <a:r>
              <a:rPr lang="en-US" sz="3600" dirty="0">
                <a:effectLst>
                  <a:outerShdw blurRad="38100" dist="38100" dir="2700000" algn="tl">
                    <a:srgbClr val="000000">
                      <a:alpha val="43137"/>
                    </a:srgbClr>
                  </a:outerShdw>
                </a:effectLst>
                <a:latin typeface="Calibri" panose="020F0502020204030204" pitchFamily="34" charset="0"/>
              </a:rPr>
              <a:t>, have mercy on me, and send Lazarus so that he may dip the tip of his finger in water and cool off my tongue, for I am in agony in this flame.’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“But </a:t>
            </a:r>
            <a:r>
              <a:rPr lang="en-US" sz="3600" b="1" u="sng" dirty="0">
                <a:solidFill>
                  <a:srgbClr val="FFFFCC"/>
                </a:solidFill>
                <a:effectLst>
                  <a:outerShdw blurRad="38100" dist="38100" dir="2700000" algn="tl">
                    <a:srgbClr val="000000">
                      <a:alpha val="43137"/>
                    </a:srgbClr>
                  </a:outerShdw>
                </a:effectLst>
              </a:rPr>
              <a:t>Abraham</a:t>
            </a:r>
            <a:r>
              <a:rPr lang="en-US" sz="3600" dirty="0">
                <a:effectLst>
                  <a:outerShdw blurRad="38100" dist="38100" dir="2700000" algn="tl">
                    <a:srgbClr val="000000">
                      <a:alpha val="43137"/>
                    </a:srgbClr>
                  </a:outerShdw>
                </a:effectLst>
                <a:latin typeface="Calibri" panose="020F0502020204030204" pitchFamily="34" charset="0"/>
              </a:rPr>
              <a:t> said, ‘Child, remember that during your life you received your good things, and likewise Lazarus bad things; but now he is being comforted here, and you are in agony.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‘And . . .</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marR="0" indent="0" algn="just">
              <a:spcBef>
                <a:spcPts val="0"/>
              </a:spcBef>
              <a:spcAft>
                <a:spcPts val="1000"/>
              </a:spcAft>
              <a:buNone/>
            </a:pPr>
            <a:r>
              <a:rPr lang="en-US" sz="3600" dirty="0">
                <a:effectLst>
                  <a:outerShdw blurRad="38100" dist="38100" dir="2700000" algn="tl">
                    <a:srgbClr val="000000">
                      <a:alpha val="43137"/>
                    </a:srgbClr>
                  </a:outerShdw>
                </a:effectLst>
              </a:rPr>
              <a:t>. . . besides </a:t>
            </a:r>
            <a:r>
              <a:rPr lang="en-US" sz="3600" dirty="0">
                <a:effectLst>
                  <a:outerShdw blurRad="38100" dist="38100" dir="2700000" algn="tl">
                    <a:srgbClr val="000000">
                      <a:alpha val="43137"/>
                    </a:srgbClr>
                  </a:outerShdw>
                </a:effectLst>
                <a:latin typeface="Calibri" panose="020F0502020204030204" pitchFamily="34" charset="0"/>
              </a:rPr>
              <a:t>all this, between us and you there is a great chasm fixed, so that those who wish to come over from here to you will not be able, and </a:t>
            </a:r>
            <a:r>
              <a:rPr lang="en-US" sz="3600" i="1" dirty="0">
                <a:effectLst>
                  <a:outerShdw blurRad="38100" dist="38100" dir="2700000" algn="tl">
                    <a:srgbClr val="000000">
                      <a:alpha val="43137"/>
                    </a:srgbClr>
                  </a:outerShdw>
                </a:effectLst>
                <a:latin typeface="Calibri" panose="020F0502020204030204" pitchFamily="34" charset="0"/>
              </a:rPr>
              <a:t>that</a:t>
            </a:r>
            <a:r>
              <a:rPr lang="en-US" sz="3600" dirty="0">
                <a:effectLst>
                  <a:outerShdw blurRad="38100" dist="38100" dir="2700000" algn="tl">
                    <a:srgbClr val="000000">
                      <a:alpha val="43137"/>
                    </a:srgbClr>
                  </a:outerShdw>
                </a:effectLst>
                <a:latin typeface="Calibri" panose="020F0502020204030204" pitchFamily="34" charset="0"/>
              </a:rPr>
              <a:t> none may cross over from there to us.’ </a:t>
            </a:r>
          </a:p>
        </p:txBody>
      </p:sp>
      <p:pic>
        <p:nvPicPr>
          <p:cNvPr id="2" name="Picture 1">
            <a:extLst>
              <a:ext uri="{FF2B5EF4-FFF2-40B4-BE49-F238E27FC236}">
                <a16:creationId xmlns:a16="http://schemas.microsoft.com/office/drawing/2014/main" id="{0906C6F6-718F-4CC4-87C7-B304430F5555}"/>
              </a:ext>
            </a:extLst>
          </p:cNvPr>
          <p:cNvPicPr>
            <a:picLocks noChangeAspect="1"/>
          </p:cNvPicPr>
          <p:nvPr/>
        </p:nvPicPr>
        <p:blipFill>
          <a:blip r:embed="rId3"/>
          <a:stretch>
            <a:fillRect/>
          </a:stretch>
        </p:blipFill>
        <p:spPr>
          <a:xfrm>
            <a:off x="4765524" y="2819400"/>
            <a:ext cx="2660952" cy="2011680"/>
          </a:xfrm>
          <a:prstGeom prst="rect">
            <a:avLst/>
          </a:prstGeom>
          <a:ln>
            <a:solidFill>
              <a:schemeClr val="tx1"/>
            </a:solidFill>
          </a:ln>
        </p:spPr>
      </p:pic>
    </p:spTree>
    <p:extLst>
      <p:ext uri="{BB962C8B-B14F-4D97-AF65-F5344CB8AC3E}">
        <p14:creationId xmlns:p14="http://schemas.microsoft.com/office/powerpoint/2010/main" val="21106050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95746" y="1371600"/>
            <a:ext cx="11000509" cy="5257800"/>
          </a:xfrm>
        </p:spPr>
        <p:txBody>
          <a:bodyPr/>
          <a:lstStyle/>
          <a:p>
            <a:pPr marL="0" indent="0" algn="just">
              <a:buNone/>
              <a:defRPr/>
            </a:pPr>
            <a:r>
              <a:rPr lang="en-US" dirty="0">
                <a:effectLst>
                  <a:outerShdw blurRad="38100" dist="38100" dir="2700000" algn="tl">
                    <a:srgbClr val="000000">
                      <a:alpha val="43137"/>
                    </a:srgbClr>
                  </a:outerShdw>
                </a:effectLst>
              </a:rPr>
              <a:t>“A myriad of men are </a:t>
            </a:r>
            <a:r>
              <a:rPr lang="en-US" dirty="0">
                <a:effectLst>
                  <a:outerShdw blurRad="38100" dist="38100" dir="2700000" algn="tl">
                    <a:srgbClr val="000000">
                      <a:alpha val="43137"/>
                    </a:srgbClr>
                  </a:outerShdw>
                </a:effectLst>
                <a:ea typeface="+mj-ea"/>
                <a:cs typeface="Calibri" panose="020F0502020204030204" pitchFamily="34" charset="0"/>
              </a:rPr>
              <a:t>born; they labor and sweat and struggle </a:t>
            </a:r>
            <a:r>
              <a:rPr lang="en-US" dirty="0">
                <a:effectLst>
                  <a:outerShdw blurRad="38100" dist="38100" dir="2700000" algn="tl">
                    <a:srgbClr val="000000">
                      <a:alpha val="43137"/>
                    </a:srgbClr>
                  </a:outerShdw>
                </a:effectLst>
              </a:rPr>
              <a:t>for bread; they squabble and scold and fight; they scramble for little mean advantages over each other. Age creeps upon them and infirmities follow; shames and humiliations bring down their prides and their vanities. Those they love are taken from them, and the joy of life is turned to aching grief. The burden of pain, care, and misery grows heavier year by year. At length ambition is dead, pride is dead, vanity is dead; longing for release is in their place. It comes at last-the only un-poisoned gift earth ever had for them-and they vanish from a world where they were . . .</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spTree>
    <p:extLst>
      <p:ext uri="{BB962C8B-B14F-4D97-AF65-F5344CB8AC3E}">
        <p14:creationId xmlns:p14="http://schemas.microsoft.com/office/powerpoint/2010/main" val="42211357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800350" y="228600"/>
            <a:ext cx="6591300" cy="914400"/>
          </a:xfrm>
        </p:spPr>
        <p:txBody>
          <a:bodyPr anchor="t"/>
          <a:lstStyle/>
          <a:p>
            <a:pPr algn="ctr"/>
            <a:r>
              <a:rPr lang="en-US" sz="3600" dirty="0"/>
              <a:t>Mark Twain</a:t>
            </a:r>
            <a:br>
              <a:rPr lang="en-US" sz="3600" dirty="0"/>
            </a:br>
            <a:r>
              <a:rPr lang="en-US" sz="2000" i="1" dirty="0">
                <a:solidFill>
                  <a:schemeClr val="tx1"/>
                </a:solidFill>
                <a:effectLst>
                  <a:outerShdw blurRad="38100" dist="38100" dir="2700000" algn="tl">
                    <a:srgbClr val="000000">
                      <a:alpha val="43137"/>
                    </a:srgbClr>
                  </a:outerShdw>
                </a:effectLst>
                <a:cs typeface="Calibri" panose="020F0502020204030204" pitchFamily="34" charset="0"/>
              </a:rPr>
              <a:t>Autobiography</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 2:37</a:t>
            </a:r>
          </a:p>
        </p:txBody>
      </p:sp>
      <p:sp>
        <p:nvSpPr>
          <p:cNvPr id="56323" name="Rectangle 3"/>
          <p:cNvSpPr>
            <a:spLocks noGrp="1" noChangeArrowheads="1"/>
          </p:cNvSpPr>
          <p:nvPr>
            <p:ph type="body" idx="1"/>
          </p:nvPr>
        </p:nvSpPr>
        <p:spPr>
          <a:xfrm>
            <a:off x="595746" y="1371600"/>
            <a:ext cx="11000509" cy="2209800"/>
          </a:xfrm>
        </p:spPr>
        <p:txBody>
          <a:bodyPr/>
          <a:lstStyle/>
          <a:p>
            <a:pPr marL="0" indent="0" algn="just">
              <a:buNone/>
              <a:defRPr/>
            </a:pPr>
            <a:r>
              <a:rPr lang="en-US" dirty="0">
                <a:effectLst>
                  <a:outerShdw blurRad="38100" dist="38100" dir="2700000" algn="tl">
                    <a:srgbClr val="000000">
                      <a:alpha val="43137"/>
                    </a:srgbClr>
                  </a:outerShdw>
                </a:effectLst>
              </a:rPr>
              <a:t>. . . of no consequence; where they achieved nothing, where they were a mistake and a failure and a foolishness; where they left no sign that they have existed-a world that will lament them a day and forget them forever.”</a:t>
            </a:r>
          </a:p>
        </p:txBody>
      </p:sp>
      <p:pic>
        <p:nvPicPr>
          <p:cNvPr id="2" name="Picture 1">
            <a:extLst>
              <a:ext uri="{FF2B5EF4-FFF2-40B4-BE49-F238E27FC236}">
                <a16:creationId xmlns:a16="http://schemas.microsoft.com/office/drawing/2014/main" id="{E298A2CC-D52F-4852-8772-662139E2E435}"/>
              </a:ext>
            </a:extLst>
          </p:cNvPr>
          <p:cNvPicPr>
            <a:picLocks noChangeAspect="1"/>
          </p:cNvPicPr>
          <p:nvPr/>
        </p:nvPicPr>
        <p:blipFill>
          <a:blip r:embed="rId2"/>
          <a:stretch>
            <a:fillRect/>
          </a:stretch>
        </p:blipFill>
        <p:spPr>
          <a:xfrm>
            <a:off x="655320" y="121920"/>
            <a:ext cx="1097280" cy="1097280"/>
          </a:xfrm>
          <a:prstGeom prst="rect">
            <a:avLst/>
          </a:prstGeom>
          <a:ln w="19050">
            <a:solidFill>
              <a:schemeClr val="tx1"/>
            </a:solidFill>
          </a:ln>
        </p:spPr>
      </p:pic>
      <p:pic>
        <p:nvPicPr>
          <p:cNvPr id="3" name="Picture 2">
            <a:extLst>
              <a:ext uri="{FF2B5EF4-FFF2-40B4-BE49-F238E27FC236}">
                <a16:creationId xmlns:a16="http://schemas.microsoft.com/office/drawing/2014/main" id="{66BAFAFD-77E1-4F9E-9C61-A10FEF1CCA94}"/>
              </a:ext>
            </a:extLst>
          </p:cNvPr>
          <p:cNvPicPr>
            <a:picLocks noChangeAspect="1"/>
          </p:cNvPicPr>
          <p:nvPr/>
        </p:nvPicPr>
        <p:blipFill>
          <a:blip r:embed="rId3"/>
          <a:stretch>
            <a:fillRect/>
          </a:stretch>
        </p:blipFill>
        <p:spPr>
          <a:xfrm>
            <a:off x="4012145" y="3581400"/>
            <a:ext cx="4167710" cy="274320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4:7-8</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mn-cs"/>
              </a:rPr>
              <a:t>7</a:t>
            </a:r>
            <a:r>
              <a:rPr lang="en-US" sz="3600" dirty="0">
                <a:effectLst>
                  <a:outerShdw blurRad="38100" dist="38100" dir="2700000" algn="tl">
                    <a:srgbClr val="000000">
                      <a:alpha val="43137"/>
                    </a:srgbClr>
                  </a:outerShdw>
                </a:effectLst>
                <a:latin typeface="Calibri" panose="020F0502020204030204" pitchFamily="34" charset="0"/>
              </a:rPr>
              <a:t> I have fought the good fight, I have finished the course, I have kept the faith; </a:t>
            </a:r>
            <a:r>
              <a:rPr lang="en-US" sz="3600" baseline="30000" dirty="0">
                <a:effectLst>
                  <a:outerShdw blurRad="38100" dist="38100" dir="2700000" algn="tl">
                    <a:srgbClr val="000000">
                      <a:alpha val="43137"/>
                    </a:srgbClr>
                  </a:outerShdw>
                </a:effectLst>
                <a:latin typeface="Calibri" panose="020F0502020204030204" pitchFamily="34" charset="0"/>
                <a:cs typeface="+mn-cs"/>
              </a:rPr>
              <a:t>8</a:t>
            </a:r>
            <a:r>
              <a:rPr lang="en-US" sz="3600" dirty="0">
                <a:effectLst>
                  <a:outerShdw blurRad="38100" dist="38100" dir="2700000" algn="tl">
                    <a:srgbClr val="000000">
                      <a:alpha val="43137"/>
                    </a:srgbClr>
                  </a:outerShdw>
                </a:effectLst>
                <a:latin typeface="Calibri" panose="020F0502020204030204" pitchFamily="34" charset="0"/>
              </a:rPr>
              <a:t> in the future there is reserved for me the crown of righteousness, which the Lord, the righteous Judge, will award to me on that day; and not only to me, but also to all who have loved His appearing.</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10910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we would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walk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 in them.</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5" name="Picture 4">
            <a:extLst>
              <a:ext uri="{FF2B5EF4-FFF2-40B4-BE49-F238E27FC236}">
                <a16:creationId xmlns:a16="http://schemas.microsoft.com/office/drawing/2014/main" id="{56C20826-517E-43A8-A68C-2B447A5233EB}"/>
              </a:ext>
            </a:extLst>
          </p:cNvPr>
          <p:cNvPicPr>
            <a:picLocks noChangeAspect="1"/>
          </p:cNvPicPr>
          <p:nvPr/>
        </p:nvPicPr>
        <p:blipFill>
          <a:blip r:embed="rId3"/>
          <a:stretch>
            <a:fillRect/>
          </a:stretch>
        </p:blipFill>
        <p:spPr>
          <a:xfrm>
            <a:off x="4495800" y="2743200"/>
            <a:ext cx="3776768" cy="2124432"/>
          </a:xfrm>
          <a:prstGeom prst="rect">
            <a:avLst/>
          </a:prstGeom>
        </p:spPr>
      </p:pic>
    </p:spTree>
    <p:extLst>
      <p:ext uri="{BB962C8B-B14F-4D97-AF65-F5344CB8AC3E}">
        <p14:creationId xmlns:p14="http://schemas.microsoft.com/office/powerpoint/2010/main" val="146643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76249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320728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9A3D55-214E-431A-B02E-F92D51845533}"/>
              </a:ext>
            </a:extLst>
          </p:cNvPr>
          <p:cNvGraphicFramePr>
            <a:graphicFrameLocks noGrp="1"/>
          </p:cNvGraphicFramePr>
          <p:nvPr>
            <p:ph idx="1"/>
            <p:extLst>
              <p:ext uri="{D42A27DB-BD31-4B8C-83A1-F6EECF244321}">
                <p14:modId xmlns:p14="http://schemas.microsoft.com/office/powerpoint/2010/main" val="4231128621"/>
              </p:ext>
            </p:extLst>
          </p:nvPr>
        </p:nvGraphicFramePr>
        <p:xfrm>
          <a:off x="693291" y="294048"/>
          <a:ext cx="10805418" cy="4277953"/>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560320">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tblGrid>
              <a:tr h="620353">
                <a:tc gridSpan="4">
                  <a:txBody>
                    <a:bodyPr/>
                    <a:lstStyle/>
                    <a:p>
                      <a:pPr algn="ctr"/>
                      <a:r>
                        <a:rPr lang="en-US" sz="34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Reliability of the “Divine Regathering” Predictions</a:t>
                      </a:r>
                    </a:p>
                  </a:txBody>
                  <a:tcPr marT="45717" marB="45717" anchor="ctr"/>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tc hMerge="1">
                  <a:txBody>
                    <a:bodyPr/>
                    <a:lstStyle/>
                    <a:p>
                      <a:endParaRPr lang="en-US" sz="2600" dirty="0">
                        <a:latin typeface="Calibri" panose="020F0502020204030204" pitchFamily="34" charset="0"/>
                      </a:endParaRPr>
                    </a:p>
                  </a:txBody>
                  <a:tcPr marT="45717" marB="45717"/>
                </a:tc>
                <a:extLst>
                  <a:ext uri="{0D108BD9-81ED-4DB2-BD59-A6C34878D82A}">
                    <a16:rowId xmlns:a16="http://schemas.microsoft.com/office/drawing/2014/main" val="998035538"/>
                  </a:ext>
                </a:extLst>
              </a:tr>
              <a:tr h="914400">
                <a:tc>
                  <a:txBody>
                    <a:bodyPr/>
                    <a:lstStyle/>
                    <a:p>
                      <a:endParaRPr lang="en-US" sz="2600" b="1" dirty="0">
                        <a:latin typeface="Calibri" panose="020F0502020204030204" pitchFamily="34" charset="0"/>
                        <a:cs typeface="Calibri" panose="020F0502020204030204" pitchFamily="34" charset="0"/>
                      </a:endParaRPr>
                    </a:p>
                  </a:txBody>
                  <a:tcPr marT="45717" marB="45717" anchor="ctr"/>
                </a:tc>
                <a:tc>
                  <a:txBody>
                    <a:bodyPr/>
                    <a:lstStyle/>
                    <a:p>
                      <a:pPr algn="ctr"/>
                      <a:r>
                        <a:rPr lang="en-US" sz="2600" b="1" dirty="0">
                          <a:solidFill>
                            <a:schemeClr val="bg2">
                              <a:lumMod val="95000"/>
                              <a:lumOff val="5000"/>
                            </a:schemeClr>
                          </a:solidFill>
                          <a:latin typeface="Calibri" panose="020F0502020204030204" pitchFamily="34" charset="0"/>
                          <a:cs typeface="Calibri" panose="020F0502020204030204" pitchFamily="34" charset="0"/>
                        </a:rPr>
                        <a:t>RETURN</a:t>
                      </a:r>
                    </a:p>
                  </a:txBody>
                  <a:tcPr marT="45717" marB="45717" anchor="ctr"/>
                </a:tc>
                <a:tc>
                  <a:txBody>
                    <a:bodyPr/>
                    <a:lstStyle/>
                    <a:p>
                      <a:pPr algn="ctr"/>
                      <a:r>
                        <a:rPr lang="en-US" sz="2600" b="1" dirty="0">
                          <a:solidFill>
                            <a:schemeClr val="bg1">
                              <a:lumMod val="50000"/>
                            </a:schemeClr>
                          </a:solidFill>
                          <a:latin typeface="Calibri" panose="020F0502020204030204" pitchFamily="34" charset="0"/>
                          <a:cs typeface="Calibri" panose="020F0502020204030204" pitchFamily="34" charset="0"/>
                        </a:rPr>
                        <a:t>PREDICTED</a:t>
                      </a:r>
                    </a:p>
                  </a:txBody>
                  <a:tcPr marT="45717" marB="45717" anchor="ctr"/>
                </a:tc>
                <a:tc>
                  <a:txBody>
                    <a:bodyPr/>
                    <a:lstStyle/>
                    <a:p>
                      <a:pPr algn="ctr"/>
                      <a:r>
                        <a:rPr lang="en-US" sz="2600" b="1" dirty="0">
                          <a:solidFill>
                            <a:srgbClr val="C00000"/>
                          </a:solidFill>
                          <a:latin typeface="Calibri" panose="020F0502020204030204" pitchFamily="34" charset="0"/>
                          <a:cs typeface="Calibri" panose="020F0502020204030204" pitchFamily="34" charset="0"/>
                        </a:rPr>
                        <a:t>FULFILLED</a:t>
                      </a:r>
                    </a:p>
                  </a:txBody>
                  <a:tcPr marT="45717" marB="45717" anchor="ctr"/>
                </a:tc>
                <a:extLst>
                  <a:ext uri="{0D108BD9-81ED-4DB2-BD59-A6C34878D82A}">
                    <a16:rowId xmlns:a16="http://schemas.microsoft.com/office/drawing/2014/main" val="10000"/>
                  </a:ext>
                </a:extLst>
              </a:tr>
              <a:tr h="914400">
                <a:tc>
                  <a:txBody>
                    <a:bodyPr/>
                    <a:lstStyle/>
                    <a:p>
                      <a:pPr algn="ctr"/>
                      <a:r>
                        <a:rPr lang="en-US" sz="2600" dirty="0">
                          <a:latin typeface="Calibri" panose="020F0502020204030204" pitchFamily="34" charset="0"/>
                          <a:cs typeface="Calibri" panose="020F0502020204030204" pitchFamily="34" charset="0"/>
                        </a:rPr>
                        <a:t>1</a:t>
                      </a:r>
                      <a:r>
                        <a:rPr lang="en-US" sz="2600" baseline="30000" dirty="0">
                          <a:latin typeface="Calibri" panose="020F0502020204030204" pitchFamily="34" charset="0"/>
                          <a:cs typeface="Calibri" panose="020F0502020204030204" pitchFamily="34" charset="0"/>
                        </a:rPr>
                        <a:t>st</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Egypt to Canaan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Gen. 15:13-14</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Joshua 1‒12</a:t>
                      </a:r>
                    </a:p>
                  </a:txBody>
                  <a:tcPr marT="45717" marB="45717" anchor="ctr"/>
                </a:tc>
                <a:extLst>
                  <a:ext uri="{0D108BD9-81ED-4DB2-BD59-A6C34878D82A}">
                    <a16:rowId xmlns:a16="http://schemas.microsoft.com/office/drawing/2014/main" val="10001"/>
                  </a:ext>
                </a:extLst>
              </a:tr>
              <a:tr h="914400">
                <a:tc>
                  <a:txBody>
                    <a:bodyPr/>
                    <a:lstStyle/>
                    <a:p>
                      <a:pPr algn="ctr"/>
                      <a:r>
                        <a:rPr lang="en-US" sz="2600" dirty="0">
                          <a:latin typeface="Calibri" panose="020F0502020204030204" pitchFamily="34" charset="0"/>
                          <a:cs typeface="Calibri" panose="020F0502020204030204" pitchFamily="34" charset="0"/>
                        </a:rPr>
                        <a:t>2</a:t>
                      </a:r>
                      <a:r>
                        <a:rPr lang="en-US" sz="2600" baseline="30000" dirty="0">
                          <a:latin typeface="Calibri" panose="020F0502020204030204" pitchFamily="34" charset="0"/>
                          <a:cs typeface="Calibri" panose="020F0502020204030204" pitchFamily="34" charset="0"/>
                        </a:rPr>
                        <a:t>nd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Babylon to Israel</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Jer. 25:11; 29:10</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Ezra &amp; Nehemiah</a:t>
                      </a:r>
                    </a:p>
                  </a:txBody>
                  <a:tcPr marT="45717" marB="45717" anchor="ctr"/>
                </a:tc>
                <a:extLst>
                  <a:ext uri="{0D108BD9-81ED-4DB2-BD59-A6C34878D82A}">
                    <a16:rowId xmlns:a16="http://schemas.microsoft.com/office/drawing/2014/main" val="10002"/>
                  </a:ext>
                </a:extLst>
              </a:tr>
              <a:tr h="914400">
                <a:tc>
                  <a:txBody>
                    <a:bodyPr/>
                    <a:lstStyle/>
                    <a:p>
                      <a:pPr algn="ctr"/>
                      <a:r>
                        <a:rPr lang="en-US" sz="2600" dirty="0">
                          <a:latin typeface="Calibri" panose="020F0502020204030204" pitchFamily="34" charset="0"/>
                          <a:cs typeface="Calibri" panose="020F0502020204030204" pitchFamily="34" charset="0"/>
                        </a:rPr>
                        <a:t>3</a:t>
                      </a:r>
                      <a:r>
                        <a:rPr lang="en-US" sz="2600" baseline="30000" dirty="0">
                          <a:latin typeface="Calibri" panose="020F0502020204030204" pitchFamily="34" charset="0"/>
                          <a:cs typeface="Calibri" panose="020F0502020204030204" pitchFamily="34" charset="0"/>
                        </a:rPr>
                        <a:t>rd</a:t>
                      </a:r>
                      <a:endParaRPr lang="en-US" sz="2600" dirty="0">
                        <a:latin typeface="Calibri" panose="020F0502020204030204" pitchFamily="34" charset="0"/>
                        <a:cs typeface="Calibri" panose="020F0502020204030204" pitchFamily="34" charset="0"/>
                      </a:endParaRPr>
                    </a:p>
                  </a:txBody>
                  <a:tcPr marT="45717" marB="45717" anchor="ctr"/>
                </a:tc>
                <a:tc>
                  <a:txBody>
                    <a:bodyPr/>
                    <a:lstStyle/>
                    <a:p>
                      <a:r>
                        <a:rPr lang="en-US" sz="2600" dirty="0">
                          <a:latin typeface="Calibri" panose="020F0502020204030204" pitchFamily="34" charset="0"/>
                          <a:cs typeface="Calibri" panose="020F0502020204030204" pitchFamily="34" charset="0"/>
                        </a:rPr>
                        <a:t>From the Diaspora to Israel’s restoration</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Ezekiel 36:24-28</a:t>
                      </a:r>
                    </a:p>
                  </a:txBody>
                  <a:tcPr marT="45717" marB="45717" anchor="ctr"/>
                </a:tc>
                <a:tc>
                  <a:txBody>
                    <a:bodyPr/>
                    <a:lstStyle/>
                    <a:p>
                      <a:pPr algn="ctr"/>
                      <a:r>
                        <a:rPr lang="en-US" sz="2600" dirty="0">
                          <a:latin typeface="Calibri" panose="020F0502020204030204" pitchFamily="34" charset="0"/>
                          <a:cs typeface="Calibri" panose="020F0502020204030204" pitchFamily="34" charset="0"/>
                        </a:rPr>
                        <a:t>Millennial Kingdom</a:t>
                      </a:r>
                    </a:p>
                  </a:txBody>
                  <a:tcPr marT="45717" marB="45717" anchor="ctr"/>
                </a:tc>
                <a:extLst>
                  <a:ext uri="{0D108BD9-81ED-4DB2-BD59-A6C34878D82A}">
                    <a16:rowId xmlns:a16="http://schemas.microsoft.com/office/drawing/2014/main" val="10003"/>
                  </a:ext>
                </a:extLst>
              </a:tr>
            </a:tbl>
          </a:graphicData>
        </a:graphic>
      </p:graphicFrame>
      <p:pic>
        <p:nvPicPr>
          <p:cNvPr id="2" name="Picture 1">
            <a:extLst>
              <a:ext uri="{FF2B5EF4-FFF2-40B4-BE49-F238E27FC236}">
                <a16:creationId xmlns:a16="http://schemas.microsoft.com/office/drawing/2014/main" id="{668C25CF-5366-4A6D-8DB5-4CCDE7CC06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75" y="4800600"/>
            <a:ext cx="3247053" cy="1828800"/>
          </a:xfrm>
          <a:prstGeom prst="rect">
            <a:avLst/>
          </a:prstGeom>
        </p:spPr>
      </p:pic>
    </p:spTree>
    <p:extLst>
      <p:ext uri="{BB962C8B-B14F-4D97-AF65-F5344CB8AC3E}">
        <p14:creationId xmlns:p14="http://schemas.microsoft.com/office/powerpoint/2010/main" val="225480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Amorite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5278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03170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735697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639747" y="228600"/>
            <a:ext cx="891250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4572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696122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wrongdoing of the Amorite is not yet complete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851638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198385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4163336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repentance.”</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45658EC3-0264-4C10-AA2D-2B1CAE6C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92" y="2840830"/>
            <a:ext cx="3533616" cy="203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506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9C0FF-8EBB-4FB5-BF03-2AE4DED07FB1}"/>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2:5</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because of your stubbornness and unrepentant heart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storing up wrath for yourself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day of wrath and revelation of the righteous judgment of God.”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2BE35B-30DA-4713-9F1A-A80F6A49386A}"/>
              </a:ext>
            </a:extLst>
          </p:cNvPr>
          <p:cNvPicPr>
            <a:picLocks noChangeAspect="1"/>
          </p:cNvPicPr>
          <p:nvPr/>
        </p:nvPicPr>
        <p:blipFill>
          <a:blip r:embed="rId3"/>
          <a:stretch>
            <a:fillRect/>
          </a:stretch>
        </p:blipFill>
        <p:spPr>
          <a:xfrm>
            <a:off x="4326650" y="2514600"/>
            <a:ext cx="3538700" cy="2286000"/>
          </a:xfrm>
          <a:prstGeom prst="rect">
            <a:avLst/>
          </a:prstGeom>
          <a:ln>
            <a:solidFill>
              <a:schemeClr val="tx1"/>
            </a:solidFill>
          </a:ln>
        </p:spPr>
      </p:pic>
    </p:spTree>
    <p:extLst>
      <p:ext uri="{BB962C8B-B14F-4D97-AF65-F5344CB8AC3E}">
        <p14:creationId xmlns:p14="http://schemas.microsoft.com/office/powerpoint/2010/main" val="1897864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a:t>
            </a:r>
            <a:r>
              <a:rPr lang="en-US" sz="3600" b="1" u="sng" dirty="0">
                <a:solidFill>
                  <a:srgbClr val="FFFFCC"/>
                </a:solidFill>
                <a:effectLst>
                  <a:outerShdw blurRad="38100" dist="38100" dir="2700000" algn="tl">
                    <a:srgbClr val="000000">
                      <a:alpha val="43137"/>
                    </a:srgbClr>
                  </a:outerShdw>
                </a:effectLst>
              </a:rPr>
              <a:t>one hundred and</a:t>
            </a:r>
            <a:r>
              <a:rPr lang="en-US" sz="3600" dirty="0">
                <a:effectLst>
                  <a:outerShdw blurRad="38100" dist="38100" dir="2700000" algn="tl">
                    <a:srgbClr val="000000">
                      <a:alpha val="43137"/>
                    </a:srgbClr>
                  </a:outerShdw>
                </a:effectLst>
              </a:rPr>
              <a:t>. . .</a:t>
            </a:r>
          </a:p>
        </p:txBody>
      </p:sp>
    </p:spTree>
    <p:extLst>
      <p:ext uri="{BB962C8B-B14F-4D97-AF65-F5344CB8AC3E}">
        <p14:creationId xmlns:p14="http://schemas.microsoft.com/office/powerpoint/2010/main" val="387452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a:t>
            </a:r>
            <a:r>
              <a:rPr lang="en-US" sz="3600" b="1" u="sng" dirty="0">
                <a:solidFill>
                  <a:srgbClr val="FFFFCC"/>
                </a:solidFill>
                <a:effectLst>
                  <a:outerShdw blurRad="38100" dist="38100" dir="2700000" algn="tl">
                    <a:srgbClr val="000000">
                      <a:alpha val="43137"/>
                    </a:srgbClr>
                  </a:outerShdw>
                </a:effectLst>
              </a:rPr>
              <a:t>twenty years</a:t>
            </a:r>
            <a:r>
              <a:rPr lang="en-US" sz="3600" dirty="0">
                <a:effectLst>
                  <a:outerShdw blurRad="38100" dist="38100" dir="2700000" algn="tl">
                    <a:srgbClr val="000000">
                      <a:alpha val="43137"/>
                    </a:srgbClr>
                  </a:outerShdw>
                </a:effectLst>
              </a:rPr>
              <a:t>.’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2446197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337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026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330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8514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371600"/>
            <a:ext cx="11019253"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normal procedure was for both persons making the covenant to walk between the pieces of the animal, rendering the terms of the covenant obligatory to both parties. This procedure also rendered the covenant conditional: If one party broke the terms and forfeited his life, it would exempt the other party from keeping his part of the covenant. Since the covenant was between God and Abram, it was normal here that God passed between these pieces. The previous abnormality was the fact that in place of one animal, there were five. Now there was a second differentiation.”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3432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371600"/>
            <a:ext cx="11019253" cy="4724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was not God and Abram that walked between these pieces of the animals, but it was God alone Who passed between the pieces of the animals, which rendered the covenant unconditional. Abram’s lack of participation emphasizes the unconditionality of this particular covenant. So Abram did not become an active participant in the signing and sealing of the covenant as such; he was only the recipient of the covenant and the covenantal promises. It meant that no matter how often Abram failed (and he will fail in the next chapter), and no matter how often his seed, the Jewish people fail, the Abrahamic Covenant cannot be rendered null and void.”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6302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611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164332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4005171"/>
              </p:ext>
            </p:extLst>
          </p:nvPr>
        </p:nvGraphicFramePr>
        <p:xfrm>
          <a:off x="609600" y="228600"/>
          <a:ext cx="10972800" cy="6400800"/>
        </p:xfrm>
        <a:graphic>
          <a:graphicData uri="http://schemas.openxmlformats.org/drawingml/2006/table">
            <a:tbl>
              <a:tblPr firstRow="1" bandRow="1">
                <a:tableStyleId>{5C22544A-7EE6-4342-B048-85BDC9FD1C3A}</a:tableStyleId>
              </a:tblPr>
              <a:tblGrid>
                <a:gridCol w="2324745">
                  <a:extLst>
                    <a:ext uri="{9D8B030D-6E8A-4147-A177-3AD203B41FA5}">
                      <a16:colId xmlns:a16="http://schemas.microsoft.com/office/drawing/2014/main" val="20000"/>
                    </a:ext>
                  </a:extLst>
                </a:gridCol>
                <a:gridCol w="2882685">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91440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a:solidFill>
                            <a:schemeClr val="bg2"/>
                          </a:solidFill>
                          <a:latin typeface="Calibri" panose="020F0502020204030204" pitchFamily="34" charset="0"/>
                          <a:ea typeface="+mn-ea"/>
                          <a:cs typeface="+mn-cs"/>
                        </a:rPr>
                        <a:t>Berit</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876232"/>
              </p:ext>
            </p:extLst>
          </p:nvPr>
        </p:nvGraphicFramePr>
        <p:xfrm>
          <a:off x="609600" y="228600"/>
          <a:ext cx="10972800" cy="6459648"/>
        </p:xfrm>
        <a:graphic>
          <a:graphicData uri="http://schemas.openxmlformats.org/drawingml/2006/table">
            <a:tbl>
              <a:tblPr firstRow="1" bandRow="1">
                <a:tableStyleId>{5C22544A-7EE6-4342-B048-85BDC9FD1C3A}</a:tableStyleId>
              </a:tblPr>
              <a:tblGrid>
                <a:gridCol w="2648606">
                  <a:extLst>
                    <a:ext uri="{9D8B030D-6E8A-4147-A177-3AD203B41FA5}">
                      <a16:colId xmlns:a16="http://schemas.microsoft.com/office/drawing/2014/main" val="20000"/>
                    </a:ext>
                  </a:extLst>
                </a:gridCol>
                <a:gridCol w="2554014">
                  <a:extLst>
                    <a:ext uri="{9D8B030D-6E8A-4147-A177-3AD203B41FA5}">
                      <a16:colId xmlns:a16="http://schemas.microsoft.com/office/drawing/2014/main" val="20001"/>
                    </a:ext>
                  </a:extLst>
                </a:gridCol>
                <a:gridCol w="3121574">
                  <a:extLst>
                    <a:ext uri="{9D8B030D-6E8A-4147-A177-3AD203B41FA5}">
                      <a16:colId xmlns:a16="http://schemas.microsoft.com/office/drawing/2014/main" val="20002"/>
                    </a:ext>
                  </a:extLst>
                </a:gridCol>
                <a:gridCol w="2648606">
                  <a:extLst>
                    <a:ext uri="{9D8B030D-6E8A-4147-A177-3AD203B41FA5}">
                      <a16:colId xmlns:a16="http://schemas.microsoft.com/office/drawing/2014/main" val="20003"/>
                    </a:ext>
                  </a:extLst>
                </a:gridCol>
              </a:tblGrid>
              <a:tr h="91440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6543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792178">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1837854">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6543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792178">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792178">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638300"/>
            <a:ext cx="11019253" cy="3581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and so ethno-political intruders in the West, the early Hebrews were in constant need of contractual and treaty protection.’ Of course, we </a:t>
            </a:r>
            <a:r>
              <a:rPr lang="en-US" dirty="0" err="1">
                <a:effectLst>
                  <a:outerShdw blurRad="38100" dist="38100" dir="2700000" algn="tl">
                    <a:srgbClr val="000000">
                      <a:alpha val="43137"/>
                    </a:srgbClr>
                  </a:outerShdw>
                </a:effectLst>
              </a:rPr>
              <a:t>biblicists</a:t>
            </a:r>
            <a:r>
              <a:rPr lang="en-US" dirty="0">
                <a:effectLst>
                  <a:outerShdw blurRad="38100" dist="38100" dir="2700000" algn="tl">
                    <a:srgbClr val="000000">
                      <a:alpha val="43137"/>
                    </a:srgbClr>
                  </a:outerShdw>
                </a:effectLst>
              </a:rPr>
              <a:t> would insist that it was God that made the contracts with men, not the other way around.”</a:t>
            </a:r>
          </a:p>
        </p:txBody>
      </p:sp>
      <p:sp>
        <p:nvSpPr>
          <p:cNvPr id="4" name="Text Box 5"/>
          <p:cNvSpPr txBox="1">
            <a:spLocks noChangeArrowheads="1"/>
          </p:cNvSpPr>
          <p:nvPr/>
        </p:nvSpPr>
        <p:spPr bwMode="auto">
          <a:xfrm>
            <a:off x="2643346" y="228600"/>
            <a:ext cx="68579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W. F. Albright,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Yahweh and the Gods of Canaan: A Historical Analysis of Two Contrasting Faiths</a:t>
            </a:r>
            <a:r>
              <a:rPr lang="en-US" sz="1600" dirty="0">
                <a:effectLst/>
                <a:latin typeface="Calibri" panose="020F0502020204030204" pitchFamily="34" charset="0"/>
                <a:ea typeface="Calibri" panose="020F0502020204030204" pitchFamily="34" charset="0"/>
                <a:cs typeface="Times New Roman" panose="02020603050405020304" pitchFamily="18" charset="0"/>
              </a:rPr>
              <a:t> (Garden City, NY: Doubleday, 1968), 106-08.</a:t>
            </a:r>
          </a:p>
        </p:txBody>
      </p:sp>
      <p:sp>
        <p:nvSpPr>
          <p:cNvPr id="2" name="TextBox 1">
            <a:extLst>
              <a:ext uri="{FF2B5EF4-FFF2-40B4-BE49-F238E27FC236}">
                <a16:creationId xmlns:a16="http://schemas.microsoft.com/office/drawing/2014/main" id="{7A9EACE1-2347-4090-8A15-E130D974ACBC}"/>
              </a:ext>
            </a:extLst>
          </p:cNvPr>
          <p:cNvSpPr txBox="1"/>
          <p:nvPr/>
        </p:nvSpPr>
        <p:spPr>
          <a:xfrm>
            <a:off x="1516564" y="6197025"/>
            <a:ext cx="9158873"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600" dirty="0">
                <a:effectLst/>
                <a:latin typeface="Calibri" panose="020F0502020204030204" pitchFamily="34" charset="0"/>
                <a:ea typeface="Calibri" panose="020F0502020204030204" pitchFamily="34" charset="0"/>
                <a:cs typeface="Times New Roman" panose="02020603050405020304" pitchFamily="18" charset="0"/>
              </a:rPr>
              <a:t>, ed. Christopher Cone(Hurst, TX: Tyndale Seminary Press, 2013), 277, fn. 13.</a:t>
            </a:r>
            <a:endParaRPr lang="en-US" sz="2000" dirty="0"/>
          </a:p>
        </p:txBody>
      </p:sp>
    </p:spTree>
    <p:extLst>
      <p:ext uri="{BB962C8B-B14F-4D97-AF65-F5344CB8AC3E}">
        <p14:creationId xmlns:p14="http://schemas.microsoft.com/office/powerpoint/2010/main" val="99173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Lord made a covenant with Abram</a:t>
            </a:r>
            <a:r>
              <a:rPr lang="en-US" sz="3600" dirty="0">
                <a:effectLst>
                  <a:outerShdw blurRad="38100" dist="38100" dir="2700000" algn="tl">
                    <a:srgbClr val="000000">
                      <a:alpha val="43137"/>
                    </a:srgbClr>
                  </a:outerShdw>
                </a:effectLst>
                <a:latin typeface="Calibri" panose="020F0502020204030204" pitchFamily="34" charset="0"/>
              </a:rPr>
              <a:t>,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99089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7326" y="1600200"/>
            <a:ext cx="2975074" cy="3200400"/>
          </a:xfrm>
          <a:prstGeom prst="rect">
            <a:avLst/>
          </a:prstGeom>
          <a:noFill/>
          <a:ln w="9525">
            <a:noFill/>
            <a:miter lim="800000"/>
            <a:headEnd/>
            <a:tailEnd/>
          </a:ln>
        </p:spPr>
      </p:pic>
      <p:sp>
        <p:nvSpPr>
          <p:cNvPr id="29699" name="Title 1"/>
          <p:cNvSpPr>
            <a:spLocks noGrp="1"/>
          </p:cNvSpPr>
          <p:nvPr>
            <p:ph type="title"/>
          </p:nvPr>
        </p:nvSpPr>
        <p:spPr>
          <a:xfrm>
            <a:off x="2882900" y="228602"/>
            <a:ext cx="6426200" cy="914399"/>
          </a:xfrm>
        </p:spPr>
        <p:txBody>
          <a:bodyPr/>
          <a:lstStyle/>
          <a:p>
            <a:pPr algn="ctr">
              <a:defRPr/>
            </a:pPr>
            <a:r>
              <a:rPr lang="en-US" sz="3600" dirty="0"/>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524001"/>
            <a:ext cx="8077200" cy="4495799"/>
          </a:xfrm>
          <a:prstGeom prst="rect">
            <a:avLst/>
          </a:prstGeom>
        </p:spPr>
      </p:pic>
    </p:spTree>
    <p:extLst>
      <p:ext uri="{BB962C8B-B14F-4D97-AF65-F5344CB8AC3E}">
        <p14:creationId xmlns:p14="http://schemas.microsoft.com/office/powerpoint/2010/main" val="370898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E4E9B203-D402-4A1A-BED3-FFAA142448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60434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22897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 . .</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can be measured And the foundations of the earth searched out below, Then I will also cast off all the offspring of Israel For all that they have done,”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6E7B8AA6-4BF8-4B63-9BC5-5D38AFAED853}"/>
              </a:ext>
            </a:extLst>
          </p:cNvPr>
          <p:cNvPicPr>
            <a:picLocks noChangeAspect="1"/>
          </p:cNvPicPr>
          <p:nvPr/>
        </p:nvPicPr>
        <p:blipFill>
          <a:blip r:embed="rId4"/>
          <a:stretch>
            <a:fillRect/>
          </a:stretch>
        </p:blipFill>
        <p:spPr>
          <a:xfrm>
            <a:off x="4881562" y="2914650"/>
            <a:ext cx="2428875" cy="1885950"/>
          </a:xfrm>
          <a:prstGeom prst="rect">
            <a:avLst/>
          </a:prstGeom>
        </p:spPr>
      </p:pic>
    </p:spTree>
    <p:extLst>
      <p:ext uri="{BB962C8B-B14F-4D97-AF65-F5344CB8AC3E}">
        <p14:creationId xmlns:p14="http://schemas.microsoft.com/office/powerpoint/2010/main" val="380501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a:ln>
            <a:solidFill>
              <a:schemeClr val="tx1"/>
            </a:solidFill>
          </a:ln>
        </p:spPr>
      </p:pic>
    </p:spTree>
    <p:extLst>
      <p:ext uri="{BB962C8B-B14F-4D97-AF65-F5344CB8AC3E}">
        <p14:creationId xmlns:p14="http://schemas.microsoft.com/office/powerpoint/2010/main" val="382347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1565" y="381000"/>
            <a:ext cx="8028873" cy="2743200"/>
          </a:xfrm>
          <a:prstGeom prst="rect">
            <a:avLst/>
          </a:prstGeom>
          <a:ln w="38100">
            <a:solidFill>
              <a:srgbClr val="00CCFF"/>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9704" y="3505200"/>
            <a:ext cx="8032595" cy="2743200"/>
          </a:xfrm>
          <a:prstGeom prst="rect">
            <a:avLst/>
          </a:prstGeom>
          <a:ln w="38100">
            <a:solidFill>
              <a:srgbClr val="FFFF00"/>
            </a:solidFill>
          </a:ln>
        </p:spPr>
      </p:pic>
      <p:sp>
        <p:nvSpPr>
          <p:cNvPr id="5" name="TextBox 2"/>
          <p:cNvSpPr txBox="1">
            <a:spLocks noChangeArrowheads="1"/>
          </p:cNvSpPr>
          <p:nvPr/>
        </p:nvSpPr>
        <p:spPr bwMode="auto">
          <a:xfrm>
            <a:off x="4800600" y="6324601"/>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dirty="0">
                <a:solidFill>
                  <a:srgbClr val="FFFFFF"/>
                </a:solidFill>
                <a:latin typeface="Calibri" panose="020F0502020204030204" pitchFamily="34" charset="0"/>
              </a:rPr>
              <a:t>Chart courtesy of Thomas Stegall </a:t>
            </a:r>
          </a:p>
        </p:txBody>
      </p:sp>
    </p:spTree>
    <p:extLst>
      <p:ext uri="{BB962C8B-B14F-4D97-AF65-F5344CB8AC3E}">
        <p14:creationId xmlns:p14="http://schemas.microsoft.com/office/powerpoint/2010/main" val="142924746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36131"/>
            <a:ext cx="10959856" cy="54694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"Eternal life is indeed a free gift (Rom. 6:23). Salvation cannot be earned with good deeds or purchased with money. It has already been bought by Christ, who paid the ransom with His blood. </a:t>
            </a:r>
            <a:r>
              <a:rPr lang="en-US" sz="3200" b="1" u="sng" dirty="0">
                <a:solidFill>
                  <a:srgbClr val="FFFFCC"/>
                </a:solidFill>
                <a:latin typeface="Calibri" panose="020F0502020204030204" pitchFamily="34" charset="0"/>
                <a:cs typeface="Calibri" panose="020F0502020204030204" pitchFamily="34" charset="0"/>
              </a:rPr>
              <a:t>But that does not mean there is no cost</a:t>
            </a:r>
            <a:r>
              <a:rPr lang="en-US" sz="3200" dirty="0">
                <a:latin typeface="Calibri" panose="020F0502020204030204" pitchFamily="34" charset="0"/>
                <a:cs typeface="Calibri" panose="020F0502020204030204" pitchFamily="34" charset="0"/>
              </a:rPr>
              <a:t> in terms of salvation's impact on the sinner's life. This paradox may be difficult but it is nevertheless true: </a:t>
            </a:r>
            <a:r>
              <a:rPr lang="en-US" sz="3200" b="1" u="sng" dirty="0">
                <a:solidFill>
                  <a:srgbClr val="FFFFCC"/>
                </a:solidFill>
                <a:latin typeface="Calibri" panose="020F0502020204030204" pitchFamily="34" charset="0"/>
                <a:cs typeface="Calibri" panose="020F0502020204030204" pitchFamily="34" charset="0"/>
              </a:rPr>
              <a:t>salvation is both free and costly</a:t>
            </a:r>
            <a:r>
              <a:rPr lang="en-US" sz="3200" dirty="0">
                <a:latin typeface="Calibri" panose="020F0502020204030204" pitchFamily="34" charset="0"/>
                <a:cs typeface="Calibri" panose="020F0502020204030204" pitchFamily="34" charset="0"/>
              </a:rPr>
              <a:t>. Eternal life brings immediate death to self. 'Knowing this, that our old self was crucified with Him, that our body of sin might be done away with, that we should no longer be slaves to sin' (Rom 6:6). Thus in a sense </a:t>
            </a:r>
            <a:r>
              <a:rPr lang="en-US" sz="3200" b="1" u="sng" dirty="0">
                <a:solidFill>
                  <a:srgbClr val="FFFFCC"/>
                </a:solidFill>
                <a:latin typeface="Calibri" panose="020F0502020204030204" pitchFamily="34" charset="0"/>
                <a:cs typeface="Calibri" panose="020F0502020204030204" pitchFamily="34" charset="0"/>
              </a:rPr>
              <a:t>we pay the ultimate price for salvation</a:t>
            </a:r>
            <a:r>
              <a:rPr lang="en-US" sz="3200" dirty="0">
                <a:latin typeface="Calibri" panose="020F0502020204030204" pitchFamily="34" charset="0"/>
                <a:cs typeface="Calibri" panose="020F0502020204030204" pitchFamily="34" charset="0"/>
              </a:rPr>
              <a:t> when our . . .</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69684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36131"/>
            <a:ext cx="10959856" cy="30310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 . . sinful self is nailed to a cross. It is a total abandonment of self-will, like the grain of wheat that falls to the ground and dies so that it can bear much fruit (cf. John 12:24). It is an exchange of all that we are for all that Christ is. And </a:t>
            </a:r>
            <a:r>
              <a:rPr lang="en-US" sz="3200" b="1" u="sng" dirty="0">
                <a:solidFill>
                  <a:srgbClr val="FFFFCC"/>
                </a:solidFill>
                <a:latin typeface="Calibri" panose="020F0502020204030204" pitchFamily="34" charset="0"/>
                <a:cs typeface="Calibri" panose="020F0502020204030204" pitchFamily="34" charset="0"/>
              </a:rPr>
              <a:t>it denotes implicit obedience, full surrender to the lordship of Christ. Nothing less can qualify as saving faith.</a:t>
            </a:r>
            <a:r>
              <a:rPr lang="en-US" sz="3200" dirty="0">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7268649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181101" y="2590800"/>
            <a:ext cx="9829799" cy="1676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“Jesus is Lord of all, and the </a:t>
            </a:r>
            <a:r>
              <a:rPr lang="en-US" sz="3200" b="1" u="sng" dirty="0">
                <a:solidFill>
                  <a:srgbClr val="FFFFCC"/>
                </a:solidFill>
                <a:latin typeface="Calibri" panose="020F0502020204030204" pitchFamily="34" charset="0"/>
                <a:cs typeface="Calibri" panose="020F0502020204030204" pitchFamily="34" charset="0"/>
              </a:rPr>
              <a:t>faith</a:t>
            </a:r>
            <a:r>
              <a:rPr lang="en-US" sz="3200" dirty="0">
                <a:latin typeface="Calibri" panose="020F0502020204030204" pitchFamily="34" charset="0"/>
                <a:cs typeface="Calibri" panose="020F0502020204030204" pitchFamily="34" charset="0"/>
              </a:rPr>
              <a:t> He demands involves </a:t>
            </a:r>
            <a:r>
              <a:rPr lang="en-US" sz="3200" b="1" u="sng" dirty="0">
                <a:solidFill>
                  <a:srgbClr val="FFFFCC"/>
                </a:solidFill>
                <a:latin typeface="Calibri" panose="020F0502020204030204" pitchFamily="34" charset="0"/>
                <a:cs typeface="Calibri" panose="020F0502020204030204" pitchFamily="34" charset="0"/>
              </a:rPr>
              <a:t>unconditional surrender</a:t>
            </a:r>
            <a:r>
              <a:rPr lang="en-US" sz="3200" dirty="0">
                <a:latin typeface="Calibri" panose="020F0502020204030204" pitchFamily="34" charset="0"/>
                <a:cs typeface="Calibri" panose="020F0502020204030204" pitchFamily="34" charset="0"/>
              </a:rPr>
              <a:t>…He does not </a:t>
            </a:r>
            <a:r>
              <a:rPr lang="en-US" sz="3200" b="1" u="sng" dirty="0">
                <a:solidFill>
                  <a:srgbClr val="FFFFCC"/>
                </a:solidFill>
                <a:latin typeface="Calibri" panose="020F0502020204030204" pitchFamily="34" charset="0"/>
                <a:cs typeface="Calibri" panose="020F0502020204030204" pitchFamily="34" charset="0"/>
              </a:rPr>
              <a:t>bestow eternal life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on those whose hearts remain set against Him.”</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Faith Works</a:t>
            </a:r>
            <a:r>
              <a:rPr lang="en-US" sz="1600" kern="0" dirty="0">
                <a:latin typeface="Calibri" panose="020F0502020204030204" pitchFamily="34" charset="0"/>
                <a:cs typeface="Calibri" panose="020F0502020204030204" pitchFamily="34" charset="0"/>
              </a:rPr>
              <a:t>, p. 25</a:t>
            </a:r>
          </a:p>
        </p:txBody>
      </p:sp>
      <p:pic>
        <p:nvPicPr>
          <p:cNvPr id="5" name="Picture 4">
            <a:extLst>
              <a:ext uri="{FF2B5EF4-FFF2-40B4-BE49-F238E27FC236}">
                <a16:creationId xmlns:a16="http://schemas.microsoft.com/office/drawing/2014/main" id="{A20E2CF9-7433-4823-95B2-F8889E97C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15016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78464"/>
            <a:ext cx="10959856" cy="5350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“Self discipline comes when you look back to the covenant of your salvation…that is to say when you remember that </a:t>
            </a:r>
            <a:r>
              <a:rPr lang="en-US" sz="3200" b="1" u="sng" dirty="0">
                <a:solidFill>
                  <a:srgbClr val="FFFFCC"/>
                </a:solidFill>
                <a:latin typeface="Calibri" panose="020F0502020204030204" pitchFamily="34" charset="0"/>
                <a:cs typeface="Calibri" panose="020F0502020204030204" pitchFamily="34" charset="0"/>
              </a:rPr>
              <a:t>at the point of your salvation you made a promise to submit to the Lord</a:t>
            </a:r>
            <a:r>
              <a:rPr lang="en-US" sz="3200" dirty="0">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You made a pledge at that time to be obedient to Christ</a:t>
            </a:r>
            <a:r>
              <a:rPr lang="en-US" sz="3200" dirty="0">
                <a:latin typeface="Calibri" panose="020F0502020204030204" pitchFamily="34" charset="0"/>
                <a:cs typeface="Calibri" panose="020F0502020204030204" pitchFamily="34" charset="0"/>
              </a:rPr>
              <a:t>. You confessed Him as Lord…And Lord means that He is above all. It’s essential then as believers to remember that </a:t>
            </a:r>
            <a:r>
              <a:rPr lang="en-US" sz="3200" b="1" u="sng" dirty="0">
                <a:solidFill>
                  <a:srgbClr val="FFFFCC"/>
                </a:solidFill>
                <a:latin typeface="Calibri" panose="020F0502020204030204" pitchFamily="34" charset="0"/>
                <a:cs typeface="Calibri" panose="020F0502020204030204" pitchFamily="34" charset="0"/>
              </a:rPr>
              <a:t>we made a covenant of obedience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when we confessed Jesus as Lord. We were saved unto obedience which God had before ordained that we should walk…and obedience characterized by good works…and obedience to God's Word. That pledge was . . .</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20252767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78464"/>
            <a:ext cx="10959856" cy="25315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 . . inherent in salvation. God at the time you came to Him for salvation promised you forgiveness and eternal life and all the grace necessary to fulfill His will, and the Holy Spirit, and </a:t>
            </a:r>
            <a:r>
              <a:rPr lang="en-US" sz="3200" b="1" u="sng" dirty="0">
                <a:solidFill>
                  <a:srgbClr val="FFFFCC"/>
                </a:solidFill>
                <a:latin typeface="Calibri" panose="020F0502020204030204" pitchFamily="34" charset="0"/>
                <a:cs typeface="Calibri" panose="020F0502020204030204" pitchFamily="34" charset="0"/>
              </a:rPr>
              <a:t>you pledged obedience</a:t>
            </a:r>
            <a:r>
              <a:rPr lang="en-US" sz="3200" dirty="0">
                <a:latin typeface="Calibri" panose="020F0502020204030204" pitchFamily="34" charset="0"/>
                <a:cs typeface="Calibri" panose="020F0502020204030204" pitchFamily="34" charset="0"/>
              </a:rPr>
              <a:t>. And you need to go back and remember that and have the integrity to be faithful to </a:t>
            </a:r>
            <a:r>
              <a:rPr lang="en-US" sz="3200" b="1" u="sng" dirty="0">
                <a:solidFill>
                  <a:srgbClr val="FFFFCC"/>
                </a:solidFill>
                <a:latin typeface="Calibri" panose="020F0502020204030204" pitchFamily="34" charset="0"/>
                <a:cs typeface="Calibri" panose="020F0502020204030204" pitchFamily="34" charset="0"/>
              </a:rPr>
              <a:t>your original promise</a:t>
            </a:r>
            <a:r>
              <a:rPr lang="en-US" sz="3200" dirty="0">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45572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6720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14957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of Egypt</a:t>
            </a:r>
            <a:r>
              <a:rPr lang="en-US" sz="3600" dirty="0">
                <a:effectLst>
                  <a:outerShdw blurRad="38100" dist="38100" dir="2700000" algn="tl">
                    <a:srgbClr val="000000">
                      <a:alpha val="43137"/>
                    </a:srgbClr>
                  </a:outerShdw>
                </a:effectLst>
                <a:latin typeface="Calibri" panose="020F0502020204030204" pitchFamily="34" charset="0"/>
              </a:rPr>
              <a:t> as far as the great river, the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Euphrates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6548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River of Egypt’ could hardly be the </a:t>
            </a:r>
            <a:r>
              <a:rPr lang="en-US" dirty="0" err="1">
                <a:effectLst>
                  <a:outerShdw blurRad="38100" dist="38100" dir="2700000" algn="tl">
                    <a:srgbClr val="000000">
                      <a:alpha val="43137"/>
                    </a:srgbClr>
                  </a:outerShdw>
                </a:effectLst>
              </a:rPr>
              <a:t>Wady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‘Arish (</a:t>
            </a:r>
            <a:r>
              <a:rPr lang="en-US" i="1" dirty="0" err="1">
                <a:effectLst>
                  <a:outerShdw blurRad="38100" dist="38100" dir="2700000" algn="tl">
                    <a:srgbClr val="000000">
                      <a:alpha val="43137"/>
                    </a:srgbClr>
                  </a:outerShdw>
                </a:effectLst>
              </a:rPr>
              <a:t>Rhinocolura</a:t>
            </a:r>
            <a:r>
              <a:rPr lang="en-US" dirty="0">
                <a:effectLst>
                  <a:outerShdw blurRad="38100" dist="38100" dir="2700000" algn="tl">
                    <a:srgbClr val="000000">
                      <a:alpha val="43137"/>
                    </a:srgbClr>
                  </a:outerShdw>
                </a:effectLst>
              </a:rPr>
              <a:t>), for that insignificant winter torrent could hardly be set in contrast to the ‘Great River, the River Euphrates.’ Consequently, ‘the River of Egypt’ is the Nile.”</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490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514600" y="1166648"/>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southern border of the Land is from the river of Egypt. The river of Egypt is not the Nile, as has often been misinterpreted; for if it was the Nile, the Jews were already in the Promised Land before they ever left Egypt. Nor is the River of Egypt the Wadi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-Arish, the wadi that runs through the center of the Sinai Peninsula, because that was referred to in the Bible as the Brook (</a:t>
            </a:r>
            <a:r>
              <a:rPr lang="en-US" i="1" dirty="0" err="1">
                <a:effectLst>
                  <a:outerShdw blurRad="38100" dist="38100" dir="2700000" algn="tl">
                    <a:srgbClr val="000000">
                      <a:alpha val="43137"/>
                    </a:srgbClr>
                  </a:outerShdw>
                </a:effectLst>
              </a:rPr>
              <a:t>nachal</a:t>
            </a:r>
            <a:r>
              <a:rPr lang="en-US" dirty="0">
                <a:effectLst>
                  <a:outerShdw blurRad="38100" dist="38100" dir="2700000" algn="tl">
                    <a:srgbClr val="000000">
                      <a:alpha val="43137"/>
                    </a:srgbClr>
                  </a:outerShdw>
                </a:effectLst>
              </a:rPr>
              <a:t>) of Egypt, not the River (</a:t>
            </a:r>
            <a:r>
              <a:rPr lang="en-US" i="1" dirty="0" err="1">
                <a:effectLst>
                  <a:outerShdw blurRad="38100" dist="38100" dir="2700000" algn="tl">
                    <a:srgbClr val="000000">
                      <a:alpha val="43137"/>
                    </a:srgbClr>
                  </a:outerShdw>
                </a:effectLst>
              </a:rPr>
              <a:t>nahar</a:t>
            </a:r>
            <a:r>
              <a:rPr lang="en-US" dirty="0">
                <a:effectLst>
                  <a:outerShdw blurRad="38100" dist="38100" dir="2700000" algn="tl">
                    <a:srgbClr val="000000">
                      <a:alpha val="43137"/>
                    </a:srgbClr>
                  </a:outerShdw>
                </a:effectLst>
              </a:rPr>
              <a:t>) of Egypt. The river of Egypt refers to the most eastern branch of the Nile Delta. As the Nile River flows from south to north before emptying into the Mediterranean Sea, it breaks up into various branches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5409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 flowing through the Nile Delta, and the most eastern branch was known as the River of Egypt. This is known today as the </a:t>
            </a:r>
            <a:r>
              <a:rPr lang="en-US" i="1" dirty="0" err="1">
                <a:effectLst>
                  <a:outerShdw blurRad="38100" dist="38100" dir="2700000" algn="tl">
                    <a:srgbClr val="000000">
                      <a:alpha val="43137"/>
                    </a:srgbClr>
                  </a:outerShdw>
                </a:effectLst>
              </a:rPr>
              <a:t>Pelogiac</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branch of the Nile Delta, which flows into Lake </a:t>
            </a:r>
            <a:r>
              <a:rPr lang="en-US" i="1" dirty="0" err="1">
                <a:effectLst>
                  <a:outerShdw blurRad="38100" dist="38100" dir="2700000" algn="tl">
                    <a:srgbClr val="000000">
                      <a:alpha val="43137"/>
                    </a:srgbClr>
                  </a:outerShdw>
                </a:effectLst>
              </a:rPr>
              <a:t>Sironbis</a:t>
            </a:r>
            <a:r>
              <a:rPr lang="en-US" dirty="0">
                <a:effectLst>
                  <a:outerShdw blurRad="38100" dist="38100" dir="2700000" algn="tl">
                    <a:srgbClr val="000000">
                      <a:alpha val="43137"/>
                    </a:srgbClr>
                  </a:outerShdw>
                </a:effectLst>
              </a:rPr>
              <a:t>. It is also known as the River </a:t>
            </a:r>
            <a:r>
              <a:rPr lang="en-US" i="1" dirty="0" err="1">
                <a:effectLst>
                  <a:outerShdw blurRad="38100" dist="38100" dir="2700000" algn="tl">
                    <a:srgbClr val="000000">
                      <a:alpha val="43137"/>
                    </a:srgbClr>
                  </a:outerShdw>
                </a:effectLst>
              </a:rPr>
              <a:t>Shihor</a:t>
            </a:r>
            <a:r>
              <a:rPr lang="en-US" dirty="0">
                <a:effectLst>
                  <a:outerShdw blurRad="38100" dist="38100" dir="2700000" algn="tl">
                    <a:srgbClr val="000000">
                      <a:alpha val="43137"/>
                    </a:srgbClr>
                  </a:outerShdw>
                </a:effectLst>
              </a:rPr>
              <a:t>, the fourteenth </a:t>
            </a:r>
            <a:r>
              <a:rPr lang="en-US" i="1" dirty="0" err="1">
                <a:effectLst>
                  <a:outerShdw blurRad="38100" dist="38100" dir="2700000" algn="tl">
                    <a:srgbClr val="000000">
                      <a:alpha val="43137"/>
                    </a:srgbClr>
                  </a:outerShdw>
                </a:effectLst>
              </a:rPr>
              <a:t>nome</a:t>
            </a:r>
            <a:r>
              <a:rPr lang="en-US" dirty="0">
                <a:effectLst>
                  <a:outerShdw blurRad="38100" dist="38100" dir="2700000" algn="tl">
                    <a:srgbClr val="000000">
                      <a:alpha val="43137"/>
                    </a:srgbClr>
                  </a:outerShdw>
                </a:effectLst>
              </a:rPr>
              <a:t> of Egypt.”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674245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426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4:21</a:t>
            </a:r>
          </a:p>
          <a:p>
            <a:pPr marL="0" indent="0" algn="just">
              <a:spcBef>
                <a:spcPts val="0"/>
              </a:spcBef>
              <a:buNone/>
              <a:defRPr/>
            </a:pPr>
            <a:r>
              <a:rPr lang="en-US" sz="3600" dirty="0">
                <a:cs typeface="Calibri" panose="020F0502020204030204" pitchFamily="34" charset="0"/>
              </a:rPr>
              <a:t>“Now Solomon ruled over all the kingdoms from the River to the land of the Philistines and to the </a:t>
            </a:r>
            <a:r>
              <a:rPr lang="en-US" sz="3600" b="1" u="sng" dirty="0">
                <a:solidFill>
                  <a:srgbClr val="FFFFCC"/>
                </a:solidFill>
                <a:cs typeface="Calibri" panose="020F0502020204030204" pitchFamily="34" charset="0"/>
              </a:rPr>
              <a:t>border</a:t>
            </a:r>
            <a:r>
              <a:rPr lang="en-US" sz="3600" dirty="0">
                <a:cs typeface="Calibri" panose="020F0502020204030204" pitchFamily="34" charset="0"/>
              </a:rPr>
              <a:t> of Egypt; they brought </a:t>
            </a:r>
            <a:r>
              <a:rPr lang="en-US" sz="3600" b="1" u="sng" dirty="0">
                <a:solidFill>
                  <a:srgbClr val="FFFFCC"/>
                </a:solidFill>
                <a:cs typeface="Calibri" panose="020F0502020204030204" pitchFamily="34" charset="0"/>
              </a:rPr>
              <a:t>tribute</a:t>
            </a:r>
            <a:r>
              <a:rPr lang="en-US" sz="3600" dirty="0">
                <a:cs typeface="Calibri" panose="020F0502020204030204" pitchFamily="34" charset="0"/>
              </a:rPr>
              <a:t> and served Solomon all the days of his life.”</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48423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596348" y="1143000"/>
            <a:ext cx="7328452" cy="5170646"/>
          </a:xfrm>
          <a:prstGeom prst="rect">
            <a:avLst/>
          </a:prstGeom>
        </p:spPr>
        <p:txBody>
          <a:bodyPr wrap="square">
            <a:spAutoFit/>
          </a:bodyPr>
          <a:lstStyle/>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and covenant to Israel remain literal, reliable, unconditional, and unfulfilled (Gen. 23)</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959" y="2286000"/>
            <a:ext cx="3409441" cy="2286000"/>
          </a:xfrm>
          <a:prstGeom prst="rect">
            <a:avLst/>
          </a:prstGeom>
          <a:ln w="57150">
            <a:solidFill>
              <a:schemeClr val="tx1"/>
            </a:solidFill>
          </a:ln>
        </p:spPr>
      </p:pic>
    </p:spTree>
    <p:extLst>
      <p:ext uri="{BB962C8B-B14F-4D97-AF65-F5344CB8AC3E}">
        <p14:creationId xmlns:p14="http://schemas.microsoft.com/office/powerpoint/2010/main" val="84427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29718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79876" name="Picture 2" descr="https://graftedinelena.files.wordpress.com/2013/09/mo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552450" y="0"/>
            <a:ext cx="110871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 </a:t>
            </a: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8" name="Picture 2" descr="https://graftedinelena.files.wordpress.com/2013/09/moses.jpg">
            <a:extLst>
              <a:ext uri="{FF2B5EF4-FFF2-40B4-BE49-F238E27FC236}">
                <a16:creationId xmlns:a16="http://schemas.microsoft.com/office/drawing/2014/main" id="{5C1F0965-64F2-492A-8E51-B5618A39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a:t>
            </a:r>
            <a:r>
              <a:rPr lang="en-US" sz="3600" baseline="30000" dirty="0">
                <a:cs typeface="Calibri" panose="020F0502020204030204" pitchFamily="34" charset="0"/>
              </a:rPr>
              <a:t>12</a:t>
            </a:r>
            <a:r>
              <a:rPr lang="en-US" sz="3600" dirty="0">
                <a:cs typeface="Calibri" panose="020F0502020204030204" pitchFamily="34" charset="0"/>
              </a:rPr>
              <a:t>When your days are complete and you lie down with your fathers, I will raise up your </a:t>
            </a:r>
            <a:r>
              <a:rPr lang="en-US" sz="3600" b="1" u="sng" dirty="0">
                <a:solidFill>
                  <a:srgbClr val="FFFFCC"/>
                </a:solidFill>
                <a:cs typeface="Calibri" panose="020F0502020204030204" pitchFamily="34" charset="0"/>
              </a:rPr>
              <a:t>descendant</a:t>
            </a:r>
            <a:r>
              <a:rPr lang="en-US" sz="3600" dirty="0">
                <a:cs typeface="Calibri" panose="020F0502020204030204" pitchFamily="34" charset="0"/>
              </a:rPr>
              <a:t> after you, who will come forth from you, and I will establish his kingdom. </a:t>
            </a:r>
            <a:r>
              <a:rPr lang="en-US" sz="3600" baseline="30000" dirty="0">
                <a:cs typeface="Calibri" panose="020F0502020204030204" pitchFamily="34" charset="0"/>
              </a:rPr>
              <a:t>13 </a:t>
            </a:r>
            <a:r>
              <a:rPr lang="en-US" sz="3600" dirty="0">
                <a:cs typeface="Calibri" panose="020F0502020204030204" pitchFamily="34" charset="0"/>
              </a:rPr>
              <a:t>He shall build a house for My name, and I will establish </a:t>
            </a:r>
            <a:r>
              <a:rPr lang="en-US" sz="3600" b="1" u="sng" dirty="0">
                <a:solidFill>
                  <a:srgbClr val="FFFFCC"/>
                </a:solidFill>
                <a:cs typeface="Calibri" panose="020F0502020204030204" pitchFamily="34" charset="0"/>
              </a:rPr>
              <a:t>the</a:t>
            </a:r>
            <a:r>
              <a:rPr lang="en-US" sz="3600" b="1" u="sng" dirty="0">
                <a:cs typeface="Calibri" panose="020F0502020204030204" pitchFamily="34" charset="0"/>
              </a:rPr>
              <a:t> </a:t>
            </a:r>
            <a:r>
              <a:rPr lang="en-US" sz="3600" b="1" u="sng" dirty="0">
                <a:solidFill>
                  <a:srgbClr val="FFFFCC"/>
                </a:solidFill>
                <a:cs typeface="Calibri" panose="020F0502020204030204" pitchFamily="34" charset="0"/>
              </a:rPr>
              <a:t>throne of his kingdom forever</a:t>
            </a:r>
            <a:r>
              <a:rPr lang="en-US" sz="3600" dirty="0">
                <a:cs typeface="Calibri" panose="020F0502020204030204" pitchFamily="34" charset="0"/>
              </a:rPr>
              <a:t>. </a:t>
            </a:r>
            <a:r>
              <a:rPr lang="en-US" sz="3600" baseline="30000" dirty="0">
                <a:cs typeface="Calibri" panose="020F0502020204030204" pitchFamily="34" charset="0"/>
              </a:rPr>
              <a:t>14 </a:t>
            </a:r>
            <a:r>
              <a:rPr lang="en-US" sz="3600" dirty="0">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 . . and the strokes of the sons of men, 15 but My lovingkindness shall not depart from him, as I took </a:t>
            </a:r>
            <a:r>
              <a:rPr lang="en-US" sz="3600" i="1" dirty="0">
                <a:cs typeface="Calibri" panose="020F0502020204030204" pitchFamily="34" charset="0"/>
              </a:rPr>
              <a:t>it</a:t>
            </a:r>
            <a:r>
              <a:rPr lang="en-US" sz="3600" dirty="0">
                <a:cs typeface="Calibri" panose="020F0502020204030204" pitchFamily="34" charset="0"/>
              </a:rPr>
              <a:t> away from Saul, whom I removed from before you. </a:t>
            </a:r>
            <a:r>
              <a:rPr lang="en-US" sz="3600" baseline="30000" dirty="0">
                <a:cs typeface="Calibri" panose="020F0502020204030204" pitchFamily="34" charset="0"/>
              </a:rPr>
              <a:t>16 </a:t>
            </a:r>
            <a:r>
              <a:rPr lang="en-US" sz="3600" b="1" u="sng" dirty="0">
                <a:solidFill>
                  <a:srgbClr val="FFFFCC"/>
                </a:solidFill>
                <a:cs typeface="Calibri" panose="020F0502020204030204" pitchFamily="34" charset="0"/>
              </a:rPr>
              <a:t>Your house and your kingdom shall endure before Me forever; your throne shall be established forever</a:t>
            </a:r>
            <a:r>
              <a:rPr lang="en-US" sz="3600" dirty="0">
                <a:cs typeface="Calibri" panose="020F0502020204030204" pitchFamily="34" charset="0"/>
              </a:rPr>
              <a:t>.” </a:t>
            </a:r>
            <a:r>
              <a:rPr lang="en-US" sz="3600" baseline="30000" dirty="0">
                <a:cs typeface="Calibri" panose="020F0502020204030204" pitchFamily="34" charset="0"/>
              </a:rPr>
              <a:t>17 </a:t>
            </a:r>
            <a:r>
              <a:rPr lang="en-US" sz="3600" dirty="0">
                <a:cs typeface="Calibri" panose="020F0502020204030204" pitchFamily="34" charset="0"/>
              </a:rPr>
              <a:t>In accordance with all these words and all this vision, so Nathan spoke </a:t>
            </a:r>
            <a:r>
              <a:rPr lang="en-US" sz="3600" b="1" u="sng" dirty="0">
                <a:solidFill>
                  <a:srgbClr val="FFFFCC"/>
                </a:solidFill>
                <a:cs typeface="Calibri" panose="020F0502020204030204" pitchFamily="34" charset="0"/>
              </a:rPr>
              <a:t>to David</a:t>
            </a:r>
            <a:r>
              <a:rPr lang="en-US" sz="3600"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1612F-96C8-436B-B6BC-C061BFA2CC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latin typeface="Calibri" panose="020F0502020204030204" pitchFamily="34" charset="0"/>
              </a:rPr>
              <a:t>18</a:t>
            </a:r>
            <a:r>
              <a:rPr lang="en-US" sz="3600" dirty="0">
                <a:latin typeface="Calibri" panose="020F0502020204030204" pitchFamily="34" charset="0"/>
              </a:rPr>
              <a:t> On that day the </a:t>
            </a:r>
            <a:r>
              <a:rPr lang="en-US" sz="3600" cap="small" dirty="0">
                <a:latin typeface="Calibri" panose="020F0502020204030204" pitchFamily="34" charset="0"/>
              </a:rPr>
              <a:t>Lord</a:t>
            </a:r>
            <a:r>
              <a:rPr lang="en-US" sz="3600" dirty="0">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latin typeface="Calibri" panose="020F0502020204030204" pitchFamily="34" charset="0"/>
              </a:rPr>
              <a:t>19 </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Kenite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Kenizzite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Kadmonite</a:t>
            </a:r>
            <a:r>
              <a:rPr lang="en-US" sz="3600" dirty="0">
                <a:latin typeface="Calibri" panose="020F0502020204030204" pitchFamily="34" charset="0"/>
              </a:rPr>
              <a:t> </a:t>
            </a:r>
            <a:r>
              <a:rPr lang="en-US" sz="3600" baseline="30000" dirty="0">
                <a:latin typeface="Calibri" panose="020F0502020204030204" pitchFamily="34" charset="0"/>
              </a:rPr>
              <a:t>20 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Hittite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Perizzite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Rephaim</a:t>
            </a:r>
            <a:r>
              <a:rPr lang="en-US" sz="3600" dirty="0">
                <a:latin typeface="Calibri" panose="020F0502020204030204" pitchFamily="34" charset="0"/>
              </a:rPr>
              <a:t> </a:t>
            </a:r>
            <a:r>
              <a:rPr lang="en-US" sz="3600" baseline="30000" dirty="0">
                <a:latin typeface="Calibri" panose="020F0502020204030204" pitchFamily="34" charset="0"/>
              </a:rPr>
              <a:t>21 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Amorite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Canaanite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Girgashite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Jebusite</a:t>
            </a:r>
            <a:r>
              <a:rPr lang="en-US" sz="3600" dirty="0">
                <a:latin typeface="Calibri" panose="020F0502020204030204" pitchFamily="34" charset="0"/>
              </a:rPr>
              <a:t>.”</a:t>
            </a:r>
            <a:endParaRPr lang="en-US" sz="3200" b="1" u="sng" dirty="0">
              <a:solidFill>
                <a:srgbClr val="FFFFCC"/>
              </a:solidFill>
              <a:latin typeface="Calibri" panose="020F0502020204030204" pitchFamily="34" charset="0"/>
            </a:endParaRPr>
          </a:p>
        </p:txBody>
      </p:sp>
    </p:spTree>
    <p:extLst>
      <p:ext uri="{BB962C8B-B14F-4D97-AF65-F5344CB8AC3E}">
        <p14:creationId xmlns:p14="http://schemas.microsoft.com/office/powerpoint/2010/main" val="130955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2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2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2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2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2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2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2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1200"/>
              </a:spcAft>
              <a:buClr>
                <a:schemeClr val="tx2"/>
              </a:buClr>
              <a:buSzPct val="100000"/>
              <a:buFont typeface="+mj-lt"/>
              <a:buAutoNum type="romanUcPeriod"/>
              <a:defRPr/>
            </a:pPr>
            <a:r>
              <a:rPr lang="en-US" b="1" u="sng" dirty="0">
                <a:solidFill>
                  <a:srgbClr val="FFFFCC"/>
                </a:solidFill>
              </a:rPr>
              <a:t>Abrahamic Covenant (15:1-21)</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30486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0860546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7624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166610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23134</TotalTime>
  <Words>4808</Words>
  <Application>Microsoft Office PowerPoint</Application>
  <PresentationFormat>Widescreen</PresentationFormat>
  <Paragraphs>353</Paragraphs>
  <Slides>97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Times New Roman</vt:lpstr>
      <vt:lpstr>Wingdings</vt: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12‒14 Abram’s Early Journeys</vt:lpstr>
      <vt:lpstr>Genesis 15:1‒21 Abrahamic Covenant</vt:lpstr>
      <vt:lpstr>Genesis 15:1‒21 Abrahamic Covenant</vt:lpstr>
      <vt:lpstr>Seed Promise Clarified Genesis 15:1-6</vt:lpstr>
      <vt:lpstr>Genesis 15:1‒21 Abrahamic Covenant</vt:lpstr>
      <vt:lpstr>Land Promise Ratified Genesis 15:7-21</vt:lpstr>
      <vt:lpstr>PowerPoint Presentation</vt:lpstr>
      <vt:lpstr>PowerPoint Presentation</vt:lpstr>
      <vt:lpstr>PowerPoint Presentation</vt:lpstr>
      <vt:lpstr>PowerPoint Presentation</vt:lpstr>
      <vt:lpstr>PowerPoint Presentation</vt:lpstr>
      <vt:lpstr>Mark Twain Autobiography, 2:37</vt:lpstr>
      <vt:lpstr>Mark Twain Autobiography, 2:37</vt:lpstr>
      <vt:lpstr>PowerPoint Presentation</vt:lpstr>
      <vt:lpstr>PowerPoint Presentation</vt:lpstr>
      <vt:lpstr>PowerPoint Presentation</vt:lpstr>
      <vt:lpstr>PowerPoint Presentation</vt:lpstr>
      <vt:lpstr>PowerPoint Presentation</vt:lpstr>
      <vt:lpstr>PowerPoint Presentation</vt:lpstr>
      <vt:lpstr>Ham’s Sons (vs. 6)</vt:lpstr>
      <vt:lpstr>PowerPoint Presentation</vt:lpstr>
      <vt:lpstr>4. Canaan’s Sons (vs. 15-18)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Promise Ratified Genesis 15:7-21</vt:lpstr>
      <vt:lpstr>Covenant Ratification Ritual Genesis 15:17-21</vt:lpstr>
      <vt:lpstr>Covenant Ratification Ritual Genesis 15:17-21</vt:lpstr>
      <vt:lpstr>PowerPoint Presentation</vt:lpstr>
      <vt:lpstr>Evidence of Abrahamic Covenant’s Unconditional Nature</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Mayflower Compact (1620)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Ham’s Sons (vs. 6)</vt:lpstr>
      <vt:lpstr>4. Canaan’s Sons (vs. 15-18)</vt:lpstr>
      <vt:lpstr>PowerPoint Presentation</vt:lpstr>
      <vt:lpstr>PowerPoint Presentation</vt:lpstr>
      <vt:lpstr>PowerPoint Presentation</vt:lpstr>
      <vt:lpstr>Conclusion</vt:lpstr>
      <vt:lpstr>Genesis 15:1‒21 Abrahamic Covenant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063 - 15v15-21 - 16x9</dc:title>
  <dc:subject>Genesis 15</dc:subject>
  <dc:creator>A. Woods</dc:creator>
  <dc:description>Modified by Jim McGowan</dc:description>
  <cp:lastModifiedBy>Jim McGowan</cp:lastModifiedBy>
  <cp:revision>2343</cp:revision>
  <cp:lastPrinted>2021-12-19T12:45:06Z</cp:lastPrinted>
  <dcterms:created xsi:type="dcterms:W3CDTF">2009-03-17T12:21:13Z</dcterms:created>
  <dcterms:modified xsi:type="dcterms:W3CDTF">2021-12-19T12:45:46Z</dcterms:modified>
</cp:coreProperties>
</file>