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4643" r:id="rId2"/>
    <p:sldId id="6678" r:id="rId3"/>
    <p:sldId id="7909" r:id="rId4"/>
    <p:sldId id="8174" r:id="rId5"/>
    <p:sldId id="3860" r:id="rId6"/>
    <p:sldId id="1097" r:id="rId7"/>
    <p:sldId id="8172" r:id="rId8"/>
    <p:sldId id="1123" r:id="rId9"/>
    <p:sldId id="8180" r:id="rId10"/>
    <p:sldId id="3502" r:id="rId11"/>
    <p:sldId id="3503" r:id="rId12"/>
    <p:sldId id="6547" r:id="rId13"/>
    <p:sldId id="636" r:id="rId14"/>
    <p:sldId id="7727" r:id="rId15"/>
    <p:sldId id="8054" r:id="rId16"/>
    <p:sldId id="522" r:id="rId17"/>
    <p:sldId id="2608" r:id="rId18"/>
    <p:sldId id="514" r:id="rId19"/>
    <p:sldId id="8042" r:id="rId20"/>
    <p:sldId id="8055" r:id="rId21"/>
    <p:sldId id="8040" r:id="rId22"/>
    <p:sldId id="5116" r:id="rId23"/>
    <p:sldId id="2917" r:id="rId24"/>
    <p:sldId id="778" r:id="rId25"/>
    <p:sldId id="2921" r:id="rId26"/>
    <p:sldId id="3848" r:id="rId27"/>
    <p:sldId id="2839" r:id="rId28"/>
    <p:sldId id="8181" r:id="rId29"/>
    <p:sldId id="8188" r:id="rId30"/>
    <p:sldId id="8182" r:id="rId31"/>
    <p:sldId id="5188" r:id="rId32"/>
    <p:sldId id="8183" r:id="rId33"/>
    <p:sldId id="8184" r:id="rId34"/>
    <p:sldId id="2984" r:id="rId35"/>
    <p:sldId id="8185" r:id="rId36"/>
    <p:sldId id="3120" r:id="rId37"/>
    <p:sldId id="3074" r:id="rId38"/>
    <p:sldId id="8186" r:id="rId39"/>
    <p:sldId id="8187" r:id="rId40"/>
    <p:sldId id="2840" r:id="rId41"/>
    <p:sldId id="2850" r:id="rId42"/>
    <p:sldId id="2073" r:id="rId43"/>
    <p:sldId id="2074" r:id="rId44"/>
    <p:sldId id="2070" r:id="rId45"/>
    <p:sldId id="2076" r:id="rId46"/>
    <p:sldId id="2050" r:id="rId47"/>
    <p:sldId id="2051" r:id="rId48"/>
    <p:sldId id="2052" r:id="rId49"/>
    <p:sldId id="8177" r:id="rId50"/>
    <p:sldId id="322" r:id="rId51"/>
    <p:sldId id="6938" r:id="rId52"/>
    <p:sldId id="6928" r:id="rId53"/>
    <p:sldId id="5538" r:id="rId54"/>
    <p:sldId id="7823" r:id="rId55"/>
    <p:sldId id="8189" r:id="rId56"/>
    <p:sldId id="7784" r:id="rId57"/>
    <p:sldId id="7785" r:id="rId58"/>
    <p:sldId id="5564" r:id="rId59"/>
    <p:sldId id="5540" r:id="rId60"/>
    <p:sldId id="6989" r:id="rId61"/>
    <p:sldId id="7822" r:id="rId62"/>
    <p:sldId id="7861" r:id="rId63"/>
    <p:sldId id="8178"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3EDB7-7420-49FC-BD76-F1F0036E1962}" v="1" dt="2021-12-12T16:39:49.88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5133" autoAdjust="0"/>
  </p:normalViewPr>
  <p:slideViewPr>
    <p:cSldViewPr>
      <p:cViewPr>
        <p:scale>
          <a:sx n="100" d="100"/>
          <a:sy n="100" d="100"/>
        </p:scale>
        <p:origin x="1190" y="182"/>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notesViewPr>
    <p:cSldViewPr>
      <p:cViewPr>
        <p:scale>
          <a:sx n="90" d="100"/>
          <a:sy n="90" d="100"/>
        </p:scale>
        <p:origin x="3931"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slide" Target="slides/slide47.xml"/><Relationship Id="rId1"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073 - Questions and Answers - Part 11 12-19-2021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A629790-2FA4-418E-9303-12D16B80909F}" type="slidenum">
              <a:rPr lang="en-US" altLang="en-US" sz="1300">
                <a:latin typeface="Calibri" panose="020F0502020204030204" pitchFamily="34" charset="0"/>
                <a:cs typeface="Calibri" panose="020F0502020204030204" pitchFamily="34" charset="0"/>
              </a:rPr>
              <a:pPr/>
              <a:t>40</a:t>
            </a:fld>
            <a:endParaRPr lang="en-US" altLang="en-US" sz="1300" dirty="0">
              <a:latin typeface="Calibri" panose="020F0502020204030204" pitchFamily="34" charset="0"/>
              <a:cs typeface="Calibri" panose="020F050202020403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237446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C531C59-2511-47EA-81F8-CC68C38EF505}" type="datetime1">
              <a:rPr lang="en-US" smtClean="0"/>
              <a:pPr>
                <a:defRPr/>
              </a:pPr>
              <a:t>12/19/2021</a:t>
            </a:fld>
            <a:endParaRPr lang="en-US" dirty="0"/>
          </a:p>
        </p:txBody>
      </p:sp>
      <p:sp>
        <p:nvSpPr>
          <p:cNvPr id="5" name="Slide Number Placeholder 4"/>
          <p:cNvSpPr>
            <a:spLocks noGrp="1"/>
          </p:cNvSpPr>
          <p:nvPr>
            <p:ph type="sldNum" sz="quarter" idx="11"/>
          </p:nvPr>
        </p:nvSpPr>
        <p:spPr/>
        <p:txBody>
          <a:bodyPr/>
          <a:lstStyle/>
          <a:p>
            <a:fld id="{B008C9F9-5E7C-4757-BA90-DA1F584425CF}" type="slidenum">
              <a:rPr lang="en-US" altLang="en-US" smtClean="0"/>
              <a:pPr/>
              <a:t>15</a:t>
            </a:fld>
            <a:endParaRPr lang="en-US" altLang="en-US" dirty="0"/>
          </a:p>
        </p:txBody>
      </p:sp>
    </p:spTree>
    <p:extLst>
      <p:ext uri="{BB962C8B-B14F-4D97-AF65-F5344CB8AC3E}">
        <p14:creationId xmlns:p14="http://schemas.microsoft.com/office/powerpoint/2010/main" val="192525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27</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19638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28</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07948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30</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1277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32</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71959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33</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152878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35</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181522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38</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4540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12/19/2021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2152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C4074F49-41C3-41DD-9956-CEA7944FFA78}" type="slidenum">
              <a:rPr lang="en-US" altLang="en-US"/>
              <a:pPr/>
              <a:t>‹#›</a:t>
            </a:fld>
            <a:endParaRPr lang="en-US" altLang="en-US"/>
          </a:p>
        </p:txBody>
      </p:sp>
    </p:spTree>
    <p:extLst>
      <p:ext uri="{BB962C8B-B14F-4D97-AF65-F5344CB8AC3E}">
        <p14:creationId xmlns:p14="http://schemas.microsoft.com/office/powerpoint/2010/main" val="76299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7" r:id="rId13"/>
    <p:sldLayoutId id="2147492679" r:id="rId14"/>
    <p:sldLayoutId id="2147492682" r:id="rId15"/>
    <p:sldLayoutId id="214749268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 and Answer – Part 11</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12813-C44B-4CEA-8FE5-D817E9CE6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p:spPr>
      </p:pic>
    </p:spTree>
    <p:extLst>
      <p:ext uri="{BB962C8B-B14F-4D97-AF65-F5344CB8AC3E}">
        <p14:creationId xmlns:p14="http://schemas.microsoft.com/office/powerpoint/2010/main" val="3097344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p:spPr>
      </p:pic>
    </p:spTree>
    <p:extLst>
      <p:ext uri="{BB962C8B-B14F-4D97-AF65-F5344CB8AC3E}">
        <p14:creationId xmlns:p14="http://schemas.microsoft.com/office/powerpoint/2010/main" val="231942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29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2600" y="228600"/>
            <a:ext cx="8686800" cy="2016125"/>
          </a:xfrm>
        </p:spPr>
        <p:txBody>
          <a:bodyPr anchor="ctr"/>
          <a:lstStyle/>
          <a:p>
            <a:pPr marL="0" indent="0" algn="ctr">
              <a:buNone/>
              <a:defRPr/>
            </a:pPr>
            <a:r>
              <a:rPr lang="en-US" sz="5400" dirty="0">
                <a:solidFill>
                  <a:srgbClr val="66FFFF"/>
                </a:solidFill>
              </a:rPr>
              <a:t>“He (or she) who spiritualizes tells spiritual lies.”</a:t>
            </a:r>
          </a:p>
        </p:txBody>
      </p:sp>
      <p:pic>
        <p:nvPicPr>
          <p:cNvPr id="2" name="Picture 1">
            <a:extLst>
              <a:ext uri="{FF2B5EF4-FFF2-40B4-BE49-F238E27FC236}">
                <a16:creationId xmlns:a16="http://schemas.microsoft.com/office/drawing/2014/main" id="{3F062626-D5A9-470B-A5B4-119BBF01B733}"/>
              </a:ext>
            </a:extLst>
          </p:cNvPr>
          <p:cNvPicPr>
            <a:picLocks noChangeAspect="1"/>
          </p:cNvPicPr>
          <p:nvPr/>
        </p:nvPicPr>
        <p:blipFill>
          <a:blip r:embed="rId2"/>
          <a:stretch>
            <a:fillRect/>
          </a:stretch>
        </p:blipFill>
        <p:spPr>
          <a:xfrm>
            <a:off x="4781212" y="2286000"/>
            <a:ext cx="2629576" cy="4114800"/>
          </a:xfrm>
          <a:prstGeom prst="rect">
            <a:avLst/>
          </a:prstGeom>
          <a:ln>
            <a:solidFill>
              <a:schemeClr val="tx1"/>
            </a:solidFill>
          </a:ln>
        </p:spPr>
      </p:pic>
    </p:spTree>
    <p:extLst>
      <p:ext uri="{BB962C8B-B14F-4D97-AF65-F5344CB8AC3E}">
        <p14:creationId xmlns:p14="http://schemas.microsoft.com/office/powerpoint/2010/main" val="40776308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819150" y="1524000"/>
            <a:ext cx="105537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effectLst>
                  <a:outerShdw blurRad="38100" dist="38100" dir="2700000" algn="tl">
                    <a:srgbClr val="000000">
                      <a:alpha val="43137"/>
                    </a:srgbClr>
                  </a:outerShdw>
                </a:effectLst>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effectLst>
                  <a:outerShdw blurRad="38100" dist="38100" dir="2700000" algn="tl">
                    <a:srgbClr val="000000">
                      <a:alpha val="43137"/>
                    </a:srgbClr>
                  </a:outerShdw>
                </a:effectLst>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effectLst>
                  <a:outerShdw blurRad="38100" dist="38100" dir="2700000" algn="tl">
                    <a:srgbClr val="000000">
                      <a:alpha val="43137"/>
                    </a:srgbClr>
                  </a:outerShdw>
                </a:effectLst>
              </a:rPr>
              <a:t> Millennial temple (Ezek. 40-48)</a:t>
            </a:r>
          </a:p>
        </p:txBody>
      </p:sp>
    </p:spTree>
    <p:extLst>
      <p:ext uri="{BB962C8B-B14F-4D97-AF65-F5344CB8AC3E}">
        <p14:creationId xmlns:p14="http://schemas.microsoft.com/office/powerpoint/2010/main" val="324509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6B7C3C-5667-4C88-875D-81D920A6C9AA}"/>
              </a:ext>
            </a:extLst>
          </p:cNvPr>
          <p:cNvPicPr>
            <a:picLocks noChangeAspect="1"/>
          </p:cNvPicPr>
          <p:nvPr/>
        </p:nvPicPr>
        <p:blipFill>
          <a:blip r:embed="rId3"/>
          <a:stretch>
            <a:fillRect/>
          </a:stretch>
        </p:blipFill>
        <p:spPr>
          <a:xfrm>
            <a:off x="609600" y="505327"/>
            <a:ext cx="10972800" cy="5847347"/>
          </a:xfrm>
          <a:prstGeom prst="rect">
            <a:avLst/>
          </a:prstGeom>
        </p:spPr>
      </p:pic>
    </p:spTree>
    <p:extLst>
      <p:ext uri="{BB962C8B-B14F-4D97-AF65-F5344CB8AC3E}">
        <p14:creationId xmlns:p14="http://schemas.microsoft.com/office/powerpoint/2010/main" val="25578251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E872418-1A5B-4EB2-9CAB-EF94F84CF0B4}"/>
              </a:ext>
            </a:extLst>
          </p:cNvPr>
          <p:cNvSpPr>
            <a:spLocks noGrp="1"/>
          </p:cNvSpPr>
          <p:nvPr>
            <p:ph idx="1"/>
          </p:nvPr>
        </p:nvSpPr>
        <p:spPr>
          <a:xfrm>
            <a:off x="533401" y="914400"/>
            <a:ext cx="7315200" cy="5486400"/>
          </a:xfrm>
        </p:spPr>
        <p:txBody>
          <a:bodyPr>
            <a:noAutofit/>
          </a:bodyPr>
          <a:lstStyle/>
          <a:p>
            <a:pPr marL="0" indent="0">
              <a:spcBef>
                <a:spcPts val="0"/>
              </a:spcBef>
              <a:spcAft>
                <a:spcPts val="400"/>
              </a:spcAft>
              <a:buNone/>
            </a:pPr>
            <a:r>
              <a:rPr lang="en-US" sz="3000" dirty="0"/>
              <a:t>444 B.C. – </a:t>
            </a:r>
            <a:r>
              <a:rPr lang="en-US" sz="3000" i="1" dirty="0"/>
              <a:t>(Artaxerxes decree of Nehemiah 2)</a:t>
            </a:r>
          </a:p>
          <a:p>
            <a:pPr marL="0" indent="0">
              <a:spcBef>
                <a:spcPts val="0"/>
              </a:spcBef>
              <a:spcAft>
                <a:spcPts val="400"/>
              </a:spcAft>
              <a:buNone/>
            </a:pPr>
            <a:r>
              <a:rPr lang="en-US" sz="3000" u="sng" dirty="0"/>
              <a:t>+33</a:t>
            </a:r>
            <a:r>
              <a:rPr lang="en-US" sz="3000" dirty="0"/>
              <a:t> A.D. – </a:t>
            </a:r>
            <a:r>
              <a:rPr lang="en-US" sz="3000" i="1" dirty="0"/>
              <a:t>(Triumphal entry of Luke 19:28-44)</a:t>
            </a:r>
          </a:p>
          <a:p>
            <a:pPr marL="0" indent="0">
              <a:spcBef>
                <a:spcPts val="0"/>
              </a:spcBef>
              <a:spcAft>
                <a:spcPts val="400"/>
              </a:spcAft>
              <a:buNone/>
            </a:pPr>
            <a:r>
              <a:rPr lang="en-US" sz="3000" b="1" dirty="0">
                <a:solidFill>
                  <a:srgbClr val="FFFFCC"/>
                </a:solidFill>
              </a:rPr>
              <a:t>= 477 years</a:t>
            </a:r>
          </a:p>
          <a:p>
            <a:pPr marL="0" indent="0">
              <a:spcBef>
                <a:spcPts val="0"/>
              </a:spcBef>
              <a:spcAft>
                <a:spcPts val="400"/>
              </a:spcAft>
              <a:buNone/>
            </a:pPr>
            <a:r>
              <a:rPr lang="en-US" sz="3000" u="sng" dirty="0"/>
              <a:t>-1</a:t>
            </a:r>
            <a:r>
              <a:rPr lang="en-US" sz="3000" dirty="0"/>
              <a:t> – </a:t>
            </a:r>
            <a:r>
              <a:rPr lang="en-US" sz="3000" i="1" dirty="0"/>
              <a:t>(1 B.C. to A.D. 1 = 1 year, not 2 years)</a:t>
            </a:r>
          </a:p>
          <a:p>
            <a:pPr marL="0" indent="0">
              <a:spcBef>
                <a:spcPts val="0"/>
              </a:spcBef>
              <a:spcAft>
                <a:spcPts val="400"/>
              </a:spcAft>
              <a:buNone/>
            </a:pPr>
            <a:r>
              <a:rPr lang="en-US" sz="3000" b="1" dirty="0">
                <a:solidFill>
                  <a:srgbClr val="FFFFCC"/>
                </a:solidFill>
              </a:rPr>
              <a:t>= 476 years</a:t>
            </a:r>
          </a:p>
          <a:p>
            <a:pPr marL="0" indent="0">
              <a:spcBef>
                <a:spcPts val="0"/>
              </a:spcBef>
              <a:spcAft>
                <a:spcPts val="400"/>
              </a:spcAft>
              <a:buNone/>
            </a:pPr>
            <a:r>
              <a:rPr lang="en-US" sz="3000" u="sng" dirty="0"/>
              <a:t>x 365 days</a:t>
            </a:r>
          </a:p>
          <a:p>
            <a:pPr marL="0" indent="0">
              <a:spcBef>
                <a:spcPts val="0"/>
              </a:spcBef>
              <a:spcAft>
                <a:spcPts val="400"/>
              </a:spcAft>
              <a:buNone/>
            </a:pPr>
            <a:r>
              <a:rPr lang="en-US" sz="3000" b="1" dirty="0">
                <a:solidFill>
                  <a:srgbClr val="FFFFCC"/>
                </a:solidFill>
              </a:rPr>
              <a:t>= 173, 740 days</a:t>
            </a:r>
          </a:p>
          <a:p>
            <a:pPr marL="0" indent="0">
              <a:spcBef>
                <a:spcPts val="0"/>
              </a:spcBef>
              <a:spcAft>
                <a:spcPts val="400"/>
              </a:spcAft>
              <a:buNone/>
            </a:pPr>
            <a:r>
              <a:rPr lang="en-US" sz="3000" u="sng" dirty="0"/>
              <a:t>+ 25 </a:t>
            </a:r>
            <a:r>
              <a:rPr lang="en-US" sz="3000" dirty="0"/>
              <a:t>days –  </a:t>
            </a:r>
            <a:r>
              <a:rPr lang="en-US" sz="3000" i="1" dirty="0"/>
              <a:t>(March 5 to March 30)</a:t>
            </a:r>
          </a:p>
          <a:p>
            <a:pPr marL="0" indent="0">
              <a:spcBef>
                <a:spcPts val="0"/>
              </a:spcBef>
              <a:spcAft>
                <a:spcPts val="400"/>
              </a:spcAft>
              <a:buNone/>
            </a:pPr>
            <a:r>
              <a:rPr lang="en-US" sz="3000" b="1" dirty="0">
                <a:solidFill>
                  <a:srgbClr val="FFFFCC"/>
                </a:solidFill>
              </a:rPr>
              <a:t>= 173, 765 days</a:t>
            </a:r>
          </a:p>
          <a:p>
            <a:pPr marL="0" indent="0">
              <a:spcBef>
                <a:spcPts val="0"/>
              </a:spcBef>
              <a:spcAft>
                <a:spcPts val="600"/>
              </a:spcAft>
              <a:buNone/>
            </a:pPr>
            <a:r>
              <a:rPr lang="en-US" sz="3000" u="sng" dirty="0"/>
              <a:t>+115</a:t>
            </a:r>
            <a:r>
              <a:rPr lang="en-US" sz="3000" dirty="0"/>
              <a:t> days – </a:t>
            </a:r>
            <a:r>
              <a:rPr lang="en-US" sz="3000" i="1" dirty="0"/>
              <a:t>(leap years)</a:t>
            </a:r>
          </a:p>
          <a:p>
            <a:pPr marL="0" indent="0">
              <a:spcBef>
                <a:spcPts val="0"/>
              </a:spcBef>
              <a:spcAft>
                <a:spcPts val="400"/>
              </a:spcAft>
              <a:buNone/>
            </a:pPr>
            <a:r>
              <a:rPr lang="en-US" sz="3000" b="1" dirty="0">
                <a:solidFill>
                  <a:srgbClr val="FFFFCC"/>
                </a:solidFill>
              </a:rPr>
              <a:t>= 173, 880 days</a:t>
            </a:r>
          </a:p>
        </p:txBody>
      </p:sp>
      <p:sp>
        <p:nvSpPr>
          <p:cNvPr id="3" name="TextBox 2">
            <a:extLst>
              <a:ext uri="{FF2B5EF4-FFF2-40B4-BE49-F238E27FC236}">
                <a16:creationId xmlns:a16="http://schemas.microsoft.com/office/drawing/2014/main" id="{BFB135D3-0389-4EBD-9140-6E6D960106E6}"/>
              </a:ext>
            </a:extLst>
          </p:cNvPr>
          <p:cNvSpPr txBox="1"/>
          <p:nvPr/>
        </p:nvSpPr>
        <p:spPr>
          <a:xfrm>
            <a:off x="3705225" y="228601"/>
            <a:ext cx="4781550" cy="646331"/>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BIBLICAL MATHEMATICS</a:t>
            </a:r>
          </a:p>
        </p:txBody>
      </p:sp>
      <p:pic>
        <p:nvPicPr>
          <p:cNvPr id="2" name="Picture 1">
            <a:extLst>
              <a:ext uri="{FF2B5EF4-FFF2-40B4-BE49-F238E27FC236}">
                <a16:creationId xmlns:a16="http://schemas.microsoft.com/office/drawing/2014/main" id="{86593227-A827-4406-92D7-C3C71BBA1C31}"/>
              </a:ext>
            </a:extLst>
          </p:cNvPr>
          <p:cNvPicPr>
            <a:picLocks noChangeAspect="1"/>
          </p:cNvPicPr>
          <p:nvPr/>
        </p:nvPicPr>
        <p:blipFill>
          <a:blip r:embed="rId2"/>
          <a:stretch>
            <a:fillRect/>
          </a:stretch>
        </p:blipFill>
        <p:spPr>
          <a:xfrm>
            <a:off x="8229600" y="1273239"/>
            <a:ext cx="3574983" cy="5369298"/>
          </a:xfrm>
          <a:prstGeom prst="rect">
            <a:avLst/>
          </a:prstGeom>
        </p:spPr>
      </p:pic>
    </p:spTree>
    <p:extLst>
      <p:ext uri="{BB962C8B-B14F-4D97-AF65-F5344CB8AC3E}">
        <p14:creationId xmlns:p14="http://schemas.microsoft.com/office/powerpoint/2010/main" val="368146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28600"/>
            <a:ext cx="10972800" cy="1828800"/>
          </a:xfrm>
        </p:spPr>
        <p:txBody>
          <a:bodyPr/>
          <a:lstStyle/>
          <a:p>
            <a:pPr algn="ctr" eaLnBrk="1" hangingPunct="1">
              <a:defRPr/>
            </a:pPr>
            <a:r>
              <a:rPr lang="en-US" sz="3600" dirty="0"/>
              <a:t>MESSIAH MUST PRESENT HIMSELF </a:t>
            </a:r>
            <a:br>
              <a:rPr lang="en-US" sz="3600" dirty="0"/>
            </a:br>
            <a:r>
              <a:rPr lang="en-US" sz="3600" dirty="0"/>
              <a:t>TO ISRAEL ON MARCH 30, </a:t>
            </a:r>
            <a:r>
              <a:rPr lang="en-US" sz="2800" dirty="0"/>
              <a:t>A.D. </a:t>
            </a:r>
            <a:r>
              <a:rPr lang="en-US" sz="3600" dirty="0"/>
              <a:t>33</a:t>
            </a:r>
            <a:br>
              <a:rPr lang="en-US" sz="3600" dirty="0"/>
            </a:br>
            <a:r>
              <a:rPr lang="en-US" sz="3200" dirty="0">
                <a:solidFill>
                  <a:schemeClr val="tx1"/>
                </a:solidFill>
                <a:effectLst>
                  <a:outerShdw blurRad="38100" dist="38100" dir="2700000" algn="tl">
                    <a:srgbClr val="000000"/>
                  </a:outerShdw>
                </a:effectLst>
                <a:ea typeface="+mn-ea"/>
                <a:cs typeface="+mn-cs"/>
              </a:rPr>
              <a:t>(Daniel 9:25)</a:t>
            </a:r>
            <a:endParaRPr lang="en-US" sz="3600" dirty="0">
              <a:solidFill>
                <a:schemeClr val="tx1"/>
              </a:solidFill>
              <a:effectLst>
                <a:outerShdw blurRad="38100" dist="38100" dir="2700000" algn="tl">
                  <a:srgbClr val="000000"/>
                </a:outerShdw>
              </a:effectLst>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233" y="2286000"/>
            <a:ext cx="10913535" cy="3931920"/>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3762793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45DB3-CB2E-4059-998B-5666C89D8BF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Luke 19:42, 44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saying, “If you had known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you, the things which make for peace! But now they have been hidden from your eyes…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your visitation.”</a:t>
            </a:r>
          </a:p>
        </p:txBody>
      </p:sp>
    </p:spTree>
    <p:extLst>
      <p:ext uri="{BB962C8B-B14F-4D97-AF65-F5344CB8AC3E}">
        <p14:creationId xmlns:p14="http://schemas.microsoft.com/office/powerpoint/2010/main" val="98875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8804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middle of the week</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complete destruction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that is decreed, is poured out on the one who makes desolate.</a:t>
            </a:r>
          </a:p>
        </p:txBody>
      </p:sp>
    </p:spTree>
    <p:extLst>
      <p:ext uri="{BB962C8B-B14F-4D97-AF65-F5344CB8AC3E}">
        <p14:creationId xmlns:p14="http://schemas.microsoft.com/office/powerpoint/2010/main" val="1405008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A8DEEE-B6BD-497E-95BB-DDFE854388F9}"/>
              </a:ext>
            </a:extLst>
          </p:cNvPr>
          <p:cNvPicPr>
            <a:picLocks noChangeAspect="1"/>
          </p:cNvPicPr>
          <p:nvPr/>
        </p:nvPicPr>
        <p:blipFill>
          <a:blip r:embed="rId2"/>
          <a:stretch>
            <a:fillRect/>
          </a:stretch>
        </p:blipFill>
        <p:spPr>
          <a:xfrm>
            <a:off x="792020" y="197840"/>
            <a:ext cx="10607959" cy="6462320"/>
          </a:xfrm>
          <a:prstGeom prst="rect">
            <a:avLst/>
          </a:prstGeom>
        </p:spPr>
      </p:pic>
    </p:spTree>
    <p:extLst>
      <p:ext uri="{BB962C8B-B14F-4D97-AF65-F5344CB8AC3E}">
        <p14:creationId xmlns:p14="http://schemas.microsoft.com/office/powerpoint/2010/main" val="133515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zechariah 4 two anointed ones">
            <a:extLst>
              <a:ext uri="{FF2B5EF4-FFF2-40B4-BE49-F238E27FC236}">
                <a16:creationId xmlns:a16="http://schemas.microsoft.com/office/drawing/2014/main" id="{638598FF-B2D7-4063-9386-4A5514FBFF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2143" y="228600"/>
            <a:ext cx="608771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82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1980" y="0"/>
            <a:ext cx="10980420" cy="2523768"/>
          </a:xfrm>
          <a:prstGeom prst="rect">
            <a:avLst/>
          </a:prstGeom>
          <a:noFill/>
          <a:ln w="28575">
            <a:noFill/>
            <a:miter lim="800000"/>
            <a:headEnd/>
            <a:tailEnd/>
          </a:ln>
        </p:spPr>
        <p:txBody>
          <a:bodyPr wrap="square">
            <a:spAutoFit/>
          </a:body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great city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mystically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called Sodom and Egypt, where also their Lord was crucified.”</a:t>
            </a:r>
          </a:p>
        </p:txBody>
      </p:sp>
      <p:pic>
        <p:nvPicPr>
          <p:cNvPr id="5" name="Picture 4">
            <a:extLst>
              <a:ext uri="{FF2B5EF4-FFF2-40B4-BE49-F238E27FC236}">
                <a16:creationId xmlns:a16="http://schemas.microsoft.com/office/drawing/2014/main" id="{C5C13082-533B-4073-BF54-1BF001829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68" y="2471726"/>
            <a:ext cx="3048264" cy="2328874"/>
          </a:xfrm>
          <a:prstGeom prst="rect">
            <a:avLst/>
          </a:prstGeom>
        </p:spPr>
      </p:pic>
    </p:spTree>
    <p:extLst>
      <p:ext uri="{BB962C8B-B14F-4D97-AF65-F5344CB8AC3E}">
        <p14:creationId xmlns:p14="http://schemas.microsoft.com/office/powerpoint/2010/main" val="3531087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953000" y="2514600"/>
            <a:ext cx="5257800" cy="1828800"/>
          </a:xfrm>
        </p:spPr>
        <p:txBody>
          <a:bodyPr vert="horz" wrap="square" lIns="91440" tIns="91440" rIns="91440" bIns="91440" numCol="1" anchor="t" anchorCtr="0" compatLnSpc="1">
            <a:prstTxWarp prst="textNoShape">
              <a:avLst/>
            </a:prstTxWarp>
          </a:bodyPr>
          <a:lstStyle/>
          <a:p>
            <a:pPr marL="0" indent="0" algn="just" eaLnBrk="1" hangingPunct="1">
              <a:buNone/>
            </a:pPr>
            <a:r>
              <a:rPr lang="en-US" altLang="en-US" dirty="0">
                <a:effectLst>
                  <a:outerShdw blurRad="38100" dist="38100" dir="2700000" algn="tl">
                    <a:srgbClr val="000000">
                      <a:alpha val="43137"/>
                    </a:srgbClr>
                  </a:outerShdw>
                </a:effectLst>
              </a:rPr>
              <a:t>Robert</a:t>
            </a:r>
            <a:r>
              <a:rPr lang="en-US" alt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Thomas observes that, "no number in Revelation is verifiably a symbolic number</a:t>
            </a:r>
            <a:r>
              <a:rPr lang="en-US" altLang="en-US" i="1" dirty="0">
                <a:effectLst>
                  <a:outerShdw blurRad="38100" dist="38100" dir="2700000" algn="tl">
                    <a:srgbClr val="000000">
                      <a:alpha val="43137"/>
                    </a:srgbClr>
                  </a:outerShdw>
                </a:effectLst>
              </a:rPr>
              <a:t>.”</a:t>
            </a:r>
            <a:endParaRPr lang="en-US" altLang="en-US" sz="2000"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29050" y="219670"/>
            <a:ext cx="4533900" cy="1477328"/>
          </a:xfrm>
          <a:prstGeom prst="rect">
            <a:avLst/>
          </a:prstGeom>
          <a:noFill/>
        </p:spPr>
        <p:txBody>
          <a:bodyPr wrap="square" rtlCol="0">
            <a:spAutoFit/>
          </a:bodyPr>
          <a:lstStyle/>
          <a:p>
            <a:pPr algn="ct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1208" y="1828800"/>
            <a:ext cx="2683193" cy="4114800"/>
          </a:xfrm>
          <a:prstGeom prst="rect">
            <a:avLst/>
          </a:prstGeom>
        </p:spPr>
      </p:pic>
    </p:spTree>
    <p:extLst>
      <p:ext uri="{BB962C8B-B14F-4D97-AF65-F5344CB8AC3E}">
        <p14:creationId xmlns:p14="http://schemas.microsoft.com/office/powerpoint/2010/main" val="3602206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32560"/>
            <a:ext cx="10972800" cy="5196840"/>
          </a:xfrm>
        </p:spPr>
        <p:txBody>
          <a:bodyPr/>
          <a:lstStyle/>
          <a:p>
            <a:pPr marL="0" indent="0" algn="just">
              <a:buNone/>
            </a:pPr>
            <a:r>
              <a:rPr lang="en-US" altLang="en-US" sz="3100" dirty="0">
                <a:effectLst>
                  <a:outerShdw blurRad="38100" dist="38100" dir="2700000" algn="tl">
                    <a:srgbClr val="000000">
                      <a:alpha val="43137"/>
                    </a:srgbClr>
                  </a:outerShdw>
                </a:effectLst>
                <a:cs typeface="Calibri" panose="020F0502020204030204" pitchFamily="34" charset="0"/>
              </a:rPr>
              <a:t>“</a:t>
            </a:r>
            <a:r>
              <a:rPr lang="en-US" sz="3100" dirty="0">
                <a:effectLst>
                  <a:outerShdw blurRad="38100" dist="38100" dir="2700000" algn="tl">
                    <a:srgbClr val="000000">
                      <a:alpha val="43137"/>
                    </a:srgbClr>
                  </a:outerShdw>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3100" dirty="0">
                <a:effectLst>
                  <a:outerShdw blurRad="38100" dist="38100" dir="2700000" algn="tl">
                    <a:srgbClr val="000000">
                      <a:alpha val="43137"/>
                    </a:srgbClr>
                  </a:outerShdw>
                </a:effectLst>
                <a:cs typeface="Calibri" panose="020F0502020204030204" pitchFamily="34" charset="0"/>
              </a:rPr>
              <a:t>.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It must be stressed that Revelation means ‘unveiling,’ not ‘veiling.’</a:t>
            </a:r>
            <a:r>
              <a:rPr lang="en-US" altLang="en-US" sz="3100" b="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3100" dirty="0">
                <a:effectLst>
                  <a:outerShdw blurRad="38100" dist="38100" dir="2700000" algn="tl">
                    <a:srgbClr val="000000">
                      <a:alpha val="43137"/>
                    </a:srgbClr>
                  </a:outerShdw>
                </a:effectLst>
                <a:cs typeface="Calibri" panose="020F0502020204030204" pitchFamily="34" charset="0"/>
              </a:rPr>
              <a:t>In the absence of any statement in the text to the contrary, therefore, we must assume that the term Babylon applies to the real city of Babylon…”</a:t>
            </a:r>
            <a:endParaRPr lang="en-US" altLang="en-US" sz="31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686300" y="228600"/>
            <a:ext cx="2819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61975" cy="1280160"/>
          </a:xfrm>
          <a:prstGeom prst="rect">
            <a:avLst/>
          </a:prstGeom>
        </p:spPr>
      </p:pic>
    </p:spTree>
    <p:extLst>
      <p:ext uri="{BB962C8B-B14F-4D97-AF65-F5344CB8AC3E}">
        <p14:creationId xmlns:p14="http://schemas.microsoft.com/office/powerpoint/2010/main" val="4092281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381000" y="1"/>
            <a:ext cx="11430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Jesus Christ, which God gave Him to show to His bond-servants, the things which must soon take place; and He sent and communicated it by His angel to His bond-servant John.”</a:t>
            </a:r>
          </a:p>
        </p:txBody>
      </p:sp>
      <p:pic>
        <p:nvPicPr>
          <p:cNvPr id="5" name="Picture 4">
            <a:extLst>
              <a:ext uri="{FF2B5EF4-FFF2-40B4-BE49-F238E27FC236}">
                <a16:creationId xmlns:a16="http://schemas.microsoft.com/office/drawing/2014/main" id="{73B7573A-0221-4FA4-9CE7-24EA8F01D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4" y="2971800"/>
            <a:ext cx="2461193" cy="1828800"/>
          </a:xfrm>
          <a:prstGeom prst="rect">
            <a:avLst/>
          </a:prstGeom>
        </p:spPr>
      </p:pic>
    </p:spTree>
    <p:extLst>
      <p:ext uri="{BB962C8B-B14F-4D97-AF65-F5344CB8AC3E}">
        <p14:creationId xmlns:p14="http://schemas.microsoft.com/office/powerpoint/2010/main" val="105884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613287"/>
      </p:ext>
    </p:extLst>
  </p:cSld>
  <p:clrMapOvr>
    <a:masterClrMapping/>
  </p:clrMapOvr>
  <p:transition advTm="12004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b="1" dirty="0">
                <a:solidFill>
                  <a:srgbClr val="FFFFCC"/>
                </a:solidFill>
              </a:rPr>
              <a:t>“</a:t>
            </a:r>
            <a:r>
              <a:rPr lang="en-US" b="1" u="sng" dirty="0">
                <a:solidFill>
                  <a:srgbClr val="FFFFCC"/>
                </a:solidFill>
              </a:rPr>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25350"/>
      </p:ext>
    </p:extLst>
  </p:cSld>
  <p:clrMapOvr>
    <a:masterClrMapping/>
  </p:clrMapOvr>
  <p:transition advTm="12004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great city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mystically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called Sodom and Egypt, where also their Lord was crucified.”</a:t>
            </a:r>
          </a:p>
        </p:txBody>
      </p:sp>
      <p:pic>
        <p:nvPicPr>
          <p:cNvPr id="5" name="Picture 4">
            <a:extLst>
              <a:ext uri="{FF2B5EF4-FFF2-40B4-BE49-F238E27FC236}">
                <a16:creationId xmlns:a16="http://schemas.microsoft.com/office/drawing/2014/main" id="{C5C13082-533B-4073-BF54-1BF001829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68" y="2471726"/>
            <a:ext cx="3048264" cy="2328874"/>
          </a:xfrm>
          <a:prstGeom prst="rect">
            <a:avLst/>
          </a:prstGeom>
        </p:spPr>
      </p:pic>
    </p:spTree>
    <p:extLst>
      <p:ext uri="{BB962C8B-B14F-4D97-AF65-F5344CB8AC3E}">
        <p14:creationId xmlns:p14="http://schemas.microsoft.com/office/powerpoint/2010/main" val="2220452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178801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b="1" dirty="0">
                <a:solidFill>
                  <a:srgbClr val="FFFFCC"/>
                </a:solidFill>
              </a:rPr>
              <a:t>“</a:t>
            </a:r>
            <a:r>
              <a:rPr lang="en-US" b="1" u="sng" dirty="0">
                <a:solidFill>
                  <a:srgbClr val="FFFFCC"/>
                </a:solidFill>
              </a:rPr>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784349"/>
      </p:ext>
    </p:extLst>
  </p:cSld>
  <p:clrMapOvr>
    <a:masterClrMapping/>
  </p:clrMapOvr>
  <p:transition advTm="12004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524315"/>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4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a:t>
            </a:r>
            <a:r>
              <a:rPr lang="en-US" sz="3400" kern="0"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b="1" dirty="0">
                <a:solidFill>
                  <a:srgbClr val="FFFFCC"/>
                </a:solidFill>
              </a:rPr>
              <a:t>“</a:t>
            </a:r>
            <a:r>
              <a:rPr lang="en-US" b="1" u="sng" dirty="0">
                <a:solidFill>
                  <a:srgbClr val="FFFFCC"/>
                </a:solidFill>
              </a:rPr>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076770"/>
      </p:ext>
    </p:extLst>
  </p:cSld>
  <p:clrMapOvr>
    <a:masterClrMapping/>
  </p:clrMapOvr>
  <p:transition advTm="12004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b="1" u="sng" dirty="0">
                <a:solidFill>
                  <a:srgbClr val="FFFFCC"/>
                </a:solidFill>
              </a:rPr>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222170"/>
      </p:ext>
    </p:extLst>
  </p:cSld>
  <p:clrMapOvr>
    <a:masterClrMapping/>
  </p:clrMapOvr>
  <p:transition advTm="12004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b="1" u="sng" dirty="0">
                <a:solidFill>
                  <a:srgbClr val="FFFFCC"/>
                </a:solidFill>
              </a:rPr>
              <a:t>Contextual interpretations (17:18)</a:t>
            </a:r>
          </a:p>
          <a:p>
            <a:pPr marL="457200" indent="-457200" eaLnBrk="1" hangingPunct="1">
              <a:spcBef>
                <a:spcPts val="0"/>
              </a:spcBef>
              <a:spcAft>
                <a:spcPts val="1400"/>
              </a:spcAft>
              <a:defRPr/>
            </a:pPr>
            <a:r>
              <a:rPr lang="en-US" dirty="0"/>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454710"/>
      </p:ext>
    </p:extLst>
  </p:cSld>
  <p:clrMapOvr>
    <a:masterClrMapping/>
  </p:clrMapOvr>
  <p:transition advTm="12004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976882" y="228600"/>
            <a:ext cx="423823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86421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 name="Picture 6" descr="http://www.maggiesnotebook.com/wp-content/uploads/2011/08/Apostle_John_35.jpg">
            <a:extLst>
              <a:ext uri="{FF2B5EF4-FFF2-40B4-BE49-F238E27FC236}">
                <a16:creationId xmlns:a16="http://schemas.microsoft.com/office/drawing/2014/main" id="{F30BFDBC-088C-4D5F-8E65-E8C18C3C52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4" y="2590800"/>
            <a:ext cx="1886133" cy="2286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626607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0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09600" y="1143000"/>
            <a:ext cx="8382000" cy="4191000"/>
          </a:xfrm>
        </p:spPr>
        <p:txBody>
          <a:bodyPr/>
          <a:lstStyle/>
          <a:p>
            <a:pPr marL="457200" indent="-457200" eaLnBrk="1" hangingPunct="1">
              <a:spcBef>
                <a:spcPts val="0"/>
              </a:spcBef>
              <a:spcAft>
                <a:spcPts val="1400"/>
              </a:spcAft>
              <a:defRPr/>
            </a:pPr>
            <a:r>
              <a:rPr lang="en-US" dirty="0"/>
              <a:t>“Spiritually” (11:8)</a:t>
            </a:r>
          </a:p>
          <a:p>
            <a:pPr marL="457200" indent="-457200" eaLnBrk="1" hangingPunct="1">
              <a:spcBef>
                <a:spcPts val="0"/>
              </a:spcBef>
              <a:spcAft>
                <a:spcPts val="1400"/>
              </a:spcAft>
              <a:defRPr/>
            </a:pPr>
            <a:r>
              <a:rPr lang="en-US" dirty="0"/>
              <a:t>“Sign” (12:1)</a:t>
            </a:r>
          </a:p>
          <a:p>
            <a:pPr marL="457200" indent="-457200" eaLnBrk="1" hangingPunct="1">
              <a:spcBef>
                <a:spcPts val="0"/>
              </a:spcBef>
              <a:spcAft>
                <a:spcPts val="1400"/>
              </a:spcAft>
              <a:defRPr/>
            </a:pPr>
            <a:r>
              <a:rPr lang="en-US" dirty="0"/>
              <a:t>“Like” or “as” (8:8)</a:t>
            </a:r>
          </a:p>
          <a:p>
            <a:pPr marL="457200" indent="-457200" eaLnBrk="1" hangingPunct="1">
              <a:spcBef>
                <a:spcPts val="0"/>
              </a:spcBef>
              <a:spcAft>
                <a:spcPts val="1400"/>
              </a:spcAft>
              <a:defRPr/>
            </a:pPr>
            <a:r>
              <a:rPr lang="en-US" dirty="0"/>
              <a:t>OT correspondence (Rev 13:2; Dan 7)</a:t>
            </a:r>
          </a:p>
          <a:p>
            <a:pPr marL="457200" indent="-457200" eaLnBrk="1" hangingPunct="1">
              <a:spcBef>
                <a:spcPts val="0"/>
              </a:spcBef>
              <a:spcAft>
                <a:spcPts val="1400"/>
              </a:spcAft>
              <a:defRPr/>
            </a:pPr>
            <a:r>
              <a:rPr lang="en-US" dirty="0"/>
              <a:t>Contextual interpretations (17:18)</a:t>
            </a:r>
          </a:p>
          <a:p>
            <a:pPr marL="457200" indent="-457200" eaLnBrk="1" hangingPunct="1">
              <a:spcBef>
                <a:spcPts val="0"/>
              </a:spcBef>
              <a:spcAft>
                <a:spcPts val="1400"/>
              </a:spcAft>
              <a:defRPr/>
            </a:pPr>
            <a:r>
              <a:rPr lang="en-US" b="1" u="sng" dirty="0">
                <a:solidFill>
                  <a:srgbClr val="FFFFCC"/>
                </a:solidFill>
              </a:rPr>
              <a:t>Absurdity (12:1)</a:t>
            </a: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0452" y="1295400"/>
            <a:ext cx="310242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11" y="5181600"/>
            <a:ext cx="487057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858217"/>
      </p:ext>
    </p:extLst>
  </p:cSld>
  <p:clrMapOvr>
    <a:masterClrMapping/>
  </p:clrMapOvr>
  <p:transition advTm="12004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600" kern="0" dirty="0">
                <a:effectLst>
                  <a:outerShdw blurRad="38100" dist="38100" dir="2700000" algn="tl">
                    <a:srgbClr val="000000">
                      <a:alpha val="43137"/>
                    </a:srgbClr>
                  </a:outerShdw>
                </a:effectLst>
                <a:latin typeface="Calibri" panose="020F0502020204030204" pitchFamily="34" charset="0"/>
                <a:cs typeface="+mn-cs"/>
              </a:rPr>
              <a:t>sign (</a:t>
            </a:r>
            <a:r>
              <a:rPr lang="en-US" sz="3600" i="1" kern="0" dirty="0" err="1">
                <a:effectLst>
                  <a:outerShdw blurRad="38100" dist="38100" dir="2700000" algn="tl">
                    <a:srgbClr val="000000">
                      <a:alpha val="43137"/>
                    </a:srgbClr>
                  </a:outerShdw>
                </a:effectLst>
                <a:latin typeface="Calibri" panose="020F0502020204030204" pitchFamily="34" charset="0"/>
                <a:cs typeface="+mn-cs"/>
              </a:rPr>
              <a:t>sēmeion</a:t>
            </a:r>
            <a:r>
              <a:rPr lang="en-US" sz="3600" kern="0" dirty="0">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appeared in heaven: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 woman clothed in the sun, and the moon under her feet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600" kern="0" dirty="0">
                <a:effectLst>
                  <a:outerShdw blurRad="38100" dist="38100" dir="2700000" algn="tl">
                    <a:srgbClr val="000000">
                      <a:alpha val="43137"/>
                    </a:srgbClr>
                  </a:outerShdw>
                </a:effectLst>
                <a:latin typeface="Calibri" panose="020F0502020204030204" pitchFamily="34" charset="0"/>
                <a:cs typeface="+mn-cs"/>
              </a:rPr>
              <a:t>sign </a:t>
            </a:r>
            <a:r>
              <a:rPr lang="en-US" sz="3600" kern="0" dirty="0">
                <a:effectLst>
                  <a:outerShdw blurRad="38100" dist="38100" dir="2700000" algn="tl">
                    <a:srgbClr val="000000">
                      <a:alpha val="43137"/>
                    </a:srgbClr>
                  </a:outerShdw>
                </a:effectLst>
                <a:latin typeface="Calibri" panose="020F0502020204030204" pitchFamily="34" charset="0"/>
              </a:rPr>
              <a:t>(</a:t>
            </a:r>
            <a:r>
              <a:rPr lang="en-US" sz="3600" i="1" kern="0" dirty="0" err="1">
                <a:effectLst>
                  <a:outerShdw blurRad="38100" dist="38100" dir="2700000" algn="tl">
                    <a:srgbClr val="000000">
                      <a:alpha val="43137"/>
                    </a:srgbClr>
                  </a:outerShdw>
                </a:effectLst>
                <a:latin typeface="Calibri" panose="020F0502020204030204" pitchFamily="34" charset="0"/>
              </a:rPr>
              <a:t>sēmeion</a:t>
            </a:r>
            <a:r>
              <a:rPr lang="en-US" sz="3600" kern="0" dirty="0">
                <a:effectLst>
                  <a:outerShdw blurRad="38100" dist="38100" dir="2700000" algn="tl">
                    <a:srgbClr val="000000">
                      <a:alpha val="43137"/>
                    </a:srgbClr>
                  </a:outerShdw>
                </a:effectLst>
                <a:latin typeface="Calibri" panose="020F0502020204030204" pitchFamily="34" charset="0"/>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 . . .</a:t>
            </a:r>
          </a:p>
        </p:txBody>
      </p:sp>
    </p:spTree>
    <p:extLst>
      <p:ext uri="{BB962C8B-B14F-4D97-AF65-F5344CB8AC3E}">
        <p14:creationId xmlns:p14="http://schemas.microsoft.com/office/powerpoint/2010/main" val="26719682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2261471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228600"/>
            <a:ext cx="7772400" cy="1143000"/>
          </a:xfrm>
          <a:ln>
            <a:miter lim="800000"/>
            <a:headEnd/>
            <a:tailEnd/>
          </a:ln>
        </p:spPr>
        <p:txBody>
          <a:bodyPr/>
          <a:lstStyle/>
          <a:p>
            <a:pPr algn="ctr" eaLnBrk="1" hangingPunct="1">
              <a:defRPr/>
            </a:pPr>
            <a:r>
              <a:rPr lang="en-US" sz="3600" dirty="0">
                <a:effectLst>
                  <a:outerShdw blurRad="38100" dist="38100" dir="2700000" algn="tl">
                    <a:srgbClr val="000000">
                      <a:alpha val="43137"/>
                    </a:srgbClr>
                  </a:outerShdw>
                </a:effectLst>
              </a:rPr>
              <a:t>Assigning Meaning to Revelation’s Symbols and Figures of Speech</a:t>
            </a:r>
          </a:p>
        </p:txBody>
      </p:sp>
      <p:sp>
        <p:nvSpPr>
          <p:cNvPr id="7171" name="Rectangle 3"/>
          <p:cNvSpPr>
            <a:spLocks noGrp="1" noChangeArrowheads="1"/>
          </p:cNvSpPr>
          <p:nvPr>
            <p:ph type="body" sz="half" idx="1"/>
          </p:nvPr>
        </p:nvSpPr>
        <p:spPr>
          <a:xfrm>
            <a:off x="609600" y="1946277"/>
            <a:ext cx="7010400" cy="2701924"/>
          </a:xfrm>
        </p:spPr>
        <p:txBody>
          <a:bodyPr anchor="t">
            <a:normAutofit/>
          </a:bodyPr>
          <a:lstStyle/>
          <a:p>
            <a:pPr eaLnBrk="1" hangingPunct="1">
              <a:spcBef>
                <a:spcPts val="0"/>
              </a:spcBef>
              <a:spcAft>
                <a:spcPts val="3600"/>
              </a:spcAft>
              <a:defRPr/>
            </a:pPr>
            <a:r>
              <a:rPr lang="en-US" dirty="0"/>
              <a:t>Comparison (Rev 8:8)</a:t>
            </a:r>
          </a:p>
          <a:p>
            <a:pPr eaLnBrk="1" hangingPunct="1">
              <a:spcBef>
                <a:spcPts val="0"/>
              </a:spcBef>
              <a:spcAft>
                <a:spcPts val="3600"/>
              </a:spcAft>
              <a:defRPr/>
            </a:pPr>
            <a:r>
              <a:rPr lang="en-US" dirty="0"/>
              <a:t>Context (Rev 12:3, 9)</a:t>
            </a:r>
          </a:p>
          <a:p>
            <a:pPr eaLnBrk="1" hangingPunct="1">
              <a:spcBef>
                <a:spcPts val="0"/>
              </a:spcBef>
              <a:spcAft>
                <a:spcPts val="3600"/>
              </a:spcAft>
              <a:defRPr/>
            </a:pPr>
            <a:r>
              <a:rPr lang="en-US" dirty="0"/>
              <a:t>Old Testament (Rev 12:1; Gen 37:9-10)</a:t>
            </a:r>
          </a:p>
        </p:txBody>
      </p:sp>
      <p:pic>
        <p:nvPicPr>
          <p:cNvPr id="26628" name="Picture 5" descr="2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9775" y="1931036"/>
            <a:ext cx="32226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10541"/>
      </p:ext>
    </p:extLst>
  </p:cSld>
  <p:clrMapOvr>
    <a:masterClrMapping/>
  </p:clrMapOvr>
  <p:transition advTm="8254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11430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eaLnBrk="1" hangingPunct="1">
              <a:spcBef>
                <a:spcPts val="0"/>
              </a:spcBef>
              <a:spcAft>
                <a:spcPts val="2400"/>
              </a:spcAft>
              <a:defRPr/>
            </a:pPr>
            <a:r>
              <a:rPr lang="en-US" altLang="en-US" dirty="0"/>
              <a:t>Search the immediate context</a:t>
            </a:r>
          </a:p>
          <a:p>
            <a:pPr lvl="1" eaLnBrk="1" hangingPunct="1">
              <a:spcAft>
                <a:spcPts val="2400"/>
              </a:spcAft>
            </a:pPr>
            <a:r>
              <a:rPr lang="en-US" altLang="en-US" dirty="0">
                <a:ea typeface="+mn-ea"/>
                <a:cs typeface="+mn-cs"/>
              </a:rPr>
              <a:t>Walvoord: 26X</a:t>
            </a:r>
          </a:p>
          <a:p>
            <a:pPr eaLnBrk="1" hangingPunct="1">
              <a:spcBef>
                <a:spcPts val="0"/>
              </a:spcBef>
              <a:spcAft>
                <a:spcPts val="2400"/>
              </a:spcAft>
              <a:defRPr/>
            </a:pPr>
            <a:r>
              <a:rPr lang="en-US" altLang="en-US" dirty="0"/>
              <a:t>Search the remote context</a:t>
            </a:r>
          </a:p>
          <a:p>
            <a:pPr lvl="1" eaLnBrk="1" hangingPunct="1">
              <a:spcAft>
                <a:spcPts val="2400"/>
              </a:spcAft>
            </a:pPr>
            <a:r>
              <a:rPr lang="en-US" altLang="en-US" dirty="0"/>
              <a:t>Old Testament</a:t>
            </a:r>
          </a:p>
          <a:p>
            <a:pPr lvl="1" eaLnBrk="1" hangingPunct="1">
              <a:spcAft>
                <a:spcPts val="2400"/>
              </a:spcAft>
            </a:pPr>
            <a:r>
              <a:rPr lang="en-US" altLang="en-US" dirty="0"/>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2565671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5293757"/>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part of . . .</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185214"/>
          </a:xfrm>
          <a:prstGeom prst="rect">
            <a:avLst/>
          </a:prstGeom>
        </p:spPr>
        <p:txBody>
          <a:bodyPr wrap="square">
            <a:spAutoFit/>
          </a:bodyPr>
          <a:lstStyle/>
          <a:p>
            <a:pPr marL="457200" indent="-457200">
              <a:spcBef>
                <a:spcPts val="0"/>
              </a:spcBef>
              <a:spcAft>
                <a:spcPts val="24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390409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8B8B-7283-4883-B87C-57B349A322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0" fontAlgn="auto"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7" y="2971800"/>
            <a:ext cx="2461193" cy="1828800"/>
          </a:xfrm>
          <a:prstGeom prst="rect">
            <a:avLst/>
          </a:prstGeom>
        </p:spPr>
      </p:pic>
    </p:spTree>
    <p:extLst>
      <p:ext uri="{BB962C8B-B14F-4D97-AF65-F5344CB8AC3E}">
        <p14:creationId xmlns:p14="http://schemas.microsoft.com/office/powerpoint/2010/main" val="838273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82050" y="23622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106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799" cy="3352800"/>
          </a:xfrm>
        </p:spPr>
        <p:txBody>
          <a:bodyPr/>
          <a:lstStyle/>
          <a:p>
            <a:pPr marL="0" indent="0" algn="ctr" fontAlgn="auto">
              <a:spcBef>
                <a:spcPts val="0"/>
              </a:spcBef>
              <a:spcAft>
                <a:spcPts val="1200"/>
              </a:spcAft>
              <a:buNone/>
              <a:defRPr/>
            </a:pPr>
            <a:r>
              <a:rPr lang="en-US" sz="4000" kern="1200" dirty="0">
                <a:solidFill>
                  <a:schemeClr val="tx2"/>
                </a:solidFill>
                <a:ea typeface="+mj-ea"/>
                <a:cs typeface="+mj-cs"/>
              </a:rPr>
              <a:t>Revelation 7:14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013314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96E12-86B2-4D29-A834-42458A4072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fontAlgn="auto">
              <a:spcBef>
                <a:spcPts val="0"/>
              </a:spcBef>
              <a:spcAft>
                <a:spcPts val="1200"/>
              </a:spcAft>
              <a:buNone/>
              <a:defRPr/>
            </a:pPr>
            <a:r>
              <a:rPr lang="en-US" altLang="en-US" sz="4000" kern="1200" dirty="0">
                <a:solidFill>
                  <a:schemeClr val="tx2"/>
                </a:solidFill>
                <a:ea typeface="+mj-ea"/>
                <a:cs typeface="+mj-cs"/>
              </a:rPr>
              <a:t>Jeremiah 30:7</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Jacob’s distress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28:15</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you have said, “We have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death, And with Sheol we have made a pact. The gushing flood will not reach us when it passes by, Because we have made falsehood our refuge and we have concealed ourselves with deception.”</a:t>
            </a:r>
          </a:p>
        </p:txBody>
      </p:sp>
    </p:spTree>
    <p:extLst>
      <p:ext uri="{BB962C8B-B14F-4D97-AF65-F5344CB8AC3E}">
        <p14:creationId xmlns:p14="http://schemas.microsoft.com/office/powerpoint/2010/main" val="375197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E6CB0DF3-ABA5-45C8-9306-FFAD57090482}"/>
              </a:ext>
            </a:extLst>
          </p:cNvPr>
          <p:cNvSpPr txBox="1"/>
          <p:nvPr/>
        </p:nvSpPr>
        <p:spPr>
          <a:xfrm>
            <a:off x="609600" y="0"/>
            <a:ext cx="10972800" cy="3077766"/>
          </a:xfrm>
          <a:prstGeom prst="rect">
            <a:avLst/>
          </a:prstGeom>
          <a:noFill/>
        </p:spPr>
        <p:txBody>
          <a:bodyPr wrap="square">
            <a:spAutoFit/>
          </a:bodyPr>
          <a:lstStyle/>
          <a:p>
            <a:pPr marL="342900" marR="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28:18</a:t>
            </a:r>
          </a:p>
          <a:p>
            <a:pPr marR="0" algn="just" defTabSz="685800" eaLnBrk="0" fontAlgn="auto" hangingPunct="0">
              <a:spcBef>
                <a:spcPts val="0"/>
              </a:spcBef>
              <a:spcAft>
                <a:spcPts val="1200"/>
              </a:spcAft>
              <a:buClr>
                <a:schemeClr val="tx2"/>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death will be canceled, And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pact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Sheol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stand; When the gushing flood passes through, Then you will become its trampling ground. </a:t>
            </a:r>
          </a:p>
        </p:txBody>
      </p:sp>
    </p:spTree>
    <p:extLst>
      <p:ext uri="{BB962C8B-B14F-4D97-AF65-F5344CB8AC3E}">
        <p14:creationId xmlns:p14="http://schemas.microsoft.com/office/powerpoint/2010/main" val="1149116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922407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1271" y="457200"/>
            <a:ext cx="9789459" cy="5943600"/>
          </a:xfrm>
          <a:prstGeom prst="rect">
            <a:avLst/>
          </a:prstGeom>
          <a:ln w="28575">
            <a:solidFill>
              <a:srgbClr val="FFFFCC"/>
            </a:solidFill>
          </a:ln>
        </p:spPr>
      </p:pic>
    </p:spTree>
    <p:extLst>
      <p:ext uri="{BB962C8B-B14F-4D97-AF65-F5344CB8AC3E}">
        <p14:creationId xmlns:p14="http://schemas.microsoft.com/office/powerpoint/2010/main" val="2599941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marL="342900" indent="-342900" algn="ctr" defTabSz="685800" eaLnBrk="0" fontAlgn="auto" hangingPunct="0">
              <a:spcBef>
                <a:spcPts val="0"/>
              </a:spcBef>
              <a:spcAft>
                <a:spcPts val="1200"/>
              </a:spcAft>
              <a:buClr>
                <a:schemeClr val="tx2"/>
              </a:buClr>
              <a:buSzPct val="75000"/>
              <a:tabLst>
                <a:tab pos="1089025"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24:15-16</a:t>
            </a:r>
          </a:p>
          <a:p>
            <a:pPr algn="just">
              <a:tabLst>
                <a:tab pos="1089025" algn="l"/>
              </a:tabLst>
            </a:pPr>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p>
        </p:txBody>
      </p:sp>
    </p:spTree>
    <p:extLst>
      <p:ext uri="{BB962C8B-B14F-4D97-AF65-F5344CB8AC3E}">
        <p14:creationId xmlns:p14="http://schemas.microsoft.com/office/powerpoint/2010/main" val="1388677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4E021-20BD-465A-8801-C2D74E8685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2"/>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tabLst>
                <a:tab pos="1089025"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tribulation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E45076B8-C2CA-4763-8290-D7EA7C82F6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5841" y="3581400"/>
            <a:ext cx="2560319"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2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Revelation 1:19</a:t>
            </a:r>
          </a:p>
        </p:txBody>
      </p:sp>
      <p:sp>
        <p:nvSpPr>
          <p:cNvPr id="125955" name="Rectangle 3"/>
          <p:cNvSpPr>
            <a:spLocks noGrp="1" noChangeArrowheads="1"/>
          </p:cNvSpPr>
          <p:nvPr>
            <p:ph idx="1"/>
          </p:nvPr>
        </p:nvSpPr>
        <p:spPr>
          <a:xfrm>
            <a:off x="3386140" y="1600203"/>
            <a:ext cx="5419725" cy="2514599"/>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 (1)</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(2–3)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(4–22)</a:t>
            </a:r>
          </a:p>
        </p:txBody>
      </p:sp>
      <p:pic>
        <p:nvPicPr>
          <p:cNvPr id="5" name="Picture 4">
            <a:extLst>
              <a:ext uri="{FF2B5EF4-FFF2-40B4-BE49-F238E27FC236}">
                <a16:creationId xmlns:a16="http://schemas.microsoft.com/office/drawing/2014/main" id="{23710C8F-DB5D-4A51-81A9-0899FA3E26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3962400"/>
            <a:ext cx="3200400" cy="237653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3810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019800"/>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07087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fontAlgn="auto" hangingPunct="0">
              <a:spcBef>
                <a:spcPts val="0"/>
              </a:spcBef>
              <a:spcAft>
                <a:spcPts val="1200"/>
              </a:spcAft>
              <a:buClr>
                <a:schemeClr val="tx2"/>
              </a:buClr>
              <a:buSzPct val="75000"/>
              <a:tabLst>
                <a:tab pos="1089025"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trouble (LXX: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thlipis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t>.</a:t>
            </a:r>
          </a:p>
        </p:txBody>
      </p:sp>
    </p:spTree>
    <p:extLst>
      <p:ext uri="{BB962C8B-B14F-4D97-AF65-F5344CB8AC3E}">
        <p14:creationId xmlns:p14="http://schemas.microsoft.com/office/powerpoint/2010/main" val="2587391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609601" y="2133599"/>
            <a:ext cx="7010400" cy="2938377"/>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Church in Rev. 11:3-13?</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Referring to the Tribulation?</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7674558" y="2133600"/>
            <a:ext cx="3907842" cy="2938377"/>
          </a:xfrm>
          <a:prstGeom prst="rect">
            <a:avLst/>
          </a:prstGeom>
        </p:spPr>
      </p:pic>
    </p:spTree>
    <p:extLst>
      <p:ext uri="{BB962C8B-B14F-4D97-AF65-F5344CB8AC3E}">
        <p14:creationId xmlns:p14="http://schemas.microsoft.com/office/powerpoint/2010/main" val="344571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104900" y="650327"/>
          <a:ext cx="9982200" cy="5259826"/>
        </p:xfrm>
        <a:graphic>
          <a:graphicData uri="http://schemas.openxmlformats.org/drawingml/2006/table">
            <a:tbl>
              <a:tblPr firstRow="1" bandRow="1">
                <a:tableStyleId>{073A0DAA-6AF3-43AB-8588-CEC1D06C72B9}</a:tableStyleId>
              </a:tblPr>
              <a:tblGrid>
                <a:gridCol w="4737315">
                  <a:extLst>
                    <a:ext uri="{9D8B030D-6E8A-4147-A177-3AD203B41FA5}">
                      <a16:colId xmlns:a16="http://schemas.microsoft.com/office/drawing/2014/main" val="450372001"/>
                    </a:ext>
                  </a:extLst>
                </a:gridCol>
                <a:gridCol w="5244885">
                  <a:extLst>
                    <a:ext uri="{9D8B030D-6E8A-4147-A177-3AD203B41FA5}">
                      <a16:colId xmlns:a16="http://schemas.microsoft.com/office/drawing/2014/main" val="3560513311"/>
                    </a:ext>
                  </a:extLst>
                </a:gridCol>
              </a:tblGrid>
              <a:tr h="768745">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2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2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2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2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2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2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8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8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8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8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8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8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800" b="1" dirty="0">
                          <a:effectLst/>
                          <a:latin typeface="Calibri" panose="020F0502020204030204" pitchFamily="34" charset="0"/>
                          <a:cs typeface="Calibri" panose="020F0502020204030204" pitchFamily="34" charset="0"/>
                        </a:rPr>
                        <a:t>Sealed </a:t>
                      </a:r>
                      <a:r>
                        <a:rPr lang="en-US" sz="2800" b="1" u="sng" dirty="0">
                          <a:solidFill>
                            <a:srgbClr val="C00000"/>
                          </a:solidFill>
                          <a:effectLst/>
                          <a:latin typeface="Calibri" panose="020F0502020204030204" pitchFamily="34" charset="0"/>
                          <a:cs typeface="Calibri" panose="020F0502020204030204" pitchFamily="34" charset="0"/>
                        </a:rPr>
                        <a:t>before</a:t>
                      </a:r>
                      <a:r>
                        <a:rPr lang="en-US" sz="28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effectLst/>
                          <a:latin typeface="Calibri" panose="020F0502020204030204" pitchFamily="34" charset="0"/>
                          <a:cs typeface="Calibri" panose="020F0502020204030204" pitchFamily="34" charset="0"/>
                        </a:rPr>
                        <a:t>Converted </a:t>
                      </a:r>
                      <a:r>
                        <a:rPr lang="en-US" sz="28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8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dirty="0">
                          <a:effectLst/>
                          <a:latin typeface="Calibri" panose="020F0502020204030204" pitchFamily="34" charset="0"/>
                          <a:cs typeface="Calibri" panose="020F0502020204030204" pitchFamily="34" charset="0"/>
                        </a:rPr>
                        <a:t>Hitchcock and Ice, </a:t>
                      </a:r>
                      <a:r>
                        <a:rPr lang="en-US" altLang="en-US" sz="2400" i="1" dirty="0">
                          <a:effectLst/>
                          <a:latin typeface="Calibri" panose="020F0502020204030204" pitchFamily="34" charset="0"/>
                          <a:cs typeface="Calibri" panose="020F0502020204030204" pitchFamily="34" charset="0"/>
                        </a:rPr>
                        <a:t>The Truth Behind Left Behind</a:t>
                      </a:r>
                      <a:r>
                        <a:rPr lang="en-US" altLang="en-US" sz="24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2040931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God’s Work Through Israel</a:t>
            </a:r>
          </a:p>
        </p:txBody>
      </p:sp>
      <p:sp>
        <p:nvSpPr>
          <p:cNvPr id="3" name="Content Placeholder 2"/>
          <p:cNvSpPr>
            <a:spLocks noGrp="1"/>
          </p:cNvSpPr>
          <p:nvPr>
            <p:ph idx="1"/>
          </p:nvPr>
        </p:nvSpPr>
        <p:spPr>
          <a:xfrm>
            <a:off x="2595564" y="1600201"/>
            <a:ext cx="7000875" cy="2286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7 – 144,000 Jews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 – Two Jewish witnesses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12 – Israel flees</a:t>
            </a:r>
            <a:endParaRPr lang="en-US" sz="2400" dirty="0">
              <a:solidFill>
                <a:schemeClr val="bg1"/>
              </a:solidFill>
              <a:effectLst>
                <a:outerShdw blurRad="38100" dist="38100" dir="2700000" algn="tl">
                  <a:srgbClr val="000000">
                    <a:alpha val="43137"/>
                  </a:srgbClr>
                </a:outerShdw>
              </a:effectLst>
            </a:endParaRPr>
          </a:p>
          <a:p>
            <a:pPr marL="0" indent="0" eaLnBrk="1" hangingPunct="1">
              <a:buNone/>
              <a:defRPr/>
            </a:pPr>
            <a:endParaRPr lang="en-US" sz="2400" dirty="0">
              <a:solidFill>
                <a:schemeClr val="bg1"/>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58E6ED5-E373-4874-AB87-431DD72A2B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3962400"/>
            <a:ext cx="3200400" cy="23765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96E12-86B2-4D29-A834-42458A4072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algn="ctr" defTabSz="685800" fontAlgn="auto">
              <a:spcBef>
                <a:spcPts val="0"/>
              </a:spcBef>
              <a:spcAft>
                <a:spcPts val="1200"/>
              </a:spcAft>
              <a:buNone/>
              <a:defRPr/>
            </a:pPr>
            <a:r>
              <a:rPr lang="en-US" altLang="en-US" sz="4000" kern="1200" dirty="0">
                <a:solidFill>
                  <a:schemeClr val="tx2"/>
                </a:solidFill>
                <a:ea typeface="+mj-ea"/>
                <a:cs typeface="+mj-cs"/>
              </a:rPr>
              <a:t>Jeremiah 30:7</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Jacob’s distress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a:extLst>
              <a:ext uri="{FF2B5EF4-FFF2-40B4-BE49-F238E27FC236}">
                <a16:creationId xmlns:a16="http://schemas.microsoft.com/office/drawing/2014/main" id="{FD1B3CA7-85F9-4814-BD89-1828C3BD9FCA}"/>
              </a:ext>
            </a:extLst>
          </p:cNvPr>
          <p:cNvSpPr txBox="1">
            <a:spLocks/>
          </p:cNvSpPr>
          <p:nvPr/>
        </p:nvSpPr>
        <p:spPr>
          <a:xfrm>
            <a:off x="10896600" y="6324600"/>
            <a:ext cx="6858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2000">
                <a:latin typeface="Calibri" panose="020F0502020204030204" pitchFamily="34" charset="0"/>
                <a:cs typeface="Calibri" panose="020F0502020204030204" pitchFamily="34" charset="0"/>
              </a:rPr>
              <a:pPr algn="r">
                <a:defRPr/>
              </a:pPr>
              <a:t>9</a:t>
            </a:fld>
            <a:endParaRPr lang="en-US"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672342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817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25817</TotalTime>
  <Words>2375</Words>
  <Application>Microsoft Office PowerPoint</Application>
  <PresentationFormat>Widescreen</PresentationFormat>
  <Paragraphs>214</Paragraphs>
  <Slides>63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 Narrow</vt:lpstr>
      <vt:lpstr>Calibri</vt:lpstr>
      <vt:lpstr>Times New Roman</vt:lpstr>
      <vt:lpstr>Wingdings</vt:lpstr>
      <vt:lpstr>Azure</vt:lpstr>
      <vt:lpstr>PowerPoint Presentation</vt:lpstr>
      <vt:lpstr>The Rapture Course Overview</vt:lpstr>
      <vt:lpstr>MAIL BAG</vt:lpstr>
      <vt:lpstr>MAIL BAG</vt:lpstr>
      <vt:lpstr>PowerPoint Presentation</vt:lpstr>
      <vt:lpstr>Revelation 1:19</vt:lpstr>
      <vt:lpstr>PowerPoint Presentation</vt:lpstr>
      <vt:lpstr>God’s Work Through Israel</vt:lpstr>
      <vt:lpstr>PowerPoint Presentation</vt:lpstr>
      <vt:lpstr>PowerPoint Presentation</vt:lpstr>
      <vt:lpstr>PowerPoint Presentation</vt:lpstr>
      <vt:lpstr>PowerPoint Presentation</vt:lpstr>
      <vt:lpstr>PowerPoint Presentation</vt:lpstr>
      <vt:lpstr>ISRAEL’S FOUR TEMPLES</vt:lpstr>
      <vt:lpstr>PowerPoint Presentation</vt:lpstr>
      <vt:lpstr>PowerPoint Presentation</vt:lpstr>
      <vt:lpstr>MESSIAH MUST PRESENT HIMSELF  TO ISRAEL ON MARCH 30, A.D. 33 (Daniel 9:25)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Revelation's Symbols and Figures of Speech</vt:lpstr>
      <vt:lpstr>Revelation's Symbols and Figures of Speech</vt:lpstr>
      <vt:lpstr>PowerPoint Presentation</vt:lpstr>
      <vt:lpstr>Revelation's Symbols and Figures of Speech</vt:lpstr>
      <vt:lpstr>PowerPoint Presentation</vt:lpstr>
      <vt:lpstr>Revelation's Symbols and Figures of Speech</vt:lpstr>
      <vt:lpstr>Revelation's Symbols and Figures of Speech</vt:lpstr>
      <vt:lpstr>PowerPoint Presentation</vt:lpstr>
      <vt:lpstr>Revelation's Symbols and Figures of Speech</vt:lpstr>
      <vt:lpstr>PowerPoint Presentation</vt:lpstr>
      <vt:lpstr>PowerPoint Presentation</vt:lpstr>
      <vt:lpstr>Revelation's Symbols and Figures of Speech</vt:lpstr>
      <vt:lpstr>PowerPoint Presentation</vt:lpstr>
      <vt:lpstr>Assigning Meaning to Revelation’s Symbols and Figures of Speech</vt:lpstr>
      <vt:lpstr>Two Rules of Interpretation</vt:lpstr>
      <vt:lpstr>PowerPoint Presentation</vt:lpstr>
      <vt:lpstr>PowerPoint Presentation</vt:lpstr>
      <vt:lpstr>CAST OF 3 CHARACTERS Revelation 12:1-5</vt:lpstr>
      <vt:lpstr>CAST OF 3 CHARACTERS Revelation 12:1-5</vt:lpstr>
      <vt:lpstr>PowerPoint Presentation</vt:lpstr>
      <vt:lpstr>PowerPoint Presentation</vt:lpstr>
      <vt:lpstr>PowerPoint Presentation</vt:lpstr>
      <vt:lpstr>MAIL BAG</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073 - Questions And Answers - Part 11 - 16-X-9</dc:title>
  <dc:subject>RAPTURE</dc:subject>
  <dc:creator>A. Woods</dc:creator>
  <dc:description>Modified by Jim McGowan</dc:description>
  <cp:lastModifiedBy>Jim McGowan</cp:lastModifiedBy>
  <cp:revision>2873</cp:revision>
  <cp:lastPrinted>2021-12-12T13:30:15Z</cp:lastPrinted>
  <dcterms:created xsi:type="dcterms:W3CDTF">2009-03-17T12:21:13Z</dcterms:created>
  <dcterms:modified xsi:type="dcterms:W3CDTF">2021-12-19T11:53:07Z</dcterms:modified>
</cp:coreProperties>
</file>