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121"/>
  </p:notesMasterIdLst>
  <p:handoutMasterIdLst>
    <p:handoutMasterId r:id="rId122"/>
  </p:handoutMasterIdLst>
  <p:sldIdLst>
    <p:sldId id="2094" r:id="rId2"/>
    <p:sldId id="2064" r:id="rId3"/>
    <p:sldId id="1984" r:id="rId4"/>
    <p:sldId id="7886" r:id="rId5"/>
    <p:sldId id="7802" r:id="rId6"/>
    <p:sldId id="1985" r:id="rId7"/>
    <p:sldId id="2039" r:id="rId8"/>
    <p:sldId id="7909" r:id="rId9"/>
    <p:sldId id="8024" r:id="rId10"/>
    <p:sldId id="8142" r:id="rId11"/>
    <p:sldId id="8143" r:id="rId12"/>
    <p:sldId id="8145" r:id="rId13"/>
    <p:sldId id="8144" r:id="rId14"/>
    <p:sldId id="8150" r:id="rId15"/>
    <p:sldId id="8212" r:id="rId16"/>
    <p:sldId id="8165" r:id="rId17"/>
    <p:sldId id="7944" r:id="rId18"/>
    <p:sldId id="8231" r:id="rId19"/>
    <p:sldId id="7324" r:id="rId20"/>
    <p:sldId id="8213" r:id="rId21"/>
    <p:sldId id="8166" r:id="rId22"/>
    <p:sldId id="8214" r:id="rId23"/>
    <p:sldId id="8167" r:id="rId24"/>
    <p:sldId id="8168" r:id="rId25"/>
    <p:sldId id="8215" r:id="rId26"/>
    <p:sldId id="8169" r:id="rId27"/>
    <p:sldId id="2318" r:id="rId28"/>
    <p:sldId id="4437" r:id="rId29"/>
    <p:sldId id="2232" r:id="rId30"/>
    <p:sldId id="2233" r:id="rId31"/>
    <p:sldId id="8201" r:id="rId32"/>
    <p:sldId id="7883" r:id="rId33"/>
    <p:sldId id="5226" r:id="rId34"/>
    <p:sldId id="7039" r:id="rId35"/>
    <p:sldId id="7040" r:id="rId36"/>
    <p:sldId id="3264" r:id="rId37"/>
    <p:sldId id="7915" r:id="rId38"/>
    <p:sldId id="7907" r:id="rId39"/>
    <p:sldId id="8235" r:id="rId40"/>
    <p:sldId id="1703" r:id="rId41"/>
    <p:sldId id="1219" r:id="rId42"/>
    <p:sldId id="6181" r:id="rId43"/>
    <p:sldId id="6190" r:id="rId44"/>
    <p:sldId id="6189" r:id="rId45"/>
    <p:sldId id="2661" r:id="rId46"/>
    <p:sldId id="3816" r:id="rId47"/>
    <p:sldId id="8170" r:id="rId48"/>
    <p:sldId id="6160" r:id="rId49"/>
    <p:sldId id="1804" r:id="rId50"/>
    <p:sldId id="7316" r:id="rId51"/>
    <p:sldId id="7317" r:id="rId52"/>
    <p:sldId id="7327" r:id="rId53"/>
    <p:sldId id="8233" r:id="rId54"/>
    <p:sldId id="3641" r:id="rId55"/>
    <p:sldId id="8232" r:id="rId56"/>
    <p:sldId id="7513" r:id="rId57"/>
    <p:sldId id="8172" r:id="rId58"/>
    <p:sldId id="8171" r:id="rId59"/>
    <p:sldId id="8206" r:id="rId60"/>
    <p:sldId id="8234" r:id="rId61"/>
    <p:sldId id="6477" r:id="rId62"/>
    <p:sldId id="6522" r:id="rId63"/>
    <p:sldId id="6516" r:id="rId64"/>
    <p:sldId id="8176" r:id="rId65"/>
    <p:sldId id="8174" r:id="rId66"/>
    <p:sldId id="8175" r:id="rId67"/>
    <p:sldId id="8216" r:id="rId68"/>
    <p:sldId id="8177" r:id="rId69"/>
    <p:sldId id="8217" r:id="rId70"/>
    <p:sldId id="8181" r:id="rId71"/>
    <p:sldId id="8220" r:id="rId72"/>
    <p:sldId id="8183" r:id="rId73"/>
    <p:sldId id="8184" r:id="rId74"/>
    <p:sldId id="8218" r:id="rId75"/>
    <p:sldId id="8193" r:id="rId76"/>
    <p:sldId id="8221" r:id="rId77"/>
    <p:sldId id="2174" r:id="rId78"/>
    <p:sldId id="2175" r:id="rId79"/>
    <p:sldId id="8186" r:id="rId80"/>
    <p:sldId id="8222" r:id="rId81"/>
    <p:sldId id="2943" r:id="rId82"/>
    <p:sldId id="8185" r:id="rId83"/>
    <p:sldId id="7371" r:id="rId84"/>
    <p:sldId id="7370" r:id="rId85"/>
    <p:sldId id="4461" r:id="rId86"/>
    <p:sldId id="730" r:id="rId87"/>
    <p:sldId id="7922" r:id="rId88"/>
    <p:sldId id="318" r:id="rId89"/>
    <p:sldId id="325" r:id="rId90"/>
    <p:sldId id="326" r:id="rId91"/>
    <p:sldId id="8219" r:id="rId92"/>
    <p:sldId id="8223" r:id="rId93"/>
    <p:sldId id="2055" r:id="rId94"/>
    <p:sldId id="7561" r:id="rId95"/>
    <p:sldId id="8188" r:id="rId96"/>
    <p:sldId id="8187" r:id="rId97"/>
    <p:sldId id="8189" r:id="rId98"/>
    <p:sldId id="8224" r:id="rId99"/>
    <p:sldId id="2241" r:id="rId100"/>
    <p:sldId id="2244" r:id="rId101"/>
    <p:sldId id="8196" r:id="rId102"/>
    <p:sldId id="2070" r:id="rId103"/>
    <p:sldId id="8191" r:id="rId104"/>
    <p:sldId id="8192" r:id="rId105"/>
    <p:sldId id="2270" r:id="rId106"/>
    <p:sldId id="2230" r:id="rId107"/>
    <p:sldId id="2276" r:id="rId108"/>
    <p:sldId id="8227" r:id="rId109"/>
    <p:sldId id="8225" r:id="rId110"/>
    <p:sldId id="2272" r:id="rId111"/>
    <p:sldId id="2283" r:id="rId112"/>
    <p:sldId id="8197" r:id="rId113"/>
    <p:sldId id="8198" r:id="rId114"/>
    <p:sldId id="8199" r:id="rId115"/>
    <p:sldId id="8202" r:id="rId116"/>
    <p:sldId id="8200" r:id="rId117"/>
    <p:sldId id="7974" r:id="rId118"/>
    <p:sldId id="8226" r:id="rId119"/>
    <p:sldId id="7975" r:id="rId120"/>
  </p:sldIdLst>
  <p:sldSz cx="12192000" cy="6858000"/>
  <p:notesSz cx="7315200" cy="9601200"/>
  <p:custDataLst>
    <p:tags r:id="rId123"/>
  </p:custDataLst>
  <p:defaultTextStyle>
    <a:defPPr>
      <a:defRPr lang="en-US"/>
    </a:defPPr>
    <a:lvl1pPr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1pPr>
    <a:lvl2pPr marL="4572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2pPr>
    <a:lvl3pPr marL="9144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3pPr>
    <a:lvl4pPr marL="13716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4pPr>
    <a:lvl5pPr marL="18288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dy Woods" initials="AW" lastIdx="1" clrIdx="0">
    <p:extLst>
      <p:ext uri="{19B8F6BF-5375-455C-9EA6-DF929625EA0E}">
        <p15:presenceInfo xmlns:p15="http://schemas.microsoft.com/office/powerpoint/2012/main" userId="f980d2db616d9d0d"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CC"/>
    <a:srgbClr val="99FFCC"/>
    <a:srgbClr val="FF99FF"/>
    <a:srgbClr val="FF00FF"/>
    <a:srgbClr val="00CCFF"/>
    <a:srgbClr val="000066"/>
    <a:srgbClr val="4D4D4D"/>
    <a:srgbClr val="0000CC"/>
    <a:srgbClr val="CCCCFF"/>
    <a:srgbClr val="FF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07" autoAdjust="0"/>
    <p:restoredTop sz="95428" autoAdjust="0"/>
  </p:normalViewPr>
  <p:slideViewPr>
    <p:cSldViewPr>
      <p:cViewPr>
        <p:scale>
          <a:sx n="100" d="100"/>
          <a:sy n="100" d="100"/>
        </p:scale>
        <p:origin x="792" y="240"/>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78" d="100"/>
          <a:sy n="78" d="100"/>
        </p:scale>
        <p:origin x="3852" y="84"/>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tags" Target="tags/tag1.xml"/><Relationship Id="rId128" Type="http://schemas.openxmlformats.org/officeDocument/2006/relationships/tableStyles" Target="tableStyle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commentAuthors" Target="commentAuthor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notesMaster" Target="notesMasters/notesMaster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9" name="Rectangle 5"/>
          <p:cNvSpPr>
            <a:spLocks noGrp="1" noChangeArrowheads="1"/>
          </p:cNvSpPr>
          <p:nvPr>
            <p:ph type="sldNum" sz="quarter" idx="3"/>
          </p:nvPr>
        </p:nvSpPr>
        <p:spPr bwMode="auto">
          <a:xfrm>
            <a:off x="4144437" y="9122452"/>
            <a:ext cx="3170764"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algn="r" defTabSz="919579">
              <a:defRPr sz="1400"/>
            </a:lvl1pPr>
          </a:lstStyle>
          <a:p>
            <a:fld id="{416C2B2E-E9D7-4230-8EE4-F98D0B6BB14D}" type="slidenum">
              <a:rPr lang="en-US" altLang="en-US">
                <a:latin typeface="Calibri" panose="020F0502020204030204" pitchFamily="34" charset="0"/>
              </a:rPr>
              <a:pPr/>
              <a:t>‹#›</a:t>
            </a:fld>
            <a:endParaRPr lang="en-US" altLang="en-US" dirty="0">
              <a:latin typeface="Calibri" panose="020F0502020204030204" pitchFamily="34" charset="0"/>
            </a:endParaRPr>
          </a:p>
        </p:txBody>
      </p:sp>
      <p:sp>
        <p:nvSpPr>
          <p:cNvPr id="6" name="Rectangle 4">
            <a:extLst>
              <a:ext uri="{FF2B5EF4-FFF2-40B4-BE49-F238E27FC236}">
                <a16:creationId xmlns:a16="http://schemas.microsoft.com/office/drawing/2014/main" id="{E639ABDC-F385-432C-BC0C-EC9FB366D81E}"/>
              </a:ext>
            </a:extLst>
          </p:cNvPr>
          <p:cNvSpPr>
            <a:spLocks noGrp="1" noChangeArrowheads="1"/>
          </p:cNvSpPr>
          <p:nvPr>
            <p:ph type="ftr" sz="quarter" idx="2"/>
          </p:nvPr>
        </p:nvSpPr>
        <p:spPr bwMode="auto">
          <a:xfrm>
            <a:off x="0" y="9082034"/>
            <a:ext cx="3594184" cy="519166"/>
          </a:xfrm>
          <a:prstGeom prst="rect">
            <a:avLst/>
          </a:prstGeom>
          <a:noFill/>
          <a:ln w="9525">
            <a:noFill/>
            <a:miter lim="800000"/>
            <a:headEnd/>
            <a:tailEnd/>
          </a:ln>
        </p:spPr>
        <p:txBody>
          <a:bodyPr vert="horz" wrap="square" lIns="107802" tIns="53903" rIns="107802" bIns="53903" numCol="1" anchor="b" anchorCtr="0" compatLnSpc="1">
            <a:prstTxWarp prst="textNoShape">
              <a:avLst/>
            </a:prstTxWarp>
          </a:bodyPr>
          <a:lstStyle>
            <a:lvl1pPr defTabSz="1019412" eaLnBrk="1" hangingPunct="1">
              <a:defRPr sz="1600">
                <a:latin typeface="Times New Roman" pitchFamily="18" charset="0"/>
                <a:cs typeface="Arial" charset="0"/>
              </a:defRPr>
            </a:lvl1pPr>
          </a:lstStyle>
          <a:p>
            <a:pPr>
              <a:defRPr/>
            </a:pPr>
            <a:r>
              <a:rPr lang="en-US" dirty="0">
                <a:latin typeface="Calibri" panose="020F0502020204030204" pitchFamily="34" charset="0"/>
              </a:rPr>
              <a:t>Sugar Land Bible Church</a:t>
            </a:r>
          </a:p>
        </p:txBody>
      </p:sp>
      <p:sp>
        <p:nvSpPr>
          <p:cNvPr id="7" name="Header Placeholder 1">
            <a:extLst>
              <a:ext uri="{FF2B5EF4-FFF2-40B4-BE49-F238E27FC236}">
                <a16:creationId xmlns:a16="http://schemas.microsoft.com/office/drawing/2014/main" id="{DBD86D44-784A-49A5-8D58-104289F50E40}"/>
              </a:ext>
            </a:extLst>
          </p:cNvPr>
          <p:cNvSpPr>
            <a:spLocks noGrp="1"/>
          </p:cNvSpPr>
          <p:nvPr>
            <p:ph type="hdr" sz="quarter"/>
          </p:nvPr>
        </p:nvSpPr>
        <p:spPr>
          <a:xfrm>
            <a:off x="1612833" y="120405"/>
            <a:ext cx="4089536" cy="793995"/>
          </a:xfrm>
          <a:prstGeom prst="rect">
            <a:avLst/>
          </a:prstGeom>
        </p:spPr>
        <p:txBody>
          <a:bodyPr vert="horz" lIns="118243" tIns="59121" rIns="118243" bIns="59121" rtlCol="0"/>
          <a:lstStyle>
            <a:lvl1pPr algn="ctr">
              <a:defRPr sz="1700" dirty="0">
                <a:latin typeface="Calibri" panose="020F0502020204030204" pitchFamily="34" charset="0"/>
                <a:cs typeface="Calibri" panose="020F0502020204030204" pitchFamily="34" charset="0"/>
              </a:defRPr>
            </a:lvl1pPr>
          </a:lstStyle>
          <a:p>
            <a:pPr>
              <a:defRPr/>
            </a:pPr>
            <a:r>
              <a:rPr lang="en-US" sz="1600" dirty="0"/>
              <a:t>Dr. Andy Woods</a:t>
            </a:r>
          </a:p>
          <a:p>
            <a:pPr>
              <a:defRPr/>
            </a:pPr>
            <a:r>
              <a:rPr lang="en-US" sz="1600" dirty="0"/>
              <a:t>Genesis 061 - 15v7-21 </a:t>
            </a:r>
          </a:p>
          <a:p>
            <a:pPr>
              <a:defRPr/>
            </a:pPr>
            <a:r>
              <a:rPr lang="en-US" sz="1600" dirty="0"/>
              <a:t>12-12-2021</a:t>
            </a: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1" y="0"/>
            <a:ext cx="3170764" cy="478748"/>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lvl1pPr defTabSz="920970" eaLnBrk="1" hangingPunct="1">
              <a:defRPr sz="1400">
                <a:latin typeface="Calibri" panose="020F0502020204030204" pitchFamily="34" charset="0"/>
                <a:cs typeface="Arial" charset="0"/>
              </a:defRPr>
            </a:lvl1pPr>
          </a:lstStyle>
          <a:p>
            <a:pPr>
              <a:defRPr/>
            </a:pPr>
            <a:endParaRPr lang="en-US" dirty="0"/>
          </a:p>
        </p:txBody>
      </p:sp>
      <p:sp>
        <p:nvSpPr>
          <p:cNvPr id="3" name="Date Placeholder 2"/>
          <p:cNvSpPr>
            <a:spLocks noGrp="1"/>
          </p:cNvSpPr>
          <p:nvPr>
            <p:ph type="dt" idx="1"/>
          </p:nvPr>
        </p:nvSpPr>
        <p:spPr bwMode="auto">
          <a:xfrm>
            <a:off x="4142749" y="0"/>
            <a:ext cx="3170763" cy="478748"/>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lvl1pPr algn="r" defTabSz="920970" eaLnBrk="1" hangingPunct="1">
              <a:defRPr sz="1400">
                <a:latin typeface="Calibri" panose="020F0502020204030204" pitchFamily="34" charset="0"/>
                <a:cs typeface="Arial" charset="0"/>
              </a:defRPr>
            </a:lvl1pPr>
          </a:lstStyle>
          <a:p>
            <a:pPr>
              <a:defRPr/>
            </a:pPr>
            <a:fld id="{5800389A-3474-4B41-9CB2-F1B2DAE08F62}" type="datetimeFigureOut">
              <a:rPr lang="en-US" smtClean="0"/>
              <a:pPr>
                <a:defRPr/>
              </a:pPr>
              <a:t>12/11/2021</a:t>
            </a:fld>
            <a:endParaRPr lang="en-US" dirty="0"/>
          </a:p>
        </p:txBody>
      </p:sp>
      <p:sp>
        <p:nvSpPr>
          <p:cNvPr id="4" name="Slide Image Placeholder 3"/>
          <p:cNvSpPr>
            <a:spLocks noGrp="1" noRot="1" noChangeAspect="1"/>
          </p:cNvSpPr>
          <p:nvPr>
            <p:ph type="sldImg" idx="2"/>
          </p:nvPr>
        </p:nvSpPr>
        <p:spPr>
          <a:xfrm>
            <a:off x="457200" y="720725"/>
            <a:ext cx="6400800" cy="3600450"/>
          </a:xfrm>
          <a:prstGeom prst="rect">
            <a:avLst/>
          </a:prstGeom>
          <a:noFill/>
          <a:ln w="12700">
            <a:solidFill>
              <a:prstClr val="black"/>
            </a:solidFill>
          </a:ln>
        </p:spPr>
        <p:txBody>
          <a:bodyPr vert="horz" lIns="101038" tIns="50519" rIns="101038" bIns="50519" rtlCol="0" anchor="ctr"/>
          <a:lstStyle/>
          <a:p>
            <a:pPr lvl="0"/>
            <a:endParaRPr lang="en-US" noProof="0" dirty="0"/>
          </a:p>
        </p:txBody>
      </p:sp>
      <p:sp>
        <p:nvSpPr>
          <p:cNvPr id="5" name="Notes Placeholder 4"/>
          <p:cNvSpPr>
            <a:spLocks noGrp="1"/>
          </p:cNvSpPr>
          <p:nvPr>
            <p:ph type="body" sz="quarter" idx="3"/>
          </p:nvPr>
        </p:nvSpPr>
        <p:spPr bwMode="auto">
          <a:xfrm>
            <a:off x="732364" y="4561226"/>
            <a:ext cx="5850473" cy="4318573"/>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bwMode="auto">
          <a:xfrm>
            <a:off x="1" y="9120813"/>
            <a:ext cx="3170764"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defTabSz="920970" eaLnBrk="1" hangingPunct="1">
              <a:defRPr sz="1400">
                <a:latin typeface="Calibri" panose="020F0502020204030204" pitchFamily="34" charset="0"/>
                <a:cs typeface="Arial" charset="0"/>
              </a:defRPr>
            </a:lvl1pPr>
          </a:lstStyle>
          <a:p>
            <a:pPr>
              <a:defRPr/>
            </a:pPr>
            <a:endParaRPr lang="en-US" dirty="0"/>
          </a:p>
        </p:txBody>
      </p:sp>
      <p:sp>
        <p:nvSpPr>
          <p:cNvPr id="7" name="Slide Number Placeholder 6"/>
          <p:cNvSpPr>
            <a:spLocks noGrp="1"/>
          </p:cNvSpPr>
          <p:nvPr>
            <p:ph type="sldNum" sz="quarter" idx="5"/>
          </p:nvPr>
        </p:nvSpPr>
        <p:spPr bwMode="auto">
          <a:xfrm>
            <a:off x="4142749" y="9120813"/>
            <a:ext cx="3170763"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algn="r" defTabSz="919579">
              <a:defRPr sz="1400">
                <a:latin typeface="Calibri" panose="020F0502020204030204" pitchFamily="34" charset="0"/>
              </a:defRPr>
            </a:lvl1pPr>
          </a:lstStyle>
          <a:p>
            <a:fld id="{3D084339-C7C3-4022-975D-A91B6BCBB8E5}" type="slidenum">
              <a:rPr lang="en-US" altLang="en-US" smtClean="0"/>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bereanpublishers.com/the-odds-of-eight-messianic-prophecies-coming-true/"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bereanpublishers.com/the-odds-of-eight-messianic-prophecies-coming-true/"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7</a:t>
            </a:fld>
            <a:endParaRPr lang="en-US" altLang="en-US" dirty="0"/>
          </a:p>
        </p:txBody>
      </p:sp>
    </p:spTree>
    <p:extLst>
      <p:ext uri="{BB962C8B-B14F-4D97-AF65-F5344CB8AC3E}">
        <p14:creationId xmlns:p14="http://schemas.microsoft.com/office/powerpoint/2010/main" val="36176022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73</a:t>
            </a:fld>
            <a:endParaRPr lang="en-US" altLang="en-US" dirty="0"/>
          </a:p>
        </p:txBody>
      </p:sp>
    </p:spTree>
    <p:extLst>
      <p:ext uri="{BB962C8B-B14F-4D97-AF65-F5344CB8AC3E}">
        <p14:creationId xmlns:p14="http://schemas.microsoft.com/office/powerpoint/2010/main" val="20441969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79</a:t>
            </a:fld>
            <a:endParaRPr lang="en-US" altLang="en-US" dirty="0"/>
          </a:p>
        </p:txBody>
      </p:sp>
    </p:spTree>
    <p:extLst>
      <p:ext uri="{BB962C8B-B14F-4D97-AF65-F5344CB8AC3E}">
        <p14:creationId xmlns:p14="http://schemas.microsoft.com/office/powerpoint/2010/main" val="34368937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85</a:t>
            </a:fld>
            <a:endParaRPr lang="en-US" altLang="en-US" dirty="0"/>
          </a:p>
        </p:txBody>
      </p:sp>
    </p:spTree>
    <p:extLst>
      <p:ext uri="{BB962C8B-B14F-4D97-AF65-F5344CB8AC3E}">
        <p14:creationId xmlns:p14="http://schemas.microsoft.com/office/powerpoint/2010/main" val="26882211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94</a:t>
            </a:fld>
            <a:endParaRPr lang="en-US" altLang="en-US" dirty="0"/>
          </a:p>
        </p:txBody>
      </p:sp>
    </p:spTree>
    <p:extLst>
      <p:ext uri="{BB962C8B-B14F-4D97-AF65-F5344CB8AC3E}">
        <p14:creationId xmlns:p14="http://schemas.microsoft.com/office/powerpoint/2010/main" val="2834100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97</a:t>
            </a:fld>
            <a:endParaRPr lang="en-US" altLang="en-US" dirty="0"/>
          </a:p>
        </p:txBody>
      </p:sp>
    </p:spTree>
    <p:extLst>
      <p:ext uri="{BB962C8B-B14F-4D97-AF65-F5344CB8AC3E}">
        <p14:creationId xmlns:p14="http://schemas.microsoft.com/office/powerpoint/2010/main" val="1905984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a:defRPr/>
            </a:pPr>
            <a:r>
              <a:rPr lang="en-US"/>
              <a:t>Dr. Andy Woods</a:t>
            </a:r>
            <a:endParaRPr lang="en-US" dirty="0"/>
          </a:p>
        </p:txBody>
      </p:sp>
      <p:sp>
        <p:nvSpPr>
          <p:cNvPr id="5" name="Date Placeholder 4"/>
          <p:cNvSpPr>
            <a:spLocks noGrp="1"/>
          </p:cNvSpPr>
          <p:nvPr>
            <p:ph type="dt" idx="1"/>
          </p:nvPr>
        </p:nvSpPr>
        <p:spPr/>
        <p:txBody>
          <a:bodyPr/>
          <a:lstStyle/>
          <a:p>
            <a:pPr>
              <a:defRPr/>
            </a:pPr>
            <a:r>
              <a:rPr lang="en-US"/>
              <a:t>9/11/2016</a:t>
            </a:r>
            <a:endParaRPr lang="en-US" dirty="0"/>
          </a:p>
        </p:txBody>
      </p:sp>
      <p:sp>
        <p:nvSpPr>
          <p:cNvPr id="6" name="Footer Placeholder 5"/>
          <p:cNvSpPr>
            <a:spLocks noGrp="1"/>
          </p:cNvSpPr>
          <p:nvPr>
            <p:ph type="ftr" sz="quarter" idx="4"/>
          </p:nvPr>
        </p:nvSpPr>
        <p:spPr/>
        <p:txBody>
          <a:bodyPr/>
          <a:lstStyle/>
          <a:p>
            <a:pPr>
              <a:defRPr/>
            </a:pPr>
            <a:r>
              <a:rPr lang="en-US"/>
              <a:t>Sugar Land Bible Church</a:t>
            </a:r>
            <a:endParaRPr lang="en-US" dirty="0"/>
          </a:p>
        </p:txBody>
      </p:sp>
      <p:sp>
        <p:nvSpPr>
          <p:cNvPr id="7" name="Slide Number Placeholder 6"/>
          <p:cNvSpPr>
            <a:spLocks noGrp="1"/>
          </p:cNvSpPr>
          <p:nvPr>
            <p:ph type="sldNum" sz="quarter" idx="5"/>
          </p:nvPr>
        </p:nvSpPr>
        <p:spPr/>
        <p:txBody>
          <a:bodyPr/>
          <a:lstStyle/>
          <a:p>
            <a:pPr>
              <a:defRPr/>
            </a:pPr>
            <a:fld id="{F3584848-F49B-4589-80F1-8AC4D2C6A1D1}" type="slidenum">
              <a:rPr lang="en-US" altLang="en-US" smtClean="0"/>
              <a:pPr>
                <a:defRPr/>
              </a:pPr>
              <a:t>119</a:t>
            </a:fld>
            <a:endParaRPr lang="en-US" altLang="en-US" dirty="0"/>
          </a:p>
        </p:txBody>
      </p:sp>
    </p:spTree>
    <p:extLst>
      <p:ext uri="{BB962C8B-B14F-4D97-AF65-F5344CB8AC3E}">
        <p14:creationId xmlns:p14="http://schemas.microsoft.com/office/powerpoint/2010/main" val="5097086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23</a:t>
            </a:fld>
            <a:endParaRPr lang="en-US" altLang="en-US" dirty="0"/>
          </a:p>
        </p:txBody>
      </p:sp>
    </p:spTree>
    <p:extLst>
      <p:ext uri="{BB962C8B-B14F-4D97-AF65-F5344CB8AC3E}">
        <p14:creationId xmlns:p14="http://schemas.microsoft.com/office/powerpoint/2010/main" val="2090947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24</a:t>
            </a:fld>
            <a:endParaRPr lang="en-US" altLang="en-US" dirty="0"/>
          </a:p>
        </p:txBody>
      </p:sp>
    </p:spTree>
    <p:extLst>
      <p:ext uri="{BB962C8B-B14F-4D97-AF65-F5344CB8AC3E}">
        <p14:creationId xmlns:p14="http://schemas.microsoft.com/office/powerpoint/2010/main" val="12994571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26</a:t>
            </a:fld>
            <a:endParaRPr lang="en-US" altLang="en-US" dirty="0"/>
          </a:p>
        </p:txBody>
      </p:sp>
    </p:spTree>
    <p:extLst>
      <p:ext uri="{BB962C8B-B14F-4D97-AF65-F5344CB8AC3E}">
        <p14:creationId xmlns:p14="http://schemas.microsoft.com/office/powerpoint/2010/main" val="28946180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109 prophecies…</a:t>
            </a:r>
          </a:p>
          <a:p>
            <a:endParaRPr lang="en-US" dirty="0"/>
          </a:p>
          <a:p>
            <a:r>
              <a:rPr lang="en-US" dirty="0"/>
              <a:t>Peter Stoner – </a:t>
            </a:r>
            <a:r>
              <a:rPr lang="en-US" sz="1200" b="0" i="0" kern="1200" dirty="0">
                <a:solidFill>
                  <a:schemeClr val="tx1"/>
                </a:solidFill>
                <a:effectLst/>
                <a:latin typeface="+mn-lt"/>
                <a:ea typeface="+mn-ea"/>
                <a:cs typeface="+mn-cs"/>
              </a:rPr>
              <a:t>SCIENCE SPEAKS, An Evaluation of Certain Christian Evidences</a:t>
            </a:r>
          </a:p>
          <a:p>
            <a:endParaRPr lang="en-US" sz="1200" b="0" i="0" kern="1200" dirty="0">
              <a:solidFill>
                <a:schemeClr val="tx1"/>
              </a:solidFill>
              <a:effectLst/>
              <a:latin typeface="+mn-lt"/>
              <a:ea typeface="+mn-ea"/>
              <a:cs typeface="+mn-cs"/>
            </a:endParaRPr>
          </a:p>
          <a:p>
            <a:r>
              <a:rPr lang="en-US" b="1" dirty="0"/>
              <a:t>To fulfill just 8 prophecies </a:t>
            </a:r>
            <a:r>
              <a:rPr lang="en-US" dirty="0"/>
              <a:t>=</a:t>
            </a:r>
            <a:r>
              <a:rPr lang="en-US" sz="1200" b="0" i="0" kern="1200" dirty="0">
                <a:solidFill>
                  <a:schemeClr val="tx1"/>
                </a:solidFill>
                <a:effectLst/>
                <a:latin typeface="+mn-lt"/>
                <a:ea typeface="+mn-ea"/>
                <a:cs typeface="+mn-cs"/>
              </a:rPr>
              <a:t>1 X 10 to the twenty-eighth power!</a:t>
            </a:r>
            <a:endParaRPr lang="en-US" dirty="0"/>
          </a:p>
          <a:p>
            <a:endParaRPr lang="en-US" dirty="0"/>
          </a:p>
          <a:p>
            <a:r>
              <a:rPr lang="en-US" sz="1200" b="0" i="0" kern="1200" dirty="0">
                <a:solidFill>
                  <a:schemeClr val="tx1"/>
                </a:solidFill>
                <a:effectLst/>
                <a:latin typeface="+mn-lt"/>
                <a:ea typeface="+mn-ea"/>
                <a:cs typeface="+mn-cs"/>
              </a:rPr>
              <a:t>Can we visualize this with an illustration? Suppose we took an atheistic professor, blindfolded him and covered the state of Texas two feet deep with silver dollars. Then we put a check on one of those silver dollars and mixed them up. The odds of one person fulfilling just these eight prophecies would be the same as this atheistic professor selecting the silver dollar upon which we have placed a check, in his first try.</a:t>
            </a:r>
          </a:p>
          <a:p>
            <a:endParaRPr lang="en-US" dirty="0"/>
          </a:p>
          <a:p>
            <a:r>
              <a:rPr lang="en-US" dirty="0">
                <a:hlinkClick r:id="rId3"/>
              </a:rPr>
              <a:t>https://www.bereanpublishers.com/the-odds-of-eight-messianic-prophecies-coming-true/</a:t>
            </a:r>
            <a:endParaRPr lang="en-US" dirty="0"/>
          </a:p>
        </p:txBody>
      </p:sp>
      <p:sp>
        <p:nvSpPr>
          <p:cNvPr id="4" name="Header Placeholder 3"/>
          <p:cNvSpPr>
            <a:spLocks noGrp="1"/>
          </p:cNvSpPr>
          <p:nvPr>
            <p:ph type="hdr" sz="quarter"/>
          </p:nvPr>
        </p:nvSpPr>
        <p:spPr/>
        <p:txBody>
          <a:bodyPr/>
          <a:lstStyle/>
          <a:p>
            <a:pPr>
              <a:defRPr/>
            </a:pPr>
            <a:r>
              <a:rPr lang="en-US"/>
              <a:t>Dr. Andy Woods</a:t>
            </a:r>
            <a:endParaRPr lang="en-US" dirty="0"/>
          </a:p>
        </p:txBody>
      </p:sp>
      <p:sp>
        <p:nvSpPr>
          <p:cNvPr id="5" name="Date Placeholder 4"/>
          <p:cNvSpPr>
            <a:spLocks noGrp="1"/>
          </p:cNvSpPr>
          <p:nvPr>
            <p:ph type="dt" idx="1"/>
          </p:nvPr>
        </p:nvSpPr>
        <p:spPr/>
        <p:txBody>
          <a:bodyPr/>
          <a:lstStyle/>
          <a:p>
            <a:pPr>
              <a:defRPr/>
            </a:pPr>
            <a:r>
              <a:rPr lang="en-US"/>
              <a:t>1/27/2019</a:t>
            </a:r>
            <a:endParaRPr lang="en-US" dirty="0"/>
          </a:p>
        </p:txBody>
      </p:sp>
      <p:sp>
        <p:nvSpPr>
          <p:cNvPr id="6" name="Footer Placeholder 5"/>
          <p:cNvSpPr>
            <a:spLocks noGrp="1"/>
          </p:cNvSpPr>
          <p:nvPr>
            <p:ph type="ftr" sz="quarter" idx="4"/>
          </p:nvPr>
        </p:nvSpPr>
        <p:spPr/>
        <p:txBody>
          <a:bodyPr/>
          <a:lstStyle/>
          <a:p>
            <a:pPr>
              <a:defRPr/>
            </a:pPr>
            <a:r>
              <a:rPr lang="en-US"/>
              <a:t>Sugar Land Bible Church</a:t>
            </a:r>
            <a:endParaRPr lang="en-US" dirty="0"/>
          </a:p>
        </p:txBody>
      </p:sp>
      <p:sp>
        <p:nvSpPr>
          <p:cNvPr id="7" name="Slide Number Placeholder 6"/>
          <p:cNvSpPr>
            <a:spLocks noGrp="1"/>
          </p:cNvSpPr>
          <p:nvPr>
            <p:ph type="sldNum" sz="quarter" idx="5"/>
          </p:nvPr>
        </p:nvSpPr>
        <p:spPr/>
        <p:txBody>
          <a:bodyPr/>
          <a:lstStyle/>
          <a:p>
            <a:pPr>
              <a:defRPr/>
            </a:pPr>
            <a:fld id="{F3584848-F49B-4589-80F1-8AC4D2C6A1D1}" type="slidenum">
              <a:rPr lang="en-US" altLang="en-US" smtClean="0"/>
              <a:pPr>
                <a:defRPr/>
              </a:pPr>
              <a:t>34</a:t>
            </a:fld>
            <a:endParaRPr lang="en-US" altLang="en-US" dirty="0"/>
          </a:p>
        </p:txBody>
      </p:sp>
    </p:spTree>
    <p:extLst>
      <p:ext uri="{BB962C8B-B14F-4D97-AF65-F5344CB8AC3E}">
        <p14:creationId xmlns:p14="http://schemas.microsoft.com/office/powerpoint/2010/main" val="16750755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109 prophecies…</a:t>
            </a:r>
          </a:p>
          <a:p>
            <a:endParaRPr lang="en-US" dirty="0"/>
          </a:p>
          <a:p>
            <a:r>
              <a:rPr lang="en-US" dirty="0"/>
              <a:t>Peter Stoner – </a:t>
            </a:r>
            <a:r>
              <a:rPr lang="en-US" sz="1200" b="0" i="0" kern="1200" dirty="0">
                <a:solidFill>
                  <a:schemeClr val="tx1"/>
                </a:solidFill>
                <a:effectLst/>
                <a:latin typeface="+mn-lt"/>
                <a:ea typeface="+mn-ea"/>
                <a:cs typeface="+mn-cs"/>
              </a:rPr>
              <a:t>SCIENCE SPEAKS, An Evaluation of Certain Christian Evidences</a:t>
            </a:r>
          </a:p>
          <a:p>
            <a:endParaRPr lang="en-US" sz="1200" b="0" i="0" kern="1200" dirty="0">
              <a:solidFill>
                <a:schemeClr val="tx1"/>
              </a:solidFill>
              <a:effectLst/>
              <a:latin typeface="+mn-lt"/>
              <a:ea typeface="+mn-ea"/>
              <a:cs typeface="+mn-cs"/>
            </a:endParaRPr>
          </a:p>
          <a:p>
            <a:r>
              <a:rPr lang="en-US" b="1" dirty="0"/>
              <a:t>To fulfill just 8 prophecies </a:t>
            </a:r>
            <a:r>
              <a:rPr lang="en-US" dirty="0"/>
              <a:t>=</a:t>
            </a:r>
            <a:r>
              <a:rPr lang="en-US" sz="1200" b="0" i="0" kern="1200" dirty="0">
                <a:solidFill>
                  <a:schemeClr val="tx1"/>
                </a:solidFill>
                <a:effectLst/>
                <a:latin typeface="+mn-lt"/>
                <a:ea typeface="+mn-ea"/>
                <a:cs typeface="+mn-cs"/>
              </a:rPr>
              <a:t>1 X 10 to the twenty-eighth power!</a:t>
            </a:r>
            <a:endParaRPr lang="en-US" dirty="0"/>
          </a:p>
          <a:p>
            <a:endParaRPr lang="en-US" dirty="0"/>
          </a:p>
          <a:p>
            <a:r>
              <a:rPr lang="en-US" sz="1200" b="0" i="0" kern="1200" dirty="0">
                <a:solidFill>
                  <a:schemeClr val="tx1"/>
                </a:solidFill>
                <a:effectLst/>
                <a:latin typeface="+mn-lt"/>
                <a:ea typeface="+mn-ea"/>
                <a:cs typeface="+mn-cs"/>
              </a:rPr>
              <a:t>Can we visualize this with an illustration? Suppose we took an atheistic professor, blindfolded him and covered the state of Texas two feet deep with silver dollars. Then we put a check on one of those silver dollars and mixed them up. The odds of one person fulfilling just these eight prophecies would be the same as this atheistic professor selecting the silver dollar upon which we have placed a check, in his first try.</a:t>
            </a:r>
          </a:p>
          <a:p>
            <a:endParaRPr lang="en-US" dirty="0"/>
          </a:p>
          <a:p>
            <a:r>
              <a:rPr lang="en-US" dirty="0">
                <a:hlinkClick r:id="rId3"/>
              </a:rPr>
              <a:t>https://www.bereanpublishers.com/the-odds-of-eight-messianic-prophecies-coming-true/</a:t>
            </a:r>
            <a:endParaRPr lang="en-US" dirty="0"/>
          </a:p>
        </p:txBody>
      </p:sp>
      <p:sp>
        <p:nvSpPr>
          <p:cNvPr id="4" name="Header Placeholder 3"/>
          <p:cNvSpPr>
            <a:spLocks noGrp="1"/>
          </p:cNvSpPr>
          <p:nvPr>
            <p:ph type="hdr" sz="quarter"/>
          </p:nvPr>
        </p:nvSpPr>
        <p:spPr/>
        <p:txBody>
          <a:bodyPr/>
          <a:lstStyle/>
          <a:p>
            <a:pPr>
              <a:defRPr/>
            </a:pPr>
            <a:r>
              <a:rPr lang="en-US"/>
              <a:t>Dr. Andy Woods</a:t>
            </a:r>
            <a:endParaRPr lang="en-US" dirty="0"/>
          </a:p>
        </p:txBody>
      </p:sp>
      <p:sp>
        <p:nvSpPr>
          <p:cNvPr id="5" name="Date Placeholder 4"/>
          <p:cNvSpPr>
            <a:spLocks noGrp="1"/>
          </p:cNvSpPr>
          <p:nvPr>
            <p:ph type="dt" idx="1"/>
          </p:nvPr>
        </p:nvSpPr>
        <p:spPr/>
        <p:txBody>
          <a:bodyPr/>
          <a:lstStyle/>
          <a:p>
            <a:pPr>
              <a:defRPr/>
            </a:pPr>
            <a:r>
              <a:rPr lang="en-US"/>
              <a:t>1/27/2019</a:t>
            </a:r>
            <a:endParaRPr lang="en-US" dirty="0"/>
          </a:p>
        </p:txBody>
      </p:sp>
      <p:sp>
        <p:nvSpPr>
          <p:cNvPr id="6" name="Footer Placeholder 5"/>
          <p:cNvSpPr>
            <a:spLocks noGrp="1"/>
          </p:cNvSpPr>
          <p:nvPr>
            <p:ph type="ftr" sz="quarter" idx="4"/>
          </p:nvPr>
        </p:nvSpPr>
        <p:spPr/>
        <p:txBody>
          <a:bodyPr/>
          <a:lstStyle/>
          <a:p>
            <a:pPr>
              <a:defRPr/>
            </a:pPr>
            <a:r>
              <a:rPr lang="en-US"/>
              <a:t>Sugar Land Bible Church</a:t>
            </a:r>
            <a:endParaRPr lang="en-US" dirty="0"/>
          </a:p>
        </p:txBody>
      </p:sp>
      <p:sp>
        <p:nvSpPr>
          <p:cNvPr id="7" name="Slide Number Placeholder 6"/>
          <p:cNvSpPr>
            <a:spLocks noGrp="1"/>
          </p:cNvSpPr>
          <p:nvPr>
            <p:ph type="sldNum" sz="quarter" idx="5"/>
          </p:nvPr>
        </p:nvSpPr>
        <p:spPr/>
        <p:txBody>
          <a:bodyPr/>
          <a:lstStyle/>
          <a:p>
            <a:pPr>
              <a:defRPr/>
            </a:pPr>
            <a:fld id="{F3584848-F49B-4589-80F1-8AC4D2C6A1D1}" type="slidenum">
              <a:rPr lang="en-US" altLang="en-US" smtClean="0"/>
              <a:pPr>
                <a:defRPr/>
              </a:pPr>
              <a:t>35</a:t>
            </a:fld>
            <a:endParaRPr lang="en-US" altLang="en-US" dirty="0"/>
          </a:p>
        </p:txBody>
      </p:sp>
    </p:spTree>
    <p:extLst>
      <p:ext uri="{BB962C8B-B14F-4D97-AF65-F5344CB8AC3E}">
        <p14:creationId xmlns:p14="http://schemas.microsoft.com/office/powerpoint/2010/main" val="27289376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47</a:t>
            </a:fld>
            <a:endParaRPr lang="en-US" altLang="en-US" dirty="0"/>
          </a:p>
        </p:txBody>
      </p:sp>
    </p:spTree>
    <p:extLst>
      <p:ext uri="{BB962C8B-B14F-4D97-AF65-F5344CB8AC3E}">
        <p14:creationId xmlns:p14="http://schemas.microsoft.com/office/powerpoint/2010/main" val="2506383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70</a:t>
            </a:fld>
            <a:endParaRPr lang="en-US" altLang="en-US" dirty="0"/>
          </a:p>
        </p:txBody>
      </p:sp>
    </p:spTree>
    <p:extLst>
      <p:ext uri="{BB962C8B-B14F-4D97-AF65-F5344CB8AC3E}">
        <p14:creationId xmlns:p14="http://schemas.microsoft.com/office/powerpoint/2010/main" val="41005906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72</a:t>
            </a:fld>
            <a:endParaRPr lang="en-US" altLang="en-US" dirty="0"/>
          </a:p>
        </p:txBody>
      </p:sp>
    </p:spTree>
    <p:extLst>
      <p:ext uri="{BB962C8B-B14F-4D97-AF65-F5344CB8AC3E}">
        <p14:creationId xmlns:p14="http://schemas.microsoft.com/office/powerpoint/2010/main" val="38417619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675353320"/>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ontent Placeholder 2"/>
          <p:cNvSpPr>
            <a:spLocks noGrp="1"/>
          </p:cNvSpPr>
          <p:nvPr>
            <p:ph idx="1"/>
          </p:nvPr>
        </p:nvSpPr>
        <p:spPr>
          <a:xfrm>
            <a:off x="1559984" y="1946275"/>
            <a:ext cx="10363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a:lvl1pPr>
          </a:lstStyle>
          <a:p>
            <a:fld id="{70A06824-8A41-4716-AE4C-176E2E7B0908}" type="slidenum">
              <a:rPr lang="en-US" altLang="en-US"/>
              <a:pPr/>
              <a:t>‹#›</a:t>
            </a:fld>
            <a:endParaRPr lang="en-US" altLang="en-US"/>
          </a:p>
        </p:txBody>
      </p:sp>
    </p:spTree>
    <p:extLst>
      <p:ext uri="{BB962C8B-B14F-4D97-AF65-F5344CB8AC3E}">
        <p14:creationId xmlns:p14="http://schemas.microsoft.com/office/powerpoint/2010/main" val="3107116183"/>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p:txBody>
          <a:bodyPr/>
          <a:lstStyle>
            <a:lvl1pPr>
              <a:defRPr/>
            </a:lvl1pPr>
          </a:lstStyle>
          <a:p>
            <a:pPr>
              <a:defRPr/>
            </a:pPr>
            <a:endParaRPr lang="en-US"/>
          </a:p>
        </p:txBody>
      </p:sp>
      <p:sp>
        <p:nvSpPr>
          <p:cNvPr id="3" name="Rectangle 36"/>
          <p:cNvSpPr>
            <a:spLocks noGrp="1" noChangeArrowheads="1"/>
          </p:cNvSpPr>
          <p:nvPr>
            <p:ph type="ftr" sz="quarter" idx="11"/>
          </p:nvPr>
        </p:nvSpPr>
        <p:spPr/>
        <p:txBody>
          <a:bodyPr/>
          <a:lstStyle>
            <a:lvl1pPr>
              <a:defRPr/>
            </a:lvl1pPr>
          </a:lstStyle>
          <a:p>
            <a:pPr>
              <a:defRPr/>
            </a:pPr>
            <a:endParaRPr lang="en-US"/>
          </a:p>
        </p:txBody>
      </p:sp>
      <p:sp>
        <p:nvSpPr>
          <p:cNvPr id="4" name="Rectangle 37"/>
          <p:cNvSpPr>
            <a:spLocks noGrp="1" noChangeArrowheads="1"/>
          </p:cNvSpPr>
          <p:nvPr>
            <p:ph type="sldNum" sz="quarter" idx="12"/>
          </p:nvPr>
        </p:nvSpPr>
        <p:spPr/>
        <p:txBody>
          <a:bodyPr/>
          <a:lstStyle>
            <a:lvl1pPr>
              <a:defRPr/>
            </a:lvl1pPr>
          </a:lstStyle>
          <a:p>
            <a:fld id="{A025970F-7A46-46CD-9785-CC6B011A0510}" type="slidenum">
              <a:rPr lang="en-US" altLang="en-US"/>
              <a:pPr/>
              <a:t>‹#›</a:t>
            </a:fld>
            <a:endParaRPr lang="en-US" altLang="en-US"/>
          </a:p>
        </p:txBody>
      </p:sp>
    </p:spTree>
    <p:extLst>
      <p:ext uri="{BB962C8B-B14F-4D97-AF65-F5344CB8AC3E}">
        <p14:creationId xmlns:p14="http://schemas.microsoft.com/office/powerpoint/2010/main" val="986519279"/>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a:defRPr/>
            </a:pPr>
            <a:endParaRPr lang="en-US"/>
          </a:p>
        </p:txBody>
      </p:sp>
      <p:sp>
        <p:nvSpPr>
          <p:cNvPr id="8" name="Footer Placeholder 7"/>
          <p:cNvSpPr>
            <a:spLocks noGrp="1"/>
          </p:cNvSpPr>
          <p:nvPr>
            <p:ph type="ftr" sz="quarter" idx="11"/>
          </p:nvPr>
        </p:nvSpPr>
        <p:spPr/>
        <p:txBody>
          <a:bodyPr/>
          <a:lstStyle>
            <a:lvl1pPr>
              <a:defRPr/>
            </a:lvl1pPr>
          </a:lstStyle>
          <a:p>
            <a:pPr>
              <a:defRPr/>
            </a:pPr>
            <a:endParaRPr lang="en-US"/>
          </a:p>
        </p:txBody>
      </p:sp>
      <p:sp>
        <p:nvSpPr>
          <p:cNvPr id="9" name="Slide Number Placeholder 8"/>
          <p:cNvSpPr>
            <a:spLocks noGrp="1"/>
          </p:cNvSpPr>
          <p:nvPr>
            <p:ph type="sldNum" sz="quarter" idx="12"/>
          </p:nvPr>
        </p:nvSpPr>
        <p:spPr/>
        <p:txBody>
          <a:bodyPr/>
          <a:lstStyle>
            <a:lvl1pPr>
              <a:defRPr/>
            </a:lvl1pPr>
          </a:lstStyle>
          <a:p>
            <a:pPr>
              <a:defRPr/>
            </a:pPr>
            <a:fld id="{0B256E90-1540-4BDD-BE46-BC5C8B961EE5}" type="slidenum">
              <a:rPr lang="en-US"/>
              <a:pPr>
                <a:defRPr/>
              </a:pPr>
              <a:t>‹#›</a:t>
            </a:fld>
            <a:endParaRPr lang="en-US"/>
          </a:p>
        </p:txBody>
      </p:sp>
    </p:spTree>
    <p:extLst>
      <p:ext uri="{BB962C8B-B14F-4D97-AF65-F5344CB8AC3E}">
        <p14:creationId xmlns:p14="http://schemas.microsoft.com/office/powerpoint/2010/main" val="9831977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15240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807200" y="1981200"/>
            <a:ext cx="5080000" cy="4114800"/>
          </a:xfrm>
        </p:spPr>
        <p:txBody>
          <a:bodyPr/>
          <a:lstStyle/>
          <a:p>
            <a:pPr lvl="0"/>
            <a:endParaRPr lang="en-US" noProof="0"/>
          </a:p>
        </p:txBody>
      </p:sp>
      <p:sp>
        <p:nvSpPr>
          <p:cNvPr id="5" name="Rectangle 36"/>
          <p:cNvSpPr>
            <a:spLocks noGrp="1" noChangeArrowheads="1"/>
          </p:cNvSpPr>
          <p:nvPr>
            <p:ph type="dt" sz="half" idx="10"/>
          </p:nvPr>
        </p:nvSpPr>
        <p:spPr/>
        <p:txBody>
          <a:bodyPr/>
          <a:lstStyle>
            <a:lvl1pPr>
              <a:defRPr/>
            </a:lvl1pPr>
          </a:lstStyle>
          <a:p>
            <a:pPr>
              <a:defRPr/>
            </a:pPr>
            <a:endParaRPr lang="en-US"/>
          </a:p>
        </p:txBody>
      </p:sp>
      <p:sp>
        <p:nvSpPr>
          <p:cNvPr id="6" name="Rectangle 37"/>
          <p:cNvSpPr>
            <a:spLocks noGrp="1" noChangeArrowheads="1"/>
          </p:cNvSpPr>
          <p:nvPr>
            <p:ph type="ftr" sz="quarter" idx="11"/>
          </p:nvPr>
        </p:nvSpPr>
        <p:spPr/>
        <p:txBody>
          <a:bodyPr/>
          <a:lstStyle>
            <a:lvl1pPr>
              <a:defRPr/>
            </a:lvl1pPr>
          </a:lstStyle>
          <a:p>
            <a:pPr>
              <a:defRPr/>
            </a:pPr>
            <a:endParaRPr lang="en-US"/>
          </a:p>
        </p:txBody>
      </p:sp>
      <p:sp>
        <p:nvSpPr>
          <p:cNvPr id="7" name="Rectangle 38"/>
          <p:cNvSpPr>
            <a:spLocks noGrp="1" noChangeArrowheads="1"/>
          </p:cNvSpPr>
          <p:nvPr>
            <p:ph type="sldNum" sz="quarter" idx="12"/>
          </p:nvPr>
        </p:nvSpPr>
        <p:spPr/>
        <p:txBody>
          <a:bodyPr/>
          <a:lstStyle>
            <a:lvl1pPr>
              <a:defRPr/>
            </a:lvl1pPr>
          </a:lstStyle>
          <a:p>
            <a:pPr>
              <a:defRPr/>
            </a:pPr>
            <a:fld id="{21126E6A-BCE4-464E-8D4D-9BA37D430784}" type="slidenum">
              <a:rPr lang="en-US"/>
              <a:pPr>
                <a:defRPr/>
              </a:pPr>
              <a:t>‹#›</a:t>
            </a:fld>
            <a:endParaRPr lang="en-US"/>
          </a:p>
        </p:txBody>
      </p:sp>
    </p:spTree>
    <p:extLst>
      <p:ext uri="{BB962C8B-B14F-4D97-AF65-F5344CB8AC3E}">
        <p14:creationId xmlns:p14="http://schemas.microsoft.com/office/powerpoint/2010/main" val="31401222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cSld name="11_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5"/>
            <a:ext cx="1447800" cy="6854825"/>
            <a:chOff x="0" y="0"/>
            <a:chExt cx="684" cy="4318"/>
          </a:xfrm>
        </p:grpSpPr>
        <p:sp>
          <p:nvSpPr>
            <p:cNvPr id="5"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sz="2400" dirty="0">
                <a:latin typeface="Calibri" panose="020F0502020204030204" pitchFamily="34" charset="0"/>
                <a:cs typeface="+mn-cs"/>
              </a:endParaRPr>
            </a:p>
          </p:txBody>
        </p:sp>
        <p:grpSp>
          <p:nvGrpSpPr>
            <p:cNvPr id="6" name="Group 4"/>
            <p:cNvGrpSpPr>
              <a:grpSpLocks/>
            </p:cNvGrpSpPr>
            <p:nvPr/>
          </p:nvGrpSpPr>
          <p:grpSpPr bwMode="auto">
            <a:xfrm>
              <a:off x="48" y="103"/>
              <a:ext cx="96" cy="4126"/>
              <a:chOff x="48" y="103"/>
              <a:chExt cx="96" cy="4126"/>
            </a:xfrm>
          </p:grpSpPr>
          <p:sp>
            <p:nvSpPr>
              <p:cNvPr id="7" name="Rectangle 5"/>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8" name="Rectangle 6"/>
              <p:cNvSpPr>
                <a:spLocks noChangeArrowheads="1"/>
              </p:cNvSpPr>
              <p:nvPr/>
            </p:nvSpPr>
            <p:spPr bwMode="auto">
              <a:xfrm>
                <a:off x="48" y="1250"/>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9" name="Rectangle 7"/>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 name="Rectangle 8"/>
              <p:cNvSpPr>
                <a:spLocks noChangeArrowheads="1"/>
              </p:cNvSpPr>
              <p:nvPr/>
            </p:nvSpPr>
            <p:spPr bwMode="auto">
              <a:xfrm>
                <a:off x="48" y="1538"/>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1" name="Rectangle 9"/>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2" name="Rectangle 10"/>
              <p:cNvSpPr>
                <a:spLocks noChangeArrowheads="1"/>
              </p:cNvSpPr>
              <p:nvPr/>
            </p:nvSpPr>
            <p:spPr bwMode="auto">
              <a:xfrm>
                <a:off x="48" y="182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3" name="Rectangle 11"/>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4" name="Rectangle 12"/>
              <p:cNvSpPr>
                <a:spLocks noChangeArrowheads="1"/>
              </p:cNvSpPr>
              <p:nvPr/>
            </p:nvSpPr>
            <p:spPr bwMode="auto">
              <a:xfrm>
                <a:off x="48" y="2116"/>
                <a:ext cx="96" cy="94"/>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5" name="Rectangle 13"/>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6" name="Rectangle 14"/>
              <p:cNvSpPr>
                <a:spLocks noChangeArrowheads="1"/>
              </p:cNvSpPr>
              <p:nvPr/>
            </p:nvSpPr>
            <p:spPr bwMode="auto">
              <a:xfrm>
                <a:off x="48" y="2404"/>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7" name="Rectangle 15"/>
              <p:cNvSpPr>
                <a:spLocks noChangeArrowheads="1"/>
              </p:cNvSpPr>
              <p:nvPr/>
            </p:nvSpPr>
            <p:spPr bwMode="auto">
              <a:xfrm>
                <a:off x="48" y="2549"/>
                <a:ext cx="96" cy="94"/>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8" name="Rectangle 16"/>
              <p:cNvSpPr>
                <a:spLocks noChangeArrowheads="1"/>
              </p:cNvSpPr>
              <p:nvPr/>
            </p:nvSpPr>
            <p:spPr bwMode="auto">
              <a:xfrm>
                <a:off x="48" y="2691"/>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9" name="Rectangle 17"/>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0" name="Rectangle 18"/>
              <p:cNvSpPr>
                <a:spLocks noChangeArrowheads="1"/>
              </p:cNvSpPr>
              <p:nvPr/>
            </p:nvSpPr>
            <p:spPr bwMode="auto">
              <a:xfrm>
                <a:off x="48" y="2979"/>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1" name="Rectangle 19"/>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2" name="Rectangle 20"/>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3" name="Rectangle 21"/>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4" name="Rectangle 22"/>
              <p:cNvSpPr>
                <a:spLocks noChangeArrowheads="1"/>
              </p:cNvSpPr>
              <p:nvPr/>
            </p:nvSpPr>
            <p:spPr bwMode="auto">
              <a:xfrm>
                <a:off x="48" y="3557"/>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5" name="Rectangle 23"/>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6" name="Rectangle 24"/>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7" name="Rectangle 25"/>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8" name="Rectangle 26"/>
              <p:cNvSpPr>
                <a:spLocks noChangeArrowheads="1"/>
              </p:cNvSpPr>
              <p:nvPr/>
            </p:nvSpPr>
            <p:spPr bwMode="auto">
              <a:xfrm>
                <a:off x="48" y="4134"/>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9" name="Rectangle 27"/>
              <p:cNvSpPr>
                <a:spLocks noChangeArrowheads="1"/>
              </p:cNvSpPr>
              <p:nvPr/>
            </p:nvSpPr>
            <p:spPr bwMode="auto">
              <a:xfrm>
                <a:off x="48" y="103"/>
                <a:ext cx="96" cy="94"/>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30" name="Rectangle 28"/>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31" name="Rectangle 29"/>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32" name="Rectangle 30"/>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33" name="Rectangle 31"/>
              <p:cNvSpPr>
                <a:spLocks noChangeArrowheads="1"/>
              </p:cNvSpPr>
              <p:nvPr/>
            </p:nvSpPr>
            <p:spPr bwMode="auto">
              <a:xfrm>
                <a:off x="48" y="678"/>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34" name="Rectangle 32"/>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35" name="Rectangle 33"/>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grpSp>
      </p:grpSp>
      <p:sp>
        <p:nvSpPr>
          <p:cNvPr id="15394" name="Rectangle 34"/>
          <p:cNvSpPr>
            <a:spLocks noGrp="1" noChangeArrowheads="1"/>
          </p:cNvSpPr>
          <p:nvPr>
            <p:ph type="ctrTitle" sz="quarter"/>
          </p:nvPr>
        </p:nvSpPr>
        <p:spPr>
          <a:xfrm>
            <a:off x="1524000" y="2286000"/>
            <a:ext cx="10363200" cy="1143000"/>
          </a:xfrm>
        </p:spPr>
        <p:txBody>
          <a:bodyPr/>
          <a:lstStyle>
            <a:lvl1pPr algn="ctr">
              <a:defRPr>
                <a:solidFill>
                  <a:srgbClr val="00FFFF"/>
                </a:solidFill>
              </a:defRPr>
            </a:lvl1pPr>
          </a:lstStyle>
          <a:p>
            <a:r>
              <a:rPr lang="en-US"/>
              <a:t>Click to edit Master title style</a:t>
            </a:r>
          </a:p>
        </p:txBody>
      </p:sp>
      <p:sp>
        <p:nvSpPr>
          <p:cNvPr id="15395" name="Rectangle 35"/>
          <p:cNvSpPr>
            <a:spLocks noGrp="1" noChangeArrowheads="1"/>
          </p:cNvSpPr>
          <p:nvPr>
            <p:ph type="subTitle" sz="quarter" idx="1"/>
          </p:nvPr>
        </p:nvSpPr>
        <p:spPr>
          <a:xfrm>
            <a:off x="2438400" y="3886200"/>
            <a:ext cx="8534400" cy="1752600"/>
          </a:xfrm>
        </p:spPr>
        <p:txBody>
          <a:bodyPr lIns="92075" tIns="46038" rIns="92075" bIns="46038"/>
          <a:lstStyle>
            <a:lvl1pPr marL="0" indent="0" algn="ctr">
              <a:buFont typeface="Wingdings" pitchFamily="2" charset="2"/>
              <a:buNone/>
              <a:defRPr>
                <a:solidFill>
                  <a:srgbClr val="FFFFFF"/>
                </a:solidFill>
              </a:defRPr>
            </a:lvl1pPr>
          </a:lstStyle>
          <a:p>
            <a:r>
              <a:rPr lang="en-US"/>
              <a:t>Click to edit Master subtitle style</a:t>
            </a:r>
          </a:p>
        </p:txBody>
      </p:sp>
      <p:sp>
        <p:nvSpPr>
          <p:cNvPr id="36" name="Rectangle 36"/>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37" name="Rectangle 37"/>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38" name="Rectangle 38"/>
          <p:cNvSpPr>
            <a:spLocks noGrp="1" noChangeArrowheads="1"/>
          </p:cNvSpPr>
          <p:nvPr>
            <p:ph type="sldNum" sz="quarter" idx="12"/>
          </p:nvPr>
        </p:nvSpPr>
        <p:spPr/>
        <p:txBody>
          <a:bodyPr/>
          <a:lstStyle>
            <a:lvl1pPr>
              <a:defRPr>
                <a:solidFill>
                  <a:srgbClr val="FFFFFF"/>
                </a:solidFill>
              </a:defRPr>
            </a:lvl1pPr>
          </a:lstStyle>
          <a:p>
            <a:fld id="{F434306A-9547-419F-A264-AAB67C05F398}" type="slidenum">
              <a:rPr lang="en-US" altLang="en-US"/>
              <a:pPr/>
              <a:t>‹#›</a:t>
            </a:fld>
            <a:endParaRPr lang="en-US" altLang="en-US"/>
          </a:p>
        </p:txBody>
      </p:sp>
    </p:spTree>
    <p:extLst>
      <p:ext uri="{BB962C8B-B14F-4D97-AF65-F5344CB8AC3E}">
        <p14:creationId xmlns:p14="http://schemas.microsoft.com/office/powerpoint/2010/main" val="2738945888"/>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3"/>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p:cNvSpPr>
            <a:spLocks noGrp="1" noChangeArrowheads="1"/>
          </p:cNvSpPr>
          <p:nvPr>
            <p:ph type="dt" sz="half" idx="10"/>
          </p:nvPr>
        </p:nvSpPr>
        <p:spPr>
          <a:ln/>
        </p:spPr>
        <p:txBody>
          <a:bodyPr/>
          <a:lstStyle>
            <a:lvl1pPr>
              <a:defRPr/>
            </a:lvl1pPr>
          </a:lstStyle>
          <a:p>
            <a:pPr>
              <a:defRPr/>
            </a:pPr>
            <a:endParaRPr lang="en-US"/>
          </a:p>
        </p:txBody>
      </p:sp>
      <p:sp>
        <p:nvSpPr>
          <p:cNvPr id="4" name="Rectangle 3"/>
          <p:cNvSpPr>
            <a:spLocks noGrp="1" noChangeArrowheads="1"/>
          </p:cNvSpPr>
          <p:nvPr>
            <p:ph type="sldNum" sz="quarter" idx="11"/>
          </p:nvPr>
        </p:nvSpPr>
        <p:spPr>
          <a:ln/>
        </p:spPr>
        <p:txBody>
          <a:bodyPr/>
          <a:lstStyle>
            <a:lvl1pPr>
              <a:defRPr/>
            </a:lvl1pPr>
          </a:lstStyle>
          <a:p>
            <a:pPr>
              <a:defRPr/>
            </a:pPr>
            <a:fld id="{4971FCA6-7645-460B-AB48-CA8D34B804C4}" type="slidenum">
              <a:rPr lang="en-US"/>
              <a:pPr>
                <a:defRPr/>
              </a:pPr>
              <a:t>‹#›</a:t>
            </a:fld>
            <a:endParaRPr lang="en-US"/>
          </a:p>
        </p:txBody>
      </p:sp>
      <p:sp>
        <p:nvSpPr>
          <p:cNvPr id="5"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445315681"/>
      </p:ext>
    </p:extLst>
  </p:cSld>
  <p:clrMapOvr>
    <a:masterClrMapping/>
  </p:clrMapOvr>
  <p:transition>
    <p:random/>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fld id="{A59691FE-0289-4C30-AC1E-B4493DEEE7A5}" type="datetime1">
              <a:rPr lang="en-US"/>
              <a:pPr>
                <a:defRPr/>
              </a:pPr>
              <a:t>12/11/2021</a:t>
            </a:fld>
            <a:endParaRPr lang="en-US"/>
          </a:p>
        </p:txBody>
      </p:sp>
      <p:sp>
        <p:nvSpPr>
          <p:cNvPr id="4" name="Footer Placeholder 3"/>
          <p:cNvSpPr>
            <a:spLocks noGrp="1"/>
          </p:cNvSpPr>
          <p:nvPr>
            <p:ph type="ftr" sz="quarter" idx="11"/>
          </p:nvPr>
        </p:nvSpPr>
        <p:spPr/>
        <p:txBody>
          <a:bodyPr/>
          <a:lstStyle>
            <a:lvl1pPr>
              <a:defRPr/>
            </a:lvl1pPr>
          </a:lstStyle>
          <a:p>
            <a:pPr>
              <a:defRPr/>
            </a:pPr>
            <a:r>
              <a:rPr lang="en-US"/>
              <a:t>DANIEL</a:t>
            </a:r>
          </a:p>
        </p:txBody>
      </p:sp>
      <p:sp>
        <p:nvSpPr>
          <p:cNvPr id="5" name="Slide Number Placeholder 4"/>
          <p:cNvSpPr>
            <a:spLocks noGrp="1"/>
          </p:cNvSpPr>
          <p:nvPr>
            <p:ph type="sldNum" sz="quarter" idx="12"/>
          </p:nvPr>
        </p:nvSpPr>
        <p:spPr/>
        <p:txBody>
          <a:bodyPr/>
          <a:lstStyle>
            <a:lvl1pPr>
              <a:defRPr/>
            </a:lvl1pPr>
          </a:lstStyle>
          <a:p>
            <a:fld id="{0831CE7A-67AC-4113-9A38-5E67E965B48E}" type="slidenum">
              <a:rPr lang="en-US" altLang="en-US"/>
              <a:pPr/>
              <a:t>‹#›</a:t>
            </a:fld>
            <a:endParaRPr lang="en-US" altLang="en-US"/>
          </a:p>
        </p:txBody>
      </p:sp>
    </p:spTree>
    <p:extLst>
      <p:ext uri="{BB962C8B-B14F-4D97-AF65-F5344CB8AC3E}">
        <p14:creationId xmlns:p14="http://schemas.microsoft.com/office/powerpoint/2010/main" val="8617098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859233347"/>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4227777506"/>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4266701558"/>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932624387"/>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32687730"/>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167117808"/>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2124601033"/>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2195921770"/>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5"/>
            <a:ext cx="1447800" cy="6854825"/>
            <a:chOff x="0" y="0"/>
            <a:chExt cx="684" cy="4318"/>
          </a:xfrm>
        </p:grpSpPr>
        <p:sp>
          <p:nvSpPr>
            <p:cNvPr id="14339"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sz="2400" dirty="0">
                <a:latin typeface="Calibri" panose="020F0502020204030204" pitchFamily="34" charset="0"/>
                <a:cs typeface="+mn-cs"/>
              </a:endParaRPr>
            </a:p>
          </p:txBody>
        </p:sp>
        <p:grpSp>
          <p:nvGrpSpPr>
            <p:cNvPr id="1033"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grpSp>
      </p:grpSp>
      <p:sp>
        <p:nvSpPr>
          <p:cNvPr id="1027" name="Rectangle 34"/>
          <p:cNvSpPr>
            <a:spLocks noGrp="1" noChangeArrowheads="1"/>
          </p:cNvSpPr>
          <p:nvPr>
            <p:ph type="title"/>
          </p:nvPr>
        </p:nvSpPr>
        <p:spPr bwMode="auto">
          <a:xfrm>
            <a:off x="15240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dirty="0"/>
              <a:t>Click to edit Master title style</a:t>
            </a:r>
          </a:p>
        </p:txBody>
      </p:sp>
      <p:sp>
        <p:nvSpPr>
          <p:cNvPr id="14371" name="Rectangle 35"/>
          <p:cNvSpPr>
            <a:spLocks noGrp="1" noChangeArrowheads="1"/>
          </p:cNvSpPr>
          <p:nvPr>
            <p:ph type="dt" sz="half" idx="2"/>
          </p:nvPr>
        </p:nvSpPr>
        <p:spPr bwMode="auto">
          <a:xfrm>
            <a:off x="15240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latin typeface="Calibri" panose="020F0502020204030204" pitchFamily="34" charset="0"/>
                <a:cs typeface="+mn-cs"/>
              </a:defRPr>
            </a:lvl1pPr>
          </a:lstStyle>
          <a:p>
            <a:pPr>
              <a:defRPr/>
            </a:pPr>
            <a:endParaRPr lang="en-US" dirty="0"/>
          </a:p>
        </p:txBody>
      </p:sp>
      <p:sp>
        <p:nvSpPr>
          <p:cNvPr id="14372" name="Rectangle 36"/>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atin typeface="Calibri" panose="020F0502020204030204" pitchFamily="34" charset="0"/>
                <a:cs typeface="+mn-cs"/>
              </a:defRPr>
            </a:lvl1pPr>
          </a:lstStyle>
          <a:p>
            <a:pPr>
              <a:defRPr/>
            </a:pPr>
            <a:endParaRPr lang="en-US" dirty="0"/>
          </a:p>
        </p:txBody>
      </p:sp>
      <p:sp>
        <p:nvSpPr>
          <p:cNvPr id="14373" name="Rectangle 37"/>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atin typeface="Calibri" panose="020F0502020204030204" pitchFamily="34" charset="0"/>
              </a:defRPr>
            </a:lvl1pPr>
          </a:lstStyle>
          <a:p>
            <a:fld id="{3776912B-AC69-41FE-A101-09E856C32C50}" type="slidenum">
              <a:rPr lang="en-US" altLang="en-US" smtClean="0"/>
              <a:pPr/>
              <a:t>‹#›</a:t>
            </a:fld>
            <a:endParaRPr lang="en-US" altLang="en-US" dirty="0"/>
          </a:p>
        </p:txBody>
      </p:sp>
      <p:sp>
        <p:nvSpPr>
          <p:cNvPr id="14374" name="Rectangle 38"/>
          <p:cNvSpPr>
            <a:spLocks noGrp="1" noChangeArrowheads="1"/>
          </p:cNvSpPr>
          <p:nvPr>
            <p:ph type="body" idx="1"/>
          </p:nvPr>
        </p:nvSpPr>
        <p:spPr bwMode="auto">
          <a:xfrm>
            <a:off x="1559984" y="1946275"/>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88906" r:id="rId1"/>
    <p:sldLayoutId id="2147488907" r:id="rId2"/>
    <p:sldLayoutId id="2147488908" r:id="rId3"/>
    <p:sldLayoutId id="2147488909" r:id="rId4"/>
    <p:sldLayoutId id="2147488910" r:id="rId5"/>
    <p:sldLayoutId id="2147488911" r:id="rId6"/>
    <p:sldLayoutId id="2147488912" r:id="rId7"/>
    <p:sldLayoutId id="2147488913" r:id="rId8"/>
    <p:sldLayoutId id="2147488914" r:id="rId9"/>
    <p:sldLayoutId id="2147488915" r:id="rId10"/>
    <p:sldLayoutId id="2147488916" r:id="rId11"/>
    <p:sldLayoutId id="2147488917" r:id="rId12"/>
    <p:sldLayoutId id="2147488918" r:id="rId13"/>
    <p:sldLayoutId id="2147488919" r:id="rId14"/>
    <p:sldLayoutId id="2147488920" r:id="rId15"/>
    <p:sldLayoutId id="2147488921" r:id="rId16"/>
  </p:sldLayoutIdLst>
  <p:transition/>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00.xml.rels><?xml version="1.0" encoding="UTF-8" standalone="yes"?>
<Relationships xmlns="http://schemas.openxmlformats.org/package/2006/relationships"><Relationship Id="rId2" Type="http://schemas.openxmlformats.org/officeDocument/2006/relationships/image" Target="../media/image55.gif"/><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18.png"/><Relationship Id="rId1" Type="http://schemas.openxmlformats.org/officeDocument/2006/relationships/slideLayout" Target="../slideLayouts/slideLayout11.xml"/></Relationships>
</file>

<file path=ppt/slides/_rels/slide102.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0.xml"/></Relationships>
</file>

<file path=ppt/slides/_rels/slide10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6.xml"/></Relationships>
</file>

<file path=ppt/slides/_rels/slide10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1.xml"/></Relationships>
</file>

<file path=ppt/slides/_rels/slide10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18.png"/><Relationship Id="rId1" Type="http://schemas.openxmlformats.org/officeDocument/2006/relationships/slideLayout" Target="../slideLayouts/slideLayout11.xml"/></Relationships>
</file>

<file path=ppt/slides/_rels/slide10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18.png"/><Relationship Id="rId1" Type="http://schemas.openxmlformats.org/officeDocument/2006/relationships/slideLayout" Target="../slideLayouts/slideLayout11.xml"/></Relationships>
</file>

<file path=ppt/slides/_rels/slide10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1.xml"/></Relationships>
</file>

<file path=ppt/slides/_rels/slide10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1.xml"/></Relationships>
</file>

<file path=ppt/slides/_rels/slide10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1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1.xml"/></Relationships>
</file>

<file path=ppt/slides/_rels/slide11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11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11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1.xml"/></Relationships>
</file>

<file path=ppt/slides/_rels/slide1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1.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1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xml"/><Relationship Id="rId1" Type="http://schemas.openxmlformats.org/officeDocument/2006/relationships/slideLayout" Target="../slideLayouts/slideLayout10.xml"/><Relationship Id="rId5" Type="http://schemas.microsoft.com/office/2007/relationships/hdphoto" Target="../media/hdphoto1.wdp"/><Relationship Id="rId4" Type="http://schemas.openxmlformats.org/officeDocument/2006/relationships/image" Target="../media/image17.png"/></Relationships>
</file>

<file path=ppt/slides/_rels/slide2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10.xml"/><Relationship Id="rId5" Type="http://schemas.microsoft.com/office/2007/relationships/hdphoto" Target="../media/hdphoto1.wdp"/><Relationship Id="rId4" Type="http://schemas.openxmlformats.org/officeDocument/2006/relationships/image" Target="../media/image17.png"/></Relationships>
</file>

<file path=ppt/slides/_rels/slide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10.xml"/><Relationship Id="rId5" Type="http://schemas.microsoft.com/office/2007/relationships/hdphoto" Target="../media/hdphoto1.wdp"/><Relationship Id="rId4" Type="http://schemas.openxmlformats.org/officeDocument/2006/relationships/image" Target="../media/image17.png"/></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10.xml"/><Relationship Id="rId5" Type="http://schemas.microsoft.com/office/2007/relationships/hdphoto" Target="../media/hdphoto1.wdp"/><Relationship Id="rId4" Type="http://schemas.openxmlformats.org/officeDocument/2006/relationships/image" Target="../media/image17.png"/></Relationships>
</file>

<file path=ppt/slides/_rels/slide4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5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1.xml"/></Relationships>
</file>

<file path=ppt/slides/_rels/slide5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5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eg"/><Relationship Id="rId1" Type="http://schemas.openxmlformats.org/officeDocument/2006/relationships/slideLayout" Target="../slideLayouts/slideLayout10.xml"/></Relationships>
</file>

<file path=ppt/slides/_rels/slide6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0.xml"/></Relationships>
</file>

<file path=ppt/slides/_rels/slide6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0.xml"/></Relationships>
</file>

<file path=ppt/slides/_rels/slide6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0.xml"/></Relationships>
</file>

<file path=ppt/slides/_rels/slide6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0.xml"/></Relationships>
</file>

<file path=ppt/slides/_rels/slide6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6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6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7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10.xml"/><Relationship Id="rId5" Type="http://schemas.microsoft.com/office/2007/relationships/hdphoto" Target="../media/hdphoto1.wdp"/><Relationship Id="rId4" Type="http://schemas.openxmlformats.org/officeDocument/2006/relationships/image" Target="../media/image17.png"/></Relationships>
</file>

<file path=ppt/slides/_rels/slide7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0.xml"/></Relationships>
</file>

<file path=ppt/slides/_rels/slide7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10.xml"/><Relationship Id="rId5" Type="http://schemas.microsoft.com/office/2007/relationships/hdphoto" Target="../media/hdphoto1.wdp"/><Relationship Id="rId4" Type="http://schemas.openxmlformats.org/officeDocument/2006/relationships/image" Target="../media/image17.png"/></Relationships>
</file>

<file path=ppt/slides/_rels/slide7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10.xml"/><Relationship Id="rId5" Type="http://schemas.microsoft.com/office/2007/relationships/hdphoto" Target="../media/hdphoto1.wdp"/><Relationship Id="rId4" Type="http://schemas.openxmlformats.org/officeDocument/2006/relationships/image" Target="../media/image17.png"/></Relationships>
</file>

<file path=ppt/slides/_rels/slide7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7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eg"/><Relationship Id="rId1" Type="http://schemas.openxmlformats.org/officeDocument/2006/relationships/slideLayout" Target="../slideLayouts/slideLayout10.xml"/></Relationships>
</file>

<file path=ppt/slides/_rels/slide8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10.xml"/></Relationships>
</file>

<file path=ppt/slides/_rels/slide8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1.xml"/></Relationships>
</file>

<file path=ppt/slides/_rels/slide83.xml.rels><?xml version="1.0" encoding="UTF-8" standalone="yes"?>
<Relationships xmlns="http://schemas.openxmlformats.org/package/2006/relationships"><Relationship Id="rId3" Type="http://schemas.openxmlformats.org/officeDocument/2006/relationships/image" Target="../media/image48.wmf"/><Relationship Id="rId2" Type="http://schemas.openxmlformats.org/officeDocument/2006/relationships/image" Target="../media/image47.png"/><Relationship Id="rId1" Type="http://schemas.openxmlformats.org/officeDocument/2006/relationships/slideLayout" Target="../slideLayouts/slideLayout14.xml"/></Relationships>
</file>

<file path=ppt/slides/_rels/slide84.xml.rels><?xml version="1.0" encoding="UTF-8" standalone="yes"?>
<Relationships xmlns="http://schemas.openxmlformats.org/package/2006/relationships"><Relationship Id="rId3" Type="http://schemas.openxmlformats.org/officeDocument/2006/relationships/image" Target="../media/image48.wmf"/><Relationship Id="rId2" Type="http://schemas.openxmlformats.org/officeDocument/2006/relationships/image" Target="../media/image47.png"/><Relationship Id="rId1" Type="http://schemas.openxmlformats.org/officeDocument/2006/relationships/slideLayout" Target="../slideLayouts/slideLayout14.xml"/></Relationships>
</file>

<file path=ppt/slides/_rels/slide8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9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9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3.xml"/></Relationships>
</file>

<file path=ppt/slides/_rels/slide9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3.xml"/><Relationship Id="rId1" Type="http://schemas.openxmlformats.org/officeDocument/2006/relationships/slideLayout" Target="../slideLayouts/slideLayout10.xml"/><Relationship Id="rId4" Type="http://schemas.openxmlformats.org/officeDocument/2006/relationships/image" Target="../media/image54.jpeg"/></Relationships>
</file>

<file path=ppt/slides/_rels/slide9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3.xml"/></Relationships>
</file>

<file path=ppt/slides/_rels/slide9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1.xml"/></Relationships>
</file>

<file path=ppt/slides/_rels/slide9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10.xml"/><Relationship Id="rId5" Type="http://schemas.microsoft.com/office/2007/relationships/hdphoto" Target="../media/hdphoto1.wdp"/><Relationship Id="rId4" Type="http://schemas.openxmlformats.org/officeDocument/2006/relationships/image" Target="../media/image17.png"/></Relationships>
</file>

<file path=ppt/slides/_rels/slide9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0.xml"/></Relationships>
</file>

<file path=ppt/slides/_rels/slide9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B01347A-E166-4399-80F1-5FDEDB0A697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419624" y="5410200"/>
            <a:ext cx="5352752" cy="1374774"/>
          </a:xfrm>
          <a:prstGeom prst="rect">
            <a:avLst/>
          </a:prstGeom>
        </p:spPr>
      </p:pic>
      <p:pic>
        <p:nvPicPr>
          <p:cNvPr id="5" name="Picture 4" descr="A close up of a sign&#10;&#10;Description automatically generated">
            <a:extLst>
              <a:ext uri="{FF2B5EF4-FFF2-40B4-BE49-F238E27FC236}">
                <a16:creationId xmlns:a16="http://schemas.microsoft.com/office/drawing/2014/main" id="{365E98A2-B1BD-4000-A879-674CC59720E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44800" y="1676400"/>
            <a:ext cx="6502400" cy="3657600"/>
          </a:xfrm>
          <a:prstGeom prst="rect">
            <a:avLst/>
          </a:prstGeom>
        </p:spPr>
      </p:pic>
      <p:sp>
        <p:nvSpPr>
          <p:cNvPr id="7" name="Rectangle 2">
            <a:extLst>
              <a:ext uri="{FF2B5EF4-FFF2-40B4-BE49-F238E27FC236}">
                <a16:creationId xmlns:a16="http://schemas.microsoft.com/office/drawing/2014/main" id="{6C1B414B-77B0-4090-9319-1C754B5D5A2D}"/>
              </a:ext>
            </a:extLst>
          </p:cNvPr>
          <p:cNvSpPr txBox="1">
            <a:spLocks noChangeArrowheads="1"/>
          </p:cNvSpPr>
          <p:nvPr/>
        </p:nvSpPr>
        <p:spPr>
          <a:xfrm>
            <a:off x="3124200" y="228600"/>
            <a:ext cx="5943600" cy="1219200"/>
          </a:xfrm>
          <a:prstGeom prst="rect">
            <a:avLst/>
          </a:prstGeom>
        </p:spPr>
        <p:txBody>
          <a:bodyPr anchor="ct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r>
              <a:rPr lang="en-US" sz="3600" kern="0" dirty="0">
                <a:effectLst>
                  <a:outerShdw blurRad="38100" dist="38100" dir="2700000" algn="tl">
                    <a:srgbClr val="000000">
                      <a:alpha val="43137"/>
                    </a:srgbClr>
                  </a:outerShdw>
                </a:effectLst>
              </a:rPr>
              <a:t>Genesis 12</a:t>
            </a:r>
            <a:r>
              <a:rPr lang="en-US" sz="3600" kern="0" dirty="0">
                <a:effectLst>
                  <a:outerShdw blurRad="38100" dist="38100" dir="2700000" algn="tl">
                    <a:srgbClr val="000000">
                      <a:alpha val="43137"/>
                    </a:srgbClr>
                  </a:outerShdw>
                </a:effectLst>
                <a:cs typeface="Calibri" panose="020F0502020204030204" pitchFamily="34" charset="0"/>
              </a:rPr>
              <a:t>‒50</a:t>
            </a:r>
            <a:endParaRPr lang="en-US" sz="3600" kern="0" dirty="0">
              <a:effectLst>
                <a:outerShdw blurRad="38100" dist="38100" dir="2700000" algn="tl">
                  <a:srgbClr val="000000">
                    <a:alpha val="43137"/>
                  </a:srgbClr>
                </a:outerShdw>
              </a:effectLst>
              <a:sym typeface="Symbol" pitchFamily="18" charset="2"/>
            </a:endParaRPr>
          </a:p>
          <a:p>
            <a:pPr algn="ctr" eaLnBrk="1" hangingPunct="1"/>
            <a:r>
              <a:rPr lang="en-US" sz="3200" kern="0" dirty="0">
                <a:effectLst>
                  <a:outerShdw blurRad="38100" dist="38100" dir="2700000" algn="tl">
                    <a:srgbClr val="000000">
                      <a:alpha val="43137"/>
                    </a:srgbClr>
                  </a:outerShdw>
                </a:effectLst>
                <a:sym typeface="Symbol" pitchFamily="18" charset="2"/>
              </a:rPr>
              <a:t>Israel’s Birth &amp; Preservation</a:t>
            </a:r>
          </a:p>
        </p:txBody>
      </p:sp>
    </p:spTree>
    <p:extLst>
      <p:ext uri="{BB962C8B-B14F-4D97-AF65-F5344CB8AC3E}">
        <p14:creationId xmlns:p14="http://schemas.microsoft.com/office/powerpoint/2010/main" val="39120385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Genesis 15:1</a:t>
            </a:r>
            <a:r>
              <a:rPr lang="en-US" sz="3600" dirty="0">
                <a:effectLst>
                  <a:outerShdw blurRad="38100" dist="38100" dir="2700000" algn="tl">
                    <a:srgbClr val="000000">
                      <a:alpha val="43137"/>
                    </a:srgbClr>
                  </a:outerShdw>
                </a:effectLst>
                <a:cs typeface="Calibri" panose="020F0502020204030204" pitchFamily="34" charset="0"/>
              </a:rPr>
              <a:t>‒21</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Abrahamic Covenant</a:t>
            </a:r>
          </a:p>
        </p:txBody>
      </p:sp>
      <p:sp>
        <p:nvSpPr>
          <p:cNvPr id="161795" name="Rectangle 3"/>
          <p:cNvSpPr>
            <a:spLocks noGrp="1" noChangeArrowheads="1"/>
          </p:cNvSpPr>
          <p:nvPr>
            <p:ph type="body" idx="1"/>
          </p:nvPr>
        </p:nvSpPr>
        <p:spPr>
          <a:xfrm>
            <a:off x="1066800" y="2057400"/>
            <a:ext cx="6934200" cy="2743200"/>
          </a:xfrm>
        </p:spPr>
        <p:txBody>
          <a:bodyPr/>
          <a:lstStyle/>
          <a:p>
            <a:pPr marL="4572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Seed Promise Clarified (15:1-6)</a:t>
            </a:r>
          </a:p>
          <a:p>
            <a:pPr marL="4572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Land Promise Ratified (15:7-21)</a:t>
            </a:r>
          </a:p>
          <a:p>
            <a:pPr marL="0" lvl="2" indent="0" eaLnBrk="1" hangingPunct="1">
              <a:spcBef>
                <a:spcPts val="0"/>
              </a:spcBef>
              <a:spcAft>
                <a:spcPts val="3000"/>
              </a:spcAft>
              <a:buClr>
                <a:srgbClr val="CC66FF"/>
              </a:buClr>
              <a:buSzPct val="100000"/>
              <a:buNone/>
              <a:defRPr/>
            </a:pPr>
            <a:endParaRPr lang="en-US" dirty="0">
              <a:effectLst>
                <a:outerShdw blurRad="38100" dist="38100" dir="2700000" algn="tl">
                  <a:srgbClr val="000000">
                    <a:alpha val="43137"/>
                  </a:srgbClr>
                </a:outerShdw>
              </a:effectLst>
            </a:endParaRPr>
          </a:p>
        </p:txBody>
      </p:sp>
      <p:pic>
        <p:nvPicPr>
          <p:cNvPr id="5" name="Picture 4">
            <a:extLst>
              <a:ext uri="{FF2B5EF4-FFF2-40B4-BE49-F238E27FC236}">
                <a16:creationId xmlns:a16="http://schemas.microsoft.com/office/drawing/2014/main" id="{66576D2B-7AF3-4A7D-A3A3-D7CBD6B390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37436168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dan to beersheb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590800" y="152400"/>
            <a:ext cx="7010400" cy="64645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29834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F217FC5-7163-4D9A-AA06-AAD7459895CE}"/>
              </a:ext>
            </a:extLst>
          </p:cNvPr>
          <p:cNvPicPr>
            <a:picLocks noChangeAspect="1"/>
          </p:cNvPicPr>
          <p:nvPr/>
        </p:nvPicPr>
        <p:blipFill>
          <a:blip r:embed="rId2"/>
          <a:stretch>
            <a:fillRect/>
          </a:stretch>
        </p:blipFill>
        <p:spPr>
          <a:xfrm>
            <a:off x="0" y="0"/>
            <a:ext cx="12192000" cy="6857999"/>
          </a:xfrm>
          <a:prstGeom prst="rect">
            <a:avLst/>
          </a:prstGeom>
        </p:spPr>
      </p:pic>
      <p:sp>
        <p:nvSpPr>
          <p:cNvPr id="24579" name="Rectangle 3"/>
          <p:cNvSpPr>
            <a:spLocks noGrp="1"/>
          </p:cNvSpPr>
          <p:nvPr>
            <p:ph type="body" idx="4294967295"/>
          </p:nvPr>
        </p:nvSpPr>
        <p:spPr>
          <a:xfrm>
            <a:off x="609600" y="0"/>
            <a:ext cx="10972800" cy="3200400"/>
          </a:xfrm>
        </p:spPr>
        <p:txBody>
          <a:bodyPr/>
          <a:lstStyle/>
          <a:p>
            <a:pPr marL="0" indent="0" algn="ctr">
              <a:spcBef>
                <a:spcPts val="0"/>
              </a:spcBef>
              <a:spcAft>
                <a:spcPts val="1200"/>
              </a:spcAft>
              <a:buNone/>
              <a:defRPr/>
            </a:pPr>
            <a:r>
              <a:rPr lang="en-US" altLang="en-US" sz="4000" kern="1200" dirty="0">
                <a:solidFill>
                  <a:schemeClr val="tx2"/>
                </a:solidFill>
                <a:ea typeface="+mj-ea"/>
                <a:cs typeface="Calibri" panose="020F0502020204030204" pitchFamily="34" charset="0"/>
              </a:rPr>
              <a:t>1 Kings 4:21</a:t>
            </a:r>
          </a:p>
          <a:p>
            <a:pPr marL="0" indent="0" algn="just">
              <a:spcBef>
                <a:spcPts val="0"/>
              </a:spcBef>
              <a:buNone/>
              <a:defRPr/>
            </a:pPr>
            <a:r>
              <a:rPr lang="en-US" sz="3600" dirty="0">
                <a:cs typeface="Calibri" panose="020F0502020204030204" pitchFamily="34" charset="0"/>
              </a:rPr>
              <a:t>“Now Solomon ruled over all the kingdoms from the River to the land of the Philistines and to the </a:t>
            </a:r>
            <a:r>
              <a:rPr lang="en-US" sz="3600" b="1" u="sng" dirty="0">
                <a:solidFill>
                  <a:srgbClr val="FFFFCC"/>
                </a:solidFill>
                <a:cs typeface="Calibri" panose="020F0502020204030204" pitchFamily="34" charset="0"/>
              </a:rPr>
              <a:t>border</a:t>
            </a:r>
            <a:r>
              <a:rPr lang="en-US" sz="3600" dirty="0">
                <a:cs typeface="Calibri" panose="020F0502020204030204" pitchFamily="34" charset="0"/>
              </a:rPr>
              <a:t> of Egypt; they brought </a:t>
            </a:r>
            <a:r>
              <a:rPr lang="en-US" sz="3600" b="1" u="sng" dirty="0">
                <a:solidFill>
                  <a:srgbClr val="FFFFCC"/>
                </a:solidFill>
                <a:cs typeface="Calibri" panose="020F0502020204030204" pitchFamily="34" charset="0"/>
              </a:rPr>
              <a:t>tribute</a:t>
            </a:r>
            <a:r>
              <a:rPr lang="en-US" sz="3600" dirty="0">
                <a:cs typeface="Calibri" panose="020F0502020204030204" pitchFamily="34" charset="0"/>
              </a:rPr>
              <a:t> and served Solomon all the days of his life.”</a:t>
            </a:r>
          </a:p>
        </p:txBody>
      </p:sp>
      <p:pic>
        <p:nvPicPr>
          <p:cNvPr id="2" name="Picture 1">
            <a:extLst>
              <a:ext uri="{FF2B5EF4-FFF2-40B4-BE49-F238E27FC236}">
                <a16:creationId xmlns:a16="http://schemas.microsoft.com/office/drawing/2014/main" id="{5D69658B-1E29-473F-801B-A19711557DF7}"/>
              </a:ext>
            </a:extLst>
          </p:cNvPr>
          <p:cNvPicPr>
            <a:picLocks noChangeAspect="1"/>
          </p:cNvPicPr>
          <p:nvPr/>
        </p:nvPicPr>
        <p:blipFill>
          <a:blip r:embed="rId3"/>
          <a:stretch>
            <a:fillRect/>
          </a:stretch>
        </p:blipFill>
        <p:spPr>
          <a:xfrm>
            <a:off x="4815328" y="2971800"/>
            <a:ext cx="2561345" cy="1828800"/>
          </a:xfrm>
          <a:prstGeom prst="rect">
            <a:avLst/>
          </a:prstGeom>
          <a:ln>
            <a:solidFill>
              <a:schemeClr val="tx1"/>
            </a:solidFill>
          </a:ln>
        </p:spPr>
      </p:pic>
    </p:spTree>
    <p:extLst>
      <p:ext uri="{BB962C8B-B14F-4D97-AF65-F5344CB8AC3E}">
        <p14:creationId xmlns:p14="http://schemas.microsoft.com/office/powerpoint/2010/main" val="34842396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2209800" y="228600"/>
            <a:ext cx="7772400" cy="762000"/>
          </a:xfrm>
        </p:spPr>
        <p:txBody>
          <a:bodyPr/>
          <a:lstStyle/>
          <a:p>
            <a:pPr algn="ctr" eaLnBrk="1" hangingPunct="1"/>
            <a:r>
              <a:rPr lang="en-US" sz="3600" dirty="0"/>
              <a:t>IMPORTANCE</a:t>
            </a:r>
          </a:p>
        </p:txBody>
      </p:sp>
      <p:sp>
        <p:nvSpPr>
          <p:cNvPr id="2" name="Rectangle 1"/>
          <p:cNvSpPr/>
          <p:nvPr/>
        </p:nvSpPr>
        <p:spPr>
          <a:xfrm>
            <a:off x="596348" y="1143000"/>
            <a:ext cx="7328452" cy="5170646"/>
          </a:xfrm>
          <a:prstGeom prst="rect">
            <a:avLst/>
          </a:prstGeom>
        </p:spPr>
        <p:txBody>
          <a:bodyPr wrap="square">
            <a:spAutoFit/>
          </a:bodyPr>
          <a:lstStyle/>
          <a:p>
            <a:pPr marL="461963" indent="-461963" algn="just">
              <a:spcBef>
                <a:spcPts val="0"/>
              </a:spcBef>
              <a:spcAft>
                <a:spcPts val="2400"/>
              </a:spcAft>
              <a:buClr>
                <a:schemeClr val="tx2"/>
              </a:buClr>
              <a:buSzPct val="75000"/>
              <a:buFont typeface="Wingdings" pitchFamily="2" charset="2"/>
              <a:buChar char="n"/>
              <a:defRPr/>
            </a:pPr>
            <a:r>
              <a:rPr lang="en-US" sz="3000" dirty="0">
                <a:effectLst>
                  <a:outerShdw blurRad="38100" dist="38100" dir="2700000" algn="tl">
                    <a:srgbClr val="000000"/>
                  </a:outerShdw>
                </a:effectLst>
                <a:latin typeface="Calibri" panose="020F0502020204030204" pitchFamily="34" charset="0"/>
                <a:cs typeface="+mn-cs"/>
              </a:rPr>
              <a:t>God’s promises and covenant to Israel remain literal, reliable, unconditional, and unfulfilled (Gen. 23)</a:t>
            </a:r>
          </a:p>
          <a:p>
            <a:pPr marL="461963" indent="-461963" algn="just">
              <a:spcBef>
                <a:spcPts val="0"/>
              </a:spcBef>
              <a:spcAft>
                <a:spcPts val="2400"/>
              </a:spcAft>
              <a:buClr>
                <a:schemeClr val="tx2"/>
              </a:buClr>
              <a:buSzPct val="75000"/>
              <a:buFont typeface="Wingdings" pitchFamily="2" charset="2"/>
              <a:buChar char="n"/>
              <a:defRPr/>
            </a:pPr>
            <a:r>
              <a:rPr lang="en-US" sz="3000" dirty="0">
                <a:effectLst>
                  <a:outerShdw blurRad="38100" dist="38100" dir="2700000" algn="tl">
                    <a:srgbClr val="000000"/>
                  </a:outerShdw>
                </a:effectLst>
                <a:latin typeface="Calibri" panose="020F0502020204030204" pitchFamily="34" charset="0"/>
                <a:cs typeface="+mn-cs"/>
              </a:rPr>
              <a:t>Basis of God’s intervention in history</a:t>
            </a:r>
            <a:r>
              <a:rPr lang="en-US" sz="3000" dirty="0">
                <a:effectLst>
                  <a:outerShdw blurRad="38100" dist="38100" dir="2700000" algn="tl">
                    <a:srgbClr val="000000"/>
                  </a:outerShdw>
                </a:effectLst>
                <a:latin typeface="Calibri" panose="020F0502020204030204" pitchFamily="34" charset="0"/>
              </a:rPr>
              <a:t> (Gen. 15:14-16; Exod. 2:24)</a:t>
            </a:r>
            <a:r>
              <a:rPr lang="en-US" sz="3000" dirty="0">
                <a:effectLst>
                  <a:outerShdw blurRad="38100" dist="38100" dir="2700000" algn="tl">
                    <a:srgbClr val="000000"/>
                  </a:outerShdw>
                </a:effectLst>
                <a:latin typeface="Calibri" panose="020F0502020204030204" pitchFamily="34" charset="0"/>
                <a:cs typeface="+mn-cs"/>
              </a:rPr>
              <a:t> </a:t>
            </a:r>
          </a:p>
          <a:p>
            <a:pPr marL="461963" indent="-461963" algn="just">
              <a:spcBef>
                <a:spcPts val="0"/>
              </a:spcBef>
              <a:spcAft>
                <a:spcPts val="2400"/>
              </a:spcAft>
              <a:buClr>
                <a:schemeClr val="tx2"/>
              </a:buClr>
              <a:buSzPct val="75000"/>
              <a:buFont typeface="Wingdings" pitchFamily="2" charset="2"/>
              <a:buChar char="n"/>
              <a:defRPr/>
            </a:pPr>
            <a:r>
              <a:rPr lang="en-US" sz="3000" dirty="0">
                <a:effectLst>
                  <a:outerShdw blurRad="38100" dist="38100" dir="2700000" algn="tl">
                    <a:srgbClr val="000000"/>
                  </a:outerShdw>
                </a:effectLst>
                <a:latin typeface="Calibri" panose="020F0502020204030204" pitchFamily="34" charset="0"/>
                <a:cs typeface="+mn-cs"/>
              </a:rPr>
              <a:t>God must once again move His hand in history to fulfill His Word (Ezek. 36:22)</a:t>
            </a:r>
          </a:p>
          <a:p>
            <a:pPr marL="461963" indent="-461963" algn="just">
              <a:spcBef>
                <a:spcPts val="0"/>
              </a:spcBef>
              <a:spcAft>
                <a:spcPts val="2400"/>
              </a:spcAft>
              <a:buClr>
                <a:schemeClr val="tx2"/>
              </a:buClr>
              <a:buSzPct val="75000"/>
              <a:buFont typeface="Wingdings" pitchFamily="2" charset="2"/>
              <a:buChar char="n"/>
              <a:defRPr/>
            </a:pPr>
            <a:r>
              <a:rPr lang="en-US" sz="3000" dirty="0">
                <a:effectLst>
                  <a:outerShdw blurRad="38100" dist="38100" dir="2700000" algn="tl">
                    <a:srgbClr val="000000"/>
                  </a:outerShdw>
                </a:effectLst>
                <a:latin typeface="Calibri" panose="020F0502020204030204" pitchFamily="34" charset="0"/>
                <a:cs typeface="+mn-cs"/>
              </a:rPr>
              <a:t>Forms the expectation of a future earthly kingdom</a:t>
            </a:r>
          </a:p>
        </p:txBody>
      </p:sp>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172959" y="2286000"/>
            <a:ext cx="3409441" cy="2286000"/>
          </a:xfrm>
          <a:prstGeom prst="rect">
            <a:avLst/>
          </a:prstGeom>
          <a:ln w="57150">
            <a:solidFill>
              <a:schemeClr val="tx1"/>
            </a:solidFill>
          </a:ln>
        </p:spPr>
      </p:pic>
    </p:spTree>
    <p:extLst>
      <p:ext uri="{BB962C8B-B14F-4D97-AF65-F5344CB8AC3E}">
        <p14:creationId xmlns:p14="http://schemas.microsoft.com/office/powerpoint/2010/main" val="8442704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11179" y="228600"/>
            <a:ext cx="9769643" cy="6400800"/>
          </a:xfrm>
          <a:prstGeom prst="rect">
            <a:avLst/>
          </a:prstGeom>
          <a:ln>
            <a:solidFill>
              <a:srgbClr val="FFFFCC"/>
            </a:solidFill>
          </a:ln>
        </p:spPr>
      </p:pic>
    </p:spTree>
    <p:extLst>
      <p:ext uri="{BB962C8B-B14F-4D97-AF65-F5344CB8AC3E}">
        <p14:creationId xmlns:p14="http://schemas.microsoft.com/office/powerpoint/2010/main" val="80003380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99673" y="137160"/>
            <a:ext cx="8392655" cy="6583680"/>
          </a:xfrm>
          <a:prstGeom prst="rect">
            <a:avLst/>
          </a:prstGeom>
        </p:spPr>
      </p:pic>
    </p:spTree>
    <p:extLst>
      <p:ext uri="{BB962C8B-B14F-4D97-AF65-F5344CB8AC3E}">
        <p14:creationId xmlns:p14="http://schemas.microsoft.com/office/powerpoint/2010/main" val="753231117"/>
      </p:ext>
    </p:extLst>
  </p:cSld>
  <p:clrMapOvr>
    <a:masterClrMapping/>
  </p:clrMapOvr>
  <mc:AlternateContent xmlns:mc="http://schemas.openxmlformats.org/markup-compatibility/2006" xmlns:p14="http://schemas.microsoft.com/office/powerpoint/2010/main">
    <mc:Choice Requires="p14">
      <p:transition p14:dur="0" advTm="11450"/>
    </mc:Choice>
    <mc:Fallback xmlns="">
      <p:transition advTm="11450"/>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B157761-421D-4D5C-855B-7FF851F32769}"/>
              </a:ext>
            </a:extLst>
          </p:cNvPr>
          <p:cNvPicPr>
            <a:picLocks noChangeAspect="1"/>
          </p:cNvPicPr>
          <p:nvPr/>
        </p:nvPicPr>
        <p:blipFill>
          <a:blip r:embed="rId2"/>
          <a:stretch>
            <a:fillRect/>
          </a:stretch>
        </p:blipFill>
        <p:spPr>
          <a:xfrm>
            <a:off x="0" y="0"/>
            <a:ext cx="12192000" cy="6857999"/>
          </a:xfrm>
          <a:prstGeom prst="rect">
            <a:avLst/>
          </a:prstGeom>
        </p:spPr>
      </p:pic>
      <p:sp>
        <p:nvSpPr>
          <p:cNvPr id="24579" name="Rectangle 3"/>
          <p:cNvSpPr>
            <a:spLocks noGrp="1"/>
          </p:cNvSpPr>
          <p:nvPr>
            <p:ph type="body" idx="4294967295"/>
          </p:nvPr>
        </p:nvSpPr>
        <p:spPr>
          <a:xfrm>
            <a:off x="609600" y="0"/>
            <a:ext cx="10972800" cy="4724400"/>
          </a:xfrm>
        </p:spPr>
        <p:txBody>
          <a:bodyPr/>
          <a:lstStyle/>
          <a:p>
            <a:pPr marL="0" indent="0" algn="ctr">
              <a:spcBef>
                <a:spcPts val="0"/>
              </a:spcBef>
              <a:spcAft>
                <a:spcPts val="1200"/>
              </a:spcAft>
              <a:buNone/>
              <a:defRPr/>
            </a:pPr>
            <a:r>
              <a:rPr lang="en-US" altLang="en-US" sz="4000" kern="1200" dirty="0">
                <a:solidFill>
                  <a:schemeClr val="tx2"/>
                </a:solidFill>
                <a:ea typeface="+mj-ea"/>
                <a:cs typeface="Calibri" panose="020F0502020204030204" pitchFamily="34" charset="0"/>
              </a:rPr>
              <a:t>Deuteronomy 29:1</a:t>
            </a:r>
          </a:p>
          <a:p>
            <a:pPr marL="0" indent="0" algn="just">
              <a:spcBef>
                <a:spcPts val="0"/>
              </a:spcBef>
              <a:buNone/>
              <a:defRPr/>
            </a:pPr>
            <a:r>
              <a:rPr lang="en-US" sz="3400" dirty="0">
                <a:cs typeface="Calibri" panose="020F0502020204030204" pitchFamily="34" charset="0"/>
              </a:rPr>
              <a:t>“These are the words of the </a:t>
            </a:r>
            <a:r>
              <a:rPr lang="en-US" sz="3400" b="1" u="sng" dirty="0">
                <a:solidFill>
                  <a:srgbClr val="FFFFCC"/>
                </a:solidFill>
                <a:cs typeface="Calibri" panose="020F0502020204030204" pitchFamily="34" charset="0"/>
              </a:rPr>
              <a:t>covenant</a:t>
            </a:r>
            <a:r>
              <a:rPr lang="en-US" sz="3400" dirty="0">
                <a:cs typeface="Calibri" panose="020F0502020204030204" pitchFamily="34" charset="0"/>
              </a:rPr>
              <a:t> which the </a:t>
            </a:r>
            <a:r>
              <a:rPr lang="en-US" sz="3400" cap="small" dirty="0">
                <a:effectLst/>
                <a:cs typeface="Calibri" panose="020F0502020204030204" pitchFamily="34" charset="0"/>
              </a:rPr>
              <a:t>Lord</a:t>
            </a:r>
            <a:r>
              <a:rPr lang="en-US" sz="3400" dirty="0">
                <a:cs typeface="Calibri" panose="020F0502020204030204" pitchFamily="34" charset="0"/>
              </a:rPr>
              <a:t> commanded Moses to make with the sons of Israel in the land of Moab, </a:t>
            </a:r>
            <a:r>
              <a:rPr lang="en-US" sz="3400" b="1" u="sng" dirty="0">
                <a:solidFill>
                  <a:srgbClr val="FFFFCC"/>
                </a:solidFill>
                <a:cs typeface="Calibri" panose="020F0502020204030204" pitchFamily="34" charset="0"/>
              </a:rPr>
              <a:t>besides the covenant which He had made with them at Horeb</a:t>
            </a:r>
            <a:r>
              <a:rPr lang="en-US" sz="3400" dirty="0">
                <a:cs typeface="Calibri" panose="020F0502020204030204" pitchFamily="34" charset="0"/>
              </a:rPr>
              <a:t>.”</a:t>
            </a:r>
          </a:p>
        </p:txBody>
      </p:sp>
      <p:pic>
        <p:nvPicPr>
          <p:cNvPr id="79876" name="Picture 2" descr="https://graftedinelena.files.wordpress.com/2013/09/moses.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775639" y="2971800"/>
            <a:ext cx="2640723" cy="18288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22373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914306C-7D5D-4E1C-992A-803EA3721AE0}"/>
              </a:ext>
            </a:extLst>
          </p:cNvPr>
          <p:cNvPicPr>
            <a:picLocks noChangeAspect="1"/>
          </p:cNvPicPr>
          <p:nvPr/>
        </p:nvPicPr>
        <p:blipFill>
          <a:blip r:embed="rId2"/>
          <a:stretch>
            <a:fillRect/>
          </a:stretch>
        </p:blipFill>
        <p:spPr>
          <a:xfrm>
            <a:off x="0" y="0"/>
            <a:ext cx="12192000" cy="6857999"/>
          </a:xfrm>
          <a:prstGeom prst="rect">
            <a:avLst/>
          </a:prstGeom>
        </p:spPr>
      </p:pic>
      <p:sp>
        <p:nvSpPr>
          <p:cNvPr id="24579" name="Rectangle 3"/>
          <p:cNvSpPr>
            <a:spLocks noGrp="1"/>
          </p:cNvSpPr>
          <p:nvPr>
            <p:ph type="body" idx="4294967295"/>
          </p:nvPr>
        </p:nvSpPr>
        <p:spPr>
          <a:xfrm>
            <a:off x="552450" y="0"/>
            <a:ext cx="11087100" cy="2590800"/>
          </a:xfrm>
        </p:spPr>
        <p:txBody>
          <a:bodyPr/>
          <a:lstStyle/>
          <a:p>
            <a:pPr marL="0" indent="0" algn="ctr">
              <a:spcBef>
                <a:spcPts val="0"/>
              </a:spcBef>
              <a:spcAft>
                <a:spcPts val="1200"/>
              </a:spcAft>
              <a:buNone/>
              <a:defRPr/>
            </a:pPr>
            <a:r>
              <a:rPr kumimoji="0" lang="en-US" altLang="en-US" sz="4000" b="0" i="0" u="none" strike="noStrike" kern="1200" cap="none" spc="0" normalizeH="0" baseline="0" noProof="0" dirty="0">
                <a:ln>
                  <a:noFill/>
                </a:ln>
                <a:solidFill>
                  <a:srgbClr val="00FFFF"/>
                </a:solidFill>
                <a:effectLst>
                  <a:outerShdw blurRad="38100" dist="38100" dir="2700000" algn="tl">
                    <a:srgbClr val="000000"/>
                  </a:outerShdw>
                </a:effectLst>
                <a:uLnTx/>
                <a:uFillTx/>
                <a:latin typeface="Calibri" panose="020F0502020204030204" pitchFamily="34" charset="0"/>
                <a:ea typeface="+mj-ea"/>
                <a:cs typeface="Calibri" panose="020F0502020204030204" pitchFamily="34" charset="0"/>
              </a:rPr>
              <a:t>Deuteronomy 30:3</a:t>
            </a:r>
          </a:p>
          <a:p>
            <a:pPr marL="0" indent="0" algn="just">
              <a:spcBef>
                <a:spcPts val="0"/>
              </a:spcBef>
              <a:buNone/>
              <a:defRPr/>
            </a:pPr>
            <a:r>
              <a:rPr lang="en-US" sz="3400" dirty="0">
                <a:cs typeface="Calibri" panose="020F0502020204030204" pitchFamily="34" charset="0"/>
              </a:rPr>
              <a:t>“</a:t>
            </a:r>
            <a:r>
              <a:rPr lang="en-US" sz="3400" baseline="30000" dirty="0">
                <a:cs typeface="Calibri" panose="020F0502020204030204" pitchFamily="34" charset="0"/>
              </a:rPr>
              <a:t> </a:t>
            </a:r>
            <a:r>
              <a:rPr lang="en-US" sz="3400" dirty="0">
                <a:cs typeface="Calibri" panose="020F0502020204030204" pitchFamily="34" charset="0"/>
              </a:rPr>
              <a:t>Then the </a:t>
            </a:r>
            <a:r>
              <a:rPr lang="en-US" sz="3400" cap="small" dirty="0">
                <a:cs typeface="Calibri" panose="020F0502020204030204" pitchFamily="34" charset="0"/>
              </a:rPr>
              <a:t>Lord</a:t>
            </a:r>
            <a:r>
              <a:rPr lang="en-US" sz="3400" dirty="0">
                <a:cs typeface="Calibri" panose="020F0502020204030204" pitchFamily="34" charset="0"/>
              </a:rPr>
              <a:t> your God will </a:t>
            </a:r>
            <a:r>
              <a:rPr lang="en-US" sz="3400" b="1" u="sng" dirty="0">
                <a:solidFill>
                  <a:srgbClr val="FFFFCC"/>
                </a:solidFill>
                <a:cs typeface="Calibri" panose="020F0502020204030204" pitchFamily="34" charset="0"/>
              </a:rPr>
              <a:t>restore</a:t>
            </a:r>
            <a:r>
              <a:rPr lang="en-US" sz="3400" dirty="0">
                <a:cs typeface="Calibri" panose="020F0502020204030204" pitchFamily="34" charset="0"/>
              </a:rPr>
              <a:t> you from captivity, and have compassion on you, and will </a:t>
            </a:r>
            <a:r>
              <a:rPr lang="en-US" sz="3400" b="1" u="sng" dirty="0">
                <a:solidFill>
                  <a:srgbClr val="FFFFCC"/>
                </a:solidFill>
                <a:cs typeface="Calibri" panose="020F0502020204030204" pitchFamily="34" charset="0"/>
              </a:rPr>
              <a:t>gather you </a:t>
            </a:r>
            <a:r>
              <a:rPr lang="en-US" sz="3400" dirty="0">
                <a:cs typeface="Calibri" panose="020F0502020204030204" pitchFamily="34" charset="0"/>
              </a:rPr>
              <a:t>again from all the peoples where the </a:t>
            </a:r>
            <a:r>
              <a:rPr lang="en-US" sz="3400" cap="small" dirty="0">
                <a:cs typeface="Calibri" panose="020F0502020204030204" pitchFamily="34" charset="0"/>
              </a:rPr>
              <a:t>Lord</a:t>
            </a:r>
            <a:r>
              <a:rPr lang="en-US" sz="3400" dirty="0">
                <a:cs typeface="Calibri" panose="020F0502020204030204" pitchFamily="34" charset="0"/>
              </a:rPr>
              <a:t> your God has </a:t>
            </a:r>
            <a:r>
              <a:rPr lang="en-US" sz="3400" b="1" u="sng" dirty="0">
                <a:solidFill>
                  <a:srgbClr val="FFFFCC"/>
                </a:solidFill>
                <a:cs typeface="Calibri" panose="020F0502020204030204" pitchFamily="34" charset="0"/>
              </a:rPr>
              <a:t>scattered you</a:t>
            </a:r>
            <a:r>
              <a:rPr lang="en-US" sz="3400" dirty="0">
                <a:cs typeface="Calibri" panose="020F0502020204030204" pitchFamily="34" charset="0"/>
              </a:rPr>
              <a:t>.”</a:t>
            </a:r>
          </a:p>
        </p:txBody>
      </p:sp>
      <p:pic>
        <p:nvPicPr>
          <p:cNvPr id="8" name="Picture 2" descr="https://graftedinelena.files.wordpress.com/2013/09/moses.jpg">
            <a:extLst>
              <a:ext uri="{FF2B5EF4-FFF2-40B4-BE49-F238E27FC236}">
                <a16:creationId xmlns:a16="http://schemas.microsoft.com/office/drawing/2014/main" id="{5C1F0965-64F2-492A-8E51-B5618A399534}"/>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775639" y="2971800"/>
            <a:ext cx="2640723" cy="18288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29033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297EC75-2B41-469E-B3BB-151F3E4750ED}"/>
              </a:ext>
            </a:extLst>
          </p:cNvPr>
          <p:cNvPicPr>
            <a:picLocks noChangeAspect="1"/>
          </p:cNvPicPr>
          <p:nvPr/>
        </p:nvPicPr>
        <p:blipFill>
          <a:blip r:embed="rId2"/>
          <a:stretch>
            <a:fillRect/>
          </a:stretch>
        </p:blipFill>
        <p:spPr>
          <a:xfrm>
            <a:off x="0" y="0"/>
            <a:ext cx="12192000" cy="6857999"/>
          </a:xfrm>
          <a:prstGeom prst="rect">
            <a:avLst/>
          </a:prstGeom>
        </p:spPr>
      </p:pic>
      <p:sp>
        <p:nvSpPr>
          <p:cNvPr id="24579" name="Rectangle 3"/>
          <p:cNvSpPr>
            <a:spLocks noGrp="1"/>
          </p:cNvSpPr>
          <p:nvPr>
            <p:ph type="body" idx="4294967295"/>
          </p:nvPr>
        </p:nvSpPr>
        <p:spPr>
          <a:xfrm>
            <a:off x="609600" y="0"/>
            <a:ext cx="10972800" cy="4724400"/>
          </a:xfrm>
        </p:spPr>
        <p:txBody>
          <a:bodyPr/>
          <a:lstStyle/>
          <a:p>
            <a:pPr marL="0" indent="0" algn="ctr">
              <a:spcBef>
                <a:spcPts val="0"/>
              </a:spcBef>
              <a:spcAft>
                <a:spcPts val="1200"/>
              </a:spcAft>
              <a:buNone/>
              <a:defRPr/>
            </a:pPr>
            <a:r>
              <a:rPr lang="en-US" altLang="en-US" sz="4000" kern="1200" dirty="0">
                <a:solidFill>
                  <a:srgbClr val="00FFFF"/>
                </a:solidFill>
                <a:ea typeface="+mj-ea"/>
                <a:cs typeface="Calibri" panose="020F0502020204030204" pitchFamily="34" charset="0"/>
              </a:rPr>
              <a:t>2 Samuel 7:12-16</a:t>
            </a:r>
          </a:p>
          <a:p>
            <a:pPr marL="0" indent="0" algn="just">
              <a:spcBef>
                <a:spcPts val="0"/>
              </a:spcBef>
              <a:buNone/>
              <a:defRPr/>
            </a:pPr>
            <a:r>
              <a:rPr lang="en-US" dirty="0">
                <a:cs typeface="Calibri" panose="020F0502020204030204" pitchFamily="34" charset="0"/>
              </a:rPr>
              <a:t>“When your days are complete and you lie down with your fathers, I will raise up your </a:t>
            </a:r>
            <a:r>
              <a:rPr lang="en-US" b="1" u="sng" dirty="0">
                <a:solidFill>
                  <a:srgbClr val="FFFFCC"/>
                </a:solidFill>
                <a:cs typeface="Calibri" panose="020F0502020204030204" pitchFamily="34" charset="0"/>
              </a:rPr>
              <a:t>descendant</a:t>
            </a:r>
            <a:r>
              <a:rPr lang="en-US" dirty="0">
                <a:cs typeface="Calibri" panose="020F0502020204030204" pitchFamily="34" charset="0"/>
              </a:rPr>
              <a:t> after you, who will come forth from you, and I will establish his kingdom. </a:t>
            </a:r>
            <a:r>
              <a:rPr lang="en-US" baseline="30000" dirty="0">
                <a:cs typeface="Calibri" panose="020F0502020204030204" pitchFamily="34" charset="0"/>
              </a:rPr>
              <a:t>13 </a:t>
            </a:r>
            <a:r>
              <a:rPr lang="en-US" dirty="0">
                <a:cs typeface="Calibri" panose="020F0502020204030204" pitchFamily="34" charset="0"/>
              </a:rPr>
              <a:t>He shall build a house for My name, and I will establish </a:t>
            </a:r>
            <a:r>
              <a:rPr lang="en-US" b="1" u="sng" dirty="0">
                <a:solidFill>
                  <a:srgbClr val="FFFFCC"/>
                </a:solidFill>
                <a:cs typeface="Calibri" panose="020F0502020204030204" pitchFamily="34" charset="0"/>
              </a:rPr>
              <a:t>the</a:t>
            </a:r>
            <a:r>
              <a:rPr lang="en-US" b="1" u="sng" dirty="0">
                <a:cs typeface="Calibri" panose="020F0502020204030204" pitchFamily="34" charset="0"/>
              </a:rPr>
              <a:t> </a:t>
            </a:r>
            <a:r>
              <a:rPr lang="en-US" b="1" u="sng" dirty="0">
                <a:solidFill>
                  <a:srgbClr val="FFFFCC"/>
                </a:solidFill>
                <a:cs typeface="Calibri" panose="020F0502020204030204" pitchFamily="34" charset="0"/>
              </a:rPr>
              <a:t>throne of his kingdom forever</a:t>
            </a:r>
            <a:r>
              <a:rPr lang="en-US" dirty="0">
                <a:cs typeface="Calibri" panose="020F0502020204030204" pitchFamily="34" charset="0"/>
              </a:rPr>
              <a:t>. </a:t>
            </a:r>
            <a:r>
              <a:rPr lang="en-US" baseline="30000" dirty="0">
                <a:cs typeface="Calibri" panose="020F0502020204030204" pitchFamily="34" charset="0"/>
              </a:rPr>
              <a:t>14 </a:t>
            </a:r>
            <a:r>
              <a:rPr lang="en-US" dirty="0">
                <a:cs typeface="Calibri" panose="020F0502020204030204" pitchFamily="34" charset="0"/>
              </a:rPr>
              <a:t>I will be a father to him and he will be a son to Me; when he commits iniquity, I will correct him with the rod of men and the strokes of the sons of men, </a:t>
            </a:r>
            <a:r>
              <a:rPr lang="en-US" baseline="30000" dirty="0">
                <a:cs typeface="Calibri" panose="020F0502020204030204" pitchFamily="34" charset="0"/>
              </a:rPr>
              <a:t>15 </a:t>
            </a:r>
            <a:r>
              <a:rPr lang="en-US" dirty="0">
                <a:cs typeface="Calibri" panose="020F0502020204030204" pitchFamily="34" charset="0"/>
              </a:rPr>
              <a:t>but My lovingkindness shall not depart from him, as I took </a:t>
            </a:r>
            <a:r>
              <a:rPr lang="en-US" i="1" dirty="0">
                <a:cs typeface="Calibri" panose="020F0502020204030204" pitchFamily="34" charset="0"/>
              </a:rPr>
              <a:t>it</a:t>
            </a:r>
            <a:r>
              <a:rPr lang="en-US" dirty="0">
                <a:cs typeface="Calibri" panose="020F0502020204030204" pitchFamily="34" charset="0"/>
              </a:rPr>
              <a:t> away. . .</a:t>
            </a:r>
          </a:p>
        </p:txBody>
      </p:sp>
    </p:spTree>
    <p:extLst>
      <p:ext uri="{BB962C8B-B14F-4D97-AF65-F5344CB8AC3E}">
        <p14:creationId xmlns:p14="http://schemas.microsoft.com/office/powerpoint/2010/main" val="35001631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297EC75-2B41-469E-B3BB-151F3E4750ED}"/>
              </a:ext>
            </a:extLst>
          </p:cNvPr>
          <p:cNvPicPr>
            <a:picLocks noChangeAspect="1"/>
          </p:cNvPicPr>
          <p:nvPr/>
        </p:nvPicPr>
        <p:blipFill>
          <a:blip r:embed="rId2"/>
          <a:stretch>
            <a:fillRect/>
          </a:stretch>
        </p:blipFill>
        <p:spPr>
          <a:xfrm>
            <a:off x="0" y="0"/>
            <a:ext cx="12192000" cy="6857999"/>
          </a:xfrm>
          <a:prstGeom prst="rect">
            <a:avLst/>
          </a:prstGeom>
        </p:spPr>
      </p:pic>
      <p:sp>
        <p:nvSpPr>
          <p:cNvPr id="24579" name="Rectangle 3"/>
          <p:cNvSpPr>
            <a:spLocks noGrp="1"/>
          </p:cNvSpPr>
          <p:nvPr>
            <p:ph type="body" idx="4294967295"/>
          </p:nvPr>
        </p:nvSpPr>
        <p:spPr>
          <a:xfrm>
            <a:off x="609600" y="0"/>
            <a:ext cx="10972800" cy="3124200"/>
          </a:xfrm>
        </p:spPr>
        <p:txBody>
          <a:bodyPr/>
          <a:lstStyle/>
          <a:p>
            <a:pPr marL="0" indent="0" algn="ctr">
              <a:spcBef>
                <a:spcPts val="0"/>
              </a:spcBef>
              <a:spcAft>
                <a:spcPts val="1200"/>
              </a:spcAft>
              <a:buNone/>
              <a:defRPr/>
            </a:pPr>
            <a:r>
              <a:rPr lang="en-US" altLang="en-US" sz="4000" kern="1200" dirty="0">
                <a:solidFill>
                  <a:srgbClr val="00FFFF"/>
                </a:solidFill>
                <a:ea typeface="+mj-ea"/>
                <a:cs typeface="Calibri" panose="020F0502020204030204" pitchFamily="34" charset="0"/>
              </a:rPr>
              <a:t>2 Samuel 7:12-16</a:t>
            </a:r>
          </a:p>
          <a:p>
            <a:pPr marL="0" indent="0" algn="just">
              <a:spcBef>
                <a:spcPts val="0"/>
              </a:spcBef>
              <a:buNone/>
              <a:defRPr/>
            </a:pPr>
            <a:r>
              <a:rPr lang="en-US" dirty="0">
                <a:cs typeface="Calibri" panose="020F0502020204030204" pitchFamily="34" charset="0"/>
              </a:rPr>
              <a:t>. . .from Saul, whom I removed from before you. </a:t>
            </a:r>
            <a:r>
              <a:rPr lang="en-US" baseline="30000" dirty="0">
                <a:cs typeface="Calibri" panose="020F0502020204030204" pitchFamily="34" charset="0"/>
              </a:rPr>
              <a:t>16 </a:t>
            </a:r>
            <a:r>
              <a:rPr lang="en-US" b="1" u="sng" dirty="0">
                <a:solidFill>
                  <a:srgbClr val="FFFFCC"/>
                </a:solidFill>
                <a:cs typeface="Calibri" panose="020F0502020204030204" pitchFamily="34" charset="0"/>
              </a:rPr>
              <a:t>Your house and your kingdom shall endure before Me forever; your throne shall be established forever</a:t>
            </a:r>
            <a:r>
              <a:rPr lang="en-US" dirty="0">
                <a:cs typeface="Calibri" panose="020F0502020204030204" pitchFamily="34" charset="0"/>
              </a:rPr>
              <a:t>.” </a:t>
            </a:r>
            <a:r>
              <a:rPr lang="en-US" baseline="30000" dirty="0">
                <a:cs typeface="Calibri" panose="020F0502020204030204" pitchFamily="34" charset="0"/>
              </a:rPr>
              <a:t>17 </a:t>
            </a:r>
            <a:r>
              <a:rPr lang="en-US" dirty="0">
                <a:cs typeface="Calibri" panose="020F0502020204030204" pitchFamily="34" charset="0"/>
              </a:rPr>
              <a:t>In accordance with all these words and all this vision, so Nathan spoke </a:t>
            </a:r>
            <a:r>
              <a:rPr lang="en-US" b="1" u="sng" dirty="0">
                <a:solidFill>
                  <a:srgbClr val="FFFFCC"/>
                </a:solidFill>
                <a:cs typeface="Calibri" panose="020F0502020204030204" pitchFamily="34" charset="0"/>
              </a:rPr>
              <a:t>to David</a:t>
            </a:r>
            <a:r>
              <a:rPr lang="en-US" dirty="0">
                <a:cs typeface="Calibri" panose="020F0502020204030204" pitchFamily="34" charset="0"/>
              </a:rPr>
              <a:t>.”</a:t>
            </a:r>
          </a:p>
        </p:txBody>
      </p:sp>
    </p:spTree>
    <p:extLst>
      <p:ext uri="{BB962C8B-B14F-4D97-AF65-F5344CB8AC3E}">
        <p14:creationId xmlns:p14="http://schemas.microsoft.com/office/powerpoint/2010/main" val="12524247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F8E79B3-7FC6-4D37-919E-91820FB9B702}"/>
              </a:ext>
            </a:extLst>
          </p:cNvPr>
          <p:cNvPicPr>
            <a:picLocks noChangeAspect="1"/>
          </p:cNvPicPr>
          <p:nvPr/>
        </p:nvPicPr>
        <p:blipFill>
          <a:blip r:embed="rId2"/>
          <a:stretch>
            <a:fillRect/>
          </a:stretch>
        </p:blipFill>
        <p:spPr>
          <a:xfrm>
            <a:off x="0" y="0"/>
            <a:ext cx="12192000" cy="6857999"/>
          </a:xfrm>
          <a:prstGeom prst="rect">
            <a:avLst/>
          </a:prstGeom>
        </p:spPr>
      </p:pic>
      <p:sp>
        <p:nvSpPr>
          <p:cNvPr id="24579" name="Rectangle 3"/>
          <p:cNvSpPr>
            <a:spLocks noGrp="1"/>
          </p:cNvSpPr>
          <p:nvPr>
            <p:ph type="body" idx="4294967295"/>
          </p:nvPr>
        </p:nvSpPr>
        <p:spPr>
          <a:xfrm>
            <a:off x="609600" y="0"/>
            <a:ext cx="10972800" cy="4724400"/>
          </a:xfrm>
        </p:spPr>
        <p:txBody>
          <a:bodyPr/>
          <a:lstStyle/>
          <a:p>
            <a:pPr marL="0" indent="0" algn="ctr">
              <a:spcBef>
                <a:spcPts val="0"/>
              </a:spcBef>
              <a:spcAft>
                <a:spcPts val="1200"/>
              </a:spcAft>
              <a:buNone/>
              <a:defRPr/>
            </a:pPr>
            <a:r>
              <a:rPr lang="en-US" altLang="en-US" sz="4000" kern="1200" dirty="0">
                <a:solidFill>
                  <a:srgbClr val="00FFFF"/>
                </a:solidFill>
                <a:ea typeface="+mj-ea"/>
                <a:cs typeface="Calibri" panose="020F0502020204030204" pitchFamily="34" charset="0"/>
              </a:rPr>
              <a:t>Jeremiah 31:31-34</a:t>
            </a:r>
          </a:p>
          <a:p>
            <a:pPr marL="0" indent="0" algn="just">
              <a:spcBef>
                <a:spcPts val="0"/>
              </a:spcBef>
              <a:buNone/>
              <a:defRPr/>
            </a:pPr>
            <a:r>
              <a:rPr lang="en-US" dirty="0"/>
              <a:t>“Behold, days are coming,” declares the </a:t>
            </a:r>
            <a:r>
              <a:rPr lang="en-US" cap="small" dirty="0">
                <a:effectLst/>
              </a:rPr>
              <a:t>Lord</a:t>
            </a:r>
            <a:r>
              <a:rPr lang="en-US" dirty="0"/>
              <a:t>, “when I will make a </a:t>
            </a:r>
            <a:r>
              <a:rPr lang="en-US" b="1" u="sng" dirty="0">
                <a:solidFill>
                  <a:srgbClr val="FFFFCC"/>
                </a:solidFill>
              </a:rPr>
              <a:t>new covenant</a:t>
            </a:r>
            <a:r>
              <a:rPr lang="en-US" dirty="0"/>
              <a:t> </a:t>
            </a:r>
            <a:r>
              <a:rPr lang="en-US" b="1" u="sng" dirty="0">
                <a:solidFill>
                  <a:srgbClr val="FFFFCC"/>
                </a:solidFill>
              </a:rPr>
              <a:t>with the house of Israel and with the house of Judah</a:t>
            </a:r>
            <a:r>
              <a:rPr lang="en-US" dirty="0"/>
              <a:t>, </a:t>
            </a:r>
            <a:r>
              <a:rPr lang="en-US" baseline="30000" dirty="0"/>
              <a:t>32 </a:t>
            </a:r>
            <a:r>
              <a:rPr lang="en-US" dirty="0"/>
              <a:t>not like the covenant which I made with their fathers in the day I took them by the hand to bring them out of the land of Egypt, </a:t>
            </a:r>
            <a:r>
              <a:rPr lang="en-US" b="1" u="sng" dirty="0">
                <a:solidFill>
                  <a:srgbClr val="FFFFCC"/>
                </a:solidFill>
              </a:rPr>
              <a:t>My covenant which they broke</a:t>
            </a:r>
            <a:r>
              <a:rPr lang="en-US" dirty="0"/>
              <a:t>, although I was a husband to them,” declares the </a:t>
            </a:r>
            <a:r>
              <a:rPr lang="en-US" cap="small" dirty="0">
                <a:effectLst/>
              </a:rPr>
              <a:t>Lord</a:t>
            </a:r>
            <a:r>
              <a:rPr lang="en-US" dirty="0"/>
              <a:t>. </a:t>
            </a:r>
            <a:r>
              <a:rPr lang="en-US" baseline="30000" dirty="0"/>
              <a:t>33 </a:t>
            </a:r>
            <a:r>
              <a:rPr lang="en-US" dirty="0"/>
              <a:t>“But this is the covenant which I will make with the house of Israel after those days,” declares the </a:t>
            </a:r>
            <a:r>
              <a:rPr lang="en-US" cap="small" dirty="0">
                <a:effectLst/>
              </a:rPr>
              <a:t>Lord</a:t>
            </a:r>
            <a:r>
              <a:rPr lang="en-US" dirty="0"/>
              <a:t>, “</a:t>
            </a:r>
            <a:r>
              <a:rPr lang="en-US" b="1" u="sng" dirty="0">
                <a:solidFill>
                  <a:srgbClr val="FFFFCC"/>
                </a:solidFill>
              </a:rPr>
              <a:t>I will put My law within them and on their heart I will</a:t>
            </a:r>
            <a:r>
              <a:rPr lang="en-US" dirty="0"/>
              <a:t>. . .</a:t>
            </a:r>
            <a:endParaRPr lang="en-US" dirty="0">
              <a:latin typeface="Arial" pitchFamily="34" charset="0"/>
              <a:cs typeface="Arial" pitchFamily="34" charset="0"/>
            </a:endParaRPr>
          </a:p>
        </p:txBody>
      </p:sp>
    </p:spTree>
    <p:extLst>
      <p:ext uri="{BB962C8B-B14F-4D97-AF65-F5344CB8AC3E}">
        <p14:creationId xmlns:p14="http://schemas.microsoft.com/office/powerpoint/2010/main" val="5742606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Genesis 15:1</a:t>
            </a:r>
            <a:r>
              <a:rPr lang="en-US" sz="3600" dirty="0">
                <a:effectLst>
                  <a:outerShdw blurRad="38100" dist="38100" dir="2700000" algn="tl">
                    <a:srgbClr val="000000">
                      <a:alpha val="43137"/>
                    </a:srgbClr>
                  </a:outerShdw>
                </a:effectLst>
                <a:cs typeface="Calibri" panose="020F0502020204030204" pitchFamily="34" charset="0"/>
              </a:rPr>
              <a:t>‒21</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Abrahamic Covenant</a:t>
            </a:r>
          </a:p>
        </p:txBody>
      </p:sp>
      <p:sp>
        <p:nvSpPr>
          <p:cNvPr id="161795" name="Rectangle 3"/>
          <p:cNvSpPr>
            <a:spLocks noGrp="1" noChangeArrowheads="1"/>
          </p:cNvSpPr>
          <p:nvPr>
            <p:ph type="body" idx="1"/>
          </p:nvPr>
        </p:nvSpPr>
        <p:spPr>
          <a:xfrm>
            <a:off x="1066800" y="2057400"/>
            <a:ext cx="6934200" cy="2743200"/>
          </a:xfrm>
        </p:spPr>
        <p:txBody>
          <a:bodyPr/>
          <a:lstStyle/>
          <a:p>
            <a:pPr marL="457200" lvl="2" indent="-457200" eaLnBrk="1" hangingPunct="1">
              <a:spcBef>
                <a:spcPts val="0"/>
              </a:spcBef>
              <a:spcAft>
                <a:spcPts val="3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Seed Promise Clarified (15:1-6)</a:t>
            </a:r>
          </a:p>
          <a:p>
            <a:pPr marL="4572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Land Promise Ratified (15:7-21)</a:t>
            </a:r>
          </a:p>
          <a:p>
            <a:pPr marL="0" lvl="2" indent="0" eaLnBrk="1" hangingPunct="1">
              <a:spcBef>
                <a:spcPts val="0"/>
              </a:spcBef>
              <a:spcAft>
                <a:spcPts val="3000"/>
              </a:spcAft>
              <a:buClr>
                <a:srgbClr val="CC66FF"/>
              </a:buClr>
              <a:buSzPct val="100000"/>
              <a:buNone/>
              <a:defRPr/>
            </a:pPr>
            <a:endParaRPr lang="en-US" dirty="0">
              <a:effectLst>
                <a:outerShdw blurRad="38100" dist="38100" dir="2700000" algn="tl">
                  <a:srgbClr val="000000">
                    <a:alpha val="43137"/>
                  </a:srgbClr>
                </a:outerShdw>
              </a:effectLst>
            </a:endParaRPr>
          </a:p>
        </p:txBody>
      </p:sp>
      <p:pic>
        <p:nvPicPr>
          <p:cNvPr id="5" name="Picture 4">
            <a:extLst>
              <a:ext uri="{FF2B5EF4-FFF2-40B4-BE49-F238E27FC236}">
                <a16:creationId xmlns:a16="http://schemas.microsoft.com/office/drawing/2014/main" id="{66576D2B-7AF3-4A7D-A3A3-D7CBD6B390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41000603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F8E79B3-7FC6-4D37-919E-91820FB9B702}"/>
              </a:ext>
            </a:extLst>
          </p:cNvPr>
          <p:cNvPicPr>
            <a:picLocks noChangeAspect="1"/>
          </p:cNvPicPr>
          <p:nvPr/>
        </p:nvPicPr>
        <p:blipFill>
          <a:blip r:embed="rId2"/>
          <a:stretch>
            <a:fillRect/>
          </a:stretch>
        </p:blipFill>
        <p:spPr>
          <a:xfrm>
            <a:off x="0" y="0"/>
            <a:ext cx="12192000" cy="6857999"/>
          </a:xfrm>
          <a:prstGeom prst="rect">
            <a:avLst/>
          </a:prstGeom>
        </p:spPr>
      </p:pic>
      <p:sp>
        <p:nvSpPr>
          <p:cNvPr id="24579" name="Rectangle 3"/>
          <p:cNvSpPr>
            <a:spLocks noGrp="1"/>
          </p:cNvSpPr>
          <p:nvPr>
            <p:ph type="body" idx="4294967295"/>
          </p:nvPr>
        </p:nvSpPr>
        <p:spPr>
          <a:xfrm>
            <a:off x="609600" y="0"/>
            <a:ext cx="10972800" cy="4724400"/>
          </a:xfrm>
        </p:spPr>
        <p:txBody>
          <a:bodyPr/>
          <a:lstStyle/>
          <a:p>
            <a:pPr marL="0" indent="0" algn="ctr">
              <a:spcBef>
                <a:spcPts val="0"/>
              </a:spcBef>
              <a:spcAft>
                <a:spcPts val="1200"/>
              </a:spcAft>
              <a:buNone/>
              <a:defRPr/>
            </a:pPr>
            <a:r>
              <a:rPr lang="en-US" altLang="en-US" sz="4000" kern="1200" dirty="0">
                <a:solidFill>
                  <a:srgbClr val="00FFFF"/>
                </a:solidFill>
                <a:ea typeface="+mj-ea"/>
                <a:cs typeface="Calibri" panose="020F0502020204030204" pitchFamily="34" charset="0"/>
              </a:rPr>
              <a:t>Jeremiah 31:31-34</a:t>
            </a:r>
          </a:p>
          <a:p>
            <a:pPr marL="0" indent="0" algn="just">
              <a:spcBef>
                <a:spcPts val="0"/>
              </a:spcBef>
              <a:buNone/>
              <a:defRPr/>
            </a:pPr>
            <a:r>
              <a:rPr lang="en-US" dirty="0"/>
              <a:t>. . .</a:t>
            </a:r>
            <a:r>
              <a:rPr lang="en-US" b="1" u="sng" dirty="0">
                <a:solidFill>
                  <a:srgbClr val="FFFFCC"/>
                </a:solidFill>
              </a:rPr>
              <a:t>write it</a:t>
            </a:r>
            <a:r>
              <a:rPr lang="en-US" dirty="0"/>
              <a:t>; and I will be their God, and they shall be My people. </a:t>
            </a:r>
            <a:r>
              <a:rPr lang="en-US" baseline="30000" dirty="0"/>
              <a:t>34 </a:t>
            </a:r>
            <a:r>
              <a:rPr lang="en-US" dirty="0"/>
              <a:t>They will not teach again, each man his neighbor and each man his brother, saying, ‘Know the </a:t>
            </a:r>
            <a:r>
              <a:rPr lang="en-US" cap="small" dirty="0">
                <a:effectLst/>
              </a:rPr>
              <a:t>Lord</a:t>
            </a:r>
            <a:r>
              <a:rPr lang="en-US" dirty="0"/>
              <a:t>,’ for </a:t>
            </a:r>
            <a:r>
              <a:rPr lang="en-US" b="1" u="sng" dirty="0">
                <a:solidFill>
                  <a:srgbClr val="FFFFCC"/>
                </a:solidFill>
              </a:rPr>
              <a:t>they will all know Me</a:t>
            </a:r>
            <a:r>
              <a:rPr lang="en-US" dirty="0"/>
              <a:t>, from the least of them to the greatest of them,” declares the </a:t>
            </a:r>
            <a:r>
              <a:rPr lang="en-US" cap="small" dirty="0">
                <a:effectLst/>
              </a:rPr>
              <a:t>Lord</a:t>
            </a:r>
            <a:r>
              <a:rPr lang="en-US" dirty="0"/>
              <a:t>, “for I will </a:t>
            </a:r>
            <a:r>
              <a:rPr lang="en-US" b="1" u="sng" dirty="0">
                <a:solidFill>
                  <a:srgbClr val="FFFFCC"/>
                </a:solidFill>
              </a:rPr>
              <a:t>forgive</a:t>
            </a:r>
            <a:r>
              <a:rPr lang="en-US" dirty="0"/>
              <a:t> their iniquity, and their sin I will remember no more.”</a:t>
            </a:r>
            <a:endParaRPr lang="en-US" dirty="0">
              <a:latin typeface="Arial" pitchFamily="34" charset="0"/>
              <a:cs typeface="Arial" pitchFamily="34" charset="0"/>
            </a:endParaRPr>
          </a:p>
        </p:txBody>
      </p:sp>
    </p:spTree>
    <p:extLst>
      <p:ext uri="{BB962C8B-B14F-4D97-AF65-F5344CB8AC3E}">
        <p14:creationId xmlns:p14="http://schemas.microsoft.com/office/powerpoint/2010/main" val="18340372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221612F-96C8-436B-B6BC-C061BFA2CC76}"/>
              </a:ext>
            </a:extLst>
          </p:cNvPr>
          <p:cNvPicPr>
            <a:picLocks noChangeAspect="1"/>
          </p:cNvPicPr>
          <p:nvPr/>
        </p:nvPicPr>
        <p:blipFill>
          <a:blip r:embed="rId2"/>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0"/>
            <a:ext cx="10972800" cy="5232202"/>
          </a:xfrm>
          <a:prstGeom prst="rect">
            <a:avLst/>
          </a:prstGeom>
          <a:noFill/>
          <a:ln w="28575">
            <a:noFill/>
            <a:miter lim="800000"/>
            <a:headEnd/>
            <a:tailEnd/>
          </a:ln>
        </p:spPr>
        <p:txBody>
          <a:bodyPr wrap="square">
            <a:spAutoFit/>
          </a:bodyPr>
          <a:lstStyle/>
          <a:p>
            <a:pPr algn="ctr">
              <a:spcAft>
                <a:spcPts val="1200"/>
              </a:spcAft>
            </a:pPr>
            <a:r>
              <a:rPr lang="en-US" sz="3600" baseline="30000" dirty="0">
                <a:latin typeface="Calibri" panose="020F0502020204030204" pitchFamily="34" charset="0"/>
              </a:rPr>
              <a:t> </a:t>
            </a: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15:18-21</a:t>
            </a:r>
          </a:p>
          <a:p>
            <a:pPr algn="just"/>
            <a:r>
              <a:rPr lang="en-US" sz="3600" baseline="30000" dirty="0">
                <a:latin typeface="Calibri" panose="020F0502020204030204" pitchFamily="34" charset="0"/>
              </a:rPr>
              <a:t>18</a:t>
            </a:r>
            <a:r>
              <a:rPr lang="en-US" sz="3600" dirty="0">
                <a:latin typeface="Calibri" panose="020F0502020204030204" pitchFamily="34" charset="0"/>
              </a:rPr>
              <a:t> On that day the </a:t>
            </a:r>
            <a:r>
              <a:rPr lang="en-US" sz="3600" cap="small" dirty="0">
                <a:latin typeface="Calibri" panose="020F0502020204030204" pitchFamily="34" charset="0"/>
              </a:rPr>
              <a:t>Lord</a:t>
            </a:r>
            <a:r>
              <a:rPr lang="en-US" sz="3600" dirty="0">
                <a:latin typeface="Calibri" panose="020F0502020204030204" pitchFamily="34" charset="0"/>
              </a:rPr>
              <a:t> made a covenant with Abram, saying, “To your descendants I have given this land, From the river of Egypt as far as the great river, the river Euphrates: </a:t>
            </a:r>
            <a:r>
              <a:rPr lang="en-US" sz="3600" baseline="30000" dirty="0">
                <a:latin typeface="Calibri" panose="020F0502020204030204" pitchFamily="34" charset="0"/>
              </a:rPr>
              <a:t>19 </a:t>
            </a:r>
            <a:r>
              <a:rPr lang="en-US" sz="3600" dirty="0">
                <a:latin typeface="Calibri" panose="020F0502020204030204" pitchFamily="34" charset="0"/>
              </a:rPr>
              <a:t>the </a:t>
            </a:r>
            <a:r>
              <a:rPr lang="en-US" sz="3600" b="1" u="sng" dirty="0">
                <a:solidFill>
                  <a:srgbClr val="FFFFCC"/>
                </a:solidFill>
                <a:latin typeface="Calibri" panose="020F0502020204030204" pitchFamily="34" charset="0"/>
              </a:rPr>
              <a:t>Kenite</a:t>
            </a:r>
            <a:r>
              <a:rPr lang="en-US" sz="3600" dirty="0">
                <a:latin typeface="Calibri" panose="020F0502020204030204" pitchFamily="34" charset="0"/>
              </a:rPr>
              <a:t> and the </a:t>
            </a:r>
            <a:r>
              <a:rPr lang="en-US" sz="3600" b="1" u="sng" dirty="0" err="1">
                <a:solidFill>
                  <a:srgbClr val="FFFFCC"/>
                </a:solidFill>
                <a:latin typeface="Calibri" panose="020F0502020204030204" pitchFamily="34" charset="0"/>
              </a:rPr>
              <a:t>Kenizzite</a:t>
            </a:r>
            <a:r>
              <a:rPr lang="en-US" sz="3600" dirty="0">
                <a:latin typeface="Calibri" panose="020F0502020204030204" pitchFamily="34" charset="0"/>
              </a:rPr>
              <a:t> and the </a:t>
            </a:r>
            <a:r>
              <a:rPr lang="en-US" sz="3600" b="1" u="sng" dirty="0" err="1">
                <a:solidFill>
                  <a:srgbClr val="FFFFCC"/>
                </a:solidFill>
                <a:latin typeface="Calibri" panose="020F0502020204030204" pitchFamily="34" charset="0"/>
              </a:rPr>
              <a:t>Kadmonite</a:t>
            </a:r>
            <a:r>
              <a:rPr lang="en-US" sz="3600" dirty="0">
                <a:latin typeface="Calibri" panose="020F0502020204030204" pitchFamily="34" charset="0"/>
              </a:rPr>
              <a:t> </a:t>
            </a:r>
            <a:r>
              <a:rPr lang="en-US" sz="3600" baseline="30000" dirty="0">
                <a:latin typeface="Calibri" panose="020F0502020204030204" pitchFamily="34" charset="0"/>
              </a:rPr>
              <a:t>20 </a:t>
            </a:r>
            <a:r>
              <a:rPr lang="en-US" sz="3600" dirty="0">
                <a:latin typeface="Calibri" panose="020F0502020204030204" pitchFamily="34" charset="0"/>
              </a:rPr>
              <a:t>and the </a:t>
            </a:r>
            <a:r>
              <a:rPr lang="en-US" sz="3600" b="1" u="sng" dirty="0">
                <a:solidFill>
                  <a:srgbClr val="FFFFCC"/>
                </a:solidFill>
                <a:latin typeface="Calibri" panose="020F0502020204030204" pitchFamily="34" charset="0"/>
              </a:rPr>
              <a:t>Hittite</a:t>
            </a:r>
            <a:r>
              <a:rPr lang="en-US" sz="3600" dirty="0">
                <a:latin typeface="Calibri" panose="020F0502020204030204" pitchFamily="34" charset="0"/>
              </a:rPr>
              <a:t> and the </a:t>
            </a:r>
            <a:r>
              <a:rPr lang="en-US" sz="3600" b="1" u="sng" dirty="0" err="1">
                <a:solidFill>
                  <a:srgbClr val="FFFFCC"/>
                </a:solidFill>
                <a:latin typeface="Calibri" panose="020F0502020204030204" pitchFamily="34" charset="0"/>
              </a:rPr>
              <a:t>Perizzite</a:t>
            </a:r>
            <a:r>
              <a:rPr lang="en-US" sz="3600" dirty="0">
                <a:latin typeface="Calibri" panose="020F0502020204030204" pitchFamily="34" charset="0"/>
              </a:rPr>
              <a:t> and the </a:t>
            </a:r>
            <a:r>
              <a:rPr lang="en-US" sz="3600" b="1" u="sng" dirty="0" err="1">
                <a:solidFill>
                  <a:srgbClr val="FFFFCC"/>
                </a:solidFill>
                <a:latin typeface="Calibri" panose="020F0502020204030204" pitchFamily="34" charset="0"/>
              </a:rPr>
              <a:t>Rephaim</a:t>
            </a:r>
            <a:r>
              <a:rPr lang="en-US" sz="3600" dirty="0">
                <a:latin typeface="Calibri" panose="020F0502020204030204" pitchFamily="34" charset="0"/>
              </a:rPr>
              <a:t> </a:t>
            </a:r>
            <a:r>
              <a:rPr lang="en-US" sz="3600" baseline="30000" dirty="0">
                <a:latin typeface="Calibri" panose="020F0502020204030204" pitchFamily="34" charset="0"/>
              </a:rPr>
              <a:t>21 </a:t>
            </a:r>
            <a:r>
              <a:rPr lang="en-US" sz="3600" dirty="0">
                <a:latin typeface="Calibri" panose="020F0502020204030204" pitchFamily="34" charset="0"/>
              </a:rPr>
              <a:t>and the </a:t>
            </a:r>
            <a:r>
              <a:rPr lang="en-US" sz="3600" b="1" u="sng" dirty="0">
                <a:solidFill>
                  <a:srgbClr val="FFFFCC"/>
                </a:solidFill>
                <a:latin typeface="Calibri" panose="020F0502020204030204" pitchFamily="34" charset="0"/>
              </a:rPr>
              <a:t>Amorite</a:t>
            </a:r>
            <a:r>
              <a:rPr lang="en-US" sz="3600" dirty="0">
                <a:latin typeface="Calibri" panose="020F0502020204030204" pitchFamily="34" charset="0"/>
              </a:rPr>
              <a:t> and the </a:t>
            </a:r>
            <a:r>
              <a:rPr lang="en-US" sz="3600" b="1" u="sng" dirty="0">
                <a:solidFill>
                  <a:srgbClr val="FFFFCC"/>
                </a:solidFill>
                <a:latin typeface="Calibri" panose="020F0502020204030204" pitchFamily="34" charset="0"/>
              </a:rPr>
              <a:t>Canaanite</a:t>
            </a:r>
            <a:r>
              <a:rPr lang="en-US" sz="3600" dirty="0">
                <a:latin typeface="Calibri" panose="020F0502020204030204" pitchFamily="34" charset="0"/>
              </a:rPr>
              <a:t> and the </a:t>
            </a:r>
            <a:r>
              <a:rPr lang="en-US" sz="3600" b="1" u="sng" dirty="0" err="1">
                <a:solidFill>
                  <a:srgbClr val="FFFFCC"/>
                </a:solidFill>
                <a:latin typeface="Calibri" panose="020F0502020204030204" pitchFamily="34" charset="0"/>
              </a:rPr>
              <a:t>Girgashite</a:t>
            </a:r>
            <a:r>
              <a:rPr lang="en-US" sz="3600" dirty="0">
                <a:latin typeface="Calibri" panose="020F0502020204030204" pitchFamily="34" charset="0"/>
              </a:rPr>
              <a:t> and the </a:t>
            </a:r>
            <a:r>
              <a:rPr lang="en-US" sz="3600" b="1" u="sng" dirty="0" err="1">
                <a:solidFill>
                  <a:srgbClr val="FFFFCC"/>
                </a:solidFill>
                <a:latin typeface="Calibri" panose="020F0502020204030204" pitchFamily="34" charset="0"/>
              </a:rPr>
              <a:t>Jebusite</a:t>
            </a:r>
            <a:r>
              <a:rPr lang="en-US" sz="3600" dirty="0">
                <a:latin typeface="Calibri" panose="020F0502020204030204" pitchFamily="34" charset="0"/>
              </a:rPr>
              <a:t>.”</a:t>
            </a:r>
          </a:p>
          <a:p>
            <a:pPr algn="just"/>
            <a:endParaRPr lang="en-US" sz="3200" b="1" u="sng" dirty="0">
              <a:solidFill>
                <a:srgbClr val="FFFFCC"/>
              </a:solidFill>
              <a:latin typeface="Calibri" panose="020F0502020204030204" pitchFamily="34" charset="0"/>
            </a:endParaRPr>
          </a:p>
        </p:txBody>
      </p:sp>
    </p:spTree>
    <p:extLst>
      <p:ext uri="{BB962C8B-B14F-4D97-AF65-F5344CB8AC3E}">
        <p14:creationId xmlns:p14="http://schemas.microsoft.com/office/powerpoint/2010/main" val="13095598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1524000" y="1600200"/>
            <a:ext cx="3200400" cy="3200400"/>
          </a:xfrm>
        </p:spPr>
        <p:txBody>
          <a:bodyPr/>
          <a:lstStyle/>
          <a:p>
            <a:pPr lvl="1" indent="-742950" eaLnBrk="1" hangingPunct="1">
              <a:spcBef>
                <a:spcPts val="0"/>
              </a:spcBef>
              <a:spcAft>
                <a:spcPts val="3600"/>
              </a:spcAft>
              <a:buClr>
                <a:schemeClr val="tx2"/>
              </a:buClr>
              <a:buSzPct val="100000"/>
              <a:buFont typeface="+mj-lt"/>
              <a:buAutoNum type="arabicPeriod"/>
              <a:defRPr/>
            </a:pPr>
            <a:r>
              <a:rPr lang="en-US" dirty="0">
                <a:effectLst>
                  <a:outerShdw blurRad="38100" dist="38100" dir="2700000" algn="tl">
                    <a:srgbClr val="000000">
                      <a:alpha val="43137"/>
                    </a:srgbClr>
                  </a:outerShdw>
                </a:effectLst>
              </a:rPr>
              <a:t>Cush</a:t>
            </a:r>
          </a:p>
          <a:p>
            <a:pPr lvl="1" indent="-742950" eaLnBrk="1" hangingPunct="1">
              <a:spcBef>
                <a:spcPts val="0"/>
              </a:spcBef>
              <a:spcAft>
                <a:spcPts val="3600"/>
              </a:spcAft>
              <a:buClr>
                <a:schemeClr val="tx2"/>
              </a:buClr>
              <a:buSzPct val="100000"/>
              <a:buFont typeface="+mj-lt"/>
              <a:buAutoNum type="arabicPeriod"/>
              <a:defRPr/>
            </a:pPr>
            <a:r>
              <a:rPr lang="en-US" dirty="0" err="1">
                <a:effectLst>
                  <a:outerShdw blurRad="38100" dist="38100" dir="2700000" algn="tl">
                    <a:srgbClr val="000000">
                      <a:alpha val="43137"/>
                    </a:srgbClr>
                  </a:outerShdw>
                </a:effectLst>
              </a:rPr>
              <a:t>Mizraim</a:t>
            </a:r>
            <a:endParaRPr lang="en-US" dirty="0">
              <a:effectLst>
                <a:outerShdw blurRad="38100" dist="38100" dir="2700000" algn="tl">
                  <a:srgbClr val="000000">
                    <a:alpha val="43137"/>
                  </a:srgbClr>
                </a:outerShdw>
              </a:effectLst>
            </a:endParaRPr>
          </a:p>
          <a:p>
            <a:pPr lvl="1" indent="-742950" eaLnBrk="1" hangingPunct="1">
              <a:spcBef>
                <a:spcPts val="0"/>
              </a:spcBef>
              <a:spcAft>
                <a:spcPts val="3600"/>
              </a:spcAft>
              <a:buClr>
                <a:schemeClr val="tx2"/>
              </a:buClr>
              <a:buSzPct val="100000"/>
              <a:buFont typeface="+mj-lt"/>
              <a:buAutoNum type="arabicPeriod"/>
              <a:defRPr/>
            </a:pPr>
            <a:r>
              <a:rPr lang="en-US" dirty="0">
                <a:effectLst>
                  <a:outerShdw blurRad="38100" dist="38100" dir="2700000" algn="tl">
                    <a:srgbClr val="000000">
                      <a:alpha val="43137"/>
                    </a:srgbClr>
                  </a:outerShdw>
                </a:effectLst>
              </a:rPr>
              <a:t>Put</a:t>
            </a:r>
          </a:p>
          <a:p>
            <a:pPr lvl="1" indent="-742950" eaLnBrk="1" hangingPunct="1">
              <a:spcBef>
                <a:spcPts val="0"/>
              </a:spcBef>
              <a:spcAft>
                <a:spcPts val="3600"/>
              </a:spcAft>
              <a:buClr>
                <a:schemeClr val="tx2"/>
              </a:buClr>
              <a:buSzPct val="100000"/>
              <a:buFont typeface="+mj-lt"/>
              <a:buAutoNum type="arabicPeriod"/>
              <a:defRPr/>
            </a:pPr>
            <a:r>
              <a:rPr lang="en-US" b="1" u="sng" dirty="0">
                <a:solidFill>
                  <a:srgbClr val="FFFFCC"/>
                </a:solidFill>
                <a:effectLst>
                  <a:outerShdw blurRad="38100" dist="38100" dir="2700000" algn="tl">
                    <a:srgbClr val="000000">
                      <a:alpha val="43137"/>
                    </a:srgbClr>
                  </a:outerShdw>
                </a:effectLst>
              </a:rPr>
              <a:t>Canaan</a:t>
            </a:r>
          </a:p>
        </p:txBody>
      </p:sp>
      <p:sp>
        <p:nvSpPr>
          <p:cNvPr id="7" name="Rectangle 2050">
            <a:extLst>
              <a:ext uri="{FF2B5EF4-FFF2-40B4-BE49-F238E27FC236}">
                <a16:creationId xmlns:a16="http://schemas.microsoft.com/office/drawing/2014/main" id="{7E2A6228-CB3B-4F20-9370-1D1ADE66104D}"/>
              </a:ext>
            </a:extLst>
          </p:cNvPr>
          <p:cNvSpPr>
            <a:spLocks noGrp="1" noChangeArrowheads="1"/>
          </p:cNvSpPr>
          <p:nvPr>
            <p:ph type="title"/>
          </p:nvPr>
        </p:nvSpPr>
        <p:spPr>
          <a:xfrm>
            <a:off x="3924300" y="228600"/>
            <a:ext cx="4343400" cy="914400"/>
          </a:xfrm>
        </p:spPr>
        <p:txBody>
          <a:bodyPr/>
          <a:lstStyle/>
          <a:p>
            <a:pPr algn="ctr" eaLnBrk="1" hangingPunct="1"/>
            <a:r>
              <a:rPr lang="en-US" sz="3600" dirty="0">
                <a:effectLst>
                  <a:outerShdw blurRad="38100" dist="38100" dir="2700000" algn="tl">
                    <a:srgbClr val="000000">
                      <a:alpha val="43137"/>
                    </a:srgbClr>
                  </a:outerShdw>
                </a:effectLst>
              </a:rPr>
              <a:t>Ham’s Sons (vs. 6)</a:t>
            </a:r>
          </a:p>
        </p:txBody>
      </p:sp>
      <p:pic>
        <p:nvPicPr>
          <p:cNvPr id="9" name="Picture 4" descr="5 Bible Lessons to Learn From the Book of Genesis | Jack Wellman">
            <a:extLst>
              <a:ext uri="{FF2B5EF4-FFF2-40B4-BE49-F238E27FC236}">
                <a16:creationId xmlns:a16="http://schemas.microsoft.com/office/drawing/2014/main" id="{75B57554-ADD2-4E02-BD73-9E7147C66382}"/>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553200" y="2057400"/>
            <a:ext cx="4118919" cy="27432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56ECC368-2935-4F80-A6FC-45D90F047F43}"/>
              </a:ext>
            </a:extLst>
          </p:cNvPr>
          <p:cNvPicPr>
            <a:picLocks noChangeAspect="1"/>
          </p:cNvPicPr>
          <p:nvPr/>
        </p:nvPicPr>
        <p:blipFill>
          <a:blip r:embed="rId3"/>
          <a:stretch>
            <a:fillRect/>
          </a:stretch>
        </p:blipFill>
        <p:spPr>
          <a:xfrm>
            <a:off x="10515600" y="152400"/>
            <a:ext cx="1074928" cy="914400"/>
          </a:xfrm>
          <a:prstGeom prst="rect">
            <a:avLst/>
          </a:prstGeom>
        </p:spPr>
      </p:pic>
    </p:spTree>
    <p:extLst>
      <p:ext uri="{BB962C8B-B14F-4D97-AF65-F5344CB8AC3E}">
        <p14:creationId xmlns:p14="http://schemas.microsoft.com/office/powerpoint/2010/main" val="13048622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1066800" y="1905000"/>
            <a:ext cx="2476500" cy="3810000"/>
          </a:xfrm>
        </p:spPr>
        <p:txBody>
          <a:bodyPr/>
          <a:lstStyle/>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Sidon</a:t>
            </a:r>
          </a:p>
          <a:p>
            <a:pPr marL="457200" lvl="2" indent="-457200" eaLnBrk="1" hangingPunct="1">
              <a:spcBef>
                <a:spcPts val="0"/>
              </a:spcBef>
              <a:spcAft>
                <a:spcPts val="1200"/>
              </a:spcAft>
              <a:buClr>
                <a:srgbClr val="CC66FF"/>
              </a:buClr>
              <a:buSzPct val="100000"/>
              <a:buFont typeface="+mj-lt"/>
              <a:buAutoNum type="alphaUcPeriod"/>
              <a:defRPr/>
            </a:pPr>
            <a:r>
              <a:rPr lang="en-US" dirty="0" err="1">
                <a:effectLst>
                  <a:outerShdw blurRad="38100" dist="38100" dir="2700000" algn="tl">
                    <a:srgbClr val="000000">
                      <a:alpha val="43137"/>
                    </a:srgbClr>
                  </a:outerShdw>
                </a:effectLst>
              </a:rPr>
              <a:t>Heth</a:t>
            </a:r>
            <a:endParaRPr lang="en-US" dirty="0">
              <a:effectLst>
                <a:outerShdw blurRad="38100" dist="38100" dir="2700000" algn="tl">
                  <a:srgbClr val="000000">
                    <a:alpha val="43137"/>
                  </a:srgbClr>
                </a:outerShdw>
              </a:effectLst>
            </a:endParaRP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Jebusite</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Amorite</a:t>
            </a:r>
          </a:p>
          <a:p>
            <a:pPr marL="457200" lvl="2" indent="-457200" eaLnBrk="1" hangingPunct="1">
              <a:spcBef>
                <a:spcPts val="0"/>
              </a:spcBef>
              <a:spcAft>
                <a:spcPts val="1200"/>
              </a:spcAft>
              <a:buClr>
                <a:srgbClr val="CC66FF"/>
              </a:buClr>
              <a:buSzPct val="100000"/>
              <a:buFont typeface="+mj-lt"/>
              <a:buAutoNum type="alphaUcPeriod"/>
              <a:defRPr/>
            </a:pPr>
            <a:r>
              <a:rPr lang="en-US" dirty="0" err="1">
                <a:effectLst>
                  <a:outerShdw blurRad="38100" dist="38100" dir="2700000" algn="tl">
                    <a:srgbClr val="000000">
                      <a:alpha val="43137"/>
                    </a:srgbClr>
                  </a:outerShdw>
                </a:effectLst>
              </a:rPr>
              <a:t>Girgashite</a:t>
            </a:r>
            <a:endParaRPr lang="en-US" dirty="0">
              <a:effectLst>
                <a:outerShdw blurRad="38100" dist="38100" dir="2700000" algn="tl">
                  <a:srgbClr val="000000">
                    <a:alpha val="43137"/>
                  </a:srgbClr>
                </a:outerShdw>
              </a:effectLst>
            </a:endParaRP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Hivite</a:t>
            </a:r>
          </a:p>
        </p:txBody>
      </p:sp>
      <p:sp>
        <p:nvSpPr>
          <p:cNvPr id="7" name="Rectangle 2050">
            <a:extLst>
              <a:ext uri="{FF2B5EF4-FFF2-40B4-BE49-F238E27FC236}">
                <a16:creationId xmlns:a16="http://schemas.microsoft.com/office/drawing/2014/main" id="{7E2A6228-CB3B-4F20-9370-1D1ADE66104D}"/>
              </a:ext>
            </a:extLst>
          </p:cNvPr>
          <p:cNvSpPr>
            <a:spLocks noGrp="1" noChangeArrowheads="1"/>
          </p:cNvSpPr>
          <p:nvPr>
            <p:ph type="title"/>
          </p:nvPr>
        </p:nvSpPr>
        <p:spPr>
          <a:xfrm>
            <a:off x="3409950" y="228600"/>
            <a:ext cx="5372100" cy="914400"/>
          </a:xfrm>
        </p:spPr>
        <p:txBody>
          <a:bodyPr/>
          <a:lstStyle/>
          <a:p>
            <a:pPr algn="ctr" eaLnBrk="1" hangingPunct="1"/>
            <a:r>
              <a:rPr lang="en-US" sz="3600" dirty="0">
                <a:effectLst>
                  <a:outerShdw blurRad="38100" dist="38100" dir="2700000" algn="tl">
                    <a:srgbClr val="000000">
                      <a:alpha val="43137"/>
                    </a:srgbClr>
                  </a:outerShdw>
                </a:effectLst>
              </a:rPr>
              <a:t>4. Canaan’s Sons (vs. 15-18)</a:t>
            </a:r>
          </a:p>
        </p:txBody>
      </p:sp>
      <p:pic>
        <p:nvPicPr>
          <p:cNvPr id="8" name="Picture 4" descr="5 Bible Lessons to Learn From the Book of Genesis | Jack Wellman">
            <a:extLst>
              <a:ext uri="{FF2B5EF4-FFF2-40B4-BE49-F238E27FC236}">
                <a16:creationId xmlns:a16="http://schemas.microsoft.com/office/drawing/2014/main" id="{DEAC3B32-A254-4F8E-939C-624F54B9396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006281" y="2057400"/>
            <a:ext cx="4118919" cy="27432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3">
            <a:extLst>
              <a:ext uri="{FF2B5EF4-FFF2-40B4-BE49-F238E27FC236}">
                <a16:creationId xmlns:a16="http://schemas.microsoft.com/office/drawing/2014/main" id="{208C36FC-EA30-4D3E-BADE-C7A9D3D052E4}"/>
              </a:ext>
            </a:extLst>
          </p:cNvPr>
          <p:cNvSpPr txBox="1">
            <a:spLocks noChangeArrowheads="1"/>
          </p:cNvSpPr>
          <p:nvPr/>
        </p:nvSpPr>
        <p:spPr bwMode="auto">
          <a:xfrm>
            <a:off x="3924300" y="1905000"/>
            <a:ext cx="2476500" cy="3048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457200" lvl="2" indent="-457200" eaLnBrk="1" hangingPunct="1">
              <a:spcBef>
                <a:spcPts val="0"/>
              </a:spcBef>
              <a:spcAft>
                <a:spcPts val="1200"/>
              </a:spcAft>
              <a:buClr>
                <a:srgbClr val="CC66FF"/>
              </a:buClr>
              <a:buSzPct val="100000"/>
              <a:buFont typeface="+mj-lt"/>
              <a:buAutoNum type="alphaUcPeriod" startAt="7"/>
              <a:defRPr/>
            </a:pPr>
            <a:r>
              <a:rPr lang="en-US" dirty="0">
                <a:effectLst>
                  <a:outerShdw blurRad="38100" dist="38100" dir="2700000" algn="tl">
                    <a:srgbClr val="000000">
                      <a:alpha val="43137"/>
                    </a:srgbClr>
                  </a:outerShdw>
                </a:effectLst>
              </a:rPr>
              <a:t>Arkite</a:t>
            </a:r>
          </a:p>
          <a:p>
            <a:pPr marL="457200" lvl="2" indent="-457200" eaLnBrk="1" hangingPunct="1">
              <a:spcBef>
                <a:spcPts val="0"/>
              </a:spcBef>
              <a:spcAft>
                <a:spcPts val="1200"/>
              </a:spcAft>
              <a:buClr>
                <a:srgbClr val="CC66FF"/>
              </a:buClr>
              <a:buSzPct val="100000"/>
              <a:buFont typeface="+mj-lt"/>
              <a:buAutoNum type="alphaUcPeriod" startAt="7"/>
              <a:defRPr/>
            </a:pPr>
            <a:r>
              <a:rPr lang="en-US" dirty="0" err="1">
                <a:effectLst>
                  <a:outerShdw blurRad="38100" dist="38100" dir="2700000" algn="tl">
                    <a:srgbClr val="000000">
                      <a:alpha val="43137"/>
                    </a:srgbClr>
                  </a:outerShdw>
                </a:effectLst>
              </a:rPr>
              <a:t>Sinite</a:t>
            </a:r>
            <a:endParaRPr lang="en-US" dirty="0">
              <a:effectLst>
                <a:outerShdw blurRad="38100" dist="38100" dir="2700000" algn="tl">
                  <a:srgbClr val="000000">
                    <a:alpha val="43137"/>
                  </a:srgbClr>
                </a:outerShdw>
              </a:effectLst>
            </a:endParaRPr>
          </a:p>
          <a:p>
            <a:pPr marL="457200" lvl="2" indent="-457200" eaLnBrk="1" hangingPunct="1">
              <a:spcBef>
                <a:spcPts val="0"/>
              </a:spcBef>
              <a:spcAft>
                <a:spcPts val="1200"/>
              </a:spcAft>
              <a:buClr>
                <a:srgbClr val="CC66FF"/>
              </a:buClr>
              <a:buSzPct val="100000"/>
              <a:buFont typeface="+mj-lt"/>
              <a:buAutoNum type="alphaUcPeriod" startAt="7"/>
              <a:defRPr/>
            </a:pPr>
            <a:r>
              <a:rPr lang="en-US" dirty="0" err="1">
                <a:effectLst>
                  <a:outerShdw blurRad="38100" dist="38100" dir="2700000" algn="tl">
                    <a:srgbClr val="000000">
                      <a:alpha val="43137"/>
                    </a:srgbClr>
                  </a:outerShdw>
                </a:effectLst>
              </a:rPr>
              <a:t>Arvadite</a:t>
            </a:r>
            <a:endParaRPr lang="en-US" dirty="0">
              <a:effectLst>
                <a:outerShdw blurRad="38100" dist="38100" dir="2700000" algn="tl">
                  <a:srgbClr val="000000">
                    <a:alpha val="43137"/>
                  </a:srgbClr>
                </a:outerShdw>
              </a:effectLst>
            </a:endParaRPr>
          </a:p>
          <a:p>
            <a:pPr marL="457200" lvl="2" indent="-457200" eaLnBrk="1" hangingPunct="1">
              <a:spcBef>
                <a:spcPts val="0"/>
              </a:spcBef>
              <a:spcAft>
                <a:spcPts val="1200"/>
              </a:spcAft>
              <a:buClr>
                <a:srgbClr val="CC66FF"/>
              </a:buClr>
              <a:buSzPct val="100000"/>
              <a:buFont typeface="+mj-lt"/>
              <a:buAutoNum type="alphaUcPeriod" startAt="7"/>
              <a:defRPr/>
            </a:pPr>
            <a:r>
              <a:rPr lang="en-US" dirty="0" err="1">
                <a:effectLst>
                  <a:outerShdw blurRad="38100" dist="38100" dir="2700000" algn="tl">
                    <a:srgbClr val="000000">
                      <a:alpha val="43137"/>
                    </a:srgbClr>
                  </a:outerShdw>
                </a:effectLst>
              </a:rPr>
              <a:t>Zemarite</a:t>
            </a:r>
            <a:endParaRPr lang="en-US" dirty="0">
              <a:effectLst>
                <a:outerShdw blurRad="38100" dist="38100" dir="2700000" algn="tl">
                  <a:srgbClr val="000000">
                    <a:alpha val="43137"/>
                  </a:srgbClr>
                </a:outerShdw>
              </a:effectLst>
            </a:endParaRPr>
          </a:p>
          <a:p>
            <a:pPr marL="457200" lvl="2" indent="-457200" eaLnBrk="1" hangingPunct="1">
              <a:spcBef>
                <a:spcPts val="0"/>
              </a:spcBef>
              <a:spcAft>
                <a:spcPts val="1200"/>
              </a:spcAft>
              <a:buClr>
                <a:srgbClr val="CC66FF"/>
              </a:buClr>
              <a:buSzPct val="100000"/>
              <a:buFont typeface="+mj-lt"/>
              <a:buAutoNum type="alphaUcPeriod" startAt="7"/>
              <a:defRPr/>
            </a:pPr>
            <a:r>
              <a:rPr lang="en-US" dirty="0" err="1">
                <a:effectLst>
                  <a:outerShdw blurRad="38100" dist="38100" dir="2700000" algn="tl">
                    <a:srgbClr val="000000">
                      <a:alpha val="43137"/>
                    </a:srgbClr>
                  </a:outerShdw>
                </a:effectLst>
              </a:rPr>
              <a:t>Hamathite</a:t>
            </a:r>
            <a:endParaRPr lang="en-US" dirty="0">
              <a:effectLst>
                <a:outerShdw blurRad="38100" dist="38100" dir="2700000" algn="tl">
                  <a:srgbClr val="000000">
                    <a:alpha val="43137"/>
                  </a:srgbClr>
                </a:outerShdw>
              </a:effectLst>
            </a:endParaRPr>
          </a:p>
          <a:p>
            <a:pPr marL="457200" lvl="2" indent="-457200" eaLnBrk="1" hangingPunct="1">
              <a:spcBef>
                <a:spcPts val="0"/>
              </a:spcBef>
              <a:spcAft>
                <a:spcPts val="1200"/>
              </a:spcAft>
              <a:buClr>
                <a:srgbClr val="CC66FF"/>
              </a:buClr>
              <a:buSzPct val="100000"/>
              <a:buFont typeface="+mj-lt"/>
              <a:buAutoNum type="alphaUcPeriod" startAt="7"/>
              <a:defRPr/>
            </a:pPr>
            <a:r>
              <a:rPr lang="en-US" dirty="0" err="1">
                <a:effectLst>
                  <a:outerShdw blurRad="38100" dist="38100" dir="2700000" algn="tl">
                    <a:srgbClr val="000000">
                      <a:alpha val="43137"/>
                    </a:srgbClr>
                  </a:outerShdw>
                </a:effectLst>
              </a:rPr>
              <a:t>Perrizite</a:t>
            </a:r>
            <a:endParaRPr lang="en-US" dirty="0">
              <a:effectLst>
                <a:outerShdw blurRad="38100" dist="38100" dir="2700000" algn="tl">
                  <a:srgbClr val="000000">
                    <a:alpha val="43137"/>
                  </a:srgbClr>
                </a:outerShdw>
              </a:effectLst>
            </a:endParaRPr>
          </a:p>
        </p:txBody>
      </p:sp>
      <p:pic>
        <p:nvPicPr>
          <p:cNvPr id="10" name="Picture 9">
            <a:extLst>
              <a:ext uri="{FF2B5EF4-FFF2-40B4-BE49-F238E27FC236}">
                <a16:creationId xmlns:a16="http://schemas.microsoft.com/office/drawing/2014/main" id="{8B89F045-43AC-4203-B442-CBAD5CBAD27E}"/>
              </a:ext>
            </a:extLst>
          </p:cNvPr>
          <p:cNvPicPr>
            <a:picLocks noChangeAspect="1"/>
          </p:cNvPicPr>
          <p:nvPr/>
        </p:nvPicPr>
        <p:blipFill>
          <a:blip r:embed="rId3"/>
          <a:stretch>
            <a:fillRect/>
          </a:stretch>
        </p:blipFill>
        <p:spPr>
          <a:xfrm>
            <a:off x="10515600" y="152400"/>
            <a:ext cx="1074928" cy="914400"/>
          </a:xfrm>
          <a:prstGeom prst="rect">
            <a:avLst/>
          </a:prstGeom>
        </p:spPr>
      </p:pic>
    </p:spTree>
    <p:extLst>
      <p:ext uri="{BB962C8B-B14F-4D97-AF65-F5344CB8AC3E}">
        <p14:creationId xmlns:p14="http://schemas.microsoft.com/office/powerpoint/2010/main" val="19500802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2" name="Picture 2"/>
          <p:cNvPicPr>
            <a:picLocks noChangeAspect="1" noChangeArrowheads="1"/>
          </p:cNvPicPr>
          <p:nvPr/>
        </p:nvPicPr>
        <p:blipFill>
          <a:blip r:embed="rId2" cstate="print"/>
          <a:srcRect/>
          <a:stretch>
            <a:fillRect/>
          </a:stretch>
        </p:blipFill>
        <p:spPr bwMode="auto">
          <a:xfrm>
            <a:off x="2628900" y="178595"/>
            <a:ext cx="6934200" cy="650081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Speech Bubble: Rectangle with Corners Rounded 3">
            <a:extLst>
              <a:ext uri="{FF2B5EF4-FFF2-40B4-BE49-F238E27FC236}">
                <a16:creationId xmlns:a16="http://schemas.microsoft.com/office/drawing/2014/main" id="{A522A24D-0B1C-49D0-9779-7004240C916F}"/>
              </a:ext>
            </a:extLst>
          </p:cNvPr>
          <p:cNvSpPr/>
          <p:nvPr/>
        </p:nvSpPr>
        <p:spPr bwMode="auto">
          <a:xfrm>
            <a:off x="4191000" y="3276600"/>
            <a:ext cx="1295400" cy="609600"/>
          </a:xfrm>
          <a:prstGeom prst="wedgeRoundRectCallout">
            <a:avLst>
              <a:gd name="adj1" fmla="val 58383"/>
              <a:gd name="adj2" fmla="val -305194"/>
              <a:gd name="adj3" fmla="val 16667"/>
            </a:avLst>
          </a:prstGeom>
          <a:solidFill>
            <a:schemeClr val="tx2">
              <a:lumMod val="60000"/>
              <a:lumOff val="40000"/>
            </a:schemeClr>
          </a:solidFill>
          <a:ln w="9525" cap="flat" cmpd="sng" algn="ctr">
            <a:solidFill>
              <a:schemeClr val="bg2"/>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0000"/>
                </a:solidFill>
                <a:effectLst/>
                <a:latin typeface="Calibri" panose="020F0502020204030204" pitchFamily="34" charset="0"/>
                <a:cs typeface="Calibri" panose="020F0502020204030204" pitchFamily="34" charset="0"/>
              </a:rPr>
              <a:t>CANNAN</a:t>
            </a:r>
            <a:endParaRPr kumimoji="0" lang="en-US" sz="2400" b="0" i="0" u="none" strike="noStrike" cap="none" normalizeH="0" baseline="0" dirty="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6242583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3B80CCD-1DEE-4ADD-9602-D3622AE68425}"/>
              </a:ext>
            </a:extLst>
          </p:cNvPr>
          <p:cNvPicPr>
            <a:picLocks noChangeAspect="1"/>
          </p:cNvPicPr>
          <p:nvPr/>
        </p:nvPicPr>
        <p:blipFill>
          <a:blip r:embed="rId2"/>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744200" cy="1969770"/>
          </a:xfrm>
          <a:prstGeom prst="rect">
            <a:avLst/>
          </a:prstGeom>
          <a:noFill/>
          <a:ln w="28575">
            <a:noFill/>
            <a:miter lim="800000"/>
            <a:headEnd/>
            <a:tailEnd/>
          </a:ln>
        </p:spPr>
        <p:txBody>
          <a:bodyPr wrap="square">
            <a:spAutoFit/>
          </a:bodyPr>
          <a:lstStyle/>
          <a:p>
            <a:pPr algn="ctr" eaLnBrk="0" hangingPunct="0">
              <a:spcBef>
                <a:spcPts val="0"/>
              </a:spcBef>
              <a:spcAft>
                <a:spcPts val="1200"/>
              </a:spcAft>
              <a:buClr>
                <a:schemeClr val="tx2"/>
              </a:buClr>
              <a:buSzPct val="75000"/>
              <a:defRPr/>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mj-cs"/>
              </a:rPr>
              <a:t>Genesis 15:16</a:t>
            </a:r>
          </a:p>
          <a:p>
            <a:pPr algn="just" eaLnBrk="1" hangingPunct="1">
              <a:defRPr/>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“Then in the fourth generation they will return here, for the wrongdoing of the Amorite is not yet complete.”</a:t>
            </a:r>
          </a:p>
        </p:txBody>
      </p:sp>
      <p:pic>
        <p:nvPicPr>
          <p:cNvPr id="5" name="Picture 4">
            <a:extLst>
              <a:ext uri="{FF2B5EF4-FFF2-40B4-BE49-F238E27FC236}">
                <a16:creationId xmlns:a16="http://schemas.microsoft.com/office/drawing/2014/main" id="{DE58E33B-ED95-44F9-816E-54593E37E12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79150" y="2438202"/>
            <a:ext cx="2633700" cy="2286198"/>
          </a:xfrm>
          <a:prstGeom prst="rect">
            <a:avLst/>
          </a:prstGeom>
        </p:spPr>
      </p:pic>
    </p:spTree>
    <p:extLst>
      <p:ext uri="{BB962C8B-B14F-4D97-AF65-F5344CB8AC3E}">
        <p14:creationId xmlns:p14="http://schemas.microsoft.com/office/powerpoint/2010/main" val="108605461"/>
      </p:ext>
    </p:extLst>
  </p:cSld>
  <p:clrMapOvr>
    <a:masterClrMapping/>
  </p:clrMapOvr>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a:extLst>
              <a:ext uri="{FF2B5EF4-FFF2-40B4-BE49-F238E27FC236}">
                <a16:creationId xmlns:a16="http://schemas.microsoft.com/office/drawing/2014/main" id="{055B56F5-9F34-4471-B32F-7E0715032DA6}"/>
              </a:ext>
            </a:extLst>
          </p:cNvPr>
          <p:cNvPicPr>
            <a:picLocks noChangeAspect="1" noChangeArrowheads="1"/>
          </p:cNvPicPr>
          <p:nvPr/>
        </p:nvPicPr>
        <p:blipFill>
          <a:blip r:embed="rId2" cstate="print"/>
          <a:srcRect/>
          <a:stretch>
            <a:fillRect/>
          </a:stretch>
        </p:blipFill>
        <p:spPr bwMode="auto">
          <a:xfrm>
            <a:off x="1905000" y="457200"/>
            <a:ext cx="8382000" cy="6019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7651" name="Oval 7">
            <a:extLst>
              <a:ext uri="{FF2B5EF4-FFF2-40B4-BE49-F238E27FC236}">
                <a16:creationId xmlns:a16="http://schemas.microsoft.com/office/drawing/2014/main" id="{CAD79956-1467-4436-8859-138C0E6701CB}"/>
              </a:ext>
            </a:extLst>
          </p:cNvPr>
          <p:cNvSpPr>
            <a:spLocks noChangeArrowheads="1"/>
          </p:cNvSpPr>
          <p:nvPr/>
        </p:nvSpPr>
        <p:spPr bwMode="auto">
          <a:xfrm>
            <a:off x="2209800" y="3962400"/>
            <a:ext cx="2133600" cy="9144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dirty="0"/>
          </a:p>
        </p:txBody>
      </p:sp>
      <p:sp>
        <p:nvSpPr>
          <p:cNvPr id="27653" name="Oval 7">
            <a:extLst>
              <a:ext uri="{FF2B5EF4-FFF2-40B4-BE49-F238E27FC236}">
                <a16:creationId xmlns:a16="http://schemas.microsoft.com/office/drawing/2014/main" id="{E751EFD9-33E6-49F6-BCBF-43E95E624B4F}"/>
              </a:ext>
            </a:extLst>
          </p:cNvPr>
          <p:cNvSpPr>
            <a:spLocks noChangeArrowheads="1"/>
          </p:cNvSpPr>
          <p:nvPr/>
        </p:nvSpPr>
        <p:spPr bwMode="auto">
          <a:xfrm>
            <a:off x="6781800" y="685800"/>
            <a:ext cx="1600200" cy="9144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Tree>
    <p:extLst>
      <p:ext uri="{BB962C8B-B14F-4D97-AF65-F5344CB8AC3E}">
        <p14:creationId xmlns:p14="http://schemas.microsoft.com/office/powerpoint/2010/main" val="5762493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itle 1"/>
          <p:cNvSpPr>
            <a:spLocks noGrp="1"/>
          </p:cNvSpPr>
          <p:nvPr>
            <p:ph type="title" idx="4294967295"/>
          </p:nvPr>
        </p:nvSpPr>
        <p:spPr>
          <a:xfrm>
            <a:off x="2209800" y="2857500"/>
            <a:ext cx="7772400" cy="1143000"/>
          </a:xfrm>
        </p:spPr>
        <p:txBody>
          <a:bodyPr/>
          <a:lstStyle/>
          <a:p>
            <a:pPr algn="ctr"/>
            <a:r>
              <a:rPr lang="en-US" altLang="en-US" sz="6000">
                <a:effectLst>
                  <a:outerShdw blurRad="38100" dist="38100" dir="2700000" algn="tl">
                    <a:srgbClr val="000000">
                      <a:alpha val="43137"/>
                    </a:srgbClr>
                  </a:outerShdw>
                </a:effectLst>
              </a:rPr>
              <a:t>Conclusion</a:t>
            </a:r>
          </a:p>
        </p:txBody>
      </p:sp>
    </p:spTree>
    <p:extLst>
      <p:ext uri="{BB962C8B-B14F-4D97-AF65-F5344CB8AC3E}">
        <p14:creationId xmlns:p14="http://schemas.microsoft.com/office/powerpoint/2010/main" val="37612981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Genesis 15:1</a:t>
            </a:r>
            <a:r>
              <a:rPr lang="en-US" sz="3600" dirty="0">
                <a:effectLst>
                  <a:outerShdw blurRad="38100" dist="38100" dir="2700000" algn="tl">
                    <a:srgbClr val="000000">
                      <a:alpha val="43137"/>
                    </a:srgbClr>
                  </a:outerShdw>
                </a:effectLst>
                <a:cs typeface="Calibri" panose="020F0502020204030204" pitchFamily="34" charset="0"/>
              </a:rPr>
              <a:t>‒21</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Abrahamic Covenant</a:t>
            </a:r>
          </a:p>
        </p:txBody>
      </p:sp>
      <p:sp>
        <p:nvSpPr>
          <p:cNvPr id="161795" name="Rectangle 3"/>
          <p:cNvSpPr>
            <a:spLocks noGrp="1" noChangeArrowheads="1"/>
          </p:cNvSpPr>
          <p:nvPr>
            <p:ph type="body" idx="1"/>
          </p:nvPr>
        </p:nvSpPr>
        <p:spPr>
          <a:xfrm>
            <a:off x="1066800" y="2057400"/>
            <a:ext cx="6934200" cy="2743200"/>
          </a:xfrm>
        </p:spPr>
        <p:txBody>
          <a:bodyPr/>
          <a:lstStyle/>
          <a:p>
            <a:pPr marL="4572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Seed Promise Clarified (15:1-6)</a:t>
            </a:r>
          </a:p>
          <a:p>
            <a:pPr marL="4572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Land Promise Ratified (15:7-21)</a:t>
            </a:r>
          </a:p>
          <a:p>
            <a:pPr marL="0" lvl="2" indent="0" eaLnBrk="1" hangingPunct="1">
              <a:spcBef>
                <a:spcPts val="0"/>
              </a:spcBef>
              <a:spcAft>
                <a:spcPts val="3000"/>
              </a:spcAft>
              <a:buClr>
                <a:srgbClr val="CC66FF"/>
              </a:buClr>
              <a:buSzPct val="100000"/>
              <a:buNone/>
              <a:defRPr/>
            </a:pPr>
            <a:endParaRPr lang="en-US" dirty="0">
              <a:effectLst>
                <a:outerShdw blurRad="38100" dist="38100" dir="2700000" algn="tl">
                  <a:srgbClr val="000000">
                    <a:alpha val="43137"/>
                  </a:srgbClr>
                </a:outerShdw>
              </a:effectLst>
            </a:endParaRPr>
          </a:p>
        </p:txBody>
      </p:sp>
      <p:pic>
        <p:nvPicPr>
          <p:cNvPr id="5" name="Picture 4">
            <a:extLst>
              <a:ext uri="{FF2B5EF4-FFF2-40B4-BE49-F238E27FC236}">
                <a16:creationId xmlns:a16="http://schemas.microsoft.com/office/drawing/2014/main" id="{66576D2B-7AF3-4A7D-A3A3-D7CBD6B390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21666101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324100" y="3711476"/>
            <a:ext cx="7543800" cy="2308324"/>
          </a:xfrm>
          <a:prstGeom prst="rect">
            <a:avLst/>
          </a:prstGeom>
        </p:spPr>
        <p:txBody>
          <a:bodyPr wrap="square">
            <a:spAutoFit/>
          </a:bodyPr>
          <a:lstStyle/>
          <a:p>
            <a:pPr algn="just">
              <a:defRPr/>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a:t>
            </a:r>
            <a:r>
              <a:rPr lang="en-US" sz="36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bless you and keep you;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a:t>
            </a:r>
            <a:r>
              <a:rPr lang="en-US" sz="36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make his face shine on you and be gracious to you;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a:t>
            </a:r>
            <a:r>
              <a:rPr lang="en-US" sz="36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turn his face toward you and give you peace.” (NIV)</a:t>
            </a:r>
          </a:p>
        </p:txBody>
      </p:sp>
      <p:pic>
        <p:nvPicPr>
          <p:cNvPr id="2" name="Picture 1">
            <a:extLst>
              <a:ext uri="{FF2B5EF4-FFF2-40B4-BE49-F238E27FC236}">
                <a16:creationId xmlns:a16="http://schemas.microsoft.com/office/drawing/2014/main" id="{3580A0FF-365B-4E3B-8121-89E750C5118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560789" y="533400"/>
            <a:ext cx="5070422" cy="2743200"/>
          </a:xfrm>
          <a:prstGeom prst="rect">
            <a:avLst/>
          </a:prstGeom>
        </p:spPr>
      </p:pic>
    </p:spTree>
    <p:extLst>
      <p:ext uri="{BB962C8B-B14F-4D97-AF65-F5344CB8AC3E}">
        <p14:creationId xmlns:p14="http://schemas.microsoft.com/office/powerpoint/2010/main" val="34803727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119438" y="228600"/>
            <a:ext cx="5953125" cy="914400"/>
          </a:xfrm>
        </p:spPr>
        <p:txBody>
          <a:bodyPr/>
          <a:lstStyle/>
          <a:p>
            <a:pPr marL="458788" indent="-458788" algn="ctr" eaLnBrk="1" hangingPunct="1">
              <a:buClr>
                <a:srgbClr val="CC66FF"/>
              </a:buClr>
              <a:buFont typeface="+mj-lt"/>
              <a:buAutoNum type="alphaUcPeriod"/>
            </a:pPr>
            <a:r>
              <a:rPr lang="en-US" sz="3600" dirty="0">
                <a:effectLst>
                  <a:outerShdw blurRad="38100" dist="38100" dir="2700000" algn="tl">
                    <a:srgbClr val="000000">
                      <a:alpha val="43137"/>
                    </a:srgbClr>
                  </a:outerShdw>
                </a:effectLst>
                <a:cs typeface="Calibri" panose="020F0502020204030204" pitchFamily="34" charset="0"/>
              </a:rPr>
              <a:t>Seed Promise Clarified</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Genesis 15:1-6</a:t>
            </a:r>
          </a:p>
        </p:txBody>
      </p:sp>
      <p:sp>
        <p:nvSpPr>
          <p:cNvPr id="161795" name="Rectangle 3"/>
          <p:cNvSpPr>
            <a:spLocks noGrp="1" noChangeArrowheads="1"/>
          </p:cNvSpPr>
          <p:nvPr>
            <p:ph type="body" idx="1"/>
          </p:nvPr>
        </p:nvSpPr>
        <p:spPr>
          <a:xfrm>
            <a:off x="1066800" y="1792014"/>
            <a:ext cx="6096000" cy="4800600"/>
          </a:xfrm>
        </p:spPr>
        <p:txBody>
          <a:bodyPr/>
          <a:lstStyle/>
          <a:p>
            <a:pPr marL="514350" lvl="2" indent="-514350" eaLnBrk="1" hangingPunct="1">
              <a:spcBef>
                <a:spcPts val="0"/>
              </a:spcBef>
              <a:spcAft>
                <a:spcPts val="36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God’s Promise (1)</a:t>
            </a:r>
          </a:p>
          <a:p>
            <a:pPr marL="514350" lvl="2" indent="-514350" eaLnBrk="1" hangingPunct="1">
              <a:spcBef>
                <a:spcPts val="0"/>
              </a:spcBef>
              <a:spcAft>
                <a:spcPts val="36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Abram’s misunderstanding (2-3)</a:t>
            </a:r>
          </a:p>
          <a:p>
            <a:pPr marL="514350" lvl="2" indent="-514350" eaLnBrk="1" hangingPunct="1">
              <a:spcBef>
                <a:spcPts val="0"/>
              </a:spcBef>
              <a:spcAft>
                <a:spcPts val="36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God’s clarification (4-5)</a:t>
            </a:r>
          </a:p>
          <a:p>
            <a:pPr marL="514350" lvl="2" indent="-514350" eaLnBrk="1" hangingPunct="1">
              <a:spcBef>
                <a:spcPts val="0"/>
              </a:spcBef>
              <a:spcAft>
                <a:spcPts val="36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Abram’s response (6)</a:t>
            </a:r>
          </a:p>
        </p:txBody>
      </p:sp>
      <p:pic>
        <p:nvPicPr>
          <p:cNvPr id="5" name="Picture 4">
            <a:extLst>
              <a:ext uri="{FF2B5EF4-FFF2-40B4-BE49-F238E27FC236}">
                <a16:creationId xmlns:a16="http://schemas.microsoft.com/office/drawing/2014/main" id="{66576D2B-7AF3-4A7D-A3A3-D7CBD6B390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19005058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Genesis 15:1</a:t>
            </a:r>
            <a:r>
              <a:rPr lang="en-US" sz="3600" dirty="0">
                <a:effectLst>
                  <a:outerShdw blurRad="38100" dist="38100" dir="2700000" algn="tl">
                    <a:srgbClr val="000000">
                      <a:alpha val="43137"/>
                    </a:srgbClr>
                  </a:outerShdw>
                </a:effectLst>
                <a:cs typeface="Calibri" panose="020F0502020204030204" pitchFamily="34" charset="0"/>
              </a:rPr>
              <a:t>‒21</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Abrahamic Covenant</a:t>
            </a:r>
          </a:p>
        </p:txBody>
      </p:sp>
      <p:sp>
        <p:nvSpPr>
          <p:cNvPr id="161795" name="Rectangle 3"/>
          <p:cNvSpPr>
            <a:spLocks noGrp="1" noChangeArrowheads="1"/>
          </p:cNvSpPr>
          <p:nvPr>
            <p:ph type="body" idx="1"/>
          </p:nvPr>
        </p:nvSpPr>
        <p:spPr>
          <a:xfrm>
            <a:off x="1066800" y="2057400"/>
            <a:ext cx="6934200" cy="2743200"/>
          </a:xfrm>
        </p:spPr>
        <p:txBody>
          <a:bodyPr/>
          <a:lstStyle/>
          <a:p>
            <a:pPr marL="4572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Seed Promise Clarified (15:1-6)</a:t>
            </a:r>
          </a:p>
          <a:p>
            <a:pPr marL="457200" lvl="2" indent="-457200" eaLnBrk="1" hangingPunct="1">
              <a:spcBef>
                <a:spcPts val="0"/>
              </a:spcBef>
              <a:spcAft>
                <a:spcPts val="3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Land Promise Ratified (15:7-21)</a:t>
            </a:r>
          </a:p>
          <a:p>
            <a:pPr marL="0" lvl="2" indent="0" eaLnBrk="1" hangingPunct="1">
              <a:spcBef>
                <a:spcPts val="0"/>
              </a:spcBef>
              <a:spcAft>
                <a:spcPts val="3000"/>
              </a:spcAft>
              <a:buClr>
                <a:srgbClr val="CC66FF"/>
              </a:buClr>
              <a:buSzPct val="100000"/>
              <a:buNone/>
              <a:defRPr/>
            </a:pPr>
            <a:endParaRPr lang="en-US" dirty="0">
              <a:effectLst>
                <a:outerShdw blurRad="38100" dist="38100" dir="2700000" algn="tl">
                  <a:srgbClr val="000000">
                    <a:alpha val="43137"/>
                  </a:srgbClr>
                </a:outerShdw>
              </a:effectLst>
            </a:endParaRPr>
          </a:p>
        </p:txBody>
      </p:sp>
      <p:pic>
        <p:nvPicPr>
          <p:cNvPr id="5" name="Picture 4">
            <a:extLst>
              <a:ext uri="{FF2B5EF4-FFF2-40B4-BE49-F238E27FC236}">
                <a16:creationId xmlns:a16="http://schemas.microsoft.com/office/drawing/2014/main" id="{66576D2B-7AF3-4A7D-A3A3-D7CBD6B390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8493118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119438" y="228600"/>
            <a:ext cx="5953125" cy="914400"/>
          </a:xfrm>
        </p:spPr>
        <p:txBody>
          <a:bodyPr/>
          <a:lstStyle/>
          <a:p>
            <a:pPr marL="458788" indent="-458788"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cs typeface="Calibri" panose="020F0502020204030204" pitchFamily="34" charset="0"/>
              </a:rPr>
              <a:t>Land Promise Ratified</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Genesis 15:7-21</a:t>
            </a:r>
          </a:p>
        </p:txBody>
      </p:sp>
      <p:sp>
        <p:nvSpPr>
          <p:cNvPr id="161795" name="Rectangle 3"/>
          <p:cNvSpPr>
            <a:spLocks noGrp="1" noChangeArrowheads="1"/>
          </p:cNvSpPr>
          <p:nvPr>
            <p:ph type="body" idx="1"/>
          </p:nvPr>
        </p:nvSpPr>
        <p:spPr>
          <a:xfrm>
            <a:off x="585217" y="1524000"/>
            <a:ext cx="7491983" cy="4800600"/>
          </a:xfrm>
        </p:spPr>
        <p:txBody>
          <a:bodyPr/>
          <a:lstStyle/>
          <a:p>
            <a:pPr marL="514350" lvl="2" indent="-514350" eaLnBrk="1" hangingPunct="1">
              <a:spcBef>
                <a:spcPts val="0"/>
              </a:spcBef>
              <a:spcAft>
                <a:spcPts val="36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God’s Promise (7)</a:t>
            </a:r>
          </a:p>
          <a:p>
            <a:pPr marL="514350" lvl="2" indent="-514350" eaLnBrk="1" hangingPunct="1">
              <a:spcBef>
                <a:spcPts val="0"/>
              </a:spcBef>
              <a:spcAft>
                <a:spcPts val="36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Abram’s Question (8)</a:t>
            </a:r>
          </a:p>
          <a:p>
            <a:pPr marL="514350" lvl="2" indent="-514350" eaLnBrk="1" hangingPunct="1">
              <a:spcBef>
                <a:spcPts val="0"/>
              </a:spcBef>
              <a:spcAft>
                <a:spcPts val="36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Preparation of the Animal pieces (9-11)</a:t>
            </a:r>
          </a:p>
          <a:p>
            <a:pPr marL="514350" lvl="2" indent="-514350" eaLnBrk="1" hangingPunct="1">
              <a:spcBef>
                <a:spcPts val="0"/>
              </a:spcBef>
              <a:spcAft>
                <a:spcPts val="36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Prophecy of redemption from Egyptian bondage (12-16)</a:t>
            </a:r>
          </a:p>
          <a:p>
            <a:pPr marL="514350" lvl="2" indent="-514350" eaLnBrk="1" hangingPunct="1">
              <a:spcBef>
                <a:spcPts val="0"/>
              </a:spcBef>
              <a:spcAft>
                <a:spcPts val="36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Covenant ratification ritual (17-21)</a:t>
            </a:r>
            <a:endParaRPr lang="en-US" sz="3000" dirty="0">
              <a:effectLst>
                <a:outerShdw blurRad="38100" dist="38100" dir="2700000" algn="tl">
                  <a:srgbClr val="000000">
                    <a:alpha val="43137"/>
                  </a:srgbClr>
                </a:outerShdw>
              </a:effectLst>
            </a:endParaRPr>
          </a:p>
        </p:txBody>
      </p:sp>
      <p:pic>
        <p:nvPicPr>
          <p:cNvPr id="5" name="Picture 4">
            <a:extLst>
              <a:ext uri="{FF2B5EF4-FFF2-40B4-BE49-F238E27FC236}">
                <a16:creationId xmlns:a16="http://schemas.microsoft.com/office/drawing/2014/main" id="{66576D2B-7AF3-4A7D-A3A3-D7CBD6B390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26916053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119438" y="228600"/>
            <a:ext cx="5953125" cy="914400"/>
          </a:xfrm>
        </p:spPr>
        <p:txBody>
          <a:bodyPr/>
          <a:lstStyle/>
          <a:p>
            <a:pPr marL="458788" indent="-458788"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cs typeface="Calibri" panose="020F0502020204030204" pitchFamily="34" charset="0"/>
              </a:rPr>
              <a:t>Land Promise Ratified</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Genesis 15:7-21</a:t>
            </a:r>
          </a:p>
        </p:txBody>
      </p:sp>
      <p:sp>
        <p:nvSpPr>
          <p:cNvPr id="161795" name="Rectangle 3"/>
          <p:cNvSpPr>
            <a:spLocks noGrp="1" noChangeArrowheads="1"/>
          </p:cNvSpPr>
          <p:nvPr>
            <p:ph type="body" idx="1"/>
          </p:nvPr>
        </p:nvSpPr>
        <p:spPr>
          <a:xfrm>
            <a:off x="585217" y="1524000"/>
            <a:ext cx="7491983" cy="4800600"/>
          </a:xfrm>
        </p:spPr>
        <p:txBody>
          <a:bodyPr/>
          <a:lstStyle/>
          <a:p>
            <a:pPr marL="514350" lvl="2" indent="-514350" eaLnBrk="1" hangingPunct="1">
              <a:spcBef>
                <a:spcPts val="0"/>
              </a:spcBef>
              <a:spcAft>
                <a:spcPts val="3600"/>
              </a:spcAft>
              <a:buClr>
                <a:srgbClr val="00FF00"/>
              </a:buClr>
              <a:buSzPct val="100000"/>
              <a:buFont typeface="+mj-lt"/>
              <a:buAutoNum type="arabicPeriod"/>
              <a:defRPr/>
            </a:pPr>
            <a:r>
              <a:rPr lang="en-US" b="1" u="sng" dirty="0">
                <a:solidFill>
                  <a:srgbClr val="FFFFCC"/>
                </a:solidFill>
              </a:rPr>
              <a:t>God’s Promise (7)</a:t>
            </a:r>
          </a:p>
          <a:p>
            <a:pPr marL="514350" lvl="2" indent="-514350" eaLnBrk="1" hangingPunct="1">
              <a:spcBef>
                <a:spcPts val="0"/>
              </a:spcBef>
              <a:spcAft>
                <a:spcPts val="36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Abram’s Question (8)</a:t>
            </a:r>
          </a:p>
          <a:p>
            <a:pPr marL="514350" lvl="2" indent="-514350" eaLnBrk="1" hangingPunct="1">
              <a:spcBef>
                <a:spcPts val="0"/>
              </a:spcBef>
              <a:spcAft>
                <a:spcPts val="36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Preparation of the Animal pieces (9-11)</a:t>
            </a:r>
          </a:p>
          <a:p>
            <a:pPr marL="514350" lvl="2" indent="-514350" eaLnBrk="1" hangingPunct="1">
              <a:spcBef>
                <a:spcPts val="0"/>
              </a:spcBef>
              <a:spcAft>
                <a:spcPts val="36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Prophecy of redemption from Egyptian bondage (12-16)</a:t>
            </a:r>
          </a:p>
          <a:p>
            <a:pPr marL="514350" lvl="2" indent="-514350" eaLnBrk="1" hangingPunct="1">
              <a:spcBef>
                <a:spcPts val="0"/>
              </a:spcBef>
              <a:spcAft>
                <a:spcPts val="36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Covenant ratification ritual (17-21)</a:t>
            </a:r>
            <a:endParaRPr lang="en-US" sz="3000" dirty="0">
              <a:effectLst>
                <a:outerShdw blurRad="38100" dist="38100" dir="2700000" algn="tl">
                  <a:srgbClr val="000000">
                    <a:alpha val="43137"/>
                  </a:srgbClr>
                </a:outerShdw>
              </a:effectLst>
            </a:endParaRPr>
          </a:p>
        </p:txBody>
      </p:sp>
      <p:pic>
        <p:nvPicPr>
          <p:cNvPr id="5" name="Picture 4">
            <a:extLst>
              <a:ext uri="{FF2B5EF4-FFF2-40B4-BE49-F238E27FC236}">
                <a16:creationId xmlns:a16="http://schemas.microsoft.com/office/drawing/2014/main" id="{66576D2B-7AF3-4A7D-A3A3-D7CBD6B390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5360702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AC45E28-E3A9-4005-8CCA-26F3C7B38C8A}"/>
              </a:ext>
            </a:extLst>
          </p:cNvPr>
          <p:cNvPicPr>
            <a:picLocks noChangeAspect="1"/>
          </p:cNvPicPr>
          <p:nvPr/>
        </p:nvPicPr>
        <p:blipFill>
          <a:blip r:embed="rId2"/>
          <a:stretch>
            <a:fillRect/>
          </a:stretch>
        </p:blipFill>
        <p:spPr>
          <a:xfrm>
            <a:off x="1731961" y="137160"/>
            <a:ext cx="8728078"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9331155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26742" y="137160"/>
            <a:ext cx="8938517" cy="6583680"/>
          </a:xfrm>
          <a:prstGeom prst="rect">
            <a:avLst/>
          </a:prstGeom>
        </p:spPr>
      </p:pic>
      <p:sp>
        <p:nvSpPr>
          <p:cNvPr id="6" name="Oval 7">
            <a:extLst>
              <a:ext uri="{FF2B5EF4-FFF2-40B4-BE49-F238E27FC236}">
                <a16:creationId xmlns:a16="http://schemas.microsoft.com/office/drawing/2014/main" id="{F882EAB0-01C5-4E90-9A67-7AA912D992E2}"/>
              </a:ext>
            </a:extLst>
          </p:cNvPr>
          <p:cNvSpPr>
            <a:spLocks noChangeArrowheads="1"/>
          </p:cNvSpPr>
          <p:nvPr/>
        </p:nvSpPr>
        <p:spPr bwMode="auto">
          <a:xfrm>
            <a:off x="5067300" y="609600"/>
            <a:ext cx="1752600" cy="6096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dirty="0">
              <a:latin typeface="Calibri" panose="020F0502020204030204" pitchFamily="34" charset="0"/>
              <a:cs typeface="Calibri" panose="020F0502020204030204" pitchFamily="34" charset="0"/>
            </a:endParaRPr>
          </a:p>
        </p:txBody>
      </p:sp>
      <p:sp>
        <p:nvSpPr>
          <p:cNvPr id="5" name="Oval 7">
            <a:extLst>
              <a:ext uri="{FF2B5EF4-FFF2-40B4-BE49-F238E27FC236}">
                <a16:creationId xmlns:a16="http://schemas.microsoft.com/office/drawing/2014/main" id="{4752FD6B-7872-4DF6-8E18-7885AC122007}"/>
              </a:ext>
            </a:extLst>
          </p:cNvPr>
          <p:cNvSpPr>
            <a:spLocks noChangeArrowheads="1"/>
          </p:cNvSpPr>
          <p:nvPr/>
        </p:nvSpPr>
        <p:spPr bwMode="auto">
          <a:xfrm>
            <a:off x="3886200" y="2057400"/>
            <a:ext cx="1752600" cy="24384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477555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8F55F3F-1ABE-443D-AB2C-1E4D1FD0DB5F}"/>
              </a:ext>
            </a:extLst>
          </p:cNvPr>
          <p:cNvPicPr>
            <a:picLocks noChangeAspect="1"/>
          </p:cNvPicPr>
          <p:nvPr/>
        </p:nvPicPr>
        <p:blipFill>
          <a:blip r:embed="rId2"/>
          <a:stretch>
            <a:fillRect/>
          </a:stretch>
        </p:blipFill>
        <p:spPr>
          <a:xfrm>
            <a:off x="12191" y="0"/>
            <a:ext cx="12167617" cy="6858000"/>
          </a:xfrm>
          <a:prstGeom prst="rect">
            <a:avLst/>
          </a:prstGeom>
        </p:spPr>
      </p:pic>
      <p:sp>
        <p:nvSpPr>
          <p:cNvPr id="134147" name="Rectangle 1"/>
          <p:cNvSpPr>
            <a:spLocks noChangeArrowheads="1"/>
          </p:cNvSpPr>
          <p:nvPr/>
        </p:nvSpPr>
        <p:spPr bwMode="auto">
          <a:xfrm>
            <a:off x="609600" y="0"/>
            <a:ext cx="10972800" cy="3816429"/>
          </a:xfrm>
          <a:prstGeom prst="rect">
            <a:avLst/>
          </a:prstGeom>
          <a:noFill/>
          <a:ln w="28575">
            <a:noFill/>
            <a:miter lim="800000"/>
            <a:headEnd/>
            <a:tailEnd/>
          </a:ln>
        </p:spPr>
        <p:txBody>
          <a:bodyPr wrap="square">
            <a:spAutoFit/>
          </a:bodyPr>
          <a:lstStyle/>
          <a:p>
            <a:pPr algn="ctr">
              <a:spcAft>
                <a:spcPts val="1200"/>
              </a:spcAft>
            </a:pPr>
            <a:r>
              <a:rPr lang="en-US" sz="3600" baseline="30000" dirty="0">
                <a:latin typeface="Calibri" panose="020F0502020204030204" pitchFamily="34" charset="0"/>
                <a:cs typeface="Calibri" panose="020F0502020204030204" pitchFamily="34" charset="0"/>
              </a:rPr>
              <a:t> </a:t>
            </a: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mj-cs"/>
              </a:rPr>
              <a:t>Genesis 15:4-5</a:t>
            </a:r>
          </a:p>
          <a:p>
            <a:pPr algn="just"/>
            <a:r>
              <a:rPr lang="en-US" sz="3200" dirty="0">
                <a:latin typeface="Calibri" panose="020F0502020204030204" pitchFamily="34" charset="0"/>
                <a:cs typeface="Calibri" panose="020F0502020204030204" pitchFamily="34" charset="0"/>
              </a:rPr>
              <a:t>Then behold, the word of the </a:t>
            </a:r>
            <a:r>
              <a:rPr lang="en-US" sz="3200" cap="small" dirty="0">
                <a:latin typeface="Calibri" panose="020F0502020204030204" pitchFamily="34" charset="0"/>
                <a:cs typeface="Calibri" panose="020F0502020204030204" pitchFamily="34" charset="0"/>
              </a:rPr>
              <a:t>Lord</a:t>
            </a:r>
            <a:r>
              <a:rPr lang="en-US" sz="3200" dirty="0">
                <a:latin typeface="Calibri" panose="020F0502020204030204" pitchFamily="34" charset="0"/>
                <a:cs typeface="Calibri" panose="020F0502020204030204" pitchFamily="34" charset="0"/>
              </a:rPr>
              <a:t> came to him, saying, “This man will not be your heir; but </a:t>
            </a:r>
            <a:r>
              <a:rPr lang="en-US" sz="3200" b="1" u="sng" dirty="0">
                <a:solidFill>
                  <a:srgbClr val="FFFFCC"/>
                </a:solidFill>
                <a:latin typeface="Calibri" panose="020F0502020204030204" pitchFamily="34" charset="0"/>
                <a:cs typeface="Calibri" panose="020F0502020204030204" pitchFamily="34" charset="0"/>
              </a:rPr>
              <a:t>one who will come forth from your own body, he shall be your heir</a:t>
            </a:r>
            <a:r>
              <a:rPr lang="en-US" sz="3200" dirty="0">
                <a:latin typeface="Calibri" panose="020F0502020204030204" pitchFamily="34" charset="0"/>
                <a:cs typeface="Calibri" panose="020F0502020204030204" pitchFamily="34" charset="0"/>
              </a:rPr>
              <a:t>.” </a:t>
            </a:r>
            <a:r>
              <a:rPr lang="en-US" sz="3200" baseline="30000" dirty="0">
                <a:latin typeface="Calibri" panose="020F0502020204030204" pitchFamily="34" charset="0"/>
                <a:cs typeface="Calibri" panose="020F0502020204030204" pitchFamily="34" charset="0"/>
              </a:rPr>
              <a:t>5 </a:t>
            </a:r>
            <a:r>
              <a:rPr lang="en-US" sz="3200" dirty="0">
                <a:latin typeface="Calibri" panose="020F0502020204030204" pitchFamily="34" charset="0"/>
                <a:cs typeface="Calibri" panose="020F0502020204030204" pitchFamily="34" charset="0"/>
              </a:rPr>
              <a:t>And He took him outside and said, “Now look toward the heavens, and count the stars, if you are able to count them.” And He said to him, “So shall </a:t>
            </a:r>
            <a:r>
              <a:rPr lang="en-US" sz="3200" b="1" u="sng" dirty="0">
                <a:solidFill>
                  <a:srgbClr val="FFFFCC"/>
                </a:solidFill>
                <a:latin typeface="Calibri" panose="020F0502020204030204" pitchFamily="34" charset="0"/>
                <a:cs typeface="Calibri" panose="020F0502020204030204" pitchFamily="34" charset="0"/>
              </a:rPr>
              <a:t>your descendants</a:t>
            </a:r>
            <a:r>
              <a:rPr lang="en-US" sz="3200" dirty="0">
                <a:latin typeface="Calibri" panose="020F0502020204030204" pitchFamily="34" charset="0"/>
                <a:cs typeface="Calibri" panose="020F0502020204030204" pitchFamily="34" charset="0"/>
              </a:rPr>
              <a:t> be.”</a:t>
            </a:r>
          </a:p>
        </p:txBody>
      </p:sp>
      <p:pic>
        <p:nvPicPr>
          <p:cNvPr id="5" name="Picture 2" descr="Genesis 15:1-6, God&amp;#39;s Promise to Abraham - Toward a Sane Faith - Kevin  Ruffcorn Ministries">
            <a:extLst>
              <a:ext uri="{FF2B5EF4-FFF2-40B4-BE49-F238E27FC236}">
                <a16:creationId xmlns:a16="http://schemas.microsoft.com/office/drawing/2014/main" id="{86917750-32E7-458B-80CA-E0B002C8EEAA}"/>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37009"/>
          <a:stretch/>
        </p:blipFill>
        <p:spPr bwMode="auto">
          <a:xfrm>
            <a:off x="5177029" y="3505200"/>
            <a:ext cx="1837943" cy="1371600"/>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7543390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99673" y="137160"/>
            <a:ext cx="8392655" cy="6583680"/>
          </a:xfrm>
          <a:prstGeom prst="rect">
            <a:avLst/>
          </a:prstGeom>
        </p:spPr>
      </p:pic>
    </p:spTree>
    <p:extLst>
      <p:ext uri="{BB962C8B-B14F-4D97-AF65-F5344CB8AC3E}">
        <p14:creationId xmlns:p14="http://schemas.microsoft.com/office/powerpoint/2010/main" val="1789655272"/>
      </p:ext>
    </p:extLst>
  </p:cSld>
  <p:clrMapOvr>
    <a:masterClrMapping/>
  </p:clrMapOvr>
  <mc:AlternateContent xmlns:mc="http://schemas.openxmlformats.org/markup-compatibility/2006" xmlns:p14="http://schemas.microsoft.com/office/powerpoint/2010/main">
    <mc:Choice Requires="p14">
      <p:transition p14:dur="0" advTm="11450"/>
    </mc:Choice>
    <mc:Fallback xmlns="">
      <p:transition advTm="11450"/>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7345" name="Rectangle 2050"/>
          <p:cNvSpPr>
            <a:spLocks noGrp="1" noChangeArrowheads="1"/>
          </p:cNvSpPr>
          <p:nvPr>
            <p:ph type="title"/>
          </p:nvPr>
        </p:nvSpPr>
        <p:spPr>
          <a:xfrm>
            <a:off x="2209800" y="228600"/>
            <a:ext cx="7772400" cy="914400"/>
          </a:xfrm>
        </p:spPr>
        <p:txBody>
          <a:bodyPr/>
          <a:lstStyle/>
          <a:p>
            <a:pPr algn="ctr" eaLnBrk="1" hangingPunct="1"/>
            <a:r>
              <a:rPr lang="en-US" sz="3600" dirty="0"/>
              <a:t>GENESIS STRUCTURE</a:t>
            </a:r>
          </a:p>
        </p:txBody>
      </p:sp>
      <p:sp>
        <p:nvSpPr>
          <p:cNvPr id="92163" name="Rectangle 2051"/>
          <p:cNvSpPr>
            <a:spLocks noGrp="1" noChangeArrowheads="1"/>
          </p:cNvSpPr>
          <p:nvPr>
            <p:ph type="body" idx="1"/>
          </p:nvPr>
        </p:nvSpPr>
        <p:spPr>
          <a:xfrm>
            <a:off x="2019300" y="1600200"/>
            <a:ext cx="8153400" cy="1955864"/>
          </a:xfrm>
        </p:spPr>
        <p:txBody>
          <a:bodyPr/>
          <a:lstStyle/>
          <a:p>
            <a:pPr marL="457200" lvl="1" indent="-457200" eaLnBrk="1" hangingPunct="1">
              <a:spcBef>
                <a:spcPts val="0"/>
              </a:spcBef>
              <a:spcAft>
                <a:spcPts val="3600"/>
              </a:spcAft>
              <a:buClr>
                <a:schemeClr val="tx2"/>
              </a:buClr>
              <a:buSzPct val="100000"/>
              <a:buFont typeface="Wingdings" pitchFamily="2" charset="2"/>
              <a:buAutoNum type="romanUcPeriod"/>
              <a:defRPr/>
            </a:pPr>
            <a:r>
              <a:rPr lang="en-US"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Beginning of the Human race (Gen. 1‒11)</a:t>
            </a:r>
          </a:p>
          <a:p>
            <a:pPr marL="457200" lvl="1" indent="-4572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Beginning of the Hebrew race (Gen. 12‒50)</a:t>
            </a:r>
          </a:p>
        </p:txBody>
      </p:sp>
      <p:pic>
        <p:nvPicPr>
          <p:cNvPr id="2" name="Picture 4" descr="5 Bible Lessons to Learn From the Book of Genesis | Jack Wellman">
            <a:extLst>
              <a:ext uri="{FF2B5EF4-FFF2-40B4-BE49-F238E27FC236}">
                <a16:creationId xmlns:a16="http://schemas.microsoft.com/office/drawing/2014/main" id="{8E86B3BC-9844-40CD-A11F-6CE7740863AE}"/>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379786" y="4191000"/>
            <a:ext cx="3432431" cy="2286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40E7F1DD-30FD-46F0-8C66-85C8434E18C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152400"/>
            <a:ext cx="1074928" cy="914400"/>
          </a:xfrm>
          <a:prstGeom prst="rect">
            <a:avLst/>
          </a:prstGeom>
        </p:spPr>
      </p:pic>
    </p:spTree>
    <p:extLst>
      <p:ext uri="{BB962C8B-B14F-4D97-AF65-F5344CB8AC3E}">
        <p14:creationId xmlns:p14="http://schemas.microsoft.com/office/powerpoint/2010/main" val="9528511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119438" y="228600"/>
            <a:ext cx="5953125" cy="914400"/>
          </a:xfrm>
        </p:spPr>
        <p:txBody>
          <a:bodyPr/>
          <a:lstStyle/>
          <a:p>
            <a:pPr marL="458788" indent="-458788"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cs typeface="Calibri" panose="020F0502020204030204" pitchFamily="34" charset="0"/>
              </a:rPr>
              <a:t>Land Promise Ratified</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Genesis 15:7-21</a:t>
            </a:r>
          </a:p>
        </p:txBody>
      </p:sp>
      <p:sp>
        <p:nvSpPr>
          <p:cNvPr id="161795" name="Rectangle 3"/>
          <p:cNvSpPr>
            <a:spLocks noGrp="1" noChangeArrowheads="1"/>
          </p:cNvSpPr>
          <p:nvPr>
            <p:ph type="body" idx="1"/>
          </p:nvPr>
        </p:nvSpPr>
        <p:spPr>
          <a:xfrm>
            <a:off x="585217" y="1524000"/>
            <a:ext cx="7491983" cy="4800600"/>
          </a:xfrm>
        </p:spPr>
        <p:txBody>
          <a:bodyPr/>
          <a:lstStyle/>
          <a:p>
            <a:pPr marL="514350" lvl="2" indent="-514350" eaLnBrk="1" hangingPunct="1">
              <a:spcBef>
                <a:spcPts val="0"/>
              </a:spcBef>
              <a:spcAft>
                <a:spcPts val="36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God’s Promise (7)</a:t>
            </a:r>
          </a:p>
          <a:p>
            <a:pPr marL="514350" lvl="2" indent="-514350" eaLnBrk="1" hangingPunct="1">
              <a:spcBef>
                <a:spcPts val="0"/>
              </a:spcBef>
              <a:spcAft>
                <a:spcPts val="3600"/>
              </a:spcAft>
              <a:buClr>
                <a:srgbClr val="00FF00"/>
              </a:buClr>
              <a:buSzPct val="100000"/>
              <a:buFont typeface="+mj-lt"/>
              <a:buAutoNum type="arabicPeriod"/>
              <a:defRPr/>
            </a:pPr>
            <a:r>
              <a:rPr lang="en-US" b="1" u="sng" dirty="0">
                <a:solidFill>
                  <a:srgbClr val="FFFFCC"/>
                </a:solidFill>
              </a:rPr>
              <a:t>Abram’s Question (8)</a:t>
            </a:r>
          </a:p>
          <a:p>
            <a:pPr marL="514350" lvl="2" indent="-514350" eaLnBrk="1" hangingPunct="1">
              <a:spcBef>
                <a:spcPts val="0"/>
              </a:spcBef>
              <a:spcAft>
                <a:spcPts val="36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Preparation of the Animal pieces (9-11)</a:t>
            </a:r>
          </a:p>
          <a:p>
            <a:pPr marL="514350" lvl="2" indent="-514350" eaLnBrk="1" hangingPunct="1">
              <a:spcBef>
                <a:spcPts val="0"/>
              </a:spcBef>
              <a:spcAft>
                <a:spcPts val="36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Prophecy of redemption from Egyptian bondage (12-16)</a:t>
            </a:r>
          </a:p>
          <a:p>
            <a:pPr marL="514350" lvl="2" indent="-514350" eaLnBrk="1" hangingPunct="1">
              <a:spcBef>
                <a:spcPts val="0"/>
              </a:spcBef>
              <a:spcAft>
                <a:spcPts val="36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Covenant ratification ritual (17-21)</a:t>
            </a:r>
            <a:endParaRPr lang="en-US" sz="3000" dirty="0">
              <a:effectLst>
                <a:outerShdw blurRad="38100" dist="38100" dir="2700000" algn="tl">
                  <a:srgbClr val="000000">
                    <a:alpha val="43137"/>
                  </a:srgbClr>
                </a:outerShdw>
              </a:effectLst>
            </a:endParaRPr>
          </a:p>
        </p:txBody>
      </p:sp>
      <p:pic>
        <p:nvPicPr>
          <p:cNvPr id="5" name="Picture 4">
            <a:extLst>
              <a:ext uri="{FF2B5EF4-FFF2-40B4-BE49-F238E27FC236}">
                <a16:creationId xmlns:a16="http://schemas.microsoft.com/office/drawing/2014/main" id="{66576D2B-7AF3-4A7D-A3A3-D7CBD6B390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39205584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4095750" y="228600"/>
            <a:ext cx="4000500" cy="914400"/>
          </a:xfrm>
        </p:spPr>
        <p:txBody>
          <a:bodyPr/>
          <a:lstStyle/>
          <a:p>
            <a:pPr algn="ctr" eaLnBrk="1" hangingPunct="1"/>
            <a:r>
              <a:rPr lang="en-US" sz="3600" dirty="0">
                <a:effectLst>
                  <a:outerShdw blurRad="38100" dist="38100" dir="2700000" algn="tl">
                    <a:srgbClr val="000000">
                      <a:alpha val="43137"/>
                    </a:srgbClr>
                  </a:outerShdw>
                </a:effectLst>
              </a:rPr>
              <a:t>VI. 8 New Promises</a:t>
            </a:r>
            <a:br>
              <a:rPr lang="en-US" sz="3600" dirty="0">
                <a:effectLst>
                  <a:outerShdw blurRad="38100" dist="38100" dir="2700000" algn="tl">
                    <a:srgbClr val="000000">
                      <a:alpha val="43137"/>
                    </a:srgbClr>
                  </a:outerShdw>
                </a:effectLst>
              </a:rPr>
            </a:br>
            <a:r>
              <a:rPr lang="en-US" sz="2800" b="1" dirty="0">
                <a:solidFill>
                  <a:srgbClr val="FFFFCC"/>
                </a:solidFill>
                <a:effectLst>
                  <a:outerShdw blurRad="38100" dist="38100" dir="2700000" algn="tl">
                    <a:srgbClr val="000000">
                      <a:alpha val="43137"/>
                    </a:srgbClr>
                  </a:outerShdw>
                </a:effectLst>
                <a:ea typeface="+mn-ea"/>
                <a:cs typeface="+mn-cs"/>
              </a:rPr>
              <a:t>Genesis 12:1-3</a:t>
            </a:r>
          </a:p>
        </p:txBody>
      </p:sp>
      <p:sp>
        <p:nvSpPr>
          <p:cNvPr id="161795" name="Rectangle 3"/>
          <p:cNvSpPr>
            <a:spLocks noGrp="1" noChangeArrowheads="1"/>
          </p:cNvSpPr>
          <p:nvPr>
            <p:ph type="body" idx="1"/>
          </p:nvPr>
        </p:nvSpPr>
        <p:spPr>
          <a:xfrm>
            <a:off x="585217" y="1295400"/>
            <a:ext cx="7187183" cy="5029200"/>
          </a:xfrm>
        </p:spPr>
        <p:txBody>
          <a:bodyPr/>
          <a:lstStyle/>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Land (Gen. 12:1b)</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Great nation (Gen. 12:2a)</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Personal blessing (Gen. 12:2b)</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Great name (Gen. 12:2c)</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Blessing to others (Gen. 12:2d)</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Blessing to blessers (Gen. 12:3a)</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Cursing to cursers (Gen. 12:3b)</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Blessing to the world (Gen. 12:3c)</a:t>
            </a:r>
          </a:p>
        </p:txBody>
      </p:sp>
      <p:pic>
        <p:nvPicPr>
          <p:cNvPr id="5" name="Picture 4">
            <a:extLst>
              <a:ext uri="{FF2B5EF4-FFF2-40B4-BE49-F238E27FC236}">
                <a16:creationId xmlns:a16="http://schemas.microsoft.com/office/drawing/2014/main" id="{EE27123E-9DB2-4BDE-9657-DD1FB4967A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38838993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119438" y="228600"/>
            <a:ext cx="5953125" cy="914400"/>
          </a:xfrm>
        </p:spPr>
        <p:txBody>
          <a:bodyPr/>
          <a:lstStyle/>
          <a:p>
            <a:pPr marL="458788" indent="-458788"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cs typeface="Calibri" panose="020F0502020204030204" pitchFamily="34" charset="0"/>
              </a:rPr>
              <a:t>Land Promise Ratified</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Genesis 15:7-21</a:t>
            </a:r>
          </a:p>
        </p:txBody>
      </p:sp>
      <p:sp>
        <p:nvSpPr>
          <p:cNvPr id="161795" name="Rectangle 3"/>
          <p:cNvSpPr>
            <a:spLocks noGrp="1" noChangeArrowheads="1"/>
          </p:cNvSpPr>
          <p:nvPr>
            <p:ph type="body" idx="1"/>
          </p:nvPr>
        </p:nvSpPr>
        <p:spPr>
          <a:xfrm>
            <a:off x="585217" y="1524000"/>
            <a:ext cx="7491983" cy="4800600"/>
          </a:xfrm>
        </p:spPr>
        <p:txBody>
          <a:bodyPr/>
          <a:lstStyle/>
          <a:p>
            <a:pPr marL="514350" lvl="2" indent="-514350" eaLnBrk="1" hangingPunct="1">
              <a:spcBef>
                <a:spcPts val="0"/>
              </a:spcBef>
              <a:spcAft>
                <a:spcPts val="36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God’s Promise (7)</a:t>
            </a:r>
          </a:p>
          <a:p>
            <a:pPr marL="514350" lvl="2" indent="-514350" eaLnBrk="1" hangingPunct="1">
              <a:spcBef>
                <a:spcPts val="0"/>
              </a:spcBef>
              <a:spcAft>
                <a:spcPts val="36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Abram’s Question (8)</a:t>
            </a:r>
          </a:p>
          <a:p>
            <a:pPr marL="514350" lvl="2" indent="-514350" eaLnBrk="1" hangingPunct="1">
              <a:spcBef>
                <a:spcPts val="0"/>
              </a:spcBef>
              <a:spcAft>
                <a:spcPts val="3600"/>
              </a:spcAft>
              <a:buClr>
                <a:srgbClr val="00FF00"/>
              </a:buClr>
              <a:buSzPct val="100000"/>
              <a:buFont typeface="+mj-lt"/>
              <a:buAutoNum type="arabicPeriod"/>
              <a:defRPr/>
            </a:pPr>
            <a:r>
              <a:rPr lang="en-US" b="1" u="sng" dirty="0">
                <a:solidFill>
                  <a:srgbClr val="FFFFCC"/>
                </a:solidFill>
              </a:rPr>
              <a:t>Preparation of the Animal pieces (9-11)</a:t>
            </a:r>
          </a:p>
          <a:p>
            <a:pPr marL="514350" lvl="2" indent="-514350" eaLnBrk="1" hangingPunct="1">
              <a:spcBef>
                <a:spcPts val="0"/>
              </a:spcBef>
              <a:spcAft>
                <a:spcPts val="36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Prophecy of redemption from Egyptian bondage (12-16)</a:t>
            </a:r>
          </a:p>
          <a:p>
            <a:pPr marL="514350" lvl="2" indent="-514350" eaLnBrk="1" hangingPunct="1">
              <a:spcBef>
                <a:spcPts val="0"/>
              </a:spcBef>
              <a:spcAft>
                <a:spcPts val="36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Covenant ratification ritual (17-21)</a:t>
            </a:r>
            <a:endParaRPr lang="en-US" sz="3000" dirty="0">
              <a:effectLst>
                <a:outerShdw blurRad="38100" dist="38100" dir="2700000" algn="tl">
                  <a:srgbClr val="000000">
                    <a:alpha val="43137"/>
                  </a:srgbClr>
                </a:outerShdw>
              </a:effectLst>
            </a:endParaRPr>
          </a:p>
        </p:txBody>
      </p:sp>
      <p:pic>
        <p:nvPicPr>
          <p:cNvPr id="5" name="Picture 4">
            <a:extLst>
              <a:ext uri="{FF2B5EF4-FFF2-40B4-BE49-F238E27FC236}">
                <a16:creationId xmlns:a16="http://schemas.microsoft.com/office/drawing/2014/main" id="{66576D2B-7AF3-4A7D-A3A3-D7CBD6B390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25896572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586374" y="1524000"/>
            <a:ext cx="11019253" cy="4800600"/>
          </a:xfrm>
        </p:spPr>
        <p:txBody>
          <a:bodyPr/>
          <a:lstStyle/>
          <a:p>
            <a:pPr marL="0" indent="0" algn="just">
              <a:spcBef>
                <a:spcPts val="0"/>
              </a:spcBef>
              <a:spcAft>
                <a:spcPts val="0"/>
              </a:spcAft>
              <a:buNone/>
            </a:pPr>
            <a:r>
              <a:rPr lang="en-US" dirty="0">
                <a:effectLst>
                  <a:outerShdw blurRad="38100" dist="38100" dir="2700000" algn="tl">
                    <a:srgbClr val="000000">
                      <a:alpha val="43137"/>
                    </a:srgbClr>
                  </a:outerShdw>
                </a:effectLst>
              </a:rPr>
              <a:t>“The nature of a blood covenant is spelled out in Jeremiah 34:8–11 and 17–20. A blood covenant pledged the lives of the ones making the covenant to the covenant: If one failed, his blood was to be poured out just as the blood of the animal had been poured out. In other words, he would invoke upon himself the death penalty. The animal sacrificed was the substitute in death for the two making the covenant. Once the covenant was made and once both parties walked between the pieces of the animal, the terms of the covenant could not be changed.”</a:t>
            </a:r>
            <a:endParaRPr lang="en-US" altLang="en-US" dirty="0">
              <a:effectLst>
                <a:outerShdw blurRad="38100" dist="38100" dir="2700000" algn="tl">
                  <a:srgbClr val="000000">
                    <a:alpha val="43137"/>
                  </a:srgbClr>
                </a:outerShdw>
              </a:effectLst>
            </a:endParaRPr>
          </a:p>
        </p:txBody>
      </p:sp>
      <p:sp>
        <p:nvSpPr>
          <p:cNvPr id="4" name="Text Box 5"/>
          <p:cNvSpPr txBox="1">
            <a:spLocks noChangeArrowheads="1"/>
          </p:cNvSpPr>
          <p:nvPr/>
        </p:nvSpPr>
        <p:spPr bwMode="auto">
          <a:xfrm>
            <a:off x="3381375" y="2196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 </a:t>
            </a:r>
            <a:r>
              <a:rPr lang="en-US" altLang="en-US" sz="1800" dirty="0">
                <a:effectLst>
                  <a:outerShdw blurRad="38100" dist="38100" dir="2700000" algn="tl">
                    <a:srgbClr val="000000"/>
                  </a:outerShdw>
                </a:effectLst>
                <a:latin typeface="Calibri" panose="020F0502020204030204" pitchFamily="34" charset="0"/>
                <a:cs typeface="+mn-cs"/>
              </a:rPr>
              <a:t>279-80</a:t>
            </a: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DF2D6D1B-0318-472E-8E81-E3CCEE0E786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41868818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586374" y="1524000"/>
            <a:ext cx="11019253" cy="4800600"/>
          </a:xfrm>
        </p:spPr>
        <p:txBody>
          <a:bodyPr/>
          <a:lstStyle/>
          <a:p>
            <a:pPr marL="0" indent="0" algn="just">
              <a:spcBef>
                <a:spcPts val="0"/>
              </a:spcBef>
              <a:spcAft>
                <a:spcPts val="0"/>
              </a:spcAft>
              <a:buNone/>
            </a:pPr>
            <a:r>
              <a:rPr lang="en-US" dirty="0">
                <a:effectLst>
                  <a:outerShdw blurRad="38100" dist="38100" dir="2700000" algn="tl">
                    <a:srgbClr val="000000">
                      <a:alpha val="43137"/>
                    </a:srgbClr>
                  </a:outerShdw>
                </a:effectLst>
              </a:rPr>
              <a:t>“The exception is that while he divided the three animals, he did not divide the birds. This was all in keeping with the ancient methods of making a blood covenant. For example, in the </a:t>
            </a:r>
            <a:r>
              <a:rPr lang="en-US" i="1" dirty="0">
                <a:effectLst>
                  <a:outerShdw blurRad="38100" dist="38100" dir="2700000" algn="tl">
                    <a:srgbClr val="000000">
                      <a:alpha val="43137"/>
                    </a:srgbClr>
                  </a:outerShdw>
                </a:effectLst>
              </a:rPr>
              <a:t>Mari Tablets</a:t>
            </a:r>
            <a:r>
              <a:rPr lang="en-US" dirty="0">
                <a:effectLst>
                  <a:outerShdw blurRad="38100" dist="38100" dir="2700000" algn="tl">
                    <a:srgbClr val="000000">
                      <a:alpha val="43137"/>
                    </a:srgbClr>
                  </a:outerShdw>
                </a:effectLst>
              </a:rPr>
              <a:t>, to make a covenant was ‘to slay an animal.’ Normally, when two men made a blood covenant, only one animal was used.”</a:t>
            </a:r>
            <a:endParaRPr lang="en-US" altLang="en-US" dirty="0">
              <a:effectLst>
                <a:outerShdw blurRad="38100" dist="38100" dir="2700000" algn="tl">
                  <a:srgbClr val="000000">
                    <a:alpha val="43137"/>
                  </a:srgbClr>
                </a:outerShdw>
              </a:effectLst>
            </a:endParaRPr>
          </a:p>
        </p:txBody>
      </p:sp>
      <p:sp>
        <p:nvSpPr>
          <p:cNvPr id="4" name="Text Box 5"/>
          <p:cNvSpPr txBox="1">
            <a:spLocks noChangeArrowheads="1"/>
          </p:cNvSpPr>
          <p:nvPr/>
        </p:nvSpPr>
        <p:spPr bwMode="auto">
          <a:xfrm>
            <a:off x="3381375" y="2196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 </a:t>
            </a:r>
            <a:r>
              <a:rPr lang="en-US" altLang="en-US" sz="1800" dirty="0">
                <a:effectLst>
                  <a:outerShdw blurRad="38100" dist="38100" dir="2700000" algn="tl">
                    <a:srgbClr val="000000"/>
                  </a:outerShdw>
                </a:effectLst>
                <a:latin typeface="Calibri" panose="020F0502020204030204" pitchFamily="34" charset="0"/>
                <a:cs typeface="+mn-cs"/>
              </a:rPr>
              <a:t>279</a:t>
            </a: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DF2D6D1B-0318-472E-8E81-E3CCEE0E786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11149576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119438" y="228600"/>
            <a:ext cx="5953125" cy="914400"/>
          </a:xfrm>
        </p:spPr>
        <p:txBody>
          <a:bodyPr/>
          <a:lstStyle/>
          <a:p>
            <a:pPr marL="458788" indent="-458788"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cs typeface="Calibri" panose="020F0502020204030204" pitchFamily="34" charset="0"/>
              </a:rPr>
              <a:t>Land Promise Ratified</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Genesis 15:7-21</a:t>
            </a:r>
          </a:p>
        </p:txBody>
      </p:sp>
      <p:sp>
        <p:nvSpPr>
          <p:cNvPr id="161795" name="Rectangle 3"/>
          <p:cNvSpPr>
            <a:spLocks noGrp="1" noChangeArrowheads="1"/>
          </p:cNvSpPr>
          <p:nvPr>
            <p:ph type="body" idx="1"/>
          </p:nvPr>
        </p:nvSpPr>
        <p:spPr>
          <a:xfrm>
            <a:off x="585217" y="1524000"/>
            <a:ext cx="7491983" cy="4800600"/>
          </a:xfrm>
        </p:spPr>
        <p:txBody>
          <a:bodyPr/>
          <a:lstStyle/>
          <a:p>
            <a:pPr marL="514350" lvl="2" indent="-514350" eaLnBrk="1" hangingPunct="1">
              <a:spcBef>
                <a:spcPts val="0"/>
              </a:spcBef>
              <a:spcAft>
                <a:spcPts val="36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God’s Promise (7)</a:t>
            </a:r>
          </a:p>
          <a:p>
            <a:pPr marL="514350" lvl="2" indent="-514350" eaLnBrk="1" hangingPunct="1">
              <a:spcBef>
                <a:spcPts val="0"/>
              </a:spcBef>
              <a:spcAft>
                <a:spcPts val="36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Abram’s Question (8)</a:t>
            </a:r>
          </a:p>
          <a:p>
            <a:pPr marL="514350" lvl="2" indent="-514350" eaLnBrk="1" hangingPunct="1">
              <a:spcBef>
                <a:spcPts val="0"/>
              </a:spcBef>
              <a:spcAft>
                <a:spcPts val="36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Preparation of the Animal pieces (9-11)</a:t>
            </a:r>
          </a:p>
          <a:p>
            <a:pPr marL="514350" lvl="2" indent="-514350" eaLnBrk="1" hangingPunct="1">
              <a:spcBef>
                <a:spcPts val="0"/>
              </a:spcBef>
              <a:spcAft>
                <a:spcPts val="3600"/>
              </a:spcAft>
              <a:buClr>
                <a:srgbClr val="00FF00"/>
              </a:buClr>
              <a:buSzPct val="100000"/>
              <a:buFont typeface="+mj-lt"/>
              <a:buAutoNum type="arabicPeriod"/>
              <a:defRPr/>
            </a:pPr>
            <a:r>
              <a:rPr lang="en-US" b="1" u="sng" dirty="0">
                <a:solidFill>
                  <a:srgbClr val="FFFFCC"/>
                </a:solidFill>
              </a:rPr>
              <a:t>Prophecy of redemption from Egyptian bondage (12-16)</a:t>
            </a:r>
          </a:p>
          <a:p>
            <a:pPr marL="514350" lvl="2" indent="-514350" eaLnBrk="1" hangingPunct="1">
              <a:spcBef>
                <a:spcPts val="0"/>
              </a:spcBef>
              <a:spcAft>
                <a:spcPts val="36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Covenant ratification ritual (17-21)</a:t>
            </a:r>
            <a:endParaRPr lang="en-US" sz="3000" dirty="0">
              <a:effectLst>
                <a:outerShdw blurRad="38100" dist="38100" dir="2700000" algn="tl">
                  <a:srgbClr val="000000">
                    <a:alpha val="43137"/>
                  </a:srgbClr>
                </a:outerShdw>
              </a:effectLst>
            </a:endParaRPr>
          </a:p>
        </p:txBody>
      </p:sp>
      <p:pic>
        <p:nvPicPr>
          <p:cNvPr id="5" name="Picture 4">
            <a:extLst>
              <a:ext uri="{FF2B5EF4-FFF2-40B4-BE49-F238E27FC236}">
                <a16:creationId xmlns:a16="http://schemas.microsoft.com/office/drawing/2014/main" id="{66576D2B-7AF3-4A7D-A3A3-D7CBD6B390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10063874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586374" y="1524000"/>
            <a:ext cx="11019253" cy="4800600"/>
          </a:xfrm>
        </p:spPr>
        <p:txBody>
          <a:bodyPr/>
          <a:lstStyle/>
          <a:p>
            <a:pPr marL="0" indent="0" algn="just">
              <a:spcBef>
                <a:spcPts val="0"/>
              </a:spcBef>
              <a:spcAft>
                <a:spcPts val="0"/>
              </a:spcAft>
              <a:buNone/>
            </a:pPr>
            <a:r>
              <a:rPr lang="en-US" dirty="0">
                <a:effectLst>
                  <a:outerShdw blurRad="38100" dist="38100" dir="2700000" algn="tl">
                    <a:srgbClr val="000000">
                      <a:alpha val="43137"/>
                    </a:srgbClr>
                  </a:outerShdw>
                </a:effectLst>
              </a:rPr>
              <a:t>“The Hebrew word for deep sleep is </a:t>
            </a:r>
            <a:r>
              <a:rPr lang="en-US" i="1" dirty="0" err="1">
                <a:effectLst>
                  <a:outerShdw blurRad="38100" dist="38100" dir="2700000" algn="tl">
                    <a:srgbClr val="000000">
                      <a:alpha val="43137"/>
                    </a:srgbClr>
                  </a:outerShdw>
                </a:effectLst>
              </a:rPr>
              <a:t>tardeimah</a:t>
            </a:r>
            <a:r>
              <a:rPr lang="en-US" dirty="0">
                <a:effectLst>
                  <a:outerShdw blurRad="38100" dist="38100" dir="2700000" algn="tl">
                    <a:srgbClr val="000000">
                      <a:alpha val="43137"/>
                    </a:srgbClr>
                  </a:outerShdw>
                </a:effectLst>
              </a:rPr>
              <a:t>; it was a supernatural deep sleep that fell upon Abram. It was the same deep sleep that fell upon Adam (Gen. 2:21) in preparation for the creation of Eve. It also fell upon Saul (I Sam. 26:12 and Dan. 8:18; 10:9). It is also mentioned in Job 4:13 and 33:15.”</a:t>
            </a:r>
            <a:endParaRPr lang="en-US" altLang="en-US" dirty="0">
              <a:effectLst>
                <a:outerShdw blurRad="38100" dist="38100" dir="2700000" algn="tl">
                  <a:srgbClr val="000000">
                    <a:alpha val="43137"/>
                  </a:srgbClr>
                </a:outerShdw>
              </a:effectLst>
            </a:endParaRPr>
          </a:p>
        </p:txBody>
      </p:sp>
      <p:sp>
        <p:nvSpPr>
          <p:cNvPr id="4" name="Text Box 5"/>
          <p:cNvSpPr txBox="1">
            <a:spLocks noChangeArrowheads="1"/>
          </p:cNvSpPr>
          <p:nvPr/>
        </p:nvSpPr>
        <p:spPr bwMode="auto">
          <a:xfrm>
            <a:off x="3381375" y="2196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 </a:t>
            </a:r>
            <a:r>
              <a:rPr lang="en-US" altLang="en-US" sz="1800" dirty="0">
                <a:effectLst>
                  <a:outerShdw blurRad="38100" dist="38100" dir="2700000" algn="tl">
                    <a:srgbClr val="000000"/>
                  </a:outerShdw>
                </a:effectLst>
                <a:latin typeface="Calibri" panose="020F0502020204030204" pitchFamily="34" charset="0"/>
                <a:cs typeface="+mn-cs"/>
              </a:rPr>
              <a:t>280</a:t>
            </a: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DF2D6D1B-0318-472E-8E81-E3CCEE0E786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31289161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32E22C6-0443-42D5-9AEC-BF34FF6C29F3}"/>
              </a:ext>
            </a:extLst>
          </p:cNvPr>
          <p:cNvPicPr>
            <a:picLocks noChangeAspect="1"/>
          </p:cNvPicPr>
          <p:nvPr/>
        </p:nvPicPr>
        <p:blipFill>
          <a:blip r:embed="rId2"/>
          <a:stretch>
            <a:fillRect/>
          </a:stretch>
        </p:blipFill>
        <p:spPr>
          <a:xfrm>
            <a:off x="0" y="0"/>
            <a:ext cx="12192000" cy="6857999"/>
          </a:xfrm>
          <a:prstGeom prst="rect">
            <a:avLst/>
          </a:prstGeom>
        </p:spPr>
      </p:pic>
      <p:sp>
        <p:nvSpPr>
          <p:cNvPr id="64514" name="Rectangle 1"/>
          <p:cNvSpPr>
            <a:spLocks noChangeArrowheads="1"/>
          </p:cNvSpPr>
          <p:nvPr/>
        </p:nvSpPr>
        <p:spPr bwMode="auto">
          <a:xfrm>
            <a:off x="647700" y="0"/>
            <a:ext cx="10896600" cy="2523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spcAft>
                <a:spcPts val="1200"/>
              </a:spcAft>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Proverbs 3:5-6</a:t>
            </a:r>
          </a:p>
          <a:p>
            <a:pPr algn="just"/>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Trust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in the </a:t>
            </a:r>
            <a:r>
              <a:rPr lang="en-US" sz="36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with all your heart And do not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lean</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on your own understanding.</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In all your ways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acknowledge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Him, And He will make your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paths straight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3" name="Picture 2">
            <a:extLst>
              <a:ext uri="{FF2B5EF4-FFF2-40B4-BE49-F238E27FC236}">
                <a16:creationId xmlns:a16="http://schemas.microsoft.com/office/drawing/2014/main" id="{7D209A55-F2E0-410F-8CD8-D1D20EC8F6BA}"/>
              </a:ext>
            </a:extLst>
          </p:cNvPr>
          <p:cNvPicPr>
            <a:picLocks noChangeAspect="1"/>
          </p:cNvPicPr>
          <p:nvPr/>
        </p:nvPicPr>
        <p:blipFill>
          <a:blip r:embed="rId3"/>
          <a:stretch>
            <a:fillRect/>
          </a:stretch>
        </p:blipFill>
        <p:spPr>
          <a:xfrm>
            <a:off x="4513385" y="2590800"/>
            <a:ext cx="3165230" cy="2286000"/>
          </a:xfrm>
          <a:prstGeom prst="rect">
            <a:avLst/>
          </a:prstGeom>
        </p:spPr>
      </p:pic>
    </p:spTree>
    <p:extLst>
      <p:ext uri="{BB962C8B-B14F-4D97-AF65-F5344CB8AC3E}">
        <p14:creationId xmlns:p14="http://schemas.microsoft.com/office/powerpoint/2010/main" val="24699478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2209800" y="228600"/>
            <a:ext cx="7772400" cy="1143000"/>
          </a:xfrm>
        </p:spPr>
        <p:txBody>
          <a:bodyPr/>
          <a:lstStyle/>
          <a:p>
            <a:pPr algn="ctr"/>
            <a:r>
              <a:rPr lang="en-US" sz="3600" dirty="0">
                <a:effectLst>
                  <a:outerShdw blurRad="38100" dist="38100" dir="2700000" algn="tl">
                    <a:srgbClr val="000000">
                      <a:alpha val="43137"/>
                    </a:srgbClr>
                  </a:outerShdw>
                </a:effectLst>
              </a:rPr>
              <a:t>Evidence of Abrahamic Covenant’s Unconditional Nature</a:t>
            </a:r>
          </a:p>
        </p:txBody>
      </p:sp>
      <p:sp>
        <p:nvSpPr>
          <p:cNvPr id="34819" name="Rectangle 3"/>
          <p:cNvSpPr>
            <a:spLocks noGrp="1" noChangeArrowheads="1"/>
          </p:cNvSpPr>
          <p:nvPr>
            <p:ph type="body" idx="1"/>
          </p:nvPr>
        </p:nvSpPr>
        <p:spPr>
          <a:xfrm>
            <a:off x="609600" y="1600200"/>
            <a:ext cx="11201400" cy="3810001"/>
          </a:xfrm>
        </p:spPr>
        <p:txBody>
          <a:bodyPr/>
          <a:lstStyle/>
          <a:p>
            <a:pPr marL="457200" indent="-457200">
              <a:spcBef>
                <a:spcPts val="0"/>
              </a:spcBef>
              <a:spcAft>
                <a:spcPts val="1800"/>
              </a:spcAft>
              <a:defRPr/>
            </a:pPr>
            <a:r>
              <a:rPr lang="en-US" dirty="0">
                <a:effectLst>
                  <a:outerShdw blurRad="38100" dist="38100" dir="2700000" algn="tl">
                    <a:srgbClr val="000000">
                      <a:alpha val="43137"/>
                    </a:srgbClr>
                  </a:outerShdw>
                </a:effectLst>
              </a:rPr>
              <a:t>ANE covenant ratification ceremony (Gen 15)</a:t>
            </a:r>
          </a:p>
          <a:p>
            <a:pPr marL="457200" indent="-457200">
              <a:spcBef>
                <a:spcPts val="0"/>
              </a:spcBef>
              <a:spcAft>
                <a:spcPts val="1800"/>
              </a:spcAft>
              <a:defRPr/>
            </a:pPr>
            <a:r>
              <a:rPr lang="en-US" dirty="0">
                <a:effectLst>
                  <a:outerShdw blurRad="38100" dist="38100" dir="2700000" algn="tl">
                    <a:srgbClr val="000000">
                      <a:alpha val="43137"/>
                    </a:srgbClr>
                  </a:outerShdw>
                </a:effectLst>
              </a:rPr>
              <a:t>Lack of stated conditions for Israel’s obedience (Gen 15)</a:t>
            </a:r>
          </a:p>
          <a:p>
            <a:pPr marL="457200" indent="-457200">
              <a:spcBef>
                <a:spcPts val="0"/>
              </a:spcBef>
              <a:spcAft>
                <a:spcPts val="1800"/>
              </a:spcAft>
              <a:defRPr/>
            </a:pPr>
            <a:r>
              <a:rPr lang="en-US" dirty="0">
                <a:effectLst>
                  <a:outerShdw blurRad="38100" dist="38100" dir="2700000" algn="tl">
                    <a:srgbClr val="000000">
                      <a:alpha val="43137"/>
                    </a:srgbClr>
                  </a:outerShdw>
                </a:effectLst>
              </a:rPr>
              <a:t>Covenant's eternality (Gen 17:7, 13, 19; Ps. 90:2)</a:t>
            </a:r>
          </a:p>
          <a:p>
            <a:pPr marL="457200" indent="-457200">
              <a:spcBef>
                <a:spcPts val="0"/>
              </a:spcBef>
              <a:spcAft>
                <a:spcPts val="1800"/>
              </a:spcAft>
              <a:defRPr/>
            </a:pPr>
            <a:r>
              <a:rPr lang="en-US" dirty="0">
                <a:effectLst>
                  <a:outerShdw blurRad="38100" dist="38100" dir="2700000" algn="tl">
                    <a:srgbClr val="000000">
                      <a:alpha val="43137"/>
                    </a:srgbClr>
                  </a:outerShdw>
                </a:effectLst>
              </a:rPr>
              <a:t>Covenant's immutability (</a:t>
            </a:r>
            <a:r>
              <a:rPr lang="en-US" dirty="0" err="1">
                <a:effectLst>
                  <a:outerShdw blurRad="38100" dist="38100" dir="2700000" algn="tl">
                    <a:srgbClr val="000000">
                      <a:alpha val="43137"/>
                    </a:srgbClr>
                  </a:outerShdw>
                </a:effectLst>
              </a:rPr>
              <a:t>Heb</a:t>
            </a:r>
            <a:r>
              <a:rPr lang="en-US" dirty="0">
                <a:effectLst>
                  <a:outerShdw blurRad="38100" dist="38100" dir="2700000" algn="tl">
                    <a:srgbClr val="000000">
                      <a:alpha val="43137"/>
                    </a:srgbClr>
                  </a:outerShdw>
                </a:effectLst>
              </a:rPr>
              <a:t> 6:13-18; Mal. 3:6)</a:t>
            </a:r>
          </a:p>
          <a:p>
            <a:pPr marL="457200" indent="-457200">
              <a:spcBef>
                <a:spcPts val="0"/>
              </a:spcBef>
              <a:spcAft>
                <a:spcPts val="1800"/>
              </a:spcAft>
              <a:defRPr/>
            </a:pPr>
            <a:r>
              <a:rPr lang="en-US" dirty="0">
                <a:effectLst>
                  <a:outerShdw blurRad="38100" dist="38100" dir="2700000" algn="tl">
                    <a:srgbClr val="000000">
                      <a:alpha val="43137"/>
                    </a:srgbClr>
                  </a:outerShdw>
                </a:effectLst>
              </a:rPr>
              <a:t>Trans-generational reaffirmation despite perpetual national disobedience (</a:t>
            </a:r>
            <a:r>
              <a:rPr lang="en-US" dirty="0" err="1">
                <a:effectLst>
                  <a:outerShdw blurRad="38100" dist="38100" dir="2700000" algn="tl">
                    <a:srgbClr val="000000">
                      <a:alpha val="43137"/>
                    </a:srgbClr>
                  </a:outerShdw>
                </a:effectLst>
              </a:rPr>
              <a:t>Jer</a:t>
            </a:r>
            <a:r>
              <a:rPr lang="en-US" dirty="0">
                <a:effectLst>
                  <a:outerShdw blurRad="38100" dist="38100" dir="2700000" algn="tl">
                    <a:srgbClr val="000000">
                      <a:alpha val="43137"/>
                    </a:srgbClr>
                  </a:outerShdw>
                </a:effectLst>
              </a:rPr>
              <a:t> 31:35-37)</a:t>
            </a:r>
          </a:p>
        </p:txBody>
      </p:sp>
      <p:sp>
        <p:nvSpPr>
          <p:cNvPr id="30724" name="Text Box 4"/>
          <p:cNvSpPr txBox="1">
            <a:spLocks noChangeArrowheads="1"/>
          </p:cNvSpPr>
          <p:nvPr/>
        </p:nvSpPr>
        <p:spPr bwMode="auto">
          <a:xfrm>
            <a:off x="3314700" y="6400800"/>
            <a:ext cx="5562600" cy="369332"/>
          </a:xfrm>
          <a:prstGeom prst="rect">
            <a:avLst/>
          </a:prstGeom>
          <a:noFill/>
          <a:ln w="9525">
            <a:noFill/>
            <a:miter lim="800000"/>
            <a:headEnd/>
            <a:tailEnd/>
          </a:ln>
        </p:spPr>
        <p:txBody>
          <a:bodyPr wrap="square">
            <a:spAutoFit/>
          </a:bodyPr>
          <a:lstStyle/>
          <a:p>
            <a:pPr algn="ctr">
              <a:spcBef>
                <a:spcPct val="50000"/>
              </a:spcBef>
            </a:pPr>
            <a:r>
              <a:rPr lang="en-US" sz="1800" dirty="0">
                <a:effectLst>
                  <a:outerShdw blurRad="38100" dist="38100" dir="2700000" algn="tl">
                    <a:srgbClr val="000000">
                      <a:alpha val="43137"/>
                    </a:srgbClr>
                  </a:outerShdw>
                </a:effectLst>
                <a:latin typeface="Calibri" panose="020F0502020204030204" pitchFamily="34" charset="0"/>
              </a:rPr>
              <a:t>Walvoord, </a:t>
            </a:r>
            <a:r>
              <a:rPr lang="en-US" sz="1800" i="1" dirty="0">
                <a:effectLst>
                  <a:outerShdw blurRad="38100" dist="38100" dir="2700000" algn="tl">
                    <a:srgbClr val="000000">
                      <a:alpha val="43137"/>
                    </a:srgbClr>
                  </a:outerShdw>
                </a:effectLst>
                <a:latin typeface="Calibri" panose="020F0502020204030204" pitchFamily="34" charset="0"/>
              </a:rPr>
              <a:t>The Millennial Kingdom</a:t>
            </a:r>
            <a:r>
              <a:rPr lang="en-US" sz="1800" dirty="0">
                <a:effectLst>
                  <a:outerShdw blurRad="38100" dist="38100" dir="2700000" algn="tl">
                    <a:srgbClr val="000000">
                      <a:alpha val="43137"/>
                    </a:srgbClr>
                  </a:outerShdw>
                </a:effectLst>
                <a:latin typeface="Calibri" panose="020F0502020204030204" pitchFamily="34" charset="0"/>
              </a:rPr>
              <a:t>, 149-52</a:t>
            </a:r>
          </a:p>
        </p:txBody>
      </p:sp>
      <p:pic>
        <p:nvPicPr>
          <p:cNvPr id="5" name="Picture 2" descr="http://walvoordhistory.com/wp-content/uploads/2009/11/JohnFWalvoord-e1419653447886.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152400"/>
            <a:ext cx="920116" cy="1097280"/>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7269639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2209800" y="228600"/>
            <a:ext cx="7772400" cy="1143000"/>
          </a:xfrm>
        </p:spPr>
        <p:txBody>
          <a:bodyPr/>
          <a:lstStyle/>
          <a:p>
            <a:pPr algn="ctr"/>
            <a:r>
              <a:rPr lang="en-US" sz="3600" dirty="0"/>
              <a:t>ANE covenant ratification ceremony (Genesis 15)</a:t>
            </a:r>
          </a:p>
        </p:txBody>
      </p:sp>
      <p:sp>
        <p:nvSpPr>
          <p:cNvPr id="34819" name="Rectangle 3"/>
          <p:cNvSpPr>
            <a:spLocks noGrp="1" noChangeArrowheads="1"/>
          </p:cNvSpPr>
          <p:nvPr>
            <p:ph type="body" idx="1"/>
          </p:nvPr>
        </p:nvSpPr>
        <p:spPr>
          <a:xfrm>
            <a:off x="609600" y="1600200"/>
            <a:ext cx="10972800" cy="3463925"/>
          </a:xfrm>
        </p:spPr>
        <p:txBody>
          <a:bodyPr/>
          <a:lstStyle/>
          <a:p>
            <a:pPr marL="457200" indent="-457200">
              <a:spcBef>
                <a:spcPts val="0"/>
              </a:spcBef>
              <a:spcAft>
                <a:spcPts val="1800"/>
              </a:spcAft>
              <a:defRPr/>
            </a:pPr>
            <a:r>
              <a:rPr lang="en-US" dirty="0">
                <a:effectLst>
                  <a:outerShdw blurRad="38100" dist="38100" dir="2700000" algn="tl">
                    <a:srgbClr val="000000">
                      <a:alpha val="43137"/>
                    </a:srgbClr>
                  </a:outerShdw>
                </a:effectLst>
              </a:rPr>
              <a:t>ANE covenant ratification ceremony (Jer. 34:8-10, 18-19)</a:t>
            </a:r>
          </a:p>
          <a:p>
            <a:pPr marL="457200" indent="-457200">
              <a:spcBef>
                <a:spcPts val="0"/>
              </a:spcBef>
              <a:spcAft>
                <a:spcPts val="1800"/>
              </a:spcAft>
              <a:defRPr/>
            </a:pPr>
            <a:r>
              <a:rPr lang="en-US" dirty="0">
                <a:effectLst>
                  <a:outerShdw blurRad="38100" dist="38100" dir="2700000" algn="tl">
                    <a:srgbClr val="000000">
                      <a:alpha val="43137"/>
                    </a:srgbClr>
                  </a:outerShdw>
                </a:effectLst>
              </a:rPr>
              <a:t>Abram never passed through the animal pieces</a:t>
            </a:r>
          </a:p>
          <a:p>
            <a:pPr marL="914400" lvl="1" indent="-457200">
              <a:spcBef>
                <a:spcPts val="0"/>
              </a:spcBef>
              <a:spcAft>
                <a:spcPts val="1200"/>
              </a:spcAft>
              <a:defRPr/>
            </a:pPr>
            <a:r>
              <a:rPr lang="en-US" dirty="0"/>
              <a:t>Asleep (Gen. 15:12)</a:t>
            </a:r>
          </a:p>
          <a:p>
            <a:pPr marL="914400" lvl="1" indent="-457200">
              <a:spcBef>
                <a:spcPts val="0"/>
              </a:spcBef>
              <a:spcAft>
                <a:spcPts val="1200"/>
              </a:spcAft>
              <a:defRPr/>
            </a:pPr>
            <a:r>
              <a:rPr lang="en-US" i="1" dirty="0" err="1"/>
              <a:t>Tardeimah</a:t>
            </a:r>
            <a:r>
              <a:rPr lang="en-US" dirty="0"/>
              <a:t> (Gen. 2:21)</a:t>
            </a:r>
          </a:p>
          <a:p>
            <a:pPr marL="457200" indent="-457200">
              <a:spcBef>
                <a:spcPts val="0"/>
              </a:spcBef>
              <a:spcAft>
                <a:spcPts val="1800"/>
              </a:spcAft>
              <a:defRPr/>
            </a:pPr>
            <a:r>
              <a:rPr lang="en-US" dirty="0">
                <a:effectLst>
                  <a:outerShdw blurRad="38100" dist="38100" dir="2700000" algn="tl">
                    <a:srgbClr val="000000">
                      <a:alpha val="43137"/>
                    </a:srgbClr>
                  </a:outerShdw>
                </a:effectLst>
              </a:rPr>
              <a:t>God alone passed through the animal pieces (Gen. 15:17; Exod. 13:21)</a:t>
            </a:r>
          </a:p>
          <a:p>
            <a:pPr marL="457200" indent="-457200">
              <a:spcBef>
                <a:spcPts val="0"/>
              </a:spcBef>
              <a:spcAft>
                <a:spcPts val="1800"/>
              </a:spcAft>
              <a:defRPr/>
            </a:pPr>
            <a:r>
              <a:rPr lang="en-US" dirty="0">
                <a:effectLst>
                  <a:outerShdw blurRad="38100" dist="38100" dir="2700000" algn="tl">
                    <a:srgbClr val="000000">
                      <a:alpha val="43137"/>
                    </a:srgbClr>
                  </a:outerShdw>
                </a:effectLst>
              </a:rPr>
              <a:t>Oven and torch do not represent God and man</a:t>
            </a:r>
          </a:p>
        </p:txBody>
      </p:sp>
      <p:pic>
        <p:nvPicPr>
          <p:cNvPr id="7" name="Picture 2" descr="http://walvoordhistory.com/wp-content/uploads/2009/11/JohnFWalvoord-e1419653447886.jpg">
            <a:extLst>
              <a:ext uri="{FF2B5EF4-FFF2-40B4-BE49-F238E27FC236}">
                <a16:creationId xmlns:a16="http://schemas.microsoft.com/office/drawing/2014/main" id="{9BC310A2-21F1-4956-855D-5D4FF2329F57}"/>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152400"/>
            <a:ext cx="920116" cy="1097280"/>
          </a:xfrm>
          <a:prstGeom prst="rect">
            <a:avLst/>
          </a:prstGeom>
          <a:noFill/>
          <a:ln w="9525">
            <a:solidFill>
              <a:schemeClr val="tx1"/>
            </a:solidFill>
            <a:miter lim="800000"/>
            <a:headEnd/>
            <a:tailEnd/>
          </a:ln>
        </p:spPr>
      </p:pic>
      <p:sp>
        <p:nvSpPr>
          <p:cNvPr id="8" name="Text Box 4">
            <a:extLst>
              <a:ext uri="{FF2B5EF4-FFF2-40B4-BE49-F238E27FC236}">
                <a16:creationId xmlns:a16="http://schemas.microsoft.com/office/drawing/2014/main" id="{6D15A22B-E7AC-49DE-8597-E4541E550EC4}"/>
              </a:ext>
            </a:extLst>
          </p:cNvPr>
          <p:cNvSpPr txBox="1">
            <a:spLocks noChangeArrowheads="1"/>
          </p:cNvSpPr>
          <p:nvPr/>
        </p:nvSpPr>
        <p:spPr bwMode="auto">
          <a:xfrm>
            <a:off x="3314700" y="6400800"/>
            <a:ext cx="5562600" cy="369332"/>
          </a:xfrm>
          <a:prstGeom prst="rect">
            <a:avLst/>
          </a:prstGeom>
          <a:noFill/>
          <a:ln w="9525">
            <a:noFill/>
            <a:miter lim="800000"/>
            <a:headEnd/>
            <a:tailEnd/>
          </a:ln>
        </p:spPr>
        <p:txBody>
          <a:bodyPr wrap="square">
            <a:spAutoFit/>
          </a:bodyPr>
          <a:lstStyle/>
          <a:p>
            <a:pPr algn="ctr">
              <a:spcBef>
                <a:spcPct val="50000"/>
              </a:spcBef>
            </a:pPr>
            <a:r>
              <a:rPr lang="en-US" sz="1800" dirty="0">
                <a:effectLst>
                  <a:outerShdw blurRad="38100" dist="38100" dir="2700000" algn="tl">
                    <a:srgbClr val="000000">
                      <a:alpha val="43137"/>
                    </a:srgbClr>
                  </a:outerShdw>
                </a:effectLst>
                <a:latin typeface="Calibri" panose="020F0502020204030204" pitchFamily="34" charset="0"/>
              </a:rPr>
              <a:t>Walvoord, </a:t>
            </a:r>
            <a:r>
              <a:rPr lang="en-US" sz="1800" i="1" dirty="0">
                <a:effectLst>
                  <a:outerShdw blurRad="38100" dist="38100" dir="2700000" algn="tl">
                    <a:srgbClr val="000000">
                      <a:alpha val="43137"/>
                    </a:srgbClr>
                  </a:outerShdw>
                </a:effectLst>
                <a:latin typeface="Calibri" panose="020F0502020204030204" pitchFamily="34" charset="0"/>
              </a:rPr>
              <a:t>The Millennial Kingdom</a:t>
            </a:r>
            <a:r>
              <a:rPr lang="en-US" sz="1800" dirty="0">
                <a:effectLst>
                  <a:outerShdw blurRad="38100" dist="38100" dir="2700000" algn="tl">
                    <a:srgbClr val="000000">
                      <a:alpha val="43137"/>
                    </a:srgbClr>
                  </a:outerShdw>
                </a:effectLst>
                <a:latin typeface="Calibri" panose="020F0502020204030204" pitchFamily="34" charset="0"/>
              </a:rPr>
              <a:t>, 149-52</a:t>
            </a:r>
          </a:p>
        </p:txBody>
      </p:sp>
    </p:spTree>
    <p:extLst>
      <p:ext uri="{BB962C8B-B14F-4D97-AF65-F5344CB8AC3E}">
        <p14:creationId xmlns:p14="http://schemas.microsoft.com/office/powerpoint/2010/main" val="28985540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1066800" y="1371601"/>
            <a:ext cx="5791200" cy="4119563"/>
          </a:xfrm>
        </p:spPr>
        <p:txBody>
          <a:bodyPr/>
          <a:lstStyle/>
          <a:p>
            <a:pPr marL="457200" lvl="1" indent="-457200" eaLnBrk="1" hangingPunct="1">
              <a:spcBef>
                <a:spcPts val="0"/>
              </a:spcBef>
              <a:spcAft>
                <a:spcPts val="3000"/>
              </a:spcAft>
              <a:buClr>
                <a:schemeClr val="tx2"/>
              </a:buClr>
              <a:buSzPct val="100000"/>
              <a:buFont typeface="Wingdings" pitchFamily="2" charset="2"/>
              <a:buAutoNum type="romanUcPeriod"/>
              <a:defRPr/>
            </a:pPr>
            <a:r>
              <a:rPr lang="en-US" b="1" dirty="0">
                <a:solidFill>
                  <a:srgbClr val="FFFFCC"/>
                </a:solidFill>
                <a:effectLst>
                  <a:outerShdw blurRad="38100" dist="38100" dir="2700000" algn="tl">
                    <a:srgbClr val="000000">
                      <a:alpha val="43137"/>
                    </a:srgbClr>
                  </a:outerShdw>
                </a:effectLst>
              </a:rPr>
              <a:t>Genesis 1-11 (four events)</a:t>
            </a: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Creation (1-2)</a:t>
            </a: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Fall (3-5)</a:t>
            </a: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Flood (6-9)</a:t>
            </a: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National dispersion (10-11)</a:t>
            </a:r>
          </a:p>
        </p:txBody>
      </p:sp>
      <p:pic>
        <p:nvPicPr>
          <p:cNvPr id="2" name="Picture 4" descr="5 Bible Lessons to Learn From the Book of Genesis | Jack Wellman">
            <a:extLst>
              <a:ext uri="{FF2B5EF4-FFF2-40B4-BE49-F238E27FC236}">
                <a16:creationId xmlns:a16="http://schemas.microsoft.com/office/drawing/2014/main" id="{86B279D7-E07E-42EE-BC3D-7CC92BFCD41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692767" y="2286000"/>
            <a:ext cx="3432433" cy="22860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050">
            <a:extLst>
              <a:ext uri="{FF2B5EF4-FFF2-40B4-BE49-F238E27FC236}">
                <a16:creationId xmlns:a16="http://schemas.microsoft.com/office/drawing/2014/main" id="{7E2A6228-CB3B-4F20-9370-1D1ADE66104D}"/>
              </a:ext>
            </a:extLst>
          </p:cNvPr>
          <p:cNvSpPr>
            <a:spLocks noGrp="1" noChangeArrowheads="1"/>
          </p:cNvSpPr>
          <p:nvPr>
            <p:ph type="title"/>
          </p:nvPr>
        </p:nvSpPr>
        <p:spPr>
          <a:xfrm>
            <a:off x="3924300" y="228600"/>
            <a:ext cx="4343400" cy="914400"/>
          </a:xfrm>
        </p:spPr>
        <p:txBody>
          <a:bodyPr/>
          <a:lstStyle/>
          <a:p>
            <a:pPr algn="ctr" eaLnBrk="1" hangingPunct="1"/>
            <a:r>
              <a:rPr lang="en-US" sz="3600" dirty="0">
                <a:effectLst>
                  <a:outerShdw blurRad="38100" dist="38100" dir="2700000" algn="tl">
                    <a:srgbClr val="000000">
                      <a:alpha val="43137"/>
                    </a:srgbClr>
                  </a:outerShdw>
                </a:effectLst>
              </a:rPr>
              <a:t>GENESIS STRUCTURE</a:t>
            </a:r>
          </a:p>
        </p:txBody>
      </p:sp>
      <p:pic>
        <p:nvPicPr>
          <p:cNvPr id="9" name="Picture 8">
            <a:extLst>
              <a:ext uri="{FF2B5EF4-FFF2-40B4-BE49-F238E27FC236}">
                <a16:creationId xmlns:a16="http://schemas.microsoft.com/office/drawing/2014/main" id="{57E6D205-418D-486C-A1FC-476A121F41D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152400"/>
            <a:ext cx="1074928" cy="9144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Rectangle 3"/>
          <p:cNvSpPr>
            <a:spLocks noGrp="1" noChangeArrowheads="1"/>
          </p:cNvSpPr>
          <p:nvPr>
            <p:ph type="body" idx="1"/>
          </p:nvPr>
        </p:nvSpPr>
        <p:spPr>
          <a:xfrm>
            <a:off x="571500" y="1600200"/>
            <a:ext cx="11049000" cy="4876800"/>
          </a:xfrm>
        </p:spPr>
        <p:txBody>
          <a:bodyPr/>
          <a:lstStyle/>
          <a:p>
            <a:pPr marL="457200" indent="-457200">
              <a:spcBef>
                <a:spcPts val="0"/>
              </a:spcBef>
              <a:spcAft>
                <a:spcPts val="1800"/>
              </a:spcAft>
              <a:defRPr/>
            </a:pPr>
            <a:r>
              <a:rPr lang="en-US" dirty="0">
                <a:effectLst>
                  <a:outerShdw blurRad="38100" dist="38100" dir="2700000" algn="tl">
                    <a:srgbClr val="000000">
                      <a:alpha val="43137"/>
                    </a:srgbClr>
                  </a:outerShdw>
                </a:effectLst>
              </a:rPr>
              <a:t>Covenant continuously reaffirmed to Abraham (Gen. 13:14-17; Rev. 22:17-18) despite his perpetual disobedience (Gen. 12:10-20; 20; 12:1, 4-5, 10; Acts 7:3-4)</a:t>
            </a:r>
          </a:p>
          <a:p>
            <a:pPr marL="457200" indent="-457200">
              <a:spcBef>
                <a:spcPts val="0"/>
              </a:spcBef>
              <a:spcAft>
                <a:spcPts val="1800"/>
              </a:spcAft>
              <a:defRPr/>
            </a:pPr>
            <a:r>
              <a:rPr lang="en-US" dirty="0">
                <a:effectLst>
                  <a:outerShdw blurRad="38100" dist="38100" dir="2700000" algn="tl">
                    <a:srgbClr val="000000">
                      <a:alpha val="43137"/>
                    </a:srgbClr>
                  </a:outerShdw>
                </a:effectLst>
              </a:rPr>
              <a:t>Covenant continuously reaffirmed to Jacob (Gen. 28:14-15) despite his perpetual disobedience (Gen. 27; meaning of “Jacob”)</a:t>
            </a:r>
          </a:p>
          <a:p>
            <a:pPr marL="457200" indent="-457200">
              <a:spcBef>
                <a:spcPts val="0"/>
              </a:spcBef>
              <a:spcAft>
                <a:spcPts val="1800"/>
              </a:spcAft>
              <a:defRPr/>
            </a:pPr>
            <a:r>
              <a:rPr lang="en-US" dirty="0">
                <a:effectLst>
                  <a:outerShdw blurRad="38100" dist="38100" dir="2700000" algn="tl">
                    <a:srgbClr val="000000">
                      <a:alpha val="43137"/>
                    </a:srgbClr>
                  </a:outerShdw>
                </a:effectLst>
              </a:rPr>
              <a:t>Covenant continuously reaffirmed to the nation of Israel (Jer. 31:35-37) despite her perpetual disobedience (Jer. 7:18; 44:17-18)</a:t>
            </a:r>
          </a:p>
        </p:txBody>
      </p:sp>
      <p:sp>
        <p:nvSpPr>
          <p:cNvPr id="9" name="Rectangle 2"/>
          <p:cNvSpPr txBox="1">
            <a:spLocks noChangeArrowheads="1"/>
          </p:cNvSpPr>
          <p:nvPr/>
        </p:nvSpPr>
        <p:spPr bwMode="auto">
          <a:xfrm>
            <a:off x="2209800" y="228600"/>
            <a:ext cx="7772400" cy="11430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a:r>
              <a:rPr lang="en-US" sz="3600" kern="0" dirty="0"/>
              <a:t>Trans-generational reaffirmation despite perpetual national disobedience</a:t>
            </a:r>
          </a:p>
        </p:txBody>
      </p:sp>
      <p:pic>
        <p:nvPicPr>
          <p:cNvPr id="6" name="Picture 2" descr="http://walvoordhistory.com/wp-content/uploads/2009/11/JohnFWalvoord-e1419653447886.jpg">
            <a:extLst>
              <a:ext uri="{FF2B5EF4-FFF2-40B4-BE49-F238E27FC236}">
                <a16:creationId xmlns:a16="http://schemas.microsoft.com/office/drawing/2014/main" id="{91E8D21B-1821-4A13-BB8B-40AD76ED733B}"/>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152400"/>
            <a:ext cx="920116" cy="1097280"/>
          </a:xfrm>
          <a:prstGeom prst="rect">
            <a:avLst/>
          </a:prstGeom>
          <a:noFill/>
          <a:ln w="9525">
            <a:solidFill>
              <a:schemeClr val="tx1"/>
            </a:solidFill>
            <a:miter lim="800000"/>
            <a:headEnd/>
            <a:tailEnd/>
          </a:ln>
        </p:spPr>
      </p:pic>
      <p:sp>
        <p:nvSpPr>
          <p:cNvPr id="7" name="Text Box 4">
            <a:extLst>
              <a:ext uri="{FF2B5EF4-FFF2-40B4-BE49-F238E27FC236}">
                <a16:creationId xmlns:a16="http://schemas.microsoft.com/office/drawing/2014/main" id="{273149B5-C52A-417F-A655-A06FC41ED53C}"/>
              </a:ext>
            </a:extLst>
          </p:cNvPr>
          <p:cNvSpPr txBox="1">
            <a:spLocks noChangeArrowheads="1"/>
          </p:cNvSpPr>
          <p:nvPr/>
        </p:nvSpPr>
        <p:spPr bwMode="auto">
          <a:xfrm>
            <a:off x="3314700" y="6400800"/>
            <a:ext cx="5562600" cy="369332"/>
          </a:xfrm>
          <a:prstGeom prst="rect">
            <a:avLst/>
          </a:prstGeom>
          <a:noFill/>
          <a:ln w="9525">
            <a:noFill/>
            <a:miter lim="800000"/>
            <a:headEnd/>
            <a:tailEnd/>
          </a:ln>
        </p:spPr>
        <p:txBody>
          <a:bodyPr wrap="square">
            <a:spAutoFit/>
          </a:bodyPr>
          <a:lstStyle/>
          <a:p>
            <a:pPr algn="ctr">
              <a:spcBef>
                <a:spcPct val="50000"/>
              </a:spcBef>
            </a:pPr>
            <a:r>
              <a:rPr lang="en-US" sz="1800" dirty="0">
                <a:effectLst>
                  <a:outerShdw blurRad="38100" dist="38100" dir="2700000" algn="tl">
                    <a:srgbClr val="000000">
                      <a:alpha val="43137"/>
                    </a:srgbClr>
                  </a:outerShdw>
                </a:effectLst>
                <a:latin typeface="Calibri" panose="020F0502020204030204" pitchFamily="34" charset="0"/>
              </a:rPr>
              <a:t>Walvoord, </a:t>
            </a:r>
            <a:r>
              <a:rPr lang="en-US" sz="1800" i="1" dirty="0">
                <a:effectLst>
                  <a:outerShdw blurRad="38100" dist="38100" dir="2700000" algn="tl">
                    <a:srgbClr val="000000">
                      <a:alpha val="43137"/>
                    </a:srgbClr>
                  </a:outerShdw>
                </a:effectLst>
                <a:latin typeface="Calibri" panose="020F0502020204030204" pitchFamily="34" charset="0"/>
              </a:rPr>
              <a:t>The Millennial Kingdom</a:t>
            </a:r>
            <a:r>
              <a:rPr lang="en-US" sz="1800" dirty="0">
                <a:effectLst>
                  <a:outerShdw blurRad="38100" dist="38100" dir="2700000" algn="tl">
                    <a:srgbClr val="000000">
                      <a:alpha val="43137"/>
                    </a:srgbClr>
                  </a:outerShdw>
                </a:effectLst>
                <a:latin typeface="Calibri" panose="020F0502020204030204" pitchFamily="34" charset="0"/>
              </a:rPr>
              <a:t>, 149-52</a:t>
            </a:r>
          </a:p>
        </p:txBody>
      </p:sp>
    </p:spTree>
    <p:extLst>
      <p:ext uri="{BB962C8B-B14F-4D97-AF65-F5344CB8AC3E}">
        <p14:creationId xmlns:p14="http://schemas.microsoft.com/office/powerpoint/2010/main" val="30858029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AC45E28-E3A9-4005-8CCA-26F3C7B38C8A}"/>
              </a:ext>
            </a:extLst>
          </p:cNvPr>
          <p:cNvPicPr>
            <a:picLocks noChangeAspect="1"/>
          </p:cNvPicPr>
          <p:nvPr/>
        </p:nvPicPr>
        <p:blipFill>
          <a:blip r:embed="rId2"/>
          <a:stretch>
            <a:fillRect/>
          </a:stretch>
        </p:blipFill>
        <p:spPr>
          <a:xfrm>
            <a:off x="1731961" y="137160"/>
            <a:ext cx="8728078"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2373458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1727502" y="228600"/>
            <a:ext cx="8736997"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9112262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A596C6F-DFD1-4B4B-A4B8-F18E5994ADAC}"/>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p:spPr>
      </p:pic>
      <p:sp>
        <p:nvSpPr>
          <p:cNvPr id="134147" name="Rectangle 1"/>
          <p:cNvSpPr>
            <a:spLocks noChangeArrowheads="1"/>
          </p:cNvSpPr>
          <p:nvPr/>
        </p:nvSpPr>
        <p:spPr bwMode="auto">
          <a:xfrm>
            <a:off x="609600" y="1"/>
            <a:ext cx="10972800" cy="3077766"/>
          </a:xfrm>
          <a:prstGeom prst="rect">
            <a:avLst/>
          </a:prstGeom>
          <a:noFill/>
          <a:ln w="28575">
            <a:noFill/>
            <a:miter lim="800000"/>
            <a:headEnd/>
            <a:tailEnd/>
          </a:ln>
        </p:spPr>
        <p:txBody>
          <a:bodyPr wrap="square">
            <a:spAutoFit/>
          </a:bodyPr>
          <a:lstStyle/>
          <a:p>
            <a:pPr algn="ctr">
              <a:spcBef>
                <a:spcPts val="0"/>
              </a:spcBef>
              <a:spcAft>
                <a:spcPts val="1200"/>
              </a:spcAft>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John 13:19; 14:29</a:t>
            </a:r>
          </a:p>
          <a:p>
            <a:pPr algn="just"/>
            <a:r>
              <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alt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13:</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19</a:t>
            </a:r>
            <a:r>
              <a:rPr lang="en-US" sz="36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From now on I am telling you before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comes to pass, so that when it does occur,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you may believe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that I am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14:29</a:t>
            </a:r>
            <a:r>
              <a:rPr lang="en-US" sz="36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Now I have told you before it happens, so that when it happens,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you may believe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5" name="Picture 2">
            <a:extLst>
              <a:ext uri="{FF2B5EF4-FFF2-40B4-BE49-F238E27FC236}">
                <a16:creationId xmlns:a16="http://schemas.microsoft.com/office/drawing/2014/main" id="{78D34089-CE76-4413-ADB1-672F9420D8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2800" y="3048000"/>
            <a:ext cx="5486400" cy="18288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07880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E49A613A-85F1-4E0D-982D-96A3538A6C49}"/>
              </a:ext>
            </a:extLst>
          </p:cNvPr>
          <p:cNvGraphicFramePr>
            <a:graphicFrameLocks noGrp="1"/>
          </p:cNvGraphicFramePr>
          <p:nvPr>
            <p:ph idx="1"/>
            <p:extLst>
              <p:ext uri="{D42A27DB-BD31-4B8C-83A1-F6EECF244321}">
                <p14:modId xmlns:p14="http://schemas.microsoft.com/office/powerpoint/2010/main" val="3573589582"/>
              </p:ext>
            </p:extLst>
          </p:nvPr>
        </p:nvGraphicFramePr>
        <p:xfrm>
          <a:off x="609600" y="228600"/>
          <a:ext cx="10972800" cy="6035040"/>
        </p:xfrm>
        <a:graphic>
          <a:graphicData uri="http://schemas.openxmlformats.org/drawingml/2006/table">
            <a:tbl>
              <a:tblPr firstRow="1" bandRow="1">
                <a:tableStyleId>{5C22544A-7EE6-4342-B048-85BDC9FD1C3A}</a:tableStyleId>
              </a:tblPr>
              <a:tblGrid>
                <a:gridCol w="4149378">
                  <a:extLst>
                    <a:ext uri="{9D8B030D-6E8A-4147-A177-3AD203B41FA5}">
                      <a16:colId xmlns:a16="http://schemas.microsoft.com/office/drawing/2014/main" val="690753193"/>
                    </a:ext>
                  </a:extLst>
                </a:gridCol>
                <a:gridCol w="2674044">
                  <a:extLst>
                    <a:ext uri="{9D8B030D-6E8A-4147-A177-3AD203B41FA5}">
                      <a16:colId xmlns:a16="http://schemas.microsoft.com/office/drawing/2014/main" val="286287145"/>
                    </a:ext>
                  </a:extLst>
                </a:gridCol>
                <a:gridCol w="4149378">
                  <a:extLst>
                    <a:ext uri="{9D8B030D-6E8A-4147-A177-3AD203B41FA5}">
                      <a16:colId xmlns:a16="http://schemas.microsoft.com/office/drawing/2014/main" val="1804750111"/>
                    </a:ext>
                  </a:extLst>
                </a:gridCol>
              </a:tblGrid>
              <a:tr h="914400">
                <a:tc gridSpan="3">
                  <a:txBody>
                    <a:bodyPr/>
                    <a:lstStyle/>
                    <a:p>
                      <a:pPr algn="ctr"/>
                      <a:r>
                        <a:rPr lang="en-US" sz="3600" b="0" kern="1200" noProof="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What Happened to Christ’s Disciples?</a:t>
                      </a:r>
                      <a:endParaRPr lang="en-US" sz="3600" b="0" kern="12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endParaRPr>
                    </a:p>
                  </a:txBody>
                  <a:tcPr anchor="ctr">
                    <a:solidFill>
                      <a:schemeClr val="bg2"/>
                    </a:solidFill>
                  </a:tcPr>
                </a:tc>
                <a:tc hMerge="1">
                  <a:txBody>
                    <a:bodyPr/>
                    <a:lstStyle/>
                    <a:p>
                      <a:endParaRPr lang="en-US" dirty="0">
                        <a:latin typeface="Calibri" panose="020F0502020204030204" pitchFamily="34" charset="0"/>
                        <a:cs typeface="Calibri" panose="020F0502020204030204" pitchFamily="34" charset="0"/>
                      </a:endParaRPr>
                    </a:p>
                  </a:txBody>
                  <a:tcPr>
                    <a:solidFill>
                      <a:schemeClr val="bg2"/>
                    </a:solidFill>
                  </a:tcPr>
                </a:tc>
                <a:tc hMerge="1">
                  <a:txBody>
                    <a:bodyPr/>
                    <a:lstStyle/>
                    <a:p>
                      <a:endParaRPr lang="en-US" dirty="0">
                        <a:latin typeface="Calibri" panose="020F0502020204030204" pitchFamily="34" charset="0"/>
                        <a:cs typeface="Calibri" panose="020F0502020204030204" pitchFamily="34" charset="0"/>
                      </a:endParaRPr>
                    </a:p>
                  </a:txBody>
                  <a:tcPr>
                    <a:solidFill>
                      <a:schemeClr val="bg2"/>
                    </a:solidFill>
                  </a:tcPr>
                </a:tc>
                <a:extLst>
                  <a:ext uri="{0D108BD9-81ED-4DB2-BD59-A6C34878D82A}">
                    <a16:rowId xmlns:a16="http://schemas.microsoft.com/office/drawing/2014/main" val="2169232981"/>
                  </a:ext>
                </a:extLst>
              </a:tr>
              <a:tr h="731520">
                <a:tc>
                  <a:txBody>
                    <a:bodyPr/>
                    <a:lstStyle/>
                    <a:p>
                      <a:pPr marL="0" algn="ctr" defTabSz="914400" rtl="0" eaLnBrk="1" latinLnBrk="0" hangingPunct="1"/>
                      <a:r>
                        <a:rPr lang="en-US" sz="2800" b="1" kern="1200" dirty="0">
                          <a:solidFill>
                            <a:srgbClr val="0000CC"/>
                          </a:solidFill>
                          <a:latin typeface="Calibri" panose="020F0502020204030204" pitchFamily="34" charset="0"/>
                          <a:ea typeface="+mn-ea"/>
                          <a:cs typeface="Calibri" panose="020F0502020204030204" pitchFamily="34" charset="0"/>
                        </a:rPr>
                        <a:t>Disciple</a:t>
                      </a:r>
                    </a:p>
                  </a:txBody>
                  <a:tcPr anchor="ctr"/>
                </a:tc>
                <a:tc>
                  <a:txBody>
                    <a:bodyPr/>
                    <a:lstStyle/>
                    <a:p>
                      <a:pPr marL="0" algn="ctr" defTabSz="914400" rtl="0" eaLnBrk="1" latinLnBrk="0" hangingPunct="1"/>
                      <a:r>
                        <a:rPr lang="en-US" sz="2800" b="1" kern="1200" dirty="0">
                          <a:solidFill>
                            <a:srgbClr val="0000CC"/>
                          </a:solidFill>
                          <a:latin typeface="Calibri" panose="020F0502020204030204" pitchFamily="34" charset="0"/>
                          <a:ea typeface="+mn-ea"/>
                          <a:cs typeface="Calibri" panose="020F0502020204030204" pitchFamily="34" charset="0"/>
                        </a:rPr>
                        <a:t>Place</a:t>
                      </a:r>
                    </a:p>
                  </a:txBody>
                  <a:tcPr anchor="ctr"/>
                </a:tc>
                <a:tc>
                  <a:txBody>
                    <a:bodyPr/>
                    <a:lstStyle/>
                    <a:p>
                      <a:pPr marL="0" algn="ctr" defTabSz="914400" rtl="0" eaLnBrk="1" latinLnBrk="0" hangingPunct="1"/>
                      <a:r>
                        <a:rPr lang="en-US" sz="2800" b="1" kern="1200" dirty="0">
                          <a:solidFill>
                            <a:srgbClr val="0000CC"/>
                          </a:solidFill>
                          <a:latin typeface="Calibri" panose="020F0502020204030204" pitchFamily="34" charset="0"/>
                          <a:ea typeface="+mn-ea"/>
                          <a:cs typeface="Calibri" panose="020F0502020204030204" pitchFamily="34" charset="0"/>
                        </a:rPr>
                        <a:t>Martyrdom</a:t>
                      </a:r>
                    </a:p>
                  </a:txBody>
                  <a:tcPr anchor="ctr"/>
                </a:tc>
                <a:extLst>
                  <a:ext uri="{0D108BD9-81ED-4DB2-BD59-A6C34878D82A}">
                    <a16:rowId xmlns:a16="http://schemas.microsoft.com/office/drawing/2014/main" val="1318531292"/>
                  </a:ext>
                </a:extLst>
              </a:tr>
              <a:tr h="731520">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James the Son of Alpheus</a:t>
                      </a:r>
                    </a:p>
                  </a:txBody>
                  <a:tcPr anchor="ctr"/>
                </a:tc>
                <a:tc>
                  <a:txBody>
                    <a:bodyPr/>
                    <a:lstStyle/>
                    <a:p>
                      <a:pPr algn="ctr"/>
                      <a:r>
                        <a:rPr lang="en-US" sz="2800" kern="1200" dirty="0">
                          <a:solidFill>
                            <a:schemeClr val="dk1"/>
                          </a:solidFill>
                          <a:latin typeface="Calibri" panose="020F0502020204030204" pitchFamily="34" charset="0"/>
                          <a:ea typeface="+mn-ea"/>
                          <a:cs typeface="Calibri" panose="020F0502020204030204" pitchFamily="34" charset="0"/>
                        </a:rPr>
                        <a:t>Jerusalem</a:t>
                      </a:r>
                    </a:p>
                  </a:txBody>
                  <a:tcPr anchor="ctr"/>
                </a:tc>
                <a:tc>
                  <a:txBody>
                    <a:bodyPr/>
                    <a:lstStyle/>
                    <a:p>
                      <a:pPr algn="ctr"/>
                      <a:r>
                        <a:rPr lang="en-US" sz="2800" dirty="0">
                          <a:latin typeface="Calibri" panose="020F0502020204030204" pitchFamily="34" charset="0"/>
                          <a:cs typeface="Calibri" panose="020F0502020204030204" pitchFamily="34" charset="0"/>
                        </a:rPr>
                        <a:t>Clubbed to death</a:t>
                      </a:r>
                    </a:p>
                  </a:txBody>
                  <a:tcPr anchor="ctr"/>
                </a:tc>
                <a:extLst>
                  <a:ext uri="{0D108BD9-81ED-4DB2-BD59-A6C34878D82A}">
                    <a16:rowId xmlns:a16="http://schemas.microsoft.com/office/drawing/2014/main" val="777567912"/>
                  </a:ext>
                </a:extLst>
              </a:tr>
              <a:tr h="731520">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Simon the Zealot</a:t>
                      </a:r>
                    </a:p>
                  </a:txBody>
                  <a:tcPr anchor="ctr"/>
                </a:tc>
                <a:tc>
                  <a:txBody>
                    <a:bodyPr/>
                    <a:lstStyle/>
                    <a:p>
                      <a:pPr algn="ctr"/>
                      <a:r>
                        <a:rPr lang="en-US" sz="2800" kern="1200" dirty="0">
                          <a:solidFill>
                            <a:schemeClr val="dk1"/>
                          </a:solidFill>
                          <a:latin typeface="Calibri" panose="020F0502020204030204" pitchFamily="34" charset="0"/>
                          <a:ea typeface="+mn-ea"/>
                          <a:cs typeface="Calibri" panose="020F0502020204030204" pitchFamily="34" charset="0"/>
                        </a:rPr>
                        <a:t>Jerusalem</a:t>
                      </a:r>
                    </a:p>
                  </a:txBody>
                  <a:tcPr anchor="ctr"/>
                </a:tc>
                <a:tc>
                  <a:txBody>
                    <a:bodyPr/>
                    <a:lstStyle/>
                    <a:p>
                      <a:pPr algn="ctr"/>
                      <a:r>
                        <a:rPr lang="en-US" sz="2800" dirty="0">
                          <a:latin typeface="Calibri" panose="020F0502020204030204" pitchFamily="34" charset="0"/>
                          <a:cs typeface="Calibri" panose="020F0502020204030204" pitchFamily="34" charset="0"/>
                        </a:rPr>
                        <a:t>Martyred</a:t>
                      </a:r>
                    </a:p>
                  </a:txBody>
                  <a:tcPr anchor="ctr"/>
                </a:tc>
                <a:extLst>
                  <a:ext uri="{0D108BD9-81ED-4DB2-BD59-A6C34878D82A}">
                    <a16:rowId xmlns:a16="http://schemas.microsoft.com/office/drawing/2014/main" val="2088523037"/>
                  </a:ext>
                </a:extLst>
              </a:tr>
              <a:tr h="731520">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James the Son of Zebedee</a:t>
                      </a:r>
                    </a:p>
                  </a:txBody>
                  <a:tcPr anchor="ctr"/>
                </a:tc>
                <a:tc>
                  <a:txBody>
                    <a:bodyPr/>
                    <a:lstStyle/>
                    <a:p>
                      <a:pPr algn="ctr"/>
                      <a:r>
                        <a:rPr lang="en-US" sz="2800" kern="1200" dirty="0">
                          <a:solidFill>
                            <a:schemeClr val="dk1"/>
                          </a:solidFill>
                          <a:latin typeface="Calibri" panose="020F0502020204030204" pitchFamily="34" charset="0"/>
                          <a:ea typeface="+mn-ea"/>
                          <a:cs typeface="Calibri" panose="020F0502020204030204" pitchFamily="34" charset="0"/>
                        </a:rPr>
                        <a:t>Judea (Acts 12:2)</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latin typeface="Calibri" panose="020F0502020204030204" pitchFamily="34" charset="0"/>
                          <a:cs typeface="Calibri" panose="020F0502020204030204" pitchFamily="34" charset="0"/>
                        </a:rPr>
                        <a:t>Executed</a:t>
                      </a:r>
                    </a:p>
                  </a:txBody>
                  <a:tcPr anchor="ctr"/>
                </a:tc>
                <a:extLst>
                  <a:ext uri="{0D108BD9-81ED-4DB2-BD59-A6C34878D82A}">
                    <a16:rowId xmlns:a16="http://schemas.microsoft.com/office/drawing/2014/main" val="3167288718"/>
                  </a:ext>
                </a:extLst>
              </a:tr>
              <a:tr h="731520">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Thaddeus</a:t>
                      </a:r>
                    </a:p>
                  </a:txBody>
                  <a:tcPr anchor="ctr"/>
                </a:tc>
                <a:tc>
                  <a:txBody>
                    <a:bodyPr/>
                    <a:lstStyle/>
                    <a:p>
                      <a:pPr algn="ctr"/>
                      <a:r>
                        <a:rPr lang="en-US" sz="2800" kern="1200" dirty="0">
                          <a:solidFill>
                            <a:schemeClr val="dk1"/>
                          </a:solidFill>
                          <a:latin typeface="Calibri" panose="020F0502020204030204" pitchFamily="34" charset="0"/>
                          <a:ea typeface="+mn-ea"/>
                          <a:cs typeface="Calibri" panose="020F0502020204030204" pitchFamily="34" charset="0"/>
                        </a:rPr>
                        <a:t>Mesopotamia</a:t>
                      </a:r>
                    </a:p>
                  </a:txBody>
                  <a:tcPr anchor="ctr"/>
                </a:tc>
                <a:tc>
                  <a:txBody>
                    <a:bodyPr/>
                    <a:lstStyle/>
                    <a:p>
                      <a:pPr algn="ctr"/>
                      <a:r>
                        <a:rPr lang="en-US" sz="2800" dirty="0">
                          <a:latin typeface="Calibri" panose="020F0502020204030204" pitchFamily="34" charset="0"/>
                          <a:cs typeface="Calibri" panose="020F0502020204030204" pitchFamily="34" charset="0"/>
                        </a:rPr>
                        <a:t>Beaten to death</a:t>
                      </a:r>
                    </a:p>
                  </a:txBody>
                  <a:tcPr anchor="ctr"/>
                </a:tc>
                <a:extLst>
                  <a:ext uri="{0D108BD9-81ED-4DB2-BD59-A6C34878D82A}">
                    <a16:rowId xmlns:a16="http://schemas.microsoft.com/office/drawing/2014/main" val="1287159523"/>
                  </a:ext>
                </a:extLst>
              </a:tr>
              <a:tr h="731520">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Peter</a:t>
                      </a:r>
                    </a:p>
                  </a:txBody>
                  <a:tcPr anchor="ctr"/>
                </a:tc>
                <a:tc>
                  <a:txBody>
                    <a:bodyPr/>
                    <a:lstStyle/>
                    <a:p>
                      <a:pPr algn="ctr"/>
                      <a:r>
                        <a:rPr lang="en-US" sz="2800" kern="1200" dirty="0">
                          <a:solidFill>
                            <a:schemeClr val="dk1"/>
                          </a:solidFill>
                          <a:latin typeface="Calibri" panose="020F0502020204030204" pitchFamily="34" charset="0"/>
                          <a:ea typeface="+mn-ea"/>
                          <a:cs typeface="Calibri" panose="020F0502020204030204" pitchFamily="34" charset="0"/>
                        </a:rPr>
                        <a:t>Babylon, Rome</a:t>
                      </a:r>
                    </a:p>
                  </a:txBody>
                  <a:tcPr anchor="ctr"/>
                </a:tc>
                <a:tc>
                  <a:txBody>
                    <a:bodyPr/>
                    <a:lstStyle/>
                    <a:p>
                      <a:pPr algn="ctr"/>
                      <a:r>
                        <a:rPr lang="en-US" sz="2800" dirty="0">
                          <a:latin typeface="Calibri" panose="020F0502020204030204" pitchFamily="34" charset="0"/>
                          <a:cs typeface="Calibri" panose="020F0502020204030204" pitchFamily="34" charset="0"/>
                        </a:rPr>
                        <a:t>Crucified upside down</a:t>
                      </a:r>
                    </a:p>
                  </a:txBody>
                  <a:tcPr anchor="ctr"/>
                </a:tc>
                <a:extLst>
                  <a:ext uri="{0D108BD9-81ED-4DB2-BD59-A6C34878D82A}">
                    <a16:rowId xmlns:a16="http://schemas.microsoft.com/office/drawing/2014/main" val="1793763941"/>
                  </a:ext>
                </a:extLst>
              </a:tr>
              <a:tr h="731520">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Matthew</a:t>
                      </a:r>
                    </a:p>
                  </a:txBody>
                  <a:tcPr anchor="ctr"/>
                </a:tc>
                <a:tc>
                  <a:txBody>
                    <a:bodyPr/>
                    <a:lstStyle/>
                    <a:p>
                      <a:pPr algn="ctr"/>
                      <a:r>
                        <a:rPr lang="en-US" sz="2800" kern="1200" dirty="0">
                          <a:solidFill>
                            <a:schemeClr val="dk1"/>
                          </a:solidFill>
                          <a:latin typeface="Calibri" panose="020F0502020204030204" pitchFamily="34" charset="0"/>
                          <a:ea typeface="+mn-ea"/>
                          <a:cs typeface="Calibri" panose="020F0502020204030204" pitchFamily="34" charset="0"/>
                        </a:rPr>
                        <a:t>Parthia (Tehran)</a:t>
                      </a:r>
                    </a:p>
                  </a:txBody>
                  <a:tcPr anchor="ctr"/>
                </a:tc>
                <a:tc>
                  <a:txBody>
                    <a:bodyPr/>
                    <a:lstStyle/>
                    <a:p>
                      <a:pPr algn="ctr"/>
                      <a:r>
                        <a:rPr lang="en-US" sz="2800" dirty="0">
                          <a:latin typeface="Calibri" panose="020F0502020204030204" pitchFamily="34" charset="0"/>
                          <a:cs typeface="Calibri" panose="020F0502020204030204" pitchFamily="34" charset="0"/>
                        </a:rPr>
                        <a:t>Beheaded</a:t>
                      </a:r>
                    </a:p>
                  </a:txBody>
                  <a:tcPr anchor="ctr"/>
                </a:tc>
                <a:extLst>
                  <a:ext uri="{0D108BD9-81ED-4DB2-BD59-A6C34878D82A}">
                    <a16:rowId xmlns:a16="http://schemas.microsoft.com/office/drawing/2014/main" val="183737382"/>
                  </a:ext>
                </a:extLst>
              </a:tr>
            </a:tbl>
          </a:graphicData>
        </a:graphic>
      </p:graphicFrame>
    </p:spTree>
    <p:extLst>
      <p:ext uri="{BB962C8B-B14F-4D97-AF65-F5344CB8AC3E}">
        <p14:creationId xmlns:p14="http://schemas.microsoft.com/office/powerpoint/2010/main" val="2671045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E49A613A-85F1-4E0D-982D-96A3538A6C49}"/>
              </a:ext>
            </a:extLst>
          </p:cNvPr>
          <p:cNvGraphicFramePr>
            <a:graphicFrameLocks noGrp="1"/>
          </p:cNvGraphicFramePr>
          <p:nvPr>
            <p:ph idx="1"/>
            <p:extLst>
              <p:ext uri="{D42A27DB-BD31-4B8C-83A1-F6EECF244321}">
                <p14:modId xmlns:p14="http://schemas.microsoft.com/office/powerpoint/2010/main" val="461184760"/>
              </p:ext>
            </p:extLst>
          </p:nvPr>
        </p:nvGraphicFramePr>
        <p:xfrm>
          <a:off x="609601" y="228600"/>
          <a:ext cx="10972799" cy="5303520"/>
        </p:xfrm>
        <a:graphic>
          <a:graphicData uri="http://schemas.openxmlformats.org/drawingml/2006/table">
            <a:tbl>
              <a:tblPr firstRow="1" bandRow="1">
                <a:tableStyleId>{5C22544A-7EE6-4342-B048-85BDC9FD1C3A}</a:tableStyleId>
              </a:tblPr>
              <a:tblGrid>
                <a:gridCol w="3184141">
                  <a:extLst>
                    <a:ext uri="{9D8B030D-6E8A-4147-A177-3AD203B41FA5}">
                      <a16:colId xmlns:a16="http://schemas.microsoft.com/office/drawing/2014/main" val="690753193"/>
                    </a:ext>
                  </a:extLst>
                </a:gridCol>
                <a:gridCol w="4604517">
                  <a:extLst>
                    <a:ext uri="{9D8B030D-6E8A-4147-A177-3AD203B41FA5}">
                      <a16:colId xmlns:a16="http://schemas.microsoft.com/office/drawing/2014/main" val="286287145"/>
                    </a:ext>
                  </a:extLst>
                </a:gridCol>
                <a:gridCol w="3184141">
                  <a:extLst>
                    <a:ext uri="{9D8B030D-6E8A-4147-A177-3AD203B41FA5}">
                      <a16:colId xmlns:a16="http://schemas.microsoft.com/office/drawing/2014/main" val="1804750111"/>
                    </a:ext>
                  </a:extLst>
                </a:gridCol>
              </a:tblGrid>
              <a:tr h="914400">
                <a:tc gridSpan="3">
                  <a:txBody>
                    <a:bodyPr/>
                    <a:lstStyle/>
                    <a:p>
                      <a:pPr algn="ctr"/>
                      <a:r>
                        <a:rPr lang="en-US" sz="3600" b="0" kern="1200" noProof="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What Happened to Christ’s Disciples?</a:t>
                      </a:r>
                      <a:endParaRPr lang="en-US" sz="3600" b="0" kern="12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endParaRPr>
                    </a:p>
                  </a:txBody>
                  <a:tcPr anchor="ctr">
                    <a:solidFill>
                      <a:schemeClr val="bg2"/>
                    </a:solidFill>
                  </a:tcPr>
                </a:tc>
                <a:tc hMerge="1">
                  <a:txBody>
                    <a:bodyPr/>
                    <a:lstStyle/>
                    <a:p>
                      <a:endParaRPr lang="en-US" dirty="0">
                        <a:latin typeface="Calibri" panose="020F0502020204030204" pitchFamily="34" charset="0"/>
                        <a:cs typeface="Calibri" panose="020F0502020204030204" pitchFamily="34" charset="0"/>
                      </a:endParaRPr>
                    </a:p>
                  </a:txBody>
                  <a:tcPr>
                    <a:solidFill>
                      <a:schemeClr val="bg2"/>
                    </a:solidFill>
                  </a:tcPr>
                </a:tc>
                <a:tc hMerge="1">
                  <a:txBody>
                    <a:bodyPr/>
                    <a:lstStyle/>
                    <a:p>
                      <a:endParaRPr lang="en-US" dirty="0">
                        <a:latin typeface="Calibri" panose="020F0502020204030204" pitchFamily="34" charset="0"/>
                        <a:cs typeface="Calibri" panose="020F0502020204030204" pitchFamily="34" charset="0"/>
                      </a:endParaRPr>
                    </a:p>
                  </a:txBody>
                  <a:tcPr>
                    <a:solidFill>
                      <a:schemeClr val="bg2"/>
                    </a:solidFill>
                  </a:tcPr>
                </a:tc>
                <a:extLst>
                  <a:ext uri="{0D108BD9-81ED-4DB2-BD59-A6C34878D82A}">
                    <a16:rowId xmlns:a16="http://schemas.microsoft.com/office/drawing/2014/main" val="2169232981"/>
                  </a:ext>
                </a:extLst>
              </a:tr>
              <a:tr h="731520">
                <a:tc>
                  <a:txBody>
                    <a:bodyPr/>
                    <a:lstStyle/>
                    <a:p>
                      <a:pPr marL="0" algn="ctr" defTabSz="914400" rtl="0" eaLnBrk="1" latinLnBrk="0" hangingPunct="1"/>
                      <a:r>
                        <a:rPr lang="en-US" sz="2800" b="1" kern="1200" dirty="0">
                          <a:solidFill>
                            <a:srgbClr val="0000CC"/>
                          </a:solidFill>
                          <a:latin typeface="Calibri" panose="020F0502020204030204" pitchFamily="34" charset="0"/>
                          <a:ea typeface="+mn-ea"/>
                          <a:cs typeface="Calibri" panose="020F0502020204030204" pitchFamily="34" charset="0"/>
                        </a:rPr>
                        <a:t>Disciple</a:t>
                      </a:r>
                    </a:p>
                  </a:txBody>
                  <a:tcPr anchor="ctr"/>
                </a:tc>
                <a:tc>
                  <a:txBody>
                    <a:bodyPr/>
                    <a:lstStyle/>
                    <a:p>
                      <a:pPr marL="0" algn="ctr" defTabSz="914400" rtl="0" eaLnBrk="1" latinLnBrk="0" hangingPunct="1"/>
                      <a:r>
                        <a:rPr lang="en-US" sz="2800" b="1" kern="1200" dirty="0">
                          <a:solidFill>
                            <a:srgbClr val="0000CC"/>
                          </a:solidFill>
                          <a:latin typeface="Calibri" panose="020F0502020204030204" pitchFamily="34" charset="0"/>
                          <a:ea typeface="+mn-ea"/>
                          <a:cs typeface="Calibri" panose="020F0502020204030204" pitchFamily="34" charset="0"/>
                        </a:rPr>
                        <a:t>Place</a:t>
                      </a:r>
                    </a:p>
                  </a:txBody>
                  <a:tcPr anchor="ctr"/>
                </a:tc>
                <a:tc>
                  <a:txBody>
                    <a:bodyPr/>
                    <a:lstStyle/>
                    <a:p>
                      <a:pPr marL="0" algn="ctr" defTabSz="914400" rtl="0" eaLnBrk="1" latinLnBrk="0" hangingPunct="1"/>
                      <a:r>
                        <a:rPr lang="en-US" sz="2800" b="1" kern="1200" dirty="0">
                          <a:solidFill>
                            <a:srgbClr val="0000CC"/>
                          </a:solidFill>
                          <a:latin typeface="Calibri" panose="020F0502020204030204" pitchFamily="34" charset="0"/>
                          <a:ea typeface="+mn-ea"/>
                          <a:cs typeface="Calibri" panose="020F0502020204030204" pitchFamily="34" charset="0"/>
                        </a:rPr>
                        <a:t>Martyrdom</a:t>
                      </a:r>
                    </a:p>
                  </a:txBody>
                  <a:tcPr anchor="ctr"/>
                </a:tc>
                <a:extLst>
                  <a:ext uri="{0D108BD9-81ED-4DB2-BD59-A6C34878D82A}">
                    <a16:rowId xmlns:a16="http://schemas.microsoft.com/office/drawing/2014/main" val="1318531292"/>
                  </a:ext>
                </a:extLst>
              </a:tr>
              <a:tr h="731520">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John</a:t>
                      </a:r>
                    </a:p>
                  </a:txBody>
                  <a:tcPr anchor="ctr"/>
                </a:tc>
                <a:tc>
                  <a:txBody>
                    <a:bodyPr/>
                    <a:lstStyle/>
                    <a:p>
                      <a:pPr algn="ctr"/>
                      <a:r>
                        <a:rPr lang="en-US" sz="2800" kern="1200" dirty="0">
                          <a:solidFill>
                            <a:schemeClr val="dk1"/>
                          </a:solidFill>
                          <a:latin typeface="Calibri" panose="020F0502020204030204" pitchFamily="34" charset="0"/>
                          <a:ea typeface="+mn-ea"/>
                          <a:cs typeface="Calibri" panose="020F0502020204030204" pitchFamily="34" charset="0"/>
                        </a:rPr>
                        <a:t>Asia Minor, Patmos, Ephesus</a:t>
                      </a:r>
                    </a:p>
                  </a:txBody>
                  <a:tcPr anchor="ctr"/>
                </a:tc>
                <a:tc>
                  <a:txBody>
                    <a:bodyPr/>
                    <a:lstStyle/>
                    <a:p>
                      <a:pPr algn="ctr"/>
                      <a:r>
                        <a:rPr lang="en-US" sz="2800" dirty="0">
                          <a:latin typeface="Calibri" panose="020F0502020204030204" pitchFamily="34" charset="0"/>
                          <a:cs typeface="Calibri" panose="020F0502020204030204" pitchFamily="34" charset="0"/>
                        </a:rPr>
                        <a:t>Fried in boiling oil</a:t>
                      </a:r>
                    </a:p>
                  </a:txBody>
                  <a:tcPr anchor="ctr"/>
                </a:tc>
                <a:extLst>
                  <a:ext uri="{0D108BD9-81ED-4DB2-BD59-A6C34878D82A}">
                    <a16:rowId xmlns:a16="http://schemas.microsoft.com/office/drawing/2014/main" val="777567912"/>
                  </a:ext>
                </a:extLst>
              </a:tr>
              <a:tr h="731520">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Philip</a:t>
                      </a:r>
                    </a:p>
                  </a:txBody>
                  <a:tcPr anchor="ctr"/>
                </a:tc>
                <a:tc>
                  <a:txBody>
                    <a:bodyPr/>
                    <a:lstStyle/>
                    <a:p>
                      <a:pPr algn="ctr"/>
                      <a:r>
                        <a:rPr lang="en-US" sz="2800" kern="1200" dirty="0">
                          <a:solidFill>
                            <a:schemeClr val="dk1"/>
                          </a:solidFill>
                          <a:latin typeface="Calibri" panose="020F0502020204030204" pitchFamily="34" charset="0"/>
                          <a:ea typeface="+mn-ea"/>
                          <a:cs typeface="Calibri" panose="020F0502020204030204" pitchFamily="34" charset="0"/>
                        </a:rPr>
                        <a:t>E. Turkey</a:t>
                      </a:r>
                    </a:p>
                  </a:txBody>
                  <a:tcPr anchor="ctr"/>
                </a:tc>
                <a:tc>
                  <a:txBody>
                    <a:bodyPr/>
                    <a:lstStyle/>
                    <a:p>
                      <a:pPr algn="ctr"/>
                      <a:r>
                        <a:rPr lang="en-US" sz="2800" dirty="0">
                          <a:latin typeface="Calibri" panose="020F0502020204030204" pitchFamily="34" charset="0"/>
                          <a:cs typeface="Calibri" panose="020F0502020204030204" pitchFamily="34" charset="0"/>
                        </a:rPr>
                        <a:t>Tortured &amp; crucified</a:t>
                      </a:r>
                    </a:p>
                  </a:txBody>
                  <a:tcPr anchor="ctr"/>
                </a:tc>
                <a:extLst>
                  <a:ext uri="{0D108BD9-81ED-4DB2-BD59-A6C34878D82A}">
                    <a16:rowId xmlns:a16="http://schemas.microsoft.com/office/drawing/2014/main" val="2088523037"/>
                  </a:ext>
                </a:extLst>
              </a:tr>
              <a:tr h="731520">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Thomas</a:t>
                      </a:r>
                    </a:p>
                  </a:txBody>
                  <a:tcPr anchor="ctr"/>
                </a:tc>
                <a:tc>
                  <a:txBody>
                    <a:bodyPr/>
                    <a:lstStyle/>
                    <a:p>
                      <a:pPr algn="ctr"/>
                      <a:r>
                        <a:rPr lang="en-US" sz="2800" kern="1200" dirty="0">
                          <a:solidFill>
                            <a:schemeClr val="dk1"/>
                          </a:solidFill>
                          <a:latin typeface="Calibri" panose="020F0502020204030204" pitchFamily="34" charset="0"/>
                          <a:ea typeface="+mn-ea"/>
                          <a:cs typeface="Calibri" panose="020F0502020204030204" pitchFamily="34" charset="0"/>
                        </a:rPr>
                        <a:t>India</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latin typeface="Calibri" panose="020F0502020204030204" pitchFamily="34" charset="0"/>
                          <a:cs typeface="Calibri" panose="020F0502020204030204" pitchFamily="34" charset="0"/>
                        </a:rPr>
                        <a:t>Speared</a:t>
                      </a:r>
                    </a:p>
                  </a:txBody>
                  <a:tcPr anchor="ctr"/>
                </a:tc>
                <a:extLst>
                  <a:ext uri="{0D108BD9-81ED-4DB2-BD59-A6C34878D82A}">
                    <a16:rowId xmlns:a16="http://schemas.microsoft.com/office/drawing/2014/main" val="3167288718"/>
                  </a:ext>
                </a:extLst>
              </a:tr>
              <a:tr h="731520">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Bartholomew</a:t>
                      </a:r>
                    </a:p>
                  </a:txBody>
                  <a:tcPr anchor="ctr"/>
                </a:tc>
                <a:tc>
                  <a:txBody>
                    <a:bodyPr/>
                    <a:lstStyle/>
                    <a:p>
                      <a:pPr algn="ctr"/>
                      <a:r>
                        <a:rPr lang="en-US" sz="2800" kern="1200" dirty="0">
                          <a:solidFill>
                            <a:schemeClr val="dk1"/>
                          </a:solidFill>
                          <a:latin typeface="Calibri" panose="020F0502020204030204" pitchFamily="34" charset="0"/>
                          <a:ea typeface="+mn-ea"/>
                          <a:cs typeface="Calibri" panose="020F0502020204030204" pitchFamily="34" charset="0"/>
                        </a:rPr>
                        <a:t>India</a:t>
                      </a:r>
                    </a:p>
                  </a:txBody>
                  <a:tcPr anchor="ctr"/>
                </a:tc>
                <a:tc>
                  <a:txBody>
                    <a:bodyPr/>
                    <a:lstStyle/>
                    <a:p>
                      <a:pPr algn="ctr"/>
                      <a:r>
                        <a:rPr lang="en-US" sz="2800" dirty="0">
                          <a:latin typeface="Calibri" panose="020F0502020204030204" pitchFamily="34" charset="0"/>
                          <a:cs typeface="Calibri" panose="020F0502020204030204" pitchFamily="34" charset="0"/>
                        </a:rPr>
                        <a:t>Flayed &amp; crucified</a:t>
                      </a:r>
                    </a:p>
                  </a:txBody>
                  <a:tcPr anchor="ctr"/>
                </a:tc>
                <a:extLst>
                  <a:ext uri="{0D108BD9-81ED-4DB2-BD59-A6C34878D82A}">
                    <a16:rowId xmlns:a16="http://schemas.microsoft.com/office/drawing/2014/main" val="1287159523"/>
                  </a:ext>
                </a:extLst>
              </a:tr>
              <a:tr h="731520">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Andrew</a:t>
                      </a:r>
                    </a:p>
                  </a:txBody>
                  <a:tcPr anchor="ctr"/>
                </a:tc>
                <a:tc>
                  <a:txBody>
                    <a:bodyPr/>
                    <a:lstStyle/>
                    <a:p>
                      <a:pPr algn="ctr"/>
                      <a:r>
                        <a:rPr lang="en-US" sz="2800" kern="1200" dirty="0">
                          <a:solidFill>
                            <a:schemeClr val="dk1"/>
                          </a:solidFill>
                          <a:latin typeface="Calibri" panose="020F0502020204030204" pitchFamily="34" charset="0"/>
                          <a:ea typeface="+mn-ea"/>
                          <a:cs typeface="Calibri" panose="020F0502020204030204" pitchFamily="34" charset="0"/>
                        </a:rPr>
                        <a:t>Ukraine, Russia, Greece</a:t>
                      </a:r>
                    </a:p>
                  </a:txBody>
                  <a:tcPr anchor="ctr"/>
                </a:tc>
                <a:tc>
                  <a:txBody>
                    <a:bodyPr/>
                    <a:lstStyle/>
                    <a:p>
                      <a:pPr algn="ctr"/>
                      <a:r>
                        <a:rPr lang="en-US" sz="2800" dirty="0">
                          <a:latin typeface="Calibri" panose="020F0502020204030204" pitchFamily="34" charset="0"/>
                          <a:cs typeface="Calibri" panose="020F0502020204030204" pitchFamily="34" charset="0"/>
                        </a:rPr>
                        <a:t>Hanged</a:t>
                      </a:r>
                    </a:p>
                  </a:txBody>
                  <a:tcPr anchor="ctr"/>
                </a:tc>
                <a:extLst>
                  <a:ext uri="{0D108BD9-81ED-4DB2-BD59-A6C34878D82A}">
                    <a16:rowId xmlns:a16="http://schemas.microsoft.com/office/drawing/2014/main" val="1793763941"/>
                  </a:ext>
                </a:extLst>
              </a:tr>
            </a:tbl>
          </a:graphicData>
        </a:graphic>
      </p:graphicFrame>
    </p:spTree>
    <p:extLst>
      <p:ext uri="{BB962C8B-B14F-4D97-AF65-F5344CB8AC3E}">
        <p14:creationId xmlns:p14="http://schemas.microsoft.com/office/powerpoint/2010/main" val="20095663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a:extLst>
              <a:ext uri="{FF2B5EF4-FFF2-40B4-BE49-F238E27FC236}">
                <a16:creationId xmlns:a16="http://schemas.microsoft.com/office/drawing/2014/main" id="{055B56F5-9F34-4471-B32F-7E0715032DA6}"/>
              </a:ext>
            </a:extLst>
          </p:cNvPr>
          <p:cNvPicPr>
            <a:picLocks noChangeAspect="1" noChangeArrowheads="1"/>
          </p:cNvPicPr>
          <p:nvPr/>
        </p:nvPicPr>
        <p:blipFill>
          <a:blip r:embed="rId2" cstate="print"/>
          <a:srcRect/>
          <a:stretch>
            <a:fillRect/>
          </a:stretch>
        </p:blipFill>
        <p:spPr bwMode="auto">
          <a:xfrm>
            <a:off x="1639747" y="228600"/>
            <a:ext cx="8912506"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7651" name="Oval 7">
            <a:extLst>
              <a:ext uri="{FF2B5EF4-FFF2-40B4-BE49-F238E27FC236}">
                <a16:creationId xmlns:a16="http://schemas.microsoft.com/office/drawing/2014/main" id="{CAD79956-1467-4436-8859-138C0E6701CB}"/>
              </a:ext>
            </a:extLst>
          </p:cNvPr>
          <p:cNvSpPr>
            <a:spLocks noChangeArrowheads="1"/>
          </p:cNvSpPr>
          <p:nvPr/>
        </p:nvSpPr>
        <p:spPr bwMode="auto">
          <a:xfrm>
            <a:off x="2209800" y="3962400"/>
            <a:ext cx="1752600" cy="9144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dirty="0"/>
          </a:p>
        </p:txBody>
      </p:sp>
      <p:sp>
        <p:nvSpPr>
          <p:cNvPr id="27653" name="Oval 7">
            <a:extLst>
              <a:ext uri="{FF2B5EF4-FFF2-40B4-BE49-F238E27FC236}">
                <a16:creationId xmlns:a16="http://schemas.microsoft.com/office/drawing/2014/main" id="{E751EFD9-33E6-49F6-BCBF-43E95E624B4F}"/>
              </a:ext>
            </a:extLst>
          </p:cNvPr>
          <p:cNvSpPr>
            <a:spLocks noChangeArrowheads="1"/>
          </p:cNvSpPr>
          <p:nvPr/>
        </p:nvSpPr>
        <p:spPr bwMode="auto">
          <a:xfrm>
            <a:off x="6781800" y="457200"/>
            <a:ext cx="1600200" cy="9144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Tree>
    <p:extLst>
      <p:ext uri="{BB962C8B-B14F-4D97-AF65-F5344CB8AC3E}">
        <p14:creationId xmlns:p14="http://schemas.microsoft.com/office/powerpoint/2010/main" val="35538409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4095750" y="228600"/>
            <a:ext cx="4000500" cy="914400"/>
          </a:xfrm>
        </p:spPr>
        <p:txBody>
          <a:bodyPr/>
          <a:lstStyle/>
          <a:p>
            <a:pPr algn="ctr" eaLnBrk="1" hangingPunct="1"/>
            <a:r>
              <a:rPr lang="en-US" sz="3600" dirty="0">
                <a:effectLst>
                  <a:outerShdw blurRad="38100" dist="38100" dir="2700000" algn="tl">
                    <a:srgbClr val="000000">
                      <a:alpha val="43137"/>
                    </a:srgbClr>
                  </a:outerShdw>
                </a:effectLst>
              </a:rPr>
              <a:t>VI. 8 New Promises</a:t>
            </a:r>
            <a:br>
              <a:rPr lang="en-US" sz="3600" dirty="0">
                <a:effectLst>
                  <a:outerShdw blurRad="38100" dist="38100" dir="2700000" algn="tl">
                    <a:srgbClr val="000000">
                      <a:alpha val="43137"/>
                    </a:srgbClr>
                  </a:outerShdw>
                </a:effectLst>
              </a:rPr>
            </a:br>
            <a:r>
              <a:rPr lang="en-US" sz="2800" b="1" dirty="0">
                <a:solidFill>
                  <a:srgbClr val="FFFFCC"/>
                </a:solidFill>
                <a:effectLst>
                  <a:outerShdw blurRad="38100" dist="38100" dir="2700000" algn="tl">
                    <a:srgbClr val="000000">
                      <a:alpha val="43137"/>
                    </a:srgbClr>
                  </a:outerShdw>
                </a:effectLst>
                <a:ea typeface="+mn-ea"/>
                <a:cs typeface="+mn-cs"/>
              </a:rPr>
              <a:t>Genesis 12:1-3</a:t>
            </a:r>
          </a:p>
        </p:txBody>
      </p:sp>
      <p:sp>
        <p:nvSpPr>
          <p:cNvPr id="161795" name="Rectangle 3"/>
          <p:cNvSpPr>
            <a:spLocks noGrp="1" noChangeArrowheads="1"/>
          </p:cNvSpPr>
          <p:nvPr>
            <p:ph type="body" idx="1"/>
          </p:nvPr>
        </p:nvSpPr>
        <p:spPr>
          <a:xfrm>
            <a:off x="585217" y="1295400"/>
            <a:ext cx="7187183" cy="5029200"/>
          </a:xfrm>
        </p:spPr>
        <p:txBody>
          <a:bodyPr/>
          <a:lstStyle/>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Land (Gen. 12:1b)</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Great nation (Gen. 12:2a)</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Personal blessing (Gen. 12:2b)</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Great name (Gen. 12:2c)</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Blessing to others (Gen. 12:2d)</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Blessing to blessers (Gen. 12:3a)</a:t>
            </a:r>
          </a:p>
          <a:p>
            <a:pPr marL="457200" lvl="2" indent="-457200" eaLnBrk="1" hangingPunct="1">
              <a:spcBef>
                <a:spcPts val="0"/>
              </a:spcBef>
              <a:spcAft>
                <a:spcPts val="12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Cursing to cursers (Gen. 12:3b)</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Blessing to the world (Gen. 12:3c)</a:t>
            </a:r>
          </a:p>
        </p:txBody>
      </p:sp>
      <p:pic>
        <p:nvPicPr>
          <p:cNvPr id="5" name="Picture 4">
            <a:extLst>
              <a:ext uri="{FF2B5EF4-FFF2-40B4-BE49-F238E27FC236}">
                <a16:creationId xmlns:a16="http://schemas.microsoft.com/office/drawing/2014/main" id="{EE27123E-9DB2-4BDE-9657-DD1FB4967A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18399768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E9856C0-8DBA-44EE-B8F2-6FB365CF5B0D}"/>
              </a:ext>
            </a:extLst>
          </p:cNvPr>
          <p:cNvPicPr>
            <a:picLocks noChangeAspect="1"/>
          </p:cNvPicPr>
          <p:nvPr/>
        </p:nvPicPr>
        <p:blipFill>
          <a:blip r:embed="rId2"/>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799" cy="2523768"/>
          </a:xfrm>
          <a:prstGeom prst="rect">
            <a:avLst/>
          </a:prstGeom>
          <a:noFill/>
          <a:ln w="28575">
            <a:noFill/>
            <a:miter lim="800000"/>
            <a:headEnd/>
            <a:tailEnd/>
          </a:ln>
        </p:spPr>
        <p:txBody>
          <a:bodyPr wrap="square">
            <a:spAutoFit/>
          </a:bodyPr>
          <a:lstStyle/>
          <a:p>
            <a:pPr algn="ctr">
              <a:spcAft>
                <a:spcPts val="1200"/>
              </a:spcAft>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12:3</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I will bless those who bless you, And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one who curses you I will curse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in you all the families of the earth will be blessed.”</a:t>
            </a:r>
          </a:p>
        </p:txBody>
      </p:sp>
      <p:pic>
        <p:nvPicPr>
          <p:cNvPr id="3" name="Picture 2" descr="A close up of text on a white background&#10;&#10;Description automatically generated">
            <a:extLst>
              <a:ext uri="{FF2B5EF4-FFF2-40B4-BE49-F238E27FC236}">
                <a16:creationId xmlns:a16="http://schemas.microsoft.com/office/drawing/2014/main" id="{A525CB14-0D8D-4CF1-89E1-8E2BADA2D13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47132" y="2682240"/>
            <a:ext cx="1697736" cy="2194560"/>
          </a:xfrm>
          <a:prstGeom prst="rect">
            <a:avLst/>
          </a:prstGeom>
        </p:spPr>
      </p:pic>
    </p:spTree>
    <p:extLst>
      <p:ext uri="{BB962C8B-B14F-4D97-AF65-F5344CB8AC3E}">
        <p14:creationId xmlns:p14="http://schemas.microsoft.com/office/powerpoint/2010/main" val="15728257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a:extLst>
              <a:ext uri="{FF2B5EF4-FFF2-40B4-BE49-F238E27FC236}">
                <a16:creationId xmlns:a16="http://schemas.microsoft.com/office/drawing/2014/main" id="{055B56F5-9F34-4471-B32F-7E0715032DA6}"/>
              </a:ext>
            </a:extLst>
          </p:cNvPr>
          <p:cNvPicPr>
            <a:picLocks noChangeAspect="1" noChangeArrowheads="1"/>
          </p:cNvPicPr>
          <p:nvPr/>
        </p:nvPicPr>
        <p:blipFill>
          <a:blip r:embed="rId2" cstate="print"/>
          <a:srcRect/>
          <a:stretch>
            <a:fillRect/>
          </a:stretch>
        </p:blipFill>
        <p:spPr bwMode="auto">
          <a:xfrm>
            <a:off x="1905000" y="457200"/>
            <a:ext cx="8382000" cy="6019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7651" name="Oval 7">
            <a:extLst>
              <a:ext uri="{FF2B5EF4-FFF2-40B4-BE49-F238E27FC236}">
                <a16:creationId xmlns:a16="http://schemas.microsoft.com/office/drawing/2014/main" id="{CAD79956-1467-4436-8859-138C0E6701CB}"/>
              </a:ext>
            </a:extLst>
          </p:cNvPr>
          <p:cNvSpPr>
            <a:spLocks noChangeArrowheads="1"/>
          </p:cNvSpPr>
          <p:nvPr/>
        </p:nvSpPr>
        <p:spPr bwMode="auto">
          <a:xfrm>
            <a:off x="2362200" y="3886200"/>
            <a:ext cx="1752600" cy="9144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dirty="0"/>
          </a:p>
        </p:txBody>
      </p:sp>
      <p:sp>
        <p:nvSpPr>
          <p:cNvPr id="27653" name="Oval 7">
            <a:extLst>
              <a:ext uri="{FF2B5EF4-FFF2-40B4-BE49-F238E27FC236}">
                <a16:creationId xmlns:a16="http://schemas.microsoft.com/office/drawing/2014/main" id="{E751EFD9-33E6-49F6-BCBF-43E95E624B4F}"/>
              </a:ext>
            </a:extLst>
          </p:cNvPr>
          <p:cNvSpPr>
            <a:spLocks noChangeArrowheads="1"/>
          </p:cNvSpPr>
          <p:nvPr/>
        </p:nvSpPr>
        <p:spPr bwMode="auto">
          <a:xfrm>
            <a:off x="6781800" y="685800"/>
            <a:ext cx="1600200" cy="9144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Tree>
    <p:extLst>
      <p:ext uri="{BB962C8B-B14F-4D97-AF65-F5344CB8AC3E}">
        <p14:creationId xmlns:p14="http://schemas.microsoft.com/office/powerpoint/2010/main" val="241635558"/>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AF89DDE-DAA5-41B9-9AAA-46E3B77AB93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64514" name="Rectangle 1"/>
          <p:cNvSpPr>
            <a:spLocks noChangeArrowheads="1"/>
          </p:cNvSpPr>
          <p:nvPr/>
        </p:nvSpPr>
        <p:spPr bwMode="auto">
          <a:xfrm>
            <a:off x="609600" y="0"/>
            <a:ext cx="10972800" cy="2523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spcAft>
                <a:spcPts val="1200"/>
              </a:spcAft>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3:15</a:t>
            </a:r>
          </a:p>
          <a:p>
            <a:pPr algn="just"/>
            <a:r>
              <a:rPr lang="en-US" altLang="en-US" sz="3600" dirty="0">
                <a:effectLst>
                  <a:outerShdw blurRad="38100" dist="38100" dir="2700000" algn="tl">
                    <a:srgbClr val="000000">
                      <a:alpha val="43137"/>
                    </a:srgbClr>
                  </a:outerShdw>
                </a:effectLst>
                <a:latin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rPr>
              <a:t>And I will put enmity Between you and the woman, And between your seed and her seed; He shall bruise you on the head, And you shall bruise him on the heel.</a:t>
            </a:r>
            <a:r>
              <a:rPr lang="en-US" altLang="en-US" sz="3600" dirty="0">
                <a:effectLst>
                  <a:outerShdw blurRad="38100" dist="38100" dir="2700000" algn="tl">
                    <a:srgbClr val="000000">
                      <a:alpha val="43137"/>
                    </a:srgbClr>
                  </a:outerShdw>
                </a:effectLst>
                <a:latin typeface="Calibri" panose="020F0502020204030204" pitchFamily="34" charset="0"/>
              </a:rPr>
              <a:t>”</a:t>
            </a:r>
          </a:p>
        </p:txBody>
      </p:sp>
      <p:pic>
        <p:nvPicPr>
          <p:cNvPr id="6" name="Picture 5">
            <a:extLst>
              <a:ext uri="{FF2B5EF4-FFF2-40B4-BE49-F238E27FC236}">
                <a16:creationId xmlns:a16="http://schemas.microsoft.com/office/drawing/2014/main" id="{2824A913-96BE-436F-BC65-6AF719E0826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98720" y="2590800"/>
            <a:ext cx="2194560" cy="2286000"/>
          </a:xfrm>
          <a:prstGeom prst="rect">
            <a:avLst/>
          </a:prstGeom>
        </p:spPr>
      </p:pic>
    </p:spTree>
    <p:extLst>
      <p:ext uri="{BB962C8B-B14F-4D97-AF65-F5344CB8AC3E}">
        <p14:creationId xmlns:p14="http://schemas.microsoft.com/office/powerpoint/2010/main" val="32114285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e-caremanagement.com/wp-content/uploads/swiss1.jpg">
            <a:extLst>
              <a:ext uri="{FF2B5EF4-FFF2-40B4-BE49-F238E27FC236}">
                <a16:creationId xmlns:a16="http://schemas.microsoft.com/office/drawing/2014/main" id="{D83E04B5-29B9-4BEB-BFE2-F2F5B77122DF}"/>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2438400" y="137160"/>
            <a:ext cx="7315200" cy="6583680"/>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2838450" y="152400"/>
            <a:ext cx="6515100" cy="762000"/>
          </a:xfrm>
        </p:spPr>
        <p:txBody>
          <a:bodyPr/>
          <a:lstStyle/>
          <a:p>
            <a:pPr algn="ctr"/>
            <a:r>
              <a:rPr lang="en-US" altLang="en-US" sz="4000" dirty="0">
                <a:effectLst>
                  <a:outerShdw blurRad="38100" dist="38100" dir="2700000" algn="tl">
                    <a:srgbClr val="000000">
                      <a:alpha val="43137"/>
                    </a:srgbClr>
                  </a:outerShdw>
                </a:effectLst>
              </a:rPr>
              <a:t>Maslow’s Hierarchy of Needs</a:t>
            </a:r>
          </a:p>
        </p:txBody>
      </p:sp>
      <p:pic>
        <p:nvPicPr>
          <p:cNvPr id="43011"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32114" y="990601"/>
            <a:ext cx="6327775" cy="5668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720844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type="body" idx="1"/>
          </p:nvPr>
        </p:nvSpPr>
        <p:spPr>
          <a:xfrm>
            <a:off x="609599" y="3352800"/>
            <a:ext cx="10972802" cy="2743200"/>
          </a:xfrm>
        </p:spPr>
        <p:txBody>
          <a:bodyPr anchor="ctr"/>
          <a:lstStyle/>
          <a:p>
            <a:pPr marL="0" indent="0" algn="ctr">
              <a:spcBef>
                <a:spcPts val="0"/>
              </a:spcBef>
              <a:buNone/>
              <a:defRPr/>
            </a:pPr>
            <a:r>
              <a:rPr lang="en-US" sz="4000" b="1" kern="1200" cap="small" dirty="0">
                <a:solidFill>
                  <a:srgbClr val="FFFFCC"/>
                </a:solidFill>
                <a:effectLst>
                  <a:outerShdw blurRad="38100" dist="38100" dir="2700000" algn="tl">
                    <a:srgbClr val="000000">
                      <a:alpha val="43137"/>
                    </a:srgbClr>
                  </a:outerShdw>
                </a:effectLst>
                <a:cs typeface="Calibri" panose="020F0502020204030204" pitchFamily="34" charset="0"/>
              </a:rPr>
              <a:t>sufficiency of the scriptures</a:t>
            </a:r>
          </a:p>
          <a:p>
            <a:pPr marL="0" indent="0" algn="just">
              <a:buNone/>
              <a:defRPr/>
            </a:pPr>
            <a:r>
              <a:rPr lang="en-US" dirty="0">
                <a:effectLst>
                  <a:outerShdw blurRad="38100" dist="38100" dir="2700000" algn="tl">
                    <a:srgbClr val="000000">
                      <a:alpha val="43137"/>
                    </a:srgbClr>
                  </a:outerShdw>
                </a:effectLst>
              </a:rPr>
              <a:t>"We believe in the complete adequacy of Scripture, for in it God has given us all things that pertain to life and godliness. We hold, therefore, that the Word of God by itself is sufficient to prepare a person for a lifetime of effective ministry.”</a:t>
            </a:r>
          </a:p>
        </p:txBody>
      </p:sp>
      <p:sp>
        <p:nvSpPr>
          <p:cNvPr id="6" name="Rectangle 5">
            <a:extLst>
              <a:ext uri="{FF2B5EF4-FFF2-40B4-BE49-F238E27FC236}">
                <a16:creationId xmlns:a16="http://schemas.microsoft.com/office/drawing/2014/main" id="{EE7029BF-8EAA-4334-9E5B-20D3596C7594}"/>
              </a:ext>
            </a:extLst>
          </p:cNvPr>
          <p:cNvSpPr/>
          <p:nvPr/>
        </p:nvSpPr>
        <p:spPr>
          <a:xfrm>
            <a:off x="1893506" y="228600"/>
            <a:ext cx="8404988" cy="646331"/>
          </a:xfrm>
          <a:prstGeom prst="rect">
            <a:avLst/>
          </a:prstGeom>
        </p:spPr>
        <p:txBody>
          <a:bodyPr wrap="square" anchor="ctr">
            <a:spAutoFit/>
          </a:bodyPr>
          <a:lstStyle/>
          <a:p>
            <a:pPr algn="ctr">
              <a:spcAft>
                <a:spcPts val="600"/>
              </a:spcAft>
            </a:pPr>
            <a:r>
              <a:rPr 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Chafer Theological Seminary Distinctives </a:t>
            </a:r>
          </a:p>
        </p:txBody>
      </p:sp>
      <p:pic>
        <p:nvPicPr>
          <p:cNvPr id="7" name="Picture 6" descr="cts-logo-clr">
            <a:extLst>
              <a:ext uri="{FF2B5EF4-FFF2-40B4-BE49-F238E27FC236}">
                <a16:creationId xmlns:a16="http://schemas.microsoft.com/office/drawing/2014/main" id="{355291FC-3CE3-43F6-ABE7-72A4E86D1D33}"/>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24400" y="762000"/>
            <a:ext cx="2743200" cy="2743200"/>
          </a:xfrm>
          <a:prstGeom prst="rect">
            <a:avLst/>
          </a:prstGeom>
          <a:noFill/>
          <a:ln w="9525">
            <a:noFill/>
            <a:miter lim="800000"/>
            <a:headEnd/>
            <a:tailEnd/>
          </a:ln>
        </p:spPr>
      </p:pic>
      <p:sp>
        <p:nvSpPr>
          <p:cNvPr id="8" name="Rectangle 7">
            <a:extLst>
              <a:ext uri="{FF2B5EF4-FFF2-40B4-BE49-F238E27FC236}">
                <a16:creationId xmlns:a16="http://schemas.microsoft.com/office/drawing/2014/main" id="{3105FB8B-2BB0-440E-9C7D-08AA657A1CFA}"/>
              </a:ext>
            </a:extLst>
          </p:cNvPr>
          <p:cNvSpPr/>
          <p:nvPr/>
        </p:nvSpPr>
        <p:spPr>
          <a:xfrm>
            <a:off x="609600" y="6324600"/>
            <a:ext cx="10972801" cy="461665"/>
          </a:xfrm>
          <a:prstGeom prst="rect">
            <a:avLst/>
          </a:prstGeom>
        </p:spPr>
        <p:txBody>
          <a:bodyPr wrap="square">
            <a:spAutoFit/>
          </a:bodyPr>
          <a:lstStyle/>
          <a:p>
            <a:pPr algn="ctr"/>
            <a:r>
              <a:rPr lang="en-US" dirty="0">
                <a:latin typeface="Calibri" panose="020F0502020204030204" pitchFamily="34" charset="0"/>
                <a:cs typeface="Calibri" panose="020F0502020204030204" pitchFamily="34" charset="0"/>
              </a:rPr>
              <a:t>https://www.chafer.edu/distinctives</a:t>
            </a:r>
          </a:p>
        </p:txBody>
      </p:sp>
    </p:spTree>
    <p:extLst>
      <p:ext uri="{BB962C8B-B14F-4D97-AF65-F5344CB8AC3E}">
        <p14:creationId xmlns:p14="http://schemas.microsoft.com/office/powerpoint/2010/main" val="2277710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BE9D526-CB05-42DE-B04F-AB7AAA90539F}"/>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 name="Content Placeholder 2"/>
          <p:cNvSpPr>
            <a:spLocks noGrp="1"/>
          </p:cNvSpPr>
          <p:nvPr>
            <p:ph idx="1"/>
          </p:nvPr>
        </p:nvSpPr>
        <p:spPr>
          <a:xfrm>
            <a:off x="609600" y="0"/>
            <a:ext cx="10972800" cy="3048000"/>
          </a:xfrm>
        </p:spPr>
        <p:txBody>
          <a:bodyPr/>
          <a:lstStyle/>
          <a:p>
            <a:pPr algn="ctr" defTabSz="685800">
              <a:lnSpc>
                <a:spcPct val="90000"/>
              </a:lnSpc>
              <a:spcBef>
                <a:spcPct val="0"/>
              </a:spcBef>
              <a:spcAft>
                <a:spcPts val="1200"/>
              </a:spcAft>
              <a:buNone/>
              <a:defRPr/>
            </a:pPr>
            <a:r>
              <a:rPr lang="en-US" sz="4000" kern="1200" dirty="0">
                <a:solidFill>
                  <a:schemeClr val="tx2"/>
                </a:solidFill>
                <a:ea typeface="+mj-ea"/>
                <a:cs typeface="Calibri" panose="020F0502020204030204" pitchFamily="34" charset="0"/>
              </a:rPr>
              <a:t>1 Peter 2:2</a:t>
            </a:r>
          </a:p>
          <a:p>
            <a:pPr marL="0" indent="0" algn="just">
              <a:spcBef>
                <a:spcPts val="0"/>
              </a:spcBef>
              <a:buNone/>
            </a:pPr>
            <a:r>
              <a:rPr lang="en-US" sz="3600" dirty="0">
                <a:effectLst>
                  <a:outerShdw blurRad="38100" dist="38100" dir="2700000" algn="tl">
                    <a:srgbClr val="000000">
                      <a:alpha val="43137"/>
                    </a:srgbClr>
                  </a:outerShdw>
                </a:effectLst>
              </a:rPr>
              <a:t>“like newborn babies, long for the </a:t>
            </a:r>
            <a:r>
              <a:rPr lang="en-US" sz="3600" b="1" u="sng" dirty="0">
                <a:solidFill>
                  <a:srgbClr val="FFFFCC"/>
                </a:solidFill>
                <a:effectLst>
                  <a:outerShdw blurRad="38100" dist="38100" dir="2700000" algn="tl">
                    <a:srgbClr val="000000">
                      <a:alpha val="43137"/>
                    </a:srgbClr>
                  </a:outerShdw>
                </a:effectLst>
              </a:rPr>
              <a:t>pure  [</a:t>
            </a:r>
            <a:r>
              <a:rPr lang="en-US" sz="3600" b="1" i="1" u="sng" dirty="0">
                <a:solidFill>
                  <a:srgbClr val="FFFFCC"/>
                </a:solidFill>
                <a:effectLst>
                  <a:outerShdw blurRad="38100" dist="38100" dir="2700000" algn="tl">
                    <a:srgbClr val="000000">
                      <a:alpha val="43137"/>
                    </a:srgbClr>
                  </a:outerShdw>
                </a:effectLst>
              </a:rPr>
              <a:t>adolos</a:t>
            </a:r>
            <a:r>
              <a:rPr lang="en-US" sz="3600" b="1" u="sng" dirty="0">
                <a:solidFill>
                  <a:srgbClr val="FFFFCC"/>
                </a:solidFill>
                <a:effectLst>
                  <a:outerShdw blurRad="38100" dist="38100" dir="2700000" algn="tl">
                    <a:srgbClr val="000000">
                      <a:alpha val="43137"/>
                    </a:srgbClr>
                  </a:outerShdw>
                </a:effectLst>
              </a:rPr>
              <a:t>] milk of the word</a:t>
            </a:r>
            <a:r>
              <a:rPr lang="en-US" sz="3600" dirty="0">
                <a:effectLst>
                  <a:outerShdw blurRad="38100" dist="38100" dir="2700000" algn="tl">
                    <a:srgbClr val="000000">
                      <a:alpha val="43137"/>
                    </a:srgbClr>
                  </a:outerShdw>
                </a:effectLst>
              </a:rPr>
              <a:t>, so that by it you may grow in respect to salvation</a:t>
            </a:r>
            <a:r>
              <a:rPr lang="en-US" dirty="0">
                <a:effectLst/>
              </a:rPr>
              <a:t>, </a:t>
            </a:r>
            <a:r>
              <a:rPr lang="en-US" b="1" baseline="30000" dirty="0">
                <a:effectLst/>
              </a:rPr>
              <a:t>3 </a:t>
            </a:r>
            <a:r>
              <a:rPr lang="en-US" sz="3600" dirty="0">
                <a:effectLst>
                  <a:outerShdw blurRad="38100" dist="38100" dir="2700000" algn="tl">
                    <a:srgbClr val="000000">
                      <a:alpha val="43137"/>
                    </a:srgbClr>
                  </a:outerShdw>
                </a:effectLst>
              </a:rPr>
              <a:t>if you have tasted the kindness of the Lord.”</a:t>
            </a:r>
          </a:p>
        </p:txBody>
      </p:sp>
      <p:pic>
        <p:nvPicPr>
          <p:cNvPr id="6" name="Picture 5">
            <a:extLst>
              <a:ext uri="{FF2B5EF4-FFF2-40B4-BE49-F238E27FC236}">
                <a16:creationId xmlns:a16="http://schemas.microsoft.com/office/drawing/2014/main" id="{980B068D-3E25-4C28-8A41-3FB223D75AEF}"/>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870777" y="3048000"/>
            <a:ext cx="2450447" cy="1828800"/>
          </a:xfrm>
          <a:prstGeom prst="rect">
            <a:avLst/>
          </a:prstGeom>
        </p:spPr>
      </p:pic>
    </p:spTree>
    <p:extLst>
      <p:ext uri="{BB962C8B-B14F-4D97-AF65-F5344CB8AC3E}">
        <p14:creationId xmlns:p14="http://schemas.microsoft.com/office/powerpoint/2010/main" val="16795136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BE9D526-CB05-42DE-B04F-AB7AAA90539F}"/>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 name="Content Placeholder 2"/>
          <p:cNvSpPr>
            <a:spLocks noGrp="1"/>
          </p:cNvSpPr>
          <p:nvPr>
            <p:ph idx="1"/>
          </p:nvPr>
        </p:nvSpPr>
        <p:spPr>
          <a:xfrm>
            <a:off x="609600" y="0"/>
            <a:ext cx="10972800" cy="3048000"/>
          </a:xfrm>
        </p:spPr>
        <p:txBody>
          <a:bodyPr/>
          <a:lstStyle/>
          <a:p>
            <a:pPr algn="ctr" defTabSz="685800">
              <a:lnSpc>
                <a:spcPct val="90000"/>
              </a:lnSpc>
              <a:spcBef>
                <a:spcPct val="0"/>
              </a:spcBef>
              <a:spcAft>
                <a:spcPts val="1200"/>
              </a:spcAft>
              <a:buNone/>
              <a:defRPr/>
            </a:pPr>
            <a:r>
              <a:rPr lang="en-US" sz="4000" kern="1200" dirty="0">
                <a:solidFill>
                  <a:schemeClr val="tx2"/>
                </a:solidFill>
                <a:ea typeface="+mj-ea"/>
                <a:cs typeface="Calibri" panose="020F0502020204030204" pitchFamily="34" charset="0"/>
              </a:rPr>
              <a:t>2 Timothy 3:16-17</a:t>
            </a:r>
          </a:p>
          <a:p>
            <a:pPr marL="0" indent="0" algn="just">
              <a:spcBef>
                <a:spcPts val="0"/>
              </a:spcBef>
              <a:buNone/>
            </a:pPr>
            <a:r>
              <a:rPr lang="en-US" sz="3600" dirty="0">
                <a:effectLst>
                  <a:outerShdw blurRad="38100" dist="38100" dir="2700000" algn="tl">
                    <a:srgbClr val="000000">
                      <a:alpha val="43137"/>
                    </a:srgbClr>
                  </a:outerShdw>
                </a:effectLst>
              </a:rPr>
              <a:t>“</a:t>
            </a:r>
            <a:r>
              <a:rPr lang="en-US" sz="3600" b="1" u="sng" dirty="0">
                <a:solidFill>
                  <a:srgbClr val="FFFFCC"/>
                </a:solidFill>
                <a:effectLst>
                  <a:outerShdw blurRad="38100" dist="38100" dir="2700000" algn="tl">
                    <a:srgbClr val="000000">
                      <a:alpha val="43137"/>
                    </a:srgbClr>
                  </a:outerShdw>
                </a:effectLst>
              </a:rPr>
              <a:t>All Scripture</a:t>
            </a:r>
            <a:r>
              <a:rPr lang="en-US" sz="3600" dirty="0">
                <a:effectLst>
                  <a:outerShdw blurRad="38100" dist="38100" dir="2700000" algn="tl">
                    <a:srgbClr val="000000">
                      <a:alpha val="43137"/>
                    </a:srgbClr>
                  </a:outerShdw>
                </a:effectLst>
              </a:rPr>
              <a:t> is </a:t>
            </a:r>
            <a:r>
              <a:rPr lang="en-US" sz="3600" b="1" u="sng" dirty="0">
                <a:solidFill>
                  <a:srgbClr val="FFFFCC"/>
                </a:solidFill>
                <a:effectLst>
                  <a:outerShdw blurRad="38100" dist="38100" dir="2700000" algn="tl">
                    <a:srgbClr val="000000">
                      <a:alpha val="43137"/>
                    </a:srgbClr>
                  </a:outerShdw>
                </a:effectLst>
              </a:rPr>
              <a:t>inspired by God [</a:t>
            </a:r>
            <a:r>
              <a:rPr lang="en-US" sz="3600" b="1" i="1" u="sng" dirty="0">
                <a:solidFill>
                  <a:srgbClr val="FFFFCC"/>
                </a:solidFill>
                <a:effectLst>
                  <a:outerShdw blurRad="38100" dist="38100" dir="2700000" algn="tl">
                    <a:srgbClr val="000000">
                      <a:alpha val="43137"/>
                    </a:srgbClr>
                  </a:outerShdw>
                </a:effectLst>
              </a:rPr>
              <a:t>theopneustos</a:t>
            </a:r>
            <a:r>
              <a:rPr lang="en-US" sz="3600" b="1" u="sng" dirty="0">
                <a:solidFill>
                  <a:srgbClr val="FFFFCC"/>
                </a:solidFill>
                <a:effectLst>
                  <a:outerShdw blurRad="38100" dist="38100" dir="2700000" algn="tl">
                    <a:srgbClr val="000000">
                      <a:alpha val="43137"/>
                    </a:srgbClr>
                  </a:outerShdw>
                </a:effectLst>
              </a:rPr>
              <a:t>]</a:t>
            </a:r>
            <a:r>
              <a:rPr lang="en-US" sz="3600" b="1" dirty="0">
                <a:solidFill>
                  <a:srgbClr val="FFFFCC"/>
                </a:solidFill>
                <a:effectLst>
                  <a:outerShdw blurRad="38100" dist="38100" dir="2700000" algn="tl">
                    <a:srgbClr val="000000">
                      <a:alpha val="43137"/>
                    </a:srgbClr>
                  </a:outerShdw>
                </a:effectLst>
              </a:rPr>
              <a:t> </a:t>
            </a:r>
            <a:r>
              <a:rPr lang="en-US" sz="3600" dirty="0">
                <a:effectLst>
                  <a:outerShdw blurRad="38100" dist="38100" dir="2700000" algn="tl">
                    <a:srgbClr val="000000">
                      <a:alpha val="43137"/>
                    </a:srgbClr>
                  </a:outerShdw>
                </a:effectLst>
              </a:rPr>
              <a:t>and profitable for teaching, for reproof, for correction, for training in righteousness; so that the man of God may be adequate, equipped for </a:t>
            </a:r>
            <a:r>
              <a:rPr lang="en-US" sz="3600" b="1" u="sng" dirty="0">
                <a:solidFill>
                  <a:srgbClr val="FFFFCC"/>
                </a:solidFill>
                <a:effectLst>
                  <a:outerShdw blurRad="38100" dist="38100" dir="2700000" algn="tl">
                    <a:srgbClr val="000000">
                      <a:alpha val="43137"/>
                    </a:srgbClr>
                  </a:outerShdw>
                </a:effectLst>
              </a:rPr>
              <a:t>every</a:t>
            </a:r>
            <a:r>
              <a:rPr lang="en-US" sz="3600" dirty="0">
                <a:effectLst>
                  <a:outerShdw blurRad="38100" dist="38100" dir="2700000" algn="tl">
                    <a:srgbClr val="000000">
                      <a:alpha val="43137"/>
                    </a:srgbClr>
                  </a:outerShdw>
                </a:effectLst>
              </a:rPr>
              <a:t> good work.”</a:t>
            </a:r>
          </a:p>
        </p:txBody>
      </p:sp>
      <p:pic>
        <p:nvPicPr>
          <p:cNvPr id="6" name="Picture 5">
            <a:extLst>
              <a:ext uri="{FF2B5EF4-FFF2-40B4-BE49-F238E27FC236}">
                <a16:creationId xmlns:a16="http://schemas.microsoft.com/office/drawing/2014/main" id="{980B068D-3E25-4C28-8A41-3FB223D75AEF}"/>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870777" y="3048000"/>
            <a:ext cx="2450447" cy="1828800"/>
          </a:xfrm>
          <a:prstGeom prst="rect">
            <a:avLst/>
          </a:prstGeom>
        </p:spPr>
      </p:pic>
    </p:spTree>
    <p:extLst>
      <p:ext uri="{BB962C8B-B14F-4D97-AF65-F5344CB8AC3E}">
        <p14:creationId xmlns:p14="http://schemas.microsoft.com/office/powerpoint/2010/main" val="5322241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81E5AA1-CB36-4165-89AB-157D820BE6DE}"/>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8914" name="Rectangle 3">
            <a:extLst>
              <a:ext uri="{FF2B5EF4-FFF2-40B4-BE49-F238E27FC236}">
                <a16:creationId xmlns:a16="http://schemas.microsoft.com/office/drawing/2014/main" id="{72F1D0A4-B466-40F2-9DC5-B2CC8E1FF1BA}"/>
              </a:ext>
            </a:extLst>
          </p:cNvPr>
          <p:cNvSpPr>
            <a:spLocks noChangeArrowheads="1"/>
          </p:cNvSpPr>
          <p:nvPr/>
        </p:nvSpPr>
        <p:spPr bwMode="auto">
          <a:xfrm>
            <a:off x="609600" y="0"/>
            <a:ext cx="10972800" cy="4739759"/>
          </a:xfrm>
          <a:prstGeom prst="rect">
            <a:avLst/>
          </a:prstGeom>
          <a:noFill/>
          <a:ln>
            <a:noFill/>
          </a:ln>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342900" indent="-342900" algn="ctr" defTabSz="685800" eaLnBrk="0" hangingPunct="0">
              <a:lnSpc>
                <a:spcPct val="90000"/>
              </a:lnSpc>
              <a:spcAft>
                <a:spcPts val="1200"/>
              </a:spcAft>
              <a:buClr>
                <a:schemeClr val="tx2"/>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2 Peter 1:3-4</a:t>
            </a:r>
          </a:p>
          <a:p>
            <a:pPr algn="just">
              <a:spcAft>
                <a:spcPts val="0"/>
              </a:spcAft>
              <a:defRPr/>
            </a:pPr>
            <a:r>
              <a:rPr lang="en-US" sz="3600" kern="0" dirty="0">
                <a:solidFill>
                  <a:srgbClr val="FFFFFF"/>
                </a:solidFill>
                <a:effectLst>
                  <a:outerShdw blurRad="38100" dist="38100" dir="2700000" algn="tl">
                    <a:srgbClr val="000000">
                      <a:alpha val="43137"/>
                    </a:srgbClr>
                  </a:outerShdw>
                </a:effectLst>
                <a:latin typeface="Calibri" panose="020F0502020204030204" pitchFamily="34" charset="0"/>
                <a:cs typeface="+mn-cs"/>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 </a:t>
            </a:r>
            <a:r>
              <a:rPr lang="en-US" sz="3600" kern="0" dirty="0">
                <a:solidFill>
                  <a:srgbClr val="FFFFFF"/>
                </a:solidFill>
                <a:effectLst>
                  <a:outerShdw blurRad="38100" dist="38100" dir="2700000" algn="tl">
                    <a:srgbClr val="000000">
                      <a:alpha val="43137"/>
                    </a:srgbClr>
                  </a:outerShdw>
                </a:effectLst>
                <a:latin typeface="Calibri" panose="020F0502020204030204" pitchFamily="34" charset="0"/>
                <a:cs typeface="+mn-cs"/>
              </a:rPr>
              <a:t>Seeing that His divine power has granted to us </a:t>
            </a:r>
            <a:r>
              <a:rPr lang="en-US" sz="3600" b="1" u="sng" kern="0" dirty="0">
                <a:solidFill>
                  <a:srgbClr val="FFFFCC"/>
                </a:solidFill>
                <a:effectLst>
                  <a:outerShdw blurRad="38100" dist="38100" dir="2700000" algn="tl">
                    <a:srgbClr val="000000">
                      <a:alpha val="43137"/>
                    </a:srgbClr>
                  </a:outerShdw>
                </a:effectLst>
                <a:latin typeface="Calibri" panose="020F0502020204030204" pitchFamily="34" charset="0"/>
                <a:cs typeface="+mn-cs"/>
              </a:rPr>
              <a:t>everything</a:t>
            </a:r>
            <a:r>
              <a:rPr lang="en-US" sz="3600" kern="0" dirty="0">
                <a:solidFill>
                  <a:srgbClr val="FFFFFF"/>
                </a:solidFill>
                <a:effectLst>
                  <a:outerShdw blurRad="38100" dist="38100" dir="2700000" algn="tl">
                    <a:srgbClr val="000000">
                      <a:alpha val="43137"/>
                    </a:srgbClr>
                  </a:outerShdw>
                </a:effectLst>
                <a:latin typeface="Calibri" panose="020F0502020204030204" pitchFamily="34" charset="0"/>
                <a:cs typeface="+mn-cs"/>
              </a:rPr>
              <a:t> pertaining to life and godliness, through the true knowledge of Him who called us by His own glory and excellence.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4</a:t>
            </a:r>
            <a:r>
              <a:rPr lang="en-US" sz="3600" kern="0" dirty="0">
                <a:solidFill>
                  <a:srgbClr val="FFFFFF"/>
                </a:solidFill>
                <a:effectLst>
                  <a:outerShdw blurRad="38100" dist="38100" dir="2700000" algn="tl">
                    <a:srgbClr val="000000">
                      <a:alpha val="43137"/>
                    </a:srgbClr>
                  </a:outerShdw>
                </a:effectLst>
                <a:latin typeface="Calibri" panose="020F0502020204030204" pitchFamily="34" charset="0"/>
                <a:cs typeface="+mn-cs"/>
              </a:rPr>
              <a:t>For by these He has granted to us His precious and magnificent </a:t>
            </a:r>
            <a:r>
              <a:rPr lang="en-US" sz="3600" b="1" u="sng" kern="0" dirty="0">
                <a:solidFill>
                  <a:srgbClr val="FFFFCC"/>
                </a:solidFill>
                <a:effectLst>
                  <a:outerShdw blurRad="38100" dist="38100" dir="2700000" algn="tl">
                    <a:srgbClr val="000000">
                      <a:alpha val="43137"/>
                    </a:srgbClr>
                  </a:outerShdw>
                </a:effectLst>
                <a:latin typeface="Calibri" panose="020F0502020204030204" pitchFamily="34" charset="0"/>
                <a:cs typeface="+mn-cs"/>
              </a:rPr>
              <a:t>promises</a:t>
            </a:r>
            <a:r>
              <a:rPr lang="en-US" sz="3600" kern="0" dirty="0">
                <a:solidFill>
                  <a:srgbClr val="FFFFFF"/>
                </a:solidFill>
                <a:effectLst>
                  <a:outerShdw blurRad="38100" dist="38100" dir="2700000" algn="tl">
                    <a:srgbClr val="000000">
                      <a:alpha val="43137"/>
                    </a:srgbClr>
                  </a:outerShdw>
                </a:effectLst>
                <a:latin typeface="Calibri" panose="020F0502020204030204" pitchFamily="34" charset="0"/>
                <a:cs typeface="+mn-cs"/>
              </a:rPr>
              <a:t>, so that by them you may become partakers of </a:t>
            </a:r>
            <a:r>
              <a:rPr lang="en-US" sz="3600" i="1" kern="0" dirty="0">
                <a:solidFill>
                  <a:srgbClr val="FFFFFF"/>
                </a:solidFill>
                <a:effectLst>
                  <a:outerShdw blurRad="38100" dist="38100" dir="2700000" algn="tl">
                    <a:srgbClr val="000000">
                      <a:alpha val="43137"/>
                    </a:srgbClr>
                  </a:outerShdw>
                </a:effectLst>
                <a:latin typeface="Calibri" panose="020F0502020204030204" pitchFamily="34" charset="0"/>
                <a:cs typeface="+mn-cs"/>
              </a:rPr>
              <a:t>the</a:t>
            </a:r>
            <a:r>
              <a:rPr lang="en-US" sz="3600" kern="0" dirty="0">
                <a:solidFill>
                  <a:srgbClr val="FFFFFF"/>
                </a:solidFill>
                <a:effectLst>
                  <a:outerShdw blurRad="38100" dist="38100" dir="2700000" algn="tl">
                    <a:srgbClr val="000000">
                      <a:alpha val="43137"/>
                    </a:srgbClr>
                  </a:outerShdw>
                </a:effectLst>
                <a:latin typeface="Calibri" panose="020F0502020204030204" pitchFamily="34" charset="0"/>
                <a:cs typeface="+mn-cs"/>
              </a:rPr>
              <a:t> divine nature, having escaped the corruption that is in the world by lust.”</a:t>
            </a:r>
            <a:endParaRPr lang="en-US" sz="3600" dirty="0">
              <a:solidFill>
                <a:srgbClr val="3333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3DB5AD-318D-4238-9958-5A1F60F129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sp>
        <p:nvSpPr>
          <p:cNvPr id="38914" name="Rectangle 3"/>
          <p:cNvSpPr>
            <a:spLocks noChangeArrowheads="1"/>
          </p:cNvSpPr>
          <p:nvPr/>
        </p:nvSpPr>
        <p:spPr bwMode="auto">
          <a:xfrm>
            <a:off x="609600" y="0"/>
            <a:ext cx="11049000" cy="2523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342900" indent="-342900" algn="ctr" defTabSz="685800" eaLnBrk="0" hangingPunct="0">
              <a:lnSpc>
                <a:spcPct val="90000"/>
              </a:lnSpc>
              <a:spcAft>
                <a:spcPts val="1200"/>
              </a:spcAft>
              <a:buClr>
                <a:schemeClr val="tx2"/>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Daniel 12:2</a:t>
            </a:r>
          </a:p>
          <a:p>
            <a:pPr algn="just">
              <a:spcAft>
                <a:spcPts val="12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“Many of those who sleep in the dust of the ground will awake, these to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everlasting (</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olam</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life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but the others to disgrace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everlasting (</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olam</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contempt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2" name="Picture 1">
            <a:extLst>
              <a:ext uri="{FF2B5EF4-FFF2-40B4-BE49-F238E27FC236}">
                <a16:creationId xmlns:a16="http://schemas.microsoft.com/office/drawing/2014/main" id="{4C4FCF44-36DF-43C8-8320-EBB3565F0100}"/>
              </a:ext>
            </a:extLst>
          </p:cNvPr>
          <p:cNvPicPr>
            <a:picLocks noChangeAspect="1"/>
          </p:cNvPicPr>
          <p:nvPr/>
        </p:nvPicPr>
        <p:blipFill>
          <a:blip r:embed="rId3"/>
          <a:stretch>
            <a:fillRect/>
          </a:stretch>
        </p:blipFill>
        <p:spPr>
          <a:xfrm>
            <a:off x="4953000" y="2514600"/>
            <a:ext cx="2286000" cy="2286000"/>
          </a:xfrm>
          <a:prstGeom prst="rect">
            <a:avLst/>
          </a:prstGeom>
        </p:spPr>
      </p:pic>
    </p:spTree>
    <p:extLst>
      <p:ext uri="{BB962C8B-B14F-4D97-AF65-F5344CB8AC3E}">
        <p14:creationId xmlns:p14="http://schemas.microsoft.com/office/powerpoint/2010/main" val="11078640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586374" y="1524000"/>
            <a:ext cx="11019253" cy="4800600"/>
          </a:xfrm>
        </p:spPr>
        <p:txBody>
          <a:bodyPr/>
          <a:lstStyle/>
          <a:p>
            <a:pPr marL="0" indent="0" algn="just">
              <a:spcBef>
                <a:spcPts val="0"/>
              </a:spcBef>
              <a:spcAft>
                <a:spcPts val="0"/>
              </a:spcAft>
              <a:buNone/>
            </a:pPr>
            <a:r>
              <a:rPr lang="en-US" dirty="0">
                <a:effectLst>
                  <a:outerShdw blurRad="38100" dist="38100" dir="2700000" algn="tl">
                    <a:srgbClr val="000000">
                      <a:alpha val="43137"/>
                    </a:srgbClr>
                  </a:outerShdw>
                </a:effectLst>
              </a:rPr>
              <a:t>“By stating: You shall go to your fathers, God is saying that the ancestors of Abram are viewed as being in a definite place to which Abram will go. That definite place is Sheol in the center of the earth. This kind of phraseology always emphasizes the afterlife and reflects faith in the afterlife. Furthermore, this has to be a reference to the soul of Abram and not to the interment of his body because the fathers of Abram were in Haran and in Ur, but they were not here in the Land where Abram’s physical remains would be buried.”</a:t>
            </a:r>
            <a:endParaRPr lang="en-US" altLang="en-US" dirty="0">
              <a:effectLst>
                <a:outerShdw blurRad="38100" dist="38100" dir="2700000" algn="tl">
                  <a:srgbClr val="000000">
                    <a:alpha val="43137"/>
                  </a:srgbClr>
                </a:outerShdw>
              </a:effectLst>
            </a:endParaRPr>
          </a:p>
        </p:txBody>
      </p:sp>
      <p:sp>
        <p:nvSpPr>
          <p:cNvPr id="4" name="Text Box 5"/>
          <p:cNvSpPr txBox="1">
            <a:spLocks noChangeArrowheads="1"/>
          </p:cNvSpPr>
          <p:nvPr/>
        </p:nvSpPr>
        <p:spPr bwMode="auto">
          <a:xfrm>
            <a:off x="3381375" y="2196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 </a:t>
            </a:r>
            <a:r>
              <a:rPr lang="en-US" altLang="en-US" sz="1800" dirty="0">
                <a:effectLst>
                  <a:outerShdw blurRad="38100" dist="38100" dir="2700000" algn="tl">
                    <a:srgbClr val="000000"/>
                  </a:outerShdw>
                </a:effectLst>
                <a:latin typeface="Calibri" panose="020F0502020204030204" pitchFamily="34" charset="0"/>
                <a:cs typeface="+mn-cs"/>
              </a:rPr>
              <a:t>283</a:t>
            </a: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DF2D6D1B-0318-472E-8E81-E3CCEE0E786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9186814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4B0EB09-825B-440E-965D-E5299BE71C2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5" name="Subtitle 3"/>
          <p:cNvSpPr txBox="1">
            <a:spLocks/>
          </p:cNvSpPr>
          <p:nvPr/>
        </p:nvSpPr>
        <p:spPr bwMode="auto">
          <a:xfrm>
            <a:off x="609600" y="0"/>
            <a:ext cx="10972800" cy="441959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ctr" eaLnBrk="1" hangingPunct="1">
              <a:spcBef>
                <a:spcPts val="0"/>
              </a:spcBef>
              <a:spcAft>
                <a:spcPts val="1200"/>
              </a:spcAft>
              <a:buClr>
                <a:schemeClr val="tx1"/>
              </a:buClr>
              <a:buNone/>
              <a:defRPr/>
            </a:pPr>
            <a:r>
              <a:rPr lang="en-US" sz="4000" dirty="0">
                <a:solidFill>
                  <a:schemeClr val="tx2"/>
                </a:solidFill>
                <a:ea typeface="+mj-ea"/>
                <a:cs typeface="Calibri" panose="020F0502020204030204" pitchFamily="34" charset="0"/>
              </a:rPr>
              <a:t>Luke 16:24-26</a:t>
            </a:r>
          </a:p>
          <a:p>
            <a:pPr marL="0" indent="0" algn="just">
              <a:spcBef>
                <a:spcPts val="0"/>
              </a:spcBef>
              <a:buNone/>
            </a:pPr>
            <a:r>
              <a:rPr lang="en-US" sz="3000" kern="0" dirty="0">
                <a:solidFill>
                  <a:srgbClr val="FFFFFF"/>
                </a:solidFill>
                <a:effectLst>
                  <a:outerShdw blurRad="38100" dist="38100" dir="2700000" algn="tl">
                    <a:srgbClr val="000000">
                      <a:alpha val="43137"/>
                    </a:srgbClr>
                  </a:outerShdw>
                </a:effectLst>
              </a:rPr>
              <a:t>“</a:t>
            </a:r>
            <a:r>
              <a:rPr lang="en-US" sz="3000" baseline="30000" dirty="0">
                <a:effectLst>
                  <a:outerShdw blurRad="38100" dist="38100" dir="2700000" algn="tl">
                    <a:srgbClr val="000000">
                      <a:alpha val="43137"/>
                    </a:srgbClr>
                  </a:outerShdw>
                </a:effectLst>
              </a:rPr>
              <a:t>24 </a:t>
            </a:r>
            <a:r>
              <a:rPr lang="en-US" sz="3000" dirty="0">
                <a:effectLst>
                  <a:outerShdw blurRad="38100" dist="38100" dir="2700000" algn="tl">
                    <a:srgbClr val="000000">
                      <a:alpha val="43137"/>
                    </a:srgbClr>
                  </a:outerShdw>
                </a:effectLst>
              </a:rPr>
              <a:t>And he cried out and said, ‘Father </a:t>
            </a:r>
            <a:r>
              <a:rPr lang="en-US" sz="3000" b="1" u="sng" dirty="0">
                <a:solidFill>
                  <a:srgbClr val="FFFFCC"/>
                </a:solidFill>
                <a:effectLst>
                  <a:outerShdw blurRad="38100" dist="38100" dir="2700000" algn="tl">
                    <a:srgbClr val="000000">
                      <a:alpha val="43137"/>
                    </a:srgbClr>
                  </a:outerShdw>
                </a:effectLst>
              </a:rPr>
              <a:t>Abraham</a:t>
            </a:r>
            <a:r>
              <a:rPr lang="en-US" sz="3000" dirty="0">
                <a:effectLst>
                  <a:outerShdw blurRad="38100" dist="38100" dir="2700000" algn="tl">
                    <a:srgbClr val="000000">
                      <a:alpha val="43137"/>
                    </a:srgbClr>
                  </a:outerShdw>
                </a:effectLst>
              </a:rPr>
              <a:t>, have mercy on me, and send Lazarus so that he may dip the tip of his finger in water and cool off my tongue, for I am in agony in this flame.’ </a:t>
            </a:r>
            <a:r>
              <a:rPr lang="en-US" sz="3000" kern="0" baseline="30000" dirty="0">
                <a:solidFill>
                  <a:srgbClr val="FFFFFF"/>
                </a:solidFill>
                <a:effectLst>
                  <a:outerShdw blurRad="38100" dist="38100" dir="2700000" algn="tl">
                    <a:srgbClr val="000000">
                      <a:alpha val="43137"/>
                    </a:srgbClr>
                  </a:outerShdw>
                </a:effectLst>
              </a:rPr>
              <a:t>25</a:t>
            </a:r>
            <a:r>
              <a:rPr lang="en-US" sz="3000" dirty="0">
                <a:effectLst>
                  <a:outerShdw blurRad="38100" dist="38100" dir="2700000" algn="tl">
                    <a:srgbClr val="000000">
                      <a:alpha val="43137"/>
                    </a:srgbClr>
                  </a:outerShdw>
                </a:effectLst>
              </a:rPr>
              <a:t> But </a:t>
            </a:r>
            <a:r>
              <a:rPr lang="en-US" sz="3000" b="1" u="sng" dirty="0">
                <a:solidFill>
                  <a:srgbClr val="FFFFCC"/>
                </a:solidFill>
                <a:effectLst>
                  <a:outerShdw blurRad="38100" dist="38100" dir="2700000" algn="tl">
                    <a:srgbClr val="000000">
                      <a:alpha val="43137"/>
                    </a:srgbClr>
                  </a:outerShdw>
                </a:effectLst>
              </a:rPr>
              <a:t>Abraham </a:t>
            </a:r>
            <a:r>
              <a:rPr lang="en-US" sz="3000" dirty="0">
                <a:effectLst>
                  <a:outerShdw blurRad="38100" dist="38100" dir="2700000" algn="tl">
                    <a:srgbClr val="000000">
                      <a:alpha val="43137"/>
                    </a:srgbClr>
                  </a:outerShdw>
                </a:effectLst>
              </a:rPr>
              <a:t>said, ‘Child, remember that during your life you received your good things, and likewise Lazarus bad things; but now he is being comforted here, and you are in agony. </a:t>
            </a:r>
            <a:r>
              <a:rPr lang="en-US" sz="3000" kern="0" baseline="30000" dirty="0">
                <a:solidFill>
                  <a:srgbClr val="FFFFFF"/>
                </a:solidFill>
                <a:effectLst>
                  <a:outerShdw blurRad="38100" dist="38100" dir="2700000" algn="tl">
                    <a:srgbClr val="000000">
                      <a:alpha val="43137"/>
                    </a:srgbClr>
                  </a:outerShdw>
                </a:effectLst>
              </a:rPr>
              <a:t>26</a:t>
            </a:r>
            <a:r>
              <a:rPr lang="en-US" sz="3000" dirty="0">
                <a:effectLst>
                  <a:outerShdw blurRad="38100" dist="38100" dir="2700000" algn="tl">
                    <a:srgbClr val="000000">
                      <a:alpha val="43137"/>
                    </a:srgbClr>
                  </a:outerShdw>
                </a:effectLst>
              </a:rPr>
              <a:t> And besides all this, between us and you there is a great chasm fixed, so that those who wish to come over from here to you will not be able, and that none may cross over from there to us.’”</a:t>
            </a:r>
          </a:p>
        </p:txBody>
      </p:sp>
    </p:spTree>
    <p:extLst>
      <p:ext uri="{BB962C8B-B14F-4D97-AF65-F5344CB8AC3E}">
        <p14:creationId xmlns:p14="http://schemas.microsoft.com/office/powerpoint/2010/main" val="32948241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2800350" y="228600"/>
            <a:ext cx="6591300" cy="914400"/>
          </a:xfrm>
        </p:spPr>
        <p:txBody>
          <a:bodyPr anchor="t"/>
          <a:lstStyle/>
          <a:p>
            <a:pPr algn="ctr"/>
            <a:r>
              <a:rPr lang="en-US" sz="3600" dirty="0"/>
              <a:t>Mark Twain</a:t>
            </a:r>
            <a:br>
              <a:rPr lang="en-US" sz="3600" dirty="0"/>
            </a:br>
            <a:r>
              <a:rPr lang="en-US" sz="2000" i="1" dirty="0">
                <a:solidFill>
                  <a:schemeClr val="tx1"/>
                </a:solidFill>
                <a:effectLst>
                  <a:outerShdw blurRad="38100" dist="38100" dir="2700000" algn="tl">
                    <a:srgbClr val="000000">
                      <a:alpha val="43137"/>
                    </a:srgbClr>
                  </a:outerShdw>
                </a:effectLst>
                <a:cs typeface="Calibri" panose="020F0502020204030204" pitchFamily="34" charset="0"/>
              </a:rPr>
              <a:t>Autobiography</a:t>
            </a:r>
            <a:r>
              <a:rPr lang="en-US" sz="2000" dirty="0">
                <a:solidFill>
                  <a:schemeClr val="tx1"/>
                </a:solidFill>
                <a:effectLst>
                  <a:outerShdw blurRad="38100" dist="38100" dir="2700000" algn="tl">
                    <a:srgbClr val="000000">
                      <a:alpha val="43137"/>
                    </a:srgbClr>
                  </a:outerShdw>
                </a:effectLst>
                <a:cs typeface="Calibri" panose="020F0502020204030204" pitchFamily="34" charset="0"/>
              </a:rPr>
              <a:t>, 2:37</a:t>
            </a:r>
          </a:p>
        </p:txBody>
      </p:sp>
      <p:sp>
        <p:nvSpPr>
          <p:cNvPr id="56323" name="Rectangle 3"/>
          <p:cNvSpPr>
            <a:spLocks noGrp="1" noChangeArrowheads="1"/>
          </p:cNvSpPr>
          <p:nvPr>
            <p:ph type="body" idx="1"/>
          </p:nvPr>
        </p:nvSpPr>
        <p:spPr>
          <a:xfrm>
            <a:off x="595746" y="1371600"/>
            <a:ext cx="11000509" cy="5257800"/>
          </a:xfrm>
        </p:spPr>
        <p:txBody>
          <a:bodyPr/>
          <a:lstStyle/>
          <a:p>
            <a:pPr marL="0" indent="0" algn="just">
              <a:buNone/>
              <a:defRPr/>
            </a:pPr>
            <a:r>
              <a:rPr lang="en-US" sz="2800" dirty="0">
                <a:effectLst>
                  <a:outerShdw blurRad="38100" dist="38100" dir="2700000" algn="tl">
                    <a:srgbClr val="000000">
                      <a:alpha val="43137"/>
                    </a:srgbClr>
                  </a:outerShdw>
                </a:effectLst>
              </a:rPr>
              <a:t>“A myriad of men are </a:t>
            </a:r>
            <a:r>
              <a:rPr lang="en-US" sz="2800" dirty="0">
                <a:effectLst>
                  <a:outerShdw blurRad="38100" dist="38100" dir="2700000" algn="tl">
                    <a:srgbClr val="000000">
                      <a:alpha val="43137"/>
                    </a:srgbClr>
                  </a:outerShdw>
                </a:effectLst>
                <a:ea typeface="+mj-ea"/>
                <a:cs typeface="Calibri" panose="020F0502020204030204" pitchFamily="34" charset="0"/>
              </a:rPr>
              <a:t>born; they labor and sweat and struggle </a:t>
            </a:r>
            <a:r>
              <a:rPr lang="en-US" sz="2800" dirty="0">
                <a:effectLst>
                  <a:outerShdw blurRad="38100" dist="38100" dir="2700000" algn="tl">
                    <a:srgbClr val="000000">
                      <a:alpha val="43137"/>
                    </a:srgbClr>
                  </a:outerShdw>
                </a:effectLst>
              </a:rPr>
              <a:t>for bread; they squabble and scold and fight; they scramble for little mean advantages over each other. Age creeps upon them and infirmities follow; shames and humiliations bring down their prides and their vanities. Those they love are taken from them, and the joy of life is turned to aching grief. The burden of pain, care, and misery grows heavier year by year. At length ambition is dead, pride is dead, vanity is dead; longing for release is in their place. It comes at last-the only un-poisoned gift earth ever had for them-and they vanish from a world where they were of no consequence; where they achieved nothing, where they were a mistake and a failure and a foolishness; where they left no sign that they have existed-a world that will lament them a day and forget them forever.”</a:t>
            </a:r>
          </a:p>
        </p:txBody>
      </p:sp>
      <p:pic>
        <p:nvPicPr>
          <p:cNvPr id="2" name="Picture 1">
            <a:extLst>
              <a:ext uri="{FF2B5EF4-FFF2-40B4-BE49-F238E27FC236}">
                <a16:creationId xmlns:a16="http://schemas.microsoft.com/office/drawing/2014/main" id="{E298A2CC-D52F-4852-8772-662139E2E435}"/>
              </a:ext>
            </a:extLst>
          </p:cNvPr>
          <p:cNvPicPr>
            <a:picLocks noChangeAspect="1"/>
          </p:cNvPicPr>
          <p:nvPr/>
        </p:nvPicPr>
        <p:blipFill>
          <a:blip r:embed="rId2"/>
          <a:stretch>
            <a:fillRect/>
          </a:stretch>
        </p:blipFill>
        <p:spPr>
          <a:xfrm>
            <a:off x="655320" y="121920"/>
            <a:ext cx="1097280" cy="1097280"/>
          </a:xfrm>
          <a:prstGeom prst="rect">
            <a:avLst/>
          </a:prstGeom>
          <a:ln w="19050">
            <a:solidFill>
              <a:schemeClr val="tx1"/>
            </a:solid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050"/>
          <p:cNvSpPr>
            <a:spLocks noGrp="1" noChangeArrowheads="1"/>
          </p:cNvSpPr>
          <p:nvPr>
            <p:ph type="title"/>
          </p:nvPr>
        </p:nvSpPr>
        <p:spPr>
          <a:xfrm>
            <a:off x="2209800" y="228600"/>
            <a:ext cx="7772400" cy="914400"/>
          </a:xfrm>
        </p:spPr>
        <p:txBody>
          <a:bodyPr/>
          <a:lstStyle/>
          <a:p>
            <a:pPr algn="ctr" eaLnBrk="1" hangingPunct="1"/>
            <a:r>
              <a:rPr lang="en-US" sz="3600" dirty="0"/>
              <a:t>GENESIS STRUCTURE</a:t>
            </a:r>
          </a:p>
        </p:txBody>
      </p:sp>
      <p:sp>
        <p:nvSpPr>
          <p:cNvPr id="92163" name="Rectangle 2051"/>
          <p:cNvSpPr>
            <a:spLocks noGrp="1" noChangeArrowheads="1"/>
          </p:cNvSpPr>
          <p:nvPr>
            <p:ph type="body" idx="1"/>
          </p:nvPr>
        </p:nvSpPr>
        <p:spPr>
          <a:xfrm>
            <a:off x="2019300" y="1600200"/>
            <a:ext cx="8153400" cy="1955864"/>
          </a:xfrm>
        </p:spPr>
        <p:txBody>
          <a:bodyPr/>
          <a:lstStyle/>
          <a:p>
            <a:pPr marL="457200" lvl="1" indent="-4572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cs typeface="Calibri" panose="020F0502020204030204" pitchFamily="34" charset="0"/>
              </a:rPr>
              <a:t>Beginning of the Human race (Gen. 1‒11)</a:t>
            </a:r>
          </a:p>
          <a:p>
            <a:pPr marL="457200" lvl="1" indent="-457200" eaLnBrk="1" hangingPunct="1">
              <a:spcBef>
                <a:spcPts val="0"/>
              </a:spcBef>
              <a:spcAft>
                <a:spcPts val="3600"/>
              </a:spcAft>
              <a:buClr>
                <a:schemeClr val="tx2"/>
              </a:buClr>
              <a:buSzPct val="100000"/>
              <a:buFont typeface="Wingdings" pitchFamily="2" charset="2"/>
              <a:buAutoNum type="romanUcPeriod"/>
              <a:defRPr/>
            </a:pPr>
            <a:r>
              <a:rPr lang="en-US"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Beginning of the Hebrew race (Gen. 12‒50)</a:t>
            </a:r>
          </a:p>
        </p:txBody>
      </p:sp>
      <p:pic>
        <p:nvPicPr>
          <p:cNvPr id="2" name="Picture 4" descr="5 Bible Lessons to Learn From the Book of Genesis | Jack Wellman">
            <a:extLst>
              <a:ext uri="{FF2B5EF4-FFF2-40B4-BE49-F238E27FC236}">
                <a16:creationId xmlns:a16="http://schemas.microsoft.com/office/drawing/2014/main" id="{8E86B3BC-9844-40CD-A11F-6CE7740863AE}"/>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379786" y="4191000"/>
            <a:ext cx="3432431" cy="2286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6252A684-4CDD-4290-ACF1-B09810BF96B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152400"/>
            <a:ext cx="1074928" cy="914400"/>
          </a:xfrm>
          <a:prstGeom prst="rect">
            <a:avLst/>
          </a:prstGeom>
        </p:spPr>
      </p:pic>
    </p:spTree>
    <p:extLst>
      <p:ext uri="{BB962C8B-B14F-4D97-AF65-F5344CB8AC3E}">
        <p14:creationId xmlns:p14="http://schemas.microsoft.com/office/powerpoint/2010/main" val="38346737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AF89DDE-DAA5-41B9-9AAA-46E3B77AB93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64514" name="Rectangle 1"/>
          <p:cNvSpPr>
            <a:spLocks noChangeArrowheads="1"/>
          </p:cNvSpPr>
          <p:nvPr/>
        </p:nvSpPr>
        <p:spPr bwMode="auto">
          <a:xfrm>
            <a:off x="609600" y="0"/>
            <a:ext cx="10972800" cy="363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spcAft>
                <a:spcPts val="1200"/>
              </a:spcAft>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2 Timothy 4:7-8</a:t>
            </a:r>
          </a:p>
          <a:p>
            <a:pPr algn="just"/>
            <a:r>
              <a:rPr lang="en-US" altLang="en-US" sz="3600" dirty="0">
                <a:effectLst>
                  <a:outerShdw blurRad="38100" dist="38100" dir="2700000" algn="tl">
                    <a:srgbClr val="000000">
                      <a:alpha val="43137"/>
                    </a:srgbClr>
                  </a:outerShdw>
                </a:effectLst>
                <a:latin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mn-cs"/>
              </a:rPr>
              <a:t>7</a:t>
            </a:r>
            <a:r>
              <a:rPr lang="en-US" sz="3600" dirty="0">
                <a:effectLst>
                  <a:outerShdw blurRad="38100" dist="38100" dir="2700000" algn="tl">
                    <a:srgbClr val="000000">
                      <a:alpha val="43137"/>
                    </a:srgbClr>
                  </a:outerShdw>
                </a:effectLst>
                <a:latin typeface="Calibri" panose="020F0502020204030204" pitchFamily="34" charset="0"/>
              </a:rPr>
              <a:t> I have fought the good fight, I have finished the course, I have kept the faith; </a:t>
            </a:r>
            <a:r>
              <a:rPr lang="en-US" sz="3600" baseline="30000" dirty="0">
                <a:effectLst>
                  <a:outerShdw blurRad="38100" dist="38100" dir="2700000" algn="tl">
                    <a:srgbClr val="000000">
                      <a:alpha val="43137"/>
                    </a:srgbClr>
                  </a:outerShdw>
                </a:effectLst>
                <a:latin typeface="Calibri" panose="020F0502020204030204" pitchFamily="34" charset="0"/>
                <a:cs typeface="+mn-cs"/>
              </a:rPr>
              <a:t>8</a:t>
            </a:r>
            <a:r>
              <a:rPr lang="en-US" sz="3600" dirty="0">
                <a:effectLst>
                  <a:outerShdw blurRad="38100" dist="38100" dir="2700000" algn="tl">
                    <a:srgbClr val="000000">
                      <a:alpha val="43137"/>
                    </a:srgbClr>
                  </a:outerShdw>
                </a:effectLst>
                <a:latin typeface="Calibri" panose="020F0502020204030204" pitchFamily="34" charset="0"/>
              </a:rPr>
              <a:t> in the future there is reserved for me the crown of righteousness, which the Lord, the righteous Judge, will award to me on that day; and not only to me, but also to all who have loved His appearing.</a:t>
            </a:r>
            <a:r>
              <a:rPr lang="en-US" altLang="en-US" sz="3600" dirty="0">
                <a:effectLst>
                  <a:outerShdw blurRad="38100" dist="38100" dir="2700000" algn="tl">
                    <a:srgbClr val="000000">
                      <a:alpha val="43137"/>
                    </a:srgbClr>
                  </a:outerShdw>
                </a:effectLst>
                <a:latin typeface="Calibri" panose="020F0502020204030204" pitchFamily="34" charset="0"/>
              </a:rPr>
              <a:t>”</a:t>
            </a:r>
          </a:p>
        </p:txBody>
      </p:sp>
    </p:spTree>
    <p:extLst>
      <p:ext uri="{BB962C8B-B14F-4D97-AF65-F5344CB8AC3E}">
        <p14:creationId xmlns:p14="http://schemas.microsoft.com/office/powerpoint/2010/main" val="4109107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AF89DDE-DAA5-41B9-9AAA-46E3B77AB93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64514" name="Rectangle 1"/>
          <p:cNvSpPr>
            <a:spLocks noChangeArrowheads="1"/>
          </p:cNvSpPr>
          <p:nvPr/>
        </p:nvSpPr>
        <p:spPr bwMode="auto">
          <a:xfrm>
            <a:off x="609600" y="0"/>
            <a:ext cx="10972800" cy="2523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spcAft>
                <a:spcPts val="1200"/>
              </a:spcAft>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Ephesians 2:10</a:t>
            </a:r>
          </a:p>
          <a:p>
            <a:pPr algn="just"/>
            <a:r>
              <a:rPr lang="en-US" altLang="en-US" sz="3600" dirty="0">
                <a:effectLst>
                  <a:outerShdw blurRad="38100" dist="38100" dir="2700000" algn="tl">
                    <a:srgbClr val="000000">
                      <a:alpha val="43137"/>
                    </a:srgbClr>
                  </a:outerShdw>
                </a:effectLst>
                <a:latin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rPr>
              <a:t>For we are His workmanship, created in Christ Jesus for good works, which God prepared beforehand so that we would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walk (</a:t>
            </a:r>
            <a:r>
              <a:rPr lang="en-US" sz="3600" b="1" i="1" u="sng" dirty="0">
                <a:solidFill>
                  <a:srgbClr val="FFFFCC"/>
                </a:solidFill>
                <a:effectLst>
                  <a:outerShdw blurRad="38100" dist="38100" dir="2700000" algn="tl">
                    <a:srgbClr val="000000">
                      <a:alpha val="43137"/>
                    </a:srgbClr>
                  </a:outerShdw>
                </a:effectLst>
                <a:latin typeface="Calibri" panose="020F0502020204030204" pitchFamily="34" charset="0"/>
              </a:rPr>
              <a:t>peripateō</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rPr>
              <a:t> in them.</a:t>
            </a:r>
            <a:r>
              <a:rPr lang="en-US" altLang="en-US" sz="3600" dirty="0">
                <a:effectLst>
                  <a:outerShdw blurRad="38100" dist="38100" dir="2700000" algn="tl">
                    <a:srgbClr val="000000">
                      <a:alpha val="43137"/>
                    </a:srgbClr>
                  </a:outerShdw>
                </a:effectLst>
                <a:latin typeface="Calibri" panose="020F0502020204030204" pitchFamily="34" charset="0"/>
              </a:rPr>
              <a:t>”</a:t>
            </a:r>
          </a:p>
        </p:txBody>
      </p:sp>
      <p:pic>
        <p:nvPicPr>
          <p:cNvPr id="5" name="Picture 4">
            <a:extLst>
              <a:ext uri="{FF2B5EF4-FFF2-40B4-BE49-F238E27FC236}">
                <a16:creationId xmlns:a16="http://schemas.microsoft.com/office/drawing/2014/main" id="{56C20826-517E-43A8-A68C-2B447A5233EB}"/>
              </a:ext>
            </a:extLst>
          </p:cNvPr>
          <p:cNvPicPr>
            <a:picLocks noChangeAspect="1"/>
          </p:cNvPicPr>
          <p:nvPr/>
        </p:nvPicPr>
        <p:blipFill>
          <a:blip r:embed="rId3"/>
          <a:stretch>
            <a:fillRect/>
          </a:stretch>
        </p:blipFill>
        <p:spPr>
          <a:xfrm>
            <a:off x="4495800" y="2743200"/>
            <a:ext cx="3776768" cy="2124432"/>
          </a:xfrm>
          <a:prstGeom prst="rect">
            <a:avLst/>
          </a:prstGeom>
        </p:spPr>
      </p:pic>
    </p:spTree>
    <p:extLst>
      <p:ext uri="{BB962C8B-B14F-4D97-AF65-F5344CB8AC3E}">
        <p14:creationId xmlns:p14="http://schemas.microsoft.com/office/powerpoint/2010/main" val="14664332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3B80CCD-1DEE-4ADD-9602-D3622AE68425}"/>
              </a:ext>
            </a:extLst>
          </p:cNvPr>
          <p:cNvPicPr>
            <a:picLocks noChangeAspect="1"/>
          </p:cNvPicPr>
          <p:nvPr/>
        </p:nvPicPr>
        <p:blipFill>
          <a:blip r:embed="rId2"/>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1969770"/>
          </a:xfrm>
          <a:prstGeom prst="rect">
            <a:avLst/>
          </a:prstGeom>
          <a:noFill/>
          <a:ln w="28575">
            <a:noFill/>
            <a:miter lim="800000"/>
            <a:headEnd/>
            <a:tailEnd/>
          </a:ln>
        </p:spPr>
        <p:txBody>
          <a:bodyPr wrap="square">
            <a:spAutoFit/>
          </a:bodyPr>
          <a:lstStyle/>
          <a:p>
            <a:pPr algn="ctr" eaLnBrk="0" hangingPunct="0">
              <a:spcBef>
                <a:spcPts val="0"/>
              </a:spcBef>
              <a:spcAft>
                <a:spcPts val="1200"/>
              </a:spcAft>
              <a:buClr>
                <a:schemeClr val="tx2"/>
              </a:buClr>
              <a:buSzPct val="75000"/>
              <a:defRPr/>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mj-cs"/>
              </a:rPr>
              <a:t>Genesis 15:16</a:t>
            </a:r>
          </a:p>
          <a:p>
            <a:pPr algn="just" eaLnBrk="1" hangingPunct="1">
              <a:defRPr/>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“Then in the fourth generation they will return here, for the wrongdoing of the Amorite is not yet complete.”</a:t>
            </a:r>
          </a:p>
        </p:txBody>
      </p:sp>
      <p:pic>
        <p:nvPicPr>
          <p:cNvPr id="5" name="Picture 4">
            <a:extLst>
              <a:ext uri="{FF2B5EF4-FFF2-40B4-BE49-F238E27FC236}">
                <a16:creationId xmlns:a16="http://schemas.microsoft.com/office/drawing/2014/main" id="{DE58E33B-ED95-44F9-816E-54593E37E12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79150" y="2438202"/>
            <a:ext cx="2633700" cy="2286198"/>
          </a:xfrm>
          <a:prstGeom prst="rect">
            <a:avLst/>
          </a:prstGeom>
        </p:spPr>
      </p:pic>
    </p:spTree>
    <p:extLst>
      <p:ext uri="{BB962C8B-B14F-4D97-AF65-F5344CB8AC3E}">
        <p14:creationId xmlns:p14="http://schemas.microsoft.com/office/powerpoint/2010/main" val="28762492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3B80CCD-1DEE-4ADD-9602-D3622AE68425}"/>
              </a:ext>
            </a:extLst>
          </p:cNvPr>
          <p:cNvPicPr>
            <a:picLocks noChangeAspect="1"/>
          </p:cNvPicPr>
          <p:nvPr/>
        </p:nvPicPr>
        <p:blipFill>
          <a:blip r:embed="rId2"/>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1969770"/>
          </a:xfrm>
          <a:prstGeom prst="rect">
            <a:avLst/>
          </a:prstGeom>
          <a:noFill/>
          <a:ln w="28575">
            <a:noFill/>
            <a:miter lim="800000"/>
            <a:headEnd/>
            <a:tailEnd/>
          </a:ln>
        </p:spPr>
        <p:txBody>
          <a:bodyPr wrap="square">
            <a:spAutoFit/>
          </a:bodyPr>
          <a:lstStyle/>
          <a:p>
            <a:pPr algn="ctr" eaLnBrk="0" hangingPunct="0">
              <a:spcBef>
                <a:spcPts val="0"/>
              </a:spcBef>
              <a:spcAft>
                <a:spcPts val="1200"/>
              </a:spcAft>
              <a:buClr>
                <a:schemeClr val="tx2"/>
              </a:buClr>
              <a:buSzPct val="75000"/>
              <a:defRPr/>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mj-cs"/>
              </a:rPr>
              <a:t>Genesis 15:16</a:t>
            </a:r>
          </a:p>
          <a:p>
            <a:pPr algn="just" eaLnBrk="1" hangingPunct="1">
              <a:defRPr/>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Then in the fourth generation they will return here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for the wrongdoing of the Amorite is not yet complete.”</a:t>
            </a:r>
          </a:p>
        </p:txBody>
      </p:sp>
      <p:pic>
        <p:nvPicPr>
          <p:cNvPr id="5" name="Picture 4">
            <a:extLst>
              <a:ext uri="{FF2B5EF4-FFF2-40B4-BE49-F238E27FC236}">
                <a16:creationId xmlns:a16="http://schemas.microsoft.com/office/drawing/2014/main" id="{DE58E33B-ED95-44F9-816E-54593E37E12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79150" y="2438202"/>
            <a:ext cx="2633700" cy="2286198"/>
          </a:xfrm>
          <a:prstGeom prst="rect">
            <a:avLst/>
          </a:prstGeom>
        </p:spPr>
      </p:pic>
    </p:spTree>
    <p:extLst>
      <p:ext uri="{BB962C8B-B14F-4D97-AF65-F5344CB8AC3E}">
        <p14:creationId xmlns:p14="http://schemas.microsoft.com/office/powerpoint/2010/main" val="13207283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169A3D55-214E-431A-B02E-F92D51845533}"/>
              </a:ext>
            </a:extLst>
          </p:cNvPr>
          <p:cNvGraphicFramePr>
            <a:graphicFrameLocks noGrp="1"/>
          </p:cNvGraphicFramePr>
          <p:nvPr>
            <p:ph idx="1"/>
            <p:extLst>
              <p:ext uri="{D42A27DB-BD31-4B8C-83A1-F6EECF244321}">
                <p14:modId xmlns:p14="http://schemas.microsoft.com/office/powerpoint/2010/main" val="4231128621"/>
              </p:ext>
            </p:extLst>
          </p:nvPr>
        </p:nvGraphicFramePr>
        <p:xfrm>
          <a:off x="693291" y="294048"/>
          <a:ext cx="10805418" cy="4277953"/>
        </p:xfrm>
        <a:graphic>
          <a:graphicData uri="http://schemas.openxmlformats.org/drawingml/2006/table">
            <a:tbl>
              <a:tblPr firstRow="1" bandRow="1">
                <a:tableStyleId>{073A0DAA-6AF3-43AB-8588-CEC1D06C72B9}</a:tableStyleId>
              </a:tblPr>
              <a:tblGrid>
                <a:gridCol w="929898">
                  <a:extLst>
                    <a:ext uri="{9D8B030D-6E8A-4147-A177-3AD203B41FA5}">
                      <a16:colId xmlns:a16="http://schemas.microsoft.com/office/drawing/2014/main" val="20000"/>
                    </a:ext>
                  </a:extLst>
                </a:gridCol>
                <a:gridCol w="3657600">
                  <a:extLst>
                    <a:ext uri="{9D8B030D-6E8A-4147-A177-3AD203B41FA5}">
                      <a16:colId xmlns:a16="http://schemas.microsoft.com/office/drawing/2014/main" val="20001"/>
                    </a:ext>
                  </a:extLst>
                </a:gridCol>
                <a:gridCol w="2560320">
                  <a:extLst>
                    <a:ext uri="{9D8B030D-6E8A-4147-A177-3AD203B41FA5}">
                      <a16:colId xmlns:a16="http://schemas.microsoft.com/office/drawing/2014/main" val="20002"/>
                    </a:ext>
                  </a:extLst>
                </a:gridCol>
                <a:gridCol w="3657600">
                  <a:extLst>
                    <a:ext uri="{9D8B030D-6E8A-4147-A177-3AD203B41FA5}">
                      <a16:colId xmlns:a16="http://schemas.microsoft.com/office/drawing/2014/main" val="20003"/>
                    </a:ext>
                  </a:extLst>
                </a:gridCol>
              </a:tblGrid>
              <a:tr h="620353">
                <a:tc gridSpan="4">
                  <a:txBody>
                    <a:bodyPr/>
                    <a:lstStyle/>
                    <a:p>
                      <a:pPr algn="ctr"/>
                      <a:r>
                        <a:rPr lang="en-US" sz="3400" b="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Reliability of the “Divine Regathering” Predictions</a:t>
                      </a:r>
                    </a:p>
                  </a:txBody>
                  <a:tcPr marT="45717" marB="45717" anchor="ctr"/>
                </a:tc>
                <a:tc hMerge="1">
                  <a:txBody>
                    <a:bodyPr/>
                    <a:lstStyle/>
                    <a:p>
                      <a:endParaRPr lang="en-US" sz="2600" dirty="0">
                        <a:latin typeface="Calibri" panose="020F0502020204030204" pitchFamily="34" charset="0"/>
                      </a:endParaRPr>
                    </a:p>
                  </a:txBody>
                  <a:tcPr marT="45717" marB="45717"/>
                </a:tc>
                <a:tc hMerge="1">
                  <a:txBody>
                    <a:bodyPr/>
                    <a:lstStyle/>
                    <a:p>
                      <a:endParaRPr lang="en-US" sz="2600" dirty="0">
                        <a:latin typeface="Calibri" panose="020F0502020204030204" pitchFamily="34" charset="0"/>
                      </a:endParaRPr>
                    </a:p>
                  </a:txBody>
                  <a:tcPr marT="45717" marB="45717"/>
                </a:tc>
                <a:tc hMerge="1">
                  <a:txBody>
                    <a:bodyPr/>
                    <a:lstStyle/>
                    <a:p>
                      <a:endParaRPr lang="en-US" sz="2600" dirty="0">
                        <a:latin typeface="Calibri" panose="020F0502020204030204" pitchFamily="34" charset="0"/>
                      </a:endParaRPr>
                    </a:p>
                  </a:txBody>
                  <a:tcPr marT="45717" marB="45717"/>
                </a:tc>
                <a:extLst>
                  <a:ext uri="{0D108BD9-81ED-4DB2-BD59-A6C34878D82A}">
                    <a16:rowId xmlns:a16="http://schemas.microsoft.com/office/drawing/2014/main" val="998035538"/>
                  </a:ext>
                </a:extLst>
              </a:tr>
              <a:tr h="914400">
                <a:tc>
                  <a:txBody>
                    <a:bodyPr/>
                    <a:lstStyle/>
                    <a:p>
                      <a:endParaRPr lang="en-US" sz="2600" b="1" dirty="0">
                        <a:latin typeface="Calibri" panose="020F0502020204030204" pitchFamily="34" charset="0"/>
                        <a:cs typeface="Calibri" panose="020F0502020204030204" pitchFamily="34" charset="0"/>
                      </a:endParaRPr>
                    </a:p>
                  </a:txBody>
                  <a:tcPr marT="45717" marB="45717" anchor="ctr"/>
                </a:tc>
                <a:tc>
                  <a:txBody>
                    <a:bodyPr/>
                    <a:lstStyle/>
                    <a:p>
                      <a:pPr algn="ctr"/>
                      <a:r>
                        <a:rPr lang="en-US" sz="2600" b="1" dirty="0">
                          <a:solidFill>
                            <a:schemeClr val="bg2">
                              <a:lumMod val="95000"/>
                              <a:lumOff val="5000"/>
                            </a:schemeClr>
                          </a:solidFill>
                          <a:latin typeface="Calibri" panose="020F0502020204030204" pitchFamily="34" charset="0"/>
                          <a:cs typeface="Calibri" panose="020F0502020204030204" pitchFamily="34" charset="0"/>
                        </a:rPr>
                        <a:t>RETURN</a:t>
                      </a:r>
                    </a:p>
                  </a:txBody>
                  <a:tcPr marT="45717" marB="45717" anchor="ctr"/>
                </a:tc>
                <a:tc>
                  <a:txBody>
                    <a:bodyPr/>
                    <a:lstStyle/>
                    <a:p>
                      <a:pPr algn="ctr"/>
                      <a:r>
                        <a:rPr lang="en-US" sz="2600" b="1" dirty="0">
                          <a:solidFill>
                            <a:schemeClr val="bg1">
                              <a:lumMod val="50000"/>
                            </a:schemeClr>
                          </a:solidFill>
                          <a:latin typeface="Calibri" panose="020F0502020204030204" pitchFamily="34" charset="0"/>
                          <a:cs typeface="Calibri" panose="020F0502020204030204" pitchFamily="34" charset="0"/>
                        </a:rPr>
                        <a:t>PREDICTED</a:t>
                      </a:r>
                    </a:p>
                  </a:txBody>
                  <a:tcPr marT="45717" marB="45717" anchor="ctr"/>
                </a:tc>
                <a:tc>
                  <a:txBody>
                    <a:bodyPr/>
                    <a:lstStyle/>
                    <a:p>
                      <a:pPr algn="ctr"/>
                      <a:r>
                        <a:rPr lang="en-US" sz="2600" b="1" dirty="0">
                          <a:solidFill>
                            <a:srgbClr val="C00000"/>
                          </a:solidFill>
                          <a:latin typeface="Calibri" panose="020F0502020204030204" pitchFamily="34" charset="0"/>
                          <a:cs typeface="Calibri" panose="020F0502020204030204" pitchFamily="34" charset="0"/>
                        </a:rPr>
                        <a:t>FULFILLED</a:t>
                      </a:r>
                    </a:p>
                  </a:txBody>
                  <a:tcPr marT="45717" marB="45717" anchor="ctr"/>
                </a:tc>
                <a:extLst>
                  <a:ext uri="{0D108BD9-81ED-4DB2-BD59-A6C34878D82A}">
                    <a16:rowId xmlns:a16="http://schemas.microsoft.com/office/drawing/2014/main" val="10000"/>
                  </a:ext>
                </a:extLst>
              </a:tr>
              <a:tr h="914400">
                <a:tc>
                  <a:txBody>
                    <a:bodyPr/>
                    <a:lstStyle/>
                    <a:p>
                      <a:pPr algn="ctr"/>
                      <a:r>
                        <a:rPr lang="en-US" sz="2600" dirty="0">
                          <a:latin typeface="Calibri" panose="020F0502020204030204" pitchFamily="34" charset="0"/>
                          <a:cs typeface="Calibri" panose="020F0502020204030204" pitchFamily="34" charset="0"/>
                        </a:rPr>
                        <a:t>1</a:t>
                      </a:r>
                      <a:r>
                        <a:rPr lang="en-US" sz="2600" baseline="30000" dirty="0">
                          <a:latin typeface="Calibri" panose="020F0502020204030204" pitchFamily="34" charset="0"/>
                          <a:cs typeface="Calibri" panose="020F0502020204030204" pitchFamily="34" charset="0"/>
                        </a:rPr>
                        <a:t>st</a:t>
                      </a:r>
                      <a:endParaRPr lang="en-US" sz="2600" dirty="0">
                        <a:latin typeface="Calibri" panose="020F0502020204030204" pitchFamily="34" charset="0"/>
                        <a:cs typeface="Calibri" panose="020F0502020204030204" pitchFamily="34" charset="0"/>
                      </a:endParaRPr>
                    </a:p>
                  </a:txBody>
                  <a:tcPr marT="45717" marB="45717" anchor="ctr"/>
                </a:tc>
                <a:tc>
                  <a:txBody>
                    <a:bodyPr/>
                    <a:lstStyle/>
                    <a:p>
                      <a:r>
                        <a:rPr lang="en-US" sz="2600" dirty="0">
                          <a:latin typeface="Calibri" panose="020F0502020204030204" pitchFamily="34" charset="0"/>
                          <a:cs typeface="Calibri" panose="020F0502020204030204" pitchFamily="34" charset="0"/>
                        </a:rPr>
                        <a:t>From Egypt to Canaan</a:t>
                      </a:r>
                    </a:p>
                  </a:txBody>
                  <a:tcPr marT="45717" marB="45717" anchor="ctr"/>
                </a:tc>
                <a:tc>
                  <a:txBody>
                    <a:bodyPr/>
                    <a:lstStyle/>
                    <a:p>
                      <a:pPr algn="ctr"/>
                      <a:r>
                        <a:rPr lang="en-US" sz="2600" dirty="0">
                          <a:latin typeface="Calibri" panose="020F0502020204030204" pitchFamily="34" charset="0"/>
                          <a:cs typeface="Calibri" panose="020F0502020204030204" pitchFamily="34" charset="0"/>
                        </a:rPr>
                        <a:t>Gen. 15:13-14</a:t>
                      </a:r>
                    </a:p>
                  </a:txBody>
                  <a:tcPr marT="45717" marB="45717" anchor="ctr"/>
                </a:tc>
                <a:tc>
                  <a:txBody>
                    <a:bodyPr/>
                    <a:lstStyle/>
                    <a:p>
                      <a:pPr algn="ctr"/>
                      <a:r>
                        <a:rPr lang="en-US" sz="2600" dirty="0">
                          <a:latin typeface="Calibri" panose="020F0502020204030204" pitchFamily="34" charset="0"/>
                          <a:cs typeface="Calibri" panose="020F0502020204030204" pitchFamily="34" charset="0"/>
                        </a:rPr>
                        <a:t>Joshua 1‒12</a:t>
                      </a:r>
                    </a:p>
                  </a:txBody>
                  <a:tcPr marT="45717" marB="45717" anchor="ctr"/>
                </a:tc>
                <a:extLst>
                  <a:ext uri="{0D108BD9-81ED-4DB2-BD59-A6C34878D82A}">
                    <a16:rowId xmlns:a16="http://schemas.microsoft.com/office/drawing/2014/main" val="10001"/>
                  </a:ext>
                </a:extLst>
              </a:tr>
              <a:tr h="914400">
                <a:tc>
                  <a:txBody>
                    <a:bodyPr/>
                    <a:lstStyle/>
                    <a:p>
                      <a:pPr algn="ctr"/>
                      <a:r>
                        <a:rPr lang="en-US" sz="2600" dirty="0">
                          <a:latin typeface="Calibri" panose="020F0502020204030204" pitchFamily="34" charset="0"/>
                          <a:cs typeface="Calibri" panose="020F0502020204030204" pitchFamily="34" charset="0"/>
                        </a:rPr>
                        <a:t>2</a:t>
                      </a:r>
                      <a:r>
                        <a:rPr lang="en-US" sz="2600" baseline="30000" dirty="0">
                          <a:latin typeface="Calibri" panose="020F0502020204030204" pitchFamily="34" charset="0"/>
                          <a:cs typeface="Calibri" panose="020F0502020204030204" pitchFamily="34" charset="0"/>
                        </a:rPr>
                        <a:t>nd</a:t>
                      </a:r>
                      <a:endParaRPr lang="en-US" sz="2600" dirty="0">
                        <a:latin typeface="Calibri" panose="020F0502020204030204" pitchFamily="34" charset="0"/>
                        <a:cs typeface="Calibri" panose="020F0502020204030204" pitchFamily="34" charset="0"/>
                      </a:endParaRPr>
                    </a:p>
                  </a:txBody>
                  <a:tcPr marT="45717" marB="45717" anchor="ctr"/>
                </a:tc>
                <a:tc>
                  <a:txBody>
                    <a:bodyPr/>
                    <a:lstStyle/>
                    <a:p>
                      <a:r>
                        <a:rPr lang="en-US" sz="2600" dirty="0">
                          <a:latin typeface="Calibri" panose="020F0502020204030204" pitchFamily="34" charset="0"/>
                          <a:cs typeface="Calibri" panose="020F0502020204030204" pitchFamily="34" charset="0"/>
                        </a:rPr>
                        <a:t>From Babylon to Israel</a:t>
                      </a:r>
                    </a:p>
                  </a:txBody>
                  <a:tcPr marT="45717" marB="45717" anchor="ctr"/>
                </a:tc>
                <a:tc>
                  <a:txBody>
                    <a:bodyPr/>
                    <a:lstStyle/>
                    <a:p>
                      <a:pPr algn="ctr"/>
                      <a:r>
                        <a:rPr lang="en-US" sz="2600" dirty="0">
                          <a:latin typeface="Calibri" panose="020F0502020204030204" pitchFamily="34" charset="0"/>
                          <a:cs typeface="Calibri" panose="020F0502020204030204" pitchFamily="34" charset="0"/>
                        </a:rPr>
                        <a:t>Jer. 25:11; 29:10</a:t>
                      </a:r>
                    </a:p>
                  </a:txBody>
                  <a:tcPr marT="45717" marB="45717" anchor="ctr"/>
                </a:tc>
                <a:tc>
                  <a:txBody>
                    <a:bodyPr/>
                    <a:lstStyle/>
                    <a:p>
                      <a:pPr algn="ctr"/>
                      <a:r>
                        <a:rPr lang="en-US" sz="2600" dirty="0">
                          <a:latin typeface="Calibri" panose="020F0502020204030204" pitchFamily="34" charset="0"/>
                          <a:cs typeface="Calibri" panose="020F0502020204030204" pitchFamily="34" charset="0"/>
                        </a:rPr>
                        <a:t>Ezra &amp; Nehemiah</a:t>
                      </a:r>
                    </a:p>
                  </a:txBody>
                  <a:tcPr marT="45717" marB="45717" anchor="ctr"/>
                </a:tc>
                <a:extLst>
                  <a:ext uri="{0D108BD9-81ED-4DB2-BD59-A6C34878D82A}">
                    <a16:rowId xmlns:a16="http://schemas.microsoft.com/office/drawing/2014/main" val="10002"/>
                  </a:ext>
                </a:extLst>
              </a:tr>
              <a:tr h="914400">
                <a:tc>
                  <a:txBody>
                    <a:bodyPr/>
                    <a:lstStyle/>
                    <a:p>
                      <a:pPr algn="ctr"/>
                      <a:r>
                        <a:rPr lang="en-US" sz="2600" dirty="0">
                          <a:latin typeface="Calibri" panose="020F0502020204030204" pitchFamily="34" charset="0"/>
                          <a:cs typeface="Calibri" panose="020F0502020204030204" pitchFamily="34" charset="0"/>
                        </a:rPr>
                        <a:t>3</a:t>
                      </a:r>
                      <a:r>
                        <a:rPr lang="en-US" sz="2600" baseline="30000" dirty="0">
                          <a:latin typeface="Calibri" panose="020F0502020204030204" pitchFamily="34" charset="0"/>
                          <a:cs typeface="Calibri" panose="020F0502020204030204" pitchFamily="34" charset="0"/>
                        </a:rPr>
                        <a:t>rd</a:t>
                      </a:r>
                      <a:endParaRPr lang="en-US" sz="2600" dirty="0">
                        <a:latin typeface="Calibri" panose="020F0502020204030204" pitchFamily="34" charset="0"/>
                        <a:cs typeface="Calibri" panose="020F0502020204030204" pitchFamily="34" charset="0"/>
                      </a:endParaRPr>
                    </a:p>
                  </a:txBody>
                  <a:tcPr marT="45717" marB="45717" anchor="ctr"/>
                </a:tc>
                <a:tc>
                  <a:txBody>
                    <a:bodyPr/>
                    <a:lstStyle/>
                    <a:p>
                      <a:r>
                        <a:rPr lang="en-US" sz="2600" dirty="0">
                          <a:latin typeface="Calibri" panose="020F0502020204030204" pitchFamily="34" charset="0"/>
                          <a:cs typeface="Calibri" panose="020F0502020204030204" pitchFamily="34" charset="0"/>
                        </a:rPr>
                        <a:t>From the Diaspora to Israel’s restoration</a:t>
                      </a:r>
                    </a:p>
                  </a:txBody>
                  <a:tcPr marT="45717" marB="45717" anchor="ctr"/>
                </a:tc>
                <a:tc>
                  <a:txBody>
                    <a:bodyPr/>
                    <a:lstStyle/>
                    <a:p>
                      <a:pPr algn="ctr"/>
                      <a:r>
                        <a:rPr lang="en-US" sz="2600" dirty="0">
                          <a:latin typeface="Calibri" panose="020F0502020204030204" pitchFamily="34" charset="0"/>
                          <a:cs typeface="Calibri" panose="020F0502020204030204" pitchFamily="34" charset="0"/>
                        </a:rPr>
                        <a:t>Ezekiel 36:24-28</a:t>
                      </a:r>
                    </a:p>
                  </a:txBody>
                  <a:tcPr marT="45717" marB="45717" anchor="ctr"/>
                </a:tc>
                <a:tc>
                  <a:txBody>
                    <a:bodyPr/>
                    <a:lstStyle/>
                    <a:p>
                      <a:pPr algn="ctr"/>
                      <a:r>
                        <a:rPr lang="en-US" sz="2600" dirty="0">
                          <a:latin typeface="Calibri" panose="020F0502020204030204" pitchFamily="34" charset="0"/>
                          <a:cs typeface="Calibri" panose="020F0502020204030204" pitchFamily="34" charset="0"/>
                        </a:rPr>
                        <a:t>Millennial Kingdom</a:t>
                      </a:r>
                    </a:p>
                  </a:txBody>
                  <a:tcPr marT="45717" marB="45717" anchor="ctr"/>
                </a:tc>
                <a:extLst>
                  <a:ext uri="{0D108BD9-81ED-4DB2-BD59-A6C34878D82A}">
                    <a16:rowId xmlns:a16="http://schemas.microsoft.com/office/drawing/2014/main" val="10003"/>
                  </a:ext>
                </a:extLst>
              </a:tr>
            </a:tbl>
          </a:graphicData>
        </a:graphic>
      </p:graphicFrame>
      <p:pic>
        <p:nvPicPr>
          <p:cNvPr id="2" name="Picture 1">
            <a:extLst>
              <a:ext uri="{FF2B5EF4-FFF2-40B4-BE49-F238E27FC236}">
                <a16:creationId xmlns:a16="http://schemas.microsoft.com/office/drawing/2014/main" id="{668C25CF-5366-4A6D-8DB5-4CCDE7CC064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472475" y="4800600"/>
            <a:ext cx="3247053" cy="1828800"/>
          </a:xfrm>
          <a:prstGeom prst="rect">
            <a:avLst/>
          </a:prstGeom>
        </p:spPr>
      </p:pic>
    </p:spTree>
    <p:extLst>
      <p:ext uri="{BB962C8B-B14F-4D97-AF65-F5344CB8AC3E}">
        <p14:creationId xmlns:p14="http://schemas.microsoft.com/office/powerpoint/2010/main" val="22548007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3B80CCD-1DEE-4ADD-9602-D3622AE68425}"/>
              </a:ext>
            </a:extLst>
          </p:cNvPr>
          <p:cNvPicPr>
            <a:picLocks noChangeAspect="1"/>
          </p:cNvPicPr>
          <p:nvPr/>
        </p:nvPicPr>
        <p:blipFill>
          <a:blip r:embed="rId2"/>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1969770"/>
          </a:xfrm>
          <a:prstGeom prst="rect">
            <a:avLst/>
          </a:prstGeom>
          <a:noFill/>
          <a:ln w="28575">
            <a:noFill/>
            <a:miter lim="800000"/>
            <a:headEnd/>
            <a:tailEnd/>
          </a:ln>
        </p:spPr>
        <p:txBody>
          <a:bodyPr wrap="square">
            <a:spAutoFit/>
          </a:bodyPr>
          <a:lstStyle/>
          <a:p>
            <a:pPr algn="ctr" eaLnBrk="0" hangingPunct="0">
              <a:spcBef>
                <a:spcPts val="0"/>
              </a:spcBef>
              <a:spcAft>
                <a:spcPts val="1200"/>
              </a:spcAft>
              <a:buClr>
                <a:schemeClr val="tx2"/>
              </a:buClr>
              <a:buSzPct val="75000"/>
              <a:defRPr/>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mj-cs"/>
              </a:rPr>
              <a:t>Genesis 15:16</a:t>
            </a:r>
          </a:p>
          <a:p>
            <a:pPr algn="just" eaLnBrk="1" hangingPunct="1">
              <a:defRPr/>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“Then in the fourth generation they will return here, for the wrongdoing of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Amorite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is not yet complete.”</a:t>
            </a:r>
          </a:p>
        </p:txBody>
      </p:sp>
      <p:pic>
        <p:nvPicPr>
          <p:cNvPr id="5" name="Picture 4">
            <a:extLst>
              <a:ext uri="{FF2B5EF4-FFF2-40B4-BE49-F238E27FC236}">
                <a16:creationId xmlns:a16="http://schemas.microsoft.com/office/drawing/2014/main" id="{DE58E33B-ED95-44F9-816E-54593E37E12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79150" y="2438202"/>
            <a:ext cx="2633700" cy="2286198"/>
          </a:xfrm>
          <a:prstGeom prst="rect">
            <a:avLst/>
          </a:prstGeom>
        </p:spPr>
      </p:pic>
    </p:spTree>
    <p:extLst>
      <p:ext uri="{BB962C8B-B14F-4D97-AF65-F5344CB8AC3E}">
        <p14:creationId xmlns:p14="http://schemas.microsoft.com/office/powerpoint/2010/main" val="1527892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1524000" y="1600200"/>
            <a:ext cx="3200400" cy="3200400"/>
          </a:xfrm>
        </p:spPr>
        <p:txBody>
          <a:bodyPr/>
          <a:lstStyle/>
          <a:p>
            <a:pPr lvl="1" indent="-742950" eaLnBrk="1" hangingPunct="1">
              <a:spcBef>
                <a:spcPts val="0"/>
              </a:spcBef>
              <a:spcAft>
                <a:spcPts val="3600"/>
              </a:spcAft>
              <a:buClr>
                <a:schemeClr val="tx2"/>
              </a:buClr>
              <a:buSzPct val="100000"/>
              <a:buFont typeface="+mj-lt"/>
              <a:buAutoNum type="arabicPeriod"/>
              <a:defRPr/>
            </a:pPr>
            <a:r>
              <a:rPr lang="en-US" dirty="0">
                <a:effectLst>
                  <a:outerShdw blurRad="38100" dist="38100" dir="2700000" algn="tl">
                    <a:srgbClr val="000000">
                      <a:alpha val="43137"/>
                    </a:srgbClr>
                  </a:outerShdw>
                </a:effectLst>
              </a:rPr>
              <a:t>Cush</a:t>
            </a:r>
          </a:p>
          <a:p>
            <a:pPr lvl="1" indent="-742950" eaLnBrk="1" hangingPunct="1">
              <a:spcBef>
                <a:spcPts val="0"/>
              </a:spcBef>
              <a:spcAft>
                <a:spcPts val="3600"/>
              </a:spcAft>
              <a:buClr>
                <a:schemeClr val="tx2"/>
              </a:buClr>
              <a:buSzPct val="100000"/>
              <a:buFont typeface="+mj-lt"/>
              <a:buAutoNum type="arabicPeriod"/>
              <a:defRPr/>
            </a:pPr>
            <a:r>
              <a:rPr lang="en-US" dirty="0" err="1">
                <a:effectLst>
                  <a:outerShdw blurRad="38100" dist="38100" dir="2700000" algn="tl">
                    <a:srgbClr val="000000">
                      <a:alpha val="43137"/>
                    </a:srgbClr>
                  </a:outerShdw>
                </a:effectLst>
              </a:rPr>
              <a:t>Mizraim</a:t>
            </a:r>
            <a:endParaRPr lang="en-US" dirty="0">
              <a:effectLst>
                <a:outerShdw blurRad="38100" dist="38100" dir="2700000" algn="tl">
                  <a:srgbClr val="000000">
                    <a:alpha val="43137"/>
                  </a:srgbClr>
                </a:outerShdw>
              </a:effectLst>
            </a:endParaRPr>
          </a:p>
          <a:p>
            <a:pPr lvl="1" indent="-742950" eaLnBrk="1" hangingPunct="1">
              <a:spcBef>
                <a:spcPts val="0"/>
              </a:spcBef>
              <a:spcAft>
                <a:spcPts val="3600"/>
              </a:spcAft>
              <a:buClr>
                <a:schemeClr val="tx2"/>
              </a:buClr>
              <a:buSzPct val="100000"/>
              <a:buFont typeface="+mj-lt"/>
              <a:buAutoNum type="arabicPeriod"/>
              <a:defRPr/>
            </a:pPr>
            <a:r>
              <a:rPr lang="en-US" dirty="0">
                <a:effectLst>
                  <a:outerShdw blurRad="38100" dist="38100" dir="2700000" algn="tl">
                    <a:srgbClr val="000000">
                      <a:alpha val="43137"/>
                    </a:srgbClr>
                  </a:outerShdw>
                </a:effectLst>
              </a:rPr>
              <a:t>Put</a:t>
            </a:r>
          </a:p>
          <a:p>
            <a:pPr lvl="1" indent="-742950" eaLnBrk="1" hangingPunct="1">
              <a:spcBef>
                <a:spcPts val="0"/>
              </a:spcBef>
              <a:spcAft>
                <a:spcPts val="3600"/>
              </a:spcAft>
              <a:buClr>
                <a:schemeClr val="tx2"/>
              </a:buClr>
              <a:buSzPct val="100000"/>
              <a:buFont typeface="+mj-lt"/>
              <a:buAutoNum type="arabicPeriod"/>
              <a:defRPr/>
            </a:pPr>
            <a:r>
              <a:rPr lang="en-US" b="1" u="sng" dirty="0">
                <a:solidFill>
                  <a:srgbClr val="FFFFCC"/>
                </a:solidFill>
                <a:effectLst>
                  <a:outerShdw blurRad="38100" dist="38100" dir="2700000" algn="tl">
                    <a:srgbClr val="000000">
                      <a:alpha val="43137"/>
                    </a:srgbClr>
                  </a:outerShdw>
                </a:effectLst>
              </a:rPr>
              <a:t>Canaan</a:t>
            </a:r>
          </a:p>
        </p:txBody>
      </p:sp>
      <p:sp>
        <p:nvSpPr>
          <p:cNvPr id="7" name="Rectangle 2050">
            <a:extLst>
              <a:ext uri="{FF2B5EF4-FFF2-40B4-BE49-F238E27FC236}">
                <a16:creationId xmlns:a16="http://schemas.microsoft.com/office/drawing/2014/main" id="{7E2A6228-CB3B-4F20-9370-1D1ADE66104D}"/>
              </a:ext>
            </a:extLst>
          </p:cNvPr>
          <p:cNvSpPr>
            <a:spLocks noGrp="1" noChangeArrowheads="1"/>
          </p:cNvSpPr>
          <p:nvPr>
            <p:ph type="title"/>
          </p:nvPr>
        </p:nvSpPr>
        <p:spPr>
          <a:xfrm>
            <a:off x="3924300" y="228600"/>
            <a:ext cx="4343400" cy="914400"/>
          </a:xfrm>
        </p:spPr>
        <p:txBody>
          <a:bodyPr/>
          <a:lstStyle/>
          <a:p>
            <a:pPr algn="ctr" eaLnBrk="1" hangingPunct="1"/>
            <a:r>
              <a:rPr lang="en-US" sz="3600" dirty="0">
                <a:effectLst>
                  <a:outerShdw blurRad="38100" dist="38100" dir="2700000" algn="tl">
                    <a:srgbClr val="000000">
                      <a:alpha val="43137"/>
                    </a:srgbClr>
                  </a:outerShdw>
                </a:effectLst>
              </a:rPr>
              <a:t>Ham’s Sons (vs. 6)</a:t>
            </a:r>
          </a:p>
        </p:txBody>
      </p:sp>
      <p:pic>
        <p:nvPicPr>
          <p:cNvPr id="9" name="Picture 4" descr="5 Bible Lessons to Learn From the Book of Genesis | Jack Wellman">
            <a:extLst>
              <a:ext uri="{FF2B5EF4-FFF2-40B4-BE49-F238E27FC236}">
                <a16:creationId xmlns:a16="http://schemas.microsoft.com/office/drawing/2014/main" id="{75B57554-ADD2-4E02-BD73-9E7147C66382}"/>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553200" y="2057400"/>
            <a:ext cx="4118919" cy="27432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56ECC368-2935-4F80-A6FC-45D90F047F43}"/>
              </a:ext>
            </a:extLst>
          </p:cNvPr>
          <p:cNvPicPr>
            <a:picLocks noChangeAspect="1"/>
          </p:cNvPicPr>
          <p:nvPr/>
        </p:nvPicPr>
        <p:blipFill>
          <a:blip r:embed="rId3"/>
          <a:stretch>
            <a:fillRect/>
          </a:stretch>
        </p:blipFill>
        <p:spPr>
          <a:xfrm>
            <a:off x="10515600" y="152400"/>
            <a:ext cx="1074928" cy="914400"/>
          </a:xfrm>
          <a:prstGeom prst="rect">
            <a:avLst/>
          </a:prstGeom>
        </p:spPr>
      </p:pic>
    </p:spTree>
    <p:extLst>
      <p:ext uri="{BB962C8B-B14F-4D97-AF65-F5344CB8AC3E}">
        <p14:creationId xmlns:p14="http://schemas.microsoft.com/office/powerpoint/2010/main" val="7722053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2" name="Picture 2"/>
          <p:cNvPicPr>
            <a:picLocks noChangeAspect="1" noChangeArrowheads="1"/>
          </p:cNvPicPr>
          <p:nvPr/>
        </p:nvPicPr>
        <p:blipFill>
          <a:blip r:embed="rId2" cstate="print"/>
          <a:srcRect/>
          <a:stretch>
            <a:fillRect/>
          </a:stretch>
        </p:blipFill>
        <p:spPr bwMode="auto">
          <a:xfrm>
            <a:off x="2628900" y="178595"/>
            <a:ext cx="6934200" cy="650081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Speech Bubble: Rectangle with Corners Rounded 3">
            <a:extLst>
              <a:ext uri="{FF2B5EF4-FFF2-40B4-BE49-F238E27FC236}">
                <a16:creationId xmlns:a16="http://schemas.microsoft.com/office/drawing/2014/main" id="{A522A24D-0B1C-49D0-9779-7004240C916F}"/>
              </a:ext>
            </a:extLst>
          </p:cNvPr>
          <p:cNvSpPr/>
          <p:nvPr/>
        </p:nvSpPr>
        <p:spPr bwMode="auto">
          <a:xfrm>
            <a:off x="4191000" y="3276600"/>
            <a:ext cx="1295400" cy="609600"/>
          </a:xfrm>
          <a:prstGeom prst="wedgeRoundRectCallout">
            <a:avLst>
              <a:gd name="adj1" fmla="val 58383"/>
              <a:gd name="adj2" fmla="val -305194"/>
              <a:gd name="adj3" fmla="val 16667"/>
            </a:avLst>
          </a:prstGeom>
          <a:solidFill>
            <a:schemeClr val="tx2">
              <a:lumMod val="60000"/>
              <a:lumOff val="40000"/>
            </a:schemeClr>
          </a:solidFill>
          <a:ln w="9525" cap="flat" cmpd="sng" algn="ctr">
            <a:solidFill>
              <a:schemeClr val="bg2"/>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0000"/>
                </a:solidFill>
                <a:effectLst/>
                <a:latin typeface="Calibri" panose="020F0502020204030204" pitchFamily="34" charset="0"/>
                <a:cs typeface="Calibri" panose="020F0502020204030204" pitchFamily="34" charset="0"/>
              </a:rPr>
              <a:t>CANNAN</a:t>
            </a:r>
            <a:endParaRPr kumimoji="0" lang="en-US" sz="2400" b="0" i="0" u="none" strike="noStrike" cap="none" normalizeH="0" baseline="0" dirty="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20031707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1066800" y="1905000"/>
            <a:ext cx="2476500" cy="3810000"/>
          </a:xfrm>
        </p:spPr>
        <p:txBody>
          <a:bodyPr/>
          <a:lstStyle/>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Sidon</a:t>
            </a:r>
          </a:p>
          <a:p>
            <a:pPr marL="457200" lvl="2" indent="-457200" eaLnBrk="1" hangingPunct="1">
              <a:spcBef>
                <a:spcPts val="0"/>
              </a:spcBef>
              <a:spcAft>
                <a:spcPts val="1200"/>
              </a:spcAft>
              <a:buClr>
                <a:srgbClr val="CC66FF"/>
              </a:buClr>
              <a:buSzPct val="100000"/>
              <a:buFont typeface="+mj-lt"/>
              <a:buAutoNum type="alphaUcPeriod"/>
              <a:defRPr/>
            </a:pPr>
            <a:r>
              <a:rPr lang="en-US" dirty="0" err="1">
                <a:effectLst>
                  <a:outerShdw blurRad="38100" dist="38100" dir="2700000" algn="tl">
                    <a:srgbClr val="000000">
                      <a:alpha val="43137"/>
                    </a:srgbClr>
                  </a:outerShdw>
                </a:effectLst>
              </a:rPr>
              <a:t>Heth</a:t>
            </a:r>
            <a:endParaRPr lang="en-US" dirty="0">
              <a:effectLst>
                <a:outerShdw blurRad="38100" dist="38100" dir="2700000" algn="tl">
                  <a:srgbClr val="000000">
                    <a:alpha val="43137"/>
                  </a:srgbClr>
                </a:outerShdw>
              </a:effectLst>
            </a:endParaRP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Jebusite</a:t>
            </a:r>
          </a:p>
          <a:p>
            <a:pPr marL="457200" lvl="2" indent="-457200" eaLnBrk="1" hangingPunct="1">
              <a:spcBef>
                <a:spcPts val="0"/>
              </a:spcBef>
              <a:spcAft>
                <a:spcPts val="12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Amorite</a:t>
            </a:r>
          </a:p>
          <a:p>
            <a:pPr marL="457200" lvl="2" indent="-457200" eaLnBrk="1" hangingPunct="1">
              <a:spcBef>
                <a:spcPts val="0"/>
              </a:spcBef>
              <a:spcAft>
                <a:spcPts val="1200"/>
              </a:spcAft>
              <a:buClr>
                <a:srgbClr val="CC66FF"/>
              </a:buClr>
              <a:buSzPct val="100000"/>
              <a:buFont typeface="+mj-lt"/>
              <a:buAutoNum type="alphaUcPeriod"/>
              <a:defRPr/>
            </a:pPr>
            <a:r>
              <a:rPr lang="en-US" dirty="0" err="1">
                <a:effectLst>
                  <a:outerShdw blurRad="38100" dist="38100" dir="2700000" algn="tl">
                    <a:srgbClr val="000000">
                      <a:alpha val="43137"/>
                    </a:srgbClr>
                  </a:outerShdw>
                </a:effectLst>
              </a:rPr>
              <a:t>Girgashite</a:t>
            </a:r>
            <a:endParaRPr lang="en-US" dirty="0">
              <a:effectLst>
                <a:outerShdw blurRad="38100" dist="38100" dir="2700000" algn="tl">
                  <a:srgbClr val="000000">
                    <a:alpha val="43137"/>
                  </a:srgbClr>
                </a:outerShdw>
              </a:effectLst>
            </a:endParaRP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Hivite</a:t>
            </a:r>
          </a:p>
        </p:txBody>
      </p:sp>
      <p:sp>
        <p:nvSpPr>
          <p:cNvPr id="7" name="Rectangle 2050">
            <a:extLst>
              <a:ext uri="{FF2B5EF4-FFF2-40B4-BE49-F238E27FC236}">
                <a16:creationId xmlns:a16="http://schemas.microsoft.com/office/drawing/2014/main" id="{7E2A6228-CB3B-4F20-9370-1D1ADE66104D}"/>
              </a:ext>
            </a:extLst>
          </p:cNvPr>
          <p:cNvSpPr>
            <a:spLocks noGrp="1" noChangeArrowheads="1"/>
          </p:cNvSpPr>
          <p:nvPr>
            <p:ph type="title"/>
          </p:nvPr>
        </p:nvSpPr>
        <p:spPr>
          <a:xfrm>
            <a:off x="3409950" y="228600"/>
            <a:ext cx="5372100" cy="914400"/>
          </a:xfrm>
        </p:spPr>
        <p:txBody>
          <a:bodyPr/>
          <a:lstStyle/>
          <a:p>
            <a:pPr algn="ctr" eaLnBrk="1" hangingPunct="1"/>
            <a:r>
              <a:rPr lang="en-US" sz="3600" dirty="0">
                <a:effectLst>
                  <a:outerShdw blurRad="38100" dist="38100" dir="2700000" algn="tl">
                    <a:srgbClr val="000000">
                      <a:alpha val="43137"/>
                    </a:srgbClr>
                  </a:outerShdw>
                </a:effectLst>
              </a:rPr>
              <a:t>4. Canaan’s Sons (vs. 15-18)</a:t>
            </a:r>
          </a:p>
        </p:txBody>
      </p:sp>
      <p:pic>
        <p:nvPicPr>
          <p:cNvPr id="8" name="Picture 4" descr="5 Bible Lessons to Learn From the Book of Genesis | Jack Wellman">
            <a:extLst>
              <a:ext uri="{FF2B5EF4-FFF2-40B4-BE49-F238E27FC236}">
                <a16:creationId xmlns:a16="http://schemas.microsoft.com/office/drawing/2014/main" id="{DEAC3B32-A254-4F8E-939C-624F54B9396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006281" y="2057400"/>
            <a:ext cx="4118919" cy="27432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3">
            <a:extLst>
              <a:ext uri="{FF2B5EF4-FFF2-40B4-BE49-F238E27FC236}">
                <a16:creationId xmlns:a16="http://schemas.microsoft.com/office/drawing/2014/main" id="{208C36FC-EA30-4D3E-BADE-C7A9D3D052E4}"/>
              </a:ext>
            </a:extLst>
          </p:cNvPr>
          <p:cNvSpPr txBox="1">
            <a:spLocks noChangeArrowheads="1"/>
          </p:cNvSpPr>
          <p:nvPr/>
        </p:nvSpPr>
        <p:spPr bwMode="auto">
          <a:xfrm>
            <a:off x="3924300" y="1905000"/>
            <a:ext cx="2476500" cy="3048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457200" lvl="2" indent="-457200" eaLnBrk="1" hangingPunct="1">
              <a:spcBef>
                <a:spcPts val="0"/>
              </a:spcBef>
              <a:spcAft>
                <a:spcPts val="1200"/>
              </a:spcAft>
              <a:buClr>
                <a:srgbClr val="CC66FF"/>
              </a:buClr>
              <a:buSzPct val="100000"/>
              <a:buFont typeface="+mj-lt"/>
              <a:buAutoNum type="alphaUcPeriod" startAt="7"/>
              <a:defRPr/>
            </a:pPr>
            <a:r>
              <a:rPr lang="en-US" dirty="0">
                <a:effectLst>
                  <a:outerShdw blurRad="38100" dist="38100" dir="2700000" algn="tl">
                    <a:srgbClr val="000000">
                      <a:alpha val="43137"/>
                    </a:srgbClr>
                  </a:outerShdw>
                </a:effectLst>
              </a:rPr>
              <a:t>Arkite</a:t>
            </a:r>
          </a:p>
          <a:p>
            <a:pPr marL="457200" lvl="2" indent="-457200" eaLnBrk="1" hangingPunct="1">
              <a:spcBef>
                <a:spcPts val="0"/>
              </a:spcBef>
              <a:spcAft>
                <a:spcPts val="1200"/>
              </a:spcAft>
              <a:buClr>
                <a:srgbClr val="CC66FF"/>
              </a:buClr>
              <a:buSzPct val="100000"/>
              <a:buFont typeface="+mj-lt"/>
              <a:buAutoNum type="alphaUcPeriod" startAt="7"/>
              <a:defRPr/>
            </a:pPr>
            <a:r>
              <a:rPr lang="en-US" dirty="0" err="1">
                <a:effectLst>
                  <a:outerShdw blurRad="38100" dist="38100" dir="2700000" algn="tl">
                    <a:srgbClr val="000000">
                      <a:alpha val="43137"/>
                    </a:srgbClr>
                  </a:outerShdw>
                </a:effectLst>
              </a:rPr>
              <a:t>Sinite</a:t>
            </a:r>
            <a:endParaRPr lang="en-US" dirty="0">
              <a:effectLst>
                <a:outerShdw blurRad="38100" dist="38100" dir="2700000" algn="tl">
                  <a:srgbClr val="000000">
                    <a:alpha val="43137"/>
                  </a:srgbClr>
                </a:outerShdw>
              </a:effectLst>
            </a:endParaRPr>
          </a:p>
          <a:p>
            <a:pPr marL="457200" lvl="2" indent="-457200" eaLnBrk="1" hangingPunct="1">
              <a:spcBef>
                <a:spcPts val="0"/>
              </a:spcBef>
              <a:spcAft>
                <a:spcPts val="1200"/>
              </a:spcAft>
              <a:buClr>
                <a:srgbClr val="CC66FF"/>
              </a:buClr>
              <a:buSzPct val="100000"/>
              <a:buFont typeface="+mj-lt"/>
              <a:buAutoNum type="alphaUcPeriod" startAt="7"/>
              <a:defRPr/>
            </a:pPr>
            <a:r>
              <a:rPr lang="en-US" dirty="0" err="1">
                <a:effectLst>
                  <a:outerShdw blurRad="38100" dist="38100" dir="2700000" algn="tl">
                    <a:srgbClr val="000000">
                      <a:alpha val="43137"/>
                    </a:srgbClr>
                  </a:outerShdw>
                </a:effectLst>
              </a:rPr>
              <a:t>Arvadite</a:t>
            </a:r>
            <a:endParaRPr lang="en-US" dirty="0">
              <a:effectLst>
                <a:outerShdw blurRad="38100" dist="38100" dir="2700000" algn="tl">
                  <a:srgbClr val="000000">
                    <a:alpha val="43137"/>
                  </a:srgbClr>
                </a:outerShdw>
              </a:effectLst>
            </a:endParaRPr>
          </a:p>
          <a:p>
            <a:pPr marL="457200" lvl="2" indent="-457200" eaLnBrk="1" hangingPunct="1">
              <a:spcBef>
                <a:spcPts val="0"/>
              </a:spcBef>
              <a:spcAft>
                <a:spcPts val="1200"/>
              </a:spcAft>
              <a:buClr>
                <a:srgbClr val="CC66FF"/>
              </a:buClr>
              <a:buSzPct val="100000"/>
              <a:buFont typeface="+mj-lt"/>
              <a:buAutoNum type="alphaUcPeriod" startAt="7"/>
              <a:defRPr/>
            </a:pPr>
            <a:r>
              <a:rPr lang="en-US" dirty="0" err="1">
                <a:effectLst>
                  <a:outerShdw blurRad="38100" dist="38100" dir="2700000" algn="tl">
                    <a:srgbClr val="000000">
                      <a:alpha val="43137"/>
                    </a:srgbClr>
                  </a:outerShdw>
                </a:effectLst>
              </a:rPr>
              <a:t>Zemarite</a:t>
            </a:r>
            <a:endParaRPr lang="en-US" dirty="0">
              <a:effectLst>
                <a:outerShdw blurRad="38100" dist="38100" dir="2700000" algn="tl">
                  <a:srgbClr val="000000">
                    <a:alpha val="43137"/>
                  </a:srgbClr>
                </a:outerShdw>
              </a:effectLst>
            </a:endParaRPr>
          </a:p>
          <a:p>
            <a:pPr marL="457200" lvl="2" indent="-457200" eaLnBrk="1" hangingPunct="1">
              <a:spcBef>
                <a:spcPts val="0"/>
              </a:spcBef>
              <a:spcAft>
                <a:spcPts val="1200"/>
              </a:spcAft>
              <a:buClr>
                <a:srgbClr val="CC66FF"/>
              </a:buClr>
              <a:buSzPct val="100000"/>
              <a:buFont typeface="+mj-lt"/>
              <a:buAutoNum type="alphaUcPeriod" startAt="7"/>
              <a:defRPr/>
            </a:pPr>
            <a:r>
              <a:rPr lang="en-US" dirty="0" err="1">
                <a:effectLst>
                  <a:outerShdw blurRad="38100" dist="38100" dir="2700000" algn="tl">
                    <a:srgbClr val="000000">
                      <a:alpha val="43137"/>
                    </a:srgbClr>
                  </a:outerShdw>
                </a:effectLst>
              </a:rPr>
              <a:t>Hamathite</a:t>
            </a:r>
            <a:endParaRPr lang="en-US" dirty="0">
              <a:effectLst>
                <a:outerShdw blurRad="38100" dist="38100" dir="2700000" algn="tl">
                  <a:srgbClr val="000000">
                    <a:alpha val="43137"/>
                  </a:srgbClr>
                </a:outerShdw>
              </a:effectLst>
            </a:endParaRPr>
          </a:p>
          <a:p>
            <a:pPr marL="457200" lvl="2" indent="-457200" eaLnBrk="1" hangingPunct="1">
              <a:spcBef>
                <a:spcPts val="0"/>
              </a:spcBef>
              <a:spcAft>
                <a:spcPts val="1200"/>
              </a:spcAft>
              <a:buClr>
                <a:srgbClr val="CC66FF"/>
              </a:buClr>
              <a:buSzPct val="100000"/>
              <a:buFont typeface="+mj-lt"/>
              <a:buAutoNum type="alphaUcPeriod" startAt="7"/>
              <a:defRPr/>
            </a:pPr>
            <a:r>
              <a:rPr lang="en-US" dirty="0" err="1">
                <a:effectLst>
                  <a:outerShdw blurRad="38100" dist="38100" dir="2700000" algn="tl">
                    <a:srgbClr val="000000">
                      <a:alpha val="43137"/>
                    </a:srgbClr>
                  </a:outerShdw>
                </a:effectLst>
              </a:rPr>
              <a:t>Perrizite</a:t>
            </a:r>
            <a:endParaRPr lang="en-US" dirty="0">
              <a:effectLst>
                <a:outerShdw blurRad="38100" dist="38100" dir="2700000" algn="tl">
                  <a:srgbClr val="000000">
                    <a:alpha val="43137"/>
                  </a:srgbClr>
                </a:outerShdw>
              </a:effectLst>
            </a:endParaRPr>
          </a:p>
        </p:txBody>
      </p:sp>
      <p:pic>
        <p:nvPicPr>
          <p:cNvPr id="10" name="Picture 9">
            <a:extLst>
              <a:ext uri="{FF2B5EF4-FFF2-40B4-BE49-F238E27FC236}">
                <a16:creationId xmlns:a16="http://schemas.microsoft.com/office/drawing/2014/main" id="{8B89F045-43AC-4203-B442-CBAD5CBAD27E}"/>
              </a:ext>
            </a:extLst>
          </p:cNvPr>
          <p:cNvPicPr>
            <a:picLocks noChangeAspect="1"/>
          </p:cNvPicPr>
          <p:nvPr/>
        </p:nvPicPr>
        <p:blipFill>
          <a:blip r:embed="rId3"/>
          <a:stretch>
            <a:fillRect/>
          </a:stretch>
        </p:blipFill>
        <p:spPr>
          <a:xfrm>
            <a:off x="10515600" y="152400"/>
            <a:ext cx="1074928" cy="914400"/>
          </a:xfrm>
          <a:prstGeom prst="rect">
            <a:avLst/>
          </a:prstGeom>
        </p:spPr>
      </p:pic>
    </p:spTree>
    <p:extLst>
      <p:ext uri="{BB962C8B-B14F-4D97-AF65-F5344CB8AC3E}">
        <p14:creationId xmlns:p14="http://schemas.microsoft.com/office/powerpoint/2010/main" val="17356977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a:extLst>
              <a:ext uri="{FF2B5EF4-FFF2-40B4-BE49-F238E27FC236}">
                <a16:creationId xmlns:a16="http://schemas.microsoft.com/office/drawing/2014/main" id="{055B56F5-9F34-4471-B32F-7E0715032DA6}"/>
              </a:ext>
            </a:extLst>
          </p:cNvPr>
          <p:cNvPicPr>
            <a:picLocks noChangeAspect="1" noChangeArrowheads="1"/>
          </p:cNvPicPr>
          <p:nvPr/>
        </p:nvPicPr>
        <p:blipFill>
          <a:blip r:embed="rId2" cstate="print"/>
          <a:srcRect/>
          <a:stretch>
            <a:fillRect/>
          </a:stretch>
        </p:blipFill>
        <p:spPr bwMode="auto">
          <a:xfrm>
            <a:off x="1639747" y="228600"/>
            <a:ext cx="8912506"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7651" name="Oval 7">
            <a:extLst>
              <a:ext uri="{FF2B5EF4-FFF2-40B4-BE49-F238E27FC236}">
                <a16:creationId xmlns:a16="http://schemas.microsoft.com/office/drawing/2014/main" id="{CAD79956-1467-4436-8859-138C0E6701CB}"/>
              </a:ext>
            </a:extLst>
          </p:cNvPr>
          <p:cNvSpPr>
            <a:spLocks noChangeArrowheads="1"/>
          </p:cNvSpPr>
          <p:nvPr/>
        </p:nvSpPr>
        <p:spPr bwMode="auto">
          <a:xfrm>
            <a:off x="2209800" y="3962400"/>
            <a:ext cx="1752600" cy="9144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dirty="0"/>
          </a:p>
        </p:txBody>
      </p:sp>
      <p:sp>
        <p:nvSpPr>
          <p:cNvPr id="27653" name="Oval 7">
            <a:extLst>
              <a:ext uri="{FF2B5EF4-FFF2-40B4-BE49-F238E27FC236}">
                <a16:creationId xmlns:a16="http://schemas.microsoft.com/office/drawing/2014/main" id="{E751EFD9-33E6-49F6-BCBF-43E95E624B4F}"/>
              </a:ext>
            </a:extLst>
          </p:cNvPr>
          <p:cNvSpPr>
            <a:spLocks noChangeArrowheads="1"/>
          </p:cNvSpPr>
          <p:nvPr/>
        </p:nvSpPr>
        <p:spPr bwMode="auto">
          <a:xfrm>
            <a:off x="6781800" y="457200"/>
            <a:ext cx="1600200" cy="9144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Tree>
    <p:extLst>
      <p:ext uri="{BB962C8B-B14F-4D97-AF65-F5344CB8AC3E}">
        <p14:creationId xmlns:p14="http://schemas.microsoft.com/office/powerpoint/2010/main" val="36961225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3"/>
          <p:cNvSpPr>
            <a:spLocks noGrp="1" noChangeArrowheads="1"/>
          </p:cNvSpPr>
          <p:nvPr>
            <p:ph type="body" idx="1"/>
          </p:nvPr>
        </p:nvSpPr>
        <p:spPr>
          <a:xfrm>
            <a:off x="1066800" y="1371600"/>
            <a:ext cx="6477000" cy="4419600"/>
          </a:xfrm>
        </p:spPr>
        <p:txBody>
          <a:bodyPr/>
          <a:lstStyle/>
          <a:p>
            <a:pPr marL="457200" lvl="1" indent="-457200" eaLnBrk="1" hangingPunct="1">
              <a:spcBef>
                <a:spcPts val="0"/>
              </a:spcBef>
              <a:spcAft>
                <a:spcPts val="3000"/>
              </a:spcAft>
              <a:buClr>
                <a:schemeClr val="tx2"/>
              </a:buClr>
              <a:buSzPct val="100000"/>
              <a:buFont typeface="+mj-lt"/>
              <a:buAutoNum type="romanUcPeriod" startAt="2"/>
              <a:defRPr/>
            </a:pPr>
            <a:r>
              <a:rPr lang="en-US" b="1" dirty="0">
                <a:solidFill>
                  <a:srgbClr val="FFFFCC"/>
                </a:solidFill>
                <a:effectLst>
                  <a:outerShdw blurRad="38100" dist="38100" dir="2700000" algn="tl">
                    <a:srgbClr val="000000">
                      <a:alpha val="43137"/>
                    </a:srgbClr>
                  </a:outerShdw>
                </a:effectLst>
              </a:rPr>
              <a:t>Genesis 12-50 (four people)</a:t>
            </a: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Abraham (12:1–25:11)</a:t>
            </a: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Isaac (25:12–26:35)</a:t>
            </a: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Jacob (27–36)</a:t>
            </a: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Joseph (37–50)</a:t>
            </a:r>
          </a:p>
        </p:txBody>
      </p:sp>
      <p:sp>
        <p:nvSpPr>
          <p:cNvPr id="7" name="Rectangle 2050">
            <a:extLst>
              <a:ext uri="{FF2B5EF4-FFF2-40B4-BE49-F238E27FC236}">
                <a16:creationId xmlns:a16="http://schemas.microsoft.com/office/drawing/2014/main" id="{82F6E191-4850-492E-80EC-DCA9B0ADC8BB}"/>
              </a:ext>
            </a:extLst>
          </p:cNvPr>
          <p:cNvSpPr>
            <a:spLocks noGrp="1" noChangeArrowheads="1"/>
          </p:cNvSpPr>
          <p:nvPr>
            <p:ph type="title"/>
          </p:nvPr>
        </p:nvSpPr>
        <p:spPr>
          <a:xfrm>
            <a:off x="3924300" y="228600"/>
            <a:ext cx="4343400" cy="914400"/>
          </a:xfrm>
        </p:spPr>
        <p:txBody>
          <a:bodyPr/>
          <a:lstStyle/>
          <a:p>
            <a:pPr algn="ctr" eaLnBrk="1" hangingPunct="1"/>
            <a:r>
              <a:rPr lang="en-US" sz="3600" dirty="0"/>
              <a:t>GENESIS STRUCTURE</a:t>
            </a:r>
          </a:p>
        </p:txBody>
      </p:sp>
      <p:pic>
        <p:nvPicPr>
          <p:cNvPr id="8" name="Picture 4" descr="5 Bible Lessons to Learn From the Book of Genesis | Jack Wellman">
            <a:extLst>
              <a:ext uri="{FF2B5EF4-FFF2-40B4-BE49-F238E27FC236}">
                <a16:creationId xmlns:a16="http://schemas.microsoft.com/office/drawing/2014/main" id="{39237039-C3D8-40A9-89D9-6312DC926CD4}"/>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708955" y="2286000"/>
            <a:ext cx="3432433" cy="2286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F8F7F49B-01B0-4DFB-8914-3EF5260CE88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152400"/>
            <a:ext cx="1074928" cy="914400"/>
          </a:xfrm>
          <a:prstGeom prst="rect">
            <a:avLst/>
          </a:prstGeom>
        </p:spPr>
      </p:pic>
    </p:spTree>
    <p:extLst>
      <p:ext uri="{BB962C8B-B14F-4D97-AF65-F5344CB8AC3E}">
        <p14:creationId xmlns:p14="http://schemas.microsoft.com/office/powerpoint/2010/main" val="35231746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3B80CCD-1DEE-4ADD-9602-D3622AE68425}"/>
              </a:ext>
            </a:extLst>
          </p:cNvPr>
          <p:cNvPicPr>
            <a:picLocks noChangeAspect="1"/>
          </p:cNvPicPr>
          <p:nvPr/>
        </p:nvPicPr>
        <p:blipFill>
          <a:blip r:embed="rId2"/>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1969770"/>
          </a:xfrm>
          <a:prstGeom prst="rect">
            <a:avLst/>
          </a:prstGeom>
          <a:noFill/>
          <a:ln w="28575">
            <a:noFill/>
            <a:miter lim="800000"/>
            <a:headEnd/>
            <a:tailEnd/>
          </a:ln>
        </p:spPr>
        <p:txBody>
          <a:bodyPr wrap="square">
            <a:spAutoFit/>
          </a:bodyPr>
          <a:lstStyle/>
          <a:p>
            <a:pPr algn="ctr" eaLnBrk="0" hangingPunct="0">
              <a:spcBef>
                <a:spcPts val="0"/>
              </a:spcBef>
              <a:spcAft>
                <a:spcPts val="1200"/>
              </a:spcAft>
              <a:buClr>
                <a:schemeClr val="tx2"/>
              </a:buClr>
              <a:buSzPct val="75000"/>
              <a:defRPr/>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mj-cs"/>
              </a:rPr>
              <a:t>Genesis 15:16</a:t>
            </a:r>
          </a:p>
          <a:p>
            <a:pPr algn="just" eaLnBrk="1" hangingPunct="1">
              <a:defRPr/>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“Then in the fourth generation they will return here, for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wrongdoing of the Amorite is not yet complete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5" name="Picture 4">
            <a:extLst>
              <a:ext uri="{FF2B5EF4-FFF2-40B4-BE49-F238E27FC236}">
                <a16:creationId xmlns:a16="http://schemas.microsoft.com/office/drawing/2014/main" id="{DE58E33B-ED95-44F9-816E-54593E37E12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79150" y="2438202"/>
            <a:ext cx="2633700" cy="2286198"/>
          </a:xfrm>
          <a:prstGeom prst="rect">
            <a:avLst/>
          </a:prstGeom>
        </p:spPr>
      </p:pic>
    </p:spTree>
    <p:extLst>
      <p:ext uri="{BB962C8B-B14F-4D97-AF65-F5344CB8AC3E}">
        <p14:creationId xmlns:p14="http://schemas.microsoft.com/office/powerpoint/2010/main" val="28516382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8F0B183-B9EB-4132-98C0-94D9039A49DC}"/>
              </a:ext>
            </a:extLst>
          </p:cNvPr>
          <p:cNvPicPr>
            <a:picLocks noChangeAspect="1"/>
          </p:cNvPicPr>
          <p:nvPr/>
        </p:nvPicPr>
        <p:blipFill>
          <a:blip r:embed="rId2"/>
          <a:stretch>
            <a:fillRect/>
          </a:stretch>
        </p:blipFill>
        <p:spPr>
          <a:xfrm>
            <a:off x="0" y="0"/>
            <a:ext cx="12192000" cy="6857999"/>
          </a:xfrm>
          <a:prstGeom prst="rect">
            <a:avLst/>
          </a:prstGeom>
        </p:spPr>
      </p:pic>
      <p:sp>
        <p:nvSpPr>
          <p:cNvPr id="3" name="Content Placeholder 2"/>
          <p:cNvSpPr>
            <a:spLocks noGrp="1"/>
          </p:cNvSpPr>
          <p:nvPr>
            <p:ph idx="1"/>
          </p:nvPr>
        </p:nvSpPr>
        <p:spPr>
          <a:xfrm>
            <a:off x="609600" y="0"/>
            <a:ext cx="10972800" cy="5334000"/>
          </a:xfrm>
        </p:spPr>
        <p:txBody>
          <a:bodyPr/>
          <a:lstStyle/>
          <a:p>
            <a:pPr marL="0" indent="0" algn="ctr" defTabSz="685800">
              <a:lnSpc>
                <a:spcPct val="90000"/>
              </a:lnSpc>
              <a:spcBef>
                <a:spcPts val="0"/>
              </a:spcBef>
              <a:spcAft>
                <a:spcPts val="1200"/>
              </a:spcAft>
              <a:buNone/>
              <a:defRPr/>
            </a:pPr>
            <a:r>
              <a:rPr lang="en-US" sz="4000" kern="1200" dirty="0">
                <a:solidFill>
                  <a:schemeClr val="tx2"/>
                </a:solidFill>
                <a:ea typeface="+mj-ea"/>
                <a:cs typeface="Calibri" panose="020F0502020204030204" pitchFamily="34" charset="0"/>
              </a:rPr>
              <a:t>Genesis 6:1-4</a:t>
            </a:r>
          </a:p>
          <a:p>
            <a:pPr marL="0" indent="0" algn="just">
              <a:spcBef>
                <a:spcPts val="0"/>
              </a:spcBef>
              <a:buNone/>
            </a:pPr>
            <a:r>
              <a:rPr lang="en-US" sz="3600" dirty="0">
                <a:effectLst>
                  <a:outerShdw blurRad="38100" dist="38100" dir="2700000" algn="tl">
                    <a:srgbClr val="000000">
                      <a:alpha val="43137"/>
                    </a:srgbClr>
                  </a:outerShdw>
                </a:effectLst>
              </a:rPr>
              <a:t>“</a:t>
            </a:r>
            <a:r>
              <a:rPr lang="en-US" sz="3600" baseline="30000" dirty="0">
                <a:effectLst/>
              </a:rPr>
              <a:t>1 </a:t>
            </a:r>
            <a:r>
              <a:rPr lang="en-US" sz="3600" dirty="0">
                <a:effectLst>
                  <a:outerShdw blurRad="38100" dist="38100" dir="2700000" algn="tl">
                    <a:srgbClr val="000000">
                      <a:alpha val="43137"/>
                    </a:srgbClr>
                  </a:outerShdw>
                </a:effectLst>
              </a:rPr>
              <a:t>Now it came about, when men began to multiply on the face of the land, and daughters were born to them</a:t>
            </a:r>
            <a:r>
              <a:rPr lang="en-US" sz="3600" dirty="0">
                <a:effectLst/>
              </a:rPr>
              <a:t>, </a:t>
            </a:r>
            <a:r>
              <a:rPr lang="en-US" sz="3600" baseline="30000" dirty="0">
                <a:effectLst/>
              </a:rPr>
              <a:t>2 </a:t>
            </a:r>
            <a:r>
              <a:rPr lang="en-US" sz="3600" dirty="0">
                <a:effectLst>
                  <a:outerShdw blurRad="38100" dist="38100" dir="2700000" algn="tl">
                    <a:srgbClr val="000000">
                      <a:alpha val="43137"/>
                    </a:srgbClr>
                  </a:outerShdw>
                </a:effectLst>
              </a:rPr>
              <a:t>that the sons of God saw that the daughters of men were beautiful; and they took wives for themselves, whomever they chose. </a:t>
            </a:r>
            <a:r>
              <a:rPr lang="en-US" sz="3600" baseline="30000" dirty="0">
                <a:effectLst/>
              </a:rPr>
              <a:t>3</a:t>
            </a:r>
            <a:r>
              <a:rPr lang="en-US" sz="3600" dirty="0">
                <a:effectLst>
                  <a:outerShdw blurRad="38100" dist="38100" dir="2700000" algn="tl">
                    <a:srgbClr val="000000">
                      <a:alpha val="43137"/>
                    </a:srgbClr>
                  </a:outerShdw>
                </a:effectLst>
              </a:rPr>
              <a:t> Then the Lord said, ‘My Spirit shall not strive with man forever, because he also is flesh; nevertheless his days shall be </a:t>
            </a:r>
            <a:r>
              <a:rPr lang="en-US" sz="3600" b="1" u="sng" dirty="0">
                <a:solidFill>
                  <a:srgbClr val="FFFFCC"/>
                </a:solidFill>
                <a:effectLst>
                  <a:outerShdw blurRad="38100" dist="38100" dir="2700000" algn="tl">
                    <a:srgbClr val="000000">
                      <a:alpha val="43137"/>
                    </a:srgbClr>
                  </a:outerShdw>
                </a:effectLst>
              </a:rPr>
              <a:t>one hundred and</a:t>
            </a:r>
            <a:r>
              <a:rPr lang="en-US" sz="3600" dirty="0">
                <a:effectLst>
                  <a:outerShdw blurRad="38100" dist="38100" dir="2700000" algn="tl">
                    <a:srgbClr val="000000">
                      <a:alpha val="43137"/>
                    </a:srgbClr>
                  </a:outerShdw>
                </a:effectLst>
              </a:rPr>
              <a:t>. . .</a:t>
            </a:r>
          </a:p>
        </p:txBody>
      </p:sp>
    </p:spTree>
    <p:extLst>
      <p:ext uri="{BB962C8B-B14F-4D97-AF65-F5344CB8AC3E}">
        <p14:creationId xmlns:p14="http://schemas.microsoft.com/office/powerpoint/2010/main" val="19838505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8F0B183-B9EB-4132-98C0-94D9039A49DC}"/>
              </a:ext>
            </a:extLst>
          </p:cNvPr>
          <p:cNvPicPr>
            <a:picLocks noChangeAspect="1"/>
          </p:cNvPicPr>
          <p:nvPr/>
        </p:nvPicPr>
        <p:blipFill>
          <a:blip r:embed="rId2"/>
          <a:stretch>
            <a:fillRect/>
          </a:stretch>
        </p:blipFill>
        <p:spPr>
          <a:xfrm>
            <a:off x="0" y="0"/>
            <a:ext cx="12192000" cy="6857999"/>
          </a:xfrm>
          <a:prstGeom prst="rect">
            <a:avLst/>
          </a:prstGeom>
        </p:spPr>
      </p:pic>
      <p:sp>
        <p:nvSpPr>
          <p:cNvPr id="3" name="Content Placeholder 2"/>
          <p:cNvSpPr>
            <a:spLocks noGrp="1"/>
          </p:cNvSpPr>
          <p:nvPr>
            <p:ph idx="1"/>
          </p:nvPr>
        </p:nvSpPr>
        <p:spPr>
          <a:xfrm>
            <a:off x="609600" y="0"/>
            <a:ext cx="10972800" cy="5334000"/>
          </a:xfrm>
        </p:spPr>
        <p:txBody>
          <a:bodyPr/>
          <a:lstStyle/>
          <a:p>
            <a:pPr marL="0" indent="0" algn="ctr" defTabSz="685800">
              <a:lnSpc>
                <a:spcPct val="90000"/>
              </a:lnSpc>
              <a:spcBef>
                <a:spcPts val="0"/>
              </a:spcBef>
              <a:spcAft>
                <a:spcPts val="1200"/>
              </a:spcAft>
              <a:buNone/>
              <a:defRPr/>
            </a:pPr>
            <a:r>
              <a:rPr lang="en-US" sz="4000" kern="1200" dirty="0">
                <a:solidFill>
                  <a:schemeClr val="tx2"/>
                </a:solidFill>
                <a:ea typeface="+mj-ea"/>
                <a:cs typeface="Calibri" panose="020F0502020204030204" pitchFamily="34" charset="0"/>
              </a:rPr>
              <a:t>Genesis 6:1-4</a:t>
            </a:r>
          </a:p>
          <a:p>
            <a:pPr marL="0" indent="0" algn="just">
              <a:spcBef>
                <a:spcPts val="0"/>
              </a:spcBef>
              <a:buNone/>
            </a:pPr>
            <a:r>
              <a:rPr lang="en-US" sz="3600" dirty="0">
                <a:effectLst>
                  <a:outerShdw blurRad="38100" dist="38100" dir="2700000" algn="tl">
                    <a:srgbClr val="000000">
                      <a:alpha val="43137"/>
                    </a:srgbClr>
                  </a:outerShdw>
                </a:effectLst>
              </a:rPr>
              <a:t>. . . </a:t>
            </a:r>
            <a:r>
              <a:rPr lang="en-US" sz="3600" b="1" u="sng" dirty="0">
                <a:solidFill>
                  <a:srgbClr val="FFFFCC"/>
                </a:solidFill>
                <a:effectLst>
                  <a:outerShdw blurRad="38100" dist="38100" dir="2700000" algn="tl">
                    <a:srgbClr val="000000">
                      <a:alpha val="43137"/>
                    </a:srgbClr>
                  </a:outerShdw>
                </a:effectLst>
              </a:rPr>
              <a:t>twenty years</a:t>
            </a:r>
            <a:r>
              <a:rPr lang="en-US" sz="3600" dirty="0">
                <a:effectLst>
                  <a:outerShdw blurRad="38100" dist="38100" dir="2700000" algn="tl">
                    <a:srgbClr val="000000">
                      <a:alpha val="43137"/>
                    </a:srgbClr>
                  </a:outerShdw>
                </a:effectLst>
              </a:rPr>
              <a:t>.’ </a:t>
            </a:r>
            <a:r>
              <a:rPr lang="en-US" sz="3600" baseline="30000" dirty="0">
                <a:effectLst/>
              </a:rPr>
              <a:t>4</a:t>
            </a:r>
            <a:r>
              <a:rPr lang="en-US" sz="3600" dirty="0">
                <a:effectLst>
                  <a:outerShdw blurRad="38100" dist="38100" dir="2700000" algn="tl">
                    <a:srgbClr val="000000">
                      <a:alpha val="43137"/>
                    </a:srgbClr>
                  </a:outerShdw>
                </a:effectLst>
              </a:rPr>
              <a:t> The Nephilim were on the earth in those days, and also afterward, when the sons of God came in to the daughters of men, and they bore children to them. Those were the mighty men who were of old, men of renown.”</a:t>
            </a:r>
          </a:p>
        </p:txBody>
      </p:sp>
    </p:spTree>
    <p:extLst>
      <p:ext uri="{BB962C8B-B14F-4D97-AF65-F5344CB8AC3E}">
        <p14:creationId xmlns:p14="http://schemas.microsoft.com/office/powerpoint/2010/main" val="41633362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F09C0FF-8EBB-4FB5-BF03-2AE4DED07FB1}"/>
              </a:ext>
            </a:extLst>
          </p:cNvPr>
          <p:cNvPicPr>
            <a:picLocks noChangeAspect="1"/>
          </p:cNvPicPr>
          <p:nvPr/>
        </p:nvPicPr>
        <p:blipFill>
          <a:blip r:embed="rId2"/>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0"/>
            <a:ext cx="10972800" cy="2462213"/>
          </a:xfrm>
          <a:prstGeom prst="rect">
            <a:avLst/>
          </a:prstGeom>
          <a:noFill/>
          <a:ln w="28575">
            <a:noFill/>
            <a:miter lim="800000"/>
            <a:headEnd/>
            <a:tailEnd/>
          </a:ln>
        </p:spPr>
        <p:txBody>
          <a:bodyPr wrap="square">
            <a:spAutoFit/>
          </a:bodyPr>
          <a:lstStyle/>
          <a:p>
            <a:pPr algn="ctr" defTabSz="685800">
              <a:lnSpc>
                <a:spcPct val="90000"/>
              </a:lnSpc>
              <a:spcBef>
                <a:spcPts val="0"/>
              </a:spcBef>
              <a:spcAft>
                <a:spcPts val="12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2 Peter 3:9</a:t>
            </a:r>
          </a:p>
          <a:p>
            <a:pPr algn="just">
              <a:spcBef>
                <a:spcPts val="0"/>
              </a:spcBef>
              <a:spcAft>
                <a:spcPts val="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Lord is not slow about His promise, as some count slowness, but is patient toward you, not wishing for any to perish but for all to come to repentance.”</a:t>
            </a:r>
            <a:endPar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3" name="Picture 2" descr="Evangelism &amp; Street Preaching for Outreaches – Harveston Lake Church">
            <a:extLst>
              <a:ext uri="{FF2B5EF4-FFF2-40B4-BE49-F238E27FC236}">
                <a16:creationId xmlns:a16="http://schemas.microsoft.com/office/drawing/2014/main" id="{45658EC3-0264-4C10-AA2D-2B1CAE6CC0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9192" y="2840830"/>
            <a:ext cx="3533616" cy="20359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65068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F09C0FF-8EBB-4FB5-BF03-2AE4DED07FB1}"/>
              </a:ext>
            </a:extLst>
          </p:cNvPr>
          <p:cNvPicPr>
            <a:picLocks noChangeAspect="1"/>
          </p:cNvPicPr>
          <p:nvPr/>
        </p:nvPicPr>
        <p:blipFill>
          <a:blip r:embed="rId2"/>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0"/>
            <a:ext cx="10972800" cy="2462213"/>
          </a:xfrm>
          <a:prstGeom prst="rect">
            <a:avLst/>
          </a:prstGeom>
          <a:noFill/>
          <a:ln w="28575">
            <a:noFill/>
            <a:miter lim="800000"/>
            <a:headEnd/>
            <a:tailEnd/>
          </a:ln>
        </p:spPr>
        <p:txBody>
          <a:bodyPr wrap="square">
            <a:spAutoFit/>
          </a:bodyPr>
          <a:lstStyle/>
          <a:p>
            <a:pPr algn="ctr" defTabSz="685800">
              <a:lnSpc>
                <a:spcPct val="90000"/>
              </a:lnSpc>
              <a:spcBef>
                <a:spcPts val="0"/>
              </a:spcBef>
              <a:spcAft>
                <a:spcPts val="12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Romans 2:5</a:t>
            </a:r>
          </a:p>
          <a:p>
            <a:pPr algn="just">
              <a:spcBef>
                <a:spcPts val="0"/>
              </a:spcBef>
              <a:spcAft>
                <a:spcPts val="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because of your stubbornness and unrepentant heart you are storing up wrath for yourself in the day of wrath and revelation of the righteous judgment of God.”</a:t>
            </a:r>
            <a:endPar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C22BE35B-30DA-4713-9F1A-A80F6A49386A}"/>
              </a:ext>
            </a:extLst>
          </p:cNvPr>
          <p:cNvPicPr>
            <a:picLocks noChangeAspect="1"/>
          </p:cNvPicPr>
          <p:nvPr/>
        </p:nvPicPr>
        <p:blipFill>
          <a:blip r:embed="rId3"/>
          <a:stretch>
            <a:fillRect/>
          </a:stretch>
        </p:blipFill>
        <p:spPr>
          <a:xfrm>
            <a:off x="4326650" y="2514600"/>
            <a:ext cx="3538700" cy="2286000"/>
          </a:xfrm>
          <a:prstGeom prst="rect">
            <a:avLst/>
          </a:prstGeom>
          <a:ln>
            <a:solidFill>
              <a:schemeClr val="tx1"/>
            </a:solidFill>
          </a:ln>
        </p:spPr>
      </p:pic>
    </p:spTree>
    <p:extLst>
      <p:ext uri="{BB962C8B-B14F-4D97-AF65-F5344CB8AC3E}">
        <p14:creationId xmlns:p14="http://schemas.microsoft.com/office/powerpoint/2010/main" val="18978642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8F0B183-B9EB-4132-98C0-94D9039A49DC}"/>
              </a:ext>
            </a:extLst>
          </p:cNvPr>
          <p:cNvPicPr>
            <a:picLocks noChangeAspect="1"/>
          </p:cNvPicPr>
          <p:nvPr/>
        </p:nvPicPr>
        <p:blipFill>
          <a:blip r:embed="rId2"/>
          <a:stretch>
            <a:fillRect/>
          </a:stretch>
        </p:blipFill>
        <p:spPr>
          <a:xfrm>
            <a:off x="0" y="0"/>
            <a:ext cx="12192000" cy="6857999"/>
          </a:xfrm>
          <a:prstGeom prst="rect">
            <a:avLst/>
          </a:prstGeom>
        </p:spPr>
      </p:pic>
      <p:sp>
        <p:nvSpPr>
          <p:cNvPr id="3" name="Content Placeholder 2"/>
          <p:cNvSpPr>
            <a:spLocks noGrp="1"/>
          </p:cNvSpPr>
          <p:nvPr>
            <p:ph idx="1"/>
          </p:nvPr>
        </p:nvSpPr>
        <p:spPr>
          <a:xfrm>
            <a:off x="609600" y="0"/>
            <a:ext cx="10972800" cy="5334000"/>
          </a:xfrm>
        </p:spPr>
        <p:txBody>
          <a:bodyPr/>
          <a:lstStyle/>
          <a:p>
            <a:pPr marL="0" indent="0" algn="ctr" defTabSz="685800">
              <a:lnSpc>
                <a:spcPct val="90000"/>
              </a:lnSpc>
              <a:spcBef>
                <a:spcPts val="0"/>
              </a:spcBef>
              <a:spcAft>
                <a:spcPts val="1200"/>
              </a:spcAft>
              <a:buNone/>
              <a:defRPr/>
            </a:pPr>
            <a:r>
              <a:rPr lang="en-US" sz="4000" kern="1200" dirty="0">
                <a:solidFill>
                  <a:schemeClr val="tx2"/>
                </a:solidFill>
                <a:ea typeface="+mj-ea"/>
                <a:cs typeface="Calibri" panose="020F0502020204030204" pitchFamily="34" charset="0"/>
              </a:rPr>
              <a:t>Genesis 6:1-4</a:t>
            </a:r>
          </a:p>
          <a:p>
            <a:pPr marL="0" indent="0" algn="just">
              <a:spcBef>
                <a:spcPts val="0"/>
              </a:spcBef>
              <a:buNone/>
            </a:pPr>
            <a:r>
              <a:rPr lang="en-US" sz="3600" dirty="0">
                <a:effectLst>
                  <a:outerShdw blurRad="38100" dist="38100" dir="2700000" algn="tl">
                    <a:srgbClr val="000000">
                      <a:alpha val="43137"/>
                    </a:srgbClr>
                  </a:outerShdw>
                </a:effectLst>
              </a:rPr>
              <a:t>“</a:t>
            </a:r>
            <a:r>
              <a:rPr lang="en-US" sz="3600" baseline="30000" dirty="0">
                <a:effectLst/>
              </a:rPr>
              <a:t>1 </a:t>
            </a:r>
            <a:r>
              <a:rPr lang="en-US" sz="3600" dirty="0">
                <a:effectLst>
                  <a:outerShdw blurRad="38100" dist="38100" dir="2700000" algn="tl">
                    <a:srgbClr val="000000">
                      <a:alpha val="43137"/>
                    </a:srgbClr>
                  </a:outerShdw>
                </a:effectLst>
              </a:rPr>
              <a:t>Now it came about, when men began to multiply on the face of the land, and daughters were born to them</a:t>
            </a:r>
            <a:r>
              <a:rPr lang="en-US" sz="3600" dirty="0">
                <a:effectLst/>
              </a:rPr>
              <a:t>, </a:t>
            </a:r>
            <a:r>
              <a:rPr lang="en-US" sz="3600" baseline="30000" dirty="0">
                <a:effectLst/>
              </a:rPr>
              <a:t>2 </a:t>
            </a:r>
            <a:r>
              <a:rPr lang="en-US" sz="3600" dirty="0">
                <a:effectLst>
                  <a:outerShdw blurRad="38100" dist="38100" dir="2700000" algn="tl">
                    <a:srgbClr val="000000">
                      <a:alpha val="43137"/>
                    </a:srgbClr>
                  </a:outerShdw>
                </a:effectLst>
              </a:rPr>
              <a:t>that the sons of God saw that the daughters of men were beautiful; and they took wives for themselves, whomever they chose. </a:t>
            </a:r>
            <a:r>
              <a:rPr lang="en-US" sz="3600" baseline="30000" dirty="0">
                <a:effectLst/>
              </a:rPr>
              <a:t>3</a:t>
            </a:r>
            <a:r>
              <a:rPr lang="en-US" sz="3600" dirty="0">
                <a:effectLst>
                  <a:outerShdw blurRad="38100" dist="38100" dir="2700000" algn="tl">
                    <a:srgbClr val="000000">
                      <a:alpha val="43137"/>
                    </a:srgbClr>
                  </a:outerShdw>
                </a:effectLst>
              </a:rPr>
              <a:t> Then the Lord said, ‘My Spirit shall not strive with man forever, because he also is flesh; nevertheless his days shall be </a:t>
            </a:r>
            <a:r>
              <a:rPr lang="en-US" sz="3600" b="1" u="sng" dirty="0">
                <a:solidFill>
                  <a:srgbClr val="FFFFCC"/>
                </a:solidFill>
                <a:effectLst>
                  <a:outerShdw blurRad="38100" dist="38100" dir="2700000" algn="tl">
                    <a:srgbClr val="000000">
                      <a:alpha val="43137"/>
                    </a:srgbClr>
                  </a:outerShdw>
                </a:effectLst>
              </a:rPr>
              <a:t>one hundred and</a:t>
            </a:r>
            <a:r>
              <a:rPr lang="en-US" sz="3600" dirty="0">
                <a:effectLst>
                  <a:outerShdw blurRad="38100" dist="38100" dir="2700000" algn="tl">
                    <a:srgbClr val="000000">
                      <a:alpha val="43137"/>
                    </a:srgbClr>
                  </a:outerShdw>
                </a:effectLst>
              </a:rPr>
              <a:t>. . .</a:t>
            </a:r>
          </a:p>
        </p:txBody>
      </p:sp>
    </p:spTree>
    <p:extLst>
      <p:ext uri="{BB962C8B-B14F-4D97-AF65-F5344CB8AC3E}">
        <p14:creationId xmlns:p14="http://schemas.microsoft.com/office/powerpoint/2010/main" val="38745276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8F0B183-B9EB-4132-98C0-94D9039A49DC}"/>
              </a:ext>
            </a:extLst>
          </p:cNvPr>
          <p:cNvPicPr>
            <a:picLocks noChangeAspect="1"/>
          </p:cNvPicPr>
          <p:nvPr/>
        </p:nvPicPr>
        <p:blipFill>
          <a:blip r:embed="rId2"/>
          <a:stretch>
            <a:fillRect/>
          </a:stretch>
        </p:blipFill>
        <p:spPr>
          <a:xfrm>
            <a:off x="0" y="0"/>
            <a:ext cx="12192000" cy="6857999"/>
          </a:xfrm>
          <a:prstGeom prst="rect">
            <a:avLst/>
          </a:prstGeom>
        </p:spPr>
      </p:pic>
      <p:sp>
        <p:nvSpPr>
          <p:cNvPr id="3" name="Content Placeholder 2"/>
          <p:cNvSpPr>
            <a:spLocks noGrp="1"/>
          </p:cNvSpPr>
          <p:nvPr>
            <p:ph idx="1"/>
          </p:nvPr>
        </p:nvSpPr>
        <p:spPr>
          <a:xfrm>
            <a:off x="609600" y="0"/>
            <a:ext cx="10972800" cy="5334000"/>
          </a:xfrm>
        </p:spPr>
        <p:txBody>
          <a:bodyPr/>
          <a:lstStyle/>
          <a:p>
            <a:pPr marL="0" indent="0" algn="ctr" defTabSz="685800">
              <a:lnSpc>
                <a:spcPct val="90000"/>
              </a:lnSpc>
              <a:spcBef>
                <a:spcPts val="0"/>
              </a:spcBef>
              <a:spcAft>
                <a:spcPts val="1200"/>
              </a:spcAft>
              <a:buNone/>
              <a:defRPr/>
            </a:pPr>
            <a:r>
              <a:rPr lang="en-US" sz="4000" kern="1200" dirty="0">
                <a:solidFill>
                  <a:schemeClr val="tx2"/>
                </a:solidFill>
                <a:ea typeface="+mj-ea"/>
                <a:cs typeface="Calibri" panose="020F0502020204030204" pitchFamily="34" charset="0"/>
              </a:rPr>
              <a:t>Genesis 6:1-4</a:t>
            </a:r>
          </a:p>
          <a:p>
            <a:pPr marL="0" indent="0" algn="just">
              <a:spcBef>
                <a:spcPts val="0"/>
              </a:spcBef>
              <a:buNone/>
            </a:pPr>
            <a:r>
              <a:rPr lang="en-US" sz="3600" dirty="0">
                <a:effectLst>
                  <a:outerShdw blurRad="38100" dist="38100" dir="2700000" algn="tl">
                    <a:srgbClr val="000000">
                      <a:alpha val="43137"/>
                    </a:srgbClr>
                  </a:outerShdw>
                </a:effectLst>
              </a:rPr>
              <a:t>. . . </a:t>
            </a:r>
            <a:r>
              <a:rPr lang="en-US" sz="3600" b="1" u="sng" dirty="0">
                <a:solidFill>
                  <a:srgbClr val="FFFFCC"/>
                </a:solidFill>
                <a:effectLst>
                  <a:outerShdw blurRad="38100" dist="38100" dir="2700000" algn="tl">
                    <a:srgbClr val="000000">
                      <a:alpha val="43137"/>
                    </a:srgbClr>
                  </a:outerShdw>
                </a:effectLst>
              </a:rPr>
              <a:t>twenty years</a:t>
            </a:r>
            <a:r>
              <a:rPr lang="en-US" sz="3600" dirty="0">
                <a:effectLst>
                  <a:outerShdw blurRad="38100" dist="38100" dir="2700000" algn="tl">
                    <a:srgbClr val="000000">
                      <a:alpha val="43137"/>
                    </a:srgbClr>
                  </a:outerShdw>
                </a:effectLst>
              </a:rPr>
              <a:t>.’ </a:t>
            </a:r>
            <a:r>
              <a:rPr lang="en-US" sz="3600" baseline="30000" dirty="0">
                <a:effectLst/>
              </a:rPr>
              <a:t>4</a:t>
            </a:r>
            <a:r>
              <a:rPr lang="en-US" sz="3600" dirty="0">
                <a:effectLst>
                  <a:outerShdw blurRad="38100" dist="38100" dir="2700000" algn="tl">
                    <a:srgbClr val="000000">
                      <a:alpha val="43137"/>
                    </a:srgbClr>
                  </a:outerShdw>
                </a:effectLst>
              </a:rPr>
              <a:t> The Nephilim were on the earth in those days, and also afterward, when the sons of God came in to the daughters of men, and they bore children to them. Those were the mighty men who were of old, men of renown.”</a:t>
            </a:r>
          </a:p>
        </p:txBody>
      </p:sp>
    </p:spTree>
    <p:extLst>
      <p:ext uri="{BB962C8B-B14F-4D97-AF65-F5344CB8AC3E}">
        <p14:creationId xmlns:p14="http://schemas.microsoft.com/office/powerpoint/2010/main" val="24461979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119438" y="228600"/>
            <a:ext cx="5953125" cy="914400"/>
          </a:xfrm>
        </p:spPr>
        <p:txBody>
          <a:bodyPr/>
          <a:lstStyle/>
          <a:p>
            <a:pPr marL="458788" indent="-458788"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cs typeface="Calibri" panose="020F0502020204030204" pitchFamily="34" charset="0"/>
              </a:rPr>
              <a:t>Land Promise Ratified</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Genesis 15:7-21</a:t>
            </a:r>
          </a:p>
        </p:txBody>
      </p:sp>
      <p:sp>
        <p:nvSpPr>
          <p:cNvPr id="161795" name="Rectangle 3"/>
          <p:cNvSpPr>
            <a:spLocks noGrp="1" noChangeArrowheads="1"/>
          </p:cNvSpPr>
          <p:nvPr>
            <p:ph type="body" idx="1"/>
          </p:nvPr>
        </p:nvSpPr>
        <p:spPr>
          <a:xfrm>
            <a:off x="585217" y="1524000"/>
            <a:ext cx="7491983" cy="4800600"/>
          </a:xfrm>
        </p:spPr>
        <p:txBody>
          <a:bodyPr/>
          <a:lstStyle/>
          <a:p>
            <a:pPr marL="514350" lvl="2" indent="-514350" eaLnBrk="1" hangingPunct="1">
              <a:spcBef>
                <a:spcPts val="0"/>
              </a:spcBef>
              <a:spcAft>
                <a:spcPts val="36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God’s Promise (7)</a:t>
            </a:r>
          </a:p>
          <a:p>
            <a:pPr marL="514350" lvl="2" indent="-514350" eaLnBrk="1" hangingPunct="1">
              <a:spcBef>
                <a:spcPts val="0"/>
              </a:spcBef>
              <a:spcAft>
                <a:spcPts val="36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Abram’s Question (8)</a:t>
            </a:r>
          </a:p>
          <a:p>
            <a:pPr marL="514350" lvl="2" indent="-514350" eaLnBrk="1" hangingPunct="1">
              <a:spcBef>
                <a:spcPts val="0"/>
              </a:spcBef>
              <a:spcAft>
                <a:spcPts val="36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Preparation of the Animal pieces (9-11)</a:t>
            </a:r>
          </a:p>
          <a:p>
            <a:pPr marL="514350" lvl="2" indent="-514350" eaLnBrk="1" hangingPunct="1">
              <a:spcBef>
                <a:spcPts val="0"/>
              </a:spcBef>
              <a:spcAft>
                <a:spcPts val="36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Prophecy of redemption from Egyptian bondage (12-16)</a:t>
            </a:r>
          </a:p>
          <a:p>
            <a:pPr marL="514350" lvl="2" indent="-514350" eaLnBrk="1" hangingPunct="1">
              <a:spcBef>
                <a:spcPts val="0"/>
              </a:spcBef>
              <a:spcAft>
                <a:spcPts val="3600"/>
              </a:spcAft>
              <a:buClr>
                <a:srgbClr val="00FF00"/>
              </a:buClr>
              <a:buSzPct val="100000"/>
              <a:buFont typeface="+mj-lt"/>
              <a:buAutoNum type="arabicPeriod"/>
              <a:defRPr/>
            </a:pPr>
            <a:r>
              <a:rPr lang="en-US" b="1" u="sng" dirty="0">
                <a:solidFill>
                  <a:srgbClr val="FFFFCC"/>
                </a:solidFill>
              </a:rPr>
              <a:t>Covenant ratification ritual (17-21)</a:t>
            </a:r>
          </a:p>
        </p:txBody>
      </p:sp>
      <p:pic>
        <p:nvPicPr>
          <p:cNvPr id="5" name="Picture 4">
            <a:extLst>
              <a:ext uri="{FF2B5EF4-FFF2-40B4-BE49-F238E27FC236}">
                <a16:creationId xmlns:a16="http://schemas.microsoft.com/office/drawing/2014/main" id="{66576D2B-7AF3-4A7D-A3A3-D7CBD6B390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29433755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119438" y="228600"/>
            <a:ext cx="5953125" cy="914400"/>
          </a:xfrm>
        </p:spPr>
        <p:txBody>
          <a:bodyPr/>
          <a:lstStyle/>
          <a:p>
            <a:pPr marL="458788" indent="-458788" algn="ctr" eaLnBrk="1" hangingPunct="1">
              <a:buClr>
                <a:srgbClr val="00FF00"/>
              </a:buClr>
              <a:buFont typeface="+mj-lt"/>
              <a:buAutoNum type="arabicPeriod" startAt="5"/>
            </a:pPr>
            <a:r>
              <a:rPr lang="en-US" sz="3600" dirty="0">
                <a:effectLst>
                  <a:outerShdw blurRad="38100" dist="38100" dir="2700000" algn="tl">
                    <a:srgbClr val="000000">
                      <a:alpha val="43137"/>
                    </a:srgbClr>
                  </a:outerShdw>
                </a:effectLst>
                <a:cs typeface="Calibri" panose="020F0502020204030204" pitchFamily="34" charset="0"/>
              </a:rPr>
              <a:t>Covenant Ratification Ritual</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Genesis 15:17-21</a:t>
            </a:r>
          </a:p>
        </p:txBody>
      </p:sp>
      <p:sp>
        <p:nvSpPr>
          <p:cNvPr id="161795" name="Rectangle 3"/>
          <p:cNvSpPr>
            <a:spLocks noGrp="1" noChangeArrowheads="1"/>
          </p:cNvSpPr>
          <p:nvPr>
            <p:ph type="body" idx="1"/>
          </p:nvPr>
        </p:nvSpPr>
        <p:spPr>
          <a:xfrm>
            <a:off x="990600" y="2095500"/>
            <a:ext cx="6934200" cy="2667000"/>
          </a:xfrm>
        </p:spPr>
        <p:txBody>
          <a:bodyPr/>
          <a:lstStyle/>
          <a:p>
            <a:pPr marL="574675" lvl="1" indent="-574675" eaLnBrk="1" hangingPunct="1">
              <a:spcBef>
                <a:spcPts val="0"/>
              </a:spcBef>
              <a:spcAft>
                <a:spcPts val="3000"/>
              </a:spcAft>
              <a:buClr>
                <a:srgbClr val="FFC000"/>
              </a:buClr>
              <a:buSzPct val="100000"/>
              <a:buFont typeface="+mj-lt"/>
              <a:buAutoNum type="alphaLcPeriod"/>
              <a:defRPr/>
            </a:pPr>
            <a:r>
              <a:rPr lang="en-US" dirty="0"/>
              <a:t>The ceremony (17)</a:t>
            </a:r>
          </a:p>
          <a:p>
            <a:pPr marL="574675" lvl="1" indent="-574675" eaLnBrk="1" hangingPunct="1">
              <a:spcBef>
                <a:spcPts val="0"/>
              </a:spcBef>
              <a:spcAft>
                <a:spcPts val="3000"/>
              </a:spcAft>
              <a:buClr>
                <a:srgbClr val="FFC000"/>
              </a:buClr>
              <a:buSzPct val="100000"/>
              <a:buFont typeface="+mj-lt"/>
              <a:buAutoNum type="alphaLcPeriod"/>
              <a:defRPr/>
            </a:pPr>
            <a:r>
              <a:rPr lang="en-US" dirty="0"/>
              <a:t>The covenant (18a)</a:t>
            </a:r>
          </a:p>
          <a:p>
            <a:pPr marL="574675" lvl="1" indent="-574675" eaLnBrk="1" hangingPunct="1">
              <a:spcBef>
                <a:spcPts val="0"/>
              </a:spcBef>
              <a:spcAft>
                <a:spcPts val="3000"/>
              </a:spcAft>
              <a:buClr>
                <a:srgbClr val="FFC000"/>
              </a:buClr>
              <a:buSzPct val="100000"/>
              <a:buFont typeface="+mj-lt"/>
              <a:buAutoNum type="alphaLcPeriod"/>
              <a:defRPr/>
            </a:pPr>
            <a:r>
              <a:rPr lang="en-US" dirty="0"/>
              <a:t>The land (18b-21)</a:t>
            </a:r>
          </a:p>
        </p:txBody>
      </p:sp>
      <p:pic>
        <p:nvPicPr>
          <p:cNvPr id="6" name="Picture 5">
            <a:extLst>
              <a:ext uri="{FF2B5EF4-FFF2-40B4-BE49-F238E27FC236}">
                <a16:creationId xmlns:a16="http://schemas.microsoft.com/office/drawing/2014/main" id="{CB7386C8-0C09-4C5A-9ECC-AB1DA3C9EF4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34402677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119438" y="228600"/>
            <a:ext cx="5953125" cy="914400"/>
          </a:xfrm>
        </p:spPr>
        <p:txBody>
          <a:bodyPr/>
          <a:lstStyle/>
          <a:p>
            <a:pPr marL="458788" indent="-458788" algn="ctr" eaLnBrk="1" hangingPunct="1">
              <a:buClr>
                <a:srgbClr val="00FF00"/>
              </a:buClr>
              <a:buFont typeface="+mj-lt"/>
              <a:buAutoNum type="arabicPeriod" startAt="5"/>
            </a:pPr>
            <a:r>
              <a:rPr lang="en-US" sz="3600" dirty="0">
                <a:effectLst>
                  <a:outerShdw blurRad="38100" dist="38100" dir="2700000" algn="tl">
                    <a:srgbClr val="000000">
                      <a:alpha val="43137"/>
                    </a:srgbClr>
                  </a:outerShdw>
                </a:effectLst>
                <a:cs typeface="Calibri" panose="020F0502020204030204" pitchFamily="34" charset="0"/>
              </a:rPr>
              <a:t>Covenant Ratification Ritual</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Genesis 15:17-21</a:t>
            </a:r>
          </a:p>
        </p:txBody>
      </p:sp>
      <p:sp>
        <p:nvSpPr>
          <p:cNvPr id="161795" name="Rectangle 3"/>
          <p:cNvSpPr>
            <a:spLocks noGrp="1" noChangeArrowheads="1"/>
          </p:cNvSpPr>
          <p:nvPr>
            <p:ph type="body" idx="1"/>
          </p:nvPr>
        </p:nvSpPr>
        <p:spPr>
          <a:xfrm>
            <a:off x="990600" y="2095500"/>
            <a:ext cx="6934200" cy="2667000"/>
          </a:xfrm>
        </p:spPr>
        <p:txBody>
          <a:bodyPr/>
          <a:lstStyle/>
          <a:p>
            <a:pPr marL="574675" lvl="1" indent="-574675" eaLnBrk="1" hangingPunct="1">
              <a:spcBef>
                <a:spcPts val="0"/>
              </a:spcBef>
              <a:spcAft>
                <a:spcPts val="3000"/>
              </a:spcAft>
              <a:buClr>
                <a:srgbClr val="FFC000"/>
              </a:buClr>
              <a:buSzPct val="100000"/>
              <a:buFont typeface="+mj-lt"/>
              <a:buAutoNum type="alphaLcPeriod"/>
              <a:defRPr/>
            </a:pPr>
            <a:r>
              <a:rPr lang="en-US" b="1" u="sng" dirty="0">
                <a:solidFill>
                  <a:srgbClr val="FFFFCC"/>
                </a:solidFill>
              </a:rPr>
              <a:t>The ceremony (17)</a:t>
            </a:r>
          </a:p>
          <a:p>
            <a:pPr marL="574675" lvl="1" indent="-574675" eaLnBrk="1" hangingPunct="1">
              <a:spcBef>
                <a:spcPts val="0"/>
              </a:spcBef>
              <a:spcAft>
                <a:spcPts val="3000"/>
              </a:spcAft>
              <a:buClr>
                <a:srgbClr val="FFC000"/>
              </a:buClr>
              <a:buSzPct val="100000"/>
              <a:buFont typeface="+mj-lt"/>
              <a:buAutoNum type="alphaLcPeriod"/>
              <a:defRPr/>
            </a:pPr>
            <a:r>
              <a:rPr lang="en-US" dirty="0"/>
              <a:t>The covenant (18a)</a:t>
            </a:r>
          </a:p>
          <a:p>
            <a:pPr marL="574675" lvl="1" indent="-574675" eaLnBrk="1" hangingPunct="1">
              <a:spcBef>
                <a:spcPts val="0"/>
              </a:spcBef>
              <a:spcAft>
                <a:spcPts val="3000"/>
              </a:spcAft>
              <a:buClr>
                <a:srgbClr val="FFC000"/>
              </a:buClr>
              <a:buSzPct val="100000"/>
              <a:buFont typeface="+mj-lt"/>
              <a:buAutoNum type="alphaLcPeriod"/>
              <a:defRPr/>
            </a:pPr>
            <a:r>
              <a:rPr lang="en-US" dirty="0"/>
              <a:t>The land (18b-21)</a:t>
            </a:r>
          </a:p>
        </p:txBody>
      </p:sp>
      <p:pic>
        <p:nvPicPr>
          <p:cNvPr id="6" name="Picture 5">
            <a:extLst>
              <a:ext uri="{FF2B5EF4-FFF2-40B4-BE49-F238E27FC236}">
                <a16:creationId xmlns:a16="http://schemas.microsoft.com/office/drawing/2014/main" id="{CB7386C8-0C09-4C5A-9ECC-AB1DA3C9EF4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36533090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B1F0E6A-6FEF-418B-9CC7-F5A4576B350A}"/>
              </a:ext>
            </a:extLst>
          </p:cNvPr>
          <p:cNvPicPr>
            <a:picLocks noChangeAspect="1"/>
          </p:cNvPicPr>
          <p:nvPr/>
        </p:nvPicPr>
        <p:blipFill>
          <a:blip r:embed="rId3"/>
          <a:stretch>
            <a:fillRect/>
          </a:stretch>
        </p:blipFill>
        <p:spPr>
          <a:xfrm>
            <a:off x="12191" y="0"/>
            <a:ext cx="12167617" cy="6858000"/>
          </a:xfrm>
          <a:prstGeom prst="rect">
            <a:avLst/>
          </a:prstGeom>
        </p:spPr>
      </p:pic>
      <p:sp>
        <p:nvSpPr>
          <p:cNvPr id="134147" name="Rectangle 1"/>
          <p:cNvSpPr>
            <a:spLocks noChangeArrowheads="1"/>
          </p:cNvSpPr>
          <p:nvPr/>
        </p:nvSpPr>
        <p:spPr bwMode="auto">
          <a:xfrm>
            <a:off x="609600" y="0"/>
            <a:ext cx="10972800" cy="3077766"/>
          </a:xfrm>
          <a:prstGeom prst="rect">
            <a:avLst/>
          </a:prstGeom>
          <a:noFill/>
          <a:ln w="28575">
            <a:noFill/>
            <a:miter lim="800000"/>
            <a:headEnd/>
            <a:tailEnd/>
          </a:ln>
        </p:spPr>
        <p:txBody>
          <a:bodyPr wrap="square">
            <a:spAutoFit/>
          </a:bodyPr>
          <a:lstStyle/>
          <a:p>
            <a:pPr algn="ctr">
              <a:spcAft>
                <a:spcPts val="1200"/>
              </a:spcAft>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Isaiah 43:1</a:t>
            </a:r>
          </a:p>
          <a:p>
            <a:pPr algn="just">
              <a:spcBef>
                <a:spcPts val="0"/>
              </a:spcBef>
              <a:spcAft>
                <a:spcPts val="0"/>
              </a:spcAft>
            </a:pPr>
            <a:r>
              <a:rPr lang="en-US" altLang="en-US" sz="3600" dirty="0">
                <a:effectLst>
                  <a:outerShdw blurRad="38100" dist="38100" dir="2700000" algn="tl">
                    <a:srgbClr val="000000">
                      <a:alpha val="43137"/>
                    </a:srgbClr>
                  </a:outerShdw>
                </a:effectLst>
                <a:latin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rPr>
              <a:t>But now, thus says the Lord,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your Creator, O Jacob, And He who formed you, O Israel</a:t>
            </a:r>
            <a:r>
              <a:rPr lang="en-US" sz="3600" dirty="0">
                <a:effectLst>
                  <a:outerShdw blurRad="38100" dist="38100" dir="2700000" algn="tl">
                    <a:srgbClr val="000000">
                      <a:alpha val="43137"/>
                    </a:srgbClr>
                  </a:outerShdw>
                </a:effectLst>
                <a:latin typeface="Calibri" panose="020F0502020204030204" pitchFamily="34" charset="0"/>
              </a:rPr>
              <a:t>, 'Do not fear, for I have redeemed you; I have called you by name; you are Mine!'”</a:t>
            </a:r>
            <a:endParaRPr lang="en-US" altLang="en-US" sz="3600" dirty="0">
              <a:effectLst>
                <a:outerShdw blurRad="38100" dist="38100" dir="2700000" algn="tl">
                  <a:srgbClr val="000000">
                    <a:alpha val="43137"/>
                  </a:srgbClr>
                </a:outerShdw>
              </a:effectLst>
              <a:latin typeface="Calibri" panose="020F0502020204030204" pitchFamily="34" charset="0"/>
            </a:endParaRPr>
          </a:p>
        </p:txBody>
      </p:sp>
      <p:pic>
        <p:nvPicPr>
          <p:cNvPr id="3" name="Picture 2">
            <a:extLst>
              <a:ext uri="{FF2B5EF4-FFF2-40B4-BE49-F238E27FC236}">
                <a16:creationId xmlns:a16="http://schemas.microsoft.com/office/drawing/2014/main" id="{3C8C4205-0307-40A2-984C-8A7D15AAF5D8}"/>
              </a:ext>
            </a:extLst>
          </p:cNvPr>
          <p:cNvPicPr>
            <a:picLocks noChangeAspect="1"/>
          </p:cNvPicPr>
          <p:nvPr/>
        </p:nvPicPr>
        <p:blipFill>
          <a:blip r:embed="rId4"/>
          <a:stretch>
            <a:fillRect/>
          </a:stretch>
        </p:blipFill>
        <p:spPr>
          <a:xfrm>
            <a:off x="4559716" y="2971800"/>
            <a:ext cx="3072568" cy="1828800"/>
          </a:xfrm>
          <a:prstGeom prst="rect">
            <a:avLst/>
          </a:prstGeom>
          <a:ln>
            <a:solidFill>
              <a:schemeClr val="tx1"/>
            </a:solidFill>
          </a:ln>
        </p:spPr>
      </p:pic>
    </p:spTree>
    <p:extLst>
      <p:ext uri="{BB962C8B-B14F-4D97-AF65-F5344CB8AC3E}">
        <p14:creationId xmlns:p14="http://schemas.microsoft.com/office/powerpoint/2010/main" val="17653476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586374" y="1524000"/>
            <a:ext cx="11019253" cy="4800600"/>
          </a:xfrm>
        </p:spPr>
        <p:txBody>
          <a:bodyPr/>
          <a:lstStyle/>
          <a:p>
            <a:pPr marL="0" indent="0" algn="just">
              <a:spcBef>
                <a:spcPts val="0"/>
              </a:spcBef>
              <a:spcAft>
                <a:spcPts val="0"/>
              </a:spcAft>
              <a:buNone/>
            </a:pPr>
            <a:r>
              <a:rPr lang="en-US" dirty="0">
                <a:effectLst>
                  <a:outerShdw blurRad="38100" dist="38100" dir="2700000" algn="tl">
                    <a:srgbClr val="000000">
                      <a:alpha val="43137"/>
                    </a:srgbClr>
                  </a:outerShdw>
                </a:effectLst>
              </a:rPr>
              <a:t>“The Hebrew word for deep sleep is </a:t>
            </a:r>
            <a:r>
              <a:rPr lang="en-US" i="1" dirty="0" err="1">
                <a:effectLst>
                  <a:outerShdw blurRad="38100" dist="38100" dir="2700000" algn="tl">
                    <a:srgbClr val="000000">
                      <a:alpha val="43137"/>
                    </a:srgbClr>
                  </a:outerShdw>
                </a:effectLst>
              </a:rPr>
              <a:t>tardeimah</a:t>
            </a:r>
            <a:r>
              <a:rPr lang="en-US" dirty="0">
                <a:effectLst>
                  <a:outerShdw blurRad="38100" dist="38100" dir="2700000" algn="tl">
                    <a:srgbClr val="000000">
                      <a:alpha val="43137"/>
                    </a:srgbClr>
                  </a:outerShdw>
                </a:effectLst>
              </a:rPr>
              <a:t>; it was a supernatural deep sleep that fell upon Abram. It was the same deep sleep that fell upon Adam (Gen. 2:21) in preparation for the creation of Eve. It also fell upon Saul (I Sam. 26:12 and Dan. 8:18; 10:9). It is also mentioned in Job 4:13 and 33:15.”</a:t>
            </a:r>
            <a:endParaRPr lang="en-US" altLang="en-US" dirty="0">
              <a:effectLst>
                <a:outerShdw blurRad="38100" dist="38100" dir="2700000" algn="tl">
                  <a:srgbClr val="000000">
                    <a:alpha val="43137"/>
                  </a:srgbClr>
                </a:outerShdw>
              </a:effectLst>
            </a:endParaRPr>
          </a:p>
        </p:txBody>
      </p:sp>
      <p:sp>
        <p:nvSpPr>
          <p:cNvPr id="4" name="Text Box 5"/>
          <p:cNvSpPr txBox="1">
            <a:spLocks noChangeArrowheads="1"/>
          </p:cNvSpPr>
          <p:nvPr/>
        </p:nvSpPr>
        <p:spPr bwMode="auto">
          <a:xfrm>
            <a:off x="3381375" y="2196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 </a:t>
            </a:r>
            <a:r>
              <a:rPr lang="en-US" altLang="en-US" sz="1800" dirty="0">
                <a:effectLst>
                  <a:outerShdw blurRad="38100" dist="38100" dir="2700000" algn="tl">
                    <a:srgbClr val="000000"/>
                  </a:outerShdw>
                </a:effectLst>
                <a:latin typeface="Calibri" panose="020F0502020204030204" pitchFamily="34" charset="0"/>
                <a:cs typeface="+mn-cs"/>
              </a:rPr>
              <a:t>280</a:t>
            </a: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DF2D6D1B-0318-472E-8E81-E3CCEE0E786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9851430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2209800" y="228600"/>
            <a:ext cx="7772400" cy="1143000"/>
          </a:xfrm>
        </p:spPr>
        <p:txBody>
          <a:bodyPr/>
          <a:lstStyle/>
          <a:p>
            <a:pPr algn="ctr"/>
            <a:r>
              <a:rPr lang="en-US" sz="3600" dirty="0">
                <a:effectLst>
                  <a:outerShdw blurRad="38100" dist="38100" dir="2700000" algn="tl">
                    <a:srgbClr val="000000">
                      <a:alpha val="43137"/>
                    </a:srgbClr>
                  </a:outerShdw>
                </a:effectLst>
              </a:rPr>
              <a:t>Evidence of Abrahamic Covenant’s Unconditional Nature</a:t>
            </a:r>
          </a:p>
        </p:txBody>
      </p:sp>
      <p:sp>
        <p:nvSpPr>
          <p:cNvPr id="34819" name="Rectangle 3"/>
          <p:cNvSpPr>
            <a:spLocks noGrp="1" noChangeArrowheads="1"/>
          </p:cNvSpPr>
          <p:nvPr>
            <p:ph type="body" idx="1"/>
          </p:nvPr>
        </p:nvSpPr>
        <p:spPr>
          <a:xfrm>
            <a:off x="609600" y="1600200"/>
            <a:ext cx="11201400" cy="3810001"/>
          </a:xfrm>
        </p:spPr>
        <p:txBody>
          <a:bodyPr/>
          <a:lstStyle/>
          <a:p>
            <a:pPr marL="457200" indent="-457200">
              <a:spcBef>
                <a:spcPts val="0"/>
              </a:spcBef>
              <a:spcAft>
                <a:spcPts val="1800"/>
              </a:spcAft>
              <a:defRPr/>
            </a:pPr>
            <a:r>
              <a:rPr lang="en-US" dirty="0">
                <a:effectLst>
                  <a:outerShdw blurRad="38100" dist="38100" dir="2700000" algn="tl">
                    <a:srgbClr val="000000">
                      <a:alpha val="43137"/>
                    </a:srgbClr>
                  </a:outerShdw>
                </a:effectLst>
              </a:rPr>
              <a:t>ANE covenant ratification ceremony (Gen 15)</a:t>
            </a:r>
          </a:p>
          <a:p>
            <a:pPr marL="457200" indent="-457200">
              <a:spcBef>
                <a:spcPts val="0"/>
              </a:spcBef>
              <a:spcAft>
                <a:spcPts val="1800"/>
              </a:spcAft>
              <a:defRPr/>
            </a:pPr>
            <a:r>
              <a:rPr lang="en-US" dirty="0">
                <a:effectLst>
                  <a:outerShdw blurRad="38100" dist="38100" dir="2700000" algn="tl">
                    <a:srgbClr val="000000">
                      <a:alpha val="43137"/>
                    </a:srgbClr>
                  </a:outerShdw>
                </a:effectLst>
              </a:rPr>
              <a:t>Lack of stated conditions for Israel’s obedience (Gen 15)</a:t>
            </a:r>
          </a:p>
          <a:p>
            <a:pPr marL="457200" indent="-457200">
              <a:spcBef>
                <a:spcPts val="0"/>
              </a:spcBef>
              <a:spcAft>
                <a:spcPts val="1800"/>
              </a:spcAft>
              <a:defRPr/>
            </a:pPr>
            <a:r>
              <a:rPr lang="en-US" dirty="0">
                <a:effectLst>
                  <a:outerShdw blurRad="38100" dist="38100" dir="2700000" algn="tl">
                    <a:srgbClr val="000000">
                      <a:alpha val="43137"/>
                    </a:srgbClr>
                  </a:outerShdw>
                </a:effectLst>
              </a:rPr>
              <a:t>Covenant's eternality (Gen 17:7, 13, 19; Ps. 90:2)</a:t>
            </a:r>
          </a:p>
          <a:p>
            <a:pPr marL="457200" indent="-457200">
              <a:spcBef>
                <a:spcPts val="0"/>
              </a:spcBef>
              <a:spcAft>
                <a:spcPts val="1800"/>
              </a:spcAft>
              <a:defRPr/>
            </a:pPr>
            <a:r>
              <a:rPr lang="en-US" dirty="0">
                <a:effectLst>
                  <a:outerShdw blurRad="38100" dist="38100" dir="2700000" algn="tl">
                    <a:srgbClr val="000000">
                      <a:alpha val="43137"/>
                    </a:srgbClr>
                  </a:outerShdw>
                </a:effectLst>
              </a:rPr>
              <a:t>Covenant's immutability (</a:t>
            </a:r>
            <a:r>
              <a:rPr lang="en-US" dirty="0" err="1">
                <a:effectLst>
                  <a:outerShdw blurRad="38100" dist="38100" dir="2700000" algn="tl">
                    <a:srgbClr val="000000">
                      <a:alpha val="43137"/>
                    </a:srgbClr>
                  </a:outerShdw>
                </a:effectLst>
              </a:rPr>
              <a:t>Heb</a:t>
            </a:r>
            <a:r>
              <a:rPr lang="en-US" dirty="0">
                <a:effectLst>
                  <a:outerShdw blurRad="38100" dist="38100" dir="2700000" algn="tl">
                    <a:srgbClr val="000000">
                      <a:alpha val="43137"/>
                    </a:srgbClr>
                  </a:outerShdw>
                </a:effectLst>
              </a:rPr>
              <a:t> 6:13-18; Mal. 3:6)</a:t>
            </a:r>
          </a:p>
          <a:p>
            <a:pPr marL="457200" indent="-457200">
              <a:spcBef>
                <a:spcPts val="0"/>
              </a:spcBef>
              <a:spcAft>
                <a:spcPts val="1800"/>
              </a:spcAft>
              <a:defRPr/>
            </a:pPr>
            <a:r>
              <a:rPr lang="en-US" dirty="0">
                <a:effectLst>
                  <a:outerShdw blurRad="38100" dist="38100" dir="2700000" algn="tl">
                    <a:srgbClr val="000000">
                      <a:alpha val="43137"/>
                    </a:srgbClr>
                  </a:outerShdw>
                </a:effectLst>
              </a:rPr>
              <a:t>Trans-generational reaffirmation despite perpetual national disobedience (</a:t>
            </a:r>
            <a:r>
              <a:rPr lang="en-US" dirty="0" err="1">
                <a:effectLst>
                  <a:outerShdw blurRad="38100" dist="38100" dir="2700000" algn="tl">
                    <a:srgbClr val="000000">
                      <a:alpha val="43137"/>
                    </a:srgbClr>
                  </a:outerShdw>
                </a:effectLst>
              </a:rPr>
              <a:t>Jer</a:t>
            </a:r>
            <a:r>
              <a:rPr lang="en-US" dirty="0">
                <a:effectLst>
                  <a:outerShdw blurRad="38100" dist="38100" dir="2700000" algn="tl">
                    <a:srgbClr val="000000">
                      <a:alpha val="43137"/>
                    </a:srgbClr>
                  </a:outerShdw>
                </a:effectLst>
              </a:rPr>
              <a:t> 31:35-37)</a:t>
            </a:r>
          </a:p>
        </p:txBody>
      </p:sp>
      <p:sp>
        <p:nvSpPr>
          <p:cNvPr id="30724" name="Text Box 4"/>
          <p:cNvSpPr txBox="1">
            <a:spLocks noChangeArrowheads="1"/>
          </p:cNvSpPr>
          <p:nvPr/>
        </p:nvSpPr>
        <p:spPr bwMode="auto">
          <a:xfrm>
            <a:off x="3314700" y="6400800"/>
            <a:ext cx="5562600" cy="369332"/>
          </a:xfrm>
          <a:prstGeom prst="rect">
            <a:avLst/>
          </a:prstGeom>
          <a:noFill/>
          <a:ln w="9525">
            <a:noFill/>
            <a:miter lim="800000"/>
            <a:headEnd/>
            <a:tailEnd/>
          </a:ln>
        </p:spPr>
        <p:txBody>
          <a:bodyPr wrap="square">
            <a:spAutoFit/>
          </a:bodyPr>
          <a:lstStyle/>
          <a:p>
            <a:pPr algn="ctr">
              <a:spcBef>
                <a:spcPct val="50000"/>
              </a:spcBef>
            </a:pPr>
            <a:r>
              <a:rPr lang="en-US" sz="1800" dirty="0">
                <a:effectLst>
                  <a:outerShdw blurRad="38100" dist="38100" dir="2700000" algn="tl">
                    <a:srgbClr val="000000">
                      <a:alpha val="43137"/>
                    </a:srgbClr>
                  </a:outerShdw>
                </a:effectLst>
                <a:latin typeface="Calibri" panose="020F0502020204030204" pitchFamily="34" charset="0"/>
              </a:rPr>
              <a:t>Walvoord, </a:t>
            </a:r>
            <a:r>
              <a:rPr lang="en-US" sz="1800" i="1" dirty="0">
                <a:effectLst>
                  <a:outerShdw blurRad="38100" dist="38100" dir="2700000" algn="tl">
                    <a:srgbClr val="000000">
                      <a:alpha val="43137"/>
                    </a:srgbClr>
                  </a:outerShdw>
                </a:effectLst>
                <a:latin typeface="Calibri" panose="020F0502020204030204" pitchFamily="34" charset="0"/>
              </a:rPr>
              <a:t>The Millennial Kingdom</a:t>
            </a:r>
            <a:r>
              <a:rPr lang="en-US" sz="1800" dirty="0">
                <a:effectLst>
                  <a:outerShdw blurRad="38100" dist="38100" dir="2700000" algn="tl">
                    <a:srgbClr val="000000">
                      <a:alpha val="43137"/>
                    </a:srgbClr>
                  </a:outerShdw>
                </a:effectLst>
                <a:latin typeface="Calibri" panose="020F0502020204030204" pitchFamily="34" charset="0"/>
              </a:rPr>
              <a:t>, 149-52</a:t>
            </a:r>
          </a:p>
        </p:txBody>
      </p:sp>
      <p:pic>
        <p:nvPicPr>
          <p:cNvPr id="5" name="Picture 2" descr="http://walvoordhistory.com/wp-content/uploads/2009/11/JohnFWalvoord-e1419653447886.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152400"/>
            <a:ext cx="920116" cy="1097280"/>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32922606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586374" y="1524000"/>
            <a:ext cx="11019253" cy="4800600"/>
          </a:xfrm>
        </p:spPr>
        <p:txBody>
          <a:bodyPr/>
          <a:lstStyle/>
          <a:p>
            <a:pPr marL="0" indent="0" algn="just">
              <a:spcBef>
                <a:spcPts val="0"/>
              </a:spcBef>
              <a:spcAft>
                <a:spcPts val="0"/>
              </a:spcAft>
              <a:buNone/>
            </a:pPr>
            <a:r>
              <a:rPr lang="en-US" dirty="0">
                <a:effectLst>
                  <a:outerShdw blurRad="38100" dist="38100" dir="2700000" algn="tl">
                    <a:srgbClr val="000000">
                      <a:alpha val="43137"/>
                    </a:srgbClr>
                  </a:outerShdw>
                </a:effectLst>
              </a:rPr>
              <a:t>“The normal procedure was for both persons making the covenant to walk between the pieces of the animal, rendering the terms of the covenant obligatory to both parties. This procedure also rendered the covenant conditional: If one party broke the terms and forfeited his life, it would exempt the other party from keeping his part of the covenant. Since the covenant was between God and Abram, it was normal here that God passed between these pieces. The previous abnormality was the fact that in place of one animal, there were five. Now there was a second differentiation.”</a:t>
            </a:r>
            <a:endParaRPr lang="en-US" altLang="en-US" dirty="0">
              <a:effectLst>
                <a:outerShdw blurRad="38100" dist="38100" dir="2700000" algn="tl">
                  <a:srgbClr val="000000">
                    <a:alpha val="43137"/>
                  </a:srgbClr>
                </a:outerShdw>
              </a:effectLst>
            </a:endParaRPr>
          </a:p>
        </p:txBody>
      </p:sp>
      <p:sp>
        <p:nvSpPr>
          <p:cNvPr id="4" name="Text Box 5"/>
          <p:cNvSpPr txBox="1">
            <a:spLocks noChangeArrowheads="1"/>
          </p:cNvSpPr>
          <p:nvPr/>
        </p:nvSpPr>
        <p:spPr bwMode="auto">
          <a:xfrm>
            <a:off x="3381375" y="2196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 </a:t>
            </a:r>
            <a:r>
              <a:rPr lang="en-US" altLang="en-US" sz="1800" dirty="0">
                <a:effectLst>
                  <a:outerShdw blurRad="38100" dist="38100" dir="2700000" algn="tl">
                    <a:srgbClr val="000000"/>
                  </a:outerShdw>
                </a:effectLst>
                <a:latin typeface="Calibri" panose="020F0502020204030204" pitchFamily="34" charset="0"/>
                <a:cs typeface="+mn-cs"/>
              </a:rPr>
              <a:t>283-84</a:t>
            </a: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DF2D6D1B-0318-472E-8E81-E3CCEE0E786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10343285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586374" y="1295400"/>
            <a:ext cx="11019253" cy="4800600"/>
          </a:xfrm>
        </p:spPr>
        <p:txBody>
          <a:bodyPr/>
          <a:lstStyle/>
          <a:p>
            <a:pPr marL="0" indent="0" algn="just">
              <a:spcBef>
                <a:spcPts val="0"/>
              </a:spcBef>
              <a:spcAft>
                <a:spcPts val="0"/>
              </a:spcAft>
              <a:buNone/>
            </a:pPr>
            <a:r>
              <a:rPr lang="en-US" dirty="0">
                <a:effectLst>
                  <a:outerShdw blurRad="38100" dist="38100" dir="2700000" algn="tl">
                    <a:srgbClr val="000000">
                      <a:alpha val="43137"/>
                    </a:srgbClr>
                  </a:outerShdw>
                </a:effectLst>
              </a:rPr>
              <a:t>“It was not God and Abram that walked between these pieces of the animals, but it was God alone Who passed between the pieces of the animals, which rendered the covenant unconditional. Abram’s lack of participation emphasizes the unconditionality of this particular covenant. So Abram did not become an active participant in the signing and sealing of the covenant as such; he was only the recipient of the covenant and the covenantal promises. It meant that no matter how often Abram failed (and he will fail in the next chapter), and no matter how often his seed, the Jewish people fail, the Abrahamic Covenant cannot be rendered null and void.”</a:t>
            </a:r>
            <a:endParaRPr lang="en-US" altLang="en-US" dirty="0">
              <a:effectLst>
                <a:outerShdw blurRad="38100" dist="38100" dir="2700000" algn="tl">
                  <a:srgbClr val="000000">
                    <a:alpha val="43137"/>
                  </a:srgbClr>
                </a:outerShdw>
              </a:effectLst>
            </a:endParaRPr>
          </a:p>
        </p:txBody>
      </p:sp>
      <p:sp>
        <p:nvSpPr>
          <p:cNvPr id="4" name="Text Box 5"/>
          <p:cNvSpPr txBox="1">
            <a:spLocks noChangeArrowheads="1"/>
          </p:cNvSpPr>
          <p:nvPr/>
        </p:nvSpPr>
        <p:spPr bwMode="auto">
          <a:xfrm>
            <a:off x="3381375" y="2196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 </a:t>
            </a:r>
            <a:r>
              <a:rPr lang="en-US" altLang="en-US" sz="1800" dirty="0">
                <a:effectLst>
                  <a:outerShdw blurRad="38100" dist="38100" dir="2700000" algn="tl">
                    <a:srgbClr val="000000"/>
                  </a:outerShdw>
                </a:effectLst>
                <a:latin typeface="Calibri" panose="020F0502020204030204" pitchFamily="34" charset="0"/>
                <a:cs typeface="+mn-cs"/>
              </a:rPr>
              <a:t>283-84</a:t>
            </a: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DF2D6D1B-0318-472E-8E81-E3CCEE0E786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7630280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119438" y="228600"/>
            <a:ext cx="5953125" cy="914400"/>
          </a:xfrm>
        </p:spPr>
        <p:txBody>
          <a:bodyPr/>
          <a:lstStyle/>
          <a:p>
            <a:pPr marL="458788" indent="-458788" algn="ctr" eaLnBrk="1" hangingPunct="1">
              <a:buClr>
                <a:srgbClr val="00FF00"/>
              </a:buClr>
              <a:buFont typeface="+mj-lt"/>
              <a:buAutoNum type="arabicPeriod" startAt="5"/>
            </a:pPr>
            <a:r>
              <a:rPr lang="en-US" sz="3600" dirty="0">
                <a:effectLst>
                  <a:outerShdw blurRad="38100" dist="38100" dir="2700000" algn="tl">
                    <a:srgbClr val="000000">
                      <a:alpha val="43137"/>
                    </a:srgbClr>
                  </a:outerShdw>
                </a:effectLst>
                <a:cs typeface="Calibri" panose="020F0502020204030204" pitchFamily="34" charset="0"/>
              </a:rPr>
              <a:t>Covenant Ratification Ritual</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Genesis 15:17-21</a:t>
            </a:r>
          </a:p>
        </p:txBody>
      </p:sp>
      <p:sp>
        <p:nvSpPr>
          <p:cNvPr id="161795" name="Rectangle 3"/>
          <p:cNvSpPr>
            <a:spLocks noGrp="1" noChangeArrowheads="1"/>
          </p:cNvSpPr>
          <p:nvPr>
            <p:ph type="body" idx="1"/>
          </p:nvPr>
        </p:nvSpPr>
        <p:spPr>
          <a:xfrm>
            <a:off x="990600" y="2095500"/>
            <a:ext cx="6934200" cy="2667000"/>
          </a:xfrm>
        </p:spPr>
        <p:txBody>
          <a:bodyPr/>
          <a:lstStyle/>
          <a:p>
            <a:pPr marL="574675" lvl="1" indent="-574675" eaLnBrk="1" hangingPunct="1">
              <a:spcBef>
                <a:spcPts val="0"/>
              </a:spcBef>
              <a:spcAft>
                <a:spcPts val="3000"/>
              </a:spcAft>
              <a:buClr>
                <a:srgbClr val="FFC000"/>
              </a:buClr>
              <a:buSzPct val="100000"/>
              <a:buFont typeface="+mj-lt"/>
              <a:buAutoNum type="alphaLcPeriod"/>
              <a:defRPr/>
            </a:pPr>
            <a:r>
              <a:rPr lang="en-US" dirty="0"/>
              <a:t>The ceremony (17)</a:t>
            </a:r>
          </a:p>
          <a:p>
            <a:pPr marL="574675" lvl="1" indent="-574675" eaLnBrk="1" hangingPunct="1">
              <a:spcBef>
                <a:spcPts val="0"/>
              </a:spcBef>
              <a:spcAft>
                <a:spcPts val="3000"/>
              </a:spcAft>
              <a:buClr>
                <a:srgbClr val="FFC000"/>
              </a:buClr>
              <a:buSzPct val="100000"/>
              <a:buFont typeface="+mj-lt"/>
              <a:buAutoNum type="alphaLcPeriod"/>
              <a:defRPr/>
            </a:pPr>
            <a:r>
              <a:rPr lang="en-US" b="1" u="sng" dirty="0">
                <a:solidFill>
                  <a:srgbClr val="FFFFCC"/>
                </a:solidFill>
              </a:rPr>
              <a:t>The covenant (18a)</a:t>
            </a:r>
          </a:p>
          <a:p>
            <a:pPr marL="574675" lvl="1" indent="-574675" eaLnBrk="1" hangingPunct="1">
              <a:spcBef>
                <a:spcPts val="0"/>
              </a:spcBef>
              <a:spcAft>
                <a:spcPts val="3000"/>
              </a:spcAft>
              <a:buClr>
                <a:srgbClr val="FFC000"/>
              </a:buClr>
              <a:buSzPct val="100000"/>
              <a:buFont typeface="+mj-lt"/>
              <a:buAutoNum type="alphaLcPeriod"/>
              <a:defRPr/>
            </a:pPr>
            <a:r>
              <a:rPr lang="en-US" dirty="0"/>
              <a:t>The land (18b-21)</a:t>
            </a:r>
          </a:p>
        </p:txBody>
      </p:sp>
      <p:pic>
        <p:nvPicPr>
          <p:cNvPr id="6" name="Picture 5">
            <a:extLst>
              <a:ext uri="{FF2B5EF4-FFF2-40B4-BE49-F238E27FC236}">
                <a16:creationId xmlns:a16="http://schemas.microsoft.com/office/drawing/2014/main" id="{CB7386C8-0C09-4C5A-9ECC-AB1DA3C9EF4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30611713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02ACE04-FABD-46A8-BCCE-F3190DBFD78C}"/>
              </a:ext>
            </a:extLst>
          </p:cNvPr>
          <p:cNvPicPr>
            <a:picLocks noChangeAspect="1"/>
          </p:cNvPicPr>
          <p:nvPr/>
        </p:nvPicPr>
        <p:blipFill>
          <a:blip r:embed="rId2"/>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1" y="0"/>
            <a:ext cx="10972800" cy="5093702"/>
          </a:xfrm>
          <a:prstGeom prst="rect">
            <a:avLst/>
          </a:prstGeom>
          <a:noFill/>
          <a:ln w="28575">
            <a:noFill/>
            <a:miter lim="800000"/>
            <a:headEnd/>
            <a:tailEnd/>
          </a:ln>
        </p:spPr>
        <p:txBody>
          <a:bodyPr wrap="square">
            <a:spAutoFit/>
          </a:bodyPr>
          <a:lstStyle/>
          <a:p>
            <a:pPr algn="ctr">
              <a:spcAft>
                <a:spcPts val="600"/>
              </a:spcAft>
            </a:pPr>
            <a:r>
              <a:rPr lang="en-US" sz="3600" baseline="30000" dirty="0">
                <a:latin typeface="Calibri" panose="020F0502020204030204" pitchFamily="34" charset="0"/>
              </a:rPr>
              <a:t> </a:t>
            </a: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15:18-21</a:t>
            </a:r>
          </a:p>
          <a:p>
            <a:pPr algn="just"/>
            <a:r>
              <a:rPr lang="en-US" sz="3600" baseline="30000" dirty="0">
                <a:effectLst>
                  <a:outerShdw blurRad="38100" dist="38100" dir="2700000" algn="tl">
                    <a:srgbClr val="000000">
                      <a:alpha val="43137"/>
                    </a:srgbClr>
                  </a:outerShdw>
                </a:effectLst>
                <a:latin typeface="Calibri" panose="020F0502020204030204" pitchFamily="34" charset="0"/>
              </a:rPr>
              <a:t>18</a:t>
            </a:r>
            <a:r>
              <a:rPr lang="en-US" sz="3600" dirty="0">
                <a:effectLst>
                  <a:outerShdw blurRad="38100" dist="38100" dir="2700000" algn="tl">
                    <a:srgbClr val="000000">
                      <a:alpha val="43137"/>
                    </a:srgbClr>
                  </a:outerShdw>
                </a:effectLst>
                <a:latin typeface="Calibri" panose="020F0502020204030204" pitchFamily="34" charset="0"/>
              </a:rPr>
              <a:t> On that day the </a:t>
            </a:r>
            <a:r>
              <a:rPr lang="en-US" sz="3600" cap="small" dirty="0">
                <a:effectLst>
                  <a:outerShdw blurRad="38100" dist="38100" dir="2700000" algn="tl">
                    <a:srgbClr val="000000">
                      <a:alpha val="43137"/>
                    </a:srgbClr>
                  </a:outerShdw>
                </a:effectLst>
                <a:latin typeface="Calibri" panose="020F0502020204030204" pitchFamily="34" charset="0"/>
              </a:rPr>
              <a:t>Lord</a:t>
            </a:r>
            <a:r>
              <a:rPr lang="en-US" sz="3600" dirty="0">
                <a:effectLst>
                  <a:outerShdw blurRad="38100" dist="38100" dir="2700000" algn="tl">
                    <a:srgbClr val="000000">
                      <a:alpha val="43137"/>
                    </a:srgbClr>
                  </a:outerShdw>
                </a:effectLst>
                <a:latin typeface="Calibri" panose="020F0502020204030204" pitchFamily="34" charset="0"/>
              </a:rPr>
              <a:t> made a covenant with Abram, saying, “To your descendants I have given this land, From the river of Egypt as far as the great river, the river Euphrates: </a:t>
            </a:r>
            <a:r>
              <a:rPr lang="en-US" sz="3600" baseline="30000" dirty="0">
                <a:effectLst>
                  <a:outerShdw blurRad="38100" dist="38100" dir="2700000" algn="tl">
                    <a:srgbClr val="000000">
                      <a:alpha val="43137"/>
                    </a:srgbClr>
                  </a:outerShdw>
                </a:effectLst>
                <a:latin typeface="Calibri" panose="020F0502020204030204" pitchFamily="34" charset="0"/>
              </a:rPr>
              <a:t>19 </a:t>
            </a:r>
            <a:r>
              <a:rPr lang="en-US" sz="3600" dirty="0">
                <a:effectLst>
                  <a:outerShdw blurRad="38100" dist="38100" dir="2700000" algn="tl">
                    <a:srgbClr val="000000">
                      <a:alpha val="43137"/>
                    </a:srgbClr>
                  </a:outerShdw>
                </a:effectLst>
                <a:latin typeface="Calibri" panose="020F0502020204030204" pitchFamily="34" charset="0"/>
              </a:rPr>
              <a:t>the Kenite and the </a:t>
            </a:r>
            <a:r>
              <a:rPr lang="en-US" sz="3600" dirty="0" err="1">
                <a:effectLst>
                  <a:outerShdw blurRad="38100" dist="38100" dir="2700000" algn="tl">
                    <a:srgbClr val="000000">
                      <a:alpha val="43137"/>
                    </a:srgbClr>
                  </a:outerShdw>
                </a:effectLst>
                <a:latin typeface="Calibri" panose="020F0502020204030204" pitchFamily="34" charset="0"/>
              </a:rPr>
              <a:t>Kenizzite</a:t>
            </a:r>
            <a:r>
              <a:rPr lang="en-US" sz="3600" dirty="0">
                <a:effectLst>
                  <a:outerShdw blurRad="38100" dist="38100" dir="2700000" algn="tl">
                    <a:srgbClr val="000000">
                      <a:alpha val="43137"/>
                    </a:srgbClr>
                  </a:outerShdw>
                </a:effectLst>
                <a:latin typeface="Calibri" panose="020F0502020204030204" pitchFamily="34" charset="0"/>
              </a:rPr>
              <a:t> and the </a:t>
            </a:r>
            <a:r>
              <a:rPr lang="en-US" sz="3600" dirty="0" err="1">
                <a:effectLst>
                  <a:outerShdw blurRad="38100" dist="38100" dir="2700000" algn="tl">
                    <a:srgbClr val="000000">
                      <a:alpha val="43137"/>
                    </a:srgbClr>
                  </a:outerShdw>
                </a:effectLst>
                <a:latin typeface="Calibri" panose="020F0502020204030204" pitchFamily="34" charset="0"/>
              </a:rPr>
              <a:t>Kadmonite</a:t>
            </a:r>
            <a:r>
              <a:rPr lang="en-US" sz="3600" dirty="0">
                <a:effectLst>
                  <a:outerShdw blurRad="38100" dist="38100" dir="2700000" algn="tl">
                    <a:srgbClr val="000000">
                      <a:alpha val="43137"/>
                    </a:srgbClr>
                  </a:outerShdw>
                </a:effectLst>
                <a:latin typeface="Calibri" panose="020F0502020204030204" pitchFamily="34" charset="0"/>
              </a:rPr>
              <a:t> </a:t>
            </a:r>
            <a:r>
              <a:rPr lang="en-US" sz="3600" baseline="30000" dirty="0">
                <a:effectLst>
                  <a:outerShdw blurRad="38100" dist="38100" dir="2700000" algn="tl">
                    <a:srgbClr val="000000">
                      <a:alpha val="43137"/>
                    </a:srgbClr>
                  </a:outerShdw>
                </a:effectLst>
                <a:latin typeface="Calibri" panose="020F0502020204030204" pitchFamily="34" charset="0"/>
              </a:rPr>
              <a:t>20 </a:t>
            </a:r>
            <a:r>
              <a:rPr lang="en-US" sz="3600" dirty="0">
                <a:effectLst>
                  <a:outerShdw blurRad="38100" dist="38100" dir="2700000" algn="tl">
                    <a:srgbClr val="000000">
                      <a:alpha val="43137"/>
                    </a:srgbClr>
                  </a:outerShdw>
                </a:effectLst>
                <a:latin typeface="Calibri" panose="020F0502020204030204" pitchFamily="34" charset="0"/>
              </a:rPr>
              <a:t>and the Hittite and the </a:t>
            </a:r>
            <a:r>
              <a:rPr lang="en-US" sz="3600" dirty="0" err="1">
                <a:effectLst>
                  <a:outerShdw blurRad="38100" dist="38100" dir="2700000" algn="tl">
                    <a:srgbClr val="000000">
                      <a:alpha val="43137"/>
                    </a:srgbClr>
                  </a:outerShdw>
                </a:effectLst>
                <a:latin typeface="Calibri" panose="020F0502020204030204" pitchFamily="34" charset="0"/>
              </a:rPr>
              <a:t>Perizzite</a:t>
            </a:r>
            <a:r>
              <a:rPr lang="en-US" sz="3600" dirty="0">
                <a:effectLst>
                  <a:outerShdw blurRad="38100" dist="38100" dir="2700000" algn="tl">
                    <a:srgbClr val="000000">
                      <a:alpha val="43137"/>
                    </a:srgbClr>
                  </a:outerShdw>
                </a:effectLst>
                <a:latin typeface="Calibri" panose="020F0502020204030204" pitchFamily="34" charset="0"/>
              </a:rPr>
              <a:t> and the </a:t>
            </a:r>
            <a:r>
              <a:rPr lang="en-US" sz="3600" dirty="0" err="1">
                <a:effectLst>
                  <a:outerShdw blurRad="38100" dist="38100" dir="2700000" algn="tl">
                    <a:srgbClr val="000000">
                      <a:alpha val="43137"/>
                    </a:srgbClr>
                  </a:outerShdw>
                </a:effectLst>
                <a:latin typeface="Calibri" panose="020F0502020204030204" pitchFamily="34" charset="0"/>
              </a:rPr>
              <a:t>Rephaim</a:t>
            </a:r>
            <a:r>
              <a:rPr lang="en-US" sz="3600" dirty="0">
                <a:effectLst>
                  <a:outerShdw blurRad="38100" dist="38100" dir="2700000" algn="tl">
                    <a:srgbClr val="000000">
                      <a:alpha val="43137"/>
                    </a:srgbClr>
                  </a:outerShdw>
                </a:effectLst>
                <a:latin typeface="Calibri" panose="020F0502020204030204" pitchFamily="34" charset="0"/>
              </a:rPr>
              <a:t> </a:t>
            </a:r>
            <a:r>
              <a:rPr lang="en-US" sz="3600" baseline="30000" dirty="0">
                <a:effectLst>
                  <a:outerShdw blurRad="38100" dist="38100" dir="2700000" algn="tl">
                    <a:srgbClr val="000000">
                      <a:alpha val="43137"/>
                    </a:srgbClr>
                  </a:outerShdw>
                </a:effectLst>
                <a:latin typeface="Calibri" panose="020F0502020204030204" pitchFamily="34" charset="0"/>
              </a:rPr>
              <a:t>21 </a:t>
            </a:r>
            <a:r>
              <a:rPr lang="en-US" sz="3600" dirty="0">
                <a:effectLst>
                  <a:outerShdw blurRad="38100" dist="38100" dir="2700000" algn="tl">
                    <a:srgbClr val="000000">
                      <a:alpha val="43137"/>
                    </a:srgbClr>
                  </a:outerShdw>
                </a:effectLst>
                <a:latin typeface="Calibri" panose="020F0502020204030204" pitchFamily="34" charset="0"/>
              </a:rPr>
              <a:t>and the Amorite and the Canaanite and the </a:t>
            </a:r>
            <a:r>
              <a:rPr lang="en-US" sz="3600" dirty="0" err="1">
                <a:effectLst>
                  <a:outerShdw blurRad="38100" dist="38100" dir="2700000" algn="tl">
                    <a:srgbClr val="000000">
                      <a:alpha val="43137"/>
                    </a:srgbClr>
                  </a:outerShdw>
                </a:effectLst>
                <a:latin typeface="Calibri" panose="020F0502020204030204" pitchFamily="34" charset="0"/>
              </a:rPr>
              <a:t>Girgashite</a:t>
            </a:r>
            <a:r>
              <a:rPr lang="en-US" sz="3600" dirty="0">
                <a:effectLst>
                  <a:outerShdw blurRad="38100" dist="38100" dir="2700000" algn="tl">
                    <a:srgbClr val="000000">
                      <a:alpha val="43137"/>
                    </a:srgbClr>
                  </a:outerShdw>
                </a:effectLst>
                <a:latin typeface="Calibri" panose="020F0502020204030204" pitchFamily="34" charset="0"/>
              </a:rPr>
              <a:t> and the </a:t>
            </a:r>
            <a:r>
              <a:rPr lang="en-US" sz="3600" dirty="0" err="1">
                <a:effectLst>
                  <a:outerShdw blurRad="38100" dist="38100" dir="2700000" algn="tl">
                    <a:srgbClr val="000000">
                      <a:alpha val="43137"/>
                    </a:srgbClr>
                  </a:outerShdw>
                </a:effectLst>
                <a:latin typeface="Calibri" panose="020F0502020204030204" pitchFamily="34" charset="0"/>
              </a:rPr>
              <a:t>Jebusite</a:t>
            </a:r>
            <a:r>
              <a:rPr lang="en-US" sz="3600" dirty="0">
                <a:effectLst>
                  <a:outerShdw blurRad="38100" dist="38100" dir="2700000" algn="tl">
                    <a:srgbClr val="000000">
                      <a:alpha val="43137"/>
                    </a:srgbClr>
                  </a:outerShdw>
                </a:effectLst>
                <a:latin typeface="Calibri" panose="020F0502020204030204" pitchFamily="34" charset="0"/>
              </a:rPr>
              <a:t>.”</a:t>
            </a:r>
          </a:p>
          <a:p>
            <a:pPr algn="just"/>
            <a:endParaRPr lang="en-US" sz="2800" dirty="0">
              <a:latin typeface="Calibri" panose="020F0502020204030204" pitchFamily="34" charset="0"/>
            </a:endParaRPr>
          </a:p>
        </p:txBody>
      </p:sp>
    </p:spTree>
    <p:extLst>
      <p:ext uri="{BB962C8B-B14F-4D97-AF65-F5344CB8AC3E}">
        <p14:creationId xmlns:p14="http://schemas.microsoft.com/office/powerpoint/2010/main" val="16433214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02ACE04-FABD-46A8-BCCE-F3190DBFD78C}"/>
              </a:ext>
            </a:extLst>
          </p:cNvPr>
          <p:cNvPicPr>
            <a:picLocks noChangeAspect="1"/>
          </p:cNvPicPr>
          <p:nvPr/>
        </p:nvPicPr>
        <p:blipFill>
          <a:blip r:embed="rId2"/>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1" y="0"/>
            <a:ext cx="10972800" cy="5093702"/>
          </a:xfrm>
          <a:prstGeom prst="rect">
            <a:avLst/>
          </a:prstGeom>
          <a:noFill/>
          <a:ln w="28575">
            <a:noFill/>
            <a:miter lim="800000"/>
            <a:headEnd/>
            <a:tailEnd/>
          </a:ln>
        </p:spPr>
        <p:txBody>
          <a:bodyPr wrap="square">
            <a:spAutoFit/>
          </a:bodyPr>
          <a:lstStyle/>
          <a:p>
            <a:pPr algn="ctr">
              <a:spcAft>
                <a:spcPts val="600"/>
              </a:spcAft>
            </a:pPr>
            <a:r>
              <a:rPr lang="en-US" sz="3600" baseline="30000" dirty="0">
                <a:latin typeface="Calibri" panose="020F0502020204030204" pitchFamily="34" charset="0"/>
              </a:rPr>
              <a:t> </a:t>
            </a: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15:18-21</a:t>
            </a:r>
          </a:p>
          <a:p>
            <a:pPr algn="just"/>
            <a:r>
              <a:rPr lang="en-US" sz="3600" baseline="30000" dirty="0">
                <a:effectLst>
                  <a:outerShdw blurRad="38100" dist="38100" dir="2700000" algn="tl">
                    <a:srgbClr val="000000">
                      <a:alpha val="43137"/>
                    </a:srgbClr>
                  </a:outerShdw>
                </a:effectLst>
                <a:latin typeface="Calibri" panose="020F0502020204030204" pitchFamily="34" charset="0"/>
              </a:rPr>
              <a:t>18</a:t>
            </a:r>
            <a:r>
              <a:rPr lang="en-US" sz="3600" dirty="0">
                <a:effectLst>
                  <a:outerShdw blurRad="38100" dist="38100" dir="2700000" algn="tl">
                    <a:srgbClr val="000000">
                      <a:alpha val="43137"/>
                    </a:srgbClr>
                  </a:outerShdw>
                </a:effectLst>
                <a:latin typeface="Calibri" panose="020F0502020204030204" pitchFamily="34" charset="0"/>
              </a:rPr>
              <a:t> On that day the </a:t>
            </a:r>
            <a:r>
              <a:rPr lang="en-US" sz="3600" cap="small" dirty="0">
                <a:effectLst>
                  <a:outerShdw blurRad="38100" dist="38100" dir="2700000" algn="tl">
                    <a:srgbClr val="000000">
                      <a:alpha val="43137"/>
                    </a:srgbClr>
                  </a:outerShdw>
                </a:effectLst>
                <a:latin typeface="Calibri" panose="020F0502020204030204" pitchFamily="34" charset="0"/>
              </a:rPr>
              <a:t>Lord</a:t>
            </a:r>
            <a:r>
              <a:rPr lang="en-US" sz="3600" dirty="0">
                <a:effectLst>
                  <a:outerShdw blurRad="38100" dist="38100" dir="2700000" algn="tl">
                    <a:srgbClr val="000000">
                      <a:alpha val="43137"/>
                    </a:srgbClr>
                  </a:outerShdw>
                </a:effectLst>
                <a:latin typeface="Calibri" panose="020F0502020204030204" pitchFamily="34" charset="0"/>
              </a:rPr>
              <a:t> made a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covenant</a:t>
            </a:r>
            <a:r>
              <a:rPr lang="en-US" sz="3600" dirty="0">
                <a:effectLst>
                  <a:outerShdw blurRad="38100" dist="38100" dir="2700000" algn="tl">
                    <a:srgbClr val="000000">
                      <a:alpha val="43137"/>
                    </a:srgbClr>
                  </a:outerShdw>
                </a:effectLst>
                <a:latin typeface="Calibri" panose="020F0502020204030204" pitchFamily="34" charset="0"/>
              </a:rPr>
              <a:t> with Abram, saying, “To your descendants I have given this land, From the river of Egypt as far as the great river, the river Euphrates: </a:t>
            </a:r>
            <a:r>
              <a:rPr lang="en-US" sz="3600" baseline="30000" dirty="0">
                <a:effectLst>
                  <a:outerShdw blurRad="38100" dist="38100" dir="2700000" algn="tl">
                    <a:srgbClr val="000000">
                      <a:alpha val="43137"/>
                    </a:srgbClr>
                  </a:outerShdw>
                </a:effectLst>
                <a:latin typeface="Calibri" panose="020F0502020204030204" pitchFamily="34" charset="0"/>
              </a:rPr>
              <a:t>19 </a:t>
            </a:r>
            <a:r>
              <a:rPr lang="en-US" sz="3600" dirty="0">
                <a:effectLst>
                  <a:outerShdw blurRad="38100" dist="38100" dir="2700000" algn="tl">
                    <a:srgbClr val="000000">
                      <a:alpha val="43137"/>
                    </a:srgbClr>
                  </a:outerShdw>
                </a:effectLst>
                <a:latin typeface="Calibri" panose="020F0502020204030204" pitchFamily="34" charset="0"/>
              </a:rPr>
              <a:t>the Kenite and the </a:t>
            </a:r>
            <a:r>
              <a:rPr lang="en-US" sz="3600" dirty="0" err="1">
                <a:effectLst>
                  <a:outerShdw blurRad="38100" dist="38100" dir="2700000" algn="tl">
                    <a:srgbClr val="000000">
                      <a:alpha val="43137"/>
                    </a:srgbClr>
                  </a:outerShdw>
                </a:effectLst>
                <a:latin typeface="Calibri" panose="020F0502020204030204" pitchFamily="34" charset="0"/>
              </a:rPr>
              <a:t>Kenizzite</a:t>
            </a:r>
            <a:r>
              <a:rPr lang="en-US" sz="3600" dirty="0">
                <a:effectLst>
                  <a:outerShdw blurRad="38100" dist="38100" dir="2700000" algn="tl">
                    <a:srgbClr val="000000">
                      <a:alpha val="43137"/>
                    </a:srgbClr>
                  </a:outerShdw>
                </a:effectLst>
                <a:latin typeface="Calibri" panose="020F0502020204030204" pitchFamily="34" charset="0"/>
              </a:rPr>
              <a:t> and the </a:t>
            </a:r>
            <a:r>
              <a:rPr lang="en-US" sz="3600" dirty="0" err="1">
                <a:effectLst>
                  <a:outerShdw blurRad="38100" dist="38100" dir="2700000" algn="tl">
                    <a:srgbClr val="000000">
                      <a:alpha val="43137"/>
                    </a:srgbClr>
                  </a:outerShdw>
                </a:effectLst>
                <a:latin typeface="Calibri" panose="020F0502020204030204" pitchFamily="34" charset="0"/>
              </a:rPr>
              <a:t>Kadmonite</a:t>
            </a:r>
            <a:r>
              <a:rPr lang="en-US" sz="3600" dirty="0">
                <a:effectLst>
                  <a:outerShdw blurRad="38100" dist="38100" dir="2700000" algn="tl">
                    <a:srgbClr val="000000">
                      <a:alpha val="43137"/>
                    </a:srgbClr>
                  </a:outerShdw>
                </a:effectLst>
                <a:latin typeface="Calibri" panose="020F0502020204030204" pitchFamily="34" charset="0"/>
              </a:rPr>
              <a:t> </a:t>
            </a:r>
            <a:r>
              <a:rPr lang="en-US" sz="3600" baseline="30000" dirty="0">
                <a:effectLst>
                  <a:outerShdw blurRad="38100" dist="38100" dir="2700000" algn="tl">
                    <a:srgbClr val="000000">
                      <a:alpha val="43137"/>
                    </a:srgbClr>
                  </a:outerShdw>
                </a:effectLst>
                <a:latin typeface="Calibri" panose="020F0502020204030204" pitchFamily="34" charset="0"/>
              </a:rPr>
              <a:t>20 </a:t>
            </a:r>
            <a:r>
              <a:rPr lang="en-US" sz="3600" dirty="0">
                <a:effectLst>
                  <a:outerShdw blurRad="38100" dist="38100" dir="2700000" algn="tl">
                    <a:srgbClr val="000000">
                      <a:alpha val="43137"/>
                    </a:srgbClr>
                  </a:outerShdw>
                </a:effectLst>
                <a:latin typeface="Calibri" panose="020F0502020204030204" pitchFamily="34" charset="0"/>
              </a:rPr>
              <a:t>and the Hittite and the </a:t>
            </a:r>
            <a:r>
              <a:rPr lang="en-US" sz="3600" dirty="0" err="1">
                <a:effectLst>
                  <a:outerShdw blurRad="38100" dist="38100" dir="2700000" algn="tl">
                    <a:srgbClr val="000000">
                      <a:alpha val="43137"/>
                    </a:srgbClr>
                  </a:outerShdw>
                </a:effectLst>
                <a:latin typeface="Calibri" panose="020F0502020204030204" pitchFamily="34" charset="0"/>
              </a:rPr>
              <a:t>Perizzite</a:t>
            </a:r>
            <a:r>
              <a:rPr lang="en-US" sz="3600" dirty="0">
                <a:effectLst>
                  <a:outerShdw blurRad="38100" dist="38100" dir="2700000" algn="tl">
                    <a:srgbClr val="000000">
                      <a:alpha val="43137"/>
                    </a:srgbClr>
                  </a:outerShdw>
                </a:effectLst>
                <a:latin typeface="Calibri" panose="020F0502020204030204" pitchFamily="34" charset="0"/>
              </a:rPr>
              <a:t> and the </a:t>
            </a:r>
            <a:r>
              <a:rPr lang="en-US" sz="3600" dirty="0" err="1">
                <a:effectLst>
                  <a:outerShdw blurRad="38100" dist="38100" dir="2700000" algn="tl">
                    <a:srgbClr val="000000">
                      <a:alpha val="43137"/>
                    </a:srgbClr>
                  </a:outerShdw>
                </a:effectLst>
                <a:latin typeface="Calibri" panose="020F0502020204030204" pitchFamily="34" charset="0"/>
              </a:rPr>
              <a:t>Rephaim</a:t>
            </a:r>
            <a:r>
              <a:rPr lang="en-US" sz="3600" dirty="0">
                <a:effectLst>
                  <a:outerShdw blurRad="38100" dist="38100" dir="2700000" algn="tl">
                    <a:srgbClr val="000000">
                      <a:alpha val="43137"/>
                    </a:srgbClr>
                  </a:outerShdw>
                </a:effectLst>
                <a:latin typeface="Calibri" panose="020F0502020204030204" pitchFamily="34" charset="0"/>
              </a:rPr>
              <a:t> </a:t>
            </a:r>
            <a:r>
              <a:rPr lang="en-US" sz="3600" baseline="30000" dirty="0">
                <a:effectLst>
                  <a:outerShdw blurRad="38100" dist="38100" dir="2700000" algn="tl">
                    <a:srgbClr val="000000">
                      <a:alpha val="43137"/>
                    </a:srgbClr>
                  </a:outerShdw>
                </a:effectLst>
                <a:latin typeface="Calibri" panose="020F0502020204030204" pitchFamily="34" charset="0"/>
              </a:rPr>
              <a:t>21 </a:t>
            </a:r>
            <a:r>
              <a:rPr lang="en-US" sz="3600" dirty="0">
                <a:effectLst>
                  <a:outerShdw blurRad="38100" dist="38100" dir="2700000" algn="tl">
                    <a:srgbClr val="000000">
                      <a:alpha val="43137"/>
                    </a:srgbClr>
                  </a:outerShdw>
                </a:effectLst>
                <a:latin typeface="Calibri" panose="020F0502020204030204" pitchFamily="34" charset="0"/>
              </a:rPr>
              <a:t>and the Amorite and the Canaanite and the </a:t>
            </a:r>
            <a:r>
              <a:rPr lang="en-US" sz="3600" dirty="0" err="1">
                <a:effectLst>
                  <a:outerShdw blurRad="38100" dist="38100" dir="2700000" algn="tl">
                    <a:srgbClr val="000000">
                      <a:alpha val="43137"/>
                    </a:srgbClr>
                  </a:outerShdw>
                </a:effectLst>
                <a:latin typeface="Calibri" panose="020F0502020204030204" pitchFamily="34" charset="0"/>
              </a:rPr>
              <a:t>Girgashite</a:t>
            </a:r>
            <a:r>
              <a:rPr lang="en-US" sz="3600" dirty="0">
                <a:effectLst>
                  <a:outerShdw blurRad="38100" dist="38100" dir="2700000" algn="tl">
                    <a:srgbClr val="000000">
                      <a:alpha val="43137"/>
                    </a:srgbClr>
                  </a:outerShdw>
                </a:effectLst>
                <a:latin typeface="Calibri" panose="020F0502020204030204" pitchFamily="34" charset="0"/>
              </a:rPr>
              <a:t> and the </a:t>
            </a:r>
            <a:r>
              <a:rPr lang="en-US" sz="3600" dirty="0" err="1">
                <a:effectLst>
                  <a:outerShdw blurRad="38100" dist="38100" dir="2700000" algn="tl">
                    <a:srgbClr val="000000">
                      <a:alpha val="43137"/>
                    </a:srgbClr>
                  </a:outerShdw>
                </a:effectLst>
                <a:latin typeface="Calibri" panose="020F0502020204030204" pitchFamily="34" charset="0"/>
              </a:rPr>
              <a:t>Jebusite</a:t>
            </a:r>
            <a:r>
              <a:rPr lang="en-US" sz="3600" dirty="0">
                <a:effectLst>
                  <a:outerShdw blurRad="38100" dist="38100" dir="2700000" algn="tl">
                    <a:srgbClr val="000000">
                      <a:alpha val="43137"/>
                    </a:srgbClr>
                  </a:outerShdw>
                </a:effectLst>
                <a:latin typeface="Calibri" panose="020F0502020204030204" pitchFamily="34" charset="0"/>
              </a:rPr>
              <a:t>.”</a:t>
            </a:r>
          </a:p>
          <a:p>
            <a:pPr algn="just"/>
            <a:endParaRPr lang="en-US" sz="2800" dirty="0">
              <a:latin typeface="Calibri" panose="020F0502020204030204" pitchFamily="34" charset="0"/>
            </a:endParaRPr>
          </a:p>
        </p:txBody>
      </p:sp>
    </p:spTree>
    <p:extLst>
      <p:ext uri="{BB962C8B-B14F-4D97-AF65-F5344CB8AC3E}">
        <p14:creationId xmlns:p14="http://schemas.microsoft.com/office/powerpoint/2010/main" val="302924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1124005171"/>
              </p:ext>
            </p:extLst>
          </p:nvPr>
        </p:nvGraphicFramePr>
        <p:xfrm>
          <a:off x="609600" y="228600"/>
          <a:ext cx="10972800" cy="6400800"/>
        </p:xfrm>
        <a:graphic>
          <a:graphicData uri="http://schemas.openxmlformats.org/drawingml/2006/table">
            <a:tbl>
              <a:tblPr firstRow="1" bandRow="1">
                <a:tableStyleId>{5C22544A-7EE6-4342-B048-85BDC9FD1C3A}</a:tableStyleId>
              </a:tblPr>
              <a:tblGrid>
                <a:gridCol w="2324745">
                  <a:extLst>
                    <a:ext uri="{9D8B030D-6E8A-4147-A177-3AD203B41FA5}">
                      <a16:colId xmlns:a16="http://schemas.microsoft.com/office/drawing/2014/main" val="20000"/>
                    </a:ext>
                  </a:extLst>
                </a:gridCol>
                <a:gridCol w="2882685">
                  <a:extLst>
                    <a:ext uri="{9D8B030D-6E8A-4147-A177-3AD203B41FA5}">
                      <a16:colId xmlns:a16="http://schemas.microsoft.com/office/drawing/2014/main" val="20001"/>
                    </a:ext>
                  </a:extLst>
                </a:gridCol>
                <a:gridCol w="2882685">
                  <a:extLst>
                    <a:ext uri="{9D8B030D-6E8A-4147-A177-3AD203B41FA5}">
                      <a16:colId xmlns:a16="http://schemas.microsoft.com/office/drawing/2014/main" val="20002"/>
                    </a:ext>
                  </a:extLst>
                </a:gridCol>
                <a:gridCol w="2882685">
                  <a:extLst>
                    <a:ext uri="{9D8B030D-6E8A-4147-A177-3AD203B41FA5}">
                      <a16:colId xmlns:a16="http://schemas.microsoft.com/office/drawing/2014/main" val="20003"/>
                    </a:ext>
                  </a:extLst>
                </a:gridCol>
              </a:tblGrid>
              <a:tr h="914400">
                <a:tc gridSpan="4">
                  <a:txBody>
                    <a:bodyPr/>
                    <a:lstStyle/>
                    <a:p>
                      <a:pPr algn="ctr"/>
                      <a:r>
                        <a:rPr lang="en-US" sz="3200" b="0" dirty="0" err="1">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Noahic</a:t>
                      </a:r>
                      <a:r>
                        <a:rPr lang="en-US" sz="3200" b="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 vs. Abrahamic &amp; Mosaic Covenants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hMerge="1">
                  <a:txBody>
                    <a:bodyPr/>
                    <a:lstStyle/>
                    <a:p>
                      <a:endParaRPr lang="en-US" sz="2000" b="1" u="sng" dirty="0">
                        <a:solidFill>
                          <a:srgbClr val="C00000"/>
                        </a:solidFill>
                        <a:latin typeface="Calibri" panose="020F0502020204030204" pitchFamily="34" charset="0"/>
                      </a:endParaRPr>
                    </a:p>
                  </a:txBody>
                  <a:tcPr anchor="ctr">
                    <a:solidFill>
                      <a:schemeClr val="tx1">
                        <a:lumMod val="75000"/>
                      </a:schemeClr>
                    </a:solidFill>
                  </a:tcPr>
                </a:tc>
                <a:tc hMerge="1">
                  <a:txBody>
                    <a:bodyPr/>
                    <a:lstStyle/>
                    <a:p>
                      <a:endParaRPr lang="en-US" sz="2000" b="1" u="sng" dirty="0">
                        <a:solidFill>
                          <a:srgbClr val="C00000"/>
                        </a:solidFill>
                        <a:latin typeface="Calibri" panose="020F0502020204030204" pitchFamily="34" charset="0"/>
                      </a:endParaRPr>
                    </a:p>
                  </a:txBody>
                  <a:tcPr anchor="ctr">
                    <a:solidFill>
                      <a:schemeClr val="tx1">
                        <a:lumMod val="75000"/>
                      </a:schemeClr>
                    </a:solidFill>
                  </a:tcPr>
                </a:tc>
                <a:tc hMerge="1">
                  <a:txBody>
                    <a:bodyPr/>
                    <a:lstStyle/>
                    <a:p>
                      <a:endParaRPr lang="en-US" sz="2000" b="1" u="sng" dirty="0">
                        <a:solidFill>
                          <a:srgbClr val="C00000"/>
                        </a:solidFill>
                        <a:latin typeface="Calibri" panose="020F0502020204030204" pitchFamily="34" charset="0"/>
                      </a:endParaRPr>
                    </a:p>
                  </a:txBody>
                  <a:tcPr anchor="ctr">
                    <a:solidFill>
                      <a:schemeClr val="tx1">
                        <a:lumMod val="75000"/>
                      </a:schemeClr>
                    </a:solidFill>
                  </a:tcPr>
                </a:tc>
                <a:extLst>
                  <a:ext uri="{0D108BD9-81ED-4DB2-BD59-A6C34878D82A}">
                    <a16:rowId xmlns:a16="http://schemas.microsoft.com/office/drawing/2014/main" val="1791230926"/>
                  </a:ext>
                </a:extLst>
              </a:tr>
              <a:tr h="914400">
                <a:tc>
                  <a:txBody>
                    <a:bodyPr/>
                    <a:lstStyle/>
                    <a:p>
                      <a:pPr algn="l"/>
                      <a:r>
                        <a:rPr lang="en-US" sz="2400" b="1" u="none" kern="1200" dirty="0">
                          <a:solidFill>
                            <a:schemeClr val="bg2"/>
                          </a:solidFill>
                          <a:latin typeface="Calibri" panose="020F0502020204030204" pitchFamily="34" charset="0"/>
                          <a:ea typeface="+mn-ea"/>
                          <a:cs typeface="+mn-cs"/>
                        </a:rPr>
                        <a:t>Name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u="none" kern="1200" dirty="0">
                          <a:solidFill>
                            <a:srgbClr val="C00000"/>
                          </a:solidFill>
                          <a:latin typeface="Calibri" panose="020F0502020204030204" pitchFamily="34" charset="0"/>
                          <a:ea typeface="+mn-ea"/>
                          <a:cs typeface="+mn-cs"/>
                        </a:rPr>
                        <a:t>NOAHIC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2400" b="1" u="none" kern="1200" dirty="0">
                          <a:solidFill>
                            <a:srgbClr val="008000"/>
                          </a:solidFill>
                          <a:latin typeface="Calibri" panose="020F0502020204030204" pitchFamily="34" charset="0"/>
                          <a:ea typeface="+mn-ea"/>
                          <a:cs typeface="+mn-cs"/>
                        </a:rPr>
                        <a:t>ABRAHAMIC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pPr algn="ctr"/>
                      <a:r>
                        <a:rPr lang="en-US" sz="2400" b="1" u="none" kern="1200" dirty="0">
                          <a:solidFill>
                            <a:srgbClr val="0000CC"/>
                          </a:solidFill>
                          <a:latin typeface="Calibri" panose="020F0502020204030204" pitchFamily="34" charset="0"/>
                          <a:ea typeface="+mn-ea"/>
                          <a:cs typeface="+mn-cs"/>
                        </a:rPr>
                        <a:t>MOSAIC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extLst>
                  <a:ext uri="{0D108BD9-81ED-4DB2-BD59-A6C34878D82A}">
                    <a16:rowId xmlns:a16="http://schemas.microsoft.com/office/drawing/2014/main" val="10000"/>
                  </a:ext>
                </a:extLst>
              </a:tr>
              <a:tr h="914400">
                <a:tc>
                  <a:txBody>
                    <a:bodyPr/>
                    <a:lstStyle/>
                    <a:p>
                      <a:r>
                        <a:rPr lang="en-US" sz="2400" b="1" u="none" kern="1200" dirty="0">
                          <a:solidFill>
                            <a:schemeClr val="bg2"/>
                          </a:solidFill>
                          <a:latin typeface="Calibri" panose="020F0502020204030204" pitchFamily="34" charset="0"/>
                          <a:ea typeface="+mn-ea"/>
                          <a:cs typeface="+mn-cs"/>
                        </a:rPr>
                        <a:t>Human agent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u="none" kern="1200" dirty="0">
                          <a:solidFill>
                            <a:srgbClr val="C00000"/>
                          </a:solidFill>
                          <a:latin typeface="Calibri" panose="020F0502020204030204" pitchFamily="34" charset="0"/>
                          <a:ea typeface="+mn-ea"/>
                          <a:cs typeface="+mn-cs"/>
                        </a:rPr>
                        <a:t>Noah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2400" b="1" kern="1200" dirty="0">
                          <a:solidFill>
                            <a:srgbClr val="008000"/>
                          </a:solidFill>
                          <a:latin typeface="Calibri" panose="020F0502020204030204" pitchFamily="34" charset="0"/>
                          <a:ea typeface="+mn-ea"/>
                          <a:cs typeface="+mn-cs"/>
                        </a:rPr>
                        <a:t>Abraham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pPr algn="ctr"/>
                      <a:r>
                        <a:rPr lang="en-US" sz="2400" b="1" kern="1200" dirty="0">
                          <a:solidFill>
                            <a:srgbClr val="0000CC"/>
                          </a:solidFill>
                          <a:latin typeface="Calibri" panose="020F0502020204030204" pitchFamily="34" charset="0"/>
                          <a:ea typeface="+mn-ea"/>
                          <a:cs typeface="+mn-cs"/>
                        </a:rPr>
                        <a:t>Moses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extLst>
                  <a:ext uri="{0D108BD9-81ED-4DB2-BD59-A6C34878D82A}">
                    <a16:rowId xmlns:a16="http://schemas.microsoft.com/office/drawing/2014/main" val="10001"/>
                  </a:ext>
                </a:extLst>
              </a:tr>
              <a:tr h="914400">
                <a:tc>
                  <a:txBody>
                    <a:bodyPr/>
                    <a:lstStyle/>
                    <a:p>
                      <a:r>
                        <a:rPr lang="en-US" sz="2400" b="1" u="none" kern="1200" dirty="0">
                          <a:solidFill>
                            <a:schemeClr val="bg2"/>
                          </a:solidFill>
                          <a:latin typeface="Calibri" panose="020F0502020204030204" pitchFamily="34" charset="0"/>
                          <a:ea typeface="+mn-ea"/>
                          <a:cs typeface="+mn-cs"/>
                        </a:rPr>
                        <a:t>Scripture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u="none" kern="1200" dirty="0">
                          <a:solidFill>
                            <a:srgbClr val="C00000"/>
                          </a:solidFill>
                          <a:latin typeface="Calibri" panose="020F0502020204030204" pitchFamily="34" charset="0"/>
                          <a:ea typeface="+mn-ea"/>
                          <a:cs typeface="+mn-cs"/>
                        </a:rPr>
                        <a:t>Gen. 8‒9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2400" b="1" kern="1200" dirty="0">
                          <a:solidFill>
                            <a:srgbClr val="008000"/>
                          </a:solidFill>
                          <a:latin typeface="Calibri" panose="020F0502020204030204" pitchFamily="34" charset="0"/>
                          <a:ea typeface="+mn-ea"/>
                          <a:cs typeface="+mn-cs"/>
                        </a:rPr>
                        <a:t>Gen. 12‒17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pPr algn="ctr"/>
                      <a:r>
                        <a:rPr lang="en-US" sz="2400" b="1" kern="1200" dirty="0">
                          <a:solidFill>
                            <a:srgbClr val="0000CC"/>
                          </a:solidFill>
                          <a:latin typeface="Calibri" panose="020F0502020204030204" pitchFamily="34" charset="0"/>
                          <a:ea typeface="+mn-ea"/>
                          <a:cs typeface="+mn-cs"/>
                        </a:rPr>
                        <a:t>Exod. 19‒40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extLst>
                  <a:ext uri="{0D108BD9-81ED-4DB2-BD59-A6C34878D82A}">
                    <a16:rowId xmlns:a16="http://schemas.microsoft.com/office/drawing/2014/main" val="10002"/>
                  </a:ext>
                </a:extLst>
              </a:tr>
              <a:tr h="914400">
                <a:tc>
                  <a:txBody>
                    <a:bodyPr/>
                    <a:lstStyle/>
                    <a:p>
                      <a:r>
                        <a:rPr lang="en-US" sz="2400" b="1" u="none" kern="1200" dirty="0">
                          <a:solidFill>
                            <a:schemeClr val="bg2"/>
                          </a:solidFill>
                          <a:latin typeface="Calibri" panose="020F0502020204030204" pitchFamily="34" charset="0"/>
                          <a:ea typeface="+mn-ea"/>
                          <a:cs typeface="+mn-cs"/>
                        </a:rPr>
                        <a:t>Covenant (</a:t>
                      </a:r>
                      <a:r>
                        <a:rPr lang="en-US" sz="2400" b="1" i="1" u="none" kern="1200" dirty="0">
                          <a:solidFill>
                            <a:schemeClr val="bg2"/>
                          </a:solidFill>
                          <a:latin typeface="Calibri" panose="020F0502020204030204" pitchFamily="34" charset="0"/>
                          <a:ea typeface="+mn-ea"/>
                          <a:cs typeface="+mn-cs"/>
                        </a:rPr>
                        <a:t>Berit</a:t>
                      </a:r>
                      <a:r>
                        <a:rPr lang="en-US" sz="2400" b="1" u="none" kern="1200" dirty="0">
                          <a:solidFill>
                            <a:schemeClr val="bg2"/>
                          </a:solidFill>
                          <a:latin typeface="Calibri" panose="020F0502020204030204" pitchFamily="34" charset="0"/>
                          <a:ea typeface="+mn-ea"/>
                          <a:cs typeface="+mn-cs"/>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u="none" kern="1200" dirty="0">
                          <a:solidFill>
                            <a:srgbClr val="C00000"/>
                          </a:solidFill>
                          <a:latin typeface="Calibri" panose="020F0502020204030204" pitchFamily="34" charset="0"/>
                          <a:ea typeface="+mn-ea"/>
                          <a:cs typeface="+mn-cs"/>
                        </a:rPr>
                        <a:t>Gen. 9:9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2400" b="1" kern="1200" dirty="0">
                          <a:solidFill>
                            <a:srgbClr val="008000"/>
                          </a:solidFill>
                          <a:latin typeface="Calibri" panose="020F0502020204030204" pitchFamily="34" charset="0"/>
                          <a:ea typeface="+mn-ea"/>
                          <a:cs typeface="+mn-cs"/>
                        </a:rPr>
                        <a:t>Gen. 15:18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pPr algn="ctr"/>
                      <a:r>
                        <a:rPr lang="en-US" sz="2400" b="1" kern="1200" dirty="0">
                          <a:solidFill>
                            <a:srgbClr val="0000CC"/>
                          </a:solidFill>
                          <a:latin typeface="Calibri" panose="020F0502020204030204" pitchFamily="34" charset="0"/>
                          <a:ea typeface="+mn-ea"/>
                          <a:cs typeface="+mn-cs"/>
                        </a:rPr>
                        <a:t>Exod. 19:5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extLst>
                  <a:ext uri="{0D108BD9-81ED-4DB2-BD59-A6C34878D82A}">
                    <a16:rowId xmlns:a16="http://schemas.microsoft.com/office/drawing/2014/main" val="10005"/>
                  </a:ext>
                </a:extLst>
              </a:tr>
              <a:tr h="914400">
                <a:tc>
                  <a:txBody>
                    <a:bodyPr/>
                    <a:lstStyle/>
                    <a:p>
                      <a:r>
                        <a:rPr lang="en-US" sz="2400" b="1" u="none" kern="1200" dirty="0">
                          <a:solidFill>
                            <a:schemeClr val="bg2"/>
                          </a:solidFill>
                          <a:latin typeface="Calibri" panose="020F0502020204030204" pitchFamily="34" charset="0"/>
                          <a:ea typeface="+mn-ea"/>
                          <a:cs typeface="+mn-cs"/>
                        </a:rPr>
                        <a:t>Party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u="none" kern="1200" dirty="0">
                          <a:solidFill>
                            <a:srgbClr val="C00000"/>
                          </a:solidFill>
                          <a:latin typeface="Calibri" panose="020F0502020204030204" pitchFamily="34" charset="0"/>
                          <a:ea typeface="+mn-ea"/>
                          <a:cs typeface="+mn-cs"/>
                        </a:rPr>
                        <a:t>World, </a:t>
                      </a:r>
                    </a:p>
                    <a:p>
                      <a:pPr algn="ctr"/>
                      <a:r>
                        <a:rPr lang="en-US" sz="2400" b="1" u="none" kern="1200" dirty="0">
                          <a:solidFill>
                            <a:srgbClr val="C00000"/>
                          </a:solidFill>
                          <a:latin typeface="Calibri" panose="020F0502020204030204" pitchFamily="34" charset="0"/>
                          <a:ea typeface="+mn-ea"/>
                          <a:cs typeface="+mn-cs"/>
                        </a:rPr>
                        <a:t>humanity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2400" b="1" kern="1200" dirty="0">
                          <a:solidFill>
                            <a:srgbClr val="008000"/>
                          </a:solidFill>
                          <a:latin typeface="Calibri" panose="020F0502020204030204" pitchFamily="34" charset="0"/>
                          <a:ea typeface="+mn-ea"/>
                          <a:cs typeface="+mn-cs"/>
                        </a:rPr>
                        <a:t>Israel, </a:t>
                      </a:r>
                    </a:p>
                    <a:p>
                      <a:pPr algn="ctr"/>
                      <a:r>
                        <a:rPr lang="en-US" sz="2400" b="1" kern="1200" dirty="0">
                          <a:solidFill>
                            <a:srgbClr val="008000"/>
                          </a:solidFill>
                          <a:latin typeface="Calibri" panose="020F0502020204030204" pitchFamily="34" charset="0"/>
                          <a:ea typeface="+mn-ea"/>
                          <a:cs typeface="+mn-cs"/>
                        </a:rPr>
                        <a:t>Hebrews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pPr algn="ctr"/>
                      <a:r>
                        <a:rPr lang="en-US" sz="2400" b="1" kern="1200" dirty="0">
                          <a:solidFill>
                            <a:srgbClr val="0000CC"/>
                          </a:solidFill>
                          <a:latin typeface="Calibri" panose="020F0502020204030204" pitchFamily="34" charset="0"/>
                          <a:ea typeface="+mn-ea"/>
                          <a:cs typeface="+mn-cs"/>
                        </a:rPr>
                        <a:t>Israel, </a:t>
                      </a:r>
                    </a:p>
                    <a:p>
                      <a:pPr algn="ctr"/>
                      <a:r>
                        <a:rPr lang="en-US" sz="2400" b="1" kern="1200" dirty="0">
                          <a:solidFill>
                            <a:srgbClr val="0000CC"/>
                          </a:solidFill>
                          <a:latin typeface="Calibri" panose="020F0502020204030204" pitchFamily="34" charset="0"/>
                          <a:ea typeface="+mn-ea"/>
                          <a:cs typeface="+mn-cs"/>
                        </a:rPr>
                        <a:t>Hebrews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extLst>
                  <a:ext uri="{0D108BD9-81ED-4DB2-BD59-A6C34878D82A}">
                    <a16:rowId xmlns:a16="http://schemas.microsoft.com/office/drawing/2014/main" val="10003"/>
                  </a:ext>
                </a:extLst>
              </a:tr>
              <a:tr h="914400">
                <a:tc>
                  <a:txBody>
                    <a:bodyPr/>
                    <a:lstStyle/>
                    <a:p>
                      <a:r>
                        <a:rPr lang="en-US" sz="2400" b="1" u="none" kern="1200" dirty="0">
                          <a:solidFill>
                            <a:schemeClr val="bg2"/>
                          </a:solidFill>
                          <a:latin typeface="Calibri" panose="020F0502020204030204" pitchFamily="34" charset="0"/>
                          <a:ea typeface="+mn-ea"/>
                          <a:cs typeface="+mn-cs"/>
                        </a:rPr>
                        <a:t>Israel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u="none" kern="1200" dirty="0">
                          <a:solidFill>
                            <a:srgbClr val="C00000"/>
                          </a:solidFill>
                          <a:latin typeface="Calibri" panose="020F0502020204030204" pitchFamily="34" charset="0"/>
                          <a:ea typeface="+mn-ea"/>
                          <a:cs typeface="+mn-cs"/>
                        </a:rPr>
                        <a:t>Pre-Israel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2400" b="1" kern="1200" dirty="0">
                          <a:solidFill>
                            <a:srgbClr val="008000"/>
                          </a:solidFill>
                          <a:latin typeface="Calibri" panose="020F0502020204030204" pitchFamily="34" charset="0"/>
                          <a:ea typeface="+mn-ea"/>
                          <a:cs typeface="+mn-cs"/>
                        </a:rPr>
                        <a:t>Post-Israel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mn-cs"/>
                        </a:rPr>
                        <a:t>Post-Israel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0610994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223876232"/>
              </p:ext>
            </p:extLst>
          </p:nvPr>
        </p:nvGraphicFramePr>
        <p:xfrm>
          <a:off x="609600" y="228600"/>
          <a:ext cx="10972800" cy="6459648"/>
        </p:xfrm>
        <a:graphic>
          <a:graphicData uri="http://schemas.openxmlformats.org/drawingml/2006/table">
            <a:tbl>
              <a:tblPr firstRow="1" bandRow="1">
                <a:tableStyleId>{5C22544A-7EE6-4342-B048-85BDC9FD1C3A}</a:tableStyleId>
              </a:tblPr>
              <a:tblGrid>
                <a:gridCol w="2648606">
                  <a:extLst>
                    <a:ext uri="{9D8B030D-6E8A-4147-A177-3AD203B41FA5}">
                      <a16:colId xmlns:a16="http://schemas.microsoft.com/office/drawing/2014/main" val="20000"/>
                    </a:ext>
                  </a:extLst>
                </a:gridCol>
                <a:gridCol w="2554014">
                  <a:extLst>
                    <a:ext uri="{9D8B030D-6E8A-4147-A177-3AD203B41FA5}">
                      <a16:colId xmlns:a16="http://schemas.microsoft.com/office/drawing/2014/main" val="20001"/>
                    </a:ext>
                  </a:extLst>
                </a:gridCol>
                <a:gridCol w="3121574">
                  <a:extLst>
                    <a:ext uri="{9D8B030D-6E8A-4147-A177-3AD203B41FA5}">
                      <a16:colId xmlns:a16="http://schemas.microsoft.com/office/drawing/2014/main" val="20002"/>
                    </a:ext>
                  </a:extLst>
                </a:gridCol>
                <a:gridCol w="2648606">
                  <a:extLst>
                    <a:ext uri="{9D8B030D-6E8A-4147-A177-3AD203B41FA5}">
                      <a16:colId xmlns:a16="http://schemas.microsoft.com/office/drawing/2014/main" val="20003"/>
                    </a:ext>
                  </a:extLst>
                </a:gridCol>
              </a:tblGrid>
              <a:tr h="914400">
                <a:tc gridSpan="4">
                  <a:txBody>
                    <a:bodyPr/>
                    <a:lstStyle/>
                    <a:p>
                      <a:pPr algn="ctr"/>
                      <a:r>
                        <a:rPr lang="en-US" sz="3200" b="0" kern="1200" dirty="0" err="1">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Noahic</a:t>
                      </a:r>
                      <a:r>
                        <a:rPr lang="en-US" sz="3200" b="0" kern="12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 vs. Abrahamic &amp; Mosaic Covenants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hMerge="1">
                  <a:txBody>
                    <a:bodyPr/>
                    <a:lstStyle/>
                    <a:p>
                      <a:endParaRPr lang="en-US" sz="2000" b="1" u="sng" dirty="0">
                        <a:solidFill>
                          <a:srgbClr val="C00000"/>
                        </a:solidFill>
                        <a:latin typeface="Calibri" panose="020F0502020204030204" pitchFamily="34" charset="0"/>
                      </a:endParaRPr>
                    </a:p>
                  </a:txBody>
                  <a:tcPr anchor="ctr">
                    <a:solidFill>
                      <a:schemeClr val="tx1">
                        <a:lumMod val="75000"/>
                      </a:schemeClr>
                    </a:solidFill>
                  </a:tcPr>
                </a:tc>
                <a:tc hMerge="1">
                  <a:txBody>
                    <a:bodyPr/>
                    <a:lstStyle/>
                    <a:p>
                      <a:endParaRPr lang="en-US" sz="2000" b="1" u="sng" dirty="0">
                        <a:solidFill>
                          <a:srgbClr val="C00000"/>
                        </a:solidFill>
                        <a:latin typeface="Calibri" panose="020F0502020204030204" pitchFamily="34" charset="0"/>
                      </a:endParaRPr>
                    </a:p>
                  </a:txBody>
                  <a:tcPr anchor="ctr">
                    <a:solidFill>
                      <a:schemeClr val="tx1">
                        <a:lumMod val="75000"/>
                      </a:schemeClr>
                    </a:solidFill>
                  </a:tcPr>
                </a:tc>
                <a:tc hMerge="1">
                  <a:txBody>
                    <a:bodyPr/>
                    <a:lstStyle/>
                    <a:p>
                      <a:endParaRPr lang="en-US" sz="2000" b="1" u="sng" dirty="0">
                        <a:solidFill>
                          <a:srgbClr val="C00000"/>
                        </a:solidFill>
                        <a:latin typeface="Calibri" panose="020F0502020204030204" pitchFamily="34" charset="0"/>
                      </a:endParaRPr>
                    </a:p>
                  </a:txBody>
                  <a:tcPr anchor="ctr">
                    <a:solidFill>
                      <a:schemeClr val="tx1">
                        <a:lumMod val="75000"/>
                      </a:schemeClr>
                    </a:solidFill>
                  </a:tcPr>
                </a:tc>
                <a:extLst>
                  <a:ext uri="{0D108BD9-81ED-4DB2-BD59-A6C34878D82A}">
                    <a16:rowId xmlns:a16="http://schemas.microsoft.com/office/drawing/2014/main" val="1791230926"/>
                  </a:ext>
                </a:extLst>
              </a:tr>
              <a:tr h="665430">
                <a:tc>
                  <a:txBody>
                    <a:bodyPr/>
                    <a:lstStyle/>
                    <a:p>
                      <a:r>
                        <a:rPr lang="en-US" sz="2200" b="1" u="none" kern="1200" dirty="0">
                          <a:solidFill>
                            <a:schemeClr val="bg2"/>
                          </a:solidFill>
                          <a:latin typeface="Calibri" panose="020F0502020204030204" pitchFamily="34" charset="0"/>
                          <a:ea typeface="+mn-ea"/>
                          <a:cs typeface="+mn-cs"/>
                        </a:rPr>
                        <a:t>Covenant</a:t>
                      </a:r>
                      <a:endParaRPr lang="en-US" sz="2200" u="none" dirty="0">
                        <a:solidFill>
                          <a:schemeClr val="bg2"/>
                        </a:solidFill>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200" b="1" u="none" kern="1200" dirty="0">
                          <a:solidFill>
                            <a:srgbClr val="C00000"/>
                          </a:solidFill>
                          <a:latin typeface="Calibri" panose="020F0502020204030204" pitchFamily="34" charset="0"/>
                          <a:ea typeface="+mn-ea"/>
                          <a:cs typeface="+mn-cs"/>
                        </a:rPr>
                        <a:t>NOAHIC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2200" b="1" u="none" kern="1200" dirty="0">
                          <a:solidFill>
                            <a:srgbClr val="008000"/>
                          </a:solidFill>
                          <a:latin typeface="Calibri" panose="020F0502020204030204" pitchFamily="34" charset="0"/>
                          <a:ea typeface="+mn-ea"/>
                          <a:cs typeface="+mn-cs"/>
                        </a:rPr>
                        <a:t>ABRAHAMIC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pPr algn="ctr"/>
                      <a:r>
                        <a:rPr lang="en-US" sz="2200" b="1" u="none" kern="1200" dirty="0">
                          <a:solidFill>
                            <a:srgbClr val="0000CC"/>
                          </a:solidFill>
                          <a:latin typeface="Calibri" panose="020F0502020204030204" pitchFamily="34" charset="0"/>
                          <a:ea typeface="+mn-ea"/>
                          <a:cs typeface="+mn-cs"/>
                        </a:rPr>
                        <a:t>MOSAIC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extLst>
                  <a:ext uri="{0D108BD9-81ED-4DB2-BD59-A6C34878D82A}">
                    <a16:rowId xmlns:a16="http://schemas.microsoft.com/office/drawing/2014/main" val="10000"/>
                  </a:ext>
                </a:extLst>
              </a:tr>
              <a:tr h="792178">
                <a:tc>
                  <a:txBody>
                    <a:bodyPr/>
                    <a:lstStyle/>
                    <a:p>
                      <a:r>
                        <a:rPr lang="en-US" sz="2200" b="1" u="none" kern="1200" dirty="0">
                          <a:solidFill>
                            <a:schemeClr val="bg2"/>
                          </a:solidFill>
                          <a:latin typeface="Calibri" panose="020F0502020204030204" pitchFamily="34" charset="0"/>
                          <a:ea typeface="+mn-ea"/>
                          <a:cs typeface="+mn-cs"/>
                        </a:rPr>
                        <a:t>Conditional or unconditional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200" b="1" u="none" kern="1200" dirty="0">
                          <a:solidFill>
                            <a:srgbClr val="C00000"/>
                          </a:solidFill>
                          <a:latin typeface="Calibri" panose="020F0502020204030204" pitchFamily="34" charset="0"/>
                          <a:ea typeface="+mn-ea"/>
                          <a:cs typeface="+mn-cs"/>
                        </a:rPr>
                        <a:t>Unconditional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200" b="1" u="none" kern="1200" dirty="0">
                          <a:solidFill>
                            <a:srgbClr val="008000"/>
                          </a:solidFill>
                          <a:latin typeface="Calibri" panose="020F0502020204030204" pitchFamily="34" charset="0"/>
                          <a:ea typeface="+mn-ea"/>
                          <a:cs typeface="+mn-cs"/>
                        </a:rPr>
                        <a:t>Unconditional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pPr algn="ctr"/>
                      <a:r>
                        <a:rPr lang="en-US" sz="2200" b="1" u="none" kern="1200" dirty="0">
                          <a:solidFill>
                            <a:srgbClr val="0000CC"/>
                          </a:solidFill>
                          <a:latin typeface="Calibri" panose="020F0502020204030204" pitchFamily="34" charset="0"/>
                          <a:ea typeface="+mn-ea"/>
                          <a:cs typeface="+mn-cs"/>
                        </a:rPr>
                        <a:t>Conditional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extLst>
                  <a:ext uri="{0D108BD9-81ED-4DB2-BD59-A6C34878D82A}">
                    <a16:rowId xmlns:a16="http://schemas.microsoft.com/office/drawing/2014/main" val="10005"/>
                  </a:ext>
                </a:extLst>
              </a:tr>
              <a:tr h="1837854">
                <a:tc>
                  <a:txBody>
                    <a:bodyPr/>
                    <a:lstStyle/>
                    <a:p>
                      <a:r>
                        <a:rPr lang="en-US" sz="2200" b="1" u="none" kern="1200" dirty="0">
                          <a:solidFill>
                            <a:schemeClr val="bg2"/>
                          </a:solidFill>
                          <a:latin typeface="Calibri" panose="020F0502020204030204" pitchFamily="34" charset="0"/>
                          <a:ea typeface="+mn-ea"/>
                          <a:cs typeface="+mn-cs"/>
                        </a:rPr>
                        <a:t>Promises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200" b="1" u="none" kern="1200" dirty="0">
                          <a:solidFill>
                            <a:srgbClr val="C00000"/>
                          </a:solidFill>
                          <a:latin typeface="Calibri" panose="020F0502020204030204" pitchFamily="34" charset="0"/>
                          <a:ea typeface="+mn-ea"/>
                          <a:cs typeface="+mn-cs"/>
                        </a:rPr>
                        <a:t>No more flood judgment, enduring earth, capital punishment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2200" b="1" u="none" kern="1200" dirty="0">
                          <a:solidFill>
                            <a:srgbClr val="008000"/>
                          </a:solidFill>
                          <a:latin typeface="Calibri" panose="020F0502020204030204" pitchFamily="34" charset="0"/>
                          <a:ea typeface="+mn-ea"/>
                          <a:cs typeface="+mn-cs"/>
                        </a:rPr>
                        <a:t>Ownership of land, seed, and blessing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pPr algn="ctr"/>
                      <a:r>
                        <a:rPr lang="en-US" sz="2200" b="1" u="none" kern="1200" dirty="0">
                          <a:solidFill>
                            <a:srgbClr val="0000CC"/>
                          </a:solidFill>
                          <a:latin typeface="Calibri" panose="020F0502020204030204" pitchFamily="34" charset="0"/>
                          <a:ea typeface="+mn-ea"/>
                          <a:cs typeface="+mn-cs"/>
                        </a:rPr>
                        <a:t>Enjoyment or possession of land, seed, and blessing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extLst>
                  <a:ext uri="{0D108BD9-81ED-4DB2-BD59-A6C34878D82A}">
                    <a16:rowId xmlns:a16="http://schemas.microsoft.com/office/drawing/2014/main" val="10006"/>
                  </a:ext>
                </a:extLst>
              </a:tr>
              <a:tr h="665430">
                <a:tc>
                  <a:txBody>
                    <a:bodyPr/>
                    <a:lstStyle/>
                    <a:p>
                      <a:r>
                        <a:rPr lang="en-US" sz="2200" b="1" u="none" kern="1200" dirty="0">
                          <a:solidFill>
                            <a:schemeClr val="bg2"/>
                          </a:solidFill>
                          <a:latin typeface="Calibri" panose="020F0502020204030204" pitchFamily="34" charset="0"/>
                          <a:ea typeface="+mn-ea"/>
                          <a:cs typeface="+mn-cs"/>
                        </a:rPr>
                        <a:t>Sign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200" b="1" u="none" kern="1200" dirty="0">
                          <a:solidFill>
                            <a:srgbClr val="C00000"/>
                          </a:solidFill>
                          <a:latin typeface="Calibri" panose="020F0502020204030204" pitchFamily="34" charset="0"/>
                          <a:ea typeface="+mn-ea"/>
                          <a:cs typeface="+mn-cs"/>
                        </a:rPr>
                        <a:t>Rainbow</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2200" b="1" u="none" kern="1200" dirty="0">
                          <a:solidFill>
                            <a:srgbClr val="008000"/>
                          </a:solidFill>
                          <a:latin typeface="Calibri" panose="020F0502020204030204" pitchFamily="34" charset="0"/>
                          <a:ea typeface="+mn-ea"/>
                          <a:cs typeface="+mn-cs"/>
                        </a:rPr>
                        <a:t>Circumcision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pPr algn="ctr"/>
                      <a:r>
                        <a:rPr lang="en-US" sz="2200" b="1" u="none" kern="1200" dirty="0">
                          <a:solidFill>
                            <a:srgbClr val="0000CC"/>
                          </a:solidFill>
                          <a:latin typeface="Calibri" panose="020F0502020204030204" pitchFamily="34" charset="0"/>
                          <a:ea typeface="+mn-ea"/>
                          <a:cs typeface="+mn-cs"/>
                        </a:rPr>
                        <a:t>Sabbath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extLst>
                  <a:ext uri="{0D108BD9-81ED-4DB2-BD59-A6C34878D82A}">
                    <a16:rowId xmlns:a16="http://schemas.microsoft.com/office/drawing/2014/main" val="10007"/>
                  </a:ext>
                </a:extLst>
              </a:tr>
              <a:tr h="792178">
                <a:tc>
                  <a:txBody>
                    <a:bodyPr/>
                    <a:lstStyle/>
                    <a:p>
                      <a:r>
                        <a:rPr lang="en-US" sz="2200" b="1" u="none" kern="1200" dirty="0">
                          <a:solidFill>
                            <a:schemeClr val="bg2"/>
                          </a:solidFill>
                          <a:latin typeface="Calibri" panose="020F0502020204030204" pitchFamily="34" charset="0"/>
                          <a:ea typeface="+mn-ea"/>
                          <a:cs typeface="+mn-cs"/>
                        </a:rPr>
                        <a:t>Purpose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200" b="1" u="none" kern="1200" dirty="0">
                          <a:solidFill>
                            <a:srgbClr val="C00000"/>
                          </a:solidFill>
                          <a:latin typeface="Calibri" panose="020F0502020204030204" pitchFamily="34" charset="0"/>
                          <a:ea typeface="+mn-ea"/>
                          <a:cs typeface="+mn-cs"/>
                        </a:rPr>
                        <a:t>Restrain &amp; preserve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2200" b="1" u="none" kern="1200" dirty="0">
                          <a:solidFill>
                            <a:srgbClr val="008000"/>
                          </a:solidFill>
                          <a:latin typeface="Calibri" panose="020F0502020204030204" pitchFamily="34" charset="0"/>
                          <a:ea typeface="+mn-ea"/>
                          <a:cs typeface="+mn-cs"/>
                        </a:rPr>
                        <a:t>Redemptive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pPr algn="ctr"/>
                      <a:r>
                        <a:rPr lang="en-US" sz="2200" b="1" u="none" kern="1200" dirty="0">
                          <a:solidFill>
                            <a:srgbClr val="0000CC"/>
                          </a:solidFill>
                          <a:latin typeface="Calibri" panose="020F0502020204030204" pitchFamily="34" charset="0"/>
                          <a:ea typeface="+mn-ea"/>
                          <a:cs typeface="+mn-cs"/>
                        </a:rPr>
                        <a:t>Redemptive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extLst>
                  <a:ext uri="{0D108BD9-81ED-4DB2-BD59-A6C34878D82A}">
                    <a16:rowId xmlns:a16="http://schemas.microsoft.com/office/drawing/2014/main" val="10008"/>
                  </a:ext>
                </a:extLst>
              </a:tr>
              <a:tr h="792178">
                <a:tc>
                  <a:txBody>
                    <a:bodyPr/>
                    <a:lstStyle/>
                    <a:p>
                      <a:r>
                        <a:rPr lang="en-US" sz="2200" b="1" u="none" kern="1200" dirty="0">
                          <a:solidFill>
                            <a:schemeClr val="bg2"/>
                          </a:solidFill>
                          <a:latin typeface="Calibri" panose="020F0502020204030204" pitchFamily="34" charset="0"/>
                          <a:ea typeface="+mn-ea"/>
                          <a:cs typeface="+mn-cs"/>
                        </a:rPr>
                        <a:t>Directly binding today?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200" b="1" u="none" kern="1200" dirty="0">
                          <a:solidFill>
                            <a:srgbClr val="C00000"/>
                          </a:solidFill>
                          <a:latin typeface="Calibri" panose="020F0502020204030204" pitchFamily="34" charset="0"/>
                          <a:ea typeface="+mn-ea"/>
                          <a:cs typeface="+mn-cs"/>
                        </a:rPr>
                        <a:t>Yes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2200" b="1" u="none" kern="1200" dirty="0">
                          <a:solidFill>
                            <a:srgbClr val="008000"/>
                          </a:solidFill>
                          <a:latin typeface="Calibri" panose="020F0502020204030204" pitchFamily="34" charset="0"/>
                          <a:ea typeface="+mn-ea"/>
                          <a:cs typeface="+mn-cs"/>
                        </a:rPr>
                        <a:t>No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pPr algn="ctr"/>
                      <a:r>
                        <a:rPr lang="en-US" sz="2200" b="1" u="none" kern="1200" dirty="0">
                          <a:solidFill>
                            <a:srgbClr val="0000CC"/>
                          </a:solidFill>
                          <a:latin typeface="Calibri" panose="020F0502020204030204" pitchFamily="34" charset="0"/>
                          <a:ea typeface="+mn-ea"/>
                          <a:cs typeface="+mn-cs"/>
                        </a:rPr>
                        <a:t>No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36325487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586374" y="1638300"/>
            <a:ext cx="11019253" cy="3581400"/>
          </a:xfrm>
        </p:spPr>
        <p:txBody>
          <a:bodyPr/>
          <a:lstStyle/>
          <a:p>
            <a:pPr marL="0" indent="0" algn="just">
              <a:spcBef>
                <a:spcPts val="0"/>
              </a:spcBef>
              <a:spcAft>
                <a:spcPts val="0"/>
              </a:spcAft>
              <a:buNone/>
            </a:pPr>
            <a:r>
              <a:rPr lang="en-US" dirty="0">
                <a:effectLst>
                  <a:outerShdw blurRad="38100" dist="38100" dir="2700000" algn="tl">
                    <a:srgbClr val="000000">
                      <a:alpha val="43137"/>
                    </a:srgbClr>
                  </a:outerShdw>
                </a:effectLst>
              </a:rPr>
              <a:t>“‘Contracts and treaties were common everywhere, but only the Hebrews, so far as we know, made covenants with their gods or God. Being prevailing </a:t>
            </a:r>
            <a:r>
              <a:rPr lang="en-US" dirty="0" err="1">
                <a:effectLst>
                  <a:outerShdw blurRad="38100" dist="38100" dir="2700000" algn="tl">
                    <a:srgbClr val="000000">
                      <a:alpha val="43137"/>
                    </a:srgbClr>
                  </a:outerShdw>
                </a:effectLst>
              </a:rPr>
              <a:t>caravaneers</a:t>
            </a:r>
            <a:r>
              <a:rPr lang="en-US" dirty="0">
                <a:effectLst>
                  <a:outerShdw blurRad="38100" dist="38100" dir="2700000" algn="tl">
                    <a:srgbClr val="000000">
                      <a:alpha val="43137"/>
                    </a:srgbClr>
                  </a:outerShdw>
                </a:effectLst>
              </a:rPr>
              <a:t> and so ethno-political intruders in the West, the early Hebrews were in constant need of contractual and treaty protection.’ Of course, we </a:t>
            </a:r>
            <a:r>
              <a:rPr lang="en-US" dirty="0" err="1">
                <a:effectLst>
                  <a:outerShdw blurRad="38100" dist="38100" dir="2700000" algn="tl">
                    <a:srgbClr val="000000">
                      <a:alpha val="43137"/>
                    </a:srgbClr>
                  </a:outerShdw>
                </a:effectLst>
              </a:rPr>
              <a:t>biblicists</a:t>
            </a:r>
            <a:r>
              <a:rPr lang="en-US" dirty="0">
                <a:effectLst>
                  <a:outerShdw blurRad="38100" dist="38100" dir="2700000" algn="tl">
                    <a:srgbClr val="000000">
                      <a:alpha val="43137"/>
                    </a:srgbClr>
                  </a:outerShdw>
                </a:effectLst>
              </a:rPr>
              <a:t> would insist that it was God that made the contracts with men, not the other way around.”</a:t>
            </a:r>
          </a:p>
        </p:txBody>
      </p:sp>
      <p:sp>
        <p:nvSpPr>
          <p:cNvPr id="4" name="Text Box 5"/>
          <p:cNvSpPr txBox="1">
            <a:spLocks noChangeArrowheads="1"/>
          </p:cNvSpPr>
          <p:nvPr/>
        </p:nvSpPr>
        <p:spPr bwMode="auto">
          <a:xfrm>
            <a:off x="2643346" y="228600"/>
            <a:ext cx="6857999" cy="1138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William F. Albright</a:t>
            </a:r>
          </a:p>
          <a:p>
            <a:pPr algn="ctr"/>
            <a:r>
              <a:rPr lang="en-US" sz="1600" dirty="0">
                <a:effectLst/>
                <a:latin typeface="Calibri" panose="020F0502020204030204" pitchFamily="34" charset="0"/>
                <a:ea typeface="Calibri" panose="020F0502020204030204" pitchFamily="34" charset="0"/>
                <a:cs typeface="Times New Roman" panose="02020603050405020304" pitchFamily="18" charset="0"/>
              </a:rPr>
              <a:t>W. F. Albright, </a:t>
            </a:r>
            <a:r>
              <a:rPr lang="en-US" sz="1600" i="1" dirty="0">
                <a:effectLst/>
                <a:latin typeface="Calibri" panose="020F0502020204030204" pitchFamily="34" charset="0"/>
                <a:ea typeface="Calibri" panose="020F0502020204030204" pitchFamily="34" charset="0"/>
                <a:cs typeface="Times New Roman" panose="02020603050405020304" pitchFamily="18" charset="0"/>
              </a:rPr>
              <a:t>Yahweh and the Gods of Canaan: A Historical Analysis of Two Contrasting Faiths</a:t>
            </a:r>
            <a:r>
              <a:rPr lang="en-US" sz="1600" dirty="0">
                <a:effectLst/>
                <a:latin typeface="Calibri" panose="020F0502020204030204" pitchFamily="34" charset="0"/>
                <a:ea typeface="Calibri" panose="020F0502020204030204" pitchFamily="34" charset="0"/>
                <a:cs typeface="Times New Roman" panose="02020603050405020304" pitchFamily="18" charset="0"/>
              </a:rPr>
              <a:t> (Garden City, NY: Doubleday, 1968), 106-08.</a:t>
            </a:r>
          </a:p>
        </p:txBody>
      </p:sp>
      <p:sp>
        <p:nvSpPr>
          <p:cNvPr id="2" name="TextBox 1">
            <a:extLst>
              <a:ext uri="{FF2B5EF4-FFF2-40B4-BE49-F238E27FC236}">
                <a16:creationId xmlns:a16="http://schemas.microsoft.com/office/drawing/2014/main" id="{7A9EACE1-2347-4090-8A15-E130D974ACBC}"/>
              </a:ext>
            </a:extLst>
          </p:cNvPr>
          <p:cNvSpPr txBox="1"/>
          <p:nvPr/>
        </p:nvSpPr>
        <p:spPr>
          <a:xfrm>
            <a:off x="1516564" y="6197025"/>
            <a:ext cx="9158873" cy="584775"/>
          </a:xfrm>
          <a:prstGeom prst="rect">
            <a:avLst/>
          </a:prstGeom>
          <a:noFill/>
        </p:spPr>
        <p:txBody>
          <a:bodyPr wrap="square" rtlCol="0">
            <a:spAutoFit/>
          </a:bodyPr>
          <a:lstStyle/>
          <a:p>
            <a:pPr algn="ctr"/>
            <a:r>
              <a:rPr lang="en-US" sz="1600" dirty="0">
                <a:effectLst/>
                <a:latin typeface="Calibri" panose="020F0502020204030204" pitchFamily="34" charset="0"/>
                <a:ea typeface="Calibri" panose="020F0502020204030204" pitchFamily="34" charset="0"/>
                <a:cs typeface="Times New Roman" panose="02020603050405020304" pitchFamily="18" charset="0"/>
              </a:rPr>
              <a:t>Charles C. Clough, "Social-Political Implications of the New Covenant," in </a:t>
            </a:r>
            <a:r>
              <a:rPr lang="en-US" sz="1600" i="1" dirty="0">
                <a:effectLst/>
                <a:latin typeface="Calibri" panose="020F0502020204030204" pitchFamily="34" charset="0"/>
                <a:ea typeface="Calibri" panose="020F0502020204030204" pitchFamily="34" charset="0"/>
                <a:cs typeface="Times New Roman" panose="02020603050405020304" pitchFamily="18" charset="0"/>
              </a:rPr>
              <a:t>An Introduction to the New Covenant</a:t>
            </a:r>
            <a:r>
              <a:rPr lang="en-US" sz="1600" dirty="0">
                <a:effectLst/>
                <a:latin typeface="Calibri" panose="020F0502020204030204" pitchFamily="34" charset="0"/>
                <a:ea typeface="Calibri" panose="020F0502020204030204" pitchFamily="34" charset="0"/>
                <a:cs typeface="Times New Roman" panose="02020603050405020304" pitchFamily="18" charset="0"/>
              </a:rPr>
              <a:t>, ed. Christopher Cone(Hurst, TX: Tyndale Seminary Press, 2013), 277, fn. 13.</a:t>
            </a:r>
            <a:endParaRPr lang="en-US" sz="2000" dirty="0"/>
          </a:p>
        </p:txBody>
      </p:sp>
    </p:spTree>
    <p:extLst>
      <p:ext uri="{BB962C8B-B14F-4D97-AF65-F5344CB8AC3E}">
        <p14:creationId xmlns:p14="http://schemas.microsoft.com/office/powerpoint/2010/main" val="9917370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3"/>
          <p:cNvSpPr>
            <a:spLocks noGrp="1" noChangeArrowheads="1"/>
          </p:cNvSpPr>
          <p:nvPr>
            <p:ph type="body" idx="1"/>
          </p:nvPr>
        </p:nvSpPr>
        <p:spPr>
          <a:xfrm>
            <a:off x="1066800" y="1371600"/>
            <a:ext cx="6477000" cy="4419600"/>
          </a:xfrm>
        </p:spPr>
        <p:txBody>
          <a:bodyPr/>
          <a:lstStyle/>
          <a:p>
            <a:pPr marL="457200" lvl="1" indent="-457200" eaLnBrk="1" hangingPunct="1">
              <a:spcBef>
                <a:spcPts val="0"/>
              </a:spcBef>
              <a:spcAft>
                <a:spcPts val="3000"/>
              </a:spcAft>
              <a:buClr>
                <a:schemeClr val="tx2"/>
              </a:buClr>
              <a:buSzPct val="100000"/>
              <a:buFont typeface="+mj-lt"/>
              <a:buAutoNum type="romanUcPeriod" startAt="2"/>
              <a:defRPr/>
            </a:pPr>
            <a:r>
              <a:rPr lang="en-US" dirty="0">
                <a:effectLst>
                  <a:outerShdw blurRad="38100" dist="38100" dir="2700000" algn="tl">
                    <a:srgbClr val="000000">
                      <a:alpha val="43137"/>
                    </a:srgbClr>
                  </a:outerShdw>
                </a:effectLst>
              </a:rPr>
              <a:t>Genesis 12-50 (four people)</a:t>
            </a:r>
          </a:p>
          <a:p>
            <a:pPr marL="914400" lvl="2" indent="-457200" eaLnBrk="1" hangingPunct="1">
              <a:spcBef>
                <a:spcPts val="0"/>
              </a:spcBef>
              <a:spcAft>
                <a:spcPts val="3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Abraham (12:1–25:11)</a:t>
            </a: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Isaac (25:12–26:35)</a:t>
            </a: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Jacob (27–36)</a:t>
            </a: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Joseph (37–50)</a:t>
            </a:r>
          </a:p>
        </p:txBody>
      </p:sp>
      <p:sp>
        <p:nvSpPr>
          <p:cNvPr id="7" name="Rectangle 2050">
            <a:extLst>
              <a:ext uri="{FF2B5EF4-FFF2-40B4-BE49-F238E27FC236}">
                <a16:creationId xmlns:a16="http://schemas.microsoft.com/office/drawing/2014/main" id="{82F6E191-4850-492E-80EC-DCA9B0ADC8BB}"/>
              </a:ext>
            </a:extLst>
          </p:cNvPr>
          <p:cNvSpPr>
            <a:spLocks noGrp="1" noChangeArrowheads="1"/>
          </p:cNvSpPr>
          <p:nvPr>
            <p:ph type="title"/>
          </p:nvPr>
        </p:nvSpPr>
        <p:spPr>
          <a:xfrm>
            <a:off x="3924300" y="228600"/>
            <a:ext cx="4343400" cy="914400"/>
          </a:xfrm>
        </p:spPr>
        <p:txBody>
          <a:bodyPr/>
          <a:lstStyle/>
          <a:p>
            <a:pPr algn="ctr" eaLnBrk="1" hangingPunct="1"/>
            <a:r>
              <a:rPr lang="en-US" sz="3600" dirty="0"/>
              <a:t>GENESIS STRUCTURE</a:t>
            </a:r>
          </a:p>
        </p:txBody>
      </p:sp>
      <p:pic>
        <p:nvPicPr>
          <p:cNvPr id="8" name="Picture 4" descr="5 Bible Lessons to Learn From the Book of Genesis | Jack Wellman">
            <a:extLst>
              <a:ext uri="{FF2B5EF4-FFF2-40B4-BE49-F238E27FC236}">
                <a16:creationId xmlns:a16="http://schemas.microsoft.com/office/drawing/2014/main" id="{39237039-C3D8-40A9-89D9-6312DC926CD4}"/>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708955" y="2286000"/>
            <a:ext cx="3432433" cy="2286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F8F7F49B-01B0-4DFB-8914-3EF5260CE88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152400"/>
            <a:ext cx="1074928" cy="914400"/>
          </a:xfrm>
          <a:prstGeom prst="rect">
            <a:avLst/>
          </a:prstGeom>
        </p:spPr>
      </p:pic>
    </p:spTree>
    <p:extLst>
      <p:ext uri="{BB962C8B-B14F-4D97-AF65-F5344CB8AC3E}">
        <p14:creationId xmlns:p14="http://schemas.microsoft.com/office/powerpoint/2010/main" val="26895733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02ACE04-FABD-46A8-BCCE-F3190DBFD78C}"/>
              </a:ext>
            </a:extLst>
          </p:cNvPr>
          <p:cNvPicPr>
            <a:picLocks noChangeAspect="1"/>
          </p:cNvPicPr>
          <p:nvPr/>
        </p:nvPicPr>
        <p:blipFill>
          <a:blip r:embed="rId2"/>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1" y="0"/>
            <a:ext cx="10972800" cy="5170646"/>
          </a:xfrm>
          <a:prstGeom prst="rect">
            <a:avLst/>
          </a:prstGeom>
          <a:noFill/>
          <a:ln w="28575">
            <a:noFill/>
            <a:miter lim="800000"/>
            <a:headEnd/>
            <a:tailEnd/>
          </a:ln>
        </p:spPr>
        <p:txBody>
          <a:bodyPr wrap="square">
            <a:spAutoFit/>
          </a:bodyPr>
          <a:lstStyle/>
          <a:p>
            <a:pPr algn="ctr">
              <a:spcAft>
                <a:spcPts val="1200"/>
              </a:spcAft>
            </a:pPr>
            <a:r>
              <a:rPr lang="en-US" sz="3600" baseline="30000" dirty="0">
                <a:latin typeface="Calibri" panose="020F0502020204030204" pitchFamily="34" charset="0"/>
              </a:rPr>
              <a:t> </a:t>
            </a: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15:18-21</a:t>
            </a:r>
          </a:p>
          <a:p>
            <a:pPr algn="just"/>
            <a:r>
              <a:rPr lang="en-US" sz="3600" baseline="30000" dirty="0">
                <a:effectLst>
                  <a:outerShdw blurRad="38100" dist="38100" dir="2700000" algn="tl">
                    <a:srgbClr val="000000">
                      <a:alpha val="43137"/>
                    </a:srgbClr>
                  </a:outerShdw>
                </a:effectLst>
                <a:latin typeface="Calibri" panose="020F0502020204030204" pitchFamily="34" charset="0"/>
              </a:rPr>
              <a:t>18</a:t>
            </a:r>
            <a:r>
              <a:rPr lang="en-US" sz="3600" dirty="0">
                <a:effectLst>
                  <a:outerShdw blurRad="38100" dist="38100" dir="2700000" algn="tl">
                    <a:srgbClr val="000000">
                      <a:alpha val="43137"/>
                    </a:srgbClr>
                  </a:outerShdw>
                </a:effectLst>
                <a:latin typeface="Calibri" panose="020F0502020204030204" pitchFamily="34" charset="0"/>
              </a:rPr>
              <a:t> On that day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the Lord made a covenant with Abram</a:t>
            </a:r>
            <a:r>
              <a:rPr lang="en-US" sz="3600" dirty="0">
                <a:effectLst>
                  <a:outerShdw blurRad="38100" dist="38100" dir="2700000" algn="tl">
                    <a:srgbClr val="000000">
                      <a:alpha val="43137"/>
                    </a:srgbClr>
                  </a:outerShdw>
                </a:effectLst>
                <a:latin typeface="Calibri" panose="020F0502020204030204" pitchFamily="34" charset="0"/>
              </a:rPr>
              <a:t>, saying, “To your descendants I have given this land, From the river of Egypt as far as the great river, the river Euphrates: </a:t>
            </a:r>
            <a:r>
              <a:rPr lang="en-US" sz="3600" baseline="30000" dirty="0">
                <a:effectLst>
                  <a:outerShdw blurRad="38100" dist="38100" dir="2700000" algn="tl">
                    <a:srgbClr val="000000">
                      <a:alpha val="43137"/>
                    </a:srgbClr>
                  </a:outerShdw>
                </a:effectLst>
                <a:latin typeface="Calibri" panose="020F0502020204030204" pitchFamily="34" charset="0"/>
              </a:rPr>
              <a:t>19 </a:t>
            </a:r>
            <a:r>
              <a:rPr lang="en-US" sz="3600" dirty="0">
                <a:effectLst>
                  <a:outerShdw blurRad="38100" dist="38100" dir="2700000" algn="tl">
                    <a:srgbClr val="000000">
                      <a:alpha val="43137"/>
                    </a:srgbClr>
                  </a:outerShdw>
                </a:effectLst>
                <a:latin typeface="Calibri" panose="020F0502020204030204" pitchFamily="34" charset="0"/>
              </a:rPr>
              <a:t>the Kenite and the </a:t>
            </a:r>
            <a:r>
              <a:rPr lang="en-US" sz="3600" dirty="0" err="1">
                <a:effectLst>
                  <a:outerShdw blurRad="38100" dist="38100" dir="2700000" algn="tl">
                    <a:srgbClr val="000000">
                      <a:alpha val="43137"/>
                    </a:srgbClr>
                  </a:outerShdw>
                </a:effectLst>
                <a:latin typeface="Calibri" panose="020F0502020204030204" pitchFamily="34" charset="0"/>
              </a:rPr>
              <a:t>Kenizzite</a:t>
            </a:r>
            <a:r>
              <a:rPr lang="en-US" sz="3600" dirty="0">
                <a:effectLst>
                  <a:outerShdw blurRad="38100" dist="38100" dir="2700000" algn="tl">
                    <a:srgbClr val="000000">
                      <a:alpha val="43137"/>
                    </a:srgbClr>
                  </a:outerShdw>
                </a:effectLst>
                <a:latin typeface="Calibri" panose="020F0502020204030204" pitchFamily="34" charset="0"/>
              </a:rPr>
              <a:t> and the </a:t>
            </a:r>
            <a:r>
              <a:rPr lang="en-US" sz="3600" dirty="0" err="1">
                <a:effectLst>
                  <a:outerShdw blurRad="38100" dist="38100" dir="2700000" algn="tl">
                    <a:srgbClr val="000000">
                      <a:alpha val="43137"/>
                    </a:srgbClr>
                  </a:outerShdw>
                </a:effectLst>
                <a:latin typeface="Calibri" panose="020F0502020204030204" pitchFamily="34" charset="0"/>
              </a:rPr>
              <a:t>Kadmonite</a:t>
            </a:r>
            <a:r>
              <a:rPr lang="en-US" sz="3600" dirty="0">
                <a:effectLst>
                  <a:outerShdw blurRad="38100" dist="38100" dir="2700000" algn="tl">
                    <a:srgbClr val="000000">
                      <a:alpha val="43137"/>
                    </a:srgbClr>
                  </a:outerShdw>
                </a:effectLst>
                <a:latin typeface="Calibri" panose="020F0502020204030204" pitchFamily="34" charset="0"/>
              </a:rPr>
              <a:t> </a:t>
            </a:r>
            <a:r>
              <a:rPr lang="en-US" sz="3600" baseline="30000" dirty="0">
                <a:effectLst>
                  <a:outerShdw blurRad="38100" dist="38100" dir="2700000" algn="tl">
                    <a:srgbClr val="000000">
                      <a:alpha val="43137"/>
                    </a:srgbClr>
                  </a:outerShdw>
                </a:effectLst>
                <a:latin typeface="Calibri" panose="020F0502020204030204" pitchFamily="34" charset="0"/>
              </a:rPr>
              <a:t>20 </a:t>
            </a:r>
            <a:r>
              <a:rPr lang="en-US" sz="3600" dirty="0">
                <a:effectLst>
                  <a:outerShdw blurRad="38100" dist="38100" dir="2700000" algn="tl">
                    <a:srgbClr val="000000">
                      <a:alpha val="43137"/>
                    </a:srgbClr>
                  </a:outerShdw>
                </a:effectLst>
                <a:latin typeface="Calibri" panose="020F0502020204030204" pitchFamily="34" charset="0"/>
              </a:rPr>
              <a:t>and the Hittite and the </a:t>
            </a:r>
            <a:r>
              <a:rPr lang="en-US" sz="3600" dirty="0" err="1">
                <a:effectLst>
                  <a:outerShdw blurRad="38100" dist="38100" dir="2700000" algn="tl">
                    <a:srgbClr val="000000">
                      <a:alpha val="43137"/>
                    </a:srgbClr>
                  </a:outerShdw>
                </a:effectLst>
                <a:latin typeface="Calibri" panose="020F0502020204030204" pitchFamily="34" charset="0"/>
              </a:rPr>
              <a:t>Perizzite</a:t>
            </a:r>
            <a:r>
              <a:rPr lang="en-US" sz="3600" dirty="0">
                <a:effectLst>
                  <a:outerShdw blurRad="38100" dist="38100" dir="2700000" algn="tl">
                    <a:srgbClr val="000000">
                      <a:alpha val="43137"/>
                    </a:srgbClr>
                  </a:outerShdw>
                </a:effectLst>
                <a:latin typeface="Calibri" panose="020F0502020204030204" pitchFamily="34" charset="0"/>
              </a:rPr>
              <a:t> and the </a:t>
            </a:r>
            <a:r>
              <a:rPr lang="en-US" sz="3600" dirty="0" err="1">
                <a:effectLst>
                  <a:outerShdw blurRad="38100" dist="38100" dir="2700000" algn="tl">
                    <a:srgbClr val="000000">
                      <a:alpha val="43137"/>
                    </a:srgbClr>
                  </a:outerShdw>
                </a:effectLst>
                <a:latin typeface="Calibri" panose="020F0502020204030204" pitchFamily="34" charset="0"/>
              </a:rPr>
              <a:t>Rephaim</a:t>
            </a:r>
            <a:r>
              <a:rPr lang="en-US" sz="3600" dirty="0">
                <a:effectLst>
                  <a:outerShdw blurRad="38100" dist="38100" dir="2700000" algn="tl">
                    <a:srgbClr val="000000">
                      <a:alpha val="43137"/>
                    </a:srgbClr>
                  </a:outerShdw>
                </a:effectLst>
                <a:latin typeface="Calibri" panose="020F0502020204030204" pitchFamily="34" charset="0"/>
              </a:rPr>
              <a:t> </a:t>
            </a:r>
            <a:r>
              <a:rPr lang="en-US" sz="3600" baseline="30000" dirty="0">
                <a:effectLst>
                  <a:outerShdw blurRad="38100" dist="38100" dir="2700000" algn="tl">
                    <a:srgbClr val="000000">
                      <a:alpha val="43137"/>
                    </a:srgbClr>
                  </a:outerShdw>
                </a:effectLst>
                <a:latin typeface="Calibri" panose="020F0502020204030204" pitchFamily="34" charset="0"/>
              </a:rPr>
              <a:t>21 </a:t>
            </a:r>
            <a:r>
              <a:rPr lang="en-US" sz="3600" dirty="0">
                <a:effectLst>
                  <a:outerShdw blurRad="38100" dist="38100" dir="2700000" algn="tl">
                    <a:srgbClr val="000000">
                      <a:alpha val="43137"/>
                    </a:srgbClr>
                  </a:outerShdw>
                </a:effectLst>
                <a:latin typeface="Calibri" panose="020F0502020204030204" pitchFamily="34" charset="0"/>
              </a:rPr>
              <a:t>and the Amorite and the Canaanite and the </a:t>
            </a:r>
            <a:r>
              <a:rPr lang="en-US" sz="3600" dirty="0" err="1">
                <a:effectLst>
                  <a:outerShdw blurRad="38100" dist="38100" dir="2700000" algn="tl">
                    <a:srgbClr val="000000">
                      <a:alpha val="43137"/>
                    </a:srgbClr>
                  </a:outerShdw>
                </a:effectLst>
                <a:latin typeface="Calibri" panose="020F0502020204030204" pitchFamily="34" charset="0"/>
              </a:rPr>
              <a:t>Girgashite</a:t>
            </a:r>
            <a:r>
              <a:rPr lang="en-US" sz="3600" dirty="0">
                <a:effectLst>
                  <a:outerShdw blurRad="38100" dist="38100" dir="2700000" algn="tl">
                    <a:srgbClr val="000000">
                      <a:alpha val="43137"/>
                    </a:srgbClr>
                  </a:outerShdw>
                </a:effectLst>
                <a:latin typeface="Calibri" panose="020F0502020204030204" pitchFamily="34" charset="0"/>
              </a:rPr>
              <a:t> and the </a:t>
            </a:r>
            <a:r>
              <a:rPr lang="en-US" sz="3600" dirty="0" err="1">
                <a:effectLst>
                  <a:outerShdw blurRad="38100" dist="38100" dir="2700000" algn="tl">
                    <a:srgbClr val="000000">
                      <a:alpha val="43137"/>
                    </a:srgbClr>
                  </a:outerShdw>
                </a:effectLst>
                <a:latin typeface="Calibri" panose="020F0502020204030204" pitchFamily="34" charset="0"/>
              </a:rPr>
              <a:t>Jebusite</a:t>
            </a:r>
            <a:r>
              <a:rPr lang="en-US" sz="3600" dirty="0">
                <a:effectLst>
                  <a:outerShdw blurRad="38100" dist="38100" dir="2700000" algn="tl">
                    <a:srgbClr val="000000">
                      <a:alpha val="43137"/>
                    </a:srgbClr>
                  </a:outerShdw>
                </a:effectLst>
                <a:latin typeface="Calibri" panose="020F0502020204030204" pitchFamily="34" charset="0"/>
              </a:rPr>
              <a:t>.”</a:t>
            </a:r>
          </a:p>
          <a:p>
            <a:pPr algn="just"/>
            <a:endParaRPr lang="en-US" sz="2800" dirty="0">
              <a:latin typeface="Calibri" panose="020F0502020204030204" pitchFamily="34" charset="0"/>
            </a:endParaRPr>
          </a:p>
        </p:txBody>
      </p:sp>
    </p:spTree>
    <p:extLst>
      <p:ext uri="{BB962C8B-B14F-4D97-AF65-F5344CB8AC3E}">
        <p14:creationId xmlns:p14="http://schemas.microsoft.com/office/powerpoint/2010/main" val="9908925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607326" y="1600200"/>
            <a:ext cx="2975074" cy="3200400"/>
          </a:xfrm>
          <a:prstGeom prst="rect">
            <a:avLst/>
          </a:prstGeom>
          <a:noFill/>
          <a:ln w="9525">
            <a:noFill/>
            <a:miter lim="800000"/>
            <a:headEnd/>
            <a:tailEnd/>
          </a:ln>
        </p:spPr>
      </p:pic>
      <p:sp>
        <p:nvSpPr>
          <p:cNvPr id="29699" name="Title 1"/>
          <p:cNvSpPr>
            <a:spLocks noGrp="1"/>
          </p:cNvSpPr>
          <p:nvPr>
            <p:ph type="title"/>
          </p:nvPr>
        </p:nvSpPr>
        <p:spPr>
          <a:xfrm>
            <a:off x="2882900" y="228602"/>
            <a:ext cx="6426200" cy="914399"/>
          </a:xfrm>
        </p:spPr>
        <p:txBody>
          <a:bodyPr/>
          <a:lstStyle/>
          <a:p>
            <a:pPr algn="ctr">
              <a:defRPr/>
            </a:pPr>
            <a:r>
              <a:rPr lang="en-US" sz="3600" dirty="0"/>
              <a:t>Mayflower Compact (1620)</a:t>
            </a:r>
          </a:p>
        </p:txBody>
      </p:sp>
      <p:sp>
        <p:nvSpPr>
          <p:cNvPr id="5" name="Rectangle 4"/>
          <p:cNvSpPr/>
          <p:nvPr/>
        </p:nvSpPr>
        <p:spPr>
          <a:xfrm>
            <a:off x="2781300" y="6400800"/>
            <a:ext cx="6629400" cy="369332"/>
          </a:xfrm>
          <a:prstGeom prst="rect">
            <a:avLst/>
          </a:prstGeom>
        </p:spPr>
        <p:txBody>
          <a:bodyPr wrap="square">
            <a:spAutoFit/>
          </a:bodyPr>
          <a:lstStyle/>
          <a:p>
            <a:pPr algn="ctr">
              <a:spcBef>
                <a:spcPts val="600"/>
              </a:spcBef>
              <a:spcAft>
                <a:spcPts val="600"/>
              </a:spcAft>
            </a:pPr>
            <a:r>
              <a:rPr lang="en-US" sz="1800" dirty="0">
                <a:effectLst>
                  <a:outerShdw blurRad="38100" dist="38100" dir="2700000" algn="tl">
                    <a:srgbClr val="000000">
                      <a:alpha val="43137"/>
                    </a:srgbClr>
                  </a:outerShdw>
                </a:effectLst>
                <a:latin typeface="Calibri" pitchFamily="34" charset="0"/>
                <a:cs typeface="Calibri" panose="020F0502020204030204" pitchFamily="34" charset="0"/>
              </a:rPr>
              <a:t>David Brewer, </a:t>
            </a:r>
            <a:r>
              <a:rPr lang="en-US" sz="1800" i="1" dirty="0">
                <a:effectLst>
                  <a:outerShdw blurRad="38100" dist="38100" dir="2700000" algn="tl">
                    <a:srgbClr val="000000">
                      <a:alpha val="43137"/>
                    </a:srgbClr>
                  </a:outerShdw>
                </a:effectLst>
                <a:latin typeface="Calibri" pitchFamily="34" charset="0"/>
                <a:cs typeface="Calibri" panose="020F0502020204030204" pitchFamily="34" charset="0"/>
              </a:rPr>
              <a:t>United States A Christian Nation</a:t>
            </a:r>
            <a:r>
              <a:rPr lang="en-US" sz="1800" dirty="0">
                <a:effectLst>
                  <a:outerShdw blurRad="38100" dist="38100" dir="2700000" algn="tl">
                    <a:srgbClr val="000000">
                      <a:alpha val="43137"/>
                    </a:srgbClr>
                  </a:outerShdw>
                </a:effectLst>
                <a:latin typeface="Calibri" pitchFamily="34" charset="0"/>
                <a:cs typeface="Calibri" panose="020F0502020204030204" pitchFamily="34" charset="0"/>
              </a:rPr>
              <a:t>, 14</a:t>
            </a:r>
          </a:p>
        </p:txBody>
      </p:sp>
      <p:pic>
        <p:nvPicPr>
          <p:cNvPr id="2" name="Picture 1">
            <a:extLst>
              <a:ext uri="{FF2B5EF4-FFF2-40B4-BE49-F238E27FC236}">
                <a16:creationId xmlns:a16="http://schemas.microsoft.com/office/drawing/2014/main" id="{62E4FD98-7A63-4CCD-A7F9-438382C8C61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81000" y="1524001"/>
            <a:ext cx="8077200" cy="4495799"/>
          </a:xfrm>
          <a:prstGeom prst="rect">
            <a:avLst/>
          </a:prstGeom>
        </p:spPr>
      </p:pic>
    </p:spTree>
    <p:extLst>
      <p:ext uri="{BB962C8B-B14F-4D97-AF65-F5344CB8AC3E}">
        <p14:creationId xmlns:p14="http://schemas.microsoft.com/office/powerpoint/2010/main" val="37089854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AC45E28-E3A9-4005-8CCA-26F3C7B38C8A}"/>
              </a:ext>
            </a:extLst>
          </p:cNvPr>
          <p:cNvPicPr>
            <a:picLocks noChangeAspect="1"/>
          </p:cNvPicPr>
          <p:nvPr/>
        </p:nvPicPr>
        <p:blipFill>
          <a:blip r:embed="rId2"/>
          <a:stretch>
            <a:fillRect/>
          </a:stretch>
        </p:blipFill>
        <p:spPr>
          <a:xfrm>
            <a:off x="1731961" y="137160"/>
            <a:ext cx="8728078"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4551918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43D1FAC-9636-4654-A651-EB339EDD7F57}"/>
              </a:ext>
            </a:extLst>
          </p:cNvPr>
          <p:cNvPicPr>
            <a:picLocks noChangeAspect="1"/>
          </p:cNvPicPr>
          <p:nvPr/>
        </p:nvPicPr>
        <p:blipFill>
          <a:blip r:embed="rId2"/>
          <a:stretch>
            <a:fillRect/>
          </a:stretch>
        </p:blipFill>
        <p:spPr>
          <a:xfrm>
            <a:off x="0" y="1"/>
            <a:ext cx="12192000" cy="6857999"/>
          </a:xfrm>
          <a:prstGeom prst="rect">
            <a:avLst/>
          </a:prstGeom>
        </p:spPr>
      </p:pic>
      <p:sp>
        <p:nvSpPr>
          <p:cNvPr id="4" name="Subtitle 3"/>
          <p:cNvSpPr>
            <a:spLocks noGrp="1"/>
          </p:cNvSpPr>
          <p:nvPr>
            <p:ph type="subTitle" sz="quarter" idx="1"/>
          </p:nvPr>
        </p:nvSpPr>
        <p:spPr>
          <a:xfrm>
            <a:off x="609600" y="3"/>
            <a:ext cx="10972800" cy="2209798"/>
          </a:xfrm>
        </p:spPr>
        <p:txBody>
          <a:bodyPr/>
          <a:lstStyle/>
          <a:p>
            <a:pPr>
              <a:spcBef>
                <a:spcPts val="0"/>
              </a:spcBef>
              <a:spcAft>
                <a:spcPts val="1200"/>
              </a:spcAft>
              <a:defRPr/>
            </a:pPr>
            <a:r>
              <a:rPr lang="en-US" sz="4000" kern="1200" dirty="0">
                <a:solidFill>
                  <a:srgbClr val="00FFFF"/>
                </a:solidFill>
                <a:ea typeface="+mj-ea"/>
                <a:cs typeface="+mj-cs"/>
              </a:rPr>
              <a:t> Exodus 2:24</a:t>
            </a:r>
          </a:p>
          <a:p>
            <a:pPr lvl="0" algn="just" eaLnBrk="1" hangingPunct="1">
              <a:spcBef>
                <a:spcPct val="0"/>
              </a:spcBef>
              <a:buClrTx/>
              <a:buSzTx/>
              <a:defRPr/>
            </a:pPr>
            <a:r>
              <a:rPr lang="en-US" sz="3600" kern="1200" dirty="0">
                <a:effectLst>
                  <a:outerShdw blurRad="38100" dist="38100" dir="2700000" algn="tl">
                    <a:srgbClr val="000000">
                      <a:alpha val="43137"/>
                    </a:srgbClr>
                  </a:outerShdw>
                </a:effectLst>
                <a:cs typeface="Arial" panose="020B0604020202020204" pitchFamily="34" charset="0"/>
              </a:rPr>
              <a:t>“So God heard their groaning; and </a:t>
            </a:r>
            <a:r>
              <a:rPr lang="en-US" sz="3600" b="1" u="sng" kern="1200" dirty="0">
                <a:solidFill>
                  <a:srgbClr val="FFFFCC"/>
                </a:solidFill>
                <a:effectLst>
                  <a:outerShdw blurRad="38100" dist="38100" dir="2700000" algn="tl">
                    <a:srgbClr val="000000">
                      <a:alpha val="43137"/>
                    </a:srgbClr>
                  </a:outerShdw>
                </a:effectLst>
                <a:cs typeface="Arial" panose="020B0604020202020204" pitchFamily="34" charset="0"/>
              </a:rPr>
              <a:t>God remembered His covenant</a:t>
            </a:r>
            <a:r>
              <a:rPr lang="en-US" sz="3600" kern="1200" dirty="0">
                <a:effectLst>
                  <a:outerShdw blurRad="38100" dist="38100" dir="2700000" algn="tl">
                    <a:srgbClr val="000000">
                      <a:alpha val="43137"/>
                    </a:srgbClr>
                  </a:outerShdw>
                </a:effectLst>
                <a:cs typeface="Arial" panose="020B0604020202020204" pitchFamily="34" charset="0"/>
              </a:rPr>
              <a:t> with Abraham, Isaac, and Jacob.”</a:t>
            </a:r>
          </a:p>
        </p:txBody>
      </p:sp>
      <p:pic>
        <p:nvPicPr>
          <p:cNvPr id="5" name="Picture 4" descr="C:\Documents and Settings\Owner\Application Data\Microsoft\Media Catalog\Downloaded Clips\cl0\SY01462_.wmf">
            <a:extLst>
              <a:ext uri="{FF2B5EF4-FFF2-40B4-BE49-F238E27FC236}">
                <a16:creationId xmlns:a16="http://schemas.microsoft.com/office/drawing/2014/main" id="{E4E9B203-D402-4A1A-BED3-FFAA14244861}"/>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983647" y="2971800"/>
            <a:ext cx="2224706" cy="2286000"/>
          </a:xfrm>
          <a:prstGeom prst="rect">
            <a:avLst/>
          </a:prstGeom>
          <a:noFill/>
          <a:ln w="9525">
            <a:noFill/>
            <a:miter lim="800000"/>
            <a:headEnd/>
            <a:tailEnd/>
          </a:ln>
        </p:spPr>
      </p:pic>
    </p:spTree>
    <p:extLst>
      <p:ext uri="{BB962C8B-B14F-4D97-AF65-F5344CB8AC3E}">
        <p14:creationId xmlns:p14="http://schemas.microsoft.com/office/powerpoint/2010/main" val="6043411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43D1FAC-9636-4654-A651-EB339EDD7F57}"/>
              </a:ext>
            </a:extLst>
          </p:cNvPr>
          <p:cNvPicPr>
            <a:picLocks noChangeAspect="1"/>
          </p:cNvPicPr>
          <p:nvPr/>
        </p:nvPicPr>
        <p:blipFill>
          <a:blip r:embed="rId2"/>
          <a:stretch>
            <a:fillRect/>
          </a:stretch>
        </p:blipFill>
        <p:spPr>
          <a:xfrm>
            <a:off x="0" y="1"/>
            <a:ext cx="12192000" cy="6857999"/>
          </a:xfrm>
          <a:prstGeom prst="rect">
            <a:avLst/>
          </a:prstGeom>
        </p:spPr>
      </p:pic>
      <p:sp>
        <p:nvSpPr>
          <p:cNvPr id="4" name="Subtitle 3"/>
          <p:cNvSpPr>
            <a:spLocks noGrp="1"/>
          </p:cNvSpPr>
          <p:nvPr>
            <p:ph type="subTitle" sz="quarter" idx="1"/>
          </p:nvPr>
        </p:nvSpPr>
        <p:spPr>
          <a:xfrm>
            <a:off x="609600" y="2"/>
            <a:ext cx="10972800" cy="3428999"/>
          </a:xfrm>
        </p:spPr>
        <p:txBody>
          <a:bodyPr/>
          <a:lstStyle/>
          <a:p>
            <a:pPr>
              <a:spcBef>
                <a:spcPts val="0"/>
              </a:spcBef>
              <a:spcAft>
                <a:spcPts val="1200"/>
              </a:spcAft>
              <a:defRPr/>
            </a:pPr>
            <a:r>
              <a:rPr lang="en-US" sz="4000" kern="1200" dirty="0">
                <a:solidFill>
                  <a:srgbClr val="00FFFF"/>
                </a:solidFill>
                <a:ea typeface="+mj-ea"/>
                <a:cs typeface="+mj-cs"/>
              </a:rPr>
              <a:t> Ezekiel 36:22</a:t>
            </a:r>
          </a:p>
          <a:p>
            <a:pPr lvl="0" algn="just" eaLnBrk="1" hangingPunct="1">
              <a:spcBef>
                <a:spcPct val="0"/>
              </a:spcBef>
              <a:buClrTx/>
              <a:buSzTx/>
              <a:defRPr/>
            </a:pPr>
            <a:r>
              <a:rPr lang="en-US" sz="3600" kern="1200" dirty="0">
                <a:effectLst>
                  <a:outerShdw blurRad="38100" dist="38100" dir="2700000" algn="tl">
                    <a:srgbClr val="000000">
                      <a:alpha val="43137"/>
                    </a:srgbClr>
                  </a:outerShdw>
                </a:effectLst>
                <a:cs typeface="Arial" panose="020B0604020202020204" pitchFamily="34" charset="0"/>
              </a:rPr>
              <a:t>“Therefore, say to the house of Israel, ‘This is what the Lord God says: “</a:t>
            </a:r>
            <a:r>
              <a:rPr lang="en-US" sz="3600" b="1" u="sng" kern="1200" dirty="0">
                <a:solidFill>
                  <a:srgbClr val="FFFFCC"/>
                </a:solidFill>
                <a:effectLst>
                  <a:outerShdw blurRad="38100" dist="38100" dir="2700000" algn="tl">
                    <a:srgbClr val="000000">
                      <a:alpha val="43137"/>
                    </a:srgbClr>
                  </a:outerShdw>
                </a:effectLst>
                <a:cs typeface="Arial" panose="020B0604020202020204" pitchFamily="34" charset="0"/>
              </a:rPr>
              <a:t>It is not for your sake, house of Israel, that I am about to act, but for My holy name</a:t>
            </a:r>
            <a:r>
              <a:rPr lang="en-US" sz="3600" kern="1200" dirty="0">
                <a:effectLst>
                  <a:outerShdw blurRad="38100" dist="38100" dir="2700000" algn="tl">
                    <a:srgbClr val="000000">
                      <a:alpha val="43137"/>
                    </a:srgbClr>
                  </a:outerShdw>
                </a:effectLst>
                <a:cs typeface="Arial" panose="020B0604020202020204" pitchFamily="34" charset="0"/>
              </a:rPr>
              <a:t>, which you have profaned among the nations where you went.”</a:t>
            </a:r>
          </a:p>
        </p:txBody>
      </p:sp>
      <p:pic>
        <p:nvPicPr>
          <p:cNvPr id="6" name="Picture 4" descr="C:\Documents and Settings\Owner\Application Data\Microsoft\Media Catalog\Downloaded Clips\cl0\SY01462_.wmf">
            <a:extLst>
              <a:ext uri="{FF2B5EF4-FFF2-40B4-BE49-F238E27FC236}">
                <a16:creationId xmlns:a16="http://schemas.microsoft.com/office/drawing/2014/main" id="{B390246F-B8B4-4A22-837F-6EFE41C60A28}"/>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983647" y="2971800"/>
            <a:ext cx="2224706" cy="2286000"/>
          </a:xfrm>
          <a:prstGeom prst="rect">
            <a:avLst/>
          </a:prstGeom>
          <a:noFill/>
          <a:ln w="9525">
            <a:noFill/>
            <a:miter lim="800000"/>
            <a:headEnd/>
            <a:tailEnd/>
          </a:ln>
        </p:spPr>
      </p:pic>
    </p:spTree>
    <p:extLst>
      <p:ext uri="{BB962C8B-B14F-4D97-AF65-F5344CB8AC3E}">
        <p14:creationId xmlns:p14="http://schemas.microsoft.com/office/powerpoint/2010/main" val="22289784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3576267-9124-470E-9475-F1D2F8C69B6D}"/>
              </a:ext>
            </a:extLst>
          </p:cNvPr>
          <p:cNvPicPr>
            <a:picLocks noChangeAspect="1"/>
          </p:cNvPicPr>
          <p:nvPr/>
        </p:nvPicPr>
        <p:blipFill>
          <a:blip r:embed="rId3"/>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0"/>
            <a:ext cx="10972799" cy="5216813"/>
          </a:xfrm>
          <a:prstGeom prst="rect">
            <a:avLst/>
          </a:prstGeom>
          <a:noFill/>
          <a:ln w="28575">
            <a:noFill/>
            <a:miter lim="800000"/>
            <a:headEnd/>
            <a:tailEnd/>
          </a:ln>
        </p:spPr>
        <p:txBody>
          <a:bodyPr wrap="square">
            <a:spAutoFit/>
          </a:bodyPr>
          <a:lstStyle/>
          <a:p>
            <a:pPr algn="ctr">
              <a:spcAft>
                <a:spcPts val="1200"/>
              </a:spcAft>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Jeremiah 31:35-37</a:t>
            </a:r>
          </a:p>
          <a:p>
            <a:pPr algn="just"/>
            <a:r>
              <a:rPr lang="en-US" sz="31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Thus says the </a:t>
            </a:r>
            <a:r>
              <a:rPr lang="en-US" sz="31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1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Who gives </a:t>
            </a:r>
            <a:r>
              <a:rPr lang="en-US" sz="31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sun for light by day And the fixed order of the moon and the stars for light by night</a:t>
            </a:r>
            <a:r>
              <a:rPr lang="en-US" sz="31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Who stirs up the sea so that its waves roar; The </a:t>
            </a:r>
            <a:r>
              <a:rPr lang="en-US" sz="31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1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of hosts is His name:</a:t>
            </a:r>
            <a:r>
              <a:rPr lang="en-US" sz="31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36 </a:t>
            </a:r>
            <a:r>
              <a:rPr lang="en-US" sz="31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1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If this fixed order departs From before Me,” declares the Lord</a:t>
            </a:r>
            <a:r>
              <a:rPr lang="en-US" sz="31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1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1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Then the offspring of Israel also will cease From being a nation before Me</a:t>
            </a:r>
            <a:r>
              <a:rPr lang="en-US" sz="31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1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forever.”</a:t>
            </a:r>
            <a:r>
              <a:rPr lang="en-US" sz="31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37 </a:t>
            </a:r>
            <a:r>
              <a:rPr lang="en-US" sz="31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Thus says the </a:t>
            </a:r>
            <a:r>
              <a:rPr lang="en-US" sz="31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1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“If the heavens above can be measured And the foundations of the earth searched out below, Then I will also cast off all the offspring of Israel For all that they have done,” declares the </a:t>
            </a:r>
            <a:r>
              <a:rPr lang="en-US" sz="31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1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30357220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E0FB452-6B13-4723-9A47-1587F8BFE61C}"/>
              </a:ext>
            </a:extLst>
          </p:cNvPr>
          <p:cNvPicPr>
            <a:picLocks noChangeAspect="1"/>
          </p:cNvPicPr>
          <p:nvPr/>
        </p:nvPicPr>
        <p:blipFill>
          <a:blip r:embed="rId2"/>
          <a:stretch>
            <a:fillRect/>
          </a:stretch>
        </p:blipFill>
        <p:spPr>
          <a:xfrm>
            <a:off x="0" y="0"/>
            <a:ext cx="12192000" cy="6857999"/>
          </a:xfrm>
          <a:prstGeom prst="rect">
            <a:avLst/>
          </a:prstGeom>
        </p:spPr>
      </p:pic>
      <p:sp>
        <p:nvSpPr>
          <p:cNvPr id="198659" name="Rectangle 1"/>
          <p:cNvSpPr>
            <a:spLocks noChangeArrowheads="1"/>
          </p:cNvSpPr>
          <p:nvPr/>
        </p:nvSpPr>
        <p:spPr bwMode="auto">
          <a:xfrm>
            <a:off x="609600" y="0"/>
            <a:ext cx="10972800" cy="4262705"/>
          </a:xfrm>
          <a:prstGeom prst="rect">
            <a:avLst/>
          </a:prstGeom>
          <a:noFill/>
          <a:ln w="28575">
            <a:noFill/>
            <a:miter lim="800000"/>
            <a:headEnd/>
            <a:tailEnd/>
          </a:ln>
        </p:spPr>
        <p:txBody>
          <a:bodyPr wrap="square">
            <a:spAutoFit/>
          </a:bodyPr>
          <a:lstStyle/>
          <a:p>
            <a:pPr algn="ctr">
              <a:spcAft>
                <a:spcPts val="1200"/>
              </a:spcAft>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John 10:27-29 </a:t>
            </a:r>
          </a:p>
          <a:p>
            <a:pPr algn="just">
              <a:spcBef>
                <a:spcPts val="0"/>
              </a:spcBef>
              <a:spcAft>
                <a:spcPts val="0"/>
              </a:spcAft>
            </a:pP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My sheep hear My voice, and I know them, and they follow Me;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28 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I give eternal life to them, and they will never perish  </a:t>
            </a:r>
            <a:r>
              <a:rPr lang="en-US" sz="3600" b="1" dirty="0">
                <a:solidFill>
                  <a:schemeClr val="tx2"/>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1" i="1" dirty="0" err="1">
                <a:solidFill>
                  <a:schemeClr val="tx2"/>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ou</a:t>
            </a:r>
            <a:r>
              <a:rPr lang="en-US" sz="3600" b="1" i="1" dirty="0">
                <a:solidFill>
                  <a:schemeClr val="tx2"/>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i="1" dirty="0" err="1">
                <a:solidFill>
                  <a:schemeClr val="tx2"/>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mē</a:t>
            </a:r>
            <a:r>
              <a:rPr lang="en-US" sz="3600" b="1" dirty="0">
                <a:solidFill>
                  <a:schemeClr val="tx2"/>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i="1" dirty="0" err="1">
                <a:solidFill>
                  <a:schemeClr val="tx2"/>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aiōnia</a:t>
            </a:r>
            <a:r>
              <a:rPr lang="en-US" sz="3600" b="1" dirty="0">
                <a:solidFill>
                  <a:schemeClr val="tx2"/>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 one will snatch them</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out of My hand.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29 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My Father, who has given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them</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to Me, is greater than all; and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 one is able to snatch </a:t>
            </a:r>
            <a:r>
              <a:rPr lang="en-US" sz="36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them</a:t>
            </a:r>
            <a:r>
              <a:rPr lang="en-US" sz="36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out of the Father’s hand.”</a:t>
            </a:r>
            <a:endPar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AF89DDE-DAA5-41B9-9AAA-46E3B77AB93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64514" name="Rectangle 1"/>
          <p:cNvSpPr>
            <a:spLocks noChangeArrowheads="1"/>
          </p:cNvSpPr>
          <p:nvPr/>
        </p:nvSpPr>
        <p:spPr bwMode="auto">
          <a:xfrm>
            <a:off x="609600" y="0"/>
            <a:ext cx="10972800" cy="1969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spcAft>
                <a:spcPts val="1200"/>
              </a:spcAft>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2 Timothy 2:11, 13</a:t>
            </a:r>
          </a:p>
          <a:p>
            <a:pPr algn="just"/>
            <a:r>
              <a:rPr lang="en-US" altLang="en-US" sz="3600" dirty="0">
                <a:effectLst>
                  <a:outerShdw blurRad="38100" dist="38100" dir="2700000" algn="tl">
                    <a:srgbClr val="000000">
                      <a:alpha val="43137"/>
                    </a:srgbClr>
                  </a:outerShdw>
                </a:effectLst>
                <a:latin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rPr>
              <a:t>The statement is trustworthy:…If we are faithless, He remains faithful, for He cannot deny Himself.</a:t>
            </a:r>
            <a:r>
              <a:rPr lang="en-US" altLang="en-US" sz="3600" dirty="0">
                <a:effectLst>
                  <a:outerShdw blurRad="38100" dist="38100" dir="2700000" algn="tl">
                    <a:srgbClr val="000000">
                      <a:alpha val="43137"/>
                    </a:srgbClr>
                  </a:outerShdw>
                </a:effectLst>
                <a:latin typeface="Calibri" panose="020F0502020204030204" pitchFamily="34" charset="0"/>
              </a:rPr>
              <a:t>”</a:t>
            </a:r>
          </a:p>
        </p:txBody>
      </p:sp>
      <p:pic>
        <p:nvPicPr>
          <p:cNvPr id="2" name="Picture 1">
            <a:extLst>
              <a:ext uri="{FF2B5EF4-FFF2-40B4-BE49-F238E27FC236}">
                <a16:creationId xmlns:a16="http://schemas.microsoft.com/office/drawing/2014/main" id="{85E883B8-9004-4AE2-9DA9-F3DACD811DA0}"/>
              </a:ext>
            </a:extLst>
          </p:cNvPr>
          <p:cNvPicPr>
            <a:picLocks noChangeAspect="1"/>
          </p:cNvPicPr>
          <p:nvPr/>
        </p:nvPicPr>
        <p:blipFill rotWithShape="1">
          <a:blip r:embed="rId3"/>
          <a:srcRect l="10001" r="7499" b="21257"/>
          <a:stretch/>
        </p:blipFill>
        <p:spPr>
          <a:xfrm>
            <a:off x="4566206" y="2514600"/>
            <a:ext cx="3059589" cy="2286000"/>
          </a:xfrm>
          <a:prstGeom prst="rect">
            <a:avLst/>
          </a:prstGeom>
          <a:ln>
            <a:solidFill>
              <a:schemeClr val="tx1"/>
            </a:solidFill>
          </a:ln>
        </p:spPr>
      </p:pic>
    </p:spTree>
    <p:extLst>
      <p:ext uri="{BB962C8B-B14F-4D97-AF65-F5344CB8AC3E}">
        <p14:creationId xmlns:p14="http://schemas.microsoft.com/office/powerpoint/2010/main" val="38234708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616072" y="1159931"/>
            <a:ext cx="10959856" cy="5698069"/>
          </a:xfrm>
          <a:prstGeom prst="rect">
            <a:avLst/>
          </a:prstGeom>
          <a:noFill/>
          <a:ln w="9525">
            <a:noFill/>
            <a:miter lim="800000"/>
            <a:headEnd/>
            <a:tailEnd/>
          </a:ln>
          <a:effectLst/>
        </p:spPr>
        <p:txBody>
          <a:bodyPr/>
          <a:lstStyle/>
          <a:p>
            <a:pPr algn="just">
              <a:spcBef>
                <a:spcPct val="30000"/>
              </a:spcBef>
              <a:spcAft>
                <a:spcPct val="30000"/>
              </a:spcAft>
              <a:buClr>
                <a:srgbClr val="0000FF"/>
              </a:buClr>
              <a:defRPr/>
            </a:pPr>
            <a:r>
              <a:rPr lang="en-US" sz="2700" dirty="0">
                <a:latin typeface="Calibri" panose="020F0502020204030204" pitchFamily="34" charset="0"/>
                <a:cs typeface="Calibri" panose="020F0502020204030204" pitchFamily="34" charset="0"/>
              </a:rPr>
              <a:t>"Eternal life is indeed a free gift (Rom. 6:23). Salvation cannot be earned with good deeds or purchased with money. It has already been bought by Christ, who paid the ransom with His blood. </a:t>
            </a:r>
            <a:r>
              <a:rPr lang="en-US" sz="2700" b="1" u="sng" dirty="0">
                <a:solidFill>
                  <a:srgbClr val="FFFFCC"/>
                </a:solidFill>
                <a:latin typeface="Calibri" panose="020F0502020204030204" pitchFamily="34" charset="0"/>
                <a:cs typeface="Calibri" panose="020F0502020204030204" pitchFamily="34" charset="0"/>
              </a:rPr>
              <a:t>But that does not mean there is no cost</a:t>
            </a:r>
            <a:r>
              <a:rPr lang="en-US" sz="2700" dirty="0">
                <a:latin typeface="Calibri" panose="020F0502020204030204" pitchFamily="34" charset="0"/>
                <a:cs typeface="Calibri" panose="020F0502020204030204" pitchFamily="34" charset="0"/>
              </a:rPr>
              <a:t> in terms of salvation's impact on the sinner's life. This paradox may be difficult but it is nevertheless true: </a:t>
            </a:r>
            <a:r>
              <a:rPr lang="en-US" sz="2700" b="1" u="sng" dirty="0">
                <a:solidFill>
                  <a:srgbClr val="FFFFCC"/>
                </a:solidFill>
                <a:latin typeface="Calibri" panose="020F0502020204030204" pitchFamily="34" charset="0"/>
                <a:cs typeface="Calibri" panose="020F0502020204030204" pitchFamily="34" charset="0"/>
              </a:rPr>
              <a:t>salvation is both free and costly</a:t>
            </a:r>
            <a:r>
              <a:rPr lang="en-US" sz="2700" dirty="0">
                <a:latin typeface="Calibri" panose="020F0502020204030204" pitchFamily="34" charset="0"/>
                <a:cs typeface="Calibri" panose="020F0502020204030204" pitchFamily="34" charset="0"/>
              </a:rPr>
              <a:t>. Eternal life brings immediate death to self. 'Knowing this, that our old self was crucified with Him, that our body of sin might be done away with, that we should no longer be slaves to sin' (Rom 6:6). Thus in a sense </a:t>
            </a:r>
            <a:r>
              <a:rPr lang="en-US" sz="2700" b="1" u="sng" dirty="0">
                <a:solidFill>
                  <a:srgbClr val="FFFFCC"/>
                </a:solidFill>
                <a:latin typeface="Calibri" panose="020F0502020204030204" pitchFamily="34" charset="0"/>
                <a:cs typeface="Calibri" panose="020F0502020204030204" pitchFamily="34" charset="0"/>
              </a:rPr>
              <a:t>we pay the ultimate price for salvation</a:t>
            </a:r>
            <a:r>
              <a:rPr lang="en-US" sz="2700" dirty="0">
                <a:latin typeface="Calibri" panose="020F0502020204030204" pitchFamily="34" charset="0"/>
                <a:cs typeface="Calibri" panose="020F0502020204030204" pitchFamily="34" charset="0"/>
              </a:rPr>
              <a:t> when our sinful self is nailed to a cross. It is a total abandonment of self-will, like the grain of wheat that falls to the ground and dies so that it can bear much fruit (cf. John 12:24). It is an exchange of all that we are for all that Christ is. And </a:t>
            </a:r>
            <a:r>
              <a:rPr lang="en-US" sz="2700" b="1" u="sng" dirty="0">
                <a:solidFill>
                  <a:srgbClr val="FFFFCC"/>
                </a:solidFill>
                <a:latin typeface="Calibri" panose="020F0502020204030204" pitchFamily="34" charset="0"/>
                <a:cs typeface="Calibri" panose="020F0502020204030204" pitchFamily="34" charset="0"/>
              </a:rPr>
              <a:t>it denotes implicit obedience, full surrender to the lordship of Christ. Nothing less can qualify as saving faith.</a:t>
            </a:r>
            <a:r>
              <a:rPr lang="en-US" sz="2700" dirty="0">
                <a:latin typeface="Calibri" panose="020F0502020204030204" pitchFamily="34" charset="0"/>
                <a:cs typeface="Calibri" panose="020F0502020204030204" pitchFamily="34" charset="0"/>
              </a:rPr>
              <a:t>”</a:t>
            </a:r>
            <a:endParaRPr lang="en-US" altLang="zh-CN" sz="2700" kern="0" dirty="0">
              <a:effectLst>
                <a:outerShdw blurRad="38100" dist="38100" dir="2700000" algn="tl">
                  <a:srgbClr val="000000"/>
                </a:outerShdw>
              </a:effectLst>
              <a:latin typeface="Calibri" panose="020F0502020204030204" pitchFamily="34" charset="0"/>
              <a:ea typeface="宋体" pitchFamily="2" charset="-122"/>
              <a:cs typeface="Calibri" panose="020F0502020204030204" pitchFamily="34" charset="0"/>
            </a:endParaRPr>
          </a:p>
        </p:txBody>
      </p:sp>
      <p:sp>
        <p:nvSpPr>
          <p:cNvPr id="6" name="Rectangle 2"/>
          <p:cNvSpPr>
            <a:spLocks noChangeArrowheads="1"/>
          </p:cNvSpPr>
          <p:nvPr/>
        </p:nvSpPr>
        <p:spPr bwMode="auto">
          <a:xfrm>
            <a:off x="3162300" y="228600"/>
            <a:ext cx="5867400" cy="914400"/>
          </a:xfrm>
          <a:prstGeom prst="rect">
            <a:avLst/>
          </a:prstGeom>
          <a:noFill/>
          <a:ln w="9525">
            <a:noFill/>
            <a:miter lim="800000"/>
            <a:headEnd/>
            <a:tailEnd/>
          </a:ln>
          <a:effectLst/>
        </p:spPr>
        <p:txBody>
          <a:bodyPr anchor="ctr"/>
          <a:lstStyle/>
          <a:p>
            <a:pPr algn="ctr">
              <a:defRPr/>
            </a:pPr>
            <a:r>
              <a:rPr lang="en-US" sz="32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John MacArthur </a:t>
            </a:r>
          </a:p>
          <a:p>
            <a:pPr algn="ctr">
              <a:defRPr/>
            </a:pPr>
            <a:r>
              <a:rPr lang="en-US" sz="1600" kern="0" dirty="0">
                <a:latin typeface="Calibri" panose="020F0502020204030204" pitchFamily="34" charset="0"/>
                <a:cs typeface="Calibri" panose="020F0502020204030204" pitchFamily="34" charset="0"/>
              </a:rPr>
              <a:t>John MacArthur, </a:t>
            </a:r>
            <a:r>
              <a:rPr lang="en-US" sz="1600" i="1" kern="0" dirty="0">
                <a:latin typeface="Calibri" panose="020F0502020204030204" pitchFamily="34" charset="0"/>
                <a:cs typeface="Calibri" panose="020F0502020204030204" pitchFamily="34" charset="0"/>
              </a:rPr>
              <a:t>The Gospel According to Jesus</a:t>
            </a:r>
            <a:r>
              <a:rPr lang="en-US" sz="1600" kern="0" dirty="0">
                <a:latin typeface="Calibri" panose="020F0502020204030204" pitchFamily="34" charset="0"/>
                <a:cs typeface="Calibri" panose="020F0502020204030204" pitchFamily="34" charset="0"/>
              </a:rPr>
              <a:t>, p. 140</a:t>
            </a:r>
          </a:p>
        </p:txBody>
      </p:sp>
      <p:pic>
        <p:nvPicPr>
          <p:cNvPr id="9" name="Picture 8"/>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22544" y="153045"/>
            <a:ext cx="1434856" cy="837555"/>
          </a:xfrm>
          <a:prstGeom prst="rect">
            <a:avLst/>
          </a:prstGeom>
          <a:ln>
            <a:solidFill>
              <a:schemeClr val="tx1"/>
            </a:solidFill>
          </a:ln>
        </p:spPr>
      </p:pic>
    </p:spTree>
    <p:extLst>
      <p:ext uri="{BB962C8B-B14F-4D97-AF65-F5344CB8AC3E}">
        <p14:creationId xmlns:p14="http://schemas.microsoft.com/office/powerpoint/2010/main" val="36968486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1181101" y="2590800"/>
            <a:ext cx="9829799" cy="1676400"/>
          </a:xfrm>
          <a:prstGeom prst="rect">
            <a:avLst/>
          </a:prstGeom>
          <a:noFill/>
          <a:ln w="9525">
            <a:noFill/>
            <a:miter lim="800000"/>
            <a:headEnd/>
            <a:tailEnd/>
          </a:ln>
          <a:effectLst/>
        </p:spPr>
        <p:txBody>
          <a:bodyPr/>
          <a:lstStyle/>
          <a:p>
            <a:pPr algn="just">
              <a:spcBef>
                <a:spcPct val="30000"/>
              </a:spcBef>
              <a:spcAft>
                <a:spcPct val="30000"/>
              </a:spcAft>
              <a:buClr>
                <a:srgbClr val="0000FF"/>
              </a:buClr>
              <a:defRPr/>
            </a:pPr>
            <a:r>
              <a:rPr lang="en-US" sz="3200" dirty="0">
                <a:latin typeface="Calibri" panose="020F0502020204030204" pitchFamily="34" charset="0"/>
                <a:cs typeface="Calibri" panose="020F0502020204030204" pitchFamily="34" charset="0"/>
              </a:rPr>
              <a:t>“Jesus is Lord of all, and the </a:t>
            </a:r>
            <a:r>
              <a:rPr lang="en-US" sz="3200" b="1" u="sng" dirty="0">
                <a:solidFill>
                  <a:srgbClr val="FFFFCC"/>
                </a:solidFill>
                <a:latin typeface="Calibri" panose="020F0502020204030204" pitchFamily="34" charset="0"/>
                <a:cs typeface="Calibri" panose="020F0502020204030204" pitchFamily="34" charset="0"/>
              </a:rPr>
              <a:t>faith</a:t>
            </a:r>
            <a:r>
              <a:rPr lang="en-US" sz="3200" dirty="0">
                <a:latin typeface="Calibri" panose="020F0502020204030204" pitchFamily="34" charset="0"/>
                <a:cs typeface="Calibri" panose="020F0502020204030204" pitchFamily="34" charset="0"/>
              </a:rPr>
              <a:t> He demands involves </a:t>
            </a:r>
            <a:r>
              <a:rPr lang="en-US" sz="3200" b="1" u="sng" dirty="0">
                <a:solidFill>
                  <a:srgbClr val="FFFFCC"/>
                </a:solidFill>
                <a:latin typeface="Calibri" panose="020F0502020204030204" pitchFamily="34" charset="0"/>
                <a:cs typeface="Calibri" panose="020F0502020204030204" pitchFamily="34" charset="0"/>
              </a:rPr>
              <a:t>unconditional surrender</a:t>
            </a:r>
            <a:r>
              <a:rPr lang="en-US" sz="3200" dirty="0">
                <a:latin typeface="Calibri" panose="020F0502020204030204" pitchFamily="34" charset="0"/>
                <a:cs typeface="Calibri" panose="020F0502020204030204" pitchFamily="34" charset="0"/>
              </a:rPr>
              <a:t>…He does not </a:t>
            </a:r>
            <a:r>
              <a:rPr lang="en-US" sz="3200" b="1" u="sng" dirty="0">
                <a:solidFill>
                  <a:srgbClr val="FFFFCC"/>
                </a:solidFill>
                <a:latin typeface="Calibri" panose="020F0502020204030204" pitchFamily="34" charset="0"/>
                <a:cs typeface="Calibri" panose="020F0502020204030204" pitchFamily="34" charset="0"/>
              </a:rPr>
              <a:t>bestow eternal life</a:t>
            </a:r>
            <a:r>
              <a:rPr lang="en-US" sz="3200" b="1" dirty="0">
                <a:latin typeface="Calibri" panose="020F0502020204030204" pitchFamily="34" charset="0"/>
                <a:cs typeface="Calibri" panose="020F0502020204030204" pitchFamily="34" charset="0"/>
              </a:rPr>
              <a:t> </a:t>
            </a:r>
            <a:r>
              <a:rPr lang="en-US" sz="3200" dirty="0">
                <a:latin typeface="Calibri" panose="020F0502020204030204" pitchFamily="34" charset="0"/>
                <a:cs typeface="Calibri" panose="020F0502020204030204" pitchFamily="34" charset="0"/>
              </a:rPr>
              <a:t>on those whose hearts remain set against Him.”</a:t>
            </a:r>
            <a:endParaRPr lang="en-US" altLang="zh-CN" sz="3200" kern="0" dirty="0">
              <a:effectLst>
                <a:outerShdw blurRad="38100" dist="38100" dir="2700000" algn="tl">
                  <a:srgbClr val="000000"/>
                </a:outerShdw>
              </a:effectLst>
              <a:latin typeface="Calibri" panose="020F0502020204030204" pitchFamily="34" charset="0"/>
              <a:ea typeface="宋体" pitchFamily="2" charset="-122"/>
              <a:cs typeface="Calibri" panose="020F0502020204030204" pitchFamily="34" charset="0"/>
            </a:endParaRPr>
          </a:p>
        </p:txBody>
      </p:sp>
      <p:sp>
        <p:nvSpPr>
          <p:cNvPr id="6" name="Rectangle 2"/>
          <p:cNvSpPr>
            <a:spLocks noChangeArrowheads="1"/>
          </p:cNvSpPr>
          <p:nvPr/>
        </p:nvSpPr>
        <p:spPr bwMode="auto">
          <a:xfrm>
            <a:off x="3162300" y="228600"/>
            <a:ext cx="5867400" cy="914400"/>
          </a:xfrm>
          <a:prstGeom prst="rect">
            <a:avLst/>
          </a:prstGeom>
          <a:noFill/>
          <a:ln w="9525">
            <a:noFill/>
            <a:miter lim="800000"/>
            <a:headEnd/>
            <a:tailEnd/>
          </a:ln>
          <a:effectLst/>
        </p:spPr>
        <p:txBody>
          <a:bodyPr anchor="ctr"/>
          <a:lstStyle/>
          <a:p>
            <a:pPr algn="ctr">
              <a:defRPr/>
            </a:pPr>
            <a:r>
              <a:rPr lang="en-US" sz="32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John MacArthur </a:t>
            </a:r>
          </a:p>
          <a:p>
            <a:pPr algn="ctr">
              <a:defRPr/>
            </a:pPr>
            <a:r>
              <a:rPr lang="en-US" sz="1600" kern="0" dirty="0">
                <a:latin typeface="Calibri" panose="020F0502020204030204" pitchFamily="34" charset="0"/>
                <a:cs typeface="Calibri" panose="020F0502020204030204" pitchFamily="34" charset="0"/>
              </a:rPr>
              <a:t>John MacArthur, </a:t>
            </a:r>
            <a:r>
              <a:rPr lang="en-US" sz="1600" i="1" kern="0" dirty="0">
                <a:latin typeface="Calibri" panose="020F0502020204030204" pitchFamily="34" charset="0"/>
                <a:cs typeface="Calibri" panose="020F0502020204030204" pitchFamily="34" charset="0"/>
              </a:rPr>
              <a:t>Faith Works</a:t>
            </a:r>
            <a:r>
              <a:rPr lang="en-US" sz="1600" kern="0" dirty="0">
                <a:latin typeface="Calibri" panose="020F0502020204030204" pitchFamily="34" charset="0"/>
                <a:cs typeface="Calibri" panose="020F0502020204030204" pitchFamily="34" charset="0"/>
              </a:rPr>
              <a:t>, p. 25</a:t>
            </a:r>
          </a:p>
        </p:txBody>
      </p:sp>
      <p:pic>
        <p:nvPicPr>
          <p:cNvPr id="5" name="Picture 4">
            <a:extLst>
              <a:ext uri="{FF2B5EF4-FFF2-40B4-BE49-F238E27FC236}">
                <a16:creationId xmlns:a16="http://schemas.microsoft.com/office/drawing/2014/main" id="{A20E2CF9-7433-4823-95B2-F8889E97C5A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22544" y="153045"/>
            <a:ext cx="1434856" cy="837555"/>
          </a:xfrm>
          <a:prstGeom prst="rect">
            <a:avLst/>
          </a:prstGeom>
          <a:ln>
            <a:solidFill>
              <a:schemeClr val="tx1"/>
            </a:solidFill>
          </a:ln>
        </p:spPr>
      </p:pic>
    </p:spTree>
    <p:extLst>
      <p:ext uri="{BB962C8B-B14F-4D97-AF65-F5344CB8AC3E}">
        <p14:creationId xmlns:p14="http://schemas.microsoft.com/office/powerpoint/2010/main" val="31501659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4095750" y="228600"/>
            <a:ext cx="4000500" cy="914400"/>
          </a:xfrm>
        </p:spPr>
        <p:txBody>
          <a:bodyPr/>
          <a:lstStyle/>
          <a:p>
            <a:pPr algn="ctr" eaLnBrk="1" hangingPunct="1"/>
            <a:r>
              <a:rPr lang="en-US" sz="3600" dirty="0">
                <a:effectLst>
                  <a:outerShdw blurRad="38100" dist="38100" dir="2700000" algn="tl">
                    <a:srgbClr val="000000">
                      <a:alpha val="43137"/>
                    </a:srgbClr>
                  </a:outerShdw>
                </a:effectLst>
              </a:rPr>
              <a:t>Genesis 12</a:t>
            </a:r>
            <a:r>
              <a:rPr lang="en-US" sz="3600" dirty="0">
                <a:effectLst>
                  <a:outerShdw blurRad="38100" dist="38100" dir="2700000" algn="tl">
                    <a:srgbClr val="000000">
                      <a:alpha val="43137"/>
                    </a:srgbClr>
                  </a:outerShdw>
                </a:effectLst>
                <a:cs typeface="Calibri" panose="020F0502020204030204" pitchFamily="34" charset="0"/>
              </a:rPr>
              <a:t>‒14</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Abram’s Early Journeys</a:t>
            </a:r>
          </a:p>
        </p:txBody>
      </p:sp>
      <p:sp>
        <p:nvSpPr>
          <p:cNvPr id="161795" name="Rectangle 3"/>
          <p:cNvSpPr>
            <a:spLocks noGrp="1" noChangeArrowheads="1"/>
          </p:cNvSpPr>
          <p:nvPr>
            <p:ph type="body" idx="1"/>
          </p:nvPr>
        </p:nvSpPr>
        <p:spPr>
          <a:xfrm>
            <a:off x="457200" y="1524000"/>
            <a:ext cx="9372600" cy="2743200"/>
          </a:xfrm>
        </p:spPr>
        <p:txBody>
          <a:bodyPr/>
          <a:lstStyle/>
          <a:p>
            <a:pPr marL="574675" lvl="1" indent="-574675" eaLnBrk="1" hangingPunct="1">
              <a:spcBef>
                <a:spcPts val="0"/>
              </a:spcBef>
              <a:spcAft>
                <a:spcPts val="1200"/>
              </a:spcAft>
              <a:buClr>
                <a:schemeClr val="tx2"/>
              </a:buClr>
              <a:buSzPct val="100000"/>
              <a:buFont typeface="+mj-lt"/>
              <a:buAutoNum type="romanUcPeriod"/>
              <a:defRPr/>
            </a:pPr>
            <a:r>
              <a:rPr lang="en-US" dirty="0"/>
              <a:t>Unconditional promises (Gen. 12:1-3)</a:t>
            </a:r>
          </a:p>
          <a:p>
            <a:pPr marL="574675" lvl="1" indent="-574675" eaLnBrk="1" hangingPunct="1">
              <a:spcBef>
                <a:spcPts val="0"/>
              </a:spcBef>
              <a:spcAft>
                <a:spcPts val="1200"/>
              </a:spcAft>
              <a:buClr>
                <a:schemeClr val="tx2"/>
              </a:buClr>
              <a:buSzPct val="100000"/>
              <a:buFont typeface="+mj-lt"/>
              <a:buAutoNum type="romanUcPeriod"/>
              <a:defRPr/>
            </a:pPr>
            <a:r>
              <a:rPr lang="en-US" dirty="0"/>
              <a:t>From Haran to Canaan (Gen. 12:4-5)</a:t>
            </a:r>
          </a:p>
          <a:p>
            <a:pPr marL="574675" lvl="1" indent="-574675" eaLnBrk="1" hangingPunct="1">
              <a:spcBef>
                <a:spcPts val="0"/>
              </a:spcBef>
              <a:spcAft>
                <a:spcPts val="1200"/>
              </a:spcAft>
              <a:buClr>
                <a:schemeClr val="tx2"/>
              </a:buClr>
              <a:buSzPct val="100000"/>
              <a:buFont typeface="+mj-lt"/>
              <a:buAutoNum type="romanUcPeriod"/>
              <a:defRPr/>
            </a:pPr>
            <a:r>
              <a:rPr lang="en-US" dirty="0"/>
              <a:t>In Canaan (Gen. 12:6-9)</a:t>
            </a:r>
          </a:p>
          <a:p>
            <a:pPr marL="574675" lvl="1" indent="-574675" eaLnBrk="1" hangingPunct="1">
              <a:spcBef>
                <a:spcPts val="0"/>
              </a:spcBef>
              <a:spcAft>
                <a:spcPts val="1200"/>
              </a:spcAft>
              <a:buClr>
                <a:schemeClr val="tx2"/>
              </a:buClr>
              <a:buSzPct val="100000"/>
              <a:buFont typeface="+mj-lt"/>
              <a:buAutoNum type="romanUcPeriod"/>
              <a:defRPr/>
            </a:pPr>
            <a:r>
              <a:rPr lang="en-US" dirty="0"/>
              <a:t>In Egypt (Gen. 12:10-20)</a:t>
            </a:r>
          </a:p>
          <a:p>
            <a:pPr marL="574675" lvl="1" indent="-574675" eaLnBrk="1" hangingPunct="1">
              <a:spcBef>
                <a:spcPts val="0"/>
              </a:spcBef>
              <a:spcAft>
                <a:spcPts val="1200"/>
              </a:spcAft>
              <a:buClr>
                <a:schemeClr val="tx2"/>
              </a:buClr>
              <a:buSzPct val="100000"/>
              <a:buFont typeface="+mj-lt"/>
              <a:buAutoNum type="romanUcPeriod"/>
              <a:defRPr/>
            </a:pPr>
            <a:r>
              <a:rPr lang="en-US" dirty="0"/>
              <a:t>Abram and Lot Separate (Gen. 13:1-13)</a:t>
            </a:r>
          </a:p>
          <a:p>
            <a:pPr marL="574675" lvl="1" indent="-574675" eaLnBrk="1" hangingPunct="1">
              <a:spcBef>
                <a:spcPts val="0"/>
              </a:spcBef>
              <a:spcAft>
                <a:spcPts val="1200"/>
              </a:spcAft>
              <a:buClr>
                <a:schemeClr val="tx2"/>
              </a:buClr>
              <a:buSzPct val="100000"/>
              <a:buFont typeface="+mj-lt"/>
              <a:buAutoNum type="romanUcPeriod"/>
              <a:defRPr/>
            </a:pPr>
            <a:r>
              <a:rPr lang="en-US" dirty="0"/>
              <a:t>Reaffirmation of Abram’s promises (Gen. 13:14-18)</a:t>
            </a:r>
          </a:p>
          <a:p>
            <a:pPr marL="574675" lvl="1" indent="-574675" eaLnBrk="1" hangingPunct="1">
              <a:spcBef>
                <a:spcPts val="0"/>
              </a:spcBef>
              <a:spcAft>
                <a:spcPts val="1200"/>
              </a:spcAft>
              <a:buClr>
                <a:schemeClr val="tx2"/>
              </a:buClr>
              <a:buSzPct val="100000"/>
              <a:buFont typeface="+mj-lt"/>
              <a:buAutoNum type="romanUcPeriod"/>
              <a:defRPr/>
            </a:pPr>
            <a:r>
              <a:rPr lang="en-US" dirty="0"/>
              <a:t>Abram Rescues Lot (14:1-24)</a:t>
            </a:r>
          </a:p>
          <a:p>
            <a:pPr marL="574675" lvl="1" indent="-574675" eaLnBrk="1" hangingPunct="1">
              <a:spcBef>
                <a:spcPts val="0"/>
              </a:spcBef>
              <a:spcAft>
                <a:spcPts val="1200"/>
              </a:spcAft>
              <a:buClr>
                <a:schemeClr val="tx2"/>
              </a:buClr>
              <a:buSzPct val="100000"/>
              <a:buFont typeface="+mj-lt"/>
              <a:buAutoNum type="romanUcPeriod"/>
              <a:defRPr/>
            </a:pPr>
            <a:r>
              <a:rPr lang="en-US" b="1" u="sng" dirty="0">
                <a:solidFill>
                  <a:srgbClr val="FFFFCC"/>
                </a:solidFill>
              </a:rPr>
              <a:t>Abrahamic Covenant (15:1-21)</a:t>
            </a:r>
          </a:p>
        </p:txBody>
      </p:sp>
      <p:pic>
        <p:nvPicPr>
          <p:cNvPr id="5" name="Picture 4">
            <a:extLst>
              <a:ext uri="{FF2B5EF4-FFF2-40B4-BE49-F238E27FC236}">
                <a16:creationId xmlns:a16="http://schemas.microsoft.com/office/drawing/2014/main" id="{D5E75ABD-C1BA-40EB-820C-54F8691F490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32931051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616072" y="1143000"/>
            <a:ext cx="10959856" cy="5350936"/>
          </a:xfrm>
          <a:prstGeom prst="rect">
            <a:avLst/>
          </a:prstGeom>
          <a:noFill/>
          <a:ln w="9525">
            <a:noFill/>
            <a:miter lim="800000"/>
            <a:headEnd/>
            <a:tailEnd/>
          </a:ln>
          <a:effectLst/>
        </p:spPr>
        <p:txBody>
          <a:bodyPr/>
          <a:lstStyle/>
          <a:p>
            <a:pPr algn="just">
              <a:spcBef>
                <a:spcPct val="30000"/>
              </a:spcBef>
              <a:spcAft>
                <a:spcPct val="30000"/>
              </a:spcAft>
              <a:buClr>
                <a:srgbClr val="0000FF"/>
              </a:buClr>
              <a:defRPr/>
            </a:pPr>
            <a:r>
              <a:rPr lang="en-US" sz="2700" dirty="0">
                <a:latin typeface="Calibri" panose="020F0502020204030204" pitchFamily="34" charset="0"/>
                <a:cs typeface="Calibri" panose="020F0502020204030204" pitchFamily="34" charset="0"/>
              </a:rPr>
              <a:t>“Self discipline comes when you look back to the covenant of your salvation…that is to say when you remember that </a:t>
            </a:r>
            <a:r>
              <a:rPr lang="en-US" sz="2700" b="1" u="sng" dirty="0">
                <a:solidFill>
                  <a:srgbClr val="FFFFCC"/>
                </a:solidFill>
                <a:latin typeface="Calibri" panose="020F0502020204030204" pitchFamily="34" charset="0"/>
                <a:cs typeface="Calibri" panose="020F0502020204030204" pitchFamily="34" charset="0"/>
              </a:rPr>
              <a:t>at the point of your salvation you made a promise to submit to the Lord</a:t>
            </a:r>
            <a:r>
              <a:rPr lang="en-US" sz="2700" dirty="0">
                <a:latin typeface="Calibri" panose="020F0502020204030204" pitchFamily="34" charset="0"/>
                <a:cs typeface="Calibri" panose="020F0502020204030204" pitchFamily="34" charset="0"/>
              </a:rPr>
              <a:t>. </a:t>
            </a:r>
            <a:r>
              <a:rPr lang="en-US" sz="2700" b="1" u="sng" dirty="0">
                <a:solidFill>
                  <a:srgbClr val="FFFFCC"/>
                </a:solidFill>
                <a:latin typeface="Calibri" panose="020F0502020204030204" pitchFamily="34" charset="0"/>
                <a:cs typeface="Calibri" panose="020F0502020204030204" pitchFamily="34" charset="0"/>
              </a:rPr>
              <a:t>You made a pledge at that time to be obedient to Christ</a:t>
            </a:r>
            <a:r>
              <a:rPr lang="en-US" sz="2700" dirty="0">
                <a:latin typeface="Calibri" panose="020F0502020204030204" pitchFamily="34" charset="0"/>
                <a:cs typeface="Calibri" panose="020F0502020204030204" pitchFamily="34" charset="0"/>
              </a:rPr>
              <a:t>. You confessed Him as Lord…And Lord means that He is above all. It’s essential then as believers to remember that </a:t>
            </a:r>
            <a:r>
              <a:rPr lang="en-US" sz="2700" b="1" u="sng" dirty="0">
                <a:solidFill>
                  <a:srgbClr val="FFFFCC"/>
                </a:solidFill>
                <a:latin typeface="Calibri" panose="020F0502020204030204" pitchFamily="34" charset="0"/>
                <a:cs typeface="Calibri" panose="020F0502020204030204" pitchFamily="34" charset="0"/>
              </a:rPr>
              <a:t>we made a covenant of obedience</a:t>
            </a:r>
            <a:r>
              <a:rPr lang="en-US" sz="2700" b="1" dirty="0">
                <a:latin typeface="Calibri" panose="020F0502020204030204" pitchFamily="34" charset="0"/>
                <a:cs typeface="Calibri" panose="020F0502020204030204" pitchFamily="34" charset="0"/>
              </a:rPr>
              <a:t> </a:t>
            </a:r>
            <a:r>
              <a:rPr lang="en-US" sz="2700" dirty="0">
                <a:latin typeface="Calibri" panose="020F0502020204030204" pitchFamily="34" charset="0"/>
                <a:cs typeface="Calibri" panose="020F0502020204030204" pitchFamily="34" charset="0"/>
              </a:rPr>
              <a:t>when we confessed Jesus as Lord. We were saved unto obedience which God had before ordained that we should walk…and obedience characterized by good works…and obedience to God's Word. That pledge was inherent in salvation. God at the time you came to Him for salvation promised you forgiveness and eternal life and all the grace necessary to fulfill His will, and the Holy Spirit, and </a:t>
            </a:r>
            <a:r>
              <a:rPr lang="en-US" sz="2700" b="1" u="sng" dirty="0">
                <a:solidFill>
                  <a:srgbClr val="FFFFCC"/>
                </a:solidFill>
                <a:latin typeface="Calibri" panose="020F0502020204030204" pitchFamily="34" charset="0"/>
                <a:cs typeface="Calibri" panose="020F0502020204030204" pitchFamily="34" charset="0"/>
              </a:rPr>
              <a:t>you pledged obedience</a:t>
            </a:r>
            <a:r>
              <a:rPr lang="en-US" sz="2700" dirty="0">
                <a:latin typeface="Calibri" panose="020F0502020204030204" pitchFamily="34" charset="0"/>
                <a:cs typeface="Calibri" panose="020F0502020204030204" pitchFamily="34" charset="0"/>
              </a:rPr>
              <a:t>. And you need to go back and remember that and have the integrity to be faithful to </a:t>
            </a:r>
            <a:r>
              <a:rPr lang="en-US" sz="2700" b="1" u="sng" dirty="0">
                <a:solidFill>
                  <a:srgbClr val="FFFFCC"/>
                </a:solidFill>
                <a:latin typeface="Calibri" panose="020F0502020204030204" pitchFamily="34" charset="0"/>
                <a:cs typeface="Calibri" panose="020F0502020204030204" pitchFamily="34" charset="0"/>
              </a:rPr>
              <a:t>your original promise</a:t>
            </a:r>
            <a:r>
              <a:rPr lang="en-US" sz="2700" dirty="0">
                <a:latin typeface="Calibri" panose="020F0502020204030204" pitchFamily="34" charset="0"/>
                <a:cs typeface="Calibri" panose="020F0502020204030204" pitchFamily="34" charset="0"/>
              </a:rPr>
              <a:t>…”</a:t>
            </a:r>
            <a:endParaRPr lang="en-US" altLang="zh-CN" sz="2700" kern="0" dirty="0">
              <a:effectLst>
                <a:outerShdw blurRad="38100" dist="38100" dir="2700000" algn="tl">
                  <a:srgbClr val="000000"/>
                </a:outerShdw>
              </a:effectLst>
              <a:latin typeface="Calibri" panose="020F0502020204030204" pitchFamily="34" charset="0"/>
              <a:ea typeface="宋体" pitchFamily="2" charset="-122"/>
              <a:cs typeface="Calibri" panose="020F0502020204030204" pitchFamily="34" charset="0"/>
            </a:endParaRPr>
          </a:p>
        </p:txBody>
      </p:sp>
      <p:sp>
        <p:nvSpPr>
          <p:cNvPr id="6" name="Rectangle 2"/>
          <p:cNvSpPr>
            <a:spLocks noChangeArrowheads="1"/>
          </p:cNvSpPr>
          <p:nvPr/>
        </p:nvSpPr>
        <p:spPr bwMode="auto">
          <a:xfrm>
            <a:off x="2609850" y="228600"/>
            <a:ext cx="6972300" cy="914400"/>
          </a:xfrm>
          <a:prstGeom prst="rect">
            <a:avLst/>
          </a:prstGeom>
          <a:noFill/>
          <a:ln w="9525">
            <a:noFill/>
            <a:miter lim="800000"/>
            <a:headEnd/>
            <a:tailEnd/>
          </a:ln>
          <a:effectLst/>
        </p:spPr>
        <p:txBody>
          <a:bodyPr anchor="ctr"/>
          <a:lstStyle/>
          <a:p>
            <a:pPr algn="ctr">
              <a:defRPr/>
            </a:pPr>
            <a:r>
              <a:rPr lang="en-US" sz="32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John MacArthur </a:t>
            </a:r>
          </a:p>
          <a:p>
            <a:pPr algn="ctr">
              <a:defRPr/>
            </a:pPr>
            <a:r>
              <a:rPr lang="en-US" sz="1600" kern="0" dirty="0">
                <a:latin typeface="Calibri" panose="020F0502020204030204" pitchFamily="34" charset="0"/>
                <a:cs typeface="Calibri" panose="020F0502020204030204" pitchFamily="34" charset="0"/>
              </a:rPr>
              <a:t>John MacArthur, </a:t>
            </a:r>
            <a:r>
              <a:rPr lang="en-US" sz="1600" i="1" kern="0" dirty="0">
                <a:latin typeface="Calibri" panose="020F0502020204030204" pitchFamily="34" charset="0"/>
                <a:cs typeface="Calibri" panose="020F0502020204030204" pitchFamily="34" charset="0"/>
              </a:rPr>
              <a:t>Transcription of The Art of Self-Discipline</a:t>
            </a:r>
            <a:r>
              <a:rPr lang="en-US" sz="1600" kern="0" dirty="0">
                <a:latin typeface="Calibri" panose="020F0502020204030204" pitchFamily="34" charset="0"/>
                <a:cs typeface="Calibri" panose="020F0502020204030204" pitchFamily="34" charset="0"/>
              </a:rPr>
              <a:t>, part 2, www.gty.org.</a:t>
            </a:r>
          </a:p>
        </p:txBody>
      </p:sp>
      <p:pic>
        <p:nvPicPr>
          <p:cNvPr id="5" name="Picture 4">
            <a:extLst>
              <a:ext uri="{FF2B5EF4-FFF2-40B4-BE49-F238E27FC236}">
                <a16:creationId xmlns:a16="http://schemas.microsoft.com/office/drawing/2014/main" id="{B18C9ECE-8602-4ACC-B8FF-C92A0B7E17B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22544" y="153045"/>
            <a:ext cx="1434856" cy="837555"/>
          </a:xfrm>
          <a:prstGeom prst="rect">
            <a:avLst/>
          </a:prstGeom>
          <a:ln>
            <a:solidFill>
              <a:schemeClr val="tx1"/>
            </a:solidFill>
          </a:ln>
        </p:spPr>
      </p:pic>
    </p:spTree>
    <p:extLst>
      <p:ext uri="{BB962C8B-B14F-4D97-AF65-F5344CB8AC3E}">
        <p14:creationId xmlns:p14="http://schemas.microsoft.com/office/powerpoint/2010/main" val="34557256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119438" y="228600"/>
            <a:ext cx="5953125" cy="914400"/>
          </a:xfrm>
        </p:spPr>
        <p:txBody>
          <a:bodyPr/>
          <a:lstStyle/>
          <a:p>
            <a:pPr marL="458788" indent="-458788" algn="ctr" eaLnBrk="1" hangingPunct="1">
              <a:buClr>
                <a:srgbClr val="00FF00"/>
              </a:buClr>
              <a:buFont typeface="+mj-lt"/>
              <a:buAutoNum type="arabicPeriod" startAt="5"/>
            </a:pPr>
            <a:r>
              <a:rPr lang="en-US" sz="3600" dirty="0">
                <a:effectLst>
                  <a:outerShdw blurRad="38100" dist="38100" dir="2700000" algn="tl">
                    <a:srgbClr val="000000">
                      <a:alpha val="43137"/>
                    </a:srgbClr>
                  </a:outerShdw>
                </a:effectLst>
                <a:cs typeface="Calibri" panose="020F0502020204030204" pitchFamily="34" charset="0"/>
              </a:rPr>
              <a:t>Covenant Ratification Ritual</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Genesis 15:17-21</a:t>
            </a:r>
          </a:p>
        </p:txBody>
      </p:sp>
      <p:sp>
        <p:nvSpPr>
          <p:cNvPr id="161795" name="Rectangle 3"/>
          <p:cNvSpPr>
            <a:spLocks noGrp="1" noChangeArrowheads="1"/>
          </p:cNvSpPr>
          <p:nvPr>
            <p:ph type="body" idx="1"/>
          </p:nvPr>
        </p:nvSpPr>
        <p:spPr>
          <a:xfrm>
            <a:off x="990600" y="2095500"/>
            <a:ext cx="6934200" cy="2667000"/>
          </a:xfrm>
        </p:spPr>
        <p:txBody>
          <a:bodyPr/>
          <a:lstStyle/>
          <a:p>
            <a:pPr marL="574675" lvl="1" indent="-574675" eaLnBrk="1" hangingPunct="1">
              <a:spcBef>
                <a:spcPts val="0"/>
              </a:spcBef>
              <a:spcAft>
                <a:spcPts val="3000"/>
              </a:spcAft>
              <a:buClr>
                <a:srgbClr val="FFC000"/>
              </a:buClr>
              <a:buSzPct val="100000"/>
              <a:buFont typeface="+mj-lt"/>
              <a:buAutoNum type="alphaLcPeriod"/>
              <a:defRPr/>
            </a:pPr>
            <a:r>
              <a:rPr lang="en-US" dirty="0"/>
              <a:t>The ceremony (17)</a:t>
            </a:r>
          </a:p>
          <a:p>
            <a:pPr marL="574675" lvl="1" indent="-574675" eaLnBrk="1" hangingPunct="1">
              <a:spcBef>
                <a:spcPts val="0"/>
              </a:spcBef>
              <a:spcAft>
                <a:spcPts val="3000"/>
              </a:spcAft>
              <a:buClr>
                <a:srgbClr val="FFC000"/>
              </a:buClr>
              <a:buSzPct val="100000"/>
              <a:buFont typeface="+mj-lt"/>
              <a:buAutoNum type="alphaLcPeriod"/>
              <a:defRPr/>
            </a:pPr>
            <a:r>
              <a:rPr lang="en-US" dirty="0"/>
              <a:t>The covenant (18a)</a:t>
            </a:r>
          </a:p>
          <a:p>
            <a:pPr marL="574675" lvl="1" indent="-574675" eaLnBrk="1" hangingPunct="1">
              <a:spcBef>
                <a:spcPts val="0"/>
              </a:spcBef>
              <a:spcAft>
                <a:spcPts val="3000"/>
              </a:spcAft>
              <a:buClr>
                <a:srgbClr val="FFC000"/>
              </a:buClr>
              <a:buSzPct val="100000"/>
              <a:buFont typeface="+mj-lt"/>
              <a:buAutoNum type="alphaLcPeriod"/>
              <a:defRPr/>
            </a:pPr>
            <a:r>
              <a:rPr lang="en-US" b="1" u="sng" dirty="0">
                <a:solidFill>
                  <a:srgbClr val="FFFFCC"/>
                </a:solidFill>
              </a:rPr>
              <a:t>The land (18b-21)</a:t>
            </a:r>
          </a:p>
        </p:txBody>
      </p:sp>
      <p:pic>
        <p:nvPicPr>
          <p:cNvPr id="6" name="Picture 5">
            <a:extLst>
              <a:ext uri="{FF2B5EF4-FFF2-40B4-BE49-F238E27FC236}">
                <a16:creationId xmlns:a16="http://schemas.microsoft.com/office/drawing/2014/main" id="{CB7386C8-0C09-4C5A-9ECC-AB1DA3C9EF4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17672012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02ACE04-FABD-46A8-BCCE-F3190DBFD78C}"/>
              </a:ext>
            </a:extLst>
          </p:cNvPr>
          <p:cNvPicPr>
            <a:picLocks noChangeAspect="1"/>
          </p:cNvPicPr>
          <p:nvPr/>
        </p:nvPicPr>
        <p:blipFill>
          <a:blip r:embed="rId2"/>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1" y="0"/>
            <a:ext cx="10972800" cy="5170646"/>
          </a:xfrm>
          <a:prstGeom prst="rect">
            <a:avLst/>
          </a:prstGeom>
          <a:noFill/>
          <a:ln w="28575">
            <a:noFill/>
            <a:miter lim="800000"/>
            <a:headEnd/>
            <a:tailEnd/>
          </a:ln>
        </p:spPr>
        <p:txBody>
          <a:bodyPr wrap="square">
            <a:spAutoFit/>
          </a:bodyPr>
          <a:lstStyle/>
          <a:p>
            <a:pPr algn="ctr">
              <a:spcAft>
                <a:spcPts val="1200"/>
              </a:spcAft>
            </a:pPr>
            <a:r>
              <a:rPr lang="en-US" sz="3600" baseline="30000" dirty="0">
                <a:latin typeface="Calibri" panose="020F0502020204030204" pitchFamily="34" charset="0"/>
              </a:rPr>
              <a:t> </a:t>
            </a: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15:18-21</a:t>
            </a:r>
          </a:p>
          <a:p>
            <a:pPr algn="just"/>
            <a:r>
              <a:rPr lang="en-US" sz="3600" baseline="30000" dirty="0">
                <a:effectLst>
                  <a:outerShdw blurRad="38100" dist="38100" dir="2700000" algn="tl">
                    <a:srgbClr val="000000">
                      <a:alpha val="43137"/>
                    </a:srgbClr>
                  </a:outerShdw>
                </a:effectLst>
                <a:latin typeface="Calibri" panose="020F0502020204030204" pitchFamily="34" charset="0"/>
              </a:rPr>
              <a:t>18</a:t>
            </a:r>
            <a:r>
              <a:rPr lang="en-US" sz="3600" dirty="0">
                <a:effectLst>
                  <a:outerShdw blurRad="38100" dist="38100" dir="2700000" algn="tl">
                    <a:srgbClr val="000000">
                      <a:alpha val="43137"/>
                    </a:srgbClr>
                  </a:outerShdw>
                </a:effectLst>
                <a:latin typeface="Calibri" panose="020F0502020204030204" pitchFamily="34" charset="0"/>
              </a:rPr>
              <a:t> On that day the Lord made a covenant with Abram, saying, “To your descendants I have given this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land</a:t>
            </a:r>
            <a:r>
              <a:rPr lang="en-US" sz="3600" dirty="0">
                <a:effectLst>
                  <a:outerShdw blurRad="38100" dist="38100" dir="2700000" algn="tl">
                    <a:srgbClr val="000000">
                      <a:alpha val="43137"/>
                    </a:srgbClr>
                  </a:outerShdw>
                </a:effectLst>
                <a:latin typeface="Calibri" panose="020F0502020204030204" pitchFamily="34" charset="0"/>
              </a:rPr>
              <a:t>, From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river of Egypt</a:t>
            </a:r>
            <a:r>
              <a:rPr lang="en-US" sz="3600" dirty="0">
                <a:effectLst>
                  <a:outerShdw blurRad="38100" dist="38100" dir="2700000" algn="tl">
                    <a:srgbClr val="000000">
                      <a:alpha val="43137"/>
                    </a:srgbClr>
                  </a:outerShdw>
                </a:effectLst>
                <a:latin typeface="Calibri" panose="020F0502020204030204" pitchFamily="34" charset="0"/>
              </a:rPr>
              <a:t> as far as the great river, the</a:t>
            </a:r>
            <a:r>
              <a:rPr lang="en-US" sz="3600" b="1" dirty="0">
                <a:solidFill>
                  <a:srgbClr val="FFFFCC"/>
                </a:solidFill>
                <a:effectLst>
                  <a:outerShdw blurRad="38100" dist="38100" dir="2700000" algn="tl">
                    <a:srgbClr val="000000">
                      <a:alpha val="43137"/>
                    </a:srgbClr>
                  </a:outerShdw>
                </a:effectLst>
                <a:latin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river Euphrates</a:t>
            </a:r>
            <a:r>
              <a:rPr lang="en-US" sz="3600" dirty="0">
                <a:effectLst>
                  <a:outerShdw blurRad="38100" dist="38100" dir="2700000" algn="tl">
                    <a:srgbClr val="000000">
                      <a:alpha val="43137"/>
                    </a:srgbClr>
                  </a:outerShdw>
                </a:effectLst>
                <a:latin typeface="Calibri" panose="020F0502020204030204" pitchFamily="34" charset="0"/>
              </a:rPr>
              <a:t>: </a:t>
            </a:r>
            <a:r>
              <a:rPr lang="en-US" sz="3600" baseline="30000" dirty="0">
                <a:effectLst>
                  <a:outerShdw blurRad="38100" dist="38100" dir="2700000" algn="tl">
                    <a:srgbClr val="000000">
                      <a:alpha val="43137"/>
                    </a:srgbClr>
                  </a:outerShdw>
                </a:effectLst>
                <a:latin typeface="Calibri" panose="020F0502020204030204" pitchFamily="34" charset="0"/>
              </a:rPr>
              <a:t>19 </a:t>
            </a:r>
            <a:r>
              <a:rPr lang="en-US" sz="3600" dirty="0">
                <a:effectLst>
                  <a:outerShdw blurRad="38100" dist="38100" dir="2700000" algn="tl">
                    <a:srgbClr val="000000">
                      <a:alpha val="43137"/>
                    </a:srgbClr>
                  </a:outerShdw>
                </a:effectLst>
                <a:latin typeface="Calibri" panose="020F0502020204030204" pitchFamily="34" charset="0"/>
              </a:rPr>
              <a:t>the Kenite and the </a:t>
            </a:r>
            <a:r>
              <a:rPr lang="en-US" sz="3600" dirty="0" err="1">
                <a:effectLst>
                  <a:outerShdw blurRad="38100" dist="38100" dir="2700000" algn="tl">
                    <a:srgbClr val="000000">
                      <a:alpha val="43137"/>
                    </a:srgbClr>
                  </a:outerShdw>
                </a:effectLst>
                <a:latin typeface="Calibri" panose="020F0502020204030204" pitchFamily="34" charset="0"/>
              </a:rPr>
              <a:t>Kenizzite</a:t>
            </a:r>
            <a:r>
              <a:rPr lang="en-US" sz="3600" dirty="0">
                <a:effectLst>
                  <a:outerShdw blurRad="38100" dist="38100" dir="2700000" algn="tl">
                    <a:srgbClr val="000000">
                      <a:alpha val="43137"/>
                    </a:srgbClr>
                  </a:outerShdw>
                </a:effectLst>
                <a:latin typeface="Calibri" panose="020F0502020204030204" pitchFamily="34" charset="0"/>
              </a:rPr>
              <a:t> and the </a:t>
            </a:r>
            <a:r>
              <a:rPr lang="en-US" sz="3600" dirty="0" err="1">
                <a:effectLst>
                  <a:outerShdw blurRad="38100" dist="38100" dir="2700000" algn="tl">
                    <a:srgbClr val="000000">
                      <a:alpha val="43137"/>
                    </a:srgbClr>
                  </a:outerShdw>
                </a:effectLst>
                <a:latin typeface="Calibri" panose="020F0502020204030204" pitchFamily="34" charset="0"/>
              </a:rPr>
              <a:t>Kadmonite</a:t>
            </a:r>
            <a:r>
              <a:rPr lang="en-US" sz="3600" dirty="0">
                <a:effectLst>
                  <a:outerShdw blurRad="38100" dist="38100" dir="2700000" algn="tl">
                    <a:srgbClr val="000000">
                      <a:alpha val="43137"/>
                    </a:srgbClr>
                  </a:outerShdw>
                </a:effectLst>
                <a:latin typeface="Calibri" panose="020F0502020204030204" pitchFamily="34" charset="0"/>
              </a:rPr>
              <a:t> </a:t>
            </a:r>
            <a:r>
              <a:rPr lang="en-US" sz="3600" baseline="30000" dirty="0">
                <a:effectLst>
                  <a:outerShdw blurRad="38100" dist="38100" dir="2700000" algn="tl">
                    <a:srgbClr val="000000">
                      <a:alpha val="43137"/>
                    </a:srgbClr>
                  </a:outerShdw>
                </a:effectLst>
                <a:latin typeface="Calibri" panose="020F0502020204030204" pitchFamily="34" charset="0"/>
              </a:rPr>
              <a:t>20 </a:t>
            </a:r>
            <a:r>
              <a:rPr lang="en-US" sz="3600" dirty="0">
                <a:effectLst>
                  <a:outerShdw blurRad="38100" dist="38100" dir="2700000" algn="tl">
                    <a:srgbClr val="000000">
                      <a:alpha val="43137"/>
                    </a:srgbClr>
                  </a:outerShdw>
                </a:effectLst>
                <a:latin typeface="Calibri" panose="020F0502020204030204" pitchFamily="34" charset="0"/>
              </a:rPr>
              <a:t>and the Hittite and the </a:t>
            </a:r>
            <a:r>
              <a:rPr lang="en-US" sz="3600" dirty="0" err="1">
                <a:effectLst>
                  <a:outerShdw blurRad="38100" dist="38100" dir="2700000" algn="tl">
                    <a:srgbClr val="000000">
                      <a:alpha val="43137"/>
                    </a:srgbClr>
                  </a:outerShdw>
                </a:effectLst>
                <a:latin typeface="Calibri" panose="020F0502020204030204" pitchFamily="34" charset="0"/>
              </a:rPr>
              <a:t>Perizzite</a:t>
            </a:r>
            <a:r>
              <a:rPr lang="en-US" sz="3600" dirty="0">
                <a:effectLst>
                  <a:outerShdw blurRad="38100" dist="38100" dir="2700000" algn="tl">
                    <a:srgbClr val="000000">
                      <a:alpha val="43137"/>
                    </a:srgbClr>
                  </a:outerShdw>
                </a:effectLst>
                <a:latin typeface="Calibri" panose="020F0502020204030204" pitchFamily="34" charset="0"/>
              </a:rPr>
              <a:t> and the </a:t>
            </a:r>
            <a:r>
              <a:rPr lang="en-US" sz="3600" dirty="0" err="1">
                <a:effectLst>
                  <a:outerShdw blurRad="38100" dist="38100" dir="2700000" algn="tl">
                    <a:srgbClr val="000000">
                      <a:alpha val="43137"/>
                    </a:srgbClr>
                  </a:outerShdw>
                </a:effectLst>
                <a:latin typeface="Calibri" panose="020F0502020204030204" pitchFamily="34" charset="0"/>
              </a:rPr>
              <a:t>Rephaim</a:t>
            </a:r>
            <a:r>
              <a:rPr lang="en-US" sz="3600" dirty="0">
                <a:effectLst>
                  <a:outerShdw blurRad="38100" dist="38100" dir="2700000" algn="tl">
                    <a:srgbClr val="000000">
                      <a:alpha val="43137"/>
                    </a:srgbClr>
                  </a:outerShdw>
                </a:effectLst>
                <a:latin typeface="Calibri" panose="020F0502020204030204" pitchFamily="34" charset="0"/>
              </a:rPr>
              <a:t> </a:t>
            </a:r>
            <a:r>
              <a:rPr lang="en-US" sz="3600" baseline="30000" dirty="0">
                <a:effectLst>
                  <a:outerShdw blurRad="38100" dist="38100" dir="2700000" algn="tl">
                    <a:srgbClr val="000000">
                      <a:alpha val="43137"/>
                    </a:srgbClr>
                  </a:outerShdw>
                </a:effectLst>
                <a:latin typeface="Calibri" panose="020F0502020204030204" pitchFamily="34" charset="0"/>
              </a:rPr>
              <a:t>21 </a:t>
            </a:r>
            <a:r>
              <a:rPr lang="en-US" sz="3600" dirty="0">
                <a:effectLst>
                  <a:outerShdw blurRad="38100" dist="38100" dir="2700000" algn="tl">
                    <a:srgbClr val="000000">
                      <a:alpha val="43137"/>
                    </a:srgbClr>
                  </a:outerShdw>
                </a:effectLst>
                <a:latin typeface="Calibri" panose="020F0502020204030204" pitchFamily="34" charset="0"/>
              </a:rPr>
              <a:t>and the Amorite and the Canaanite and the </a:t>
            </a:r>
            <a:r>
              <a:rPr lang="en-US" sz="3600" dirty="0" err="1">
                <a:effectLst>
                  <a:outerShdw blurRad="38100" dist="38100" dir="2700000" algn="tl">
                    <a:srgbClr val="000000">
                      <a:alpha val="43137"/>
                    </a:srgbClr>
                  </a:outerShdw>
                </a:effectLst>
                <a:latin typeface="Calibri" panose="020F0502020204030204" pitchFamily="34" charset="0"/>
              </a:rPr>
              <a:t>Girgashite</a:t>
            </a:r>
            <a:r>
              <a:rPr lang="en-US" sz="3600" dirty="0">
                <a:effectLst>
                  <a:outerShdw blurRad="38100" dist="38100" dir="2700000" algn="tl">
                    <a:srgbClr val="000000">
                      <a:alpha val="43137"/>
                    </a:srgbClr>
                  </a:outerShdw>
                </a:effectLst>
                <a:latin typeface="Calibri" panose="020F0502020204030204" pitchFamily="34" charset="0"/>
              </a:rPr>
              <a:t> and the </a:t>
            </a:r>
            <a:r>
              <a:rPr lang="en-US" sz="3600" dirty="0" err="1">
                <a:effectLst>
                  <a:outerShdw blurRad="38100" dist="38100" dir="2700000" algn="tl">
                    <a:srgbClr val="000000">
                      <a:alpha val="43137"/>
                    </a:srgbClr>
                  </a:outerShdw>
                </a:effectLst>
                <a:latin typeface="Calibri" panose="020F0502020204030204" pitchFamily="34" charset="0"/>
              </a:rPr>
              <a:t>Jebusite</a:t>
            </a:r>
            <a:r>
              <a:rPr lang="en-US" sz="3600" dirty="0">
                <a:effectLst>
                  <a:outerShdw blurRad="38100" dist="38100" dir="2700000" algn="tl">
                    <a:srgbClr val="000000">
                      <a:alpha val="43137"/>
                    </a:srgbClr>
                  </a:outerShdw>
                </a:effectLst>
                <a:latin typeface="Calibri" panose="020F0502020204030204" pitchFamily="34" charset="0"/>
              </a:rPr>
              <a:t>.”</a:t>
            </a:r>
          </a:p>
          <a:p>
            <a:pPr algn="just"/>
            <a:endParaRPr lang="en-US" sz="2800" dirty="0">
              <a:latin typeface="Calibri" panose="020F0502020204030204" pitchFamily="34" charset="0"/>
            </a:endParaRPr>
          </a:p>
        </p:txBody>
      </p:sp>
    </p:spTree>
    <p:extLst>
      <p:ext uri="{BB962C8B-B14F-4D97-AF65-F5344CB8AC3E}">
        <p14:creationId xmlns:p14="http://schemas.microsoft.com/office/powerpoint/2010/main" val="6548638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1680634" y="228600"/>
            <a:ext cx="8830732" cy="6400800"/>
          </a:xfrm>
          <a:prstGeom prst="rect">
            <a:avLst/>
          </a:prstGeom>
        </p:spPr>
      </p:pic>
    </p:spTree>
    <p:extLst>
      <p:ext uri="{BB962C8B-B14F-4D97-AF65-F5344CB8AC3E}">
        <p14:creationId xmlns:p14="http://schemas.microsoft.com/office/powerpoint/2010/main" val="66847450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600200"/>
            <a:ext cx="10972800" cy="2514599"/>
          </a:xfrm>
        </p:spPr>
        <p:txBody>
          <a:bodyPr/>
          <a:lstStyle/>
          <a:p>
            <a:pPr marL="0" indent="0" algn="just">
              <a:spcBef>
                <a:spcPts val="0"/>
              </a:spcBef>
              <a:spcAft>
                <a:spcPts val="0"/>
              </a:spcAft>
              <a:buNone/>
            </a:pPr>
            <a:r>
              <a:rPr lang="en-US" dirty="0">
                <a:effectLst>
                  <a:outerShdw blurRad="38100" dist="38100" dir="2700000" algn="tl">
                    <a:srgbClr val="000000">
                      <a:alpha val="43137"/>
                    </a:srgbClr>
                  </a:outerShdw>
                </a:effectLst>
              </a:rPr>
              <a:t>“‘The River of Egypt’ could hardly be the </a:t>
            </a:r>
            <a:r>
              <a:rPr lang="en-US" dirty="0" err="1">
                <a:effectLst>
                  <a:outerShdw blurRad="38100" dist="38100" dir="2700000" algn="tl">
                    <a:srgbClr val="000000">
                      <a:alpha val="43137"/>
                    </a:srgbClr>
                  </a:outerShdw>
                </a:effectLst>
              </a:rPr>
              <a:t>Wady</a:t>
            </a:r>
            <a:r>
              <a:rPr lang="en-US" dirty="0">
                <a:effectLst>
                  <a:outerShdw blurRad="38100" dist="38100" dir="2700000" algn="tl">
                    <a:srgbClr val="000000">
                      <a:alpha val="43137"/>
                    </a:srgbClr>
                  </a:outerShdw>
                </a:effectLst>
              </a:rPr>
              <a:t> </a:t>
            </a:r>
            <a:r>
              <a:rPr lang="en-US" dirty="0" err="1">
                <a:effectLst>
                  <a:outerShdw blurRad="38100" dist="38100" dir="2700000" algn="tl">
                    <a:srgbClr val="000000">
                      <a:alpha val="43137"/>
                    </a:srgbClr>
                  </a:outerShdw>
                </a:effectLst>
              </a:rPr>
              <a:t>el</a:t>
            </a:r>
            <a:r>
              <a:rPr lang="en-US" dirty="0">
                <a:effectLst>
                  <a:outerShdw blurRad="38100" dist="38100" dir="2700000" algn="tl">
                    <a:srgbClr val="000000">
                      <a:alpha val="43137"/>
                    </a:srgbClr>
                  </a:outerShdw>
                </a:effectLst>
              </a:rPr>
              <a:t> ‘Arish (</a:t>
            </a:r>
            <a:r>
              <a:rPr lang="en-US" i="1" dirty="0" err="1">
                <a:effectLst>
                  <a:outerShdw blurRad="38100" dist="38100" dir="2700000" algn="tl">
                    <a:srgbClr val="000000">
                      <a:alpha val="43137"/>
                    </a:srgbClr>
                  </a:outerShdw>
                </a:effectLst>
              </a:rPr>
              <a:t>Rhinocolura</a:t>
            </a:r>
            <a:r>
              <a:rPr lang="en-US" dirty="0">
                <a:effectLst>
                  <a:outerShdw blurRad="38100" dist="38100" dir="2700000" algn="tl">
                    <a:srgbClr val="000000">
                      <a:alpha val="43137"/>
                    </a:srgbClr>
                  </a:outerShdw>
                </a:effectLst>
              </a:rPr>
              <a:t>), for that insignificant winter torrent could hardly be set in contrast to the ‘Great River, the River Euphrates.’ Consequently, ‘the River of Egypt’ is the Nile.”</a:t>
            </a:r>
          </a:p>
        </p:txBody>
      </p:sp>
      <p:sp>
        <p:nvSpPr>
          <p:cNvPr id="4" name="Text Box 5"/>
          <p:cNvSpPr txBox="1">
            <a:spLocks noChangeArrowheads="1"/>
          </p:cNvSpPr>
          <p:nvPr/>
        </p:nvSpPr>
        <p:spPr bwMode="auto">
          <a:xfrm>
            <a:off x="2963888" y="228600"/>
            <a:ext cx="6296025"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H. C. </a:t>
            </a:r>
            <a:r>
              <a:rPr lang="en-US" altLang="en-US" sz="3600" dirty="0" err="1">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Leupold</a:t>
            </a:r>
            <a:endPar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endParaRPr>
          </a:p>
          <a:p>
            <a:pPr algn="ctr"/>
            <a:r>
              <a:rPr lang="en-US" sz="1800" dirty="0">
                <a:effectLst/>
                <a:latin typeface="Calibri" panose="020F0502020204030204" pitchFamily="34" charset="0"/>
                <a:ea typeface="Calibri" panose="020F0502020204030204" pitchFamily="34" charset="0"/>
                <a:cs typeface="Times New Roman" panose="02020603050405020304" pitchFamily="18" charset="0"/>
              </a:rPr>
              <a:t>H.C.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Leupold</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Exposition of Genesis</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a:latin typeface="Calibri" panose="020F0502020204030204" pitchFamily="34" charset="0"/>
                <a:ea typeface="Calibri" panose="020F0502020204030204" pitchFamily="34" charset="0"/>
                <a:cs typeface="Times New Roman" panose="02020603050405020304" pitchFamily="18" charset="0"/>
              </a:rPr>
              <a:t>490</a:t>
            </a:r>
            <a:r>
              <a:rPr lang="en-US" sz="1800" dirty="0">
                <a:effectLst/>
                <a:latin typeface="Calibri" panose="020F0502020204030204" pitchFamily="34" charset="0"/>
                <a:ea typeface="Calibri" panose="020F0502020204030204" pitchFamily="34" charset="0"/>
                <a:cs typeface="Times New Roman" panose="02020603050405020304" pitchFamily="18" charset="0"/>
              </a:rPr>
              <a:t>.</a:t>
            </a:r>
            <a:endParaRPr lang="en-US" altLang="en-US" sz="1800" dirty="0">
              <a:effectLst>
                <a:outerShdw blurRad="38100" dist="38100" dir="2700000" algn="tl">
                  <a:srgbClr val="000000"/>
                </a:outerShdw>
              </a:effectLst>
              <a:latin typeface="Calibri" panose="020F0502020204030204" pitchFamily="34" charset="0"/>
              <a:cs typeface="+mn-cs"/>
            </a:endParaRPr>
          </a:p>
        </p:txBody>
      </p:sp>
      <p:pic>
        <p:nvPicPr>
          <p:cNvPr id="1026" name="Picture 2" descr="60-Year-Old Nimrod is Safe • Jane's Genes • Origin of the ...">
            <a:extLst>
              <a:ext uri="{FF2B5EF4-FFF2-40B4-BE49-F238E27FC236}">
                <a16:creationId xmlns:a16="http://schemas.microsoft.com/office/drawing/2014/main" id="{664EA6E1-B9D7-4670-8C70-861A635579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4419600"/>
            <a:ext cx="2743247" cy="197227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098" name="Picture 2" descr="Exposition of Genesis: Volumes 1 and 2 by H C Leupold: New">
            <a:extLst>
              <a:ext uri="{FF2B5EF4-FFF2-40B4-BE49-F238E27FC236}">
                <a16:creationId xmlns:a16="http://schemas.microsoft.com/office/drawing/2014/main" id="{B5E1BBB8-45FA-4424-B253-776288C1D30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0" y="114708"/>
            <a:ext cx="914400" cy="13716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5987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1680634" y="228600"/>
            <a:ext cx="8830732" cy="6400800"/>
          </a:xfrm>
          <a:prstGeom prst="rect">
            <a:avLst/>
          </a:prstGeom>
        </p:spPr>
      </p:pic>
    </p:spTree>
    <p:extLst>
      <p:ext uri="{BB962C8B-B14F-4D97-AF65-F5344CB8AC3E}">
        <p14:creationId xmlns:p14="http://schemas.microsoft.com/office/powerpoint/2010/main" val="251241684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a:extLst>
              <a:ext uri="{FF2B5EF4-FFF2-40B4-BE49-F238E27FC236}">
                <a16:creationId xmlns:a16="http://schemas.microsoft.com/office/drawing/2014/main" id="{055B56F5-9F34-4471-B32F-7E0715032DA6}"/>
              </a:ext>
            </a:extLst>
          </p:cNvPr>
          <p:cNvPicPr>
            <a:picLocks noChangeAspect="1" noChangeArrowheads="1"/>
          </p:cNvPicPr>
          <p:nvPr/>
        </p:nvPicPr>
        <p:blipFill>
          <a:blip r:embed="rId2" cstate="print"/>
          <a:srcRect/>
          <a:stretch>
            <a:fillRect/>
          </a:stretch>
        </p:blipFill>
        <p:spPr bwMode="auto">
          <a:xfrm>
            <a:off x="1905000" y="457200"/>
            <a:ext cx="8382000" cy="6019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7651" name="Oval 7">
            <a:extLst>
              <a:ext uri="{FF2B5EF4-FFF2-40B4-BE49-F238E27FC236}">
                <a16:creationId xmlns:a16="http://schemas.microsoft.com/office/drawing/2014/main" id="{CAD79956-1467-4436-8859-138C0E6701CB}"/>
              </a:ext>
            </a:extLst>
          </p:cNvPr>
          <p:cNvSpPr>
            <a:spLocks noChangeArrowheads="1"/>
          </p:cNvSpPr>
          <p:nvPr/>
        </p:nvSpPr>
        <p:spPr bwMode="auto">
          <a:xfrm>
            <a:off x="2514600" y="1166648"/>
            <a:ext cx="2133600" cy="9144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dirty="0"/>
          </a:p>
        </p:txBody>
      </p:sp>
      <p:sp>
        <p:nvSpPr>
          <p:cNvPr id="27653" name="Oval 7">
            <a:extLst>
              <a:ext uri="{FF2B5EF4-FFF2-40B4-BE49-F238E27FC236}">
                <a16:creationId xmlns:a16="http://schemas.microsoft.com/office/drawing/2014/main" id="{E751EFD9-33E6-49F6-BCBF-43E95E624B4F}"/>
              </a:ext>
            </a:extLst>
          </p:cNvPr>
          <p:cNvSpPr>
            <a:spLocks noChangeArrowheads="1"/>
          </p:cNvSpPr>
          <p:nvPr/>
        </p:nvSpPr>
        <p:spPr bwMode="auto">
          <a:xfrm>
            <a:off x="6781800" y="685800"/>
            <a:ext cx="1600200" cy="9144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Tree>
    <p:extLst>
      <p:ext uri="{BB962C8B-B14F-4D97-AF65-F5344CB8AC3E}">
        <p14:creationId xmlns:p14="http://schemas.microsoft.com/office/powerpoint/2010/main" val="9801215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295400"/>
            <a:ext cx="10972800" cy="4800600"/>
          </a:xfrm>
        </p:spPr>
        <p:txBody>
          <a:bodyPr/>
          <a:lstStyle/>
          <a:p>
            <a:pPr marL="0" indent="0" algn="just">
              <a:spcBef>
                <a:spcPts val="0"/>
              </a:spcBef>
              <a:spcAft>
                <a:spcPts val="0"/>
              </a:spcAft>
              <a:buNone/>
            </a:pPr>
            <a:r>
              <a:rPr lang="en-US" sz="2750" dirty="0">
                <a:effectLst>
                  <a:outerShdw blurRad="38100" dist="38100" dir="2700000" algn="tl">
                    <a:srgbClr val="000000">
                      <a:alpha val="43137"/>
                    </a:srgbClr>
                  </a:outerShdw>
                </a:effectLst>
              </a:rPr>
              <a:t>“The southern border of the Land is from the river of Egypt. The river of Egypt is not the Nile, as has often been misinterpreted; for if it was the Nile, the Jews were already in the Promised Land before they ever left Egypt. Nor is the River of Egypt the Wadi </a:t>
            </a:r>
            <a:r>
              <a:rPr lang="en-US" sz="2750" dirty="0" err="1">
                <a:effectLst>
                  <a:outerShdw blurRad="38100" dist="38100" dir="2700000" algn="tl">
                    <a:srgbClr val="000000">
                      <a:alpha val="43137"/>
                    </a:srgbClr>
                  </a:outerShdw>
                </a:effectLst>
              </a:rPr>
              <a:t>el</a:t>
            </a:r>
            <a:r>
              <a:rPr lang="en-US" sz="2750" dirty="0">
                <a:effectLst>
                  <a:outerShdw blurRad="38100" dist="38100" dir="2700000" algn="tl">
                    <a:srgbClr val="000000">
                      <a:alpha val="43137"/>
                    </a:srgbClr>
                  </a:outerShdw>
                </a:effectLst>
              </a:rPr>
              <a:t>-Arish, the wadi that runs through the center of the Sinai Peninsula, because that was referred to in the Bible as the Brook (</a:t>
            </a:r>
            <a:r>
              <a:rPr lang="en-US" sz="2750" i="1" dirty="0" err="1">
                <a:effectLst>
                  <a:outerShdw blurRad="38100" dist="38100" dir="2700000" algn="tl">
                    <a:srgbClr val="000000">
                      <a:alpha val="43137"/>
                    </a:srgbClr>
                  </a:outerShdw>
                </a:effectLst>
              </a:rPr>
              <a:t>nachal</a:t>
            </a:r>
            <a:r>
              <a:rPr lang="en-US" sz="2750" dirty="0">
                <a:effectLst>
                  <a:outerShdw blurRad="38100" dist="38100" dir="2700000" algn="tl">
                    <a:srgbClr val="000000">
                      <a:alpha val="43137"/>
                    </a:srgbClr>
                  </a:outerShdw>
                </a:effectLst>
              </a:rPr>
              <a:t>) of Egypt, not the River (</a:t>
            </a:r>
            <a:r>
              <a:rPr lang="en-US" sz="2750" i="1" dirty="0" err="1">
                <a:effectLst>
                  <a:outerShdw blurRad="38100" dist="38100" dir="2700000" algn="tl">
                    <a:srgbClr val="000000">
                      <a:alpha val="43137"/>
                    </a:srgbClr>
                  </a:outerShdw>
                </a:effectLst>
              </a:rPr>
              <a:t>nahar</a:t>
            </a:r>
            <a:r>
              <a:rPr lang="en-US" sz="2750" dirty="0">
                <a:effectLst>
                  <a:outerShdw blurRad="38100" dist="38100" dir="2700000" algn="tl">
                    <a:srgbClr val="000000">
                      <a:alpha val="43137"/>
                    </a:srgbClr>
                  </a:outerShdw>
                </a:effectLst>
              </a:rPr>
              <a:t>) of Egypt. The river of Egypt refers to the most eastern branch of the Nile Delta. As the Nile River flows from south to north before emptying into the Mediterranean Sea, it breaks up into various branches flowing through the Nile Delta, and the most eastern branch was known as the River of Egypt. This is known today as the </a:t>
            </a:r>
            <a:r>
              <a:rPr lang="en-US" sz="2750" i="1" dirty="0" err="1">
                <a:effectLst>
                  <a:outerShdw blurRad="38100" dist="38100" dir="2700000" algn="tl">
                    <a:srgbClr val="000000">
                      <a:alpha val="43137"/>
                    </a:srgbClr>
                  </a:outerShdw>
                </a:effectLst>
              </a:rPr>
              <a:t>Pelogiac</a:t>
            </a:r>
            <a:r>
              <a:rPr lang="en-US" sz="2750" i="1" dirty="0">
                <a:effectLst>
                  <a:outerShdw blurRad="38100" dist="38100" dir="2700000" algn="tl">
                    <a:srgbClr val="000000">
                      <a:alpha val="43137"/>
                    </a:srgbClr>
                  </a:outerShdw>
                </a:effectLst>
              </a:rPr>
              <a:t> </a:t>
            </a:r>
            <a:r>
              <a:rPr lang="en-US" sz="2750" dirty="0">
                <a:effectLst>
                  <a:outerShdw blurRad="38100" dist="38100" dir="2700000" algn="tl">
                    <a:srgbClr val="000000">
                      <a:alpha val="43137"/>
                    </a:srgbClr>
                  </a:outerShdw>
                </a:effectLst>
              </a:rPr>
              <a:t>branch of the Nile Delta, which flows into Lake </a:t>
            </a:r>
            <a:r>
              <a:rPr lang="en-US" sz="2750" i="1" dirty="0" err="1">
                <a:effectLst>
                  <a:outerShdw blurRad="38100" dist="38100" dir="2700000" algn="tl">
                    <a:srgbClr val="000000">
                      <a:alpha val="43137"/>
                    </a:srgbClr>
                  </a:outerShdw>
                </a:effectLst>
              </a:rPr>
              <a:t>Sironbis</a:t>
            </a:r>
            <a:r>
              <a:rPr lang="en-US" sz="2750" dirty="0">
                <a:effectLst>
                  <a:outerShdw blurRad="38100" dist="38100" dir="2700000" algn="tl">
                    <a:srgbClr val="000000">
                      <a:alpha val="43137"/>
                    </a:srgbClr>
                  </a:outerShdw>
                </a:effectLst>
              </a:rPr>
              <a:t>. It is also known as the River </a:t>
            </a:r>
            <a:r>
              <a:rPr lang="en-US" sz="2750" i="1" dirty="0" err="1">
                <a:effectLst>
                  <a:outerShdw blurRad="38100" dist="38100" dir="2700000" algn="tl">
                    <a:srgbClr val="000000">
                      <a:alpha val="43137"/>
                    </a:srgbClr>
                  </a:outerShdw>
                </a:effectLst>
              </a:rPr>
              <a:t>Shihor</a:t>
            </a:r>
            <a:r>
              <a:rPr lang="en-US" sz="2750" dirty="0">
                <a:effectLst>
                  <a:outerShdw blurRad="38100" dist="38100" dir="2700000" algn="tl">
                    <a:srgbClr val="000000">
                      <a:alpha val="43137"/>
                    </a:srgbClr>
                  </a:outerShdw>
                </a:effectLst>
              </a:rPr>
              <a:t>, the fourteenth </a:t>
            </a:r>
            <a:r>
              <a:rPr lang="en-US" sz="2750" i="1" dirty="0" err="1">
                <a:effectLst>
                  <a:outerShdw blurRad="38100" dist="38100" dir="2700000" algn="tl">
                    <a:srgbClr val="000000">
                      <a:alpha val="43137"/>
                    </a:srgbClr>
                  </a:outerShdw>
                </a:effectLst>
              </a:rPr>
              <a:t>nome</a:t>
            </a:r>
            <a:r>
              <a:rPr lang="en-US" sz="2750" dirty="0">
                <a:effectLst>
                  <a:outerShdw blurRad="38100" dist="38100" dir="2700000" algn="tl">
                    <a:srgbClr val="000000">
                      <a:alpha val="43137"/>
                    </a:srgbClr>
                  </a:outerShdw>
                </a:effectLst>
              </a:rPr>
              <a:t> of Egypt.”</a:t>
            </a:r>
            <a:endParaRPr lang="en-US" altLang="en-US" sz="2750" dirty="0">
              <a:effectLst>
                <a:outerShdw blurRad="38100" dist="38100" dir="2700000" algn="tl">
                  <a:srgbClr val="000000">
                    <a:alpha val="43137"/>
                  </a:srgbClr>
                </a:outerShdw>
              </a:effectLst>
            </a:endParaRPr>
          </a:p>
        </p:txBody>
      </p:sp>
      <p:sp>
        <p:nvSpPr>
          <p:cNvPr id="4" name="Text Box 5"/>
          <p:cNvSpPr txBox="1">
            <a:spLocks noChangeArrowheads="1"/>
          </p:cNvSpPr>
          <p:nvPr/>
        </p:nvSpPr>
        <p:spPr bwMode="auto">
          <a:xfrm>
            <a:off x="3381375" y="2196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 </a:t>
            </a:r>
            <a:r>
              <a:rPr lang="en-US" altLang="en-US" sz="1800" dirty="0">
                <a:effectLst>
                  <a:outerShdw blurRad="38100" dist="38100" dir="2700000" algn="tl">
                    <a:srgbClr val="000000"/>
                  </a:outerShdw>
                </a:effectLst>
                <a:latin typeface="Calibri" panose="020F0502020204030204" pitchFamily="34" charset="0"/>
                <a:cs typeface="+mn-cs"/>
              </a:rPr>
              <a:t>284</a:t>
            </a: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DF2D6D1B-0318-472E-8E81-E3CCEE0E786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16540951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2209800" y="228600"/>
            <a:ext cx="7772400" cy="1143000"/>
          </a:xfrm>
        </p:spPr>
        <p:txBody>
          <a:bodyPr/>
          <a:lstStyle/>
          <a:p>
            <a:pPr algn="ctr"/>
            <a:r>
              <a:rPr lang="en-US" sz="3600" dirty="0">
                <a:effectLst>
                  <a:outerShdw blurRad="38100" dist="38100" dir="2700000" algn="tl">
                    <a:srgbClr val="000000">
                      <a:alpha val="43137"/>
                    </a:srgbClr>
                  </a:outerShdw>
                </a:effectLst>
              </a:rPr>
              <a:t>Evidence of Abrahamic Covenant’s Unconditional Nature</a:t>
            </a:r>
          </a:p>
        </p:txBody>
      </p:sp>
      <p:sp>
        <p:nvSpPr>
          <p:cNvPr id="34819" name="Rectangle 3"/>
          <p:cNvSpPr>
            <a:spLocks noGrp="1" noChangeArrowheads="1"/>
          </p:cNvSpPr>
          <p:nvPr>
            <p:ph type="body" idx="1"/>
          </p:nvPr>
        </p:nvSpPr>
        <p:spPr>
          <a:xfrm>
            <a:off x="609600" y="1600200"/>
            <a:ext cx="11201400" cy="3810001"/>
          </a:xfrm>
        </p:spPr>
        <p:txBody>
          <a:bodyPr/>
          <a:lstStyle/>
          <a:p>
            <a:pPr marL="457200" indent="-457200">
              <a:spcBef>
                <a:spcPts val="0"/>
              </a:spcBef>
              <a:spcAft>
                <a:spcPts val="1800"/>
              </a:spcAft>
              <a:defRPr/>
            </a:pPr>
            <a:r>
              <a:rPr lang="en-US" dirty="0">
                <a:effectLst>
                  <a:outerShdw blurRad="38100" dist="38100" dir="2700000" algn="tl">
                    <a:srgbClr val="000000">
                      <a:alpha val="43137"/>
                    </a:srgbClr>
                  </a:outerShdw>
                </a:effectLst>
              </a:rPr>
              <a:t>ANE covenant ratification ceremony (Gen 15)</a:t>
            </a:r>
          </a:p>
          <a:p>
            <a:pPr marL="457200" indent="-457200">
              <a:spcBef>
                <a:spcPts val="0"/>
              </a:spcBef>
              <a:spcAft>
                <a:spcPts val="1800"/>
              </a:spcAft>
              <a:defRPr/>
            </a:pPr>
            <a:r>
              <a:rPr lang="en-US" dirty="0">
                <a:effectLst>
                  <a:outerShdw blurRad="38100" dist="38100" dir="2700000" algn="tl">
                    <a:srgbClr val="000000">
                      <a:alpha val="43137"/>
                    </a:srgbClr>
                  </a:outerShdw>
                </a:effectLst>
              </a:rPr>
              <a:t>Lack of stated conditions for Israel’s obedience (Gen 15)</a:t>
            </a:r>
          </a:p>
          <a:p>
            <a:pPr marL="457200" indent="-457200">
              <a:spcBef>
                <a:spcPts val="0"/>
              </a:spcBef>
              <a:spcAft>
                <a:spcPts val="1800"/>
              </a:spcAft>
              <a:defRPr/>
            </a:pPr>
            <a:r>
              <a:rPr lang="en-US" dirty="0">
                <a:effectLst>
                  <a:outerShdw blurRad="38100" dist="38100" dir="2700000" algn="tl">
                    <a:srgbClr val="000000">
                      <a:alpha val="43137"/>
                    </a:srgbClr>
                  </a:outerShdw>
                </a:effectLst>
              </a:rPr>
              <a:t>Covenant's eternality (Gen 17:7, 13, 19; Ps. 90:2)</a:t>
            </a:r>
          </a:p>
          <a:p>
            <a:pPr marL="457200" indent="-457200">
              <a:spcBef>
                <a:spcPts val="0"/>
              </a:spcBef>
              <a:spcAft>
                <a:spcPts val="1800"/>
              </a:spcAft>
              <a:defRPr/>
            </a:pPr>
            <a:r>
              <a:rPr lang="en-US" dirty="0">
                <a:effectLst>
                  <a:outerShdw blurRad="38100" dist="38100" dir="2700000" algn="tl">
                    <a:srgbClr val="000000">
                      <a:alpha val="43137"/>
                    </a:srgbClr>
                  </a:outerShdw>
                </a:effectLst>
              </a:rPr>
              <a:t>Covenant's immutability (</a:t>
            </a:r>
            <a:r>
              <a:rPr lang="en-US" dirty="0" err="1">
                <a:effectLst>
                  <a:outerShdw blurRad="38100" dist="38100" dir="2700000" algn="tl">
                    <a:srgbClr val="000000">
                      <a:alpha val="43137"/>
                    </a:srgbClr>
                  </a:outerShdw>
                </a:effectLst>
              </a:rPr>
              <a:t>Heb</a:t>
            </a:r>
            <a:r>
              <a:rPr lang="en-US" dirty="0">
                <a:effectLst>
                  <a:outerShdw blurRad="38100" dist="38100" dir="2700000" algn="tl">
                    <a:srgbClr val="000000">
                      <a:alpha val="43137"/>
                    </a:srgbClr>
                  </a:outerShdw>
                </a:effectLst>
              </a:rPr>
              <a:t> 6:13-18; Mal. 3:6)</a:t>
            </a:r>
          </a:p>
          <a:p>
            <a:pPr marL="457200" indent="-457200">
              <a:spcBef>
                <a:spcPts val="0"/>
              </a:spcBef>
              <a:spcAft>
                <a:spcPts val="1800"/>
              </a:spcAft>
              <a:defRPr/>
            </a:pPr>
            <a:r>
              <a:rPr lang="en-US" dirty="0">
                <a:effectLst>
                  <a:outerShdw blurRad="38100" dist="38100" dir="2700000" algn="tl">
                    <a:srgbClr val="000000">
                      <a:alpha val="43137"/>
                    </a:srgbClr>
                  </a:outerShdw>
                </a:effectLst>
              </a:rPr>
              <a:t>Trans-generational reaffirmation despite perpetual national disobedience (</a:t>
            </a:r>
            <a:r>
              <a:rPr lang="en-US" dirty="0" err="1">
                <a:effectLst>
                  <a:outerShdw blurRad="38100" dist="38100" dir="2700000" algn="tl">
                    <a:srgbClr val="000000">
                      <a:alpha val="43137"/>
                    </a:srgbClr>
                  </a:outerShdw>
                </a:effectLst>
              </a:rPr>
              <a:t>Jer</a:t>
            </a:r>
            <a:r>
              <a:rPr lang="en-US" dirty="0">
                <a:effectLst>
                  <a:outerShdw blurRad="38100" dist="38100" dir="2700000" algn="tl">
                    <a:srgbClr val="000000">
                      <a:alpha val="43137"/>
                    </a:srgbClr>
                  </a:outerShdw>
                </a:effectLst>
              </a:rPr>
              <a:t> 31:35-37)</a:t>
            </a:r>
          </a:p>
        </p:txBody>
      </p:sp>
      <p:sp>
        <p:nvSpPr>
          <p:cNvPr id="30724" name="Text Box 4"/>
          <p:cNvSpPr txBox="1">
            <a:spLocks noChangeArrowheads="1"/>
          </p:cNvSpPr>
          <p:nvPr/>
        </p:nvSpPr>
        <p:spPr bwMode="auto">
          <a:xfrm>
            <a:off x="3314700" y="6400800"/>
            <a:ext cx="5562600" cy="369332"/>
          </a:xfrm>
          <a:prstGeom prst="rect">
            <a:avLst/>
          </a:prstGeom>
          <a:noFill/>
          <a:ln w="9525">
            <a:noFill/>
            <a:miter lim="800000"/>
            <a:headEnd/>
            <a:tailEnd/>
          </a:ln>
        </p:spPr>
        <p:txBody>
          <a:bodyPr wrap="square">
            <a:spAutoFit/>
          </a:bodyPr>
          <a:lstStyle/>
          <a:p>
            <a:pPr algn="ctr">
              <a:spcBef>
                <a:spcPct val="50000"/>
              </a:spcBef>
            </a:pPr>
            <a:r>
              <a:rPr lang="en-US" sz="1800" dirty="0">
                <a:effectLst>
                  <a:outerShdw blurRad="38100" dist="38100" dir="2700000" algn="tl">
                    <a:srgbClr val="000000">
                      <a:alpha val="43137"/>
                    </a:srgbClr>
                  </a:outerShdw>
                </a:effectLst>
                <a:latin typeface="Calibri" panose="020F0502020204030204" pitchFamily="34" charset="0"/>
              </a:rPr>
              <a:t>Walvoord, </a:t>
            </a:r>
            <a:r>
              <a:rPr lang="en-US" sz="1800" i="1" dirty="0">
                <a:effectLst>
                  <a:outerShdw blurRad="38100" dist="38100" dir="2700000" algn="tl">
                    <a:srgbClr val="000000">
                      <a:alpha val="43137"/>
                    </a:srgbClr>
                  </a:outerShdw>
                </a:effectLst>
                <a:latin typeface="Calibri" panose="020F0502020204030204" pitchFamily="34" charset="0"/>
              </a:rPr>
              <a:t>The Millennial Kingdom</a:t>
            </a:r>
            <a:r>
              <a:rPr lang="en-US" sz="1800" dirty="0">
                <a:effectLst>
                  <a:outerShdw blurRad="38100" dist="38100" dir="2700000" algn="tl">
                    <a:srgbClr val="000000">
                      <a:alpha val="43137"/>
                    </a:srgbClr>
                  </a:outerShdw>
                </a:effectLst>
                <a:latin typeface="Calibri" panose="020F0502020204030204" pitchFamily="34" charset="0"/>
              </a:rPr>
              <a:t>, 149-52</a:t>
            </a:r>
          </a:p>
        </p:txBody>
      </p:sp>
      <p:pic>
        <p:nvPicPr>
          <p:cNvPr id="5" name="Picture 2" descr="http://walvoordhistory.com/wp-content/uploads/2009/11/JohnFWalvoord-e1419653447886.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152400"/>
            <a:ext cx="920116" cy="1097280"/>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41742672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1860153" y="228600"/>
            <a:ext cx="8471694" cy="1143000"/>
          </a:xfrm>
        </p:spPr>
        <p:txBody>
          <a:bodyPr/>
          <a:lstStyle/>
          <a:p>
            <a:pPr algn="ctr"/>
            <a:r>
              <a:rPr lang="en-US" sz="3200" dirty="0"/>
              <a:t>Land Promises Fulfilled in the Time of Joshua (Josh. 11:23; 21:43-45) or Solomon (1 Kgs. 4:21)?</a:t>
            </a:r>
          </a:p>
        </p:txBody>
      </p:sp>
      <p:sp>
        <p:nvSpPr>
          <p:cNvPr id="35843" name="Rectangle 3"/>
          <p:cNvSpPr>
            <a:spLocks noGrp="1" noChangeArrowheads="1"/>
          </p:cNvSpPr>
          <p:nvPr>
            <p:ph type="body" idx="1"/>
          </p:nvPr>
        </p:nvSpPr>
        <p:spPr>
          <a:xfrm>
            <a:off x="625868" y="1600201"/>
            <a:ext cx="10956532" cy="4460875"/>
          </a:xfrm>
        </p:spPr>
        <p:txBody>
          <a:bodyPr/>
          <a:lstStyle/>
          <a:p>
            <a:pPr>
              <a:lnSpc>
                <a:spcPct val="90000"/>
              </a:lnSpc>
              <a:spcBef>
                <a:spcPts val="0"/>
              </a:spcBef>
              <a:spcAft>
                <a:spcPts val="1200"/>
              </a:spcAft>
              <a:defRPr/>
            </a:pPr>
            <a:r>
              <a:rPr lang="en-US" sz="2800" dirty="0"/>
              <a:t>Extended context (Josh 13:1-7; Judges 1:19, 21, 27, 29, 30-36)</a:t>
            </a:r>
          </a:p>
          <a:p>
            <a:pPr>
              <a:lnSpc>
                <a:spcPct val="90000"/>
              </a:lnSpc>
              <a:spcBef>
                <a:spcPts val="0"/>
              </a:spcBef>
              <a:spcAft>
                <a:spcPts val="1200"/>
              </a:spcAft>
              <a:defRPr/>
            </a:pPr>
            <a:r>
              <a:rPr lang="en-US" sz="2800" dirty="0"/>
              <a:t>Land gained in conquest was only a fraction of what was promised (1 Kgs. 4:25)</a:t>
            </a:r>
          </a:p>
          <a:p>
            <a:pPr>
              <a:lnSpc>
                <a:spcPct val="90000"/>
              </a:lnSpc>
              <a:spcBef>
                <a:spcPts val="0"/>
              </a:spcBef>
              <a:spcAft>
                <a:spcPts val="1200"/>
              </a:spcAft>
              <a:defRPr/>
            </a:pPr>
            <a:r>
              <a:rPr lang="en-US" sz="2800" dirty="0"/>
              <a:t>Jerusalem not conquered in Joshua’s day (Josh 15:63; 2 Sam 5)</a:t>
            </a:r>
          </a:p>
          <a:p>
            <a:pPr>
              <a:lnSpc>
                <a:spcPct val="90000"/>
              </a:lnSpc>
              <a:spcBef>
                <a:spcPts val="0"/>
              </a:spcBef>
              <a:spcAft>
                <a:spcPts val="1200"/>
              </a:spcAft>
              <a:defRPr/>
            </a:pPr>
            <a:r>
              <a:rPr lang="en-US" sz="2800" dirty="0"/>
              <a:t>Solomon’s reign extended to the border of Egypt (1 Kgs. 4:21) and not the River of Egypt (Gen. 15:18)</a:t>
            </a:r>
          </a:p>
          <a:p>
            <a:pPr>
              <a:lnSpc>
                <a:spcPct val="90000"/>
              </a:lnSpc>
              <a:spcBef>
                <a:spcPts val="0"/>
              </a:spcBef>
              <a:spcAft>
                <a:spcPts val="1200"/>
              </a:spcAft>
              <a:defRPr/>
            </a:pPr>
            <a:r>
              <a:rPr lang="en-US" sz="2800" dirty="0"/>
              <a:t>Solomon’s reign was tributary only (1 Kgs. 4:21)</a:t>
            </a:r>
          </a:p>
          <a:p>
            <a:pPr>
              <a:lnSpc>
                <a:spcPct val="90000"/>
              </a:lnSpc>
              <a:spcBef>
                <a:spcPts val="0"/>
              </a:spcBef>
              <a:spcAft>
                <a:spcPts val="1200"/>
              </a:spcAft>
              <a:defRPr/>
            </a:pPr>
            <a:r>
              <a:rPr lang="en-US" sz="2800" dirty="0"/>
              <a:t>Forever? (Gen 17:7-8, 13, 19)</a:t>
            </a:r>
          </a:p>
          <a:p>
            <a:pPr>
              <a:lnSpc>
                <a:spcPct val="90000"/>
              </a:lnSpc>
              <a:spcBef>
                <a:spcPts val="0"/>
              </a:spcBef>
              <a:spcAft>
                <a:spcPts val="1200"/>
              </a:spcAft>
              <a:defRPr/>
            </a:pPr>
            <a:r>
              <a:rPr lang="en-US" sz="2800" dirty="0"/>
              <a:t>Reaffirmation of land promises long after Joshua and Solomon’s time (Amos 9:11-15)</a:t>
            </a:r>
          </a:p>
        </p:txBody>
      </p:sp>
      <p:sp>
        <p:nvSpPr>
          <p:cNvPr id="32772" name="Text Box 4"/>
          <p:cNvSpPr txBox="1">
            <a:spLocks noChangeArrowheads="1"/>
          </p:cNvSpPr>
          <p:nvPr/>
        </p:nvSpPr>
        <p:spPr bwMode="auto">
          <a:xfrm>
            <a:off x="3314700" y="6400800"/>
            <a:ext cx="5562600" cy="369332"/>
          </a:xfrm>
          <a:prstGeom prst="rect">
            <a:avLst/>
          </a:prstGeom>
          <a:noFill/>
          <a:ln w="9525">
            <a:noFill/>
            <a:miter lim="800000"/>
            <a:headEnd/>
            <a:tailEnd/>
          </a:ln>
        </p:spPr>
        <p:txBody>
          <a:bodyPr wrap="square">
            <a:spAutoFit/>
          </a:bodyPr>
          <a:lstStyle/>
          <a:p>
            <a:pPr algn="ctr">
              <a:spcBef>
                <a:spcPct val="50000"/>
              </a:spcBef>
            </a:pPr>
            <a:r>
              <a:rPr lang="en-US" sz="1800" dirty="0" err="1">
                <a:latin typeface="Calibri" panose="020F0502020204030204" pitchFamily="34" charset="0"/>
              </a:rPr>
              <a:t>Fruchtenbaum</a:t>
            </a:r>
            <a:r>
              <a:rPr lang="en-US" sz="1800" dirty="0">
                <a:latin typeface="Calibri" panose="020F0502020204030204" pitchFamily="34" charset="0"/>
              </a:rPr>
              <a:t>, </a:t>
            </a:r>
            <a:r>
              <a:rPr lang="en-US" sz="1800" i="1" dirty="0" err="1">
                <a:latin typeface="Calibri" panose="020F0502020204030204" pitchFamily="34" charset="0"/>
              </a:rPr>
              <a:t>Israelology</a:t>
            </a:r>
            <a:r>
              <a:rPr lang="en-US" sz="1800" dirty="0">
                <a:latin typeface="Calibri" panose="020F0502020204030204" pitchFamily="34" charset="0"/>
              </a:rPr>
              <a:t>, 521-22, 631-32</a:t>
            </a:r>
          </a:p>
        </p:txBody>
      </p:sp>
      <p:pic>
        <p:nvPicPr>
          <p:cNvPr id="6" name="Picture 5">
            <a:extLst>
              <a:ext uri="{FF2B5EF4-FFF2-40B4-BE49-F238E27FC236}">
                <a16:creationId xmlns:a16="http://schemas.microsoft.com/office/drawing/2014/main" id="{36FB9D03-BA80-4099-AEF8-5EF1EC8E29A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spTree>
    <p:extLst>
      <p:ext uri="{BB962C8B-B14F-4D97-AF65-F5344CB8AC3E}">
        <p14:creationId xmlns:p14="http://schemas.microsoft.com/office/powerpoint/2010/main" val="20652928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PREVIOUS_ACTIVE_SLIDE" val="8202"/>
</p:tagLst>
</file>

<file path=ppt/theme/theme1.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Designs\Azure.pot</Template>
  <TotalTime>22962</TotalTime>
  <Words>6244</Words>
  <Application>Microsoft Office PowerPoint</Application>
  <PresentationFormat>Widescreen</PresentationFormat>
  <Paragraphs>493</Paragraphs>
  <Slides>119</Slides>
  <Notes>15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119</vt:i4>
      </vt:variant>
    </vt:vector>
  </HeadingPairs>
  <TitlesOfParts>
    <vt:vector size="124" baseType="lpstr">
      <vt:lpstr>Arial</vt:lpstr>
      <vt:lpstr>Calibri</vt:lpstr>
      <vt:lpstr>Times New Roman</vt:lpstr>
      <vt:lpstr>Wingdings</vt:lpstr>
      <vt:lpstr>Azure</vt:lpstr>
      <vt:lpstr>PowerPoint Presentation</vt:lpstr>
      <vt:lpstr>GENESIS STRUCTURE</vt:lpstr>
      <vt:lpstr>GENESIS STRUCTURE</vt:lpstr>
      <vt:lpstr>PowerPoint Presentation</vt:lpstr>
      <vt:lpstr>GENESIS STRUCTURE</vt:lpstr>
      <vt:lpstr>GENESIS STRUCTURE</vt:lpstr>
      <vt:lpstr>PowerPoint Presentation</vt:lpstr>
      <vt:lpstr>GENESIS STRUCTURE</vt:lpstr>
      <vt:lpstr>Genesis 12‒14 Abram’s Early Journeys</vt:lpstr>
      <vt:lpstr>Genesis 15:1‒21 Abrahamic Covenant</vt:lpstr>
      <vt:lpstr>Genesis 15:1‒21 Abrahamic Covenant</vt:lpstr>
      <vt:lpstr>Seed Promise Clarified Genesis 15:1-6</vt:lpstr>
      <vt:lpstr>Genesis 15:1‒21 Abrahamic Covenant</vt:lpstr>
      <vt:lpstr>Land Promise Ratified Genesis 15:7-21</vt:lpstr>
      <vt:lpstr>Land Promise Ratified Genesis 15:7-21</vt:lpstr>
      <vt:lpstr>PowerPoint Presentation</vt:lpstr>
      <vt:lpstr>PowerPoint Presentation</vt:lpstr>
      <vt:lpstr>PowerPoint Presentation</vt:lpstr>
      <vt:lpstr>PowerPoint Presentation</vt:lpstr>
      <vt:lpstr>Land Promise Ratified Genesis 15:7-21</vt:lpstr>
      <vt:lpstr>VI. 8 New Promises Genesis 12:1-3</vt:lpstr>
      <vt:lpstr>Land Promise Ratified Genesis 15:7-21</vt:lpstr>
      <vt:lpstr>PowerPoint Presentation</vt:lpstr>
      <vt:lpstr>PowerPoint Presentation</vt:lpstr>
      <vt:lpstr>Land Promise Ratified Genesis 15:7-21</vt:lpstr>
      <vt:lpstr>PowerPoint Presentation</vt:lpstr>
      <vt:lpstr>PowerPoint Presentation</vt:lpstr>
      <vt:lpstr>Evidence of Abrahamic Covenant’s Unconditional Nature</vt:lpstr>
      <vt:lpstr>ANE covenant ratification ceremony (Genesis 15)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VI. 8 New Promises Genesis 12:1-3</vt:lpstr>
      <vt:lpstr>PowerPoint Presentation</vt:lpstr>
      <vt:lpstr>PowerPoint Presentation</vt:lpstr>
      <vt:lpstr>PowerPoint Presentation</vt:lpstr>
      <vt:lpstr>Maslow’s Hierarchy of Needs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Mark Twain Autobiography, 2:37</vt:lpstr>
      <vt:lpstr>PowerPoint Presentation</vt:lpstr>
      <vt:lpstr>PowerPoint Presentation</vt:lpstr>
      <vt:lpstr>PowerPoint Presentation</vt:lpstr>
      <vt:lpstr>PowerPoint Presentation</vt:lpstr>
      <vt:lpstr>PowerPoint Presentation</vt:lpstr>
      <vt:lpstr>PowerPoint Presentation</vt:lpstr>
      <vt:lpstr>Ham’s Sons (vs. 6)</vt:lpstr>
      <vt:lpstr>PowerPoint Presentation</vt:lpstr>
      <vt:lpstr>4. Canaan’s Sons (vs. 15-18)</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Land Promise Ratified Genesis 15:7-21</vt:lpstr>
      <vt:lpstr>Covenant Ratification Ritual Genesis 15:17-21</vt:lpstr>
      <vt:lpstr>Covenant Ratification Ritual Genesis 15:17-21</vt:lpstr>
      <vt:lpstr>PowerPoint Presentation</vt:lpstr>
      <vt:lpstr>Evidence of Abrahamic Covenant’s Unconditional Nature</vt:lpstr>
      <vt:lpstr>PowerPoint Presentation</vt:lpstr>
      <vt:lpstr>PowerPoint Presentation</vt:lpstr>
      <vt:lpstr>Covenant Ratification Ritual Genesis 15:17-21</vt:lpstr>
      <vt:lpstr>PowerPoint Presentation</vt:lpstr>
      <vt:lpstr>PowerPoint Presentation</vt:lpstr>
      <vt:lpstr>PowerPoint Presentation</vt:lpstr>
      <vt:lpstr>PowerPoint Presentation</vt:lpstr>
      <vt:lpstr>PowerPoint Presentation</vt:lpstr>
      <vt:lpstr>PowerPoint Presentation</vt:lpstr>
      <vt:lpstr>Mayflower Compact (1620)</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Covenant Ratification Ritual Genesis 15:17-21</vt:lpstr>
      <vt:lpstr>PowerPoint Presentation</vt:lpstr>
      <vt:lpstr>PowerPoint Presentation</vt:lpstr>
      <vt:lpstr>PowerPoint Presentation</vt:lpstr>
      <vt:lpstr>PowerPoint Presentation</vt:lpstr>
      <vt:lpstr>PowerPoint Presentation</vt:lpstr>
      <vt:lpstr>PowerPoint Presentation</vt:lpstr>
      <vt:lpstr>Evidence of Abrahamic Covenant’s Unconditional Nature</vt:lpstr>
      <vt:lpstr>Land Promises Fulfilled in the Time of Joshua (Josh. 11:23; 21:43-45) or Solomon (1 Kgs. 4:21)?</vt:lpstr>
      <vt:lpstr>PowerPoint Presentation</vt:lpstr>
      <vt:lpstr>PowerPoint Presentation</vt:lpstr>
      <vt:lpstr>IMPORTANCE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Ham’s Sons (vs. 6)</vt:lpstr>
      <vt:lpstr>4. Canaan’s Sons (vs. 15-18)</vt:lpstr>
      <vt:lpstr>PowerPoint Presentation</vt:lpstr>
      <vt:lpstr>PowerPoint Presentation</vt:lpstr>
      <vt:lpstr>PowerPoint Presentation</vt:lpstr>
      <vt:lpstr>Conclusion</vt:lpstr>
      <vt:lpstr>Genesis 15:1‒21 Abrahamic Covenant</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Genesis 062 - 15v7-21 - 16x9</dc:title>
  <dc:subject>Genesis 15</dc:subject>
  <dc:creator>A. Woods</dc:creator>
  <dc:description>Modified by Jim McGowan</dc:description>
  <cp:lastModifiedBy>Jim McGowan</cp:lastModifiedBy>
  <cp:revision>2330</cp:revision>
  <cp:lastPrinted>2021-12-12T00:47:53Z</cp:lastPrinted>
  <dcterms:created xsi:type="dcterms:W3CDTF">2009-03-17T12:21:13Z</dcterms:created>
  <dcterms:modified xsi:type="dcterms:W3CDTF">2021-12-12T00:48:05Z</dcterms:modified>
</cp:coreProperties>
</file>