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4643" r:id="rId2"/>
    <p:sldId id="6678" r:id="rId3"/>
    <p:sldId id="7909" r:id="rId4"/>
    <p:sldId id="8056" r:id="rId5"/>
    <p:sldId id="6167" r:id="rId6"/>
    <p:sldId id="8060" r:id="rId7"/>
    <p:sldId id="8052" r:id="rId8"/>
    <p:sldId id="8167" r:id="rId9"/>
    <p:sldId id="8169" r:id="rId10"/>
    <p:sldId id="8168" r:id="rId11"/>
    <p:sldId id="8170" r:id="rId12"/>
    <p:sldId id="8057" r:id="rId13"/>
    <p:sldId id="4907" r:id="rId14"/>
    <p:sldId id="3860" r:id="rId15"/>
    <p:sldId id="1097" r:id="rId16"/>
    <p:sldId id="1123" r:id="rId17"/>
    <p:sldId id="8172" r:id="rId18"/>
    <p:sldId id="3502" r:id="rId19"/>
    <p:sldId id="3503" r:id="rId20"/>
    <p:sldId id="7907" r:id="rId21"/>
    <p:sldId id="8058" r:id="rId22"/>
    <p:sldId id="8045" r:id="rId23"/>
    <p:sldId id="8043" r:id="rId24"/>
    <p:sldId id="8044" r:id="rId25"/>
    <p:sldId id="6547" r:id="rId26"/>
    <p:sldId id="636" r:id="rId27"/>
    <p:sldId id="7727" r:id="rId28"/>
    <p:sldId id="8054" r:id="rId29"/>
    <p:sldId id="8042" r:id="rId30"/>
    <p:sldId id="8055" r:id="rId31"/>
    <p:sldId id="8040" r:id="rId32"/>
    <p:sldId id="5116" r:id="rId33"/>
    <p:sldId id="2917" r:id="rId34"/>
    <p:sldId id="778" r:id="rId35"/>
    <p:sldId id="2839" r:id="rId36"/>
    <p:sldId id="2850" r:id="rId37"/>
    <p:sldId id="2840" r:id="rId38"/>
    <p:sldId id="7861" r:id="rId39"/>
    <p:sldId id="8059" r:id="rId40"/>
  </p:sldIdLst>
  <p:sldSz cx="12192000" cy="6858000"/>
  <p:notesSz cx="7315200" cy="9601200"/>
  <p:custDataLst>
    <p:tags r:id="rId4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0000CC"/>
    <a:srgbClr val="66CCFF"/>
    <a:srgbClr val="00FF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61254-61A5-45BC-8F5B-6CBA0701EC54}" v="8" dt="2021-12-05T16:37:41.98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autoAdjust="0"/>
    <p:restoredTop sz="95133" autoAdjust="0"/>
  </p:normalViewPr>
  <p:slideViewPr>
    <p:cSldViewPr>
      <p:cViewPr varScale="1">
        <p:scale>
          <a:sx n="61" d="100"/>
          <a:sy n="61" d="100"/>
        </p:scale>
        <p:origin x="11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389"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072 - Questions and Answers - Part 10 12-12-2021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a:t>
            </a:fld>
            <a:endParaRPr lang="en-US" altLang="en-US" dirty="0"/>
          </a:p>
        </p:txBody>
      </p:sp>
    </p:spTree>
    <p:extLst>
      <p:ext uri="{BB962C8B-B14F-4D97-AF65-F5344CB8AC3E}">
        <p14:creationId xmlns:p14="http://schemas.microsoft.com/office/powerpoint/2010/main" val="20909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a:t>
            </a:fld>
            <a:endParaRPr lang="en-US" altLang="en-US" dirty="0"/>
          </a:p>
        </p:txBody>
      </p:sp>
    </p:spTree>
    <p:extLst>
      <p:ext uri="{BB962C8B-B14F-4D97-AF65-F5344CB8AC3E}">
        <p14:creationId xmlns:p14="http://schemas.microsoft.com/office/powerpoint/2010/main" val="384015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10</a:t>
            </a:fld>
            <a:endParaRPr lang="en-US" altLang="en-US" dirty="0"/>
          </a:p>
        </p:txBody>
      </p:sp>
    </p:spTree>
    <p:extLst>
      <p:ext uri="{BB962C8B-B14F-4D97-AF65-F5344CB8AC3E}">
        <p14:creationId xmlns:p14="http://schemas.microsoft.com/office/powerpoint/2010/main" val="1071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12/12/2021</a:t>
            </a:fld>
            <a:endParaRPr lang="en-US" dirty="0"/>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28</a:t>
            </a:fld>
            <a:endParaRPr lang="en-US" altLang="en-US" dirty="0"/>
          </a:p>
        </p:txBody>
      </p:sp>
    </p:spTree>
    <p:extLst>
      <p:ext uri="{BB962C8B-B14F-4D97-AF65-F5344CB8AC3E}">
        <p14:creationId xmlns:p14="http://schemas.microsoft.com/office/powerpoint/2010/main" val="192525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6F9BB40-D064-4930-A89D-4F99ECB1BA9D}" type="slidenum">
              <a:rPr lang="en-US" altLang="en-US" sz="1300">
                <a:latin typeface="Calibri" panose="020F0502020204030204" pitchFamily="34" charset="0"/>
                <a:cs typeface="Calibri" panose="020F0502020204030204" pitchFamily="34" charset="0"/>
              </a:rPr>
              <a:pPr/>
              <a:t>35</a:t>
            </a:fld>
            <a:endParaRPr lang="en-US" altLang="en-US" sz="1300" dirty="0">
              <a:latin typeface="Calibri" panose="020F0502020204030204" pitchFamily="34" charset="0"/>
              <a:cs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19638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A629790-2FA4-418E-9303-12D16B80909F}" type="slidenum">
              <a:rPr lang="en-US" altLang="en-US" sz="1300">
                <a:latin typeface="Calibri" panose="020F0502020204030204" pitchFamily="34" charset="0"/>
                <a:cs typeface="Calibri" panose="020F0502020204030204" pitchFamily="34" charset="0"/>
              </a:rPr>
              <a:pPr/>
              <a:t>37</a:t>
            </a:fld>
            <a:endParaRPr lang="en-US" altLang="en-US" sz="1300" dirty="0">
              <a:latin typeface="Calibri" panose="020F0502020204030204" pitchFamily="34" charset="0"/>
              <a:cs typeface="Calibri" panose="020F050202020403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200643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15455075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50864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dirty="0"/>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22A69937-A8A9-4AD0-AD49-19A78A438BAB}" type="slidenum">
              <a:rPr lang="en-US" altLang="en-US"/>
              <a:pPr>
                <a:defRPr/>
              </a:pPr>
              <a:t>‹#›</a:t>
            </a:fld>
            <a:endParaRPr lang="en-US" altLang="en-US" dirty="0"/>
          </a:p>
        </p:txBody>
      </p:sp>
    </p:spTree>
    <p:extLst>
      <p:ext uri="{BB962C8B-B14F-4D97-AF65-F5344CB8AC3E}">
        <p14:creationId xmlns:p14="http://schemas.microsoft.com/office/powerpoint/2010/main" val="363331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2152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C4074F49-41C3-41DD-9956-CEA7944FFA78}" type="slidenum">
              <a:rPr lang="en-US" altLang="en-US"/>
              <a:pPr/>
              <a:t>‹#›</a:t>
            </a:fld>
            <a:endParaRPr lang="en-US" altLang="en-US"/>
          </a:p>
        </p:txBody>
      </p:sp>
    </p:spTree>
    <p:extLst>
      <p:ext uri="{BB962C8B-B14F-4D97-AF65-F5344CB8AC3E}">
        <p14:creationId xmlns:p14="http://schemas.microsoft.com/office/powerpoint/2010/main" val="358154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3" r:id="rId12"/>
    <p:sldLayoutId id="2147492677" r:id="rId13"/>
    <p:sldLayoutId id="2147492679" r:id="rId14"/>
    <p:sldLayoutId id="2147492682" r:id="rId15"/>
    <p:sldLayoutId id="214749268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1524000" y="228601"/>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Question and Answer – </a:t>
            </a:r>
            <a:r>
              <a:rPr lang="en-US" sz="36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10</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1"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of pregnant women who are not saved? They will not be changed but will remain on the earth to endure the time of the Great Tribulation (Rev. 6-19). And what about their unborn infants? We know that there will be great suffering on the earth as it experiences a time of unparalleled tribulation. Jesus specifically mentioned expectant mothers when he spoke of it (Matt. 24:19). Regardless of their mothers' choices not to accept Christ, all children born during the tribulation period are protected by grace. They are no different than other children who are not able to believe.”</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Robert Lightner</a:t>
            </a:r>
          </a:p>
          <a:p>
            <a:pPr algn="ctr"/>
            <a:r>
              <a:rPr lang="en-US" altLang="en-US" sz="1800" i="1" dirty="0">
                <a:effectLst>
                  <a:outerShdw blurRad="38100" dist="38100" dir="2700000" algn="tl">
                    <a:srgbClr val="000000"/>
                  </a:outerShdw>
                </a:effectLst>
                <a:latin typeface="Calibri" panose="020F0502020204030204" pitchFamily="34" charset="0"/>
                <a:cs typeface="+mn-cs"/>
              </a:rPr>
              <a:t>Safe in the Arms of Jesus, p. 72</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2">
            <a:extLst>
              <a:ext uri="{FF2B5EF4-FFF2-40B4-BE49-F238E27FC236}">
                <a16:creationId xmlns:a16="http://schemas.microsoft.com/office/drawing/2014/main" id="{5FB99237-F3C5-42C4-94E0-24F9747DA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97221"/>
            <a:ext cx="716861"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4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9C0FF-8EBB-4FB5-BF03-2AE4DED07FB1}"/>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62213"/>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is not slow about His promise, as some count slowness, but is patient toward you, not wishing for any to perish but for all to come to repentance.”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45658EC3-0264-4C10-AA2D-2B1CAE6CC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192" y="2840830"/>
            <a:ext cx="3533616" cy="203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4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609601" y="2133600"/>
            <a:ext cx="7064958" cy="2938377"/>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Infants &amp; the Rapture?</a:t>
            </a:r>
          </a:p>
          <a:p>
            <a:pPr marL="569913" indent="-569913" algn="just"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 in Rev. 7:9?</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11:3-13?</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7674558" y="2133600"/>
            <a:ext cx="3907842" cy="2938377"/>
          </a:xfrm>
          <a:prstGeom prst="rect">
            <a:avLst/>
          </a:prstGeom>
        </p:spPr>
      </p:pic>
    </p:spTree>
    <p:extLst>
      <p:ext uri="{BB962C8B-B14F-4D97-AF65-F5344CB8AC3E}">
        <p14:creationId xmlns:p14="http://schemas.microsoft.com/office/powerpoint/2010/main" val="288446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ext uri="{D42A27DB-BD31-4B8C-83A1-F6EECF244321}">
                <p14:modId xmlns:p14="http://schemas.microsoft.com/office/powerpoint/2010/main" val="3865438271"/>
              </p:ext>
            </p:extLst>
          </p:nvPr>
        </p:nvGraphicFramePr>
        <p:xfrm>
          <a:off x="1104900" y="650327"/>
          <a:ext cx="9982200" cy="5259826"/>
        </p:xfrm>
        <a:graphic>
          <a:graphicData uri="http://schemas.openxmlformats.org/drawingml/2006/table">
            <a:tbl>
              <a:tblPr firstRow="1" bandRow="1">
                <a:tableStyleId>{073A0DAA-6AF3-43AB-8588-CEC1D06C72B9}</a:tableStyleId>
              </a:tblPr>
              <a:tblGrid>
                <a:gridCol w="4737315">
                  <a:extLst>
                    <a:ext uri="{9D8B030D-6E8A-4147-A177-3AD203B41FA5}">
                      <a16:colId xmlns:a16="http://schemas.microsoft.com/office/drawing/2014/main" val="450372001"/>
                    </a:ext>
                  </a:extLst>
                </a:gridCol>
                <a:gridCol w="5244885">
                  <a:extLst>
                    <a:ext uri="{9D8B030D-6E8A-4147-A177-3AD203B41FA5}">
                      <a16:colId xmlns:a16="http://schemas.microsoft.com/office/drawing/2014/main" val="3560513311"/>
                    </a:ext>
                  </a:extLst>
                </a:gridCol>
              </a:tblGrid>
              <a:tr h="768745">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6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32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32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32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32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800" b="1" dirty="0">
                          <a:effectLst/>
                          <a:latin typeface="Calibri" panose="020F0502020204030204" pitchFamily="34" charset="0"/>
                          <a:cs typeface="Calibri" panose="020F0502020204030204" pitchFamily="34" charset="0"/>
                        </a:rPr>
                        <a:t>Sealed </a:t>
                      </a:r>
                      <a:r>
                        <a:rPr lang="en-US" sz="2800" b="1" u="sng" dirty="0">
                          <a:solidFill>
                            <a:srgbClr val="C00000"/>
                          </a:solidFill>
                          <a:effectLst/>
                          <a:latin typeface="Calibri" panose="020F0502020204030204" pitchFamily="34" charset="0"/>
                          <a:cs typeface="Calibri" panose="020F0502020204030204" pitchFamily="34" charset="0"/>
                        </a:rPr>
                        <a:t>before</a:t>
                      </a:r>
                      <a:r>
                        <a:rPr lang="en-US" sz="28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cs typeface="Calibri" panose="020F0502020204030204" pitchFamily="34" charset="0"/>
                        </a:rPr>
                        <a:t>Converted </a:t>
                      </a:r>
                      <a:r>
                        <a:rPr lang="en-US" sz="28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8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dirty="0">
                          <a:effectLst/>
                          <a:latin typeface="Calibri" panose="020F0502020204030204" pitchFamily="34" charset="0"/>
                          <a:cs typeface="Calibri" panose="020F0502020204030204" pitchFamily="34" charset="0"/>
                        </a:rPr>
                        <a:t>Hitchcock and Ice, </a:t>
                      </a:r>
                      <a:r>
                        <a:rPr lang="en-US" altLang="en-US" sz="2400" i="1" dirty="0">
                          <a:effectLst/>
                          <a:latin typeface="Calibri" panose="020F0502020204030204" pitchFamily="34" charset="0"/>
                          <a:cs typeface="Calibri" panose="020F0502020204030204" pitchFamily="34" charset="0"/>
                        </a:rPr>
                        <a:t>The Truth Behind Left Behind</a:t>
                      </a:r>
                      <a:r>
                        <a:rPr lang="en-US" altLang="en-US" sz="24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18B8B-7283-4883-B87C-57B349A322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5407"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Revelation 1:19</a:t>
            </a:r>
          </a:p>
        </p:txBody>
      </p:sp>
      <p:sp>
        <p:nvSpPr>
          <p:cNvPr id="125955" name="Rectangle 3"/>
          <p:cNvSpPr>
            <a:spLocks noGrp="1" noChangeArrowheads="1"/>
          </p:cNvSpPr>
          <p:nvPr>
            <p:ph idx="1"/>
          </p:nvPr>
        </p:nvSpPr>
        <p:spPr>
          <a:xfrm>
            <a:off x="3386140" y="1600203"/>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5" name="Picture 4">
            <a:extLst>
              <a:ext uri="{FF2B5EF4-FFF2-40B4-BE49-F238E27FC236}">
                <a16:creationId xmlns:a16="http://schemas.microsoft.com/office/drawing/2014/main" id="{23710C8F-DB5D-4A51-81A9-0899FA3E2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962400"/>
            <a:ext cx="3200400" cy="23765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09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p>
        </p:txBody>
      </p:sp>
      <p:sp>
        <p:nvSpPr>
          <p:cNvPr id="3" name="Content Placeholder 2"/>
          <p:cNvSpPr>
            <a:spLocks noGrp="1"/>
          </p:cNvSpPr>
          <p:nvPr>
            <p:ph idx="1"/>
          </p:nvPr>
        </p:nvSpPr>
        <p:spPr>
          <a:xfrm>
            <a:off x="2595564" y="1600201"/>
            <a:ext cx="7000875" cy="2286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7 – 144,000 Jews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 – Two Jewish witnesses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12 – Israel flees</a:t>
            </a:r>
            <a:endParaRPr lang="en-US" sz="2400" dirty="0">
              <a:solidFill>
                <a:schemeClr val="bg1"/>
              </a:solidFill>
              <a:effectLst>
                <a:outerShdw blurRad="38100" dist="38100" dir="2700000" algn="tl">
                  <a:srgbClr val="000000">
                    <a:alpha val="43137"/>
                  </a:srgbClr>
                </a:outerShdw>
              </a:effectLst>
            </a:endParaRPr>
          </a:p>
          <a:p>
            <a:pPr marL="0" indent="0" eaLnBrk="1" hangingPunct="1">
              <a:buNone/>
              <a:defRPr/>
            </a:pPr>
            <a:endParaRPr lang="en-US" sz="2400"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58E6ED5-E373-4874-AB87-431DD72A2B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962400"/>
            <a:ext cx="3200400" cy="23765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104900" y="650327"/>
          <a:ext cx="9982200" cy="5259826"/>
        </p:xfrm>
        <a:graphic>
          <a:graphicData uri="http://schemas.openxmlformats.org/drawingml/2006/table">
            <a:tbl>
              <a:tblPr firstRow="1" bandRow="1">
                <a:tableStyleId>{073A0DAA-6AF3-43AB-8588-CEC1D06C72B9}</a:tableStyleId>
              </a:tblPr>
              <a:tblGrid>
                <a:gridCol w="4737315">
                  <a:extLst>
                    <a:ext uri="{9D8B030D-6E8A-4147-A177-3AD203B41FA5}">
                      <a16:colId xmlns:a16="http://schemas.microsoft.com/office/drawing/2014/main" val="450372001"/>
                    </a:ext>
                  </a:extLst>
                </a:gridCol>
                <a:gridCol w="5244885">
                  <a:extLst>
                    <a:ext uri="{9D8B030D-6E8A-4147-A177-3AD203B41FA5}">
                      <a16:colId xmlns:a16="http://schemas.microsoft.com/office/drawing/2014/main" val="3560513311"/>
                    </a:ext>
                  </a:extLst>
                </a:gridCol>
              </a:tblGrid>
              <a:tr h="768745">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6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32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32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32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32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32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8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800" b="1" dirty="0">
                          <a:effectLst/>
                          <a:latin typeface="Calibri" panose="020F0502020204030204" pitchFamily="34" charset="0"/>
                          <a:cs typeface="Calibri" panose="020F0502020204030204" pitchFamily="34" charset="0"/>
                        </a:rPr>
                        <a:t>Sealed </a:t>
                      </a:r>
                      <a:r>
                        <a:rPr lang="en-US" sz="2800" b="1" u="sng" dirty="0">
                          <a:solidFill>
                            <a:srgbClr val="C00000"/>
                          </a:solidFill>
                          <a:effectLst/>
                          <a:latin typeface="Calibri" panose="020F0502020204030204" pitchFamily="34" charset="0"/>
                          <a:cs typeface="Calibri" panose="020F0502020204030204" pitchFamily="34" charset="0"/>
                        </a:rPr>
                        <a:t>before</a:t>
                      </a:r>
                      <a:r>
                        <a:rPr lang="en-US" sz="28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cs typeface="Calibri" panose="020F0502020204030204" pitchFamily="34" charset="0"/>
                        </a:rPr>
                        <a:t>Converted </a:t>
                      </a:r>
                      <a:r>
                        <a:rPr lang="en-US" sz="28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8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dirty="0">
                          <a:effectLst/>
                          <a:latin typeface="Calibri" panose="020F0502020204030204" pitchFamily="34" charset="0"/>
                          <a:cs typeface="Calibri" panose="020F0502020204030204" pitchFamily="34" charset="0"/>
                        </a:rPr>
                        <a:t>Hitchcock and Ice, </a:t>
                      </a:r>
                      <a:r>
                        <a:rPr lang="en-US" altLang="en-US" sz="2400" i="1" dirty="0">
                          <a:effectLst/>
                          <a:latin typeface="Calibri" panose="020F0502020204030204" pitchFamily="34" charset="0"/>
                          <a:cs typeface="Calibri" panose="020F0502020204030204" pitchFamily="34" charset="0"/>
                        </a:rPr>
                        <a:t>The Truth Behind Left Behind</a:t>
                      </a:r>
                      <a:r>
                        <a:rPr lang="en-US" altLang="en-US" sz="24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204093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12813-C44B-4CEA-8FE5-D817E9CE6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2" name="Picture 1">
            <a:extLst>
              <a:ext uri="{FF2B5EF4-FFF2-40B4-BE49-F238E27FC236}">
                <a16:creationId xmlns:a16="http://schemas.microsoft.com/office/drawing/2014/main" id="{FC435F8F-05F9-40E2-97B2-040374A2F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880" y="2819400"/>
            <a:ext cx="2682240" cy="2011680"/>
          </a:xfrm>
          <a:prstGeom prst="rect">
            <a:avLst/>
          </a:prstGeom>
        </p:spPr>
      </p:pic>
    </p:spTree>
    <p:extLst>
      <p:ext uri="{BB962C8B-B14F-4D97-AF65-F5344CB8AC3E}">
        <p14:creationId xmlns:p14="http://schemas.microsoft.com/office/powerpoint/2010/main" val="309734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E7DFC-DCF8-4A56-94F3-9D57205406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pic>
        <p:nvPicPr>
          <p:cNvPr id="4" name="Picture 3">
            <a:extLst>
              <a:ext uri="{FF2B5EF4-FFF2-40B4-BE49-F238E27FC236}">
                <a16:creationId xmlns:a16="http://schemas.microsoft.com/office/drawing/2014/main" id="{A0B3ED52-FED1-40C5-BDA8-3C155BC8A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880" y="2819400"/>
            <a:ext cx="2682240" cy="2011680"/>
          </a:xfrm>
          <a:prstGeom prst="rect">
            <a:avLst/>
          </a:prstGeom>
        </p:spPr>
      </p:pic>
    </p:spTree>
    <p:extLst>
      <p:ext uri="{BB962C8B-B14F-4D97-AF65-F5344CB8AC3E}">
        <p14:creationId xmlns:p14="http://schemas.microsoft.com/office/powerpoint/2010/main" val="231942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Questions &amp; Answers</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20125" y="350043"/>
            <a:ext cx="27241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1572825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609601" y="2133600"/>
            <a:ext cx="7064958" cy="2938377"/>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Infants &amp; the Rapture?</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7:9?</a:t>
            </a:r>
          </a:p>
          <a:p>
            <a:pPr marL="569913" indent="-569913" algn="just"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 in Rev. 11:3-13?</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7674558" y="2133600"/>
            <a:ext cx="3907842" cy="2938377"/>
          </a:xfrm>
          <a:prstGeom prst="rect">
            <a:avLst/>
          </a:prstGeom>
        </p:spPr>
      </p:pic>
    </p:spTree>
    <p:extLst>
      <p:ext uri="{BB962C8B-B14F-4D97-AF65-F5344CB8AC3E}">
        <p14:creationId xmlns:p14="http://schemas.microsoft.com/office/powerpoint/2010/main" val="78407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18B8B-7283-4883-B87C-57B349A322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5407" y="2971800"/>
            <a:ext cx="2461193" cy="1828800"/>
          </a:xfrm>
          <a:prstGeom prst="rect">
            <a:avLst/>
          </a:prstGeom>
        </p:spPr>
      </p:pic>
    </p:spTree>
    <p:extLst>
      <p:ext uri="{BB962C8B-B14F-4D97-AF65-F5344CB8AC3E}">
        <p14:creationId xmlns:p14="http://schemas.microsoft.com/office/powerpoint/2010/main" val="215426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228600"/>
            <a:ext cx="777240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Revelation 1:19</a:t>
            </a:r>
          </a:p>
        </p:txBody>
      </p:sp>
      <p:sp>
        <p:nvSpPr>
          <p:cNvPr id="125955" name="Rectangle 3"/>
          <p:cNvSpPr>
            <a:spLocks noGrp="1" noChangeArrowheads="1"/>
          </p:cNvSpPr>
          <p:nvPr>
            <p:ph idx="1"/>
          </p:nvPr>
        </p:nvSpPr>
        <p:spPr>
          <a:xfrm>
            <a:off x="3386140" y="1600203"/>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5" name="Picture 4">
            <a:extLst>
              <a:ext uri="{FF2B5EF4-FFF2-40B4-BE49-F238E27FC236}">
                <a16:creationId xmlns:a16="http://schemas.microsoft.com/office/drawing/2014/main" id="{A3B220A2-34BA-49F4-A06A-C84B85EB61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962400"/>
            <a:ext cx="3200400" cy="2376536"/>
          </a:xfrm>
          <a:prstGeom prst="rect">
            <a:avLst/>
          </a:prstGeom>
        </p:spPr>
      </p:pic>
    </p:spTree>
    <p:extLst>
      <p:ext uri="{BB962C8B-B14F-4D97-AF65-F5344CB8AC3E}">
        <p14:creationId xmlns:p14="http://schemas.microsoft.com/office/powerpoint/2010/main" val="4271540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09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p>
        </p:txBody>
      </p:sp>
      <p:sp>
        <p:nvSpPr>
          <p:cNvPr id="3" name="Content Placeholder 2"/>
          <p:cNvSpPr>
            <a:spLocks noGrp="1"/>
          </p:cNvSpPr>
          <p:nvPr>
            <p:ph idx="1"/>
          </p:nvPr>
        </p:nvSpPr>
        <p:spPr>
          <a:xfrm>
            <a:off x="2595564" y="1600201"/>
            <a:ext cx="7000875" cy="2286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7 – 144,000 Jews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 – Two Jewish witnesses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12 – Israel flees</a:t>
            </a:r>
            <a:endParaRPr lang="en-US" sz="2400" dirty="0">
              <a:solidFill>
                <a:schemeClr val="bg1"/>
              </a:solidFill>
              <a:effectLst>
                <a:outerShdw blurRad="38100" dist="38100" dir="2700000" algn="tl">
                  <a:srgbClr val="000000">
                    <a:alpha val="43137"/>
                  </a:srgbClr>
                </a:outerShdw>
              </a:effectLst>
            </a:endParaRPr>
          </a:p>
          <a:p>
            <a:pPr marL="0" indent="0" eaLnBrk="1" hangingPunct="1">
              <a:buNone/>
              <a:defRPr/>
            </a:pPr>
            <a:endParaRPr lang="en-US" sz="2400" dirty="0">
              <a:solidFill>
                <a:schemeClr val="bg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80A3EA6-15BB-485E-B78D-7AF1CE2B45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962400"/>
            <a:ext cx="3200400" cy="2376536"/>
          </a:xfrm>
          <a:prstGeom prst="rect">
            <a:avLst/>
          </a:prstGeom>
        </p:spPr>
      </p:pic>
    </p:spTree>
    <p:extLst>
      <p:ext uri="{BB962C8B-B14F-4D97-AF65-F5344CB8AC3E}">
        <p14:creationId xmlns:p14="http://schemas.microsoft.com/office/powerpoint/2010/main" val="225888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0D568-3BF3-4DAD-9DC3-C8041A557D95}"/>
              </a:ext>
            </a:extLst>
          </p:cNvPr>
          <p:cNvPicPr>
            <a:picLocks noChangeAspect="1"/>
          </p:cNvPicPr>
          <p:nvPr/>
        </p:nvPicPr>
        <p:blipFill>
          <a:blip r:embed="rId2"/>
          <a:stretch>
            <a:fillRect/>
          </a:stretch>
        </p:blipFill>
        <p:spPr>
          <a:xfrm>
            <a:off x="2895600" y="228600"/>
            <a:ext cx="6400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72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2600" y="228600"/>
            <a:ext cx="8686800" cy="2016125"/>
          </a:xfrm>
        </p:spPr>
        <p:txBody>
          <a:bodyPr anchor="ctr"/>
          <a:lstStyle/>
          <a:p>
            <a:pPr marL="0" indent="0" algn="ctr">
              <a:buNone/>
              <a:defRPr/>
            </a:pPr>
            <a:r>
              <a:rPr lang="en-US" sz="5400" dirty="0">
                <a:solidFill>
                  <a:srgbClr val="66FFFF"/>
                </a:solidFill>
              </a:rPr>
              <a:t>“He (or she) who spiritualizes tells spiritual lies.”</a:t>
            </a:r>
          </a:p>
        </p:txBody>
      </p:sp>
      <p:pic>
        <p:nvPicPr>
          <p:cNvPr id="2" name="Picture 1">
            <a:extLst>
              <a:ext uri="{FF2B5EF4-FFF2-40B4-BE49-F238E27FC236}">
                <a16:creationId xmlns:a16="http://schemas.microsoft.com/office/drawing/2014/main" id="{3F062626-D5A9-470B-A5B4-119BBF01B733}"/>
              </a:ext>
            </a:extLst>
          </p:cNvPr>
          <p:cNvPicPr>
            <a:picLocks noChangeAspect="1"/>
          </p:cNvPicPr>
          <p:nvPr/>
        </p:nvPicPr>
        <p:blipFill>
          <a:blip r:embed="rId2"/>
          <a:stretch>
            <a:fillRect/>
          </a:stretch>
        </p:blipFill>
        <p:spPr>
          <a:xfrm>
            <a:off x="4781212" y="2286000"/>
            <a:ext cx="2629576" cy="4114800"/>
          </a:xfrm>
          <a:prstGeom prst="rect">
            <a:avLst/>
          </a:prstGeom>
          <a:ln>
            <a:solidFill>
              <a:schemeClr val="tx1"/>
            </a:solidFill>
          </a:ln>
        </p:spPr>
      </p:pic>
    </p:spTree>
    <p:extLst>
      <p:ext uri="{BB962C8B-B14F-4D97-AF65-F5344CB8AC3E}">
        <p14:creationId xmlns:p14="http://schemas.microsoft.com/office/powerpoint/2010/main" val="40776308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819150" y="1524000"/>
            <a:ext cx="10553700" cy="3810000"/>
          </a:xfrm>
        </p:spPr>
        <p:txBody>
          <a:bodyPr/>
          <a:lstStyle/>
          <a:p>
            <a:pPr marL="571500" indent="-571500">
              <a:spcBef>
                <a:spcPts val="0"/>
              </a:spcBef>
              <a:spcAft>
                <a:spcPts val="36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sz="3200" b="1" u="sng" dirty="0">
                <a:solidFill>
                  <a:srgbClr val="FFFFCC"/>
                </a:solidFill>
                <a:effectLst>
                  <a:outerShdw blurRad="38100" dist="38100" dir="2700000" algn="tl">
                    <a:srgbClr val="000000">
                      <a:alpha val="43137"/>
                    </a:srgbClr>
                  </a:outerShdw>
                </a:effectLst>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sz="3200" dirty="0">
                <a:solidFill>
                  <a:srgbClr val="FFFFFF"/>
                </a:solidFill>
                <a:effectLst>
                  <a:outerShdw blurRad="38100" dist="38100" dir="2700000" algn="tl">
                    <a:srgbClr val="000000">
                      <a:alpha val="43137"/>
                    </a:srgbClr>
                  </a:outerShdw>
                </a:effectLst>
              </a:rPr>
              <a:t> Millennial temple (Ezek. 40-48)</a:t>
            </a:r>
          </a:p>
        </p:txBody>
      </p:sp>
    </p:spTree>
    <p:extLst>
      <p:ext uri="{BB962C8B-B14F-4D97-AF65-F5344CB8AC3E}">
        <p14:creationId xmlns:p14="http://schemas.microsoft.com/office/powerpoint/2010/main" val="324509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6B7C3C-5667-4C88-875D-81D920A6C9AA}"/>
              </a:ext>
            </a:extLst>
          </p:cNvPr>
          <p:cNvPicPr>
            <a:picLocks noChangeAspect="1"/>
          </p:cNvPicPr>
          <p:nvPr/>
        </p:nvPicPr>
        <p:blipFill>
          <a:blip r:embed="rId3"/>
          <a:stretch>
            <a:fillRect/>
          </a:stretch>
        </p:blipFill>
        <p:spPr>
          <a:xfrm>
            <a:off x="609600" y="505327"/>
            <a:ext cx="10972800" cy="5847347"/>
          </a:xfrm>
          <a:prstGeom prst="rect">
            <a:avLst/>
          </a:prstGeom>
        </p:spPr>
      </p:pic>
    </p:spTree>
    <p:extLst>
      <p:ext uri="{BB962C8B-B14F-4D97-AF65-F5344CB8AC3E}">
        <p14:creationId xmlns:p14="http://schemas.microsoft.com/office/powerpoint/2010/main" val="25578251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make a firm covenant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 many for one week, but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middle of the week</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will put a stop to sacrifice and grain offering;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destruction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that is decreed, is poured out on the one who makes desolate.</a:t>
            </a:r>
          </a:p>
        </p:txBody>
      </p:sp>
    </p:spTree>
    <p:extLst>
      <p:ext uri="{BB962C8B-B14F-4D97-AF65-F5344CB8AC3E}">
        <p14:creationId xmlns:p14="http://schemas.microsoft.com/office/powerpoint/2010/main" val="140500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609601" y="2133599"/>
            <a:ext cx="7010400" cy="2938377"/>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Infants &amp; the Rapture?</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7:9?</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11:3-13?</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7674558" y="2133600"/>
            <a:ext cx="3907842" cy="2938377"/>
          </a:xfrm>
          <a:prstGeom prst="rect">
            <a:avLst/>
          </a:prstGeom>
        </p:spPr>
      </p:pic>
    </p:spTree>
    <p:extLst>
      <p:ext uri="{BB962C8B-B14F-4D97-AF65-F5344CB8AC3E}">
        <p14:creationId xmlns:p14="http://schemas.microsoft.com/office/powerpoint/2010/main" val="1788012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8DEEE-B6BD-497E-95BB-DDFE854388F9}"/>
              </a:ext>
            </a:extLst>
          </p:cNvPr>
          <p:cNvPicPr>
            <a:picLocks noChangeAspect="1"/>
          </p:cNvPicPr>
          <p:nvPr/>
        </p:nvPicPr>
        <p:blipFill>
          <a:blip r:embed="rId2"/>
          <a:stretch>
            <a:fillRect/>
          </a:stretch>
        </p:blipFill>
        <p:spPr>
          <a:xfrm>
            <a:off x="792020" y="197840"/>
            <a:ext cx="10607959" cy="6462320"/>
          </a:xfrm>
          <a:prstGeom prst="rect">
            <a:avLst/>
          </a:prstGeom>
        </p:spPr>
      </p:pic>
    </p:spTree>
    <p:extLst>
      <p:ext uri="{BB962C8B-B14F-4D97-AF65-F5344CB8AC3E}">
        <p14:creationId xmlns:p14="http://schemas.microsoft.com/office/powerpoint/2010/main" val="133515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zechariah 4 two anointed ones">
            <a:extLst>
              <a:ext uri="{FF2B5EF4-FFF2-40B4-BE49-F238E27FC236}">
                <a16:creationId xmlns:a16="http://schemas.microsoft.com/office/drawing/2014/main" id="{638598FF-B2D7-4063-9386-4A5514FBFF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2143" y="228600"/>
            <a:ext cx="6087717"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446824"/>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great city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called Sodom and Egypt,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868" y="2471726"/>
            <a:ext cx="3048264" cy="2328874"/>
          </a:xfrm>
          <a:prstGeom prst="rect">
            <a:avLst/>
          </a:prstGeom>
        </p:spPr>
      </p:pic>
    </p:spTree>
    <p:extLst>
      <p:ext uri="{BB962C8B-B14F-4D97-AF65-F5344CB8AC3E}">
        <p14:creationId xmlns:p14="http://schemas.microsoft.com/office/powerpoint/2010/main" val="353108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953000" y="2514600"/>
            <a:ext cx="5257800" cy="1828800"/>
          </a:xfrm>
        </p:spPr>
        <p:txBody>
          <a:bodyPr vert="horz" wrap="square" lIns="91440" tIns="91440" rIns="91440" bIns="91440" numCol="1" anchor="t" anchorCtr="0" compatLnSpc="1">
            <a:prstTxWarp prst="textNoShape">
              <a:avLst/>
            </a:prstTxWarp>
          </a:bodyPr>
          <a:lstStyle/>
          <a:p>
            <a:pPr marL="0" indent="0" algn="just" eaLnBrk="1" hangingPunct="1">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829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1208"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427" y="457200"/>
            <a:ext cx="9425146" cy="5943600"/>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0700" y="228600"/>
            <a:ext cx="8610600" cy="762000"/>
          </a:xfrm>
        </p:spPr>
        <p:txBody>
          <a:bodyPr/>
          <a:lstStyle/>
          <a:p>
            <a:pPr algn="ctr" eaLnBrk="1" hangingPunct="1"/>
            <a:r>
              <a:rPr lang="en-US" altLang="en-US" sz="3600" dirty="0">
                <a:effectLst>
                  <a:outerShdw blurRad="38100" dist="38100" dir="2700000" algn="tl">
                    <a:srgbClr val="000000">
                      <a:alpha val="43137"/>
                    </a:srgbClr>
                  </a:outerShdw>
                </a:effectLst>
              </a:rPr>
              <a:t>Revelation's Symbols and Figures of Speech</a:t>
            </a:r>
          </a:p>
        </p:txBody>
      </p:sp>
      <p:sp>
        <p:nvSpPr>
          <p:cNvPr id="6147" name="Rectangle 3"/>
          <p:cNvSpPr>
            <a:spLocks noGrp="1" noChangeArrowheads="1"/>
          </p:cNvSpPr>
          <p:nvPr>
            <p:ph type="body" idx="1"/>
          </p:nvPr>
        </p:nvSpPr>
        <p:spPr>
          <a:xfrm>
            <a:off x="609600" y="1143000"/>
            <a:ext cx="8382000" cy="4191000"/>
          </a:xfrm>
        </p:spPr>
        <p:txBody>
          <a:bodyPr/>
          <a:lstStyle/>
          <a:p>
            <a:pPr marL="457200" indent="-457200" eaLnBrk="1" hangingPunct="1">
              <a:spcBef>
                <a:spcPts val="0"/>
              </a:spcBef>
              <a:spcAft>
                <a:spcPts val="1400"/>
              </a:spcAft>
              <a:defRPr/>
            </a:pPr>
            <a:r>
              <a:rPr lang="en-US" dirty="0"/>
              <a:t>“Spiritually” (11:8)</a:t>
            </a:r>
          </a:p>
          <a:p>
            <a:pPr marL="457200" indent="-457200" eaLnBrk="1" hangingPunct="1">
              <a:spcBef>
                <a:spcPts val="0"/>
              </a:spcBef>
              <a:spcAft>
                <a:spcPts val="1400"/>
              </a:spcAft>
              <a:defRPr/>
            </a:pPr>
            <a:r>
              <a:rPr lang="en-US" dirty="0"/>
              <a:t>“Sign” (12:1)</a:t>
            </a:r>
          </a:p>
          <a:p>
            <a:pPr marL="457200" indent="-457200" eaLnBrk="1" hangingPunct="1">
              <a:spcBef>
                <a:spcPts val="0"/>
              </a:spcBef>
              <a:spcAft>
                <a:spcPts val="1400"/>
              </a:spcAft>
              <a:defRPr/>
            </a:pPr>
            <a:r>
              <a:rPr lang="en-US" dirty="0"/>
              <a:t>“Like” or “as” (8:8)</a:t>
            </a:r>
          </a:p>
          <a:p>
            <a:pPr marL="457200" indent="-457200" eaLnBrk="1" hangingPunct="1">
              <a:spcBef>
                <a:spcPts val="0"/>
              </a:spcBef>
              <a:spcAft>
                <a:spcPts val="1400"/>
              </a:spcAft>
              <a:defRPr/>
            </a:pPr>
            <a:r>
              <a:rPr lang="en-US" dirty="0"/>
              <a:t>OT correspondence (Rev 13:2; Dan 7)</a:t>
            </a:r>
          </a:p>
          <a:p>
            <a:pPr marL="457200" indent="-457200" eaLnBrk="1" hangingPunct="1">
              <a:spcBef>
                <a:spcPts val="0"/>
              </a:spcBef>
              <a:spcAft>
                <a:spcPts val="1400"/>
              </a:spcAft>
              <a:defRPr/>
            </a:pPr>
            <a:r>
              <a:rPr lang="en-US" dirty="0"/>
              <a:t>Contextual interpretations (17:18)</a:t>
            </a:r>
          </a:p>
          <a:p>
            <a:pPr marL="457200" indent="-457200" eaLnBrk="1" hangingPunct="1">
              <a:spcBef>
                <a:spcPts val="0"/>
              </a:spcBef>
              <a:spcAft>
                <a:spcPts val="1400"/>
              </a:spcAft>
              <a:defRPr/>
            </a:pPr>
            <a:r>
              <a:rPr lang="en-US" dirty="0"/>
              <a:t>Absurdity (12:1)</a:t>
            </a:r>
          </a:p>
        </p:txBody>
      </p:sp>
      <p:pic>
        <p:nvPicPr>
          <p:cNvPr id="25604" name="Picture 4" descr="scarlet and the beas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0452" y="1295400"/>
            <a:ext cx="310242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4_beasts_s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60711" y="5181600"/>
            <a:ext cx="487057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13287"/>
      </p:ext>
    </p:extLst>
  </p:cSld>
  <p:clrMapOvr>
    <a:masterClrMapping/>
  </p:clrMapOvr>
  <p:transition advTm="12004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124200" y="228600"/>
            <a:ext cx="6858000" cy="1143000"/>
          </a:xfrm>
        </p:spPr>
        <p:txBody>
          <a:bodyPr/>
          <a:lstStyle/>
          <a:p>
            <a:pPr algn="ctr"/>
            <a:r>
              <a:rPr lang="en-US" altLang="en-US" sz="36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3162300" y="1600200"/>
            <a:ext cx="5867400" cy="4114800"/>
          </a:xfrm>
        </p:spPr>
        <p:txBody>
          <a:bodyPr/>
          <a:lstStyle/>
          <a:p>
            <a:pPr eaLnBrk="1" hangingPunct="1">
              <a:spcBef>
                <a:spcPts val="0"/>
              </a:spcBef>
              <a:spcAft>
                <a:spcPts val="2400"/>
              </a:spcAft>
              <a:defRPr/>
            </a:pPr>
            <a:r>
              <a:rPr lang="en-US" altLang="en-US" dirty="0"/>
              <a:t>Search the immediate context</a:t>
            </a:r>
          </a:p>
          <a:p>
            <a:pPr lvl="1" eaLnBrk="1" hangingPunct="1">
              <a:spcAft>
                <a:spcPts val="2400"/>
              </a:spcAft>
            </a:pPr>
            <a:r>
              <a:rPr lang="en-US" altLang="en-US" dirty="0">
                <a:ea typeface="+mn-ea"/>
                <a:cs typeface="+mn-cs"/>
              </a:rPr>
              <a:t>Walvoord: 26X</a:t>
            </a:r>
          </a:p>
          <a:p>
            <a:pPr eaLnBrk="1" hangingPunct="1">
              <a:spcBef>
                <a:spcPts val="0"/>
              </a:spcBef>
              <a:spcAft>
                <a:spcPts val="2400"/>
              </a:spcAft>
              <a:defRPr/>
            </a:pPr>
            <a:r>
              <a:rPr lang="en-US" altLang="en-US" dirty="0"/>
              <a:t>Search the remote context</a:t>
            </a:r>
          </a:p>
          <a:p>
            <a:pPr lvl="1" eaLnBrk="1" hangingPunct="1">
              <a:spcAft>
                <a:spcPts val="2400"/>
              </a:spcAft>
            </a:pPr>
            <a:r>
              <a:rPr lang="en-US" altLang="en-US" dirty="0"/>
              <a:t>Old Testament</a:t>
            </a:r>
          </a:p>
          <a:p>
            <a:pPr lvl="1" eaLnBrk="1" hangingPunct="1">
              <a:spcAft>
                <a:spcPts val="2400"/>
              </a:spcAft>
            </a:pPr>
            <a:r>
              <a:rPr lang="en-US" altLang="en-US" dirty="0"/>
              <a:t>Thomas: 278 / 404 verses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1371600" cy="1371600"/>
          </a:xfrm>
          <a:prstGeom prst="rect">
            <a:avLst/>
          </a:prstGeom>
          <a:ln>
            <a:solidFill>
              <a:schemeClr val="tx1"/>
            </a:solidFill>
          </a:ln>
        </p:spPr>
      </p:pic>
    </p:spTree>
    <p:extLst>
      <p:ext uri="{BB962C8B-B14F-4D97-AF65-F5344CB8AC3E}">
        <p14:creationId xmlns:p14="http://schemas.microsoft.com/office/powerpoint/2010/main" val="256567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228600"/>
            <a:ext cx="7772400" cy="1143000"/>
          </a:xfrm>
          <a:ln>
            <a:miter lim="800000"/>
            <a:headEnd/>
            <a:tailEnd/>
          </a:ln>
        </p:spPr>
        <p:txBody>
          <a:bodyPr/>
          <a:lstStyle/>
          <a:p>
            <a:pPr algn="ctr" eaLnBrk="1" hangingPunct="1">
              <a:defRPr/>
            </a:pPr>
            <a:r>
              <a:rPr lang="en-US" sz="3600" dirty="0">
                <a:effectLst>
                  <a:outerShdw blurRad="38100" dist="38100" dir="2700000" algn="tl">
                    <a:srgbClr val="000000">
                      <a:alpha val="43137"/>
                    </a:srgbClr>
                  </a:outerShdw>
                </a:effectLst>
              </a:rPr>
              <a:t>Assigning Meaning to Revelation’s Symbols and Figures of Speech</a:t>
            </a:r>
          </a:p>
        </p:txBody>
      </p:sp>
      <p:sp>
        <p:nvSpPr>
          <p:cNvPr id="7171" name="Rectangle 3"/>
          <p:cNvSpPr>
            <a:spLocks noGrp="1" noChangeArrowheads="1"/>
          </p:cNvSpPr>
          <p:nvPr>
            <p:ph type="body" sz="half" idx="1"/>
          </p:nvPr>
        </p:nvSpPr>
        <p:spPr>
          <a:xfrm>
            <a:off x="609600" y="1946277"/>
            <a:ext cx="7010400" cy="2701924"/>
          </a:xfrm>
        </p:spPr>
        <p:txBody>
          <a:bodyPr anchor="t">
            <a:normAutofit/>
          </a:bodyPr>
          <a:lstStyle/>
          <a:p>
            <a:pPr eaLnBrk="1" hangingPunct="1">
              <a:spcBef>
                <a:spcPts val="0"/>
              </a:spcBef>
              <a:spcAft>
                <a:spcPts val="3600"/>
              </a:spcAft>
              <a:defRPr/>
            </a:pPr>
            <a:r>
              <a:rPr lang="en-US" dirty="0"/>
              <a:t>Context (Rev 12:3, 9)</a:t>
            </a:r>
          </a:p>
          <a:p>
            <a:pPr eaLnBrk="1" hangingPunct="1">
              <a:spcBef>
                <a:spcPts val="0"/>
              </a:spcBef>
              <a:spcAft>
                <a:spcPts val="3600"/>
              </a:spcAft>
              <a:defRPr/>
            </a:pPr>
            <a:r>
              <a:rPr lang="en-US" dirty="0"/>
              <a:t>Old Testament (Rev 12:1; Gen 37:9-10)</a:t>
            </a:r>
          </a:p>
          <a:p>
            <a:pPr eaLnBrk="1" hangingPunct="1">
              <a:spcBef>
                <a:spcPts val="0"/>
              </a:spcBef>
              <a:spcAft>
                <a:spcPts val="3600"/>
              </a:spcAft>
              <a:defRPr/>
            </a:pPr>
            <a:r>
              <a:rPr lang="en-US" dirty="0"/>
              <a:t>Comparison (Rev 8:8)</a:t>
            </a:r>
          </a:p>
        </p:txBody>
      </p:sp>
      <p:pic>
        <p:nvPicPr>
          <p:cNvPr id="26628" name="Picture 5" descr="2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9775" y="1931036"/>
            <a:ext cx="32226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437263"/>
      </p:ext>
    </p:extLst>
  </p:cSld>
  <p:clrMapOvr>
    <a:masterClrMapping/>
  </p:clrMapOvr>
  <p:transition advTm="8254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CA96-E8CA-4D41-ACB5-76F3B25956C3}"/>
              </a:ext>
            </a:extLst>
          </p:cNvPr>
          <p:cNvSpPr>
            <a:spLocks noGrp="1"/>
          </p:cNvSpPr>
          <p:nvPr>
            <p:ph type="title"/>
          </p:nvPr>
        </p:nvSpPr>
        <p:spPr>
          <a:xfrm>
            <a:off x="914400" y="2857500"/>
            <a:ext cx="10363200" cy="1143000"/>
          </a:xfrm>
        </p:spPr>
        <p:txBody>
          <a:bodyPr/>
          <a:lstStyle/>
          <a:p>
            <a:pPr algn="ctr"/>
            <a:r>
              <a:rPr lang="en-US" dirty="0"/>
              <a:t>CONCLUSION</a:t>
            </a:r>
          </a:p>
        </p:txBody>
      </p:sp>
    </p:spTree>
    <p:extLst>
      <p:ext uri="{BB962C8B-B14F-4D97-AF65-F5344CB8AC3E}">
        <p14:creationId xmlns:p14="http://schemas.microsoft.com/office/powerpoint/2010/main" val="86742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62125" y="2133600"/>
            <a:ext cx="5857875" cy="2938377"/>
          </a:xfrm>
        </p:spPr>
        <p:txBody>
          <a:bodyPr/>
          <a:lstStyle/>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Infants &amp; the Rapture?</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7:9?</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11:3-13?</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7674558" y="2133600"/>
            <a:ext cx="3907842" cy="2938377"/>
          </a:xfrm>
          <a:prstGeom prst="rect">
            <a:avLst/>
          </a:prstGeom>
        </p:spPr>
      </p:pic>
    </p:spTree>
    <p:extLst>
      <p:ext uri="{BB962C8B-B14F-4D97-AF65-F5344CB8AC3E}">
        <p14:creationId xmlns:p14="http://schemas.microsoft.com/office/powerpoint/2010/main" val="315375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23071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609601" y="2133600"/>
            <a:ext cx="7064958" cy="2938376"/>
          </a:xfrm>
        </p:spPr>
        <p:txBody>
          <a:bodyPr/>
          <a:lstStyle/>
          <a:p>
            <a:pPr marL="569913" indent="-569913" algn="just"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Infants &amp; the Rapture?</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7:9?</a:t>
            </a:r>
          </a:p>
          <a:p>
            <a:pPr marL="569913" indent="-569913"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Church in Rev. 11:3-13?</a:t>
            </a:r>
          </a:p>
        </p:txBody>
      </p:sp>
      <p:pic>
        <p:nvPicPr>
          <p:cNvPr id="6" name="Picture 5">
            <a:extLst>
              <a:ext uri="{FF2B5EF4-FFF2-40B4-BE49-F238E27FC236}">
                <a16:creationId xmlns:a16="http://schemas.microsoft.com/office/drawing/2014/main" id="{7752252D-B52D-4516-8095-AF8DA7880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ellipse">
            <a:avLst/>
          </a:prstGeom>
        </p:spPr>
      </p:pic>
      <p:pic>
        <p:nvPicPr>
          <p:cNvPr id="8" name="Picture 7">
            <a:extLst>
              <a:ext uri="{FF2B5EF4-FFF2-40B4-BE49-F238E27FC236}">
                <a16:creationId xmlns:a16="http://schemas.microsoft.com/office/drawing/2014/main" id="{3E4E3E48-63F8-405D-9D7F-82C47E751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ellipse">
            <a:avLst/>
          </a:prstGeom>
        </p:spPr>
      </p:pic>
      <p:pic>
        <p:nvPicPr>
          <p:cNvPr id="3" name="Picture 2">
            <a:extLst>
              <a:ext uri="{FF2B5EF4-FFF2-40B4-BE49-F238E27FC236}">
                <a16:creationId xmlns:a16="http://schemas.microsoft.com/office/drawing/2014/main" id="{C1F01850-66CF-4CDC-B93F-3B27F205BDED}"/>
              </a:ext>
            </a:extLst>
          </p:cNvPr>
          <p:cNvPicPr>
            <a:picLocks noChangeAspect="1"/>
          </p:cNvPicPr>
          <p:nvPr/>
        </p:nvPicPr>
        <p:blipFill>
          <a:blip r:embed="rId3"/>
          <a:stretch>
            <a:fillRect/>
          </a:stretch>
        </p:blipFill>
        <p:spPr>
          <a:xfrm>
            <a:off x="7674558" y="2133600"/>
            <a:ext cx="3907842" cy="2938377"/>
          </a:xfrm>
          <a:prstGeom prst="rect">
            <a:avLst/>
          </a:prstGeom>
        </p:spPr>
      </p:pic>
    </p:spTree>
    <p:extLst>
      <p:ext uri="{BB962C8B-B14F-4D97-AF65-F5344CB8AC3E}">
        <p14:creationId xmlns:p14="http://schemas.microsoft.com/office/powerpoint/2010/main" val="249384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2 Samuel 12:22-24</a:t>
            </a:r>
          </a:p>
          <a:p>
            <a:pPr marL="0" indent="0" algn="just">
              <a:spcBef>
                <a:spcPts val="0"/>
              </a:spcBef>
              <a:buNone/>
            </a:pPr>
            <a:r>
              <a:rPr lang="en-US" sz="3600" baseline="30000" dirty="0">
                <a:effectLst/>
              </a:rPr>
              <a:t>22 </a:t>
            </a:r>
            <a:r>
              <a:rPr lang="en-US" sz="3600" dirty="0">
                <a:effectLst/>
              </a:rPr>
              <a:t>“While the child was </a:t>
            </a:r>
            <a:r>
              <a:rPr lang="en-US" sz="3600" i="1" dirty="0">
                <a:effectLst/>
              </a:rPr>
              <a:t>still</a:t>
            </a:r>
            <a:r>
              <a:rPr lang="en-US" sz="3600" dirty="0">
                <a:effectLst/>
              </a:rPr>
              <a:t> alive, I fasted and wept; for I said, ‘Who knows, the </a:t>
            </a:r>
            <a:r>
              <a:rPr lang="en-US" sz="3600" cap="small" dirty="0">
                <a:effectLst/>
              </a:rPr>
              <a:t>Lord</a:t>
            </a:r>
            <a:r>
              <a:rPr lang="en-US" sz="3600" dirty="0">
                <a:effectLst/>
              </a:rPr>
              <a:t> may be gracious to me, that the child may live.’ </a:t>
            </a:r>
            <a:r>
              <a:rPr lang="en-US" sz="3600" baseline="30000" dirty="0">
                <a:effectLst/>
              </a:rPr>
              <a:t>23 </a:t>
            </a:r>
            <a:r>
              <a:rPr lang="en-US" sz="3600" dirty="0">
                <a:effectLst/>
              </a:rPr>
              <a:t>But now he has died; why should I fast? Can I bring him back again? </a:t>
            </a:r>
            <a:r>
              <a:rPr lang="en-US" sz="3600" b="1" u="sng" dirty="0">
                <a:solidFill>
                  <a:srgbClr val="FFFFCC"/>
                </a:solidFill>
                <a:effectLst/>
              </a:rPr>
              <a:t>I will go to him, but he will not return to me</a:t>
            </a:r>
            <a:r>
              <a:rPr lang="en-US" sz="3600" dirty="0">
                <a:effectLst/>
              </a:rPr>
              <a:t>. </a:t>
            </a:r>
            <a:r>
              <a:rPr lang="en-US" sz="3600" baseline="30000" dirty="0">
                <a:effectLst/>
              </a:rPr>
              <a:t>24</a:t>
            </a:r>
            <a:r>
              <a:rPr lang="en-US" sz="3600" dirty="0">
                <a:effectLst/>
              </a:rPr>
              <a:t> Then David </a:t>
            </a:r>
            <a:r>
              <a:rPr lang="en-US" sz="3600" b="1" u="sng" dirty="0">
                <a:solidFill>
                  <a:srgbClr val="FFFFCC"/>
                </a:solidFill>
                <a:effectLst/>
              </a:rPr>
              <a:t>comforted</a:t>
            </a:r>
            <a:r>
              <a:rPr lang="en-US" sz="3600" dirty="0">
                <a:effectLst/>
              </a:rPr>
              <a:t> his wife Bathsheba, and went into her and slept with her; and she gave birth to a son, and he named him Solomon. Now the Lord loved him.”</a:t>
            </a:r>
          </a:p>
        </p:txBody>
      </p:sp>
    </p:spTree>
    <p:extLst>
      <p:ext uri="{BB962C8B-B14F-4D97-AF65-F5344CB8AC3E}">
        <p14:creationId xmlns:p14="http://schemas.microsoft.com/office/powerpoint/2010/main" val="118158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9C0FF-8EBB-4FB5-BF03-2AE4DED07FB1}"/>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7:14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unbelieving husband is sanctified through his wife, and the unbelieving wife is sanctified through her believing husband; for otherwise your children are unclean, but now they are holy.”</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427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31FD8E-DC94-40B2-861E-76540BD46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025" y="236050"/>
            <a:ext cx="4171950" cy="63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6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1" y="1371600"/>
            <a:ext cx="10972800" cy="27432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pregnant women who are saved will be caught up (raptured) when Jesus comes for His own. It is reasonable to believe that their unborn children will share in the physical transformation that takes place at the Lord's coming.”</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Robert Lightner</a:t>
            </a:r>
          </a:p>
          <a:p>
            <a:pPr algn="ctr"/>
            <a:r>
              <a:rPr lang="en-US" altLang="en-US" sz="1800" i="1" dirty="0">
                <a:effectLst>
                  <a:outerShdw blurRad="38100" dist="38100" dir="2700000" algn="tl">
                    <a:srgbClr val="000000"/>
                  </a:outerShdw>
                </a:effectLst>
                <a:latin typeface="Calibri" panose="020F0502020204030204" pitchFamily="34" charset="0"/>
                <a:cs typeface="+mn-cs"/>
              </a:rPr>
              <a:t>Safe in the Arms of Jesus, p. 3</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6" name="Picture 2">
            <a:extLst>
              <a:ext uri="{FF2B5EF4-FFF2-40B4-BE49-F238E27FC236}">
                <a16:creationId xmlns:a16="http://schemas.microsoft.com/office/drawing/2014/main" id="{22C10E68-1CA1-494A-A52B-3BCFED9BDB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97221"/>
            <a:ext cx="716861"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8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1"/>
            <a:ext cx="10972800" cy="5389178"/>
          </a:xfrm>
        </p:spPr>
        <p:txBody>
          <a:bodyPr/>
          <a:lstStyle/>
          <a:p>
            <a:pPr marL="0" indent="0" algn="just">
              <a:spcBef>
                <a:spcPts val="0"/>
              </a:spcBef>
              <a:spcAft>
                <a:spcPts val="0"/>
              </a:spcAft>
              <a:buNone/>
            </a:pPr>
            <a:r>
              <a:rPr lang="en-US" sz="2900" dirty="0">
                <a:effectLst>
                  <a:outerShdw blurRad="38100" dist="38100" dir="2700000" algn="tl">
                    <a:srgbClr val="000000">
                      <a:alpha val="43137"/>
                    </a:srgbClr>
                  </a:outerShdw>
                </a:effectLst>
              </a:rPr>
              <a:t>“What about those who </a:t>
            </a:r>
            <a:r>
              <a:rPr lang="en-US" sz="2900" b="1" i="1" u="sng" dirty="0">
                <a:solidFill>
                  <a:srgbClr val="FFFFCC"/>
                </a:solidFill>
                <a:effectLst>
                  <a:outerShdw blurRad="38100" dist="38100" dir="2700000" algn="tl">
                    <a:srgbClr val="000000">
                      <a:alpha val="43137"/>
                    </a:srgbClr>
                  </a:outerShdw>
                </a:effectLst>
              </a:rPr>
              <a:t>cannot</a:t>
            </a:r>
            <a:r>
              <a:rPr lang="en-US" sz="2900" dirty="0">
                <a:effectLst>
                  <a:outerShdw blurRad="38100" dist="38100" dir="2700000" algn="tl">
                    <a:srgbClr val="000000">
                      <a:alpha val="43137"/>
                    </a:srgbClr>
                  </a:outerShdw>
                </a:effectLst>
              </a:rPr>
              <a:t> believe, who are living when the Lord returns, and who have saved parents? Will the parents be taken to be with the Lord and the children left on earth? I think not! Because those who are living at the Lord's return…who are </a:t>
            </a:r>
            <a:r>
              <a:rPr lang="en-US" sz="2900" b="1" i="1" u="sng" dirty="0">
                <a:solidFill>
                  <a:srgbClr val="FFFFCC"/>
                </a:solidFill>
                <a:effectLst>
                  <a:outerShdw blurRad="38100" dist="38100" dir="2700000" algn="tl">
                    <a:srgbClr val="000000">
                      <a:alpha val="43137"/>
                    </a:srgbClr>
                  </a:outerShdw>
                </a:effectLst>
              </a:rPr>
              <a:t>incapable</a:t>
            </a:r>
            <a:r>
              <a:rPr lang="en-US" sz="2900" dirty="0">
                <a:effectLst>
                  <a:outerShdw blurRad="38100" dist="38100" dir="2700000" algn="tl">
                    <a:srgbClr val="000000">
                      <a:alpha val="43137"/>
                    </a:srgbClr>
                  </a:outerShdw>
                </a:effectLst>
              </a:rPr>
              <a:t> of believing…will be caught up to be with the Lord in just the same way as all of those who have trusted Jesus Christ as their personal Savior. I do not believe God will divide families by taking the parents to be with Him and leaving their children who </a:t>
            </a:r>
            <a:r>
              <a:rPr lang="en-US" sz="2900" b="1" i="1" u="sng" dirty="0">
                <a:solidFill>
                  <a:srgbClr val="FFFFCC"/>
                </a:solidFill>
                <a:effectLst>
                  <a:outerShdw blurRad="38100" dist="38100" dir="2700000" algn="tl">
                    <a:srgbClr val="000000">
                      <a:alpha val="43137"/>
                    </a:srgbClr>
                  </a:outerShdw>
                </a:effectLst>
              </a:rPr>
              <a:t>cannot</a:t>
            </a:r>
            <a:r>
              <a:rPr lang="en-US" sz="2900" dirty="0">
                <a:effectLst>
                  <a:outerShdw blurRad="38100" dist="38100" dir="2700000" algn="tl">
                    <a:srgbClr val="000000">
                      <a:alpha val="43137"/>
                    </a:srgbClr>
                  </a:outerShdw>
                </a:effectLst>
              </a:rPr>
              <a:t> believe to endure His wrath in the Tribulation. To be sure, there will be separations when the Lord returns, but they will be between those who have trusted Christ and those who have not trusted Him. It is unlikely that the separation will be between saved parents and their children who are </a:t>
            </a:r>
            <a:r>
              <a:rPr lang="en-US" sz="2900" b="1" i="1" u="sng" dirty="0">
                <a:solidFill>
                  <a:srgbClr val="FFFFCC"/>
                </a:solidFill>
                <a:effectLst>
                  <a:outerShdw blurRad="38100" dist="38100" dir="2700000" algn="tl">
                    <a:srgbClr val="000000">
                      <a:alpha val="43137"/>
                    </a:srgbClr>
                  </a:outerShdw>
                </a:effectLst>
              </a:rPr>
              <a:t>unable</a:t>
            </a:r>
            <a:r>
              <a:rPr lang="en-US" sz="2900" dirty="0">
                <a:effectLst>
                  <a:outerShdw blurRad="38100" dist="38100" dir="2700000" algn="tl">
                    <a:srgbClr val="000000">
                      <a:alpha val="43137"/>
                    </a:srgbClr>
                  </a:outerShdw>
                </a:effectLst>
              </a:rPr>
              <a:t> to believe.”</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Robert Lightner</a:t>
            </a:r>
          </a:p>
          <a:p>
            <a:pPr algn="ctr"/>
            <a:r>
              <a:rPr lang="en-US" altLang="en-US" sz="1800" i="1" dirty="0">
                <a:effectLst>
                  <a:outerShdw blurRad="38100" dist="38100" dir="2700000" algn="tl">
                    <a:srgbClr val="000000"/>
                  </a:outerShdw>
                </a:effectLst>
                <a:latin typeface="Calibri" panose="020F0502020204030204" pitchFamily="34" charset="0"/>
                <a:cs typeface="+mn-cs"/>
              </a:rPr>
              <a:t>Safe in the Arms of Jesus, p. 73</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7" name="Picture 2">
            <a:extLst>
              <a:ext uri="{FF2B5EF4-FFF2-40B4-BE49-F238E27FC236}">
                <a16:creationId xmlns:a16="http://schemas.microsoft.com/office/drawing/2014/main" id="{985367B1-9107-4B07-9A03-B2165CB346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97221"/>
            <a:ext cx="716861"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23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05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25663</TotalTime>
  <Words>1317</Words>
  <Application>Microsoft Office PowerPoint</Application>
  <PresentationFormat>Widescreen</PresentationFormat>
  <Paragraphs>139</Paragraphs>
  <Slides>39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Times New Roman</vt:lpstr>
      <vt:lpstr>Wingdings</vt:lpstr>
      <vt:lpstr>Azure</vt:lpstr>
      <vt:lpstr>PowerPoint Presentation</vt:lpstr>
      <vt:lpstr>The Rapture Course Overview</vt:lpstr>
      <vt:lpstr>MAIL BAG</vt:lpstr>
      <vt:lpstr>MAIL BAG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MAIL BAG</vt:lpstr>
      <vt:lpstr>PowerPoint Presentation</vt:lpstr>
      <vt:lpstr>PowerPoint Presentation</vt:lpstr>
      <vt:lpstr>Revelation 1:19</vt:lpstr>
      <vt:lpstr>God’s Work Through Israel</vt:lpstr>
      <vt:lpstr>PowerPoint Presentation</vt:lpstr>
      <vt:lpstr>PowerPoint Presentation</vt:lpstr>
      <vt:lpstr>PowerPoint Presentation</vt:lpstr>
      <vt:lpstr>PowerPoint Presentation</vt:lpstr>
      <vt:lpstr>MAIL BAG</vt:lpstr>
      <vt:lpstr>PowerPoint Presentation</vt:lpstr>
      <vt:lpstr>Revelation 1:19</vt:lpstr>
      <vt:lpstr>God’s Work Through Israel</vt:lpstr>
      <vt:lpstr>PowerPoint Presentation</vt:lpstr>
      <vt:lpstr>PowerPoint Presentation</vt:lpstr>
      <vt:lpstr>ISRAEL’S FOUR TEMPLES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Revelation's Symbols and Figures of Speech</vt:lpstr>
      <vt:lpstr>Two Rules of Interpretation</vt:lpstr>
      <vt:lpstr>Assigning Meaning to Revelation’s Symbols and Figures of Speech</vt:lpstr>
      <vt:lpstr>CONCLUSION</vt:lpstr>
      <vt:lpstr>MAIL BAG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072 - Questions And Answers - Part 10 - 16-X-9</dc:title>
  <dc:subject>RAPTURE</dc:subject>
  <dc:creator>A. Woods</dc:creator>
  <dc:description>Modified by Jim McGowan</dc:description>
  <cp:lastModifiedBy>Andy Woods</cp:lastModifiedBy>
  <cp:revision>2855</cp:revision>
  <cp:lastPrinted>2021-12-12T13:30:15Z</cp:lastPrinted>
  <dcterms:created xsi:type="dcterms:W3CDTF">2009-03-17T12:21:13Z</dcterms:created>
  <dcterms:modified xsi:type="dcterms:W3CDTF">2021-12-12T13:52:49Z</dcterms:modified>
</cp:coreProperties>
</file>