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4"/>
  </p:notesMasterIdLst>
  <p:handoutMasterIdLst>
    <p:handoutMasterId r:id="rId65"/>
  </p:handoutMasterIdLst>
  <p:sldIdLst>
    <p:sldId id="2094" r:id="rId2"/>
    <p:sldId id="7754" r:id="rId3"/>
    <p:sldId id="8059" r:id="rId4"/>
    <p:sldId id="8060" r:id="rId5"/>
    <p:sldId id="8054" r:id="rId6"/>
    <p:sldId id="8085" r:id="rId7"/>
    <p:sldId id="3036" r:id="rId8"/>
    <p:sldId id="7561" r:id="rId9"/>
    <p:sldId id="8068" r:id="rId10"/>
    <p:sldId id="8081" r:id="rId11"/>
    <p:sldId id="3045" r:id="rId12"/>
    <p:sldId id="3050" r:id="rId13"/>
    <p:sldId id="6974" r:id="rId14"/>
    <p:sldId id="8069" r:id="rId15"/>
    <p:sldId id="8076" r:id="rId16"/>
    <p:sldId id="8086" r:id="rId17"/>
    <p:sldId id="3037" r:id="rId18"/>
    <p:sldId id="8071" r:id="rId19"/>
    <p:sldId id="8072" r:id="rId20"/>
    <p:sldId id="8070" r:id="rId21"/>
    <p:sldId id="2271" r:id="rId22"/>
    <p:sldId id="8087" r:id="rId23"/>
    <p:sldId id="8073" r:id="rId24"/>
    <p:sldId id="3038" r:id="rId25"/>
    <p:sldId id="5545" r:id="rId26"/>
    <p:sldId id="8075" r:id="rId27"/>
    <p:sldId id="5551" r:id="rId28"/>
    <p:sldId id="3146" r:id="rId29"/>
    <p:sldId id="5774" r:id="rId30"/>
    <p:sldId id="2927" r:id="rId31"/>
    <p:sldId id="8074" r:id="rId32"/>
    <p:sldId id="3048" r:id="rId33"/>
    <p:sldId id="3147" r:id="rId34"/>
    <p:sldId id="6547" r:id="rId35"/>
    <p:sldId id="7980" r:id="rId36"/>
    <p:sldId id="3008" r:id="rId37"/>
    <p:sldId id="3024" r:id="rId38"/>
    <p:sldId id="3173" r:id="rId39"/>
    <p:sldId id="5544" r:id="rId40"/>
    <p:sldId id="3010" r:id="rId41"/>
    <p:sldId id="3011" r:id="rId42"/>
    <p:sldId id="3012" r:id="rId43"/>
    <p:sldId id="3013" r:id="rId44"/>
    <p:sldId id="3014" r:id="rId45"/>
    <p:sldId id="3017" r:id="rId46"/>
    <p:sldId id="3018" r:id="rId47"/>
    <p:sldId id="5773" r:id="rId48"/>
    <p:sldId id="3174" r:id="rId49"/>
    <p:sldId id="3052" r:id="rId50"/>
    <p:sldId id="3051" r:id="rId51"/>
    <p:sldId id="3101" r:id="rId52"/>
    <p:sldId id="2989" r:id="rId53"/>
    <p:sldId id="1338" r:id="rId54"/>
    <p:sldId id="5530" r:id="rId55"/>
    <p:sldId id="5529" r:id="rId56"/>
    <p:sldId id="2991" r:id="rId57"/>
    <p:sldId id="2992" r:id="rId58"/>
    <p:sldId id="7758" r:id="rId59"/>
    <p:sldId id="7448" r:id="rId60"/>
    <p:sldId id="7655" r:id="rId61"/>
    <p:sldId id="8088" r:id="rId62"/>
    <p:sldId id="7940" r:id="rId63"/>
  </p:sldIdLst>
  <p:sldSz cx="12192000" cy="6858000"/>
  <p:notesSz cx="7315200" cy="9601200"/>
  <p:custDataLst>
    <p:tags r:id="rId66"/>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CCFF"/>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73A18A-AD85-4A82-8C2E-160F74205E65}" v="3" dt="2021-12-02T01:55:16.532"/>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2" autoAdjust="0"/>
    <p:restoredTop sz="96778" autoAdjust="0"/>
  </p:normalViewPr>
  <p:slideViewPr>
    <p:cSldViewPr>
      <p:cViewPr varScale="1">
        <p:scale>
          <a:sx n="76" d="100"/>
          <a:sy n="76" d="100"/>
        </p:scale>
        <p:origin x="686" y="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294" y="2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011 - 5v1-11</a:t>
            </a:r>
          </a:p>
          <a:p>
            <a:pPr>
              <a:defRPr/>
            </a:pPr>
            <a:r>
              <a:rPr lang="en-US" sz="1600" dirty="0"/>
              <a:t>12-08-2021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12/8/2021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a:t>
            </a:fld>
            <a:endParaRPr lang="en-US" altLang="en-US" dirty="0"/>
          </a:p>
        </p:txBody>
      </p:sp>
    </p:spTree>
    <p:extLst>
      <p:ext uri="{BB962C8B-B14F-4D97-AF65-F5344CB8AC3E}">
        <p14:creationId xmlns:p14="http://schemas.microsoft.com/office/powerpoint/2010/main" val="283410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a:t>
            </a:fld>
            <a:endParaRPr lang="en-US" altLang="en-US" dirty="0"/>
          </a:p>
        </p:txBody>
      </p:sp>
    </p:spTree>
    <p:extLst>
      <p:ext uri="{BB962C8B-B14F-4D97-AF65-F5344CB8AC3E}">
        <p14:creationId xmlns:p14="http://schemas.microsoft.com/office/powerpoint/2010/main" val="418422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a:t>
            </a:fld>
            <a:endParaRPr lang="en-US" altLang="en-US" dirty="0"/>
          </a:p>
        </p:txBody>
      </p:sp>
    </p:spTree>
    <p:extLst>
      <p:ext uri="{BB962C8B-B14F-4D97-AF65-F5344CB8AC3E}">
        <p14:creationId xmlns:p14="http://schemas.microsoft.com/office/powerpoint/2010/main" val="3017868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a:t>
            </a:fld>
            <a:endParaRPr lang="en-US" altLang="en-US" dirty="0"/>
          </a:p>
        </p:txBody>
      </p:sp>
    </p:spTree>
    <p:extLst>
      <p:ext uri="{BB962C8B-B14F-4D97-AF65-F5344CB8AC3E}">
        <p14:creationId xmlns:p14="http://schemas.microsoft.com/office/powerpoint/2010/main" val="3269650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2642628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19</a:t>
            </a:fld>
            <a:endParaRPr lang="en-US" altLang="en-US" dirty="0"/>
          </a:p>
        </p:txBody>
      </p:sp>
    </p:spTree>
    <p:extLst>
      <p:ext uri="{BB962C8B-B14F-4D97-AF65-F5344CB8AC3E}">
        <p14:creationId xmlns:p14="http://schemas.microsoft.com/office/powerpoint/2010/main" val="3083551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1695448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26</a:t>
            </a:fld>
            <a:endParaRPr lang="en-US" altLang="en-US" dirty="0"/>
          </a:p>
        </p:txBody>
      </p:sp>
    </p:spTree>
    <p:extLst>
      <p:ext uri="{BB962C8B-B14F-4D97-AF65-F5344CB8AC3E}">
        <p14:creationId xmlns:p14="http://schemas.microsoft.com/office/powerpoint/2010/main" val="682112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31</a:t>
            </a:fld>
            <a:endParaRPr lang="en-US" altLang="en-US" dirty="0"/>
          </a:p>
        </p:txBody>
      </p:sp>
    </p:spTree>
    <p:extLst>
      <p:ext uri="{BB962C8B-B14F-4D97-AF65-F5344CB8AC3E}">
        <p14:creationId xmlns:p14="http://schemas.microsoft.com/office/powerpoint/2010/main" val="1198553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6"/>
          <p:cNvSpPr>
            <a:spLocks noGrp="1" noChangeArrowheads="1"/>
          </p:cNvSpPr>
          <p:nvPr>
            <p:ph type="dt" sz="half" idx="10"/>
          </p:nvPr>
        </p:nvSpPr>
        <p:spPr/>
        <p:txBody>
          <a:bodyPr/>
          <a:lstStyle>
            <a:lvl1pPr>
              <a:defRPr/>
            </a:lvl1pPr>
          </a:lstStyle>
          <a:p>
            <a:pPr>
              <a:defRPr/>
            </a:pPr>
            <a:endParaRPr lang="en-US"/>
          </a:p>
        </p:txBody>
      </p:sp>
      <p:sp>
        <p:nvSpPr>
          <p:cNvPr id="4" name="Rectangle 37"/>
          <p:cNvSpPr>
            <a:spLocks noGrp="1" noChangeArrowheads="1"/>
          </p:cNvSpPr>
          <p:nvPr>
            <p:ph type="ftr" sz="quarter" idx="11"/>
          </p:nvPr>
        </p:nvSpPr>
        <p:spPr/>
        <p:txBody>
          <a:bodyPr/>
          <a:lstStyle>
            <a:lvl1pPr>
              <a:defRPr/>
            </a:lvl1pPr>
          </a:lstStyle>
          <a:p>
            <a:pPr>
              <a:defRPr/>
            </a:pPr>
            <a:endParaRPr lang="en-US"/>
          </a:p>
        </p:txBody>
      </p:sp>
      <p:sp>
        <p:nvSpPr>
          <p:cNvPr id="5" name="Rectangle 38"/>
          <p:cNvSpPr>
            <a:spLocks noGrp="1" noChangeArrowheads="1"/>
          </p:cNvSpPr>
          <p:nvPr>
            <p:ph type="sldNum" sz="quarter" idx="12"/>
          </p:nvPr>
        </p:nvSpPr>
        <p:spPr/>
        <p:txBody>
          <a:bodyPr/>
          <a:lstStyle>
            <a:lvl1pPr>
              <a:defRPr/>
            </a:lvl1pPr>
          </a:lstStyle>
          <a:p>
            <a:pPr>
              <a:defRPr/>
            </a:pPr>
            <a:fld id="{92C91063-0A8B-496C-999C-539FB0DFAA77}" type="slidenum">
              <a:rPr lang="en-US"/>
              <a:pPr>
                <a:defRPr/>
              </a:pPr>
              <a:t>‹#›</a:t>
            </a:fld>
            <a:endParaRPr lang="en-US"/>
          </a:p>
        </p:txBody>
      </p:sp>
    </p:spTree>
    <p:extLst>
      <p:ext uri="{BB962C8B-B14F-4D97-AF65-F5344CB8AC3E}">
        <p14:creationId xmlns:p14="http://schemas.microsoft.com/office/powerpoint/2010/main" val="305949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12/8/2021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4287821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a:effectLst>
                  <a:outerShdw blurRad="38100" dist="38100" dir="2700000" algn="tl">
                    <a:srgbClr val="000000">
                      <a:alpha val="43137"/>
                    </a:srgbClr>
                  </a:outerShdw>
                </a:effectLst>
                <a:sym typeface="Symbol" pitchFamily="18" charset="2"/>
              </a:rPr>
              <a:t>Zechariah</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solidFill>
                  <a:srgbClr val="FFFFCC"/>
                </a:solidFill>
                <a:effectLst>
                  <a:outerShdw blurRad="38100" dist="38100" dir="2700000" algn="tl">
                    <a:srgbClr val="000000">
                      <a:alpha val="43137"/>
                    </a:srgbClr>
                  </a:outerShdw>
                </a:effectLst>
                <a:sym typeface="Symbol" pitchFamily="18" charset="2"/>
              </a:rPr>
              <a:t>God Remembers!</a:t>
            </a: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B6C1965D-2098-46FF-B5F8-7B09B4D4AE5B}"/>
              </a:ext>
            </a:extLst>
          </p:cNvPr>
          <p:cNvSpPr txBox="1"/>
          <p:nvPr/>
        </p:nvSpPr>
        <p:spPr>
          <a:xfrm>
            <a:off x="609600" y="0"/>
            <a:ext cx="10972800" cy="3606115"/>
          </a:xfrm>
          <a:prstGeom prst="rect">
            <a:avLst/>
          </a:prstGeom>
          <a:noFill/>
        </p:spPr>
        <p:txBody>
          <a:bodyPr wrap="square">
            <a:spAutoFit/>
          </a:bodyPr>
          <a:lstStyle/>
          <a:p>
            <a:pPr marL="0" marR="0" algn="ctr">
              <a:spcBef>
                <a:spcPts val="0"/>
              </a:spcBef>
              <a:spcAft>
                <a:spcPts val="10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1:1–3</a:t>
            </a:r>
          </a:p>
          <a:p>
            <a:pPr marL="0" marR="0">
              <a:spcBef>
                <a:spcPts val="0"/>
              </a:spcBef>
              <a:spcAft>
                <a:spcPts val="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In the beginning God created the heavens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earth</a:t>
            </a:r>
            <a:r>
              <a:rPr lang="en-US" sz="3600" dirty="0">
                <a:effectLst>
                  <a:outerShdw blurRad="38100" dist="38100" dir="2700000" algn="tl">
                    <a:srgbClr val="000000">
                      <a:alpha val="43137"/>
                    </a:srgbClr>
                  </a:outerShdw>
                </a:effectLst>
                <a:latin typeface="Calibri" panose="020F0502020204030204" pitchFamily="34" charset="0"/>
              </a:rPr>
              <a: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earth was formless and void, and darkness was over the surface of the deep, and the Spirit of God was moving over the surface of the waters.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Then God said, “Let there be light”; and there was light. </a:t>
            </a:r>
          </a:p>
        </p:txBody>
      </p:sp>
    </p:spTree>
    <p:extLst>
      <p:ext uri="{BB962C8B-B14F-4D97-AF65-F5344CB8AC3E}">
        <p14:creationId xmlns:p14="http://schemas.microsoft.com/office/powerpoint/2010/main" val="4069472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7" name="Group 3">
            <a:extLst>
              <a:ext uri="{FF2B5EF4-FFF2-40B4-BE49-F238E27FC236}">
                <a16:creationId xmlns:a16="http://schemas.microsoft.com/office/drawing/2014/main" id="{479309E5-679C-4C49-A8D9-FF1ED4DCD3F5}"/>
              </a:ext>
            </a:extLst>
          </p:cNvPr>
          <p:cNvGraphicFramePr>
            <a:graphicFrameLocks noGrp="1"/>
          </p:cNvGraphicFramePr>
          <p:nvPr>
            <p:ph type="tbl" idx="1"/>
          </p:nvPr>
        </p:nvGraphicFramePr>
        <p:xfrm>
          <a:off x="838200" y="388650"/>
          <a:ext cx="10515600" cy="6080700"/>
        </p:xfrm>
        <a:graphic>
          <a:graphicData uri="http://schemas.openxmlformats.org/drawingml/2006/table">
            <a:tbl>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0">
                <a:tc gridSpan="2">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defRPr/>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Hitchcock</a:t>
                      </a:r>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0" marR="0" lvl="0" indent="0" algn="ctr" defTabSz="914400" rtl="0" eaLnBrk="0" fontAlgn="base" latinLnBrk="0" hangingPunct="0">
                        <a:lnSpc>
                          <a:spcPct val="100000"/>
                        </a:lnSpc>
                        <a:spcBef>
                          <a:spcPct val="0"/>
                        </a:spcBef>
                        <a:spcAft>
                          <a:spcPct val="0"/>
                        </a:spcAft>
                        <a:buClr>
                          <a:schemeClr val="tx2"/>
                        </a:buClr>
                        <a:buSzTx/>
                        <a:buFontTx/>
                        <a:buNone/>
                        <a:tabLst/>
                        <a:defRPr/>
                      </a:pPr>
                      <a:r>
                        <a:rPr lang="en-US" sz="2400" b="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Second Coming of Babylon</a:t>
                      </a:r>
                      <a:r>
                        <a:rPr lang="en-US" sz="2400" b="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109.</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endParaRPr kumimoji="0" lang="en-US" sz="2600" b="1" i="0" u="none" strike="noStrike" cap="none" normalizeH="0" baseline="0" dirty="0">
                        <a:ln>
                          <a:noFill/>
                        </a:ln>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marT="45717" marB="45717" horzOverflow="overflow">
                    <a:lnL>
                      <a:noFill/>
                    </a:lnL>
                    <a:lnR cap="flat">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38814076"/>
                  </a:ext>
                </a:extLst>
              </a:tr>
              <a:tr h="533370">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ZECHARIAH 5:5-11</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REVELATION 17–18</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 sitting in a basket</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 sitting on beast, seven mountains, many waters (17: 3, 9, 15)</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Emphasis on commerce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(basket for measuring grain)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Emphasis on commerce (merchant of grain, 18:13)</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Woman’s name is wickedness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Woman’s name is Babylon the Great, Mother of Harlots and Abominations of the Earth</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Focus on False worship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(temple is built for the woman)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Focus on False worship (17:5)</a:t>
                      </a:r>
                    </a:p>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73152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Woman taken to Babylon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Woman called Babylon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4748859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a:extLst>
              <a:ext uri="{FF2B5EF4-FFF2-40B4-BE49-F238E27FC236}">
                <a16:creationId xmlns:a16="http://schemas.microsoft.com/office/drawing/2014/main" id="{1CFB42D7-1A29-40D6-B4CC-EF1019837C08}"/>
              </a:ext>
            </a:extLst>
          </p:cNvPr>
          <p:cNvSpPr>
            <a:spLocks noGrp="1" noChangeArrowheads="1"/>
          </p:cNvSpPr>
          <p:nvPr>
            <p:ph type="body" idx="1"/>
          </p:nvPr>
        </p:nvSpPr>
        <p:spPr>
          <a:xfrm>
            <a:off x="609600" y="2133600"/>
            <a:ext cx="10972800" cy="2590800"/>
          </a:xfrm>
        </p:spPr>
        <p:txBody>
          <a:bodyPr/>
          <a:lstStyle/>
          <a:p>
            <a:pPr marL="0" indent="0" algn="just">
              <a:buNone/>
            </a:pPr>
            <a:r>
              <a:rPr lang="en-US" altLang="en-US" sz="4000" dirty="0">
                <a:effectLst>
                  <a:outerShdw blurRad="38100" dist="38100" dir="2700000" algn="tl">
                    <a:srgbClr val="000000">
                      <a:alpha val="43137"/>
                    </a:srgbClr>
                  </a:outerShdw>
                </a:effectLst>
                <a:cs typeface="Times New Roman" panose="02020603050405020304" pitchFamily="18" charset="0"/>
              </a:rPr>
              <a:t>“The vision or prophecy (</a:t>
            </a:r>
            <a:r>
              <a:rPr lang="en-US" altLang="en-US" sz="4000" dirty="0" err="1">
                <a:effectLst>
                  <a:outerShdw blurRad="38100" dist="38100" dir="2700000" algn="tl">
                    <a:srgbClr val="000000">
                      <a:alpha val="43137"/>
                    </a:srgbClr>
                  </a:outerShdw>
                </a:effectLst>
                <a:cs typeface="Times New Roman" panose="02020603050405020304" pitchFamily="18" charset="0"/>
              </a:rPr>
              <a:t>Zec</a:t>
            </a:r>
            <a:r>
              <a:rPr lang="en-US" altLang="en-US" sz="4000" dirty="0">
                <a:effectLst>
                  <a:outerShdw blurRad="38100" dist="38100" dir="2700000" algn="tl">
                    <a:srgbClr val="000000">
                      <a:alpha val="43137"/>
                    </a:srgbClr>
                  </a:outerShdw>
                </a:effectLst>
                <a:cs typeface="Times New Roman" panose="02020603050405020304" pitchFamily="18" charset="0"/>
              </a:rPr>
              <a:t>. 5) contains the germ which is afterward expanded and developed in such detail in Rev. 17 and 18.” Pink, </a:t>
            </a:r>
            <a:r>
              <a:rPr lang="en-US" altLang="en-US" sz="4000" i="1" dirty="0">
                <a:effectLst>
                  <a:outerShdw blurRad="38100" dist="38100" dir="2700000" algn="tl">
                    <a:srgbClr val="000000">
                      <a:alpha val="43137"/>
                    </a:srgbClr>
                  </a:outerShdw>
                </a:effectLst>
                <a:cs typeface="Times New Roman" panose="02020603050405020304" pitchFamily="18" charset="0"/>
              </a:rPr>
              <a:t>The Antichrist</a:t>
            </a:r>
            <a:r>
              <a:rPr lang="en-US" altLang="en-US" sz="4000" dirty="0">
                <a:effectLst>
                  <a:outerShdw blurRad="38100" dist="38100" dir="2700000" algn="tl">
                    <a:srgbClr val="000000">
                      <a:alpha val="43137"/>
                    </a:srgbClr>
                  </a:outerShdw>
                </a:effectLst>
                <a:cs typeface="Times New Roman" panose="02020603050405020304" pitchFamily="18" charset="0"/>
              </a:rPr>
              <a:t>, 281. </a:t>
            </a:r>
          </a:p>
        </p:txBody>
      </p:sp>
      <p:pic>
        <p:nvPicPr>
          <p:cNvPr id="2" name="Picture 1">
            <a:extLst>
              <a:ext uri="{FF2B5EF4-FFF2-40B4-BE49-F238E27FC236}">
                <a16:creationId xmlns:a16="http://schemas.microsoft.com/office/drawing/2014/main" id="{33F80191-5462-4966-A82B-9F7690CFA14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9415" y="238127"/>
            <a:ext cx="6353175" cy="1362075"/>
          </a:xfrm>
          <a:prstGeom prst="rect">
            <a:avLst/>
          </a:prstGeom>
        </p:spPr>
      </p:pic>
    </p:spTree>
    <p:extLst>
      <p:ext uri="{BB962C8B-B14F-4D97-AF65-F5344CB8AC3E}">
        <p14:creationId xmlns:p14="http://schemas.microsoft.com/office/powerpoint/2010/main" val="156148597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2361" y="3200400"/>
            <a:ext cx="1747281" cy="1645920"/>
          </a:xfrm>
          <a:prstGeom prst="rect">
            <a:avLst/>
          </a:prstGeom>
        </p:spPr>
      </p:pic>
    </p:spTree>
    <p:extLst>
      <p:ext uri="{BB962C8B-B14F-4D97-AF65-F5344CB8AC3E}">
        <p14:creationId xmlns:p14="http://schemas.microsoft.com/office/powerpoint/2010/main" val="10922322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5943" y="1752600"/>
            <a:ext cx="1098011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woman in Zechariah’s vision represented ‘iniquity’ and ‘wickedness.’ The cover holding the woman captive pictured God’s restraint of evil. As bad as things were in Zechariah’s day, things could have been worse if God had not been restraining evil (see also 2 Thess. 2:7).</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H. Dyer</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Old Testament Explorer, </a:t>
            </a:r>
            <a:r>
              <a:rPr lang="en-US" altLang="en-US" sz="1800" dirty="0">
                <a:effectLst>
                  <a:outerShdw blurRad="38100" dist="38100" dir="2700000" algn="tl">
                    <a:srgbClr val="000000">
                      <a:alpha val="43137"/>
                    </a:srgbClr>
                  </a:outerShdw>
                </a:effectLst>
                <a:cs typeface="Calibri" panose="020F0502020204030204" pitchFamily="34" charset="0"/>
              </a:rPr>
              <a:t>p. 825.</a:t>
            </a:r>
          </a:p>
        </p:txBody>
      </p:sp>
      <p:pic>
        <p:nvPicPr>
          <p:cNvPr id="4" name="Picture 2" descr="The Old Testament Explorer: Discovering the Essence ...">
            <a:extLst>
              <a:ext uri="{FF2B5EF4-FFF2-40B4-BE49-F238E27FC236}">
                <a16:creationId xmlns:a16="http://schemas.microsoft.com/office/drawing/2014/main" id="{E3B3F689-CC98-4253-A9E8-AC88A66A39C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334" t="3016" r="34000" b="4286"/>
          <a:stretch/>
        </p:blipFill>
        <p:spPr bwMode="auto">
          <a:xfrm>
            <a:off x="10668000" y="157844"/>
            <a:ext cx="921715" cy="13661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Love Language ~ Building Relationships Radio ~ Featured ...">
            <a:extLst>
              <a:ext uri="{FF2B5EF4-FFF2-40B4-BE49-F238E27FC236}">
                <a16:creationId xmlns:a16="http://schemas.microsoft.com/office/drawing/2014/main" id="{380C9E33-2E0C-4495-ABEB-EEB29D2040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2" y="121920"/>
            <a:ext cx="894080"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38936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8662" y="1659285"/>
            <a:ext cx="11014677"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woman of the vision under consideration represents wickedness, as the interpreting angel specifically states, as it will be culminated in the last days. It will be organized both among Israel and the nations of the earth into a colossal confederacy, holding sway religiously over the earth. Nor is this wickedness dormant, for the great laden weight must be cast upon the mouth of the ephah to keep it bound there (II Thess. 2:6–8).</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90-91.</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242417694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7. The Woman in the Ephah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(5:5-11)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2779361" y="1562100"/>
            <a:ext cx="6633278" cy="1866900"/>
          </a:xfrm>
        </p:spPr>
        <p:txBody>
          <a:bodyPr/>
          <a:lstStyle/>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Woman’s Identity (5:5-8)</a:t>
            </a:r>
          </a:p>
          <a:p>
            <a:pPr marL="458788" indent="-458788">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The Woman’s Destination (5:9-11)</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876800" y="4103832"/>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58094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75F8F-F3EA-4FBD-A661-C5337866A9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ts val="0"/>
              </a:spcBef>
              <a:spcAft>
                <a:spcPts val="1200"/>
              </a:spcAft>
              <a:buNone/>
              <a:defRPr/>
            </a:pPr>
            <a:r>
              <a:rPr lang="en-US" altLang="en-US" sz="4000" kern="1200" dirty="0">
                <a:solidFill>
                  <a:schemeClr val="tx2"/>
                </a:solidFill>
                <a:ea typeface="+mj-ea"/>
                <a:cs typeface="+mj-cs"/>
              </a:rPr>
              <a:t>Zechariah 5:5-11</a:t>
            </a:r>
          </a:p>
          <a:p>
            <a:pPr marL="0" indent="0" algn="just" eaLnBrk="1" hangingPunct="1">
              <a:spcBef>
                <a:spcPts val="0"/>
              </a:spcBef>
              <a:buNone/>
              <a:defRPr/>
            </a:pPr>
            <a:r>
              <a:rPr lang="en-US" baseline="30000" dirty="0">
                <a:effectLst>
                  <a:outerShdw blurRad="38100" dist="38100" dir="2700000" algn="tl">
                    <a:srgbClr val="000000">
                      <a:alpha val="43137"/>
                    </a:srgbClr>
                  </a:outerShdw>
                </a:effectLst>
              </a:rPr>
              <a:t>9 </a:t>
            </a:r>
            <a:r>
              <a:rPr lang="en-US" dirty="0">
                <a:effectLst>
                  <a:outerShdw blurRad="38100" dist="38100" dir="2700000" algn="tl">
                    <a:srgbClr val="000000">
                      <a:alpha val="43137"/>
                    </a:srgbClr>
                  </a:outerShdw>
                </a:effectLst>
              </a:rPr>
              <a:t>Then I lifted up my eyes and looked, and there two women were coming out with the wind in their wings; and they had wings like the wings of a stork, and they lifted up the ephah between the earth and the heavens. </a:t>
            </a:r>
            <a:r>
              <a:rPr lang="en-US" baseline="30000" dirty="0">
                <a:effectLst>
                  <a:outerShdw blurRad="38100" dist="38100" dir="2700000" algn="tl">
                    <a:srgbClr val="000000">
                      <a:alpha val="43137"/>
                    </a:srgbClr>
                  </a:outerShdw>
                </a:effectLst>
              </a:rPr>
              <a:t>10 </a:t>
            </a:r>
            <a:r>
              <a:rPr lang="en-US" dirty="0">
                <a:effectLst>
                  <a:outerShdw blurRad="38100" dist="38100" dir="2700000" algn="tl">
                    <a:srgbClr val="000000">
                      <a:alpha val="43137"/>
                    </a:srgbClr>
                  </a:outerShdw>
                </a:effectLst>
              </a:rPr>
              <a:t>I said to the angel who was speaking with me, “Where are they taking the ephah?” </a:t>
            </a:r>
            <a:r>
              <a:rPr lang="en-US" baseline="30000" dirty="0">
                <a:effectLst>
                  <a:outerShdw blurRad="38100" dist="38100" dir="2700000" algn="tl">
                    <a:srgbClr val="000000">
                      <a:alpha val="43137"/>
                    </a:srgbClr>
                  </a:outerShdw>
                </a:effectLst>
              </a:rPr>
              <a:t>11 </a:t>
            </a:r>
            <a:r>
              <a:rPr lang="en-US" dirty="0">
                <a:effectLst>
                  <a:outerShdw blurRad="38100" dist="38100" dir="2700000" algn="tl">
                    <a:srgbClr val="000000">
                      <a:alpha val="43137"/>
                    </a:srgbClr>
                  </a:outerShdw>
                </a:effectLst>
              </a:rPr>
              <a:t>Then he said to me, “To build a </a:t>
            </a:r>
            <a:r>
              <a:rPr lang="en-US" b="1" u="sng" dirty="0">
                <a:solidFill>
                  <a:srgbClr val="FFFFCC"/>
                </a:solidFill>
                <a:effectLst>
                  <a:outerShdw blurRad="38100" dist="38100" dir="2700000" algn="tl">
                    <a:srgbClr val="000000">
                      <a:alpha val="43137"/>
                    </a:srgbClr>
                  </a:outerShdw>
                </a:effectLst>
              </a:rPr>
              <a:t>temple</a:t>
            </a:r>
            <a:r>
              <a:rPr lang="en-US" dirty="0">
                <a:effectLst>
                  <a:outerShdw blurRad="38100" dist="38100" dir="2700000" algn="tl">
                    <a:srgbClr val="000000">
                      <a:alpha val="43137"/>
                    </a:srgbClr>
                  </a:outerShdw>
                </a:effectLst>
              </a:rPr>
              <a:t> for her in the land of </a:t>
            </a:r>
            <a:r>
              <a:rPr lang="en-US" b="1" u="sng" dirty="0">
                <a:solidFill>
                  <a:srgbClr val="FFFFCC"/>
                </a:solidFill>
                <a:effectLst>
                  <a:outerShdw blurRad="38100" dist="38100" dir="2700000" algn="tl">
                    <a:srgbClr val="000000">
                      <a:alpha val="43137"/>
                    </a:srgbClr>
                  </a:outerShdw>
                </a:effectLst>
              </a:rPr>
              <a:t>Shinar</a:t>
            </a:r>
            <a:r>
              <a:rPr lang="en-US" dirty="0">
                <a:effectLst>
                  <a:outerShdw blurRad="38100" dist="38100" dir="2700000" algn="tl">
                    <a:srgbClr val="000000">
                      <a:alpha val="43137"/>
                    </a:srgbClr>
                  </a:outerShdw>
                </a:effectLst>
              </a:rPr>
              <a:t>; and when it is prepared, she will be set there on her own pedestal.”</a:t>
            </a:r>
          </a:p>
          <a:p>
            <a:pPr marL="0" indent="0" algn="just" eaLnBrk="1" hangingPunct="1">
              <a:buNone/>
              <a:defRPr/>
            </a:pPr>
            <a:endParaRPr lang="en-US" altLang="en-US" sz="3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5628841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600200"/>
            <a:ext cx="10972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0"/>
              </a:spcAf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prophet next saw ‘two’ other ‘women’ flying through the air with ‘stork ... wings.’ Perhaps they were women, and not men, because of the motherly attention they brought to their task. Storks are strong, motherly birds that are capable of carrying loads a long distance in flight. They are also reliable and careful creatures. They were commonly seen in Palestine </a:t>
            </a:r>
            <a:r>
              <a:rPr lang="en-US">
                <a:effectLst>
                  <a:outerShdw blurRad="38100" dist="38100" dir="2700000" algn="tl">
                    <a:srgbClr val="000000">
                      <a:alpha val="43137"/>
                    </a:srgbClr>
                  </a:outerShdw>
                </a:effectLst>
              </a:rPr>
              <a:t>[Israel] in </a:t>
            </a:r>
            <a:r>
              <a:rPr lang="en-US" dirty="0">
                <a:effectLst>
                  <a:outerShdw blurRad="38100" dist="38100" dir="2700000" algn="tl">
                    <a:srgbClr val="000000">
                      <a:alpha val="43137"/>
                    </a:srgbClr>
                  </a:outerShdw>
                </a:effectLst>
              </a:rPr>
              <a:t>the spring months, while they were migrating to Europe (Jer. 8:7).</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Zechariah, </a:t>
            </a:r>
            <a:r>
              <a:rPr lang="en-US" altLang="en-US" sz="1800" dirty="0">
                <a:effectLst>
                  <a:outerShdw blurRad="38100" dist="38100" dir="2700000" algn="tl">
                    <a:srgbClr val="000000">
                      <a:alpha val="43137"/>
                    </a:srgbClr>
                  </a:outerShdw>
                </a:effectLst>
                <a:cs typeface="Calibri" panose="020F0502020204030204" pitchFamily="34" charset="0"/>
              </a:rPr>
              <a:t>p. 60-61.</a:t>
            </a:r>
          </a:p>
        </p:txBody>
      </p:sp>
      <p:pic>
        <p:nvPicPr>
          <p:cNvPr id="1026" name="Picture 2" descr="Paperback Thomas Constables Notes on the Bible: Vol IV Isaiah- Daniel Book">
            <a:extLst>
              <a:ext uri="{FF2B5EF4-FFF2-40B4-BE49-F238E27FC236}">
                <a16:creationId xmlns:a16="http://schemas.microsoft.com/office/drawing/2014/main" id="{ADF52D5F-A915-49BE-B84F-E1C63E7C39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121920"/>
            <a:ext cx="92171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4"/>
          <a:srcRect l="29001" r="21999"/>
          <a:stretch/>
        </p:blipFill>
        <p:spPr>
          <a:xfrm>
            <a:off x="609600" y="100273"/>
            <a:ext cx="947431" cy="1097280"/>
          </a:xfrm>
          <a:prstGeom prst="rect">
            <a:avLst/>
          </a:prstGeom>
          <a:ln>
            <a:solidFill>
              <a:schemeClr val="tx1"/>
            </a:solidFill>
          </a:ln>
        </p:spPr>
      </p:pic>
    </p:spTree>
    <p:extLst>
      <p:ext uri="{BB962C8B-B14F-4D97-AF65-F5344CB8AC3E}">
        <p14:creationId xmlns:p14="http://schemas.microsoft.com/office/powerpoint/2010/main" val="5995267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600200"/>
            <a:ext cx="10980115"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0"/>
              </a:spcAf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word ‘stork’ (Heb. </a:t>
            </a:r>
            <a:r>
              <a:rPr lang="en-US" dirty="0" err="1">
                <a:effectLst>
                  <a:outerShdw blurRad="38100" dist="38100" dir="2700000" algn="tl">
                    <a:srgbClr val="000000">
                      <a:alpha val="43137"/>
                    </a:srgbClr>
                  </a:outerShdw>
                </a:effectLst>
              </a:rPr>
              <a:t>sida</a:t>
            </a:r>
            <a:r>
              <a:rPr lang="en-US" dirty="0">
                <a:effectLst>
                  <a:outerShdw blurRad="38100" dist="38100" dir="2700000" algn="tl">
                    <a:srgbClr val="000000">
                      <a:alpha val="43137"/>
                    </a:srgbClr>
                  </a:outerShdw>
                </a:effectLst>
              </a:rPr>
              <a:t>) means ‘faithful one.’ These women would faithfully carry the ephah and its contents to God's appointed destination. Some believe the ‘two women’ represent agents of evil, perhaps demonic forces. If they were that, however, would they not try to help Wickedness escape? Storks were unclean birds for the Israelites (Lev. 11:19; Deut. 14:18), so these stork-like women were appropriate carriers of the contaminated basket. ‘They lifted up the ephah’ into the air, flying off from earth to heaven with the divine assistance of ‘the wind’ (Spirit, Heb. </a:t>
            </a:r>
            <a:r>
              <a:rPr lang="en-US" i="1" dirty="0" err="1">
                <a:effectLst>
                  <a:outerShdw blurRad="38100" dist="38100" dir="2700000" algn="tl">
                    <a:srgbClr val="000000">
                      <a:alpha val="43137"/>
                    </a:srgbClr>
                  </a:outerShdw>
                </a:effectLst>
              </a:rPr>
              <a:t>ruah</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Thomas L. Constable</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Constable’s online notes on Zechariah, </a:t>
            </a:r>
            <a:r>
              <a:rPr lang="en-US" altLang="en-US" sz="1800" dirty="0">
                <a:effectLst>
                  <a:outerShdw blurRad="38100" dist="38100" dir="2700000" algn="tl">
                    <a:srgbClr val="000000">
                      <a:alpha val="43137"/>
                    </a:srgbClr>
                  </a:outerShdw>
                </a:effectLst>
                <a:cs typeface="Calibri" panose="020F0502020204030204" pitchFamily="34" charset="0"/>
              </a:rPr>
              <a:t>p. 60-61.</a:t>
            </a:r>
          </a:p>
        </p:txBody>
      </p:sp>
      <p:pic>
        <p:nvPicPr>
          <p:cNvPr id="1026" name="Picture 2" descr="Paperback Thomas Constables Notes on the Bible: Vol IV Isaiah- Daniel Book">
            <a:extLst>
              <a:ext uri="{FF2B5EF4-FFF2-40B4-BE49-F238E27FC236}">
                <a16:creationId xmlns:a16="http://schemas.microsoft.com/office/drawing/2014/main" id="{ADF52D5F-A915-49BE-B84F-E1C63E7C39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0" y="121920"/>
            <a:ext cx="921715" cy="10972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32E9AB3-11A8-468A-8C14-7B27B86B7D8B}"/>
              </a:ext>
            </a:extLst>
          </p:cNvPr>
          <p:cNvPicPr>
            <a:picLocks noChangeAspect="1"/>
          </p:cNvPicPr>
          <p:nvPr/>
        </p:nvPicPr>
        <p:blipFill rotWithShape="1">
          <a:blip r:embed="rId4"/>
          <a:srcRect l="29001" r="21999"/>
          <a:stretch/>
        </p:blipFill>
        <p:spPr>
          <a:xfrm>
            <a:off x="609600" y="100273"/>
            <a:ext cx="947431" cy="1097280"/>
          </a:xfrm>
          <a:prstGeom prst="rect">
            <a:avLst/>
          </a:prstGeom>
          <a:ln>
            <a:solidFill>
              <a:schemeClr val="tx1"/>
            </a:solidFill>
          </a:ln>
        </p:spPr>
      </p:pic>
    </p:spTree>
    <p:extLst>
      <p:ext uri="{BB962C8B-B14F-4D97-AF65-F5344CB8AC3E}">
        <p14:creationId xmlns:p14="http://schemas.microsoft.com/office/powerpoint/2010/main" val="250106754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33537" y="2133600"/>
            <a:ext cx="10961616"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That these women are representative of God’s agents for His purpose is clear from the fact that they have wings. They are like the storks for he has broad pinions and in his annual migration covers great distances.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91.</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353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24756462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BCFED4-1148-47C5-BE3F-2D85AF3F3750}"/>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5029200"/>
          </a:xfrm>
        </p:spPr>
        <p:txBody>
          <a:bodyPr/>
          <a:lstStyle/>
          <a:p>
            <a:pPr marL="0" indent="0" algn="ctr">
              <a:spcBef>
                <a:spcPts val="0"/>
              </a:spcBef>
              <a:spcAft>
                <a:spcPts val="1200"/>
              </a:spcAft>
              <a:buNone/>
              <a:defRPr/>
            </a:pPr>
            <a:r>
              <a:rPr lang="en-US" altLang="en-US" sz="4000" kern="1200" dirty="0">
                <a:solidFill>
                  <a:schemeClr val="tx2"/>
                </a:solidFill>
                <a:ea typeface="+mj-ea"/>
                <a:cs typeface="+mj-cs"/>
              </a:rPr>
              <a:t>2 Samuel 7:12-16</a:t>
            </a:r>
          </a:p>
          <a:p>
            <a:pPr marL="0" indent="0" algn="just">
              <a:spcBef>
                <a:spcPts val="0"/>
              </a:spcBef>
              <a:buNone/>
              <a:defRPr/>
            </a:pPr>
            <a:r>
              <a:rPr lang="en-US" sz="3400" dirty="0">
                <a:cs typeface="Calibri" panose="020F0502020204030204" pitchFamily="34" charset="0"/>
              </a:rPr>
              <a:t>“When your days are complete and you lie down with your fathers, I will raise up your descendant after you, who will come forth from you, and I will establish his kingdom. </a:t>
            </a:r>
            <a:r>
              <a:rPr lang="en-US" sz="3400" baseline="30000" dirty="0">
                <a:cs typeface="Calibri" panose="020F0502020204030204" pitchFamily="34" charset="0"/>
              </a:rPr>
              <a:t>13 </a:t>
            </a:r>
            <a:r>
              <a:rPr lang="en-US" sz="3400" dirty="0">
                <a:cs typeface="Calibri" panose="020F0502020204030204" pitchFamily="34" charset="0"/>
              </a:rPr>
              <a:t>He shall build a </a:t>
            </a:r>
            <a:r>
              <a:rPr lang="en-US" sz="3400" b="1" u="sng" dirty="0">
                <a:solidFill>
                  <a:srgbClr val="FFFFCC"/>
                </a:solidFill>
                <a:cs typeface="Calibri" panose="020F0502020204030204" pitchFamily="34" charset="0"/>
              </a:rPr>
              <a:t>house</a:t>
            </a:r>
            <a:r>
              <a:rPr lang="en-US" sz="3400" dirty="0">
                <a:cs typeface="Calibri" panose="020F0502020204030204" pitchFamily="34" charset="0"/>
              </a:rPr>
              <a:t> for My name, and I will establish the throne of his kingdom forever. </a:t>
            </a:r>
            <a:r>
              <a:rPr lang="en-US" sz="3400" baseline="30000" dirty="0">
                <a:cs typeface="Calibri" panose="020F0502020204030204" pitchFamily="34" charset="0"/>
              </a:rPr>
              <a:t>14 </a:t>
            </a:r>
            <a:r>
              <a:rPr lang="en-US" sz="3400" dirty="0">
                <a:cs typeface="Calibri" panose="020F0502020204030204" pitchFamily="34" charset="0"/>
              </a:rPr>
              <a:t>I will be a father to him and he will be a son to Me; when he commits iniquity, I will correct him with the rod of men and the strokes of the sons of men, </a:t>
            </a:r>
            <a:r>
              <a:rPr lang="en-US" sz="3400" baseline="30000" dirty="0">
                <a:cs typeface="Calibri" panose="020F0502020204030204" pitchFamily="34" charset="0"/>
              </a:rPr>
              <a:t>15 </a:t>
            </a:r>
            <a:r>
              <a:rPr lang="en-US" sz="3400" dirty="0">
                <a:cs typeface="Calibri" panose="020F0502020204030204" pitchFamily="34" charset="0"/>
              </a:rPr>
              <a:t>but My lovingkindness shall not depart from . . .</a:t>
            </a:r>
          </a:p>
        </p:txBody>
      </p:sp>
    </p:spTree>
    <p:extLst>
      <p:ext uri="{BB962C8B-B14F-4D97-AF65-F5344CB8AC3E}">
        <p14:creationId xmlns:p14="http://schemas.microsoft.com/office/powerpoint/2010/main" val="49617057"/>
      </p:ext>
    </p:extLst>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BCFED4-1148-47C5-BE3F-2D85AF3F3750}"/>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3733800"/>
          </a:xfrm>
        </p:spPr>
        <p:txBody>
          <a:bodyPr/>
          <a:lstStyle/>
          <a:p>
            <a:pPr marL="0" indent="0" algn="ctr">
              <a:spcBef>
                <a:spcPts val="0"/>
              </a:spcBef>
              <a:spcAft>
                <a:spcPts val="1200"/>
              </a:spcAft>
              <a:buNone/>
              <a:defRPr/>
            </a:pPr>
            <a:r>
              <a:rPr lang="en-US" altLang="en-US" sz="4000" kern="1200" dirty="0">
                <a:solidFill>
                  <a:schemeClr val="tx2"/>
                </a:solidFill>
                <a:ea typeface="+mj-ea"/>
                <a:cs typeface="+mj-cs"/>
              </a:rPr>
              <a:t>2 Samuel 7:12-16</a:t>
            </a:r>
          </a:p>
          <a:p>
            <a:pPr marL="0" indent="0" algn="just">
              <a:spcBef>
                <a:spcPts val="0"/>
              </a:spcBef>
              <a:buNone/>
              <a:defRPr/>
            </a:pPr>
            <a:r>
              <a:rPr lang="en-US" sz="3400" dirty="0">
                <a:cs typeface="Calibri" panose="020F0502020204030204" pitchFamily="34" charset="0"/>
              </a:rPr>
              <a:t>. . .him, as I took </a:t>
            </a:r>
            <a:r>
              <a:rPr lang="en-US" sz="3400" i="1" dirty="0">
                <a:cs typeface="Calibri" panose="020F0502020204030204" pitchFamily="34" charset="0"/>
              </a:rPr>
              <a:t>it</a:t>
            </a:r>
            <a:r>
              <a:rPr lang="en-US" sz="3400" dirty="0">
                <a:cs typeface="Calibri" panose="020F0502020204030204" pitchFamily="34" charset="0"/>
              </a:rPr>
              <a:t> away from Saul, whom I removed from before you. </a:t>
            </a:r>
            <a:r>
              <a:rPr lang="en-US" sz="3400" baseline="30000" dirty="0">
                <a:cs typeface="Calibri" panose="020F0502020204030204" pitchFamily="34" charset="0"/>
              </a:rPr>
              <a:t>16 </a:t>
            </a:r>
            <a:r>
              <a:rPr lang="en-US" sz="3400" dirty="0">
                <a:cs typeface="Calibri" panose="020F0502020204030204" pitchFamily="34" charset="0"/>
              </a:rPr>
              <a:t>Your </a:t>
            </a:r>
            <a:r>
              <a:rPr lang="en-US" sz="3400" b="1" u="sng" dirty="0">
                <a:solidFill>
                  <a:srgbClr val="FFFFCC"/>
                </a:solidFill>
                <a:cs typeface="Calibri" panose="020F0502020204030204" pitchFamily="34" charset="0"/>
              </a:rPr>
              <a:t>house</a:t>
            </a:r>
            <a:r>
              <a:rPr lang="en-US" sz="3400" dirty="0">
                <a:cs typeface="Calibri" panose="020F0502020204030204" pitchFamily="34" charset="0"/>
              </a:rPr>
              <a:t> and your kingdom shall endure before Me forever; your throne shall be established forever.” </a:t>
            </a:r>
            <a:r>
              <a:rPr lang="en-US" sz="3400" baseline="30000" dirty="0">
                <a:cs typeface="Calibri" panose="020F0502020204030204" pitchFamily="34" charset="0"/>
              </a:rPr>
              <a:t>17 </a:t>
            </a:r>
            <a:r>
              <a:rPr lang="en-US" sz="3400" dirty="0">
                <a:cs typeface="Calibri" panose="020F0502020204030204" pitchFamily="34" charset="0"/>
              </a:rPr>
              <a:t>In accordance with all these words and all this vision, so Nathan spoke to David.”</a:t>
            </a:r>
          </a:p>
        </p:txBody>
      </p:sp>
    </p:spTree>
    <p:extLst>
      <p:ext uri="{BB962C8B-B14F-4D97-AF65-F5344CB8AC3E}">
        <p14:creationId xmlns:p14="http://schemas.microsoft.com/office/powerpoint/2010/main" val="365424753"/>
      </p:ext>
    </p:extLst>
  </p:cSld>
  <p:clrMapOvr>
    <a:masterClrMapping/>
  </p:clrMapOvr>
  <p:transition spd="slow">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3467100" y="304800"/>
            <a:ext cx="5257800" cy="838200"/>
          </a:xfrm>
        </p:spPr>
        <p:txBody>
          <a:bodyPr>
            <a:normAutofit/>
          </a:bodyPr>
          <a:lstStyle/>
          <a:p>
            <a:pPr algn="ctr" eaLnBrk="1" hangingPunct="1"/>
            <a:r>
              <a:rPr lang="en-US" altLang="en-US" sz="3600"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1028700" y="1524000"/>
            <a:ext cx="10134600" cy="3810000"/>
          </a:xfrm>
        </p:spPr>
        <p:txBody>
          <a:bodyPr/>
          <a:lstStyle/>
          <a:p>
            <a:pPr marL="571500" indent="-571500">
              <a:spcBef>
                <a:spcPts val="0"/>
              </a:spcBef>
              <a:spcAft>
                <a:spcPts val="3600"/>
              </a:spcAft>
              <a:buClr>
                <a:srgbClr val="FF99FF"/>
              </a:buClr>
              <a:buSzPct val="100000"/>
              <a:buFont typeface="+mj-lt"/>
              <a:buAutoNum type="arabicPeriod"/>
            </a:pPr>
            <a:r>
              <a:rPr lang="en-US" altLang="en-US" dirty="0">
                <a:solidFill>
                  <a:srgbClr val="FFFFFF"/>
                </a:solidFill>
                <a:effectLst>
                  <a:outerShdw blurRad="38100" dist="38100" dir="2700000" algn="tl">
                    <a:srgbClr val="000000">
                      <a:alpha val="43137"/>
                    </a:srgbClr>
                  </a:outerShdw>
                </a:effectLst>
              </a:rPr>
              <a:t>Solomon’s pre-exilic temple (Kings and Chronicles)</a:t>
            </a:r>
          </a:p>
          <a:p>
            <a:pPr marL="571500" indent="-571500">
              <a:spcBef>
                <a:spcPts val="0"/>
              </a:spcBef>
              <a:spcAft>
                <a:spcPts val="3600"/>
              </a:spcAft>
              <a:buClr>
                <a:srgbClr val="FF99FF"/>
              </a:buClr>
              <a:buSzPct val="100000"/>
              <a:buFont typeface="+mj-lt"/>
              <a:buAutoNum type="arabicPeriod"/>
            </a:pPr>
            <a:r>
              <a:rPr lang="en-US" altLang="en-US" b="1" u="sng" dirty="0">
                <a:solidFill>
                  <a:srgbClr val="FFFFCC"/>
                </a:solidFill>
                <a:effectLst>
                  <a:outerShdw blurRad="38100" dist="38100" dir="2700000" algn="tl">
                    <a:srgbClr val="000000">
                      <a:alpha val="43137"/>
                    </a:srgbClr>
                  </a:outerShdw>
                </a:effectLst>
              </a:rPr>
              <a:t>Zerubbabel’s post exilic temple (Ezra 1-6; John 2:20)</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effectLst>
                  <a:outerShdw blurRad="38100" dist="38100" dir="2700000" algn="tl">
                    <a:srgbClr val="000000">
                      <a:alpha val="43137"/>
                    </a:srgbClr>
                  </a:outerShdw>
                </a:effectLst>
              </a:rPr>
              <a:t>Antichrist's temple (Dan. 9:27; Matt. 24:15; 2 Thess. 2:4; Rev. 11:1-2)</a:t>
            </a:r>
          </a:p>
          <a:p>
            <a:pPr marL="571500" indent="-571500">
              <a:spcBef>
                <a:spcPts val="0"/>
              </a:spcBef>
              <a:spcAft>
                <a:spcPts val="3600"/>
              </a:spcAft>
              <a:buClr>
                <a:srgbClr val="FF99FF"/>
              </a:buClr>
              <a:buSzPct val="100000"/>
              <a:buFont typeface="+mj-lt"/>
              <a:buAutoNum type="arabicPeriod"/>
            </a:pPr>
            <a:r>
              <a:rPr lang="en-US" altLang="en-US" dirty="0">
                <a:solidFill>
                  <a:srgbClr val="FFFFFF"/>
                </a:solidFill>
                <a:effectLst>
                  <a:outerShdw blurRad="38100" dist="38100" dir="2700000" algn="tl">
                    <a:srgbClr val="000000">
                      <a:alpha val="43137"/>
                    </a:srgbClr>
                  </a:outerShdw>
                </a:effectLst>
              </a:rPr>
              <a:t> Millennial temple (Ezek. 40-48)</a:t>
            </a:r>
          </a:p>
        </p:txBody>
      </p:sp>
    </p:spTree>
    <p:extLst>
      <p:ext uri="{BB962C8B-B14F-4D97-AF65-F5344CB8AC3E}">
        <p14:creationId xmlns:p14="http://schemas.microsoft.com/office/powerpoint/2010/main" val="173645417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a:extLst>
              <a:ext uri="{FF2B5EF4-FFF2-40B4-BE49-F238E27FC236}">
                <a16:creationId xmlns:a16="http://schemas.microsoft.com/office/drawing/2014/main" id="{59AC0AEE-CF81-4C41-B426-16FB57E127DB}"/>
              </a:ext>
            </a:extLst>
          </p:cNvPr>
          <p:cNvSpPr>
            <a:spLocks noGrp="1" noChangeArrowheads="1"/>
          </p:cNvSpPr>
          <p:nvPr>
            <p:ph type="title"/>
          </p:nvPr>
        </p:nvSpPr>
        <p:spPr>
          <a:xfrm>
            <a:off x="4038600" y="228600"/>
            <a:ext cx="4114800" cy="685800"/>
          </a:xfrm>
        </p:spPr>
        <p:txBody>
          <a:bodyPr/>
          <a:lstStyle/>
          <a:p>
            <a:pPr algn="ctr"/>
            <a:r>
              <a:rPr lang="en-US" altLang="en-US" sz="4000" dirty="0">
                <a:solidFill>
                  <a:srgbClr val="00FFFF"/>
                </a:solidFill>
                <a:effectLst>
                  <a:outerShdw blurRad="38100" dist="38100" dir="2700000" algn="tl">
                    <a:srgbClr val="000000">
                      <a:alpha val="43137"/>
                    </a:srgbClr>
                  </a:outerShdw>
                </a:effectLst>
              </a:rPr>
              <a:t>Zechariah 5:5-11</a:t>
            </a:r>
          </a:p>
        </p:txBody>
      </p:sp>
      <p:sp>
        <p:nvSpPr>
          <p:cNvPr id="53251" name="Rectangle 1027">
            <a:extLst>
              <a:ext uri="{FF2B5EF4-FFF2-40B4-BE49-F238E27FC236}">
                <a16:creationId xmlns:a16="http://schemas.microsoft.com/office/drawing/2014/main" id="{D6629322-8FC8-4B24-AF26-B6E2EE4B54B0}"/>
              </a:ext>
            </a:extLst>
          </p:cNvPr>
          <p:cNvSpPr>
            <a:spLocks noGrp="1" noChangeArrowheads="1"/>
          </p:cNvSpPr>
          <p:nvPr>
            <p:ph type="body" idx="1"/>
          </p:nvPr>
        </p:nvSpPr>
        <p:spPr>
          <a:xfrm>
            <a:off x="1600200" y="1143000"/>
            <a:ext cx="6477000" cy="4953000"/>
          </a:xfrm>
        </p:spPr>
        <p:txBody>
          <a:bodyPr/>
          <a:lstStyle/>
          <a:p>
            <a:pPr marL="457200" indent="-457200">
              <a:spcBef>
                <a:spcPts val="0"/>
              </a:spcBef>
              <a:spcAft>
                <a:spcPts val="3600"/>
              </a:spcAft>
            </a:pPr>
            <a:r>
              <a:rPr lang="en-US" altLang="en-US" dirty="0">
                <a:effectLst>
                  <a:outerShdw blurRad="38100" dist="38100" dir="2700000" algn="tl">
                    <a:srgbClr val="000000">
                      <a:alpha val="43137"/>
                    </a:srgbClr>
                  </a:outerShdw>
                </a:effectLst>
              </a:rPr>
              <a:t>Woman (wickedness)</a:t>
            </a:r>
          </a:p>
          <a:p>
            <a:pPr marL="457200" indent="-457200">
              <a:spcBef>
                <a:spcPts val="0"/>
              </a:spcBef>
              <a:spcAft>
                <a:spcPts val="3600"/>
              </a:spcAft>
            </a:pPr>
            <a:r>
              <a:rPr lang="en-US" altLang="en-US" dirty="0">
                <a:effectLst>
                  <a:outerShdw blurRad="38100" dist="38100" dir="2700000" algn="tl">
                    <a:srgbClr val="000000">
                      <a:alpha val="43137"/>
                    </a:srgbClr>
                  </a:outerShdw>
                </a:effectLst>
              </a:rPr>
              <a:t>Ephah (commerce)</a:t>
            </a:r>
          </a:p>
          <a:p>
            <a:pPr marL="457200" indent="-457200">
              <a:spcBef>
                <a:spcPts val="0"/>
              </a:spcBef>
              <a:spcAft>
                <a:spcPts val="3600"/>
              </a:spcAft>
            </a:pPr>
            <a:r>
              <a:rPr lang="en-US" altLang="en-US" dirty="0">
                <a:effectLst>
                  <a:outerShdw blurRad="38100" dist="38100" dir="2700000" algn="tl">
                    <a:srgbClr val="000000">
                      <a:alpha val="43137"/>
                    </a:srgbClr>
                  </a:outerShdw>
                </a:effectLst>
              </a:rPr>
              <a:t>House (Temple-2 Sam 7; religion)</a:t>
            </a:r>
          </a:p>
          <a:p>
            <a:pPr marL="457200" indent="-457200">
              <a:spcBef>
                <a:spcPts val="0"/>
              </a:spcBef>
              <a:spcAft>
                <a:spcPts val="3600"/>
              </a:spcAft>
            </a:pPr>
            <a:r>
              <a:rPr lang="en-US" altLang="en-US" dirty="0">
                <a:effectLst>
                  <a:outerShdw blurRad="38100" dist="38100" dir="2700000" algn="tl">
                    <a:srgbClr val="000000">
                      <a:alpha val="43137"/>
                    </a:srgbClr>
                  </a:outerShdw>
                </a:effectLst>
              </a:rPr>
              <a:t>Shinar (Gen 10:10; 11:2; Dan 1:2)</a:t>
            </a:r>
          </a:p>
        </p:txBody>
      </p:sp>
      <p:pic>
        <p:nvPicPr>
          <p:cNvPr id="53254" name="Picture 1030" descr="C:\Documents and Settings\Owner\Application Data\Microsoft\Media Catalog\Copy of WOMAN IN THE BASKET.JPG">
            <a:extLst>
              <a:ext uri="{FF2B5EF4-FFF2-40B4-BE49-F238E27FC236}">
                <a16:creationId xmlns:a16="http://schemas.microsoft.com/office/drawing/2014/main" id="{06328F4E-5373-471D-97BA-19AE89821D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77200" y="1219203"/>
            <a:ext cx="2379270"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83930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a:extLst>
              <a:ext uri="{FF2B5EF4-FFF2-40B4-BE49-F238E27FC236}">
                <a16:creationId xmlns:a16="http://schemas.microsoft.com/office/drawing/2014/main" id="{59AC0AEE-CF81-4C41-B426-16FB57E127DB}"/>
              </a:ext>
            </a:extLst>
          </p:cNvPr>
          <p:cNvSpPr>
            <a:spLocks noGrp="1" noChangeArrowheads="1"/>
          </p:cNvSpPr>
          <p:nvPr>
            <p:ph type="title"/>
          </p:nvPr>
        </p:nvSpPr>
        <p:spPr>
          <a:xfrm>
            <a:off x="4038600" y="228600"/>
            <a:ext cx="4114800" cy="685800"/>
          </a:xfrm>
        </p:spPr>
        <p:txBody>
          <a:bodyPr/>
          <a:lstStyle/>
          <a:p>
            <a:pPr algn="ctr"/>
            <a:r>
              <a:rPr lang="en-US" altLang="en-US" sz="4000" dirty="0">
                <a:solidFill>
                  <a:srgbClr val="00FFFF"/>
                </a:solidFill>
                <a:effectLst>
                  <a:outerShdw blurRad="38100" dist="38100" dir="2700000" algn="tl">
                    <a:srgbClr val="000000">
                      <a:alpha val="43137"/>
                    </a:srgbClr>
                  </a:outerShdw>
                </a:effectLst>
              </a:rPr>
              <a:t>Zechariah 5:5-11</a:t>
            </a:r>
          </a:p>
        </p:txBody>
      </p:sp>
      <p:sp>
        <p:nvSpPr>
          <p:cNvPr id="53251" name="Rectangle 1027">
            <a:extLst>
              <a:ext uri="{FF2B5EF4-FFF2-40B4-BE49-F238E27FC236}">
                <a16:creationId xmlns:a16="http://schemas.microsoft.com/office/drawing/2014/main" id="{D6629322-8FC8-4B24-AF26-B6E2EE4B54B0}"/>
              </a:ext>
            </a:extLst>
          </p:cNvPr>
          <p:cNvSpPr>
            <a:spLocks noGrp="1" noChangeArrowheads="1"/>
          </p:cNvSpPr>
          <p:nvPr>
            <p:ph type="body" idx="1"/>
          </p:nvPr>
        </p:nvSpPr>
        <p:spPr>
          <a:xfrm>
            <a:off x="1600200" y="1143000"/>
            <a:ext cx="6477000" cy="4953000"/>
          </a:xfrm>
        </p:spPr>
        <p:txBody>
          <a:bodyPr/>
          <a:lstStyle/>
          <a:p>
            <a:pPr marL="457200" indent="-457200">
              <a:spcBef>
                <a:spcPts val="0"/>
              </a:spcBef>
              <a:spcAft>
                <a:spcPts val="3600"/>
              </a:spcAft>
            </a:pPr>
            <a:r>
              <a:rPr lang="en-US" altLang="en-US" dirty="0">
                <a:effectLst>
                  <a:outerShdw blurRad="38100" dist="38100" dir="2700000" algn="tl">
                    <a:srgbClr val="000000">
                      <a:alpha val="43137"/>
                    </a:srgbClr>
                  </a:outerShdw>
                </a:effectLst>
              </a:rPr>
              <a:t>Woman (wickedness)</a:t>
            </a:r>
          </a:p>
          <a:p>
            <a:pPr marL="457200" indent="-457200">
              <a:spcBef>
                <a:spcPts val="0"/>
              </a:spcBef>
              <a:spcAft>
                <a:spcPts val="3600"/>
              </a:spcAft>
            </a:pPr>
            <a:r>
              <a:rPr lang="en-US" altLang="en-US" dirty="0">
                <a:effectLst>
                  <a:outerShdw blurRad="38100" dist="38100" dir="2700000" algn="tl">
                    <a:srgbClr val="000000">
                      <a:alpha val="43137"/>
                    </a:srgbClr>
                  </a:outerShdw>
                </a:effectLst>
              </a:rPr>
              <a:t>Ephah (commerce)</a:t>
            </a:r>
          </a:p>
          <a:p>
            <a:pPr marL="457200" indent="-457200">
              <a:spcBef>
                <a:spcPts val="0"/>
              </a:spcBef>
              <a:spcAft>
                <a:spcPts val="3600"/>
              </a:spcAft>
            </a:pPr>
            <a:r>
              <a:rPr lang="en-US" altLang="en-US" dirty="0">
                <a:effectLst>
                  <a:outerShdw blurRad="38100" dist="38100" dir="2700000" algn="tl">
                    <a:srgbClr val="000000">
                      <a:alpha val="43137"/>
                    </a:srgbClr>
                  </a:outerShdw>
                </a:effectLst>
              </a:rPr>
              <a:t>House (Temple-2 Sam 7; religion)</a:t>
            </a:r>
          </a:p>
          <a:p>
            <a:pPr marL="457200" indent="-457200">
              <a:spcBef>
                <a:spcPts val="0"/>
              </a:spcBef>
              <a:spcAft>
                <a:spcPts val="3600"/>
              </a:spcAft>
            </a:pPr>
            <a:r>
              <a:rPr lang="en-US" altLang="en-US" b="1" u="sng" dirty="0">
                <a:solidFill>
                  <a:srgbClr val="FFFFCC"/>
                </a:solidFill>
                <a:effectLst>
                  <a:outerShdw blurRad="38100" dist="38100" dir="2700000" algn="tl">
                    <a:srgbClr val="000000">
                      <a:alpha val="43137"/>
                    </a:srgbClr>
                  </a:outerShdw>
                </a:effectLst>
              </a:rPr>
              <a:t>Shinar (Gen 10:10; 11:2; Dan 1:2)</a:t>
            </a:r>
          </a:p>
        </p:txBody>
      </p:sp>
      <p:pic>
        <p:nvPicPr>
          <p:cNvPr id="53254" name="Picture 1030" descr="C:\Documents and Settings\Owner\Application Data\Microsoft\Media Catalog\Copy of WOMAN IN THE BASKET.JPG">
            <a:extLst>
              <a:ext uri="{FF2B5EF4-FFF2-40B4-BE49-F238E27FC236}">
                <a16:creationId xmlns:a16="http://schemas.microsoft.com/office/drawing/2014/main" id="{06328F4E-5373-471D-97BA-19AE89821D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77200" y="1219203"/>
            <a:ext cx="2379270"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66572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6" y="1828800"/>
            <a:ext cx="1101467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first mention of Shinar in the Bible is in Genesis 10:10. (It is found in all six other times: Gen. 11:2; 14:1, 9; Isa. 11:11; Dan. 1:2; and here). In all instances where it occurs it is used as a definite geographical designation. Strictly speaking it covers more than Babylon but is it is employed to denote this land.</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91.</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133758019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253497416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799"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Genesis 11:1-4</a:t>
            </a:r>
          </a:p>
          <a:p>
            <a:pPr marL="0" indent="0" algn="just" eaLnBrk="1" hangingPunct="1">
              <a:spcBef>
                <a:spcPts val="0"/>
              </a:spcBef>
              <a:spcAft>
                <a:spcPts val="600"/>
              </a:spcAft>
              <a:buNone/>
              <a:defRPr/>
            </a:pPr>
            <a:r>
              <a:rPr lang="en-US" altLang="en-US" baseline="30000" dirty="0">
                <a:effectLst>
                  <a:outerShdw blurRad="38100" dist="38100" dir="2700000" algn="tl">
                    <a:srgbClr val="000000">
                      <a:alpha val="43137"/>
                    </a:srgbClr>
                  </a:outerShdw>
                </a:effectLst>
              </a:rPr>
              <a:t>1</a:t>
            </a:r>
            <a:r>
              <a:rPr lang="en-US" altLang="en-US" dirty="0">
                <a:effectLst>
                  <a:outerShdw blurRad="38100" dist="38100" dir="2700000" algn="tl">
                    <a:srgbClr val="000000">
                      <a:alpha val="43137"/>
                    </a:srgbClr>
                  </a:outerShdw>
                </a:effectLst>
              </a:rPr>
              <a:t> Now the whole earth used the same language and the same words. </a:t>
            </a:r>
            <a:r>
              <a:rPr lang="en-US" altLang="en-US" baseline="30000" dirty="0">
                <a:effectLst>
                  <a:outerShdw blurRad="38100" dist="38100" dir="2700000" algn="tl">
                    <a:srgbClr val="000000">
                      <a:alpha val="43137"/>
                    </a:srgbClr>
                  </a:outerShdw>
                </a:effectLst>
              </a:rPr>
              <a:t>2</a:t>
            </a:r>
            <a:r>
              <a:rPr lang="en-US" altLang="en-US" dirty="0">
                <a:effectLst>
                  <a:outerShdw blurRad="38100" dist="38100" dir="2700000" algn="tl">
                    <a:srgbClr val="000000">
                      <a:alpha val="43137"/>
                    </a:srgbClr>
                  </a:outerShdw>
                </a:effectLst>
              </a:rPr>
              <a:t> It came about as they journeyed </a:t>
            </a:r>
            <a:r>
              <a:rPr lang="en-US" altLang="en-US" b="1" u="sng" dirty="0">
                <a:solidFill>
                  <a:srgbClr val="FFFFCC"/>
                </a:solidFill>
                <a:effectLst>
                  <a:outerShdw blurRad="38100" dist="38100" dir="2700000" algn="tl">
                    <a:srgbClr val="000000">
                      <a:alpha val="43137"/>
                    </a:srgbClr>
                  </a:outerShdw>
                </a:effectLst>
              </a:rPr>
              <a:t>east</a:t>
            </a:r>
            <a:r>
              <a:rPr lang="en-US" altLang="en-US" dirty="0">
                <a:effectLst>
                  <a:outerShdw blurRad="38100" dist="38100" dir="2700000" algn="tl">
                    <a:srgbClr val="000000">
                      <a:alpha val="43137"/>
                    </a:srgbClr>
                  </a:outerShdw>
                </a:effectLst>
              </a:rPr>
              <a:t>, that they found a plain in the land of </a:t>
            </a:r>
            <a:r>
              <a:rPr lang="en-US" altLang="en-US" b="1" u="sng" dirty="0">
                <a:solidFill>
                  <a:srgbClr val="FFFFCC"/>
                </a:solidFill>
                <a:effectLst>
                  <a:outerShdw blurRad="38100" dist="38100" dir="2700000" algn="tl">
                    <a:srgbClr val="000000">
                      <a:alpha val="43137"/>
                    </a:srgbClr>
                  </a:outerShdw>
                </a:effectLst>
              </a:rPr>
              <a:t>Shinar</a:t>
            </a:r>
            <a:r>
              <a:rPr lang="en-US" altLang="en-US" dirty="0">
                <a:effectLst>
                  <a:outerShdw blurRad="38100" dist="38100" dir="2700000" algn="tl">
                    <a:srgbClr val="000000">
                      <a:alpha val="43137"/>
                    </a:srgbClr>
                  </a:outerShdw>
                </a:effectLst>
              </a:rPr>
              <a:t> and settled there. </a:t>
            </a:r>
            <a:r>
              <a:rPr lang="en-US" altLang="en-US" baseline="30000" dirty="0">
                <a:effectLst>
                  <a:outerShdw blurRad="38100" dist="38100" dir="2700000" algn="tl">
                    <a:srgbClr val="000000">
                      <a:alpha val="43137"/>
                    </a:srgbClr>
                  </a:outerShdw>
                </a:effectLst>
              </a:rPr>
              <a:t>3</a:t>
            </a:r>
            <a:r>
              <a:rPr lang="en-US" altLang="en-US" dirty="0">
                <a:effectLst>
                  <a:outerShdw blurRad="38100" dist="38100" dir="2700000" algn="tl">
                    <a:srgbClr val="000000">
                      <a:alpha val="43137"/>
                    </a:srgbClr>
                  </a:outerShdw>
                </a:effectLst>
              </a:rPr>
              <a:t> They said to one another, “Come, let us make bricks and burn them thoroughly.” And they used brick for stone, and they used tar for mortar. </a:t>
            </a:r>
            <a:r>
              <a:rPr lang="en-US" altLang="en-US" baseline="30000" dirty="0">
                <a:effectLst>
                  <a:outerShdw blurRad="38100" dist="38100" dir="2700000" algn="tl">
                    <a:srgbClr val="000000">
                      <a:alpha val="43137"/>
                    </a:srgbClr>
                  </a:outerShdw>
                </a:effectLst>
              </a:rPr>
              <a:t>4</a:t>
            </a:r>
            <a:r>
              <a:rPr lang="en-US" altLang="en-US" dirty="0">
                <a:effectLst>
                  <a:outerShdw blurRad="38100" dist="38100" dir="2700000" algn="tl">
                    <a:srgbClr val="000000">
                      <a:alpha val="43137"/>
                    </a:srgbClr>
                  </a:outerShdw>
                </a:effectLst>
              </a:rPr>
              <a:t> They said, “Come, let us build for ourselves a city, and a tower whose top will reach into heaven, and let us make for ourselves a name, otherwise we will be scattered abroad over the face of the whole earth.”</a:t>
            </a:r>
          </a:p>
        </p:txBody>
      </p:sp>
    </p:spTree>
    <p:extLst>
      <p:ext uri="{BB962C8B-B14F-4D97-AF65-F5344CB8AC3E}">
        <p14:creationId xmlns:p14="http://schemas.microsoft.com/office/powerpoint/2010/main" val="32223354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77BFFB-9F47-423D-A4DB-B6EFB4A8B3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Daniel 1:1-2</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1 </a:t>
            </a:r>
            <a:r>
              <a:rPr lang="en-US" sz="3600" dirty="0">
                <a:effectLst>
                  <a:outerShdw blurRad="38100" dist="38100" dir="2700000" algn="tl">
                    <a:srgbClr val="000000">
                      <a:alpha val="43137"/>
                    </a:srgbClr>
                  </a:outerShdw>
                </a:effectLst>
              </a:rPr>
              <a:t>In the third year of the reign of Jehoiakim king of Judah, Nebuchadnezzar king of Babylon came to Jerusalem and besieged it.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The Lord gave Jehoiakim king of Judah into his hand, along with some of the vessels of the house of God; and he brought them to the land of </a:t>
            </a:r>
            <a:r>
              <a:rPr lang="en-US" sz="3600" b="1" u="sng" dirty="0">
                <a:solidFill>
                  <a:srgbClr val="FFFFCC"/>
                </a:solidFill>
                <a:effectLst>
                  <a:outerShdw blurRad="38100" dist="38100" dir="2700000" algn="tl">
                    <a:srgbClr val="000000">
                      <a:alpha val="43137"/>
                    </a:srgbClr>
                  </a:outerShdw>
                </a:effectLst>
              </a:rPr>
              <a:t>Shinar</a:t>
            </a:r>
            <a:r>
              <a:rPr lang="en-US" sz="3600" dirty="0">
                <a:effectLst>
                  <a:outerShdw blurRad="38100" dist="38100" dir="2700000" algn="tl">
                    <a:srgbClr val="000000">
                      <a:alpha val="43137"/>
                    </a:srgbClr>
                  </a:outerShdw>
                </a:effectLst>
              </a:rPr>
              <a:t>, to the house of his god, and he brought the vessels into the treasury of his god</a:t>
            </a:r>
            <a:r>
              <a:rPr lang="en-US" alt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73519154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771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0" y="45720"/>
            <a:ext cx="8926101" cy="6766560"/>
          </a:xfrm>
          <a:prstGeom prst="rect">
            <a:avLst/>
          </a:prstGeom>
        </p:spPr>
      </p:pic>
    </p:spTree>
    <p:extLst>
      <p:ext uri="{BB962C8B-B14F-4D97-AF65-F5344CB8AC3E}">
        <p14:creationId xmlns:p14="http://schemas.microsoft.com/office/powerpoint/2010/main" val="17833852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6" y="1392600"/>
            <a:ext cx="11014677"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Now, the prophet Zechariah foretells that in the last days all wickedness, with idolatry particularly in mind (see Matt. 12:43–45), that will be existent in Israel at that time will go back forcibly to the place of its origin, Babylon, the great apostate religious system. Such is the meaning of being settled on her own base. When we come to the book of Revelation all of this is clearly set forth in chapter 17 and 18. Not only the evil in Judaism, but that in Christendom as well, will wind up and culminate in that abominable system called mystical or mystery Babylon. The greatest sin in Israel, even wickedness itself, was idolatry. It will come to it’s settled abode at the very place of its inception (Rev. 18:24).</a:t>
            </a:r>
            <a:r>
              <a:rPr lang="en-US" altLang="en-US" sz="30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93.</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spTree>
    <p:extLst>
      <p:ext uri="{BB962C8B-B14F-4D97-AF65-F5344CB8AC3E}">
        <p14:creationId xmlns:p14="http://schemas.microsoft.com/office/powerpoint/2010/main" val="45374753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nvPr>
        </p:nvGraphicFramePr>
        <p:xfrm>
          <a:off x="1600200" y="182880"/>
          <a:ext cx="8991600" cy="6492240"/>
        </p:xfrm>
        <a:graphic>
          <a:graphicData uri="http://schemas.openxmlformats.org/drawingml/2006/table">
            <a:tbl>
              <a:tblPr firstRow="1" bandRow="1">
                <a:tableStyleId>{073A0DAA-6AF3-43AB-8588-CEC1D06C72B9}</a:tableStyleId>
              </a:tblPr>
              <a:tblGrid>
                <a:gridCol w="2997200">
                  <a:extLst>
                    <a:ext uri="{9D8B030D-6E8A-4147-A177-3AD203B41FA5}">
                      <a16:colId xmlns:a16="http://schemas.microsoft.com/office/drawing/2014/main" val="2807051881"/>
                    </a:ext>
                  </a:extLst>
                </a:gridCol>
                <a:gridCol w="2997200">
                  <a:extLst>
                    <a:ext uri="{9D8B030D-6E8A-4147-A177-3AD203B41FA5}">
                      <a16:colId xmlns:a16="http://schemas.microsoft.com/office/drawing/2014/main" val="416673137"/>
                    </a:ext>
                  </a:extLst>
                </a:gridCol>
                <a:gridCol w="2997200">
                  <a:extLst>
                    <a:ext uri="{9D8B030D-6E8A-4147-A177-3AD203B41FA5}">
                      <a16:colId xmlns:a16="http://schemas.microsoft.com/office/drawing/2014/main" val="3259655191"/>
                    </a:ext>
                  </a:extLst>
                </a:gridCol>
              </a:tblGrid>
              <a:tr h="502920">
                <a:tc gridSpan="3">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Spread of the Mother-Child Cult</a:t>
                      </a:r>
                      <a:endParaRPr lang="en-US" sz="3600" noProof="0" dirty="0">
                        <a:solidFill>
                          <a:schemeClr val="tx2"/>
                        </a:solidFill>
                        <a:latin typeface="Calibri" panose="020F0502020204030204" pitchFamily="34" charset="0"/>
                        <a:ea typeface="+mj-ea"/>
                        <a:cs typeface="+mj-cs"/>
                      </a:endParaRPr>
                    </a:p>
                  </a:txBody>
                  <a:tcPr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extLst>
                  <a:ext uri="{0D108BD9-81ED-4DB2-BD59-A6C34878D82A}">
                    <a16:rowId xmlns:a16="http://schemas.microsoft.com/office/drawing/2014/main" val="1440537022"/>
                  </a:ext>
                </a:extLst>
              </a:tr>
              <a:tr h="50292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rgbClr val="C00000"/>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C00000"/>
                          </a:solidFill>
                          <a:effectLst/>
                          <a:latin typeface="Calibri" panose="020F0502020204030204" pitchFamily="34" charset="0"/>
                        </a:rPr>
                        <a:t>Mother</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C00000"/>
                          </a:solidFill>
                          <a:effectLst/>
                          <a:latin typeface="Calibri" panose="020F0502020204030204" pitchFamily="34" charset="0"/>
                        </a:rPr>
                        <a:t>Child</a:t>
                      </a:r>
                    </a:p>
                  </a:txBody>
                  <a:tcPr anchor="ctr" horzOverflow="overflow"/>
                </a:tc>
                <a:extLst>
                  <a:ext uri="{0D108BD9-81ED-4DB2-BD59-A6C34878D82A}">
                    <a16:rowId xmlns:a16="http://schemas.microsoft.com/office/drawing/2014/main" val="1459597859"/>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Assyria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Ishtar</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Tammuz</a:t>
                      </a:r>
                    </a:p>
                  </a:txBody>
                  <a:tcPr horzOverflow="overflow"/>
                </a:tc>
                <a:extLst>
                  <a:ext uri="{0D108BD9-81ED-4DB2-BD59-A6C34878D82A}">
                    <a16:rowId xmlns:a16="http://schemas.microsoft.com/office/drawing/2014/main" val="307062353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Phoenicia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Astarte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Baal</a:t>
                      </a:r>
                    </a:p>
                  </a:txBody>
                  <a:tcPr horzOverflow="overflow"/>
                </a:tc>
                <a:extLst>
                  <a:ext uri="{0D108BD9-81ED-4DB2-BD59-A6C34878D82A}">
                    <a16:rowId xmlns:a16="http://schemas.microsoft.com/office/drawing/2014/main" val="9346867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Egypt</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Isis</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Osirus/Horus</a:t>
                      </a:r>
                    </a:p>
                  </a:txBody>
                  <a:tcPr horzOverflow="overflow"/>
                </a:tc>
                <a:extLst>
                  <a:ext uri="{0D108BD9-81ED-4DB2-BD59-A6C34878D82A}">
                    <a16:rowId xmlns:a16="http://schemas.microsoft.com/office/drawing/2014/main" val="2215589415"/>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Greece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Aphrodite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Eros</a:t>
                      </a:r>
                    </a:p>
                  </a:txBody>
                  <a:tcPr horzOverflow="overflow"/>
                </a:tc>
                <a:extLst>
                  <a:ext uri="{0D108BD9-81ED-4DB2-BD59-A6C34878D82A}">
                    <a16:rowId xmlns:a16="http://schemas.microsoft.com/office/drawing/2014/main" val="3144159118"/>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Rome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Venus</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Cupid</a:t>
                      </a:r>
                    </a:p>
                  </a:txBody>
                  <a:tcPr horzOverflow="overflow"/>
                </a:tc>
                <a:extLst>
                  <a:ext uri="{0D108BD9-81ED-4DB2-BD59-A6C34878D82A}">
                    <a16:rowId xmlns:a16="http://schemas.microsoft.com/office/drawing/2014/main" val="66726706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Asia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Cybele</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err="1">
                          <a:ln>
                            <a:noFill/>
                          </a:ln>
                          <a:solidFill>
                            <a:schemeClr val="bg2"/>
                          </a:solidFill>
                          <a:effectLst/>
                          <a:latin typeface="Calibri" panose="020F0502020204030204" pitchFamily="34" charset="0"/>
                        </a:rPr>
                        <a:t>Desius</a:t>
                      </a:r>
                      <a:endParaRPr kumimoji="0" lang="en-US" sz="24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19258695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India</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Isi</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err="1">
                          <a:ln>
                            <a:noFill/>
                          </a:ln>
                          <a:solidFill>
                            <a:schemeClr val="bg2"/>
                          </a:solidFill>
                          <a:effectLst/>
                          <a:latin typeface="Calibri" panose="020F0502020204030204" pitchFamily="34" charset="0"/>
                        </a:rPr>
                        <a:t>Aswara</a:t>
                      </a:r>
                      <a:endParaRPr kumimoji="0" lang="en-US" sz="24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23752053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Roman Catholicism</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Mary</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Jesus</a:t>
                      </a:r>
                    </a:p>
                  </a:txBody>
                  <a:tcPr horzOverflow="overflow"/>
                </a:tc>
                <a:extLst>
                  <a:ext uri="{0D108BD9-81ED-4DB2-BD59-A6C34878D82A}">
                    <a16:rowId xmlns:a16="http://schemas.microsoft.com/office/drawing/2014/main" val="314655362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400" b="1" kern="1200" dirty="0">
                          <a:solidFill>
                            <a:srgbClr val="0000CC"/>
                          </a:solidFill>
                          <a:latin typeface="Calibri" panose="020F0502020204030204" pitchFamily="34" charset="0"/>
                          <a:ea typeface="+mn-ea"/>
                          <a:cs typeface="+mn-cs"/>
                        </a:rPr>
                        <a:t>Israel</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Queen of Heaven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(Jer. 7:18; 44:17)</a:t>
                      </a:r>
                    </a:p>
                  </a:txBody>
                  <a:tcPr horzOverflow="overflow"/>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Tammuz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0" i="0" u="none" strike="noStrike" cap="none" normalizeH="0" baseline="0" dirty="0">
                          <a:ln>
                            <a:noFill/>
                          </a:ln>
                          <a:solidFill>
                            <a:schemeClr val="bg2"/>
                          </a:solidFill>
                          <a:effectLst/>
                          <a:latin typeface="Calibri" panose="020F0502020204030204" pitchFamily="34" charset="0"/>
                        </a:rPr>
                        <a:t>(Ezek. 8:14-15)</a:t>
                      </a:r>
                    </a:p>
                  </a:txBody>
                  <a:tcPr horzOverflow="overflow"/>
                </a:tc>
                <a:extLst>
                  <a:ext uri="{0D108BD9-81ED-4DB2-BD59-A6C34878D82A}">
                    <a16:rowId xmlns:a16="http://schemas.microsoft.com/office/drawing/2014/main" val="1819150901"/>
                  </a:ext>
                </a:extLst>
              </a:tr>
              <a:tr h="50292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sz="2400" dirty="0">
                          <a:latin typeface="Calibri" panose="020F0502020204030204" pitchFamily="34" charset="0"/>
                        </a:rPr>
                        <a:t>Alexander Hislop, </a:t>
                      </a:r>
                      <a:r>
                        <a:rPr lang="en-US" sz="2400" i="1" dirty="0">
                          <a:latin typeface="Calibri" panose="020F0502020204030204" pitchFamily="34" charset="0"/>
                        </a:rPr>
                        <a:t>Two Babylons</a:t>
                      </a: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3789494660"/>
                  </a:ext>
                </a:extLst>
              </a:tr>
            </a:tbl>
          </a:graphicData>
        </a:graphic>
      </p:graphicFrame>
    </p:spTree>
    <p:extLst>
      <p:ext uri="{BB962C8B-B14F-4D97-AF65-F5344CB8AC3E}">
        <p14:creationId xmlns:p14="http://schemas.microsoft.com/office/powerpoint/2010/main" val="3877763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2209800" y="228600"/>
            <a:ext cx="7772400" cy="609600"/>
          </a:xfrm>
        </p:spPr>
        <p:txBody>
          <a:bodyPr/>
          <a:lstStyle/>
          <a:p>
            <a:pPr algn="ct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Larkin, </a:t>
            </a:r>
            <a:r>
              <a:rPr lang="en-US" altLang="en-US" sz="3200" i="1" dirty="0">
                <a:solidFill>
                  <a:srgbClr val="00FFFF"/>
                </a:solidFill>
                <a:effectLst>
                  <a:outerShdw blurRad="38100" dist="38100" dir="2700000" algn="tl">
                    <a:srgbClr val="000000">
                      <a:alpha val="43137"/>
                    </a:srgbClr>
                  </a:outerShdw>
                </a:effectLst>
                <a:cs typeface="Times New Roman" panose="02020603050405020304" pitchFamily="18" charset="0"/>
              </a:rPr>
              <a:t>The Book of Revelation</a:t>
            </a: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 151.</a:t>
            </a:r>
            <a:r>
              <a:rPr lang="en-US" altLang="en-US" sz="3200" dirty="0">
                <a:solidFill>
                  <a:srgbClr val="00FFFF"/>
                </a:solidFill>
                <a:effectLst>
                  <a:outerShdw blurRad="38100" dist="38100" dir="2700000" algn="tl">
                    <a:srgbClr val="000000">
                      <a:alpha val="43137"/>
                    </a:srgbClr>
                  </a:outerShdw>
                </a:effectLst>
              </a:rPr>
              <a:t> </a:t>
            </a: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609600" y="838200"/>
            <a:ext cx="10972800" cy="4267200"/>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The river Euphrates, on which the city of Babylon was built</a:t>
            </a:r>
            <a:r>
              <a:rPr lang="en-US" altLang="en-US" dirty="0">
                <a:effectLst>
                  <a:outerShdw blurRad="38100" dist="38100" dir="2700000" algn="tl">
                    <a:srgbClr val="000000">
                      <a:alpha val="43137"/>
                    </a:srgbClr>
                  </a:outerShdw>
                </a:effectLst>
                <a:cs typeface="Times New Roman" panose="02020603050405020304" pitchFamily="18" charset="0"/>
              </a:rPr>
              <a:t>, was one of the four branches into which the river that flowed through the </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Garden of Eden</a:t>
            </a:r>
            <a:r>
              <a:rPr lang="en-US" altLang="en-US" dirty="0">
                <a:effectLst>
                  <a:outerShdw blurRad="38100" dist="38100" dir="2700000" algn="tl">
                    <a:srgbClr val="000000">
                      <a:alpha val="43137"/>
                    </a:srgbClr>
                  </a:outerShdw>
                </a:effectLst>
                <a:cs typeface="Times New Roman" panose="02020603050405020304" pitchFamily="18" charset="0"/>
              </a:rPr>
              <a:t> was divided, and Satan doubtless chose the site of Babylon as his headquarters from which to sally forth to tempt Adam and Eve. It was doubtless here that the Antediluvian apostasy had its source that ended in the flood. To this </a:t>
            </a:r>
            <a:r>
              <a:rPr lang="en-US" altLang="en-US" dirty="0" err="1">
                <a:effectLst>
                  <a:outerShdw blurRad="38100" dist="38100" dir="2700000" algn="tl">
                    <a:srgbClr val="000000">
                      <a:alpha val="43137"/>
                    </a:srgbClr>
                  </a:outerShdw>
                </a:effectLst>
                <a:cs typeface="Times New Roman" panose="02020603050405020304" pitchFamily="18" charset="0"/>
              </a:rPr>
              <a:t>centre</a:t>
            </a:r>
            <a:r>
              <a:rPr lang="en-US" altLang="en-US" dirty="0">
                <a:effectLst>
                  <a:outerShdw blurRad="38100" dist="38100" dir="2700000" algn="tl">
                    <a:srgbClr val="000000">
                      <a:alpha val="43137"/>
                    </a:srgbClr>
                  </a:outerShdw>
                </a:effectLst>
                <a:cs typeface="Times New Roman" panose="02020603050405020304" pitchFamily="18" charset="0"/>
              </a:rPr>
              <a:t> </a:t>
            </a:r>
            <a:r>
              <a:rPr lang="en-US" altLang="en-US" b="1" u="sng" dirty="0">
                <a:solidFill>
                  <a:srgbClr val="FFFFCC"/>
                </a:solidFill>
                <a:effectLst>
                  <a:outerShdw blurRad="38100" dist="38100" dir="2700000" algn="tl">
                    <a:srgbClr val="000000">
                      <a:alpha val="43137"/>
                    </a:srgbClr>
                  </a:outerShdw>
                </a:effectLst>
                <a:cs typeface="Times New Roman" panose="02020603050405020304" pitchFamily="18" charset="0"/>
              </a:rPr>
              <a:t>the ‘forces of Evil’ gravitated after the Flood, and ‘Babel’ was the result. This was the origin of the nations, but the nations were not scattered abroad over the earth until Satan had implanted in them the ‘Virus’ of a doctrine that has been the source of every false religion the world has ever known.</a:t>
            </a:r>
            <a:r>
              <a:rPr lang="en-US" altLang="en-US"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altLang="en-US"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342235074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40D568-3BF3-4DAD-9DC3-C8041A557D95}"/>
              </a:ext>
            </a:extLst>
          </p:cNvPr>
          <p:cNvPicPr>
            <a:picLocks noChangeAspect="1"/>
          </p:cNvPicPr>
          <p:nvPr/>
        </p:nvPicPr>
        <p:blipFill>
          <a:blip r:embed="rId2"/>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729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5054" y="137160"/>
            <a:ext cx="8941895" cy="6583680"/>
          </a:xfrm>
          <a:prstGeom prst="rect">
            <a:avLst/>
          </a:prstGeom>
        </p:spPr>
      </p:pic>
    </p:spTree>
    <p:extLst>
      <p:ext uri="{BB962C8B-B14F-4D97-AF65-F5344CB8AC3E}">
        <p14:creationId xmlns:p14="http://schemas.microsoft.com/office/powerpoint/2010/main" val="372721120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420"/>
                    </a14:imgEffect>
                  </a14:imgLayer>
                </a14:imgProps>
              </a:ext>
              <a:ext uri="{28A0092B-C50C-407E-A947-70E740481C1C}">
                <a14:useLocalDpi xmlns:a14="http://schemas.microsoft.com/office/drawing/2010/main"/>
              </a:ext>
            </a:extLst>
          </a:blip>
          <a:srcRect/>
          <a:stretch>
            <a:fillRect/>
          </a:stretch>
        </p:blipFill>
        <p:spPr bwMode="auto">
          <a:xfrm>
            <a:off x="1706880" y="413576"/>
            <a:ext cx="8778240" cy="6030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9938" name="Rectangle 2"/>
          <p:cNvSpPr>
            <a:spLocks noGrp="1" noChangeArrowheads="1"/>
          </p:cNvSpPr>
          <p:nvPr>
            <p:ph type="title"/>
          </p:nvPr>
        </p:nvSpPr>
        <p:spPr>
          <a:xfrm>
            <a:off x="4495800" y="381000"/>
            <a:ext cx="3200400" cy="1143000"/>
          </a:xfrm>
        </p:spPr>
        <p:txBody>
          <a:bodyPr/>
          <a:lstStyle/>
          <a:p>
            <a:pPr algn="ctr"/>
            <a:r>
              <a:rPr lang="en-US" altLang="en-US" dirty="0">
                <a:effectLst>
                  <a:outerShdw blurRad="38100" dist="38100" dir="2700000" algn="tl">
                    <a:srgbClr val="000000">
                      <a:alpha val="43137"/>
                    </a:srgbClr>
                  </a:outerShdw>
                </a:effectLst>
              </a:rPr>
              <a:t>Isaiah 13-14</a:t>
            </a:r>
          </a:p>
        </p:txBody>
      </p:sp>
      <p:sp>
        <p:nvSpPr>
          <p:cNvPr id="39939" name="Rectangle 3"/>
          <p:cNvSpPr>
            <a:spLocks noGrp="1" noChangeArrowheads="1"/>
          </p:cNvSpPr>
          <p:nvPr>
            <p:ph type="body" idx="1"/>
          </p:nvPr>
        </p:nvSpPr>
        <p:spPr>
          <a:xfrm>
            <a:off x="2209800" y="1600200"/>
            <a:ext cx="7772400" cy="4114800"/>
          </a:xfrm>
          <a:solidFill>
            <a:schemeClr val="tx1">
              <a:alpha val="43000"/>
            </a:schemeClr>
          </a:solidFill>
        </p:spPr>
        <p:txBody>
          <a:bodyPr/>
          <a:lstStyle/>
          <a:p>
            <a:r>
              <a:rPr lang="en-US" altLang="en-US" b="1" dirty="0">
                <a:solidFill>
                  <a:schemeClr val="bg2"/>
                </a:solidFill>
                <a:effectLst/>
              </a:rPr>
              <a:t>Day of the Lord (13:6-9)</a:t>
            </a:r>
          </a:p>
          <a:p>
            <a:r>
              <a:rPr lang="en-US" altLang="en-US" b="1" dirty="0">
                <a:solidFill>
                  <a:schemeClr val="bg2"/>
                </a:solidFill>
                <a:effectLst/>
              </a:rPr>
              <a:t>Cosmic disturbances (13:10-13)</a:t>
            </a:r>
          </a:p>
          <a:p>
            <a:r>
              <a:rPr lang="en-US" altLang="en-US" b="1" dirty="0">
                <a:solidFill>
                  <a:schemeClr val="bg2"/>
                </a:solidFill>
                <a:effectLst/>
              </a:rPr>
              <a:t>Global judgment (13:11-12)</a:t>
            </a:r>
          </a:p>
          <a:p>
            <a:r>
              <a:rPr lang="en-US" altLang="en-US" b="1" dirty="0">
                <a:solidFill>
                  <a:schemeClr val="bg2"/>
                </a:solidFill>
                <a:effectLst/>
              </a:rPr>
              <a:t>Sodom and Gomorrah (13:19)</a:t>
            </a:r>
          </a:p>
          <a:p>
            <a:r>
              <a:rPr lang="en-US" altLang="en-US" b="1" dirty="0">
                <a:solidFill>
                  <a:schemeClr val="bg2"/>
                </a:solidFill>
                <a:effectLst/>
              </a:rPr>
              <a:t>Complete and final desolation (13:20-22)</a:t>
            </a:r>
          </a:p>
          <a:p>
            <a:r>
              <a:rPr lang="en-US" altLang="en-US" b="1" dirty="0">
                <a:solidFill>
                  <a:schemeClr val="bg2"/>
                </a:solidFill>
                <a:effectLst/>
              </a:rPr>
              <a:t>Universal peace and rest (14:5-8)</a:t>
            </a:r>
          </a:p>
          <a:p>
            <a:r>
              <a:rPr lang="en-US" altLang="en-US" b="1" dirty="0">
                <a:solidFill>
                  <a:schemeClr val="bg2"/>
                </a:solidFill>
                <a:effectLst/>
              </a:rPr>
              <a:t>Israel’s regeneration (14:1-4)</a:t>
            </a:r>
          </a:p>
        </p:txBody>
      </p:sp>
      <p:sp>
        <p:nvSpPr>
          <p:cNvPr id="39940" name="Text Box 4"/>
          <p:cNvSpPr txBox="1">
            <a:spLocks noChangeArrowheads="1"/>
          </p:cNvSpPr>
          <p:nvPr/>
        </p:nvSpPr>
        <p:spPr bwMode="auto">
          <a:xfrm>
            <a:off x="3886200" y="5848883"/>
            <a:ext cx="5029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Calibri" panose="020F0502020204030204" pitchFamily="34" charset="0"/>
                <a:cs typeface="Calibri" panose="020F0502020204030204" pitchFamily="34" charset="0"/>
              </a:rPr>
              <a:t>Henry Morris, </a:t>
            </a:r>
            <a:r>
              <a:rPr lang="en-US" altLang="en-US" i="1" dirty="0">
                <a:latin typeface="Calibri" panose="020F0502020204030204" pitchFamily="34" charset="0"/>
                <a:cs typeface="Calibri" panose="020F0502020204030204" pitchFamily="34" charset="0"/>
              </a:rPr>
              <a:t>Revelation Record</a:t>
            </a:r>
            <a:r>
              <a:rPr lang="en-US" altLang="en-US" dirty="0">
                <a:latin typeface="Calibri" panose="020F0502020204030204" pitchFamily="34" charset="0"/>
                <a:cs typeface="Calibri" panose="020F0502020204030204" pitchFamily="34" charset="0"/>
              </a:rPr>
              <a:t>, 348. </a:t>
            </a:r>
          </a:p>
        </p:txBody>
      </p:sp>
    </p:spTree>
    <p:extLst>
      <p:ext uri="{BB962C8B-B14F-4D97-AF65-F5344CB8AC3E}">
        <p14:creationId xmlns:p14="http://schemas.microsoft.com/office/powerpoint/2010/main" val="91894789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9E11B8-B3B6-4A07-AD2C-24DED65675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64514" name="Rectangle 1"/>
          <p:cNvSpPr>
            <a:spLocks noChangeArrowheads="1"/>
          </p:cNvSpPr>
          <p:nvPr/>
        </p:nvSpPr>
        <p:spPr bwMode="auto">
          <a:xfrm>
            <a:off x="1524000" y="0"/>
            <a:ext cx="91440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Isaiah 13:12</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I will make mortal man scarcer than pure gold and mankind than the gold of Ophir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AC8F17A2-9D05-4E6E-84B0-8B06493C44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28379" y="2457450"/>
            <a:ext cx="3135251" cy="2057400"/>
          </a:xfrm>
          <a:prstGeom prst="rect">
            <a:avLst/>
          </a:prstGeom>
        </p:spPr>
      </p:pic>
    </p:spTree>
    <p:extLst>
      <p:ext uri="{BB962C8B-B14F-4D97-AF65-F5344CB8AC3E}">
        <p14:creationId xmlns:p14="http://schemas.microsoft.com/office/powerpoint/2010/main" val="271757942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E6D8E5-BE96-46A6-BC2B-BAEA79CB5394}"/>
              </a:ext>
            </a:extLst>
          </p:cNvPr>
          <p:cNvSpPr>
            <a:spLocks noGrp="1"/>
          </p:cNvSpPr>
          <p:nvPr>
            <p:ph type="title"/>
          </p:nvPr>
        </p:nvSpPr>
        <p:spPr>
          <a:xfrm>
            <a:off x="1524000" y="228600"/>
            <a:ext cx="9144000" cy="1447800"/>
          </a:xfrm>
        </p:spPr>
        <p:txBody>
          <a:bodyPr anchor="t"/>
          <a:lstStyle/>
          <a:p>
            <a:pPr algn="ctr"/>
            <a:r>
              <a:rPr lang="en-US" sz="3600" dirty="0">
                <a:solidFill>
                  <a:srgbClr val="00FFFF"/>
                </a:solidFill>
                <a:effectLst>
                  <a:outerShdw blurRad="38100" dist="38100" dir="2700000" algn="tl">
                    <a:srgbClr val="000000"/>
                  </a:outerShdw>
                </a:effectLst>
              </a:rPr>
              <a:t>ARAB TENT HOME at Babylon 1899-1908</a:t>
            </a:r>
            <a:br>
              <a:rPr lang="en-US" dirty="0">
                <a:effectLst>
                  <a:outerShdw blurRad="38100" dist="38100" dir="2700000" algn="tl">
                    <a:srgbClr val="000000">
                      <a:alpha val="43137"/>
                    </a:srgbClr>
                  </a:outerShdw>
                </a:effectLst>
              </a:rPr>
            </a:br>
            <a:r>
              <a:rPr lang="en-US" sz="2600" dirty="0">
                <a:solidFill>
                  <a:schemeClr val="tx1"/>
                </a:solidFill>
                <a:effectLst>
                  <a:outerShdw blurRad="38100" dist="38100" dir="2700000" algn="tl">
                    <a:srgbClr val="000000">
                      <a:alpha val="43137"/>
                    </a:srgbClr>
                  </a:outerShdw>
                </a:effectLst>
              </a:rPr>
              <a:t>“It will never be inhabited or lived in from generation to generation; </a:t>
            </a:r>
            <a:r>
              <a:rPr lang="en-US" sz="2600" b="1" dirty="0">
                <a:solidFill>
                  <a:schemeClr val="tx1"/>
                </a:solidFill>
                <a:effectLst>
                  <a:outerShdw blurRad="38100" dist="38100" dir="2700000" algn="tl">
                    <a:srgbClr val="000000">
                      <a:alpha val="43137"/>
                    </a:srgbClr>
                  </a:outerShdw>
                </a:effectLst>
              </a:rPr>
              <a:t>Nor will the Arab pitch his tent there” </a:t>
            </a:r>
            <a:r>
              <a:rPr lang="en-US" sz="2600" dirty="0">
                <a:solidFill>
                  <a:schemeClr val="tx1"/>
                </a:solidFill>
                <a:effectLst>
                  <a:outerShdw blurRad="38100" dist="38100" dir="2700000" algn="tl">
                    <a:srgbClr val="000000">
                      <a:alpha val="43137"/>
                    </a:srgbClr>
                  </a:outerShdw>
                </a:effectLst>
              </a:rPr>
              <a:t>(Isaiah 13:20)</a:t>
            </a:r>
          </a:p>
        </p:txBody>
      </p:sp>
      <p:pic>
        <p:nvPicPr>
          <p:cNvPr id="1026" name="Picture 2">
            <a:extLst>
              <a:ext uri="{FF2B5EF4-FFF2-40B4-BE49-F238E27FC236}">
                <a16:creationId xmlns:a16="http://schemas.microsoft.com/office/drawing/2014/main" id="{B7E4D673-E118-44C2-82AF-FCEF113488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2202" y="1958878"/>
            <a:ext cx="7229475" cy="4060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C3DB5240-736E-4A52-8B11-78F0D94BC37B}"/>
              </a:ext>
            </a:extLst>
          </p:cNvPr>
          <p:cNvSpPr txBox="1"/>
          <p:nvPr/>
        </p:nvSpPr>
        <p:spPr>
          <a:xfrm>
            <a:off x="3276600" y="6248401"/>
            <a:ext cx="5638800"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ea typeface="+mj-ea"/>
                <a:cs typeface="+mj-cs"/>
              </a:rPr>
              <a:t>https://www.bibleprophecyaswritten.com/2-arabs/</a:t>
            </a:r>
          </a:p>
        </p:txBody>
      </p:sp>
    </p:spTree>
    <p:extLst>
      <p:ext uri="{BB962C8B-B14F-4D97-AF65-F5344CB8AC3E}">
        <p14:creationId xmlns:p14="http://schemas.microsoft.com/office/powerpoint/2010/main" val="240659816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F73C56F-23F0-47BB-8DBC-62EAF9863ED8}"/>
              </a:ext>
            </a:extLst>
          </p:cNvPr>
          <p:cNvGraphicFramePr>
            <a:graphicFrameLocks noGrp="1"/>
          </p:cNvGraphicFramePr>
          <p:nvPr>
            <p:extLst>
              <p:ext uri="{D42A27DB-BD31-4B8C-83A1-F6EECF244321}">
                <p14:modId xmlns:p14="http://schemas.microsoft.com/office/powerpoint/2010/main" val="479179423"/>
              </p:ext>
            </p:extLst>
          </p:nvPr>
        </p:nvGraphicFramePr>
        <p:xfrm>
          <a:off x="609600" y="365760"/>
          <a:ext cx="10972800" cy="6126480"/>
        </p:xfrm>
        <a:graphic>
          <a:graphicData uri="http://schemas.openxmlformats.org/drawingml/2006/table">
            <a:tbl>
              <a:tblPr firstRow="1" bandRow="1">
                <a:tableStyleId>{D7AC3CCA-C797-4891-BE02-D94E43425B78}</a:tableStyleId>
              </a:tblPr>
              <a:tblGrid>
                <a:gridCol w="5861538">
                  <a:extLst>
                    <a:ext uri="{9D8B030D-6E8A-4147-A177-3AD203B41FA5}">
                      <a16:colId xmlns:a16="http://schemas.microsoft.com/office/drawing/2014/main" val="3380937768"/>
                    </a:ext>
                  </a:extLst>
                </a:gridCol>
                <a:gridCol w="5111262">
                  <a:extLst>
                    <a:ext uri="{9D8B030D-6E8A-4147-A177-3AD203B41FA5}">
                      <a16:colId xmlns:a16="http://schemas.microsoft.com/office/drawing/2014/main" val="1398814127"/>
                    </a:ext>
                  </a:extLst>
                </a:gridCol>
              </a:tblGrid>
              <a:tr h="822960">
                <a:tc gridSpan="2">
                  <a:txBody>
                    <a:bodyPr/>
                    <a:lstStyle/>
                    <a:p>
                      <a:pPr algn="ctr">
                        <a:spcBef>
                          <a:spcPts val="1800"/>
                        </a:spcBef>
                        <a:spcAft>
                          <a:spcPts val="1800"/>
                        </a:spcAft>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Isaiah’s Oracles Against the Nations (Isa 13</a:t>
                      </a: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Times New Roman" panose="02020603050405020304" pitchFamily="18" charset="0"/>
                        </a:rPr>
                        <a:t>–23)</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094499292"/>
                  </a:ext>
                </a:extLst>
              </a:tr>
              <a:tr h="370840">
                <a:tc>
                  <a:txBody>
                    <a:bodyPr/>
                    <a:lstStyle/>
                    <a:p>
                      <a:pPr marL="514350" indent="-514350">
                        <a:spcBef>
                          <a:spcPts val="1800"/>
                        </a:spcBef>
                        <a:spcAft>
                          <a:spcPts val="1800"/>
                        </a:spcAft>
                        <a:buClr>
                          <a:srgbClr val="0000FF"/>
                        </a:buClr>
                        <a:buSzPct val="100000"/>
                        <a:buFont typeface="+mj-lt"/>
                        <a:buAutoNum type="arabicPeriod"/>
                      </a:pPr>
                      <a:r>
                        <a:rPr lang="en-US" altLang="en-US" sz="32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(13:1-14:23)</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Assyria (14:24-27)</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Philistia (14:28-32)</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Moab (15-16)</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Damascus and Samaria (17)</a:t>
                      </a:r>
                    </a:p>
                    <a:p>
                      <a:pPr marL="514350" indent="-514350">
                        <a:spcBef>
                          <a:spcPts val="1800"/>
                        </a:spcBef>
                        <a:spcAft>
                          <a:spcPts val="1800"/>
                        </a:spcAft>
                        <a:buClr>
                          <a:srgbClr val="0000FF"/>
                        </a:buClr>
                        <a:buSzPct val="100000"/>
                        <a:buFont typeface="+mj-lt"/>
                        <a:buAutoNum type="arabicPeriod"/>
                      </a:pPr>
                      <a:r>
                        <a:rPr lang="en-US" altLang="en-US" sz="3200" dirty="0">
                          <a:latin typeface="Calibri" panose="020F0502020204030204" pitchFamily="34" charset="0"/>
                          <a:cs typeface="Calibri" panose="020F0502020204030204" pitchFamily="34" charset="0"/>
                        </a:rPr>
                        <a:t>Ethiopia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14350" indent="-514350">
                        <a:spcBef>
                          <a:spcPts val="1800"/>
                        </a:spcBef>
                        <a:spcAft>
                          <a:spcPts val="1800"/>
                        </a:spcAft>
                        <a:buClr>
                          <a:srgbClr val="0000FF"/>
                        </a:buClr>
                        <a:buSzPct val="100000"/>
                        <a:buFont typeface="+mj-lt"/>
                        <a:buAutoNum type="arabicPeriod" startAt="7"/>
                      </a:pPr>
                      <a:r>
                        <a:rPr lang="en-US" altLang="en-US" sz="3200" dirty="0">
                          <a:latin typeface="Calibri" panose="020F0502020204030204" pitchFamily="34" charset="0"/>
                          <a:cs typeface="Calibri" panose="020F0502020204030204" pitchFamily="34" charset="0"/>
                        </a:rPr>
                        <a:t>Egypt (19-20)</a:t>
                      </a:r>
                    </a:p>
                    <a:p>
                      <a:pPr marL="514350" indent="-514350">
                        <a:spcBef>
                          <a:spcPts val="1800"/>
                        </a:spcBef>
                        <a:spcAft>
                          <a:spcPts val="1800"/>
                        </a:spcAft>
                        <a:buClr>
                          <a:srgbClr val="0000FF"/>
                        </a:buClr>
                        <a:buSzPct val="100000"/>
                        <a:buFont typeface="+mj-lt"/>
                        <a:buAutoNum type="arabicPeriod" startAt="7"/>
                      </a:pPr>
                      <a:r>
                        <a:rPr lang="en-US" altLang="en-US" sz="3200" b="1" u="sng" kern="1200" dirty="0">
                          <a:solidFill>
                            <a:srgbClr val="C00000"/>
                          </a:solidFill>
                          <a:highlight>
                            <a:srgbClr val="FFFFCC"/>
                          </a:highlight>
                          <a:latin typeface="Calibri" panose="020F0502020204030204" pitchFamily="34" charset="0"/>
                          <a:ea typeface="+mn-ea"/>
                          <a:cs typeface="Calibri" panose="020F0502020204030204" pitchFamily="34" charset="0"/>
                        </a:rPr>
                        <a:t>Babylon (21:1-10)</a:t>
                      </a:r>
                    </a:p>
                    <a:p>
                      <a:pPr marL="514350" indent="-514350">
                        <a:spcBef>
                          <a:spcPts val="1800"/>
                        </a:spcBef>
                        <a:spcAft>
                          <a:spcPts val="1800"/>
                        </a:spcAft>
                        <a:buClr>
                          <a:srgbClr val="0000FF"/>
                        </a:buClr>
                        <a:buSzPct val="100000"/>
                        <a:buFont typeface="+mj-lt"/>
                        <a:buAutoNum type="arabicPeriod" startAt="7"/>
                      </a:pPr>
                      <a:r>
                        <a:rPr lang="en-US" altLang="en-US" sz="3200" dirty="0">
                          <a:latin typeface="Calibri" panose="020F0502020204030204" pitchFamily="34" charset="0"/>
                          <a:cs typeface="Calibri" panose="020F0502020204030204" pitchFamily="34" charset="0"/>
                        </a:rPr>
                        <a:t>Edom (21:11-12)</a:t>
                      </a:r>
                    </a:p>
                    <a:p>
                      <a:pPr marL="514350" indent="-514350">
                        <a:spcBef>
                          <a:spcPts val="1800"/>
                        </a:spcBef>
                        <a:spcAft>
                          <a:spcPts val="1800"/>
                        </a:spcAft>
                        <a:buClr>
                          <a:srgbClr val="0000FF"/>
                        </a:buClr>
                        <a:buSzPct val="100000"/>
                        <a:buFont typeface="+mj-lt"/>
                        <a:buAutoNum type="arabicPeriod" startAt="7"/>
                      </a:pPr>
                      <a:r>
                        <a:rPr lang="en-US" altLang="en-US" sz="3200" dirty="0">
                          <a:latin typeface="Calibri" panose="020F0502020204030204" pitchFamily="34" charset="0"/>
                          <a:cs typeface="Calibri" panose="020F0502020204030204" pitchFamily="34" charset="0"/>
                        </a:rPr>
                        <a:t>Arabia (21:13-17)</a:t>
                      </a:r>
                    </a:p>
                    <a:p>
                      <a:pPr marL="514350" indent="-514350">
                        <a:spcBef>
                          <a:spcPts val="1800"/>
                        </a:spcBef>
                        <a:spcAft>
                          <a:spcPts val="1800"/>
                        </a:spcAft>
                        <a:buClr>
                          <a:srgbClr val="0000FF"/>
                        </a:buClr>
                        <a:buSzPct val="100000"/>
                        <a:buFont typeface="+mj-lt"/>
                        <a:buAutoNum type="arabicPeriod" startAt="7"/>
                      </a:pPr>
                      <a:r>
                        <a:rPr lang="en-US" altLang="en-US" sz="3200" dirty="0">
                          <a:latin typeface="Calibri" panose="020F0502020204030204" pitchFamily="34" charset="0"/>
                          <a:cs typeface="Calibri" panose="020F0502020204030204" pitchFamily="34" charset="0"/>
                        </a:rPr>
                        <a:t>Jerusalem (22)</a:t>
                      </a:r>
                    </a:p>
                    <a:p>
                      <a:pPr marL="514350" indent="-514350">
                        <a:spcBef>
                          <a:spcPts val="1800"/>
                        </a:spcBef>
                        <a:spcAft>
                          <a:spcPts val="1800"/>
                        </a:spcAft>
                        <a:buClr>
                          <a:srgbClr val="0000FF"/>
                        </a:buClr>
                        <a:buSzPct val="100000"/>
                        <a:buFont typeface="+mj-lt"/>
                        <a:buAutoNum type="arabicPeriod" startAt="7"/>
                      </a:pPr>
                      <a:r>
                        <a:rPr lang="en-US" altLang="en-US" sz="3200" dirty="0" err="1">
                          <a:latin typeface="Calibri" panose="020F0502020204030204" pitchFamily="34" charset="0"/>
                          <a:cs typeface="Calibri" panose="020F0502020204030204" pitchFamily="34" charset="0"/>
                        </a:rPr>
                        <a:t>Tyre</a:t>
                      </a:r>
                      <a:r>
                        <a:rPr lang="en-US" altLang="en-US" sz="3200" dirty="0">
                          <a:latin typeface="Calibri" panose="020F0502020204030204" pitchFamily="34" charset="0"/>
                          <a:cs typeface="Calibri" panose="020F0502020204030204" pitchFamily="34" charset="0"/>
                        </a:rPr>
                        <a:t> (23)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3104705"/>
                  </a:ext>
                </a:extLst>
              </a:tr>
            </a:tbl>
          </a:graphicData>
        </a:graphic>
      </p:graphicFrame>
    </p:spTree>
    <p:extLst>
      <p:ext uri="{BB962C8B-B14F-4D97-AF65-F5344CB8AC3E}">
        <p14:creationId xmlns:p14="http://schemas.microsoft.com/office/powerpoint/2010/main" val="261008020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659269-5B65-4701-A078-3A9A2D747756}"/>
              </a:ext>
            </a:extLst>
          </p:cNvPr>
          <p:cNvGraphicFramePr>
            <a:graphicFrameLocks noGrp="1"/>
          </p:cNvGraphicFramePr>
          <p:nvPr/>
        </p:nvGraphicFramePr>
        <p:xfrm>
          <a:off x="609600" y="235374"/>
          <a:ext cx="10972800" cy="6387252"/>
        </p:xfrm>
        <a:graphic>
          <a:graphicData uri="http://schemas.openxmlformats.org/drawingml/2006/table">
            <a:tbl>
              <a:tblPr firstRow="1" bandRow="1">
                <a:tableStyleId>{D7AC3CCA-C797-4891-BE02-D94E43425B78}</a:tableStyleId>
              </a:tblPr>
              <a:tblGrid>
                <a:gridCol w="4754880">
                  <a:extLst>
                    <a:ext uri="{9D8B030D-6E8A-4147-A177-3AD203B41FA5}">
                      <a16:colId xmlns:a16="http://schemas.microsoft.com/office/drawing/2014/main" val="3136538324"/>
                    </a:ext>
                  </a:extLst>
                </a:gridCol>
                <a:gridCol w="1463040">
                  <a:extLst>
                    <a:ext uri="{9D8B030D-6E8A-4147-A177-3AD203B41FA5}">
                      <a16:colId xmlns:a16="http://schemas.microsoft.com/office/drawing/2014/main" val="2194749658"/>
                    </a:ext>
                  </a:extLst>
                </a:gridCol>
                <a:gridCol w="4754880">
                  <a:extLst>
                    <a:ext uri="{9D8B030D-6E8A-4147-A177-3AD203B41FA5}">
                      <a16:colId xmlns:a16="http://schemas.microsoft.com/office/drawing/2014/main" val="1322261007"/>
                    </a:ext>
                  </a:extLst>
                </a:gridCol>
              </a:tblGrid>
              <a:tr h="545253">
                <a:tc gridSpan="3">
                  <a:txBody>
                    <a:bodyPr/>
                    <a:lstStyle/>
                    <a:p>
                      <a:pPr algn="ctr"/>
                      <a:r>
                        <a:rPr lang="en-US" sz="2800" dirty="0">
                          <a:latin typeface="Calibri" panose="020F0502020204030204" pitchFamily="34" charset="0"/>
                          <a:cs typeface="Calibri" panose="020F0502020204030204" pitchFamily="34" charset="0"/>
                        </a:rPr>
                        <a:t>ZECHARIAH’S EIGHT NIGHT VISIONS</a:t>
                      </a:r>
                    </a:p>
                  </a:txBody>
                  <a:tcPr anchor="ctr">
                    <a:solidFill>
                      <a:schemeClr val="tx1"/>
                    </a:solidFill>
                  </a:tcPr>
                </a:tc>
                <a:tc hMerge="1">
                  <a:txBody>
                    <a:bodyPr/>
                    <a:lstStyle/>
                    <a:p>
                      <a:endParaRPr lang="en-US" dirty="0"/>
                    </a:p>
                  </a:txBody>
                  <a:tcPr>
                    <a:solidFill>
                      <a:schemeClr val="tx1"/>
                    </a:solidFill>
                  </a:tcPr>
                </a:tc>
                <a:tc hMerge="1">
                  <a:txBody>
                    <a:bodyPr/>
                    <a:lstStyle/>
                    <a:p>
                      <a:endParaRPr lang="en-US" dirty="0"/>
                    </a:p>
                  </a:txBody>
                  <a:tcPr>
                    <a:solidFill>
                      <a:schemeClr val="tx1"/>
                    </a:solidFill>
                  </a:tcPr>
                </a:tc>
                <a:extLst>
                  <a:ext uri="{0D108BD9-81ED-4DB2-BD59-A6C34878D82A}">
                    <a16:rowId xmlns:a16="http://schemas.microsoft.com/office/drawing/2014/main" val="787305106"/>
                  </a:ext>
                </a:extLst>
              </a:tr>
              <a:tr h="545253">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Vision</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Reference</a:t>
                      </a:r>
                    </a:p>
                  </a:txBody>
                  <a:tcPr anchor="ctr">
                    <a:solidFill>
                      <a:schemeClr val="tx1"/>
                    </a:solidFill>
                  </a:tcPr>
                </a:tc>
                <a:tc>
                  <a:txBody>
                    <a:bodyPr/>
                    <a:lstStyle/>
                    <a:p>
                      <a:pPr algn="ctr"/>
                      <a:r>
                        <a:rPr lang="en-US" sz="2400" b="1" kern="1200" dirty="0">
                          <a:solidFill>
                            <a:schemeClr val="dk1"/>
                          </a:solidFill>
                          <a:latin typeface="Calibri" panose="020F0502020204030204" pitchFamily="34" charset="0"/>
                          <a:ea typeface="+mn-ea"/>
                          <a:cs typeface="Calibri" panose="020F0502020204030204" pitchFamily="34" charset="0"/>
                        </a:rPr>
                        <a:t>Meaning</a:t>
                      </a:r>
                    </a:p>
                  </a:txBody>
                  <a:tcPr anchor="ctr">
                    <a:solidFill>
                      <a:schemeClr val="tx1"/>
                    </a:solidFill>
                  </a:tcPr>
                </a:tc>
                <a:extLst>
                  <a:ext uri="{0D108BD9-81ED-4DB2-BD59-A6C34878D82A}">
                    <a16:rowId xmlns:a16="http://schemas.microsoft.com/office/drawing/2014/main" val="3061896758"/>
                  </a:ext>
                </a:extLst>
              </a:tr>
              <a:tr h="545253">
                <a:tc>
                  <a:txBody>
                    <a:bodyPr/>
                    <a:lstStyle/>
                    <a:p>
                      <a:r>
                        <a:rPr lang="en-US" sz="2000" dirty="0">
                          <a:latin typeface="Calibri" panose="020F0502020204030204" pitchFamily="34" charset="0"/>
                          <a:cs typeface="Calibri" panose="020F0502020204030204" pitchFamily="34" charset="0"/>
                        </a:rPr>
                        <a:t>The Red-horse Rider among the Myrtles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1:7-17</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anger against the nations &amp; blessing on restored Israel.</a:t>
                      </a:r>
                    </a:p>
                  </a:txBody>
                  <a:tcPr anchor="ctr">
                    <a:solidFill>
                      <a:schemeClr val="tx1"/>
                    </a:solidFill>
                  </a:tcPr>
                </a:tc>
                <a:extLst>
                  <a:ext uri="{0D108BD9-81ED-4DB2-BD59-A6C34878D82A}">
                    <a16:rowId xmlns:a16="http://schemas.microsoft.com/office/drawing/2014/main" val="308484198"/>
                  </a:ext>
                </a:extLst>
              </a:tr>
              <a:tr h="545253">
                <a:tc>
                  <a:txBody>
                    <a:bodyPr/>
                    <a:lstStyle/>
                    <a:p>
                      <a:r>
                        <a:rPr lang="en-US" sz="2000" dirty="0">
                          <a:latin typeface="Calibri" panose="020F0502020204030204" pitchFamily="34" charset="0"/>
                          <a:cs typeface="Calibri" panose="020F0502020204030204" pitchFamily="34" charset="0"/>
                        </a:rPr>
                        <a:t>The Four Horns &amp; the Four Craftsmen</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1:18-21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judgement on the nations that afflict Israel.</a:t>
                      </a:r>
                    </a:p>
                  </a:txBody>
                  <a:tcPr anchor="ctr">
                    <a:solidFill>
                      <a:schemeClr val="tx1"/>
                    </a:solidFill>
                  </a:tcPr>
                </a:tc>
                <a:extLst>
                  <a:ext uri="{0D108BD9-81ED-4DB2-BD59-A6C34878D82A}">
                    <a16:rowId xmlns:a16="http://schemas.microsoft.com/office/drawing/2014/main" val="1801932628"/>
                  </a:ext>
                </a:extLst>
              </a:tr>
              <a:tr h="545253">
                <a:tc>
                  <a:txBody>
                    <a:bodyPr/>
                    <a:lstStyle/>
                    <a:p>
                      <a:r>
                        <a:rPr lang="en-US" sz="2000" dirty="0">
                          <a:latin typeface="Calibri" panose="020F0502020204030204" pitchFamily="34" charset="0"/>
                          <a:cs typeface="Calibri" panose="020F0502020204030204" pitchFamily="34" charset="0"/>
                        </a:rPr>
                        <a:t>The Surveyor with a Measuring Line</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Chapter 2</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God’s future blessing on restored Israel.</a:t>
                      </a:r>
                    </a:p>
                  </a:txBody>
                  <a:tcPr anchor="ctr">
                    <a:solidFill>
                      <a:schemeClr val="tx1"/>
                    </a:solidFill>
                  </a:tcPr>
                </a:tc>
                <a:extLst>
                  <a:ext uri="{0D108BD9-81ED-4DB2-BD59-A6C34878D82A}">
                    <a16:rowId xmlns:a16="http://schemas.microsoft.com/office/drawing/2014/main" val="4259588334"/>
                  </a:ext>
                </a:extLst>
              </a:tr>
              <a:tr h="545253">
                <a:tc>
                  <a:txBody>
                    <a:bodyPr/>
                    <a:lstStyle/>
                    <a:p>
                      <a:r>
                        <a:rPr lang="en-US" sz="2000" dirty="0">
                          <a:latin typeface="Calibri" panose="020F0502020204030204" pitchFamily="34" charset="0"/>
                          <a:cs typeface="Calibri" panose="020F0502020204030204" pitchFamily="34" charset="0"/>
                        </a:rPr>
                        <a:t>The Cleansing &amp; Crowning of Joshua the Hight Priest.</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3</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Israel’s future cleansing from sin &amp; reinstatement as a priestly nation.</a:t>
                      </a:r>
                    </a:p>
                  </a:txBody>
                  <a:tcPr anchor="ctr">
                    <a:solidFill>
                      <a:schemeClr val="tx1"/>
                    </a:solidFill>
                  </a:tcPr>
                </a:tc>
                <a:extLst>
                  <a:ext uri="{0D108BD9-81ED-4DB2-BD59-A6C34878D82A}">
                    <a16:rowId xmlns:a16="http://schemas.microsoft.com/office/drawing/2014/main" val="1011314601"/>
                  </a:ext>
                </a:extLst>
              </a:tr>
              <a:tr h="545253">
                <a:tc>
                  <a:txBody>
                    <a:bodyPr/>
                    <a:lstStyle/>
                    <a:p>
                      <a:r>
                        <a:rPr lang="en-US" sz="2000" dirty="0">
                          <a:latin typeface="Calibri" panose="020F0502020204030204" pitchFamily="34" charset="0"/>
                          <a:cs typeface="Calibri" panose="020F0502020204030204" pitchFamily="34" charset="0"/>
                        </a:rPr>
                        <a:t>The Golden Lampstand &amp; the Two Olive Trees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Calibri" panose="020F0502020204030204" pitchFamily="34" charset="0"/>
                          <a:cs typeface="Calibri" panose="020F0502020204030204" pitchFamily="34" charset="0"/>
                        </a:rPr>
                        <a:t>Chapter 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Israel as the light to the nations under Messiah, the King-Priest.</a:t>
                      </a:r>
                    </a:p>
                  </a:txBody>
                  <a:tcPr anchor="ctr">
                    <a:solidFill>
                      <a:schemeClr val="tx1"/>
                    </a:solidFill>
                  </a:tcPr>
                </a:tc>
                <a:extLst>
                  <a:ext uri="{0D108BD9-81ED-4DB2-BD59-A6C34878D82A}">
                    <a16:rowId xmlns:a16="http://schemas.microsoft.com/office/drawing/2014/main" val="887607491"/>
                  </a:ext>
                </a:extLst>
              </a:tr>
              <a:tr h="545253">
                <a:tc>
                  <a:txBody>
                    <a:bodyPr/>
                    <a:lstStyle/>
                    <a:p>
                      <a:r>
                        <a:rPr lang="en-US" sz="2000" dirty="0">
                          <a:latin typeface="Calibri" panose="020F0502020204030204" pitchFamily="34" charset="0"/>
                          <a:cs typeface="Calibri" panose="020F0502020204030204" pitchFamily="34" charset="0"/>
                        </a:rPr>
                        <a:t>The Flying Scroll</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5:1-4</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severity &amp; totality of divine judgment on individual Israelites.</a:t>
                      </a:r>
                    </a:p>
                  </a:txBody>
                  <a:tcPr anchor="ctr">
                    <a:solidFill>
                      <a:schemeClr val="tx1"/>
                    </a:solidFill>
                  </a:tcPr>
                </a:tc>
                <a:extLst>
                  <a:ext uri="{0D108BD9-81ED-4DB2-BD59-A6C34878D82A}">
                    <a16:rowId xmlns:a16="http://schemas.microsoft.com/office/drawing/2014/main" val="4128324461"/>
                  </a:ext>
                </a:extLst>
              </a:tr>
              <a:tr h="545253">
                <a:tc>
                  <a:txBody>
                    <a:bodyPr/>
                    <a:lstStyle/>
                    <a:p>
                      <a:r>
                        <a:rPr lang="en-US" sz="2000" dirty="0">
                          <a:latin typeface="Calibri" panose="020F0502020204030204" pitchFamily="34" charset="0"/>
                          <a:cs typeface="Calibri" panose="020F0502020204030204" pitchFamily="34" charset="0"/>
                        </a:rPr>
                        <a:t>The Woman in the Ephah</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5:5-11</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The removal of national Israel’s sin of rebellion against God.</a:t>
                      </a:r>
                    </a:p>
                  </a:txBody>
                  <a:tcPr anchor="ctr">
                    <a:solidFill>
                      <a:schemeClr val="tx1"/>
                    </a:solidFill>
                  </a:tcPr>
                </a:tc>
                <a:extLst>
                  <a:ext uri="{0D108BD9-81ED-4DB2-BD59-A6C34878D82A}">
                    <a16:rowId xmlns:a16="http://schemas.microsoft.com/office/drawing/2014/main" val="2385179686"/>
                  </a:ext>
                </a:extLst>
              </a:tr>
              <a:tr h="545253">
                <a:tc>
                  <a:txBody>
                    <a:bodyPr/>
                    <a:lstStyle/>
                    <a:p>
                      <a:r>
                        <a:rPr lang="en-US" sz="2000" dirty="0">
                          <a:latin typeface="Calibri" panose="020F0502020204030204" pitchFamily="34" charset="0"/>
                          <a:cs typeface="Calibri" panose="020F0502020204030204" pitchFamily="34" charset="0"/>
                        </a:rPr>
                        <a:t>The Four Chariots</a:t>
                      </a:r>
                    </a:p>
                  </a:txBody>
                  <a:tcPr anchor="ctr">
                    <a:solidFill>
                      <a:schemeClr val="tx1"/>
                    </a:solidFill>
                  </a:tcPr>
                </a:tc>
                <a:tc>
                  <a:txBody>
                    <a:bodyPr/>
                    <a:lstStyle/>
                    <a:p>
                      <a:pPr algn="ctr"/>
                      <a:r>
                        <a:rPr lang="en-US" sz="2000" b="1" dirty="0">
                          <a:latin typeface="Calibri" panose="020F0502020204030204" pitchFamily="34" charset="0"/>
                          <a:cs typeface="Calibri" panose="020F0502020204030204" pitchFamily="34" charset="0"/>
                        </a:rPr>
                        <a:t>6:1-8</a:t>
                      </a:r>
                    </a:p>
                  </a:txBody>
                  <a:tcPr anchor="ctr">
                    <a:solidFill>
                      <a:schemeClr val="tx1"/>
                    </a:solidFill>
                  </a:tcPr>
                </a:tc>
                <a:tc>
                  <a:txBody>
                    <a:bodyPr/>
                    <a:lstStyle/>
                    <a:p>
                      <a:r>
                        <a:rPr lang="en-US" sz="2000" dirty="0">
                          <a:latin typeface="Calibri" panose="020F0502020204030204" pitchFamily="34" charset="0"/>
                          <a:cs typeface="Calibri" panose="020F0502020204030204" pitchFamily="34" charset="0"/>
                        </a:rPr>
                        <a:t>Divine judgment on Gentile nations.</a:t>
                      </a:r>
                    </a:p>
                  </a:txBody>
                  <a:tcPr anchor="ctr">
                    <a:solidFill>
                      <a:schemeClr val="tx1"/>
                    </a:solidFill>
                  </a:tcPr>
                </a:tc>
                <a:extLst>
                  <a:ext uri="{0D108BD9-81ED-4DB2-BD59-A6C34878D82A}">
                    <a16:rowId xmlns:a16="http://schemas.microsoft.com/office/drawing/2014/main" val="2529794026"/>
                  </a:ext>
                </a:extLst>
              </a:tr>
            </a:tbl>
          </a:graphicData>
        </a:graphic>
      </p:graphicFrame>
    </p:spTree>
    <p:extLst>
      <p:ext uri="{BB962C8B-B14F-4D97-AF65-F5344CB8AC3E}">
        <p14:creationId xmlns:p14="http://schemas.microsoft.com/office/powerpoint/2010/main" val="201805193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6880" y="381272"/>
            <a:ext cx="8778240" cy="6095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914" name="Rectangle 2"/>
          <p:cNvSpPr>
            <a:spLocks noGrp="1" noChangeArrowheads="1"/>
          </p:cNvSpPr>
          <p:nvPr>
            <p:ph type="title"/>
          </p:nvPr>
        </p:nvSpPr>
        <p:spPr>
          <a:xfrm>
            <a:off x="2209800" y="381000"/>
            <a:ext cx="7772400" cy="1143000"/>
          </a:xfrm>
        </p:spPr>
        <p:txBody>
          <a:bodyPr/>
          <a:lstStyle/>
          <a:p>
            <a:pPr algn="ctr"/>
            <a:r>
              <a:rPr lang="en-US" altLang="en-US" dirty="0">
                <a:effectLst>
                  <a:outerShdw blurRad="38100" dist="38100" dir="2700000" algn="tl">
                    <a:srgbClr val="000000">
                      <a:alpha val="43137"/>
                    </a:srgbClr>
                  </a:outerShdw>
                </a:effectLst>
              </a:rPr>
              <a:t>Jeremiah 50-51</a:t>
            </a:r>
          </a:p>
        </p:txBody>
      </p:sp>
      <p:sp>
        <p:nvSpPr>
          <p:cNvPr id="38915" name="Rectangle 3"/>
          <p:cNvSpPr>
            <a:spLocks noGrp="1" noChangeArrowheads="1"/>
          </p:cNvSpPr>
          <p:nvPr>
            <p:ph type="body" idx="1"/>
          </p:nvPr>
        </p:nvSpPr>
        <p:spPr>
          <a:xfrm>
            <a:off x="2133600" y="1600200"/>
            <a:ext cx="7772400" cy="3505200"/>
          </a:xfrm>
          <a:solidFill>
            <a:schemeClr val="tx1">
              <a:alpha val="40000"/>
            </a:schemeClr>
          </a:solidFill>
        </p:spPr>
        <p:txBody>
          <a:bodyPr/>
          <a:lstStyle/>
          <a:p>
            <a:r>
              <a:rPr lang="en-US" altLang="en-US" b="1" dirty="0">
                <a:solidFill>
                  <a:schemeClr val="bg2"/>
                </a:solidFill>
                <a:effectLst/>
              </a:rPr>
              <a:t>Sudden destruction (51:8)</a:t>
            </a:r>
          </a:p>
          <a:p>
            <a:r>
              <a:rPr lang="en-US" altLang="en-US" b="1" dirty="0">
                <a:solidFill>
                  <a:schemeClr val="bg2"/>
                </a:solidFill>
                <a:effectLst/>
              </a:rPr>
              <a:t>Complete destruction (50:3, 13, 26, 39-40; 51:29, 43, 62)</a:t>
            </a:r>
          </a:p>
          <a:p>
            <a:r>
              <a:rPr lang="en-US" altLang="en-US" b="1" dirty="0">
                <a:solidFill>
                  <a:schemeClr val="bg2"/>
                </a:solidFill>
                <a:effectLst/>
              </a:rPr>
              <a:t>No reuse of building materials (51:26)</a:t>
            </a:r>
          </a:p>
          <a:p>
            <a:r>
              <a:rPr lang="en-US" altLang="en-US" b="1" dirty="0">
                <a:solidFill>
                  <a:schemeClr val="bg2"/>
                </a:solidFill>
                <a:effectLst/>
              </a:rPr>
              <a:t>Believers flee (50:8; 51:6, 45)</a:t>
            </a:r>
          </a:p>
          <a:p>
            <a:r>
              <a:rPr lang="en-US" altLang="en-US" b="1" dirty="0">
                <a:solidFill>
                  <a:schemeClr val="bg2"/>
                </a:solidFill>
                <a:effectLst/>
              </a:rPr>
              <a:t>Israel’s regeneration (50:2, 4-5, 20; 51:50)</a:t>
            </a:r>
          </a:p>
        </p:txBody>
      </p:sp>
      <p:sp>
        <p:nvSpPr>
          <p:cNvPr id="38916" name="Text Box 4"/>
          <p:cNvSpPr txBox="1">
            <a:spLocks noChangeArrowheads="1"/>
          </p:cNvSpPr>
          <p:nvPr/>
        </p:nvSpPr>
        <p:spPr bwMode="auto">
          <a:xfrm>
            <a:off x="2019300" y="6000690"/>
            <a:ext cx="8153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Calibri" panose="020F0502020204030204" pitchFamily="34" charset="0"/>
                <a:cs typeface="Calibri" panose="020F0502020204030204" pitchFamily="34" charset="0"/>
              </a:rPr>
              <a:t>Dyer, "The Identity of Babylon in Revelation 17–18 (Part 2)," 443-49. </a:t>
            </a:r>
          </a:p>
        </p:txBody>
      </p:sp>
    </p:spTree>
    <p:extLst>
      <p:ext uri="{BB962C8B-B14F-4D97-AF65-F5344CB8AC3E}">
        <p14:creationId xmlns:p14="http://schemas.microsoft.com/office/powerpoint/2010/main" val="37674714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114300"/>
            <a:ext cx="82994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title"/>
          </p:nvPr>
        </p:nvSpPr>
        <p:spPr>
          <a:xfrm>
            <a:off x="2209800" y="228600"/>
            <a:ext cx="7772400" cy="1143000"/>
          </a:xfrm>
        </p:spPr>
        <p:txBody>
          <a:bodyPr/>
          <a:lstStyle/>
          <a:p>
            <a:pPr algn="ctr">
              <a:defRPr/>
            </a:pPr>
            <a:r>
              <a:rPr lang="en-US" sz="3600" dirty="0">
                <a:solidFill>
                  <a:srgbClr val="00FFFF"/>
                </a:solidFill>
                <a:effectLst>
                  <a:outerShdw blurRad="38100" dist="38100" dir="2700000" algn="tl">
                    <a:srgbClr val="000000"/>
                  </a:outerShdw>
                </a:effectLst>
              </a:rPr>
              <a:t>Herodotus, </a:t>
            </a:r>
            <a:r>
              <a:rPr lang="en-US" sz="3600" i="1" dirty="0">
                <a:solidFill>
                  <a:srgbClr val="00FFFF"/>
                </a:solidFill>
                <a:effectLst>
                  <a:outerShdw blurRad="38100" dist="38100" dir="2700000" algn="tl">
                    <a:srgbClr val="000000"/>
                  </a:outerShdw>
                </a:effectLst>
              </a:rPr>
              <a:t>Histories</a:t>
            </a:r>
            <a:r>
              <a:rPr lang="en-US" sz="3600" dirty="0">
                <a:solidFill>
                  <a:srgbClr val="00FFFF"/>
                </a:solidFill>
                <a:effectLst>
                  <a:outerShdw blurRad="38100" dist="38100" dir="2700000" algn="tl">
                    <a:srgbClr val="000000"/>
                  </a:outerShdw>
                </a:effectLst>
              </a:rPr>
              <a:t>, 1:191 (450 B.C.)</a:t>
            </a:r>
          </a:p>
        </p:txBody>
      </p:sp>
      <p:sp>
        <p:nvSpPr>
          <p:cNvPr id="129028" name="Rectangle 4"/>
          <p:cNvSpPr>
            <a:spLocks noGrp="1" noChangeArrowheads="1"/>
          </p:cNvSpPr>
          <p:nvPr>
            <p:ph type="body" idx="1"/>
          </p:nvPr>
        </p:nvSpPr>
        <p:spPr>
          <a:xfrm>
            <a:off x="609600" y="1600200"/>
            <a:ext cx="10972800" cy="4953000"/>
          </a:xfrm>
        </p:spPr>
        <p:txBody>
          <a:bodyPr/>
          <a:lstStyle/>
          <a:p>
            <a:pPr marL="0" indent="0" algn="just">
              <a:lnSpc>
                <a:spcPct val="90000"/>
              </a:lnSpc>
              <a:buNone/>
              <a:defRPr/>
            </a:pPr>
            <a:r>
              <a:rPr lang="en-US" sz="3400" dirty="0"/>
              <a:t>“…he (Cyrus) conducted the river by a channel into the lake…and so </a:t>
            </a:r>
            <a:r>
              <a:rPr lang="en-US" sz="3400" b="1" u="sng" dirty="0">
                <a:solidFill>
                  <a:srgbClr val="FFFFCC"/>
                </a:solidFill>
              </a:rPr>
              <a:t>he made the former course of the river passable by the sinking of the stream</a:t>
            </a:r>
            <a:r>
              <a:rPr lang="en-US" sz="3400" dirty="0"/>
              <a:t>. When this had been done, the Persians who had been posted for this very purpose entered by the bed of the river Euphrates into Babylon, </a:t>
            </a:r>
            <a:r>
              <a:rPr lang="en-US" sz="3400" b="1" u="sng" dirty="0">
                <a:solidFill>
                  <a:srgbClr val="FFFFCC"/>
                </a:solidFill>
              </a:rPr>
              <a:t>the stream having sunk so far that it reached about to the middle of a man’s thigh…those Babylonians who dwelt in the middle did not know that they had been captured</a:t>
            </a:r>
            <a:r>
              <a:rPr lang="en-US" sz="3400" dirty="0"/>
              <a:t>…”</a:t>
            </a:r>
            <a:r>
              <a:rPr lang="en-US" sz="3400" dirty="0">
                <a:solidFill>
                  <a:schemeClr val="bg1"/>
                </a:solidFill>
              </a:rPr>
              <a:t> </a:t>
            </a:r>
          </a:p>
        </p:txBody>
      </p:sp>
    </p:spTree>
    <p:extLst>
      <p:ext uri="{BB962C8B-B14F-4D97-AF65-F5344CB8AC3E}">
        <p14:creationId xmlns:p14="http://schemas.microsoft.com/office/powerpoint/2010/main" val="181660348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569728"/>
            <a:ext cx="8632684" cy="5718544"/>
          </a:xfrm>
          <a:prstGeom prst="rect">
            <a:avLst/>
          </a:prstGeom>
        </p:spPr>
      </p:pic>
    </p:spTree>
    <p:extLst>
      <p:ext uri="{BB962C8B-B14F-4D97-AF65-F5344CB8AC3E}">
        <p14:creationId xmlns:p14="http://schemas.microsoft.com/office/powerpoint/2010/main" val="379833216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Grp="1" noChangeArrowheads="1"/>
          </p:cNvSpPr>
          <p:nvPr>
            <p:ph type="body" idx="1"/>
          </p:nvPr>
        </p:nvSpPr>
        <p:spPr>
          <a:xfrm>
            <a:off x="609600" y="1447800"/>
            <a:ext cx="10972800" cy="4343400"/>
          </a:xfrm>
        </p:spPr>
        <p:txBody>
          <a:bodyPr/>
          <a:lstStyle/>
          <a:p>
            <a:pPr marL="0" indent="0" algn="just">
              <a:spcBef>
                <a:spcPts val="0"/>
              </a:spcBef>
              <a:buNone/>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Without any battle</a:t>
            </a:r>
            <a:r>
              <a:rPr lang="en-US" dirty="0">
                <a:effectLst>
                  <a:outerShdw blurRad="38100" dist="38100" dir="2700000" algn="tl">
                    <a:srgbClr val="000000">
                      <a:alpha val="43137"/>
                    </a:srgbClr>
                  </a:outerShdw>
                </a:effectLst>
                <a:cs typeface="Calibri" panose="020F0502020204030204" pitchFamily="34" charset="0"/>
              </a:rPr>
              <a:t>... sparing Babylon... any calamity....I am Cyrus...king of Babylon....When I entered Babylon...under jubilation and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rejoicing...troops</a:t>
            </a:r>
            <a:r>
              <a:rPr lang="en-US" dirty="0">
                <a:effectLst>
                  <a:outerShdw blurRad="38100" dist="38100" dir="2700000" algn="tl">
                    <a:srgbClr val="000000">
                      <a:alpha val="43137"/>
                    </a:srgbClr>
                  </a:outerShdw>
                </a:effectLst>
                <a:cs typeface="Calibri" panose="020F0502020204030204" pitchFamily="34" charset="0"/>
              </a:rPr>
              <a:t> walked around Babylon...</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in peace</a:t>
            </a:r>
            <a:r>
              <a:rPr lang="en-US" dirty="0">
                <a:effectLst>
                  <a:outerShdw blurRad="38100" dist="38100" dir="2700000" algn="tl">
                    <a:srgbClr val="000000">
                      <a:alpha val="43137"/>
                    </a:srgbClr>
                  </a:outerShdw>
                </a:effectLst>
                <a:cs typeface="Calibri" panose="020F0502020204030204" pitchFamily="34" charset="0"/>
              </a:rPr>
              <a:t>, I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did not allow</a:t>
            </a:r>
            <a:r>
              <a:rPr lang="en-US" dirty="0">
                <a:effectLst>
                  <a:outerShdw blurRad="38100" dist="38100" dir="2700000" algn="tl">
                    <a:srgbClr val="000000">
                      <a:alpha val="43137"/>
                    </a:srgbClr>
                  </a:outerShdw>
                </a:effectLst>
                <a:cs typeface="Calibri" panose="020F0502020204030204" pitchFamily="34" charset="0"/>
              </a:rPr>
              <a:t> anybody to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terrorize</a:t>
            </a:r>
            <a:r>
              <a:rPr lang="en-US" dirty="0">
                <a:effectLst>
                  <a:outerShdw blurRad="38100" dist="38100" dir="2700000" algn="tl">
                    <a:srgbClr val="000000">
                      <a:alpha val="43137"/>
                    </a:srgbClr>
                  </a:outerShdw>
                </a:effectLst>
                <a:cs typeface="Calibri" panose="020F0502020204030204" pitchFamily="34" charset="0"/>
              </a:rPr>
              <a:t> (any place) of the [country of Sumer] and Akkad. I strove for peace in Babylon...and in all his (other) sacred cities....I returned to (these) sacred cities on the other side of the Tigris, the sanctuaries of which have been in ruins for a long time, the images which (used) to live therein and established for them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permanent sanctuaries</a:t>
            </a:r>
            <a:r>
              <a:rPr lang="en-US" dirty="0">
                <a:effectLst>
                  <a:outerShdw blurRad="38100" dist="38100" dir="2700000" algn="tl">
                    <a:srgbClr val="000000">
                      <a:alpha val="43137"/>
                    </a:srgbClr>
                  </a:outerShdw>
                </a:effectLst>
                <a:cs typeface="Calibri" panose="020F0502020204030204" pitchFamily="34" charset="0"/>
              </a:rPr>
              <a:t>.</a:t>
            </a:r>
            <a:r>
              <a:rPr lang="en-US" dirty="0">
                <a:solidFill>
                  <a:schemeClr val="bg1"/>
                </a:solidFill>
                <a:effectLst>
                  <a:outerShdw blurRad="38100" dist="38100" dir="2700000" algn="tl">
                    <a:srgbClr val="000000">
                      <a:alpha val="43137"/>
                    </a:srgbClr>
                  </a:outerShdw>
                </a:effectLst>
                <a:cs typeface="Calibri" panose="020F0502020204030204" pitchFamily="34" charset="0"/>
              </a:rPr>
              <a:t>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21895" cy="1097280"/>
          </a:xfrm>
          <a:prstGeom prst="rect">
            <a:avLst/>
          </a:prstGeom>
        </p:spPr>
      </p:pic>
      <p:sp>
        <p:nvSpPr>
          <p:cNvPr id="3" name="Rectangle 2">
            <a:extLst>
              <a:ext uri="{FF2B5EF4-FFF2-40B4-BE49-F238E27FC236}">
                <a16:creationId xmlns:a16="http://schemas.microsoft.com/office/drawing/2014/main" id="{CE5248D3-3A02-4B92-98A7-F1B4AF8FAD53}"/>
              </a:ext>
            </a:extLst>
          </p:cNvPr>
          <p:cNvSpPr/>
          <p:nvPr/>
        </p:nvSpPr>
        <p:spPr>
          <a:xfrm>
            <a:off x="2895600" y="218926"/>
            <a:ext cx="64008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James Pritchard</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The Ancient Near East Texts Relating to the Old Testament, 315-16. </a:t>
            </a:r>
          </a:p>
        </p:txBody>
      </p:sp>
    </p:spTree>
    <p:extLst>
      <p:ext uri="{BB962C8B-B14F-4D97-AF65-F5344CB8AC3E}">
        <p14:creationId xmlns:p14="http://schemas.microsoft.com/office/powerpoint/2010/main" val="229110580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type="body" idx="1"/>
          </p:nvPr>
        </p:nvSpPr>
        <p:spPr>
          <a:xfrm>
            <a:off x="609600" y="1447803"/>
            <a:ext cx="10972800" cy="5029199"/>
          </a:xfrm>
        </p:spPr>
        <p:txBody>
          <a:bodyPr/>
          <a:lstStyle/>
          <a:p>
            <a:pPr marL="0" indent="0" algn="just">
              <a:spcBef>
                <a:spcPts val="0"/>
              </a:spcBef>
              <a:buNone/>
              <a:defRPr/>
            </a:pPr>
            <a:r>
              <a:rPr lang="en-US" dirty="0">
                <a:effectLst>
                  <a:outerShdw blurRad="38100" dist="38100" dir="2700000" algn="tl">
                    <a:srgbClr val="000000">
                      <a:alpha val="43137"/>
                    </a:srgbClr>
                  </a:outerShdw>
                </a:effectLst>
                <a:cs typeface="Calibri" panose="020F0502020204030204" pitchFamily="34" charset="0"/>
              </a:rPr>
              <a:t>I (also) gathered all their (former) inhabitants and returned (to them) their habitations. Furthermore, I resettled...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unharmed</a:t>
            </a:r>
            <a:r>
              <a:rPr lang="en-US" dirty="0">
                <a:effectLst>
                  <a:outerShdw blurRad="38100" dist="38100" dir="2700000" algn="tl">
                    <a:srgbClr val="000000">
                      <a:alpha val="43137"/>
                    </a:srgbClr>
                  </a:outerShdw>
                </a:effectLst>
                <a:cs typeface="Calibri" panose="020F0502020204030204" pitchFamily="34" charset="0"/>
              </a:rPr>
              <a:t>, in their (former) chapels, the places which make them happy. May all the gods whom I have resettled in their sacred cities ask daily Bel and Nebo for a long life for me...all of them I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resettled in a peaceful place</a:t>
            </a:r>
            <a:r>
              <a:rPr lang="en-US" dirty="0">
                <a:effectLst>
                  <a:outerShdw blurRad="38100" dist="38100" dir="2700000" algn="tl">
                    <a:srgbClr val="000000">
                      <a:alpha val="43137"/>
                    </a:srgbClr>
                  </a:outerShdw>
                </a:effectLst>
                <a:cs typeface="Calibri" panose="020F0502020204030204" pitchFamily="34" charset="0"/>
              </a:rPr>
              <a:t>... ducks and doves,...I </a:t>
            </a:r>
            <a:r>
              <a:rPr lang="en-US" dirty="0" err="1">
                <a:effectLst>
                  <a:outerShdw blurRad="38100" dist="38100" dir="2700000" algn="tl">
                    <a:srgbClr val="000000">
                      <a:alpha val="43137"/>
                    </a:srgbClr>
                  </a:outerShdw>
                </a:effectLst>
                <a:cs typeface="Calibri" panose="020F0502020204030204" pitchFamily="34" charset="0"/>
              </a:rPr>
              <a:t>endeavoured</a:t>
            </a:r>
            <a:r>
              <a:rPr lang="en-US" dirty="0">
                <a:effectLst>
                  <a:outerShdw blurRad="38100" dist="38100" dir="2700000" algn="tl">
                    <a:srgbClr val="000000">
                      <a:alpha val="43137"/>
                    </a:srgbClr>
                  </a:outerShdw>
                </a:effectLst>
                <a:cs typeface="Calibri" panose="020F0502020204030204" pitchFamily="34" charset="0"/>
              </a:rPr>
              <a:t> to fortify/repair their dwelling places . . . </a:t>
            </a:r>
            <a:endParaRPr lang="en-US" dirty="0">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1565D1FB-DF9C-4424-B2D3-824EFCAD77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21895" cy="1097280"/>
          </a:xfrm>
          <a:prstGeom prst="rect">
            <a:avLst/>
          </a:prstGeom>
        </p:spPr>
      </p:pic>
      <p:sp>
        <p:nvSpPr>
          <p:cNvPr id="9" name="Rectangle 8">
            <a:extLst>
              <a:ext uri="{FF2B5EF4-FFF2-40B4-BE49-F238E27FC236}">
                <a16:creationId xmlns:a16="http://schemas.microsoft.com/office/drawing/2014/main" id="{C95944B5-0B55-49A9-8D6E-56AE97F1B652}"/>
              </a:ext>
            </a:extLst>
          </p:cNvPr>
          <p:cNvSpPr/>
          <p:nvPr/>
        </p:nvSpPr>
        <p:spPr>
          <a:xfrm>
            <a:off x="2895600" y="218926"/>
            <a:ext cx="640080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James Pritchard</a:t>
            </a:r>
          </a:p>
          <a:p>
            <a:pPr algn="ctr"/>
            <a:r>
              <a:rPr lang="en-US" sz="1800" i="1" dirty="0">
                <a:effectLst>
                  <a:outerShdw blurRad="38100" dist="38100" dir="2700000" algn="tl">
                    <a:srgbClr val="000000">
                      <a:alpha val="43137"/>
                    </a:srgbClr>
                  </a:outerShdw>
                </a:effectLst>
                <a:latin typeface="Calibri" panose="020F0502020204030204" pitchFamily="34" charset="0"/>
                <a:cs typeface="+mn-cs"/>
              </a:rPr>
              <a:t>The Ancient Near East Texts Relating to the Old Testament, 315-16. </a:t>
            </a:r>
          </a:p>
        </p:txBody>
      </p:sp>
    </p:spTree>
    <p:extLst>
      <p:ext uri="{BB962C8B-B14F-4D97-AF65-F5344CB8AC3E}">
        <p14:creationId xmlns:p14="http://schemas.microsoft.com/office/powerpoint/2010/main" val="101921486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2209800" y="228600"/>
            <a:ext cx="7772400" cy="838200"/>
          </a:xfrm>
        </p:spPr>
        <p:txBody>
          <a:bodyPr/>
          <a:lstStyle/>
          <a:p>
            <a:pPr algn="ctr">
              <a:defRPr/>
            </a:pPr>
            <a:r>
              <a:rPr lang="en-US" sz="3600" dirty="0">
                <a:effectLst>
                  <a:outerShdw blurRad="38100" dist="38100" dir="2700000" algn="tl">
                    <a:srgbClr val="000000">
                      <a:alpha val="43137"/>
                    </a:srgbClr>
                  </a:outerShdw>
                </a:effectLst>
              </a:rPr>
              <a:t>Babylon’s History After 539 B.C.</a:t>
            </a:r>
          </a:p>
        </p:txBody>
      </p:sp>
      <p:sp>
        <p:nvSpPr>
          <p:cNvPr id="133123" name="Rectangle 3"/>
          <p:cNvSpPr>
            <a:spLocks noGrp="1" noChangeArrowheads="1"/>
          </p:cNvSpPr>
          <p:nvPr>
            <p:ph type="body" idx="1"/>
          </p:nvPr>
        </p:nvSpPr>
        <p:spPr>
          <a:xfrm>
            <a:off x="514350" y="1139125"/>
            <a:ext cx="11163300" cy="4876800"/>
          </a:xfrm>
        </p:spPr>
        <p:txBody>
          <a:bodyPr/>
          <a:lstStyle/>
          <a:p>
            <a:pPr marL="457200" indent="-457200">
              <a:spcBef>
                <a:spcPts val="0"/>
              </a:spcBef>
              <a:spcAft>
                <a:spcPts val="600"/>
              </a:spcAft>
              <a:defRPr/>
            </a:pPr>
            <a:r>
              <a:rPr lang="en-US" dirty="0">
                <a:effectLst>
                  <a:outerShdw blurRad="38100" dist="38100" dir="2700000" algn="tl">
                    <a:srgbClr val="000000">
                      <a:alpha val="43137"/>
                    </a:srgbClr>
                  </a:outerShdw>
                </a:effectLst>
              </a:rPr>
              <a:t>Herodotus gives Babylon’s measurements (450 B.C.)</a:t>
            </a:r>
          </a:p>
          <a:p>
            <a:pPr marL="457200" indent="-457200">
              <a:spcBef>
                <a:spcPts val="0"/>
              </a:spcBef>
              <a:spcAft>
                <a:spcPts val="600"/>
              </a:spcAft>
              <a:defRPr/>
            </a:pPr>
            <a:r>
              <a:rPr lang="en-US" dirty="0">
                <a:effectLst>
                  <a:outerShdw blurRad="38100" dist="38100" dir="2700000" algn="tl">
                    <a:srgbClr val="000000">
                      <a:alpha val="43137"/>
                    </a:srgbClr>
                  </a:outerShdw>
                </a:effectLst>
              </a:rPr>
              <a:t>Alexander the Great visits and dies in Babylon (323 B.C.)</a:t>
            </a:r>
          </a:p>
          <a:p>
            <a:pPr marL="457200" indent="-457200">
              <a:spcBef>
                <a:spcPts val="0"/>
              </a:spcBef>
              <a:spcAft>
                <a:spcPts val="600"/>
              </a:spcAft>
              <a:defRPr/>
            </a:pPr>
            <a:r>
              <a:rPr lang="en-US" dirty="0" err="1">
                <a:effectLst>
                  <a:outerShdw blurRad="38100" dist="38100" dir="2700000" algn="tl">
                    <a:srgbClr val="000000">
                      <a:alpha val="43137"/>
                    </a:srgbClr>
                  </a:outerShdw>
                </a:effectLst>
              </a:rPr>
              <a:t>Seleucus</a:t>
            </a:r>
            <a:r>
              <a:rPr lang="en-US" dirty="0">
                <a:effectLst>
                  <a:outerShdw blurRad="38100" dist="38100" dir="2700000" algn="tl">
                    <a:srgbClr val="000000">
                      <a:alpha val="43137"/>
                    </a:srgbClr>
                  </a:outerShdw>
                </a:effectLst>
              </a:rPr>
              <a:t> seizes Babylon (312 B.C.)</a:t>
            </a:r>
          </a:p>
          <a:p>
            <a:pPr marL="457200" indent="-457200">
              <a:spcBef>
                <a:spcPts val="0"/>
              </a:spcBef>
              <a:spcAft>
                <a:spcPts val="600"/>
              </a:spcAft>
              <a:defRPr/>
            </a:pPr>
            <a:r>
              <a:rPr lang="en-US" dirty="0">
                <a:effectLst>
                  <a:outerShdw blurRad="38100" dist="38100" dir="2700000" algn="tl">
                    <a:srgbClr val="000000">
                      <a:alpha val="43137"/>
                    </a:srgbClr>
                  </a:outerShdw>
                </a:effectLst>
              </a:rPr>
              <a:t>Strabo pronounces Babylon’s hanging gardens as one of “seven wonders of the world” (25 B.C) </a:t>
            </a:r>
          </a:p>
          <a:p>
            <a:pPr marL="457200" indent="-457200">
              <a:spcBef>
                <a:spcPts val="0"/>
              </a:spcBef>
              <a:spcAft>
                <a:spcPts val="600"/>
              </a:spcAft>
              <a:defRPr/>
            </a:pPr>
            <a:r>
              <a:rPr lang="en-US" dirty="0">
                <a:effectLst>
                  <a:outerShdw blurRad="38100" dist="38100" dir="2700000" algn="tl">
                    <a:srgbClr val="000000">
                      <a:alpha val="43137"/>
                    </a:srgbClr>
                  </a:outerShdw>
                </a:effectLst>
              </a:rPr>
              <a:t>Babylonians present on Pentecost (Acts 2:9)</a:t>
            </a:r>
          </a:p>
          <a:p>
            <a:pPr marL="457200" indent="-457200">
              <a:spcBef>
                <a:spcPts val="0"/>
              </a:spcBef>
              <a:spcAft>
                <a:spcPts val="600"/>
              </a:spcAft>
              <a:defRPr/>
            </a:pPr>
            <a:r>
              <a:rPr lang="en-US" dirty="0">
                <a:effectLst>
                  <a:outerShdw blurRad="38100" dist="38100" dir="2700000" algn="tl">
                    <a:srgbClr val="000000">
                      <a:alpha val="43137"/>
                    </a:srgbClr>
                  </a:outerShdw>
                </a:effectLst>
              </a:rPr>
              <a:t>Talmud promulgated from Babylon (A.D. 500)</a:t>
            </a:r>
          </a:p>
          <a:p>
            <a:pPr marL="457200" indent="-457200">
              <a:spcBef>
                <a:spcPts val="0"/>
              </a:spcBef>
              <a:spcAft>
                <a:spcPts val="600"/>
              </a:spcAft>
              <a:defRPr/>
            </a:pPr>
            <a:r>
              <a:rPr lang="en-US" dirty="0" err="1">
                <a:effectLst>
                  <a:outerShdw blurRad="38100" dist="38100" dir="2700000" algn="tl">
                    <a:srgbClr val="000000">
                      <a:alpha val="43137"/>
                    </a:srgbClr>
                  </a:outerShdw>
                </a:effectLst>
              </a:rPr>
              <a:t>Haukal</a:t>
            </a:r>
            <a:r>
              <a:rPr lang="en-US" dirty="0">
                <a:effectLst>
                  <a:outerShdw blurRad="38100" dist="38100" dir="2700000" algn="tl">
                    <a:srgbClr val="000000">
                      <a:alpha val="43137"/>
                    </a:srgbClr>
                  </a:outerShdw>
                </a:effectLst>
              </a:rPr>
              <a:t> mentions Babylonian village (A.D. 917)</a:t>
            </a:r>
          </a:p>
          <a:p>
            <a:pPr marL="457200" indent="-457200">
              <a:spcBef>
                <a:spcPts val="0"/>
              </a:spcBef>
              <a:spcAft>
                <a:spcPts val="600"/>
              </a:spcAft>
              <a:defRPr/>
            </a:pPr>
            <a:r>
              <a:rPr lang="en-US" dirty="0">
                <a:effectLst>
                  <a:outerShdw blurRad="38100" dist="38100" dir="2700000" algn="tl">
                    <a:srgbClr val="000000">
                      <a:alpha val="43137"/>
                    </a:srgbClr>
                  </a:outerShdw>
                </a:effectLst>
              </a:rPr>
              <a:t>Babylon known as “Two Mosques” and “</a:t>
            </a:r>
            <a:r>
              <a:rPr lang="en-US" dirty="0" err="1">
                <a:effectLst>
                  <a:outerShdw blurRad="38100" dist="38100" dir="2700000" algn="tl">
                    <a:srgbClr val="000000">
                      <a:alpha val="43137"/>
                    </a:srgbClr>
                  </a:outerShdw>
                </a:effectLst>
              </a:rPr>
              <a:t>Hilah</a:t>
            </a:r>
            <a:r>
              <a:rPr lang="en-US" dirty="0">
                <a:effectLst>
                  <a:outerShdw blurRad="38100" dist="38100" dir="2700000" algn="tl">
                    <a:srgbClr val="000000">
                      <a:alpha val="43137"/>
                    </a:srgbClr>
                  </a:outerShdw>
                </a:effectLst>
              </a:rPr>
              <a:t>” (A.D. 1100)</a:t>
            </a:r>
          </a:p>
        </p:txBody>
      </p:sp>
      <p:sp>
        <p:nvSpPr>
          <p:cNvPr id="173060" name="Text Box 4"/>
          <p:cNvSpPr txBox="1">
            <a:spLocks noChangeArrowheads="1"/>
          </p:cNvSpPr>
          <p:nvPr/>
        </p:nvSpPr>
        <p:spPr bwMode="auto">
          <a:xfrm>
            <a:off x="1524000" y="6248400"/>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Hitchcock and Ice, </a:t>
            </a:r>
            <a:r>
              <a:rPr lang="en-US" alt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Truth Behind Left Behind</a:t>
            </a: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109</a:t>
            </a:r>
          </a:p>
        </p:txBody>
      </p:sp>
    </p:spTree>
    <p:extLst>
      <p:ext uri="{BB962C8B-B14F-4D97-AF65-F5344CB8AC3E}">
        <p14:creationId xmlns:p14="http://schemas.microsoft.com/office/powerpoint/2010/main" val="310461284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type="body" idx="1"/>
          </p:nvPr>
        </p:nvSpPr>
        <p:spPr>
          <a:xfrm>
            <a:off x="609600" y="1600203"/>
            <a:ext cx="10972800" cy="3733797"/>
          </a:xfrm>
        </p:spPr>
        <p:txBody>
          <a:bodyPr/>
          <a:lstStyle/>
          <a:p>
            <a:pPr marL="0" indent="0" algn="just" eaLnBrk="1" hangingPunct="1">
              <a:buNone/>
              <a:defRPr/>
            </a:pPr>
            <a:r>
              <a:rPr lang="en-US" dirty="0">
                <a:effectLst>
                  <a:outerShdw blurRad="38100" dist="38100" dir="2700000" algn="tl">
                    <a:srgbClr val="000000">
                      <a:alpha val="43137"/>
                    </a:srgbClr>
                  </a:outerShdw>
                </a:effectLst>
              </a:rPr>
              <a:t>“</a:t>
            </a:r>
            <a:r>
              <a:rPr lang="en-US" b="1" u="sng" dirty="0">
                <a:solidFill>
                  <a:srgbClr val="FFFFCC"/>
                </a:solidFill>
                <a:effectLst>
                  <a:outerShdw blurRad="38100" dist="38100" dir="2700000" algn="tl">
                    <a:srgbClr val="000000">
                      <a:alpha val="43137"/>
                    </a:srgbClr>
                  </a:outerShdw>
                </a:effectLst>
              </a:rPr>
              <a:t>As far as the historic fulfillment is concerned, it is obvious from both Scripture and history that these verses have not been literally fulfilled</a:t>
            </a:r>
            <a:r>
              <a:rPr lang="en-US" dirty="0">
                <a:effectLst>
                  <a:outerShdw blurRad="38100" dist="38100" dir="2700000" algn="tl">
                    <a:srgbClr val="000000">
                      <a:alpha val="43137"/>
                    </a:srgbClr>
                  </a:outerShdw>
                </a:effectLst>
              </a:rPr>
              <a:t>. The city of </a:t>
            </a:r>
            <a:r>
              <a:rPr lang="en-US" b="1" u="sng" dirty="0">
                <a:solidFill>
                  <a:srgbClr val="FFFFCC"/>
                </a:solidFill>
                <a:effectLst>
                  <a:outerShdw blurRad="38100" dist="38100" dir="2700000" algn="tl">
                    <a:srgbClr val="000000">
                      <a:alpha val="43137"/>
                    </a:srgbClr>
                  </a:outerShdw>
                </a:effectLst>
              </a:rPr>
              <a:t>Babylon</a:t>
            </a:r>
            <a:r>
              <a:rPr lang="en-US" dirty="0">
                <a:effectLst>
                  <a:outerShdw blurRad="38100" dist="38100" dir="2700000" algn="tl">
                    <a:srgbClr val="000000">
                      <a:alpha val="43137"/>
                    </a:srgbClr>
                  </a:outerShdw>
                </a:effectLst>
              </a:rPr>
              <a:t> continued to flourish after the Medes conquered it, and though its glory dwindled, especially after the control of the Medes and the Persians ended in 323 B.C., the city continued in some form or substance until A.D. 1000 and </a:t>
            </a:r>
            <a:r>
              <a:rPr lang="en-US" b="1" u="sng" dirty="0">
                <a:solidFill>
                  <a:srgbClr val="FFFFCC"/>
                </a:solidFill>
                <a:effectLst>
                  <a:outerShdw blurRad="38100" dist="38100" dir="2700000" algn="tl">
                    <a:srgbClr val="000000">
                      <a:alpha val="43137"/>
                    </a:srgbClr>
                  </a:outerShdw>
                </a:effectLst>
              </a:rPr>
              <a:t>did not experience a sudden termination such as anticipated in this prophecy</a:t>
            </a:r>
            <a:r>
              <a:rPr lang="en-US" dirty="0">
                <a:effectLst>
                  <a:outerShdw blurRad="38100" dist="38100" dir="2700000" algn="tl">
                    <a:srgbClr val="000000">
                      <a:alpha val="43137"/>
                    </a:srgbClr>
                  </a:outerShdw>
                </a:effectLst>
              </a:rPr>
              <a:t>.”</a:t>
            </a:r>
          </a:p>
        </p:txBody>
      </p:sp>
      <p:pic>
        <p:nvPicPr>
          <p:cNvPr id="3" name="Picture 2" descr="A person wearing glasses and smiling at the camera&#10;&#10;Description generated with very high confidence">
            <a:extLst>
              <a:ext uri="{FF2B5EF4-FFF2-40B4-BE49-F238E27FC236}">
                <a16:creationId xmlns:a16="http://schemas.microsoft.com/office/drawing/2014/main" id="{014E1AD3-C066-47F0-9EA5-C2DB78BBE5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929859" cy="1097280"/>
          </a:xfrm>
          <a:prstGeom prst="rect">
            <a:avLst/>
          </a:prstGeom>
          <a:ln>
            <a:solidFill>
              <a:schemeClr val="tx1"/>
            </a:solidFill>
          </a:ln>
        </p:spPr>
      </p:pic>
      <p:sp>
        <p:nvSpPr>
          <p:cNvPr id="2" name="Rectangle 1">
            <a:extLst>
              <a:ext uri="{FF2B5EF4-FFF2-40B4-BE49-F238E27FC236}">
                <a16:creationId xmlns:a16="http://schemas.microsoft.com/office/drawing/2014/main" id="{7797E9C7-3384-4043-8FE1-DFEF58A0D4FC}"/>
              </a:ext>
            </a:extLst>
          </p:cNvPr>
          <p:cNvSpPr/>
          <p:nvPr/>
        </p:nvSpPr>
        <p:spPr>
          <a:xfrm>
            <a:off x="3048000" y="235803"/>
            <a:ext cx="6096000" cy="1092607"/>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John Walvoord</a:t>
            </a:r>
          </a:p>
          <a:p>
            <a:pPr algn="ctr"/>
            <a:r>
              <a:rPr lang="en-US" i="1" dirty="0">
                <a:effectLst>
                  <a:outerShdw blurRad="38100" dist="38100" dir="2700000" algn="tl">
                    <a:srgbClr val="000000">
                      <a:alpha val="43137"/>
                    </a:srgbClr>
                  </a:outerShdw>
                </a:effectLst>
                <a:latin typeface="Calibri" panose="020F0502020204030204" pitchFamily="34" charset="0"/>
                <a:ea typeface="+mj-ea"/>
                <a:cs typeface="+mj-cs"/>
              </a:rPr>
              <a:t>The Nations in Prophecy, </a:t>
            </a:r>
            <a:r>
              <a:rPr lang="en-US" dirty="0">
                <a:effectLst>
                  <a:outerShdw blurRad="38100" dist="38100" dir="2700000" algn="tl">
                    <a:srgbClr val="000000">
                      <a:alpha val="43137"/>
                    </a:srgbClr>
                  </a:outerShdw>
                </a:effectLst>
                <a:latin typeface="Calibri" panose="020F0502020204030204" pitchFamily="34" charset="0"/>
                <a:ea typeface="+mj-ea"/>
                <a:cs typeface="+mj-cs"/>
              </a:rPr>
              <a:t>63-64</a:t>
            </a:r>
          </a:p>
        </p:txBody>
      </p:sp>
    </p:spTree>
    <p:extLst>
      <p:ext uri="{BB962C8B-B14F-4D97-AF65-F5344CB8AC3E}">
        <p14:creationId xmlns:p14="http://schemas.microsoft.com/office/powerpoint/2010/main" val="418892221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5474" name="Group 2"/>
          <p:cNvGraphicFramePr>
            <a:graphicFrameLocks noGrp="1"/>
          </p:cNvGraphicFramePr>
          <p:nvPr>
            <p:ph type="tbl" idx="1"/>
            <p:extLst>
              <p:ext uri="{D42A27DB-BD31-4B8C-83A1-F6EECF244321}">
                <p14:modId xmlns:p14="http://schemas.microsoft.com/office/powerpoint/2010/main" val="274586524"/>
              </p:ext>
            </p:extLst>
          </p:nvPr>
        </p:nvGraphicFramePr>
        <p:xfrm>
          <a:off x="1524000" y="30480"/>
          <a:ext cx="9144001" cy="6797040"/>
        </p:xfrm>
        <a:graphic>
          <a:graphicData uri="http://schemas.openxmlformats.org/drawingml/2006/table">
            <a:tbl>
              <a:tblPr>
                <a:tableStyleId>{D7AC3CCA-C797-4891-BE02-D94E43425B78}</a:tableStyleId>
              </a:tblPr>
              <a:tblGrid>
                <a:gridCol w="4697767">
                  <a:extLst>
                    <a:ext uri="{9D8B030D-6E8A-4147-A177-3AD203B41FA5}">
                      <a16:colId xmlns:a16="http://schemas.microsoft.com/office/drawing/2014/main" val="20000"/>
                    </a:ext>
                  </a:extLst>
                </a:gridCol>
                <a:gridCol w="1929045">
                  <a:extLst>
                    <a:ext uri="{9D8B030D-6E8A-4147-A177-3AD203B41FA5}">
                      <a16:colId xmlns:a16="http://schemas.microsoft.com/office/drawing/2014/main" val="20001"/>
                    </a:ext>
                  </a:extLst>
                </a:gridCol>
                <a:gridCol w="2517189">
                  <a:extLst>
                    <a:ext uri="{9D8B030D-6E8A-4147-A177-3AD203B41FA5}">
                      <a16:colId xmlns:a16="http://schemas.microsoft.com/office/drawing/2014/main" val="20002"/>
                    </a:ext>
                  </a:extLst>
                </a:gridCol>
              </a:tblGrid>
              <a:tr h="45720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Parallels Between Jeremiah 50-51 &amp; Revelation 17-18</a:t>
                      </a:r>
                    </a:p>
                  </a:txBody>
                  <a:tcPr horzOverflow="overflow">
                    <a:solidFill>
                      <a:schemeClr val="tx1">
                        <a:lumMod val="85000"/>
                      </a:schemeClr>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3399FF"/>
                    </a:solidFill>
                  </a:tcPr>
                </a:tc>
                <a:extLst>
                  <a:ext uri="{0D108BD9-81ED-4DB2-BD59-A6C34878D82A}">
                    <a16:rowId xmlns:a16="http://schemas.microsoft.com/office/drawing/2014/main" val="2372741598"/>
                  </a:ext>
                </a:extLst>
              </a:tr>
              <a:tr h="365760">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Jeremiah</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Revelation</a:t>
                      </a:r>
                      <a:endParaRPr kumimoji="0" lang="en-US" sz="2400" b="0" i="0" u="none" strike="noStrike" cap="none" normalizeH="0" baseline="0" dirty="0">
                        <a:ln>
                          <a:noFill/>
                        </a:ln>
                        <a:solidFill>
                          <a:schemeClr val="bg2"/>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180365013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Associated with a Golden cup</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cap="none" normalizeH="0" baseline="0" dirty="0">
                          <a:ln>
                            <a:noFill/>
                          </a:ln>
                          <a:solidFill>
                            <a:schemeClr val="bg2"/>
                          </a:solidFill>
                          <a:effectLst/>
                          <a:latin typeface="Calibri" panose="020F0502020204030204" pitchFamily="34" charset="0"/>
                          <a:cs typeface="Calibri" panose="020F0502020204030204" pitchFamily="34" charset="0"/>
                        </a:rPr>
                        <a:t>51:7a</a:t>
                      </a:r>
                      <a:endParaRPr kumimoji="0" lang="en-US" sz="24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17:3-4; 18:6</a:t>
                      </a:r>
                    </a:p>
                  </a:txBody>
                  <a:tcPr horzOverflow="overflow">
                    <a:solidFill>
                      <a:srgbClr val="99FF66"/>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Dwelling on many waters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51:13</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a:t>
                      </a:r>
                    </a:p>
                  </a:txBody>
                  <a:tcPr horzOverflow="overflow">
                    <a:solidFill>
                      <a:srgbClr val="99FF66"/>
                    </a:solidFill>
                  </a:tcPr>
                </a:tc>
                <a:extLst>
                  <a:ext uri="{0D108BD9-81ED-4DB2-BD59-A6C34878D82A}">
                    <a16:rowId xmlns:a16="http://schemas.microsoft.com/office/drawing/2014/main" val="10001"/>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Intoxicating the nations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51:7b</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17:2</a:t>
                      </a:r>
                    </a:p>
                  </a:txBody>
                  <a:tcPr horzOverflow="overflow">
                    <a:solidFill>
                      <a:srgbClr val="99FF66"/>
                    </a:solidFill>
                  </a:tcPr>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Same name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50:1</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17:5</a:t>
                      </a:r>
                    </a:p>
                  </a:txBody>
                  <a:tcPr horzOverflow="overflow">
                    <a:solidFill>
                      <a:srgbClr val="99FF66"/>
                    </a:solidFill>
                  </a:tcPr>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Persecuting the saints</a:t>
                      </a: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17:6; 18:24</a:t>
                      </a:r>
                    </a:p>
                  </a:txBody>
                  <a:tcPr horzOverflow="overflow">
                    <a:solidFill>
                      <a:srgbClr val="99FF66"/>
                    </a:solidFill>
                  </a:tcPr>
                </a:tc>
                <a:extLst>
                  <a:ext uri="{0D108BD9-81ED-4DB2-BD59-A6C34878D82A}">
                    <a16:rowId xmlns:a16="http://schemas.microsoft.com/office/drawing/2014/main" val="861140832"/>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Stone sinking into Euphrates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51:63-64</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4"/>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Sudden destruction</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18:8</a:t>
                      </a:r>
                    </a:p>
                  </a:txBody>
                  <a:tcPr horzOverflow="overflow">
                    <a:solidFill>
                      <a:srgbClr val="99FF66"/>
                    </a:solid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Destroyed by fire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51:30</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17:16</a:t>
                      </a:r>
                    </a:p>
                  </a:txBody>
                  <a:tcPr horzOverflow="overflow">
                    <a:solidFill>
                      <a:srgbClr val="99FF66"/>
                    </a:solidFill>
                  </a:tcPr>
                </a:tc>
                <a:extLst>
                  <a:ext uri="{0D108BD9-81ED-4DB2-BD59-A6C34878D82A}">
                    <a16:rowId xmlns:a16="http://schemas.microsoft.com/office/drawing/2014/main" val="10006"/>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Final, uninhabitable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50:39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18:21</a:t>
                      </a:r>
                    </a:p>
                  </a:txBody>
                  <a:tcPr horzOverflow="overflow">
                    <a:solidFill>
                      <a:srgbClr val="99FF66"/>
                    </a:solidFill>
                  </a:tcPr>
                </a:tc>
                <a:extLst>
                  <a:ext uri="{0D108BD9-81ED-4DB2-BD59-A6C34878D82A}">
                    <a16:rowId xmlns:a16="http://schemas.microsoft.com/office/drawing/2014/main" val="10007"/>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Deserved</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50:29</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18:6</a:t>
                      </a:r>
                    </a:p>
                  </a:txBody>
                  <a:tcPr horzOverflow="overflow">
                    <a:solidFill>
                      <a:srgbClr val="99FF66"/>
                    </a:solidFill>
                  </a:tcPr>
                </a:tc>
                <a:extLst>
                  <a:ext uri="{0D108BD9-81ED-4DB2-BD59-A6C34878D82A}">
                    <a16:rowId xmlns:a16="http://schemas.microsoft.com/office/drawing/2014/main" val="10008"/>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God’s people flee</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51:6, 45</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18:4</a:t>
                      </a:r>
                    </a:p>
                  </a:txBody>
                  <a:tcPr horzOverflow="overflow">
                    <a:solidFill>
                      <a:srgbClr val="99FF66"/>
                    </a:solidFill>
                  </a:tcPr>
                </a:tc>
                <a:extLst>
                  <a:ext uri="{0D108BD9-81ED-4DB2-BD59-A6C34878D82A}">
                    <a16:rowId xmlns:a16="http://schemas.microsoft.com/office/drawing/2014/main" val="10009"/>
                  </a:ext>
                </a:extLst>
              </a:tr>
              <a:tr h="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24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Heaven rejoices</a:t>
                      </a:r>
                      <a:endParaRPr kumimoji="0" lang="en-US" sz="24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accent5">
                        <a:lumMod val="60000"/>
                        <a:lumOff val="40000"/>
                      </a:schemeClr>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51:48</a:t>
                      </a:r>
                    </a:p>
                  </a:txBody>
                  <a:tcPr horzOverflow="overflow">
                    <a:solidFill>
                      <a:srgbClr val="FFFFCC"/>
                    </a:solidFill>
                  </a:tcPr>
                </a:tc>
                <a:tc>
                  <a:txBody>
                    <a:bodyPr/>
                    <a:lstStyle/>
                    <a:p>
                      <a:pPr marL="228600" marR="0" lvl="0" indent="0" algn="l" defTabSz="914400" rtl="0" eaLnBrk="1" fontAlgn="base" latinLnBrk="0" hangingPunct="1">
                        <a:lnSpc>
                          <a:spcPct val="100000"/>
                        </a:lnSpc>
                        <a:spcBef>
                          <a:spcPts val="0"/>
                        </a:spcBef>
                        <a:spcAft>
                          <a:spcPct val="0"/>
                        </a:spcAft>
                        <a:buClrTx/>
                        <a:buSzTx/>
                        <a:buFontTx/>
                        <a:buNone/>
                        <a:tabLst/>
                      </a:pPr>
                      <a:r>
                        <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18:20</a:t>
                      </a:r>
                    </a:p>
                  </a:txBody>
                  <a:tcPr horzOverflow="overflow">
                    <a:solidFill>
                      <a:srgbClr val="99FF66"/>
                    </a:solidFill>
                  </a:tcPr>
                </a:tc>
                <a:extLst>
                  <a:ext uri="{0D108BD9-81ED-4DB2-BD59-A6C34878D82A}">
                    <a16:rowId xmlns:a16="http://schemas.microsoft.com/office/drawing/2014/main" val="10010"/>
                  </a:ext>
                </a:extLst>
              </a:tr>
              <a:tr h="27432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Dyer, "The Identity of Babylon in Revelation 17–18 (Part 2)," 441-43. </a:t>
                      </a:r>
                    </a:p>
                  </a:txBody>
                  <a:tcPr horzOverflow="overflow">
                    <a:solidFill>
                      <a:schemeClr val="accent5">
                        <a:lumMod val="60000"/>
                        <a:lumOff val="40000"/>
                      </a:schemeClr>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FFFFCC"/>
                    </a:solidFill>
                  </a:tcPr>
                </a:tc>
                <a:tc hMerge="1">
                  <a:txBody>
                    <a:bodyPr/>
                    <a:lstStyle/>
                    <a:p>
                      <a:pPr marL="228600" marR="0" lvl="0" indent="0" algn="l" defTabSz="914400" rtl="0" eaLnBrk="1" fontAlgn="base" latinLnBrk="0" hangingPunct="1">
                        <a:lnSpc>
                          <a:spcPct val="100000"/>
                        </a:lnSpc>
                        <a:spcBef>
                          <a:spcPct val="20000"/>
                        </a:spcBef>
                        <a:spcAft>
                          <a:spcPct val="0"/>
                        </a:spcAft>
                        <a:buClrTx/>
                        <a:buSzTx/>
                        <a:buFontTx/>
                        <a:buNone/>
                        <a:tabLst/>
                      </a:pPr>
                      <a:endParaRPr kumimoji="0" lang="en-US" sz="240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endParaRPr>
                    </a:p>
                  </a:txBody>
                  <a:tcPr horzOverflow="overflow">
                    <a:solidFill>
                      <a:srgbClr val="99FF66"/>
                    </a:solidFill>
                  </a:tcPr>
                </a:tc>
                <a:extLst>
                  <a:ext uri="{0D108BD9-81ED-4DB2-BD59-A6C34878D82A}">
                    <a16:rowId xmlns:a16="http://schemas.microsoft.com/office/drawing/2014/main" val="412487966"/>
                  </a:ext>
                </a:extLst>
              </a:tr>
            </a:tbl>
          </a:graphicData>
        </a:graphic>
      </p:graphicFrame>
    </p:spTree>
    <p:extLst>
      <p:ext uri="{BB962C8B-B14F-4D97-AF65-F5344CB8AC3E}">
        <p14:creationId xmlns:p14="http://schemas.microsoft.com/office/powerpoint/2010/main" val="1906565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2209800" y="228600"/>
            <a:ext cx="7772400" cy="609600"/>
          </a:xfrm>
        </p:spPr>
        <p:txBody>
          <a:bodyPr/>
          <a:lstStyle/>
          <a:p>
            <a:pPr algn="ct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Larkin, </a:t>
            </a:r>
            <a:r>
              <a:rPr lang="en-US" altLang="en-US" sz="3200" i="1" dirty="0">
                <a:solidFill>
                  <a:srgbClr val="00FFFF"/>
                </a:solidFill>
                <a:effectLst>
                  <a:outerShdw blurRad="38100" dist="38100" dir="2700000" algn="tl">
                    <a:srgbClr val="000000">
                      <a:alpha val="43137"/>
                    </a:srgbClr>
                  </a:outerShdw>
                </a:effectLst>
                <a:cs typeface="Times New Roman" panose="02020603050405020304" pitchFamily="18" charset="0"/>
              </a:rPr>
              <a:t>The Book of Revelation</a:t>
            </a:r>
            <a: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t>, 158.</a:t>
            </a:r>
            <a:r>
              <a:rPr lang="en-US" altLang="en-US" sz="3200" dirty="0">
                <a:solidFill>
                  <a:srgbClr val="00FFFF"/>
                </a:solidFill>
                <a:effectLst>
                  <a:outerShdw blurRad="38100" dist="38100" dir="2700000" algn="tl">
                    <a:srgbClr val="000000">
                      <a:alpha val="43137"/>
                    </a:srgbClr>
                  </a:outerShdw>
                </a:effectLst>
              </a:rPr>
              <a:t> </a:t>
            </a: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609600" y="914400"/>
            <a:ext cx="10972800" cy="4876800"/>
          </a:xfrm>
        </p:spPr>
        <p:txBody>
          <a:bodyPr/>
          <a:lstStyle/>
          <a:p>
            <a:pPr marL="0" indent="0" algn="just">
              <a:buNone/>
            </a:pPr>
            <a:r>
              <a:rPr lang="en-US" altLang="en-US" sz="3000" dirty="0">
                <a:effectLst>
                  <a:outerShdw blurRad="38100" dist="38100" dir="2700000" algn="tl">
                    <a:srgbClr val="000000">
                      <a:alpha val="43137"/>
                    </a:srgbClr>
                  </a:outerShdw>
                </a:effectLst>
                <a:cs typeface="Times New Roman" panose="02020603050405020304" pitchFamily="18" charset="0"/>
              </a:rPr>
              <a:t>“…and this is in exact harmony with the words of Isa. 13:19. </a:t>
            </a:r>
            <a:r>
              <a:rPr lang="en-US" sz="3000" dirty="0">
                <a:effectLst>
                  <a:outerShdw blurRad="38100" dist="38100" dir="2700000" algn="tl">
                    <a:srgbClr val="000000">
                      <a:alpha val="43137"/>
                    </a:srgbClr>
                  </a:outerShdw>
                </a:effectLst>
                <a:cs typeface="Times New Roman" panose="02020603050405020304" pitchFamily="18" charset="0"/>
              </a:rPr>
              <a:t>‘</a:t>
            </a:r>
            <a:r>
              <a:rPr lang="en-US" sz="3000" dirty="0">
                <a:effectLst>
                  <a:outerShdw blurRad="38100" dist="38100" dir="2700000" algn="tl">
                    <a:srgbClr val="000000">
                      <a:alpha val="43137"/>
                    </a:srgbClr>
                  </a:outerShdw>
                </a:effectLst>
              </a:rPr>
              <a:t>And Babylon, the glory of kingdoms, the beauty of the Chaldees’ excellency, shall be as when God overthrew Sodom and Gomorrah;’ and the Prophet Jeremiah makes the same statement. Jer. 50:40. The destruction of Sodom and Gomorrah was not protracted through many centuries, their glory disappeared in a few hours (Gen. 19:24–28), and </a:t>
            </a:r>
            <a:r>
              <a:rPr lang="en-US" sz="3000" b="1" u="sng" dirty="0">
                <a:solidFill>
                  <a:srgbClr val="FFFFCC"/>
                </a:solidFill>
                <a:effectLst>
                  <a:outerShdw blurRad="38100" dist="38100" dir="2700000" algn="tl">
                    <a:srgbClr val="000000">
                      <a:alpha val="43137"/>
                    </a:srgbClr>
                  </a:outerShdw>
                </a:effectLst>
                <a:cs typeface="Times New Roman" panose="02020603050405020304" pitchFamily="18" charset="0"/>
              </a:rPr>
              <a:t>as ancient Babylon was not thus destroyed, the prophecies of Isaiah and Jeremiah cannot be fulfilled unless there is to be a future Babylon that shall be thus destroyed</a:t>
            </a:r>
            <a:r>
              <a:rPr lang="en-US" sz="3000"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sz="3000" dirty="0">
                <a:effectLst>
                  <a:outerShdw blurRad="38100" dist="38100" dir="2700000" algn="tl">
                    <a:srgbClr val="000000">
                      <a:alpha val="43137"/>
                    </a:srgbClr>
                  </a:outerShdw>
                </a:effectLst>
              </a:rPr>
              <a:t> In Rev. 16:17–19, we are told that Babylon shall be destroyed by an Earthquake, attended with most vivid and incessant lightning and awful thunder</a:t>
            </a:r>
            <a:r>
              <a:rPr lang="en-US" altLang="en-US" sz="3000" b="1" dirty="0">
                <a:effectLst>
                  <a:outerShdw blurRad="38100" dist="38100" dir="2700000" algn="tl">
                    <a:srgbClr val="000000">
                      <a:alpha val="43137"/>
                    </a:srgbClr>
                  </a:outerShdw>
                </a:effectLst>
                <a:cs typeface="Times New Roman" panose="02020603050405020304" pitchFamily="18" charset="0"/>
              </a:rPr>
              <a:t>.”</a:t>
            </a:r>
            <a:r>
              <a:rPr lang="en-US" altLang="en-US" sz="3000"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173206392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B926C0-7B26-4388-ADDC-3123391B15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4572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Zechariah 1:7</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On the twenty-fourth day of the eleventh month, which is the month Shebat, in the </a:t>
            </a:r>
            <a:r>
              <a:rPr lang="en-US" sz="3600" b="1" u="sng" dirty="0">
                <a:solidFill>
                  <a:srgbClr val="FFFFCC"/>
                </a:solidFill>
                <a:effectLst>
                  <a:outerShdw blurRad="38100" dist="38100" dir="2700000" algn="tl">
                    <a:srgbClr val="000000">
                      <a:alpha val="43137"/>
                    </a:srgbClr>
                  </a:outerShdw>
                </a:effectLst>
              </a:rPr>
              <a:t>second year of Darius</a:t>
            </a:r>
            <a:r>
              <a:rPr lang="en-US" sz="3600" b="1" dirty="0">
                <a:solidFill>
                  <a:srgbClr val="FFFFCC"/>
                </a:solidFill>
                <a:effectLst>
                  <a:outerShdw blurRad="38100" dist="38100" dir="2700000" algn="tl">
                    <a:srgbClr val="000000">
                      <a:alpha val="43137"/>
                    </a:srgbClr>
                  </a:outerShdw>
                </a:effectLst>
              </a:rPr>
              <a:t> (519 </a:t>
            </a:r>
            <a:r>
              <a:rPr lang="en-US" sz="3600" b="1" cap="small" dirty="0" err="1">
                <a:solidFill>
                  <a:srgbClr val="FFFFCC"/>
                </a:solidFill>
                <a:effectLst>
                  <a:outerShdw blurRad="38100" dist="38100" dir="2700000" algn="tl">
                    <a:srgbClr val="000000">
                      <a:alpha val="43137"/>
                    </a:srgbClr>
                  </a:outerShdw>
                </a:effectLst>
              </a:rPr>
              <a:t>b.c.</a:t>
            </a:r>
            <a:r>
              <a:rPr lang="en-US" sz="3600" b="1" cap="small"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 the word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came to Zechariah the prophet, the son of </a:t>
            </a:r>
            <a:r>
              <a:rPr lang="en-US" sz="3600" dirty="0" err="1">
                <a:effectLst>
                  <a:outerShdw blurRad="38100" dist="38100" dir="2700000" algn="tl">
                    <a:srgbClr val="000000">
                      <a:alpha val="43137"/>
                    </a:srgbClr>
                  </a:outerShdw>
                </a:effectLst>
              </a:rPr>
              <a:t>Berechiah</a:t>
            </a:r>
            <a:r>
              <a:rPr lang="en-US" sz="3600" dirty="0">
                <a:effectLst>
                  <a:outerShdw blurRad="38100" dist="38100" dir="2700000" algn="tl">
                    <a:srgbClr val="000000">
                      <a:alpha val="43137"/>
                    </a:srgbClr>
                  </a:outerShdw>
                </a:effectLst>
              </a:rPr>
              <a:t>, the son of </a:t>
            </a:r>
            <a:r>
              <a:rPr lang="en-US" sz="3600" dirty="0" err="1">
                <a:effectLst>
                  <a:outerShdw blurRad="38100" dist="38100" dir="2700000" algn="tl">
                    <a:srgbClr val="000000">
                      <a:alpha val="43137"/>
                    </a:srgbClr>
                  </a:outerShdw>
                </a:effectLst>
              </a:rPr>
              <a:t>Iddo</a:t>
            </a:r>
            <a:r>
              <a:rPr lang="en-US" sz="3600" dirty="0">
                <a:effectLst>
                  <a:outerShdw blurRad="38100" dist="38100" dir="2700000" algn="tl">
                    <a:srgbClr val="000000">
                      <a:alpha val="43137"/>
                    </a:srgbClr>
                  </a:outerShdw>
                </a:effectLst>
              </a:rPr>
              <a:t>, as follows:</a:t>
            </a:r>
          </a:p>
          <a:p>
            <a:pPr marL="0" indent="0" eaLnBrk="1" hangingPunct="1">
              <a:spcBef>
                <a:spcPts val="1200"/>
              </a:spcBef>
              <a:buNone/>
              <a:defRPr/>
            </a:pPr>
            <a:endParaRPr lang="en-US" sz="3600" b="1" dirty="0">
              <a:solidFill>
                <a:srgbClr val="FFFFCC"/>
              </a:solidFill>
              <a:effectLst>
                <a:outerShdw blurRad="38100" dist="38100" dir="2700000" algn="tl">
                  <a:srgbClr val="000000">
                    <a:alpha val="43137"/>
                  </a:srgbClr>
                </a:outerShdw>
              </a:effectLst>
            </a:endParaRPr>
          </a:p>
          <a:p>
            <a:pPr marL="0" indent="0" eaLnBrk="1" hangingPunct="1">
              <a:spcBef>
                <a:spcPts val="1200"/>
              </a:spcBef>
              <a:buNone/>
              <a:defRPr/>
            </a:pPr>
            <a:r>
              <a:rPr lang="en-US" sz="3600" b="1" dirty="0">
                <a:solidFill>
                  <a:srgbClr val="FFFFCC"/>
                </a:solidFill>
                <a:effectLst>
                  <a:outerShdw blurRad="38100" dist="38100" dir="2700000" algn="tl">
                    <a:srgbClr val="000000">
                      <a:alpha val="43137"/>
                    </a:srgbClr>
                  </a:outerShdw>
                </a:effectLst>
              </a:rPr>
              <a:t>*Babylon fell in 539 </a:t>
            </a:r>
            <a:r>
              <a:rPr lang="en-US" sz="3600" b="1" cap="small" dirty="0" err="1">
                <a:solidFill>
                  <a:srgbClr val="FFFFCC"/>
                </a:solidFill>
                <a:effectLst>
                  <a:outerShdw blurRad="38100" dist="38100" dir="2700000" algn="tl">
                    <a:srgbClr val="000000">
                      <a:alpha val="43137"/>
                    </a:srgbClr>
                  </a:outerShdw>
                </a:effectLst>
              </a:rPr>
              <a:t>b.c</a:t>
            </a:r>
            <a:r>
              <a:rPr lang="en-US" sz="3600" b="1" cap="small" dirty="0">
                <a:solidFill>
                  <a:srgbClr val="FFFFCC"/>
                </a:solidFill>
                <a:effectLst>
                  <a:outerShdw blurRad="38100" dist="38100" dir="2700000" algn="tl">
                    <a:srgbClr val="000000">
                      <a:alpha val="43137"/>
                    </a:srgbClr>
                  </a:outerShdw>
                </a:effectLst>
              </a:rPr>
              <a:t>!</a:t>
            </a:r>
          </a:p>
          <a:p>
            <a:pPr marL="0" indent="0" algn="just" eaLnBrk="1" hangingPunct="1">
              <a:buNone/>
              <a:defRPr/>
            </a:pPr>
            <a:endParaRPr lang="en-US" altLang="en-US" sz="3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243032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7. The Woman in the Ephah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(5:5-11)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2779361" y="1562100"/>
            <a:ext cx="6633278" cy="1866900"/>
          </a:xfrm>
        </p:spPr>
        <p:txBody>
          <a:bodyPr/>
          <a:lstStyle/>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Woman’s Identity (5:5-8)</a:t>
            </a:r>
          </a:p>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Woman’s Destination (5:9-11)</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876800" y="4103832"/>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75962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74A0CC31-7CEF-4C4F-A170-AEF33EBC3E17}"/>
              </a:ext>
            </a:extLst>
          </p:cNvPr>
          <p:cNvSpPr>
            <a:spLocks noGrp="1" noChangeArrowheads="1"/>
          </p:cNvSpPr>
          <p:nvPr>
            <p:ph type="title"/>
          </p:nvPr>
        </p:nvSpPr>
        <p:spPr>
          <a:xfrm>
            <a:off x="2209800" y="228600"/>
            <a:ext cx="7772400" cy="914400"/>
          </a:xfrm>
        </p:spPr>
        <p:txBody>
          <a:bodyPr/>
          <a:lstStyle/>
          <a:p>
            <a:pPr algn="ctr"/>
            <a:r>
              <a:rPr lang="en-US" altLang="en-US" sz="4000" dirty="0">
                <a:solidFill>
                  <a:srgbClr val="00FFFF"/>
                </a:solidFill>
                <a:effectLst>
                  <a:outerShdw blurRad="38100" dist="38100" dir="2700000" algn="tl">
                    <a:srgbClr val="000000">
                      <a:alpha val="43137"/>
                    </a:srgbClr>
                  </a:outerShdw>
                </a:effectLst>
              </a:rPr>
              <a:t>Newton</a:t>
            </a:r>
            <a:br>
              <a:rPr lang="en-US" altLang="en-US" dirty="0">
                <a:solidFill>
                  <a:srgbClr val="00FFFF"/>
                </a:solidFill>
                <a:effectLst>
                  <a:outerShdw blurRad="38100" dist="38100" dir="2700000" algn="tl">
                    <a:srgbClr val="000000">
                      <a:alpha val="43137"/>
                    </a:srgbClr>
                  </a:outerShdw>
                </a:effectLst>
              </a:rPr>
            </a:br>
            <a:r>
              <a:rPr lang="en-US" altLang="en-US" sz="2000" i="1" dirty="0">
                <a:solidFill>
                  <a:schemeClr val="tx1"/>
                </a:solidFill>
                <a:effectLst>
                  <a:outerShdw blurRad="38100" dist="38100" dir="2700000" algn="tl">
                    <a:srgbClr val="000000">
                      <a:alpha val="43137"/>
                    </a:srgbClr>
                  </a:outerShdw>
                </a:effectLst>
                <a:cs typeface="Times New Roman" panose="02020603050405020304" pitchFamily="18" charset="0"/>
              </a:rPr>
              <a:t>Babylon: Its Future, History, and Doom</a:t>
            </a:r>
            <a:r>
              <a:rPr lang="en-US" altLang="en-US" sz="2000" dirty="0">
                <a:solidFill>
                  <a:schemeClr val="tx1"/>
                </a:solidFill>
                <a:effectLst>
                  <a:outerShdw blurRad="38100" dist="38100" dir="2700000" algn="tl">
                    <a:srgbClr val="000000">
                      <a:alpha val="43137"/>
                    </a:srgbClr>
                  </a:outerShdw>
                </a:effectLst>
                <a:cs typeface="Times New Roman" panose="02020603050405020304" pitchFamily="18" charset="0"/>
              </a:rPr>
              <a:t>, 1890, p. 64.</a:t>
            </a:r>
            <a:r>
              <a:rPr lang="en-US" altLang="en-US" sz="2000" dirty="0">
                <a:solidFill>
                  <a:schemeClr val="tx1"/>
                </a:solidFill>
                <a:effectLst>
                  <a:outerShdw blurRad="38100" dist="38100" dir="2700000" algn="tl">
                    <a:srgbClr val="000000">
                      <a:alpha val="43137"/>
                    </a:srgbClr>
                  </a:outerShdw>
                </a:effectLst>
              </a:rPr>
              <a:t> </a:t>
            </a:r>
            <a:endParaRPr lang="en-US" altLang="en-US" sz="2800" dirty="0">
              <a:solidFill>
                <a:schemeClr val="tx1"/>
              </a:solidFill>
              <a:effectLst>
                <a:outerShdw blurRad="38100" dist="38100" dir="2700000" algn="tl">
                  <a:srgbClr val="000000">
                    <a:alpha val="43137"/>
                  </a:srgbClr>
                </a:outerShdw>
              </a:effectLst>
            </a:endParaRPr>
          </a:p>
        </p:txBody>
      </p:sp>
      <p:sp>
        <p:nvSpPr>
          <p:cNvPr id="82947" name="Rectangle 3">
            <a:extLst>
              <a:ext uri="{FF2B5EF4-FFF2-40B4-BE49-F238E27FC236}">
                <a16:creationId xmlns:a16="http://schemas.microsoft.com/office/drawing/2014/main" id="{BCA43B13-C7A1-4C0B-936E-7625653A6F56}"/>
              </a:ext>
            </a:extLst>
          </p:cNvPr>
          <p:cNvSpPr>
            <a:spLocks noGrp="1" noChangeArrowheads="1"/>
          </p:cNvSpPr>
          <p:nvPr>
            <p:ph type="body" idx="1"/>
          </p:nvPr>
        </p:nvSpPr>
        <p:spPr>
          <a:xfrm>
            <a:off x="609600" y="1600203"/>
            <a:ext cx="10972800" cy="3276599"/>
          </a:xfrm>
        </p:spPr>
        <p:txBody>
          <a:bodyPr/>
          <a:lstStyle/>
          <a:p>
            <a:pPr marL="0" indent="0" algn="just">
              <a:buNone/>
            </a:pPr>
            <a:r>
              <a:rPr lang="en-US" altLang="en-US" sz="3600" dirty="0">
                <a:effectLst>
                  <a:outerShdw blurRad="38100" dist="38100" dir="2700000" algn="tl">
                    <a:srgbClr val="000000">
                      <a:alpha val="43137"/>
                    </a:srgbClr>
                  </a:outerShdw>
                </a:effectLst>
                <a:cs typeface="Times New Roman" panose="02020603050405020304" pitchFamily="18" charset="0"/>
              </a:rPr>
              <a:t>“That this event predicted in this remarkable passage remains still unaccomplished, is sufficiently evident from the fact of Zechariah’s having prophesied </a:t>
            </a:r>
            <a:r>
              <a:rPr lang="en-US" altLang="en-US" sz="3600" b="1" u="sng" dirty="0">
                <a:solidFill>
                  <a:srgbClr val="FFFFCC"/>
                </a:solidFill>
                <a:effectLst>
                  <a:outerShdw blurRad="38100" dist="38100" dir="2700000" algn="tl">
                    <a:srgbClr val="000000">
                      <a:alpha val="43137"/>
                    </a:srgbClr>
                  </a:outerShdw>
                </a:effectLst>
                <a:cs typeface="Times New Roman" panose="02020603050405020304" pitchFamily="18" charset="0"/>
              </a:rPr>
              <a:t>after</a:t>
            </a:r>
            <a:r>
              <a:rPr lang="en-US" altLang="en-US" sz="3600" dirty="0">
                <a:effectLst>
                  <a:outerShdw blurRad="38100" dist="38100" dir="2700000" algn="tl">
                    <a:srgbClr val="000000">
                      <a:alpha val="43137"/>
                    </a:srgbClr>
                  </a:outerShdw>
                </a:effectLst>
                <a:cs typeface="Times New Roman" panose="02020603050405020304" pitchFamily="18" charset="0"/>
              </a:rPr>
              <a:t> Babylon had received that blow under which it has gradually waned. Zechariah lived </a:t>
            </a:r>
            <a:r>
              <a:rPr lang="en-US" altLang="en-US" sz="3600" b="1" u="sng" dirty="0">
                <a:solidFill>
                  <a:srgbClr val="FFFFCC"/>
                </a:solidFill>
                <a:effectLst>
                  <a:outerShdw blurRad="38100" dist="38100" dir="2700000" algn="tl">
                    <a:srgbClr val="000000">
                      <a:alpha val="43137"/>
                    </a:srgbClr>
                  </a:outerShdw>
                </a:effectLst>
                <a:cs typeface="Times New Roman" panose="02020603050405020304" pitchFamily="18" charset="0"/>
              </a:rPr>
              <a:t>after</a:t>
            </a:r>
            <a:r>
              <a:rPr lang="en-US" altLang="en-US" sz="3600" dirty="0">
                <a:effectLst>
                  <a:outerShdw blurRad="38100" dist="38100" dir="2700000" algn="tl">
                    <a:srgbClr val="000000">
                      <a:alpha val="43137"/>
                    </a:srgbClr>
                  </a:outerShdw>
                </a:effectLst>
                <a:cs typeface="Times New Roman" panose="02020603050405020304" pitchFamily="18" charset="0"/>
              </a:rPr>
              <a:t> Babylon had passed into the hands of the Persians . . .”</a:t>
            </a:r>
            <a:r>
              <a:rPr lang="en-US" altLang="en-US" sz="3600"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338255280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5282863"/>
          </a:xfrm>
        </p:spPr>
        <p:txBody>
          <a:bodyPr/>
          <a:lstStyle/>
          <a:p>
            <a:pPr marL="0" indent="0" algn="just">
              <a:buNone/>
            </a:pPr>
            <a:r>
              <a:rPr lang="en-US" altLang="en-US" sz="3000" kern="1200" dirty="0">
                <a:effectLst>
                  <a:outerShdw blurRad="38100" dist="38100" dir="2700000" algn="tl">
                    <a:srgbClr val="000000">
                      <a:alpha val="43137"/>
                    </a:srgbClr>
                  </a:outerShdw>
                </a:effectLst>
                <a:cs typeface="Calibri" panose="020F0502020204030204" pitchFamily="34" charset="0"/>
              </a:rPr>
              <a:t>“</a:t>
            </a:r>
            <a:r>
              <a:rPr lang="en-US" sz="3000" kern="1200" dirty="0">
                <a:effectLst>
                  <a:outerShdw blurRad="38100" dist="38100" dir="2700000" algn="tl">
                    <a:srgbClr val="000000">
                      <a:alpha val="43137"/>
                    </a:srgbClr>
                  </a:outerShdw>
                </a:effectLst>
                <a:cs typeface="Calibri" panose="020F0502020204030204" pitchFamily="34" charset="0"/>
              </a:rPr>
              <a:t>Computer studies of the Institute for Creation Research have shown, for example, that </a:t>
            </a:r>
            <a:r>
              <a:rPr lang="en-US" sz="3000" b="1" u="sng" kern="1200" dirty="0">
                <a:solidFill>
                  <a:srgbClr val="FFFFCC"/>
                </a:solidFill>
                <a:effectLst>
                  <a:outerShdw blurRad="38100" dist="38100" dir="2700000" algn="tl">
                    <a:srgbClr val="000000">
                      <a:alpha val="43137"/>
                    </a:srgbClr>
                  </a:outerShdw>
                </a:effectLst>
                <a:cs typeface="Calibri" panose="020F0502020204030204" pitchFamily="34" charset="0"/>
              </a:rPr>
              <a:t>Babylon is very near the geographical center of all the earth’s land masses</a:t>
            </a:r>
            <a:r>
              <a:rPr lang="en-US" sz="3000" kern="1200" dirty="0">
                <a:effectLst>
                  <a:outerShdw blurRad="38100" dist="38100" dir="2700000" algn="tl">
                    <a:srgbClr val="000000">
                      <a:alpha val="43137"/>
                    </a:srgbClr>
                  </a:outerShdw>
                </a:effectLst>
                <a:cs typeface="Calibri" panose="020F0502020204030204" pitchFamily="34" charset="0"/>
              </a:rPr>
              <a:t>. It is within navigable distances of the Persian Gulf and is at the crossroads of the three great continents of Europe, Asia and Africa. </a:t>
            </a:r>
            <a:r>
              <a:rPr lang="en-US" sz="3000" b="1" u="sng" kern="1200" dirty="0">
                <a:solidFill>
                  <a:srgbClr val="FFFFCC"/>
                </a:solidFill>
                <a:effectLst>
                  <a:outerShdw blurRad="38100" dist="38100" dir="2700000" algn="tl">
                    <a:srgbClr val="000000">
                      <a:alpha val="43137"/>
                    </a:srgbClr>
                  </a:outerShdw>
                </a:effectLst>
                <a:cs typeface="Calibri" panose="020F0502020204030204" pitchFamily="34" charset="0"/>
              </a:rPr>
              <a:t>Thus there is no more ideal location anywhere for a world trade center, a world communication center, a world banking center, a world educational center, or especially, a world capital!</a:t>
            </a:r>
            <a:r>
              <a:rPr lang="en-US" sz="3000" kern="1200" dirty="0">
                <a:effectLst>
                  <a:outerShdw blurRad="38100" dist="38100" dir="2700000" algn="tl">
                    <a:srgbClr val="000000">
                      <a:alpha val="43137"/>
                    </a:srgbClr>
                  </a:outerShdw>
                </a:effectLst>
                <a:cs typeface="Calibri" panose="020F0502020204030204" pitchFamily="34" charset="0"/>
              </a:rPr>
              <a:t> The greatest historian of modern times, Arnold Toynbee, used to stress to all his readers and hearers that Babylon would be the best place in the world to build a future world cultural metropolis.</a:t>
            </a:r>
            <a:r>
              <a:rPr lang="en-US" altLang="en-US" sz="3000" kern="1200" dirty="0">
                <a:effectLst>
                  <a:outerShdw blurRad="38100" dist="38100" dir="2700000" algn="tl">
                    <a:srgbClr val="000000">
                      <a:alpha val="43137"/>
                    </a:srgbClr>
                  </a:outerShdw>
                </a:effectLst>
                <a:cs typeface="Calibri" panose="020F0502020204030204" pitchFamily="34" charset="0"/>
              </a:rPr>
              <a:t>”</a:t>
            </a:r>
          </a:p>
        </p:txBody>
      </p:sp>
      <p:sp>
        <p:nvSpPr>
          <p:cNvPr id="68613" name="Text Box 5"/>
          <p:cNvSpPr txBox="1">
            <a:spLocks noChangeArrowheads="1"/>
          </p:cNvSpPr>
          <p:nvPr/>
        </p:nvSpPr>
        <p:spPr bwMode="auto">
          <a:xfrm>
            <a:off x="3790950" y="203538"/>
            <a:ext cx="46101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Morris</a:t>
            </a:r>
            <a:endPar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altLang="en-US" sz="2000" i="1" dirty="0">
                <a:effectLst>
                  <a:outerShdw blurRad="38100" dist="38100" dir="2700000" algn="tl">
                    <a:srgbClr val="000000">
                      <a:alpha val="43137"/>
                    </a:srgbClr>
                  </a:outerShdw>
                </a:effectLst>
                <a:latin typeface="Calibri" panose="020F0502020204030204" pitchFamily="34" charset="0"/>
                <a:cs typeface="+mn-cs"/>
              </a:rPr>
              <a:t>The Revelation Record, 349</a:t>
            </a:r>
          </a:p>
        </p:txBody>
      </p:sp>
      <p:pic>
        <p:nvPicPr>
          <p:cNvPr id="5" name="Picture 4">
            <a:extLst>
              <a:ext uri="{FF2B5EF4-FFF2-40B4-BE49-F238E27FC236}">
                <a16:creationId xmlns:a16="http://schemas.microsoft.com/office/drawing/2014/main" id="{F92DF8CF-54DA-4030-A454-1BE932516E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21920"/>
            <a:ext cx="738836" cy="1097280"/>
          </a:xfrm>
          <a:prstGeom prst="rect">
            <a:avLst/>
          </a:prstGeom>
        </p:spPr>
      </p:pic>
    </p:spTree>
    <p:extLst>
      <p:ext uri="{BB962C8B-B14F-4D97-AF65-F5344CB8AC3E}">
        <p14:creationId xmlns:p14="http://schemas.microsoft.com/office/powerpoint/2010/main" val="185835175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65" name="Group 49">
            <a:extLst>
              <a:ext uri="{FF2B5EF4-FFF2-40B4-BE49-F238E27FC236}">
                <a16:creationId xmlns:a16="http://schemas.microsoft.com/office/drawing/2014/main" id="{69A38F67-2A3F-48C8-B30F-00060811DD04}"/>
              </a:ext>
            </a:extLst>
          </p:cNvPr>
          <p:cNvGraphicFramePr>
            <a:graphicFrameLocks noGrp="1"/>
          </p:cNvGraphicFramePr>
          <p:nvPr>
            <p:ph type="tbl" idx="1"/>
          </p:nvPr>
        </p:nvGraphicFramePr>
        <p:xfrm>
          <a:off x="1638301" y="121920"/>
          <a:ext cx="8915401" cy="6583680"/>
        </p:xfrm>
        <a:graphic>
          <a:graphicData uri="http://schemas.openxmlformats.org/drawingml/2006/table">
            <a:tbl>
              <a:tblPr>
                <a:tableStyleId>{D7AC3CCA-C797-4891-BE02-D94E43425B78}</a:tableStyleId>
              </a:tblPr>
              <a:tblGrid>
                <a:gridCol w="1123790">
                  <a:extLst>
                    <a:ext uri="{9D8B030D-6E8A-4147-A177-3AD203B41FA5}">
                      <a16:colId xmlns:a16="http://schemas.microsoft.com/office/drawing/2014/main" val="3311678215"/>
                    </a:ext>
                  </a:extLst>
                </a:gridCol>
                <a:gridCol w="3486310">
                  <a:extLst>
                    <a:ext uri="{9D8B030D-6E8A-4147-A177-3AD203B41FA5}">
                      <a16:colId xmlns:a16="http://schemas.microsoft.com/office/drawing/2014/main" val="2208668938"/>
                    </a:ext>
                  </a:extLst>
                </a:gridCol>
                <a:gridCol w="4305301">
                  <a:extLst>
                    <a:ext uri="{9D8B030D-6E8A-4147-A177-3AD203B41FA5}">
                      <a16:colId xmlns:a16="http://schemas.microsoft.com/office/drawing/2014/main" val="1023531436"/>
                    </a:ext>
                  </a:extLst>
                </a:gridCol>
              </a:tblGrid>
              <a:tr h="59436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June 2007 Conventional Oil Reserves</a:t>
                      </a:r>
                      <a:endParaRPr kumimoji="0" lang="en-US" altLang="en-US" sz="3600" b="1"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06395544"/>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Rank</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Country</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Percentage of oil reserves</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728703902"/>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1</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Saudia</a:t>
                      </a: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 Arabia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21.9 %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744953050"/>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2</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Iran</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11.4 %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585567033"/>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3</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Iraq</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9.5 %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672890229"/>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4</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Kuwait</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8.4 %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64150234"/>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5</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United Arab Emirates</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8.1 %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03382273"/>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6</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Venezuela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6.6 %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403089647"/>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7</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Russia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6.6 %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526969205"/>
                  </a:ext>
                </a:extLst>
              </a:tr>
              <a:tr h="59436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8</a:t>
                      </a:r>
                      <a:endParaRPr kumimoji="0" lang="en-US" alt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Libya</a:t>
                      </a:r>
                      <a:endParaRPr kumimoji="0" lang="en-US" alt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3.4 %</a:t>
                      </a:r>
                      <a:endPar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208243082"/>
                  </a:ext>
                </a:extLst>
              </a:tr>
              <a:tr h="59436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2000" dirty="0">
                          <a:solidFill>
                            <a:schemeClr val="bg2"/>
                          </a:solidFill>
                          <a:effectLst/>
                          <a:latin typeface="Calibri" panose="020F0502020204030204" pitchFamily="34" charset="0"/>
                          <a:cs typeface="Calibri" panose="020F0502020204030204" pitchFamily="34" charset="0"/>
                        </a:rPr>
                        <a:t>David Jeremiah, </a:t>
                      </a:r>
                      <a:r>
                        <a:rPr lang="en-US" altLang="en-US" sz="2000" i="1" dirty="0">
                          <a:solidFill>
                            <a:schemeClr val="bg2"/>
                          </a:solidFill>
                          <a:effectLst/>
                          <a:latin typeface="Calibri" panose="020F0502020204030204" pitchFamily="34" charset="0"/>
                          <a:cs typeface="Calibri" panose="020F0502020204030204" pitchFamily="34" charset="0"/>
                        </a:rPr>
                        <a:t>What in the World is Going On</a:t>
                      </a:r>
                      <a:r>
                        <a:rPr lang="en-US" altLang="en-US" sz="2000" dirty="0">
                          <a:solidFill>
                            <a:schemeClr val="bg2"/>
                          </a:solidFill>
                          <a:effectLst/>
                          <a:latin typeface="Calibri" panose="020F0502020204030204" pitchFamily="34" charset="0"/>
                          <a:cs typeface="Calibri" panose="020F0502020204030204" pitchFamily="34" charset="0"/>
                        </a:rPr>
                        <a:t>, 207</a:t>
                      </a:r>
                    </a:p>
                  </a:txBody>
                  <a:tcPr anchor="ct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83722203"/>
                  </a:ext>
                </a:extLst>
              </a:tr>
            </a:tbl>
          </a:graphicData>
        </a:graphic>
      </p:graphicFrame>
    </p:spTree>
    <p:extLst>
      <p:ext uri="{BB962C8B-B14F-4D97-AF65-F5344CB8AC3E}">
        <p14:creationId xmlns:p14="http://schemas.microsoft.com/office/powerpoint/2010/main" val="31777237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29B4CD-D11C-4140-BE37-E1EDEE7D0393}"/>
              </a:ext>
            </a:extLst>
          </p:cNvPr>
          <p:cNvSpPr/>
          <p:nvPr/>
        </p:nvSpPr>
        <p:spPr>
          <a:xfrm>
            <a:off x="609600" y="1922877"/>
            <a:ext cx="10972800" cy="4708981"/>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latin typeface="Calibri" panose="020F0502020204030204" pitchFamily="34" charset="0"/>
              </a:rPr>
              <a:t>“BAGHDAD (AP) — Iraq on Friday celebrated the UNESCO World Heritage Committee’s decision to name the historic city of Babylon a World Heritage Site in a vote held in Azerbaijan’s capital, years after Baghdad began campaigning for the site to be added to the list…The 4,300-year-old Babylon — now mainly an archaeological ruin and two important museums — is where dynasties have risen and fallen since the earliest days of settled human civilization. King Hammurabi wrote his famous code of laws in Babylon, while Nebuchadnezzar sent his vast army from the city to Jerusalem to put down an uprising and bring the Jews back as slaves.”</a:t>
            </a:r>
          </a:p>
        </p:txBody>
      </p:sp>
      <p:pic>
        <p:nvPicPr>
          <p:cNvPr id="1026" name="Picture 2" descr="https://static.timesofisrael.com/www/uploads/2019/07/AP19186682592314-640x400.jpg">
            <a:extLst>
              <a:ext uri="{FF2B5EF4-FFF2-40B4-BE49-F238E27FC236}">
                <a16:creationId xmlns:a16="http://schemas.microsoft.com/office/drawing/2014/main" id="{11591FF6-1791-46D2-A6F5-AC8AF6F58E0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1463040"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DC12A7E-77B2-4246-A420-94FC3F492608}"/>
              </a:ext>
            </a:extLst>
          </p:cNvPr>
          <p:cNvSpPr/>
          <p:nvPr/>
        </p:nvSpPr>
        <p:spPr>
          <a:xfrm>
            <a:off x="3295650" y="304800"/>
            <a:ext cx="5600700" cy="1446550"/>
          </a:xfrm>
          <a:prstGeom prst="rect">
            <a:avLst/>
          </a:prstGeom>
        </p:spPr>
        <p:txBody>
          <a:bodyPr wrap="square">
            <a:spAutoFit/>
          </a:bodyPr>
          <a:lstStyle/>
          <a:p>
            <a:pPr algn="ct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Iraq Celebrates Naming Babylon a UNESCO World Heritage Site</a:t>
            </a:r>
          </a:p>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QASSIM ABDUL-ZAHRA of Times of Israel - July 6, 2019</a:t>
            </a:r>
          </a:p>
        </p:txBody>
      </p:sp>
    </p:spTree>
    <p:extLst>
      <p:ext uri="{BB962C8B-B14F-4D97-AF65-F5344CB8AC3E}">
        <p14:creationId xmlns:p14="http://schemas.microsoft.com/office/powerpoint/2010/main" val="34581203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1524000" y="228600"/>
            <a:ext cx="9144000" cy="914400"/>
          </a:xfrm>
        </p:spPr>
        <p:txBody>
          <a:bodyPr/>
          <a:lstStyle/>
          <a:p>
            <a:pPr algn="ctr"/>
            <a:r>
              <a:rPr lang="en-US" sz="3600" dirty="0">
                <a:effectLst>
                  <a:outerShdw blurRad="38100" dist="38100" dir="2700000" algn="tl">
                    <a:srgbClr val="000000">
                      <a:alpha val="43137"/>
                    </a:srgbClr>
                  </a:outerShdw>
                </a:effectLst>
              </a:rPr>
              <a:t>“Want Middle East Stability? Move UN to Iraq”</a:t>
            </a:r>
            <a:endParaRPr lang="en-US" sz="2800" dirty="0">
              <a:solidFill>
                <a:srgbClr val="00FFFF"/>
              </a:solidFill>
              <a:effectLst>
                <a:outerShdw blurRad="38100" dist="38100" dir="2700000" algn="tl">
                  <a:srgbClr val="000000">
                    <a:alpha val="43137"/>
                  </a:srgbClr>
                </a:outerShdw>
              </a:effectLst>
              <a:cs typeface="Calibri" panose="020F0502020204030204" pitchFamily="34" charset="0"/>
            </a:endParaRPr>
          </a:p>
        </p:txBody>
      </p:sp>
      <p:sp>
        <p:nvSpPr>
          <p:cNvPr id="4" name="Rectangle 3">
            <a:extLst>
              <a:ext uri="{FF2B5EF4-FFF2-40B4-BE49-F238E27FC236}">
                <a16:creationId xmlns:a16="http://schemas.microsoft.com/office/drawing/2014/main" id="{4229B4CD-D11C-4140-BE37-E1EDEE7D0393}"/>
              </a:ext>
            </a:extLst>
          </p:cNvPr>
          <p:cNvSpPr/>
          <p:nvPr/>
        </p:nvSpPr>
        <p:spPr>
          <a:xfrm>
            <a:off x="609600" y="1143000"/>
            <a:ext cx="10972800" cy="4524315"/>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idea of moving U.N. headquarters seems to resonate with many....Where should it go? Try Iraq…In order to maintain its fledgling democracy, Iraq needs international commitment, an inducement to stop factional violence, and a stable form of income not subject to the terrorists’ reprisals…New York is an expensive city, and representation at the U.N. is currently a costly endeavor…The remaining big spenders should have a positive effect on the Iraqi job market and improve the overall economy of the entire region, which might in turn reduce the tendency …”</a:t>
            </a:r>
          </a:p>
        </p:txBody>
      </p:sp>
      <p:sp>
        <p:nvSpPr>
          <p:cNvPr id="3" name="TextBox 2">
            <a:extLst>
              <a:ext uri="{FF2B5EF4-FFF2-40B4-BE49-F238E27FC236}">
                <a16:creationId xmlns:a16="http://schemas.microsoft.com/office/drawing/2014/main" id="{7D842BA2-8A94-7542-B1E2-709C660B76D5}"/>
              </a:ext>
            </a:extLst>
          </p:cNvPr>
          <p:cNvSpPr txBox="1"/>
          <p:nvPr/>
        </p:nvSpPr>
        <p:spPr>
          <a:xfrm>
            <a:off x="1371600" y="5943494"/>
            <a:ext cx="91440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Cynthia E. Ayers and David W.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Cammons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“Want Middle East Stability? Move UN to Iraq,” Newsweek, April 9, 2007, posted at: Http://newsweek.washingtonpost.com/postglobal/needtoknow/2007/04/want_middle_east_stability_mov.html</a:t>
            </a:r>
          </a:p>
        </p:txBody>
      </p:sp>
    </p:spTree>
    <p:extLst>
      <p:ext uri="{BB962C8B-B14F-4D97-AF65-F5344CB8AC3E}">
        <p14:creationId xmlns:p14="http://schemas.microsoft.com/office/powerpoint/2010/main" val="15107323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0B20-CCE8-40BA-A80A-DA09B6812DAC}"/>
              </a:ext>
            </a:extLst>
          </p:cNvPr>
          <p:cNvSpPr>
            <a:spLocks noGrp="1"/>
          </p:cNvSpPr>
          <p:nvPr>
            <p:ph type="title"/>
          </p:nvPr>
        </p:nvSpPr>
        <p:spPr>
          <a:xfrm>
            <a:off x="1524000" y="228601"/>
            <a:ext cx="9144000" cy="1143001"/>
          </a:xfrm>
        </p:spPr>
        <p:txBody>
          <a:bodyPr anchor="t"/>
          <a:lstStyle/>
          <a:p>
            <a:pPr algn="ctr"/>
            <a:r>
              <a:rPr lang="en-US" sz="3000" dirty="0">
                <a:solidFill>
                  <a:srgbClr val="00FFFF"/>
                </a:solidFill>
                <a:effectLst>
                  <a:outerShdw blurRad="38100" dist="38100" dir="2700000" algn="tl">
                    <a:srgbClr val="000000">
                      <a:alpha val="43137"/>
                    </a:srgbClr>
                  </a:outerShdw>
                </a:effectLst>
                <a:cs typeface="Calibri" panose="020F0502020204030204" pitchFamily="34" charset="0"/>
              </a:rPr>
              <a:t>A Prince’s $500 Billion Desert Dream: Flying Cars, Robot Dinosaurs and a Giant Artificial Moon</a:t>
            </a:r>
          </a:p>
        </p:txBody>
      </p:sp>
      <p:sp>
        <p:nvSpPr>
          <p:cNvPr id="4" name="Rectangle 3">
            <a:extLst>
              <a:ext uri="{FF2B5EF4-FFF2-40B4-BE49-F238E27FC236}">
                <a16:creationId xmlns:a16="http://schemas.microsoft.com/office/drawing/2014/main" id="{4229B4CD-D11C-4140-BE37-E1EDEE7D0393}"/>
              </a:ext>
            </a:extLst>
          </p:cNvPr>
          <p:cNvSpPr/>
          <p:nvPr/>
        </p:nvSpPr>
        <p:spPr>
          <a:xfrm>
            <a:off x="609600" y="1371600"/>
            <a:ext cx="10972800" cy="4832092"/>
          </a:xfrm>
          <a:prstGeom prst="rect">
            <a:avLst/>
          </a:prstGeom>
        </p:spPr>
        <p:txBody>
          <a:bodyPr wrap="square">
            <a:spAutoFit/>
          </a:bodyPr>
          <a:lstStyle/>
          <a:p>
            <a:pPr algn="just"/>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Saudi Arabia’s crown prince turned to U.S. consultants for help imagining a massive new city-state in a barren section of his kingdom. What emerged was a Jetsons-style world of automation</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SHARMA, Saudi Arabia—This seaside corner of northwest Saudi Arabia is so barren that the only abundant resources a group of consultants could identify were sunlight and ‘unlimited access to salt water.’ But Saudi crown prince Mohammed bin Salman didn’t see a wasteland when he landed in his helicopter here a few years ago. He saw the future — and hatched a plan for a $500 billion city-state to cover 10,000 square miles of rocky desert and empty coastline to attract the ‘world’s greatest minds and best talents’ to the world’s best paying jobs in the world’s most livable city.”</a:t>
            </a:r>
          </a:p>
        </p:txBody>
      </p:sp>
      <p:sp>
        <p:nvSpPr>
          <p:cNvPr id="5" name="TextBox 4">
            <a:extLst>
              <a:ext uri="{FF2B5EF4-FFF2-40B4-BE49-F238E27FC236}">
                <a16:creationId xmlns:a16="http://schemas.microsoft.com/office/drawing/2014/main" id="{1F7CE0F7-2F4D-4B32-9D69-8F44E8A88E09}"/>
              </a:ext>
            </a:extLst>
          </p:cNvPr>
          <p:cNvSpPr txBox="1"/>
          <p:nvPr/>
        </p:nvSpPr>
        <p:spPr>
          <a:xfrm>
            <a:off x="2667000" y="6172201"/>
            <a:ext cx="68580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Justin Scheck, Rory Jones, and Summer </a:t>
            </a:r>
            <a:r>
              <a:rPr lang="en-US" sz="1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Sawww.wsj.comid</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Prince’s $500 Billion Dollar Desert Dream,” online:, 25 July 2019.</a:t>
            </a:r>
          </a:p>
        </p:txBody>
      </p:sp>
    </p:spTree>
    <p:extLst>
      <p:ext uri="{BB962C8B-B14F-4D97-AF65-F5344CB8AC3E}">
        <p14:creationId xmlns:p14="http://schemas.microsoft.com/office/powerpoint/2010/main" val="14272525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3369" y="91153"/>
            <a:ext cx="7785267" cy="6675699"/>
          </a:xfrm>
          <a:prstGeom prst="rect">
            <a:avLst/>
          </a:prstGeom>
        </p:spPr>
      </p:pic>
    </p:spTree>
    <p:extLst>
      <p:ext uri="{BB962C8B-B14F-4D97-AF65-F5344CB8AC3E}">
        <p14:creationId xmlns:p14="http://schemas.microsoft.com/office/powerpoint/2010/main" val="108718627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0DD923-6BFA-4787-9F3A-DF0770F1BA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4764" y="457200"/>
            <a:ext cx="10622472" cy="5943600"/>
          </a:xfrm>
          <a:prstGeom prst="rect">
            <a:avLst/>
          </a:prstGeom>
        </p:spPr>
      </p:pic>
    </p:spTree>
    <p:extLst>
      <p:ext uri="{BB962C8B-B14F-4D97-AF65-F5344CB8AC3E}">
        <p14:creationId xmlns:p14="http://schemas.microsoft.com/office/powerpoint/2010/main" val="362283925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49AF2B-ABD9-40D5-869C-520D335441CF}"/>
              </a:ext>
            </a:extLst>
          </p:cNvPr>
          <p:cNvPicPr>
            <a:picLocks noChangeAspect="1"/>
          </p:cNvPicPr>
          <p:nvPr/>
        </p:nvPicPr>
        <p:blipFill>
          <a:blip r:embed="rId2"/>
          <a:stretch>
            <a:fillRect/>
          </a:stretch>
        </p:blipFill>
        <p:spPr>
          <a:xfrm>
            <a:off x="1048658" y="457200"/>
            <a:ext cx="1009468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718999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lendar&#10;&#10;Description automatically generated">
            <a:extLst>
              <a:ext uri="{FF2B5EF4-FFF2-40B4-BE49-F238E27FC236}">
                <a16:creationId xmlns:a16="http://schemas.microsoft.com/office/drawing/2014/main" id="{D219A5BD-729C-434D-AAC2-E218898282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6679" y="304800"/>
            <a:ext cx="3938642"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462046CE-5090-4348-96E6-9CDB7588AB81}"/>
              </a:ext>
            </a:extLst>
          </p:cNvPr>
          <p:cNvSpPr txBox="1"/>
          <p:nvPr/>
        </p:nvSpPr>
        <p:spPr>
          <a:xfrm>
            <a:off x="1733550" y="6412468"/>
            <a:ext cx="8724900" cy="369332"/>
          </a:xfrm>
          <a:prstGeom prst="rect">
            <a:avLst/>
          </a:prstGeom>
          <a:noFill/>
        </p:spPr>
        <p:txBody>
          <a:bodyPr wrap="square" rtlCol="0">
            <a:spAutoFit/>
          </a:bodyPr>
          <a:lstStyle/>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https://dispensationalpublishing.com/product/babylon-the-bookends-of-prophetic-history/</a:t>
            </a:r>
            <a:endParaRPr lang="en-US" dirty="0"/>
          </a:p>
        </p:txBody>
      </p:sp>
    </p:spTree>
    <p:extLst>
      <p:ext uri="{BB962C8B-B14F-4D97-AF65-F5344CB8AC3E}">
        <p14:creationId xmlns:p14="http://schemas.microsoft.com/office/powerpoint/2010/main" val="126466081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7. The Woman in the Ephah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(5:5-11)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2779361" y="1562100"/>
            <a:ext cx="6633278" cy="1866900"/>
          </a:xfrm>
        </p:spPr>
        <p:txBody>
          <a:bodyPr/>
          <a:lstStyle/>
          <a:p>
            <a:pPr marL="458788" indent="-458788">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The Woman’s Identity (5:5-8)</a:t>
            </a:r>
          </a:p>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Woman’s Destination (5:9-11)</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876800" y="4103832"/>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49208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276851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800100" y="228600"/>
            <a:ext cx="10591800" cy="917575"/>
          </a:xfrm>
        </p:spPr>
        <p:txBody>
          <a:bodyPr/>
          <a:lstStyle/>
          <a:p>
            <a:pPr algn="ctr"/>
            <a:r>
              <a:rPr lang="en-US" altLang="en-US" sz="3600" dirty="0">
                <a:effectLst>
                  <a:outerShdw blurRad="38100" dist="38100" dir="2700000" algn="tl">
                    <a:srgbClr val="000000">
                      <a:alpha val="43137"/>
                    </a:srgbClr>
                  </a:outerShdw>
                </a:effectLst>
              </a:rPr>
              <a:t>7. The Woman in the Ephah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(5:5-11)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2779361" y="1562100"/>
            <a:ext cx="6633278" cy="1866900"/>
          </a:xfrm>
        </p:spPr>
        <p:txBody>
          <a:bodyPr/>
          <a:lstStyle/>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Woman’s Identity (5:5-8)</a:t>
            </a:r>
          </a:p>
          <a:p>
            <a:pPr marL="458788" indent="-458788">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The Woman’s Destination (5:9-11)</a:t>
            </a:r>
          </a:p>
        </p:txBody>
      </p:sp>
      <p:pic>
        <p:nvPicPr>
          <p:cNvPr id="5" name="Picture 2" descr="Zechariah - davidould.net">
            <a:extLst>
              <a:ext uri="{FF2B5EF4-FFF2-40B4-BE49-F238E27FC236}">
                <a16:creationId xmlns:a16="http://schemas.microsoft.com/office/drawing/2014/main" id="{5BB70CD1-F80E-47D8-8BA4-0ED58219795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4876800" y="4103832"/>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41848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885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AA3265-AE78-4F97-A15F-F7492702F0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Zechariah 5:5-11</a:t>
            </a:r>
          </a:p>
          <a:p>
            <a:pPr marL="0" indent="0" algn="just" eaLnBrk="1" hangingPunct="1">
              <a:spcBef>
                <a:spcPts val="0"/>
              </a:spcBef>
              <a:buNone/>
              <a:defRPr/>
            </a:pPr>
            <a:r>
              <a:rPr lang="en-US" sz="3400" baseline="30000" dirty="0">
                <a:effectLst>
                  <a:outerShdw blurRad="38100" dist="38100" dir="2700000" algn="tl">
                    <a:srgbClr val="000000">
                      <a:alpha val="43137"/>
                    </a:srgbClr>
                  </a:outerShdw>
                </a:effectLst>
              </a:rPr>
              <a:t>5 </a:t>
            </a:r>
            <a:r>
              <a:rPr lang="en-US" sz="3400" dirty="0">
                <a:effectLst>
                  <a:outerShdw blurRad="38100" dist="38100" dir="2700000" algn="tl">
                    <a:srgbClr val="000000">
                      <a:alpha val="43137"/>
                    </a:srgbClr>
                  </a:outerShdw>
                </a:effectLst>
              </a:rPr>
              <a:t>Then the angel who was speaking with me went out and said to me, “Lift up now your eyes and see what this is going forth.” </a:t>
            </a:r>
            <a:r>
              <a:rPr lang="en-US" sz="3400" baseline="30000" dirty="0">
                <a:effectLst>
                  <a:outerShdw blurRad="38100" dist="38100" dir="2700000" algn="tl">
                    <a:srgbClr val="000000">
                      <a:alpha val="43137"/>
                    </a:srgbClr>
                  </a:outerShdw>
                </a:effectLst>
              </a:rPr>
              <a:t>6 </a:t>
            </a:r>
            <a:r>
              <a:rPr lang="en-US" sz="3400" dirty="0">
                <a:effectLst>
                  <a:outerShdw blurRad="38100" dist="38100" dir="2700000" algn="tl">
                    <a:srgbClr val="000000">
                      <a:alpha val="43137"/>
                    </a:srgbClr>
                  </a:outerShdw>
                </a:effectLst>
              </a:rPr>
              <a:t>I said, “What is it?” And he said, “This is the ephah going forth.” Again he said, “This is their appearance in all the land </a:t>
            </a:r>
            <a:r>
              <a:rPr lang="en-US" sz="3400" baseline="30000" dirty="0">
                <a:effectLst>
                  <a:outerShdw blurRad="38100" dist="38100" dir="2700000" algn="tl">
                    <a:srgbClr val="000000">
                      <a:alpha val="43137"/>
                    </a:srgbClr>
                  </a:outerShdw>
                </a:effectLst>
              </a:rPr>
              <a:t>7 </a:t>
            </a:r>
            <a:r>
              <a:rPr lang="en-US" sz="3400" dirty="0">
                <a:effectLst>
                  <a:outerShdw blurRad="38100" dist="38100" dir="2700000" algn="tl">
                    <a:srgbClr val="000000">
                      <a:alpha val="43137"/>
                    </a:srgbClr>
                  </a:outerShdw>
                </a:effectLst>
              </a:rPr>
              <a:t>(and behold, a lead cover was lifted up); and this is a </a:t>
            </a:r>
            <a:r>
              <a:rPr lang="en-US" sz="3400" b="1" u="sng" dirty="0">
                <a:solidFill>
                  <a:srgbClr val="FFFFCC"/>
                </a:solidFill>
                <a:effectLst>
                  <a:outerShdw blurRad="38100" dist="38100" dir="2700000" algn="tl">
                    <a:srgbClr val="000000">
                      <a:alpha val="43137"/>
                    </a:srgbClr>
                  </a:outerShdw>
                </a:effectLst>
              </a:rPr>
              <a:t>woman</a:t>
            </a:r>
            <a:r>
              <a:rPr lang="en-US" sz="3400" dirty="0">
                <a:effectLst>
                  <a:outerShdw blurRad="38100" dist="38100" dir="2700000" algn="tl">
                    <a:srgbClr val="000000">
                      <a:alpha val="43137"/>
                    </a:srgbClr>
                  </a:outerShdw>
                </a:effectLst>
              </a:rPr>
              <a:t> sitting inside the </a:t>
            </a:r>
            <a:r>
              <a:rPr lang="en-US" sz="3400" b="1" u="sng" dirty="0">
                <a:solidFill>
                  <a:srgbClr val="FFFFCC"/>
                </a:solidFill>
                <a:effectLst>
                  <a:outerShdw blurRad="38100" dist="38100" dir="2700000" algn="tl">
                    <a:srgbClr val="000000">
                      <a:alpha val="43137"/>
                    </a:srgbClr>
                  </a:outerShdw>
                </a:effectLst>
              </a:rPr>
              <a:t>ephah</a:t>
            </a:r>
            <a:r>
              <a:rPr lang="en-US" sz="3400" dirty="0">
                <a:effectLst>
                  <a:outerShdw blurRad="38100" dist="38100" dir="2700000" algn="tl">
                    <a:srgbClr val="000000">
                      <a:alpha val="43137"/>
                    </a:srgbClr>
                  </a:outerShdw>
                </a:effectLst>
              </a:rPr>
              <a:t>.” </a:t>
            </a:r>
            <a:r>
              <a:rPr lang="en-US" sz="3400" baseline="30000" dirty="0">
                <a:effectLst>
                  <a:outerShdw blurRad="38100" dist="38100" dir="2700000" algn="tl">
                    <a:srgbClr val="000000">
                      <a:alpha val="43137"/>
                    </a:srgbClr>
                  </a:outerShdw>
                </a:effectLst>
              </a:rPr>
              <a:t>8 </a:t>
            </a:r>
            <a:r>
              <a:rPr lang="en-US" sz="3400" dirty="0">
                <a:effectLst>
                  <a:outerShdw blurRad="38100" dist="38100" dir="2700000" algn="tl">
                    <a:srgbClr val="000000">
                      <a:alpha val="43137"/>
                    </a:srgbClr>
                  </a:outerShdw>
                </a:effectLst>
              </a:rPr>
              <a:t>Then he said, “This is Wickedness!” And he threw her down into the middle of the ephah and cast the lead weight on its opening. </a:t>
            </a:r>
            <a:endParaRPr lang="en-US" altLang="en-US" sz="3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555050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2514599"/>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“So little is human nature capable of readily appropriating divine revelation that it is not only necessary for God to let the necessary visions appear but also to stimulate the recipient's attention step by step lest, overcome by the power of the heavenly, he fail to appropriate all that God desires to offer.”</a:t>
            </a:r>
          </a:p>
        </p:txBody>
      </p:sp>
      <p:sp>
        <p:nvSpPr>
          <p:cNvPr id="4" name="Text Box 5"/>
          <p:cNvSpPr txBox="1">
            <a:spLocks noChangeArrowheads="1"/>
          </p:cNvSpPr>
          <p:nvPr/>
        </p:nvSpPr>
        <p:spPr bwMode="auto">
          <a:xfrm>
            <a:off x="2963888" y="228600"/>
            <a:ext cx="62960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 C. </a:t>
            </a:r>
            <a:r>
              <a:rPr lang="en-US" alt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Leupold</a:t>
            </a:r>
            <a:endPar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H.C.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Leupold</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Exposition of </a:t>
            </a:r>
            <a:r>
              <a:rPr lang="en-US" sz="1800" i="1" dirty="0">
                <a:latin typeface="Calibri" panose="020F0502020204030204" pitchFamily="34" charset="0"/>
                <a:ea typeface="Calibri" panose="020F0502020204030204" pitchFamily="34" charset="0"/>
                <a:cs typeface="Times New Roman" panose="02020603050405020304" pitchFamily="18" charset="0"/>
              </a:rPr>
              <a:t>Zechariah</a:t>
            </a:r>
            <a:r>
              <a:rPr lang="en-US" sz="1800" dirty="0">
                <a:effectLst/>
                <a:latin typeface="Calibri" panose="020F0502020204030204" pitchFamily="34" charset="0"/>
                <a:ea typeface="Calibri" panose="020F0502020204030204" pitchFamily="34" charset="0"/>
                <a:cs typeface="Times New Roman" panose="02020603050405020304" pitchFamily="18" charset="0"/>
              </a:rPr>
              <a:t>, 103.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26" name="Picture 2" descr="60-Year-Old Nimrod is Safe • Jane's Genes • Origin of the ...">
            <a:extLst>
              <a:ext uri="{FF2B5EF4-FFF2-40B4-BE49-F238E27FC236}">
                <a16:creationId xmlns:a16="http://schemas.microsoft.com/office/drawing/2014/main" id="{664EA6E1-B9D7-4670-8C70-861A63557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419600"/>
            <a:ext cx="2743247" cy="1972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Exposition of Genesis: Volumes 1 and 2 by H C Leupold: New">
            <a:extLst>
              <a:ext uri="{FF2B5EF4-FFF2-40B4-BE49-F238E27FC236}">
                <a16:creationId xmlns:a16="http://schemas.microsoft.com/office/drawing/2014/main" id="{B5E1BBB8-45FA-4424-B253-776288C1D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4200" y="114708"/>
            <a:ext cx="91440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9877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28650" y="2890391"/>
            <a:ext cx="79057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ephah was the greatest dry measure in use among the Hebrew people.</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233339"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88.</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21920"/>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4200" y="121920"/>
            <a:ext cx="850953" cy="1097280"/>
          </a:xfrm>
          <a:prstGeom prst="rect">
            <a:avLst/>
          </a:prstGeom>
          <a:ln>
            <a:solidFill>
              <a:schemeClr val="tx1"/>
            </a:solidFill>
          </a:ln>
        </p:spPr>
      </p:pic>
      <p:pic>
        <p:nvPicPr>
          <p:cNvPr id="4" name="Picture 3">
            <a:extLst>
              <a:ext uri="{FF2B5EF4-FFF2-40B4-BE49-F238E27FC236}">
                <a16:creationId xmlns:a16="http://schemas.microsoft.com/office/drawing/2014/main" id="{1757D949-C99F-43E2-8CA1-5B70CDE873E1}"/>
              </a:ext>
            </a:extLst>
          </p:cNvPr>
          <p:cNvPicPr>
            <a:picLocks noChangeAspect="1"/>
          </p:cNvPicPr>
          <p:nvPr/>
        </p:nvPicPr>
        <p:blipFill>
          <a:blip r:embed="rId5"/>
          <a:stretch>
            <a:fillRect/>
          </a:stretch>
        </p:blipFill>
        <p:spPr>
          <a:xfrm>
            <a:off x="8763006" y="1524000"/>
            <a:ext cx="2800344"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7388589"/>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21003</TotalTime>
  <Words>4358</Words>
  <Application>Microsoft Office PowerPoint</Application>
  <PresentationFormat>Widescreen</PresentationFormat>
  <Paragraphs>331</Paragraphs>
  <Slides>62</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Times New Roman</vt:lpstr>
      <vt:lpstr>Wingdings</vt:lpstr>
      <vt:lpstr>Azure</vt:lpstr>
      <vt:lpstr>PowerPoint Presentation</vt:lpstr>
      <vt:lpstr>Structure</vt:lpstr>
      <vt:lpstr>II. Eight Night Visions  (1:7‒6:15)</vt:lpstr>
      <vt:lpstr>PowerPoint Presentation</vt:lpstr>
      <vt:lpstr>7. The Woman in the Ephah  (5:5-11)</vt:lpstr>
      <vt:lpstr>7. The Woman in the Ephah  (5:5-11)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 The Woman in the Ephah  (5:5-11)</vt:lpstr>
      <vt:lpstr>PowerPoint Presentation</vt:lpstr>
      <vt:lpstr>PowerPoint Presentation</vt:lpstr>
      <vt:lpstr>PowerPoint Presentation</vt:lpstr>
      <vt:lpstr>PowerPoint Presentation</vt:lpstr>
      <vt:lpstr>PowerPoint Presentation</vt:lpstr>
      <vt:lpstr>PowerPoint Presentation</vt:lpstr>
      <vt:lpstr>ISRAEL’S FOUR TEMPLES</vt:lpstr>
      <vt:lpstr>Zechariah 5:5-11</vt:lpstr>
      <vt:lpstr>Zechariah 5:5-11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Larkin, The Book of Revelation, 151. </vt:lpstr>
      <vt:lpstr>PowerPoint Presentation</vt:lpstr>
      <vt:lpstr>PowerPoint Presentation</vt:lpstr>
      <vt:lpstr>Isaiah 13-14</vt:lpstr>
      <vt:lpstr>PowerPoint Presentation</vt:lpstr>
      <vt:lpstr>ARAB TENT HOME at Babylon 1899-1908 “It will never be inhabited or lived in from generation to generation; Nor will the Arab pitch his tent there” (Isaiah 13:20)</vt:lpstr>
      <vt:lpstr>PowerPoint Presentation</vt:lpstr>
      <vt:lpstr>Jeremiah 50-51</vt:lpstr>
      <vt:lpstr>Herodotus, Histories, 1:191 (450 B.C.)</vt:lpstr>
      <vt:lpstr>PowerPoint Presentation</vt:lpstr>
      <vt:lpstr>PowerPoint Presentation</vt:lpstr>
      <vt:lpstr>PowerPoint Presentation</vt:lpstr>
      <vt:lpstr>Babylon’s History After 539 B.C.</vt:lpstr>
      <vt:lpstr>PowerPoint Presentation</vt:lpstr>
      <vt:lpstr>PowerPoint Presentation</vt:lpstr>
      <vt:lpstr>Larkin, The Book of Revelation, 158. </vt:lpstr>
      <vt:lpstr>PowerPoint Presentation</vt:lpstr>
      <vt:lpstr>Newton Babylon: Its Future, History, and Doom, 1890, p. 64. </vt:lpstr>
      <vt:lpstr>PowerPoint Presentation</vt:lpstr>
      <vt:lpstr>PowerPoint Presentation</vt:lpstr>
      <vt:lpstr>PowerPoint Presentation</vt:lpstr>
      <vt:lpstr>“Want Middle East Stability? Move UN to Iraq”</vt:lpstr>
      <vt:lpstr>A Prince’s $500 Billion Desert Dream: Flying Cars, Robot Dinosaurs and a Giant Artificial Moon</vt:lpstr>
      <vt:lpstr>PowerPoint Presentation</vt:lpstr>
      <vt:lpstr>PowerPoint Presentation</vt:lpstr>
      <vt:lpstr>PowerPoint Presentation</vt:lpstr>
      <vt:lpstr>PowerPoint Presentation</vt:lpstr>
      <vt:lpstr>Conclusion</vt:lpstr>
      <vt:lpstr>7. The Woman in the Ephah  (5:5-11)</vt:lpstr>
      <vt:lpstr>II. Eight Night Visions  (1:7‒6:15)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011 - 5v5-11 - 16 X 9</dc:title>
  <dc:subject>Zechariah</dc:subject>
  <dc:creator>A. Woods</dc:creator>
  <dc:description>Modified by Jim McGowan</dc:description>
  <cp:lastModifiedBy>anne woods</cp:lastModifiedBy>
  <cp:revision>2161</cp:revision>
  <cp:lastPrinted>2021-12-08T13:53:08Z</cp:lastPrinted>
  <dcterms:created xsi:type="dcterms:W3CDTF">2009-03-17T12:21:13Z</dcterms:created>
  <dcterms:modified xsi:type="dcterms:W3CDTF">2021-12-08T23:48:47Z</dcterms:modified>
</cp:coreProperties>
</file>