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0"/>
  </p:notesMasterIdLst>
  <p:handoutMasterIdLst>
    <p:handoutMasterId r:id="rId141"/>
  </p:handoutMasterIdLst>
  <p:sldIdLst>
    <p:sldId id="2094" r:id="rId2"/>
    <p:sldId id="2064" r:id="rId3"/>
    <p:sldId id="1984" r:id="rId4"/>
    <p:sldId id="7886" r:id="rId5"/>
    <p:sldId id="7802" r:id="rId6"/>
    <p:sldId id="1985" r:id="rId7"/>
    <p:sldId id="2039" r:id="rId8"/>
    <p:sldId id="7909" r:id="rId9"/>
    <p:sldId id="8024" r:id="rId10"/>
    <p:sldId id="8142" r:id="rId11"/>
    <p:sldId id="8143" r:id="rId12"/>
    <p:sldId id="8145" r:id="rId13"/>
    <p:sldId id="8208" r:id="rId14"/>
    <p:sldId id="4796" r:id="rId15"/>
    <p:sldId id="7998" r:id="rId16"/>
    <p:sldId id="8157" r:id="rId17"/>
    <p:sldId id="8209" r:id="rId18"/>
    <p:sldId id="7889" r:id="rId19"/>
    <p:sldId id="8158" r:id="rId20"/>
    <p:sldId id="7985" r:id="rId21"/>
    <p:sldId id="8159" r:id="rId22"/>
    <p:sldId id="8210" r:id="rId23"/>
    <p:sldId id="8160" r:id="rId24"/>
    <p:sldId id="2313" r:id="rId25"/>
    <p:sldId id="8211" r:id="rId26"/>
    <p:sldId id="2275" r:id="rId27"/>
    <p:sldId id="8161" r:id="rId28"/>
    <p:sldId id="5578" r:id="rId29"/>
    <p:sldId id="2628" r:id="rId30"/>
    <p:sldId id="8162" r:id="rId31"/>
    <p:sldId id="8228" r:id="rId32"/>
    <p:sldId id="8229" r:id="rId33"/>
    <p:sldId id="8163" r:id="rId34"/>
    <p:sldId id="8164" r:id="rId35"/>
    <p:sldId id="6298" r:id="rId36"/>
    <p:sldId id="6292" r:id="rId37"/>
    <p:sldId id="8144" r:id="rId38"/>
    <p:sldId id="8150" r:id="rId39"/>
    <p:sldId id="8212" r:id="rId40"/>
    <p:sldId id="8165" r:id="rId41"/>
    <p:sldId id="7944" r:id="rId42"/>
    <p:sldId id="7324" r:id="rId43"/>
    <p:sldId id="8213" r:id="rId44"/>
    <p:sldId id="8166" r:id="rId45"/>
    <p:sldId id="8214" r:id="rId46"/>
    <p:sldId id="8167" r:id="rId47"/>
    <p:sldId id="8168" r:id="rId48"/>
    <p:sldId id="8215" r:id="rId49"/>
    <p:sldId id="8169" r:id="rId50"/>
    <p:sldId id="2318" r:id="rId51"/>
    <p:sldId id="4437" r:id="rId52"/>
    <p:sldId id="2232" r:id="rId53"/>
    <p:sldId id="2233" r:id="rId54"/>
    <p:sldId id="8201" r:id="rId55"/>
    <p:sldId id="7883" r:id="rId56"/>
    <p:sldId id="5226" r:id="rId57"/>
    <p:sldId id="7039" r:id="rId58"/>
    <p:sldId id="7040" r:id="rId59"/>
    <p:sldId id="3264" r:id="rId60"/>
    <p:sldId id="7915" r:id="rId61"/>
    <p:sldId id="7907" r:id="rId62"/>
    <p:sldId id="6181" r:id="rId63"/>
    <p:sldId id="1703" r:id="rId64"/>
    <p:sldId id="1219" r:id="rId65"/>
    <p:sldId id="6190" r:id="rId66"/>
    <p:sldId id="6189" r:id="rId67"/>
    <p:sldId id="2661" r:id="rId68"/>
    <p:sldId id="3816" r:id="rId69"/>
    <p:sldId id="8170" r:id="rId70"/>
    <p:sldId id="6160" r:id="rId71"/>
    <p:sldId id="1804" r:id="rId72"/>
    <p:sldId id="7316" r:id="rId73"/>
    <p:sldId id="7317" r:id="rId74"/>
    <p:sldId id="7327" r:id="rId75"/>
    <p:sldId id="3641" r:id="rId76"/>
    <p:sldId id="7513" r:id="rId77"/>
    <p:sldId id="8171" r:id="rId78"/>
    <p:sldId id="8172" r:id="rId79"/>
    <p:sldId id="8206" r:id="rId80"/>
    <p:sldId id="6477" r:id="rId81"/>
    <p:sldId id="6522" r:id="rId82"/>
    <p:sldId id="6516" r:id="rId83"/>
    <p:sldId id="8176" r:id="rId84"/>
    <p:sldId id="8174" r:id="rId85"/>
    <p:sldId id="8175" r:id="rId86"/>
    <p:sldId id="8216" r:id="rId87"/>
    <p:sldId id="8177" r:id="rId88"/>
    <p:sldId id="8217" r:id="rId89"/>
    <p:sldId id="8181" r:id="rId90"/>
    <p:sldId id="8220" r:id="rId91"/>
    <p:sldId id="8183" r:id="rId92"/>
    <p:sldId id="8184" r:id="rId93"/>
    <p:sldId id="8218" r:id="rId94"/>
    <p:sldId id="8193" r:id="rId95"/>
    <p:sldId id="8221" r:id="rId96"/>
    <p:sldId id="2174" r:id="rId97"/>
    <p:sldId id="2175" r:id="rId98"/>
    <p:sldId id="8186" r:id="rId99"/>
    <p:sldId id="8222" r:id="rId100"/>
    <p:sldId id="2943" r:id="rId101"/>
    <p:sldId id="8185" r:id="rId102"/>
    <p:sldId id="7371" r:id="rId103"/>
    <p:sldId id="7370" r:id="rId104"/>
    <p:sldId id="4461" r:id="rId105"/>
    <p:sldId id="730" r:id="rId106"/>
    <p:sldId id="7922" r:id="rId107"/>
    <p:sldId id="318" r:id="rId108"/>
    <p:sldId id="325" r:id="rId109"/>
    <p:sldId id="326" r:id="rId110"/>
    <p:sldId id="8219" r:id="rId111"/>
    <p:sldId id="8223" r:id="rId112"/>
    <p:sldId id="2055" r:id="rId113"/>
    <p:sldId id="7561" r:id="rId114"/>
    <p:sldId id="8188" r:id="rId115"/>
    <p:sldId id="8187" r:id="rId116"/>
    <p:sldId id="8189" r:id="rId117"/>
    <p:sldId id="8224" r:id="rId118"/>
    <p:sldId id="2241" r:id="rId119"/>
    <p:sldId id="2244" r:id="rId120"/>
    <p:sldId id="8196" r:id="rId121"/>
    <p:sldId id="2070" r:id="rId122"/>
    <p:sldId id="8191" r:id="rId123"/>
    <p:sldId id="8192" r:id="rId124"/>
    <p:sldId id="2270" r:id="rId125"/>
    <p:sldId id="2230" r:id="rId126"/>
    <p:sldId id="2276" r:id="rId127"/>
    <p:sldId id="8227" r:id="rId128"/>
    <p:sldId id="8225" r:id="rId129"/>
    <p:sldId id="2272" r:id="rId130"/>
    <p:sldId id="2283" r:id="rId131"/>
    <p:sldId id="8197" r:id="rId132"/>
    <p:sldId id="8198" r:id="rId133"/>
    <p:sldId id="8199" r:id="rId134"/>
    <p:sldId id="8202" r:id="rId135"/>
    <p:sldId id="8200" r:id="rId136"/>
    <p:sldId id="7974" r:id="rId137"/>
    <p:sldId id="8226" r:id="rId138"/>
    <p:sldId id="7975" r:id="rId139"/>
  </p:sldIdLst>
  <p:sldSz cx="12192000" cy="6858000"/>
  <p:notesSz cx="7315200" cy="9601200"/>
  <p:custDataLst>
    <p:tags r:id="rId142"/>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294" y="2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061 - 15v1-21 </a:t>
            </a:r>
          </a:p>
          <a:p>
            <a:pPr>
              <a:defRPr/>
            </a:pPr>
            <a:r>
              <a:rPr lang="en-US" sz="1600" dirty="0"/>
              <a:t>12-05-2021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12/4/2021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57</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58</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69</a:t>
            </a:fld>
            <a:endParaRPr lang="en-US" altLang="en-US" dirty="0"/>
          </a:p>
        </p:txBody>
      </p:sp>
    </p:spTree>
    <p:extLst>
      <p:ext uri="{BB962C8B-B14F-4D97-AF65-F5344CB8AC3E}">
        <p14:creationId xmlns:p14="http://schemas.microsoft.com/office/powerpoint/2010/main" val="250638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41005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91</a:t>
            </a:fld>
            <a:endParaRPr lang="en-US" altLang="en-US" dirty="0"/>
          </a:p>
        </p:txBody>
      </p:sp>
    </p:spTree>
    <p:extLst>
      <p:ext uri="{BB962C8B-B14F-4D97-AF65-F5344CB8AC3E}">
        <p14:creationId xmlns:p14="http://schemas.microsoft.com/office/powerpoint/2010/main" val="3841761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92</a:t>
            </a:fld>
            <a:endParaRPr lang="en-US" altLang="en-US" dirty="0"/>
          </a:p>
        </p:txBody>
      </p:sp>
    </p:spTree>
    <p:extLst>
      <p:ext uri="{BB962C8B-B14F-4D97-AF65-F5344CB8AC3E}">
        <p14:creationId xmlns:p14="http://schemas.microsoft.com/office/powerpoint/2010/main" val="2044196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343689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104</a:t>
            </a:fld>
            <a:endParaRPr lang="en-US" altLang="en-US" dirty="0"/>
          </a:p>
        </p:txBody>
      </p:sp>
    </p:spTree>
    <p:extLst>
      <p:ext uri="{BB962C8B-B14F-4D97-AF65-F5344CB8AC3E}">
        <p14:creationId xmlns:p14="http://schemas.microsoft.com/office/powerpoint/2010/main" val="2688221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113</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116</a:t>
            </a:fld>
            <a:endParaRPr lang="en-US" altLang="en-US" dirty="0"/>
          </a:p>
        </p:txBody>
      </p:sp>
    </p:spTree>
    <p:extLst>
      <p:ext uri="{BB962C8B-B14F-4D97-AF65-F5344CB8AC3E}">
        <p14:creationId xmlns:p14="http://schemas.microsoft.com/office/powerpoint/2010/main" val="19059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1105255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138</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288569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111194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21</a:t>
            </a:fld>
            <a:endParaRPr lang="en-US" altLang="en-US" dirty="0"/>
          </a:p>
        </p:txBody>
      </p:sp>
    </p:spTree>
    <p:extLst>
      <p:ext uri="{BB962C8B-B14F-4D97-AF65-F5344CB8AC3E}">
        <p14:creationId xmlns:p14="http://schemas.microsoft.com/office/powerpoint/2010/main" val="1090570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23</a:t>
            </a:fld>
            <a:endParaRPr lang="en-US" altLang="en-US" dirty="0"/>
          </a:p>
        </p:txBody>
      </p:sp>
    </p:spTree>
    <p:extLst>
      <p:ext uri="{BB962C8B-B14F-4D97-AF65-F5344CB8AC3E}">
        <p14:creationId xmlns:p14="http://schemas.microsoft.com/office/powerpoint/2010/main" val="298098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20909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47</a:t>
            </a:fld>
            <a:endParaRPr lang="en-US" altLang="en-US" dirty="0"/>
          </a:p>
        </p:txBody>
      </p:sp>
    </p:spTree>
    <p:extLst>
      <p:ext uri="{BB962C8B-B14F-4D97-AF65-F5344CB8AC3E}">
        <p14:creationId xmlns:p14="http://schemas.microsoft.com/office/powerpoint/2010/main" val="1299457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2894618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7389458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12/4/2021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64.jpeg"/></Relationships>
</file>

<file path=ppt/slides/_rels/slide1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wmf"/><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9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4361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7326" y="1600200"/>
            <a:ext cx="2975074" cy="3200400"/>
          </a:xfrm>
          <a:prstGeom prst="rect">
            <a:avLst/>
          </a:prstGeom>
          <a:noFill/>
          <a:ln w="9525">
            <a:noFill/>
            <a:miter lim="800000"/>
            <a:headEnd/>
            <a:tailEnd/>
          </a:ln>
        </p:spPr>
      </p:pic>
      <p:sp>
        <p:nvSpPr>
          <p:cNvPr id="29699" name="Title 1"/>
          <p:cNvSpPr>
            <a:spLocks noGrp="1"/>
          </p:cNvSpPr>
          <p:nvPr>
            <p:ph type="title"/>
          </p:nvPr>
        </p:nvSpPr>
        <p:spPr>
          <a:xfrm>
            <a:off x="2882900" y="228602"/>
            <a:ext cx="6426200" cy="914399"/>
          </a:xfrm>
        </p:spPr>
        <p:txBody>
          <a:bodyPr/>
          <a:lstStyle/>
          <a:p>
            <a:pPr algn="ctr">
              <a:defRPr/>
            </a:pPr>
            <a:r>
              <a:rPr lang="en-US" sz="3600" dirty="0"/>
              <a:t>Mayflower Compact (1620)</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David Brewer, </a:t>
            </a:r>
            <a:r>
              <a:rPr lang="en-US" sz="1800" i="1" dirty="0">
                <a:effectLst>
                  <a:outerShdw blurRad="38100" dist="38100" dir="2700000" algn="tl">
                    <a:srgbClr val="000000">
                      <a:alpha val="43137"/>
                    </a:srgbClr>
                  </a:outerShdw>
                </a:effectLst>
                <a:latin typeface="Calibri" pitchFamily="34" charset="0"/>
                <a:cs typeface="Calibri" panose="020F0502020204030204" pitchFamily="34" charset="0"/>
              </a:rPr>
              <a:t>United States A Christian Nation</a:t>
            </a: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524001"/>
            <a:ext cx="8077200" cy="4495799"/>
          </a:xfrm>
          <a:prstGeom prst="rect">
            <a:avLst/>
          </a:prstGeom>
        </p:spPr>
      </p:pic>
    </p:spTree>
    <p:extLst>
      <p:ext uri="{BB962C8B-B14F-4D97-AF65-F5344CB8AC3E}">
        <p14:creationId xmlns:p14="http://schemas.microsoft.com/office/powerpoint/2010/main" val="370898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19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E4E9B203-D402-4A1A-BED3-FFAA142448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60434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22897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5216813"/>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1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can be measured And the foundations of the earth searched out below, Then I will also cast off all the offspring of Israel For all that they have done,” declares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FB452-6B13-4723-9A47-1587F8BFE61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6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My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2:11,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statement is trustworthy:…If we are faithless, He remains faithful, for He cannot deny Himself.</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5E883B8-9004-4AE2-9DA9-F3DACD811DA0}"/>
              </a:ext>
            </a:extLst>
          </p:cNvPr>
          <p:cNvPicPr>
            <a:picLocks noChangeAspect="1"/>
          </p:cNvPicPr>
          <p:nvPr/>
        </p:nvPicPr>
        <p:blipFill rotWithShape="1">
          <a:blip r:embed="rId3"/>
          <a:srcRect l="10001" r="7499" b="21257"/>
          <a:stretch/>
        </p:blipFill>
        <p:spPr>
          <a:xfrm>
            <a:off x="4566206" y="2514600"/>
            <a:ext cx="3059589" cy="2286000"/>
          </a:xfrm>
          <a:prstGeom prst="rect">
            <a:avLst/>
          </a:prstGeom>
          <a:ln>
            <a:solidFill>
              <a:schemeClr val="tx1"/>
            </a:solidFill>
          </a:ln>
        </p:spPr>
      </p:pic>
    </p:spTree>
    <p:extLst>
      <p:ext uri="{BB962C8B-B14F-4D97-AF65-F5344CB8AC3E}">
        <p14:creationId xmlns:p14="http://schemas.microsoft.com/office/powerpoint/2010/main" val="382347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159931"/>
            <a:ext cx="10959856" cy="56980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00" dirty="0">
                <a:latin typeface="Calibri" panose="020F0502020204030204" pitchFamily="34" charset="0"/>
                <a:cs typeface="Calibri" panose="020F0502020204030204" pitchFamily="34" charset="0"/>
              </a:rPr>
              <a:t>"Eternal life is indeed a free gift (Rom. 6:23). Salvation cannot be earned with good deeds or purchased with money. It has already been bought by Christ, who paid the ransom with His blood. </a:t>
            </a:r>
            <a:r>
              <a:rPr lang="en-US" sz="2700" b="1" u="sng" dirty="0">
                <a:solidFill>
                  <a:srgbClr val="FFFFCC"/>
                </a:solidFill>
                <a:latin typeface="Calibri" panose="020F0502020204030204" pitchFamily="34" charset="0"/>
                <a:cs typeface="Calibri" panose="020F0502020204030204" pitchFamily="34" charset="0"/>
              </a:rPr>
              <a:t>But that does not mean there is no cost</a:t>
            </a:r>
            <a:r>
              <a:rPr lang="en-US" sz="2700" dirty="0">
                <a:latin typeface="Calibri" panose="020F0502020204030204" pitchFamily="34" charset="0"/>
                <a:cs typeface="Calibri" panose="020F0502020204030204" pitchFamily="34" charset="0"/>
              </a:rPr>
              <a:t> in terms of salvation's impact on the sinner's life. This paradox may be difficult but it is nevertheless true: </a:t>
            </a:r>
            <a:r>
              <a:rPr lang="en-US" sz="2700" b="1" u="sng" dirty="0">
                <a:solidFill>
                  <a:srgbClr val="FFFFCC"/>
                </a:solidFill>
                <a:latin typeface="Calibri" panose="020F0502020204030204" pitchFamily="34" charset="0"/>
                <a:cs typeface="Calibri" panose="020F0502020204030204" pitchFamily="34" charset="0"/>
              </a:rPr>
              <a:t>salvation is both free and costly</a:t>
            </a:r>
            <a:r>
              <a:rPr lang="en-US" sz="2700" dirty="0">
                <a:latin typeface="Calibri" panose="020F0502020204030204" pitchFamily="34" charset="0"/>
                <a:cs typeface="Calibri" panose="020F0502020204030204" pitchFamily="34" charset="0"/>
              </a:rPr>
              <a:t>. Eternal life brings immediate death to self. 'Knowing this, that our old self was crucified with Him, that our body of sin might be done away with, that we should no longer be slaves to sin' (Rom 6:6). Thus in a sense </a:t>
            </a:r>
            <a:r>
              <a:rPr lang="en-US" sz="2700" b="1" u="sng" dirty="0">
                <a:solidFill>
                  <a:srgbClr val="FFFFCC"/>
                </a:solidFill>
                <a:latin typeface="Calibri" panose="020F0502020204030204" pitchFamily="34" charset="0"/>
                <a:cs typeface="Calibri" panose="020F0502020204030204" pitchFamily="34" charset="0"/>
              </a:rPr>
              <a:t>we pay the ultimate price for salvation</a:t>
            </a:r>
            <a:r>
              <a:rPr lang="en-US" sz="2700" dirty="0">
                <a:latin typeface="Calibri" panose="020F0502020204030204" pitchFamily="34" charset="0"/>
                <a:cs typeface="Calibri" panose="020F0502020204030204" pitchFamily="34" charset="0"/>
              </a:rPr>
              <a:t> when our sinful self is nailed to a cross. It is a total abandonment of self-will, like the grain of wheat that falls to the ground and dies so that it can bear much fruit (cf. John 12:24). It is an exchange of all that we are for all that Christ is. And </a:t>
            </a:r>
            <a:r>
              <a:rPr lang="en-US" sz="2700" b="1" u="sng" dirty="0">
                <a:solidFill>
                  <a:srgbClr val="FFFFCC"/>
                </a:solidFill>
                <a:latin typeface="Calibri" panose="020F0502020204030204" pitchFamily="34" charset="0"/>
                <a:cs typeface="Calibri" panose="020F0502020204030204" pitchFamily="34" charset="0"/>
              </a:rPr>
              <a:t>it denotes implicit obedience, full surrender to the lordship of Christ. Nothing less can qualify as saving faith.</a:t>
            </a:r>
            <a:r>
              <a:rPr lang="en-US" sz="2700" dirty="0">
                <a:latin typeface="Calibri" panose="020F0502020204030204" pitchFamily="34" charset="0"/>
                <a:cs typeface="Calibri" panose="020F0502020204030204" pitchFamily="34" charset="0"/>
              </a:rPr>
              <a:t>”</a:t>
            </a:r>
            <a:endParaRPr lang="en-US" altLang="zh-CN" sz="27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The Gospel According to Jesus</a:t>
            </a:r>
            <a:r>
              <a:rPr lang="en-US" sz="1600" kern="0" dirty="0">
                <a:latin typeface="Calibri" panose="020F0502020204030204" pitchFamily="34" charset="0"/>
                <a:cs typeface="Calibri" panose="020F0502020204030204" pitchFamily="34" charset="0"/>
              </a:rPr>
              <a:t>, p. 140</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69684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181101" y="2590800"/>
            <a:ext cx="9829799" cy="1676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“Jesus is Lord of all, and the </a:t>
            </a:r>
            <a:r>
              <a:rPr lang="en-US" sz="3200" b="1" u="sng" dirty="0">
                <a:solidFill>
                  <a:srgbClr val="FFFFCC"/>
                </a:solidFill>
                <a:latin typeface="Calibri" panose="020F0502020204030204" pitchFamily="34" charset="0"/>
                <a:cs typeface="Calibri" panose="020F0502020204030204" pitchFamily="34" charset="0"/>
              </a:rPr>
              <a:t>faith</a:t>
            </a:r>
            <a:r>
              <a:rPr lang="en-US" sz="3200" dirty="0">
                <a:latin typeface="Calibri" panose="020F0502020204030204" pitchFamily="34" charset="0"/>
                <a:cs typeface="Calibri" panose="020F0502020204030204" pitchFamily="34" charset="0"/>
              </a:rPr>
              <a:t> He demands involves </a:t>
            </a:r>
            <a:r>
              <a:rPr lang="en-US" sz="3200" b="1" u="sng" dirty="0">
                <a:solidFill>
                  <a:srgbClr val="FFFFCC"/>
                </a:solidFill>
                <a:latin typeface="Calibri" panose="020F0502020204030204" pitchFamily="34" charset="0"/>
                <a:cs typeface="Calibri" panose="020F0502020204030204" pitchFamily="34" charset="0"/>
              </a:rPr>
              <a:t>unconditional surrender</a:t>
            </a:r>
            <a:r>
              <a:rPr lang="en-US" sz="3200" dirty="0">
                <a:latin typeface="Calibri" panose="020F0502020204030204" pitchFamily="34" charset="0"/>
                <a:cs typeface="Calibri" panose="020F0502020204030204" pitchFamily="34" charset="0"/>
              </a:rPr>
              <a:t>…He does not </a:t>
            </a:r>
            <a:r>
              <a:rPr lang="en-US" sz="3200" b="1" u="sng" dirty="0">
                <a:solidFill>
                  <a:srgbClr val="FFFFCC"/>
                </a:solidFill>
                <a:latin typeface="Calibri" panose="020F0502020204030204" pitchFamily="34" charset="0"/>
                <a:cs typeface="Calibri" panose="020F0502020204030204" pitchFamily="34" charset="0"/>
              </a:rPr>
              <a:t>bestow eternal life</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on those whose hearts remain set against Him.”</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Faith Works</a:t>
            </a:r>
            <a:r>
              <a:rPr lang="en-US" sz="1600" kern="0" dirty="0">
                <a:latin typeface="Calibri" panose="020F0502020204030204" pitchFamily="34" charset="0"/>
                <a:cs typeface="Calibri" panose="020F0502020204030204" pitchFamily="34" charset="0"/>
              </a:rPr>
              <a:t>, p. 25</a:t>
            </a:r>
          </a:p>
        </p:txBody>
      </p:sp>
      <p:pic>
        <p:nvPicPr>
          <p:cNvPr id="5" name="Picture 4">
            <a:extLst>
              <a:ext uri="{FF2B5EF4-FFF2-40B4-BE49-F238E27FC236}">
                <a16:creationId xmlns:a16="http://schemas.microsoft.com/office/drawing/2014/main" id="{A20E2CF9-7433-4823-95B2-F8889E97C5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15016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143000"/>
            <a:ext cx="10959856" cy="53509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2700" dirty="0">
                <a:latin typeface="Calibri" panose="020F0502020204030204" pitchFamily="34" charset="0"/>
                <a:cs typeface="Calibri" panose="020F0502020204030204" pitchFamily="34" charset="0"/>
              </a:rPr>
              <a:t>“Self discipline comes when you look back to the covenant of your salvation…that is to say when you remember that </a:t>
            </a:r>
            <a:r>
              <a:rPr lang="en-US" sz="2700" b="1" u="sng" dirty="0">
                <a:solidFill>
                  <a:srgbClr val="FFFFCC"/>
                </a:solidFill>
                <a:latin typeface="Calibri" panose="020F0502020204030204" pitchFamily="34" charset="0"/>
                <a:cs typeface="Calibri" panose="020F0502020204030204" pitchFamily="34" charset="0"/>
              </a:rPr>
              <a:t>at the point of your salvation you made a promise to submit to the Lord</a:t>
            </a:r>
            <a:r>
              <a:rPr lang="en-US" sz="2700" dirty="0">
                <a:latin typeface="Calibri" panose="020F0502020204030204" pitchFamily="34" charset="0"/>
                <a:cs typeface="Calibri" panose="020F0502020204030204" pitchFamily="34" charset="0"/>
              </a:rPr>
              <a:t>. </a:t>
            </a:r>
            <a:r>
              <a:rPr lang="en-US" sz="2700" b="1" u="sng" dirty="0">
                <a:solidFill>
                  <a:srgbClr val="FFFFCC"/>
                </a:solidFill>
                <a:latin typeface="Calibri" panose="020F0502020204030204" pitchFamily="34" charset="0"/>
                <a:cs typeface="Calibri" panose="020F0502020204030204" pitchFamily="34" charset="0"/>
              </a:rPr>
              <a:t>You made a pledge at that time to be obedient to Christ</a:t>
            </a:r>
            <a:r>
              <a:rPr lang="en-US" sz="2700" dirty="0">
                <a:latin typeface="Calibri" panose="020F0502020204030204" pitchFamily="34" charset="0"/>
                <a:cs typeface="Calibri" panose="020F0502020204030204" pitchFamily="34" charset="0"/>
              </a:rPr>
              <a:t>. You confessed Him as Lord…And Lord means that He is above all. It’s essential then as believers to remember that </a:t>
            </a:r>
            <a:r>
              <a:rPr lang="en-US" sz="2700" b="1" u="sng" dirty="0">
                <a:solidFill>
                  <a:srgbClr val="FFFFCC"/>
                </a:solidFill>
                <a:latin typeface="Calibri" panose="020F0502020204030204" pitchFamily="34" charset="0"/>
                <a:cs typeface="Calibri" panose="020F0502020204030204" pitchFamily="34" charset="0"/>
              </a:rPr>
              <a:t>we made a covenant of obedience</a:t>
            </a:r>
            <a:r>
              <a:rPr lang="en-US" sz="2700" b="1" dirty="0">
                <a:latin typeface="Calibri" panose="020F0502020204030204" pitchFamily="34" charset="0"/>
                <a:cs typeface="Calibri" panose="020F0502020204030204" pitchFamily="34" charset="0"/>
              </a:rPr>
              <a:t> </a:t>
            </a:r>
            <a:r>
              <a:rPr lang="en-US" sz="2700" dirty="0">
                <a:latin typeface="Calibri" panose="020F0502020204030204" pitchFamily="34" charset="0"/>
                <a:cs typeface="Calibri" panose="020F0502020204030204" pitchFamily="34" charset="0"/>
              </a:rPr>
              <a:t>when we confessed Jesus as Lord. We were saved unto obedience which God had before ordained that we should walk…and obedience characterized by good works…and obedience to God's Word. That pledge was inherent in salvation. God at the time you came to Him for salvation promised you forgiveness and eternal life and all the grace necessary to fulfill His will, and the Holy Spirit, and </a:t>
            </a:r>
            <a:r>
              <a:rPr lang="en-US" sz="2700" b="1" u="sng" dirty="0">
                <a:solidFill>
                  <a:srgbClr val="FFFFCC"/>
                </a:solidFill>
                <a:latin typeface="Calibri" panose="020F0502020204030204" pitchFamily="34" charset="0"/>
                <a:cs typeface="Calibri" panose="020F0502020204030204" pitchFamily="34" charset="0"/>
              </a:rPr>
              <a:t>you pledged obedience</a:t>
            </a:r>
            <a:r>
              <a:rPr lang="en-US" sz="2700" dirty="0">
                <a:latin typeface="Calibri" panose="020F0502020204030204" pitchFamily="34" charset="0"/>
                <a:cs typeface="Calibri" panose="020F0502020204030204" pitchFamily="34" charset="0"/>
              </a:rPr>
              <a:t>. And you need to go back and remember that and have the integrity to be faithful to </a:t>
            </a:r>
            <a:r>
              <a:rPr lang="en-US" sz="2700" b="1" u="sng" dirty="0">
                <a:solidFill>
                  <a:srgbClr val="FFFFCC"/>
                </a:solidFill>
                <a:latin typeface="Calibri" panose="020F0502020204030204" pitchFamily="34" charset="0"/>
                <a:cs typeface="Calibri" panose="020F0502020204030204" pitchFamily="34" charset="0"/>
              </a:rPr>
              <a:t>your original promise</a:t>
            </a:r>
            <a:r>
              <a:rPr lang="en-US" sz="2700" dirty="0">
                <a:latin typeface="Calibri" panose="020F0502020204030204" pitchFamily="34" charset="0"/>
                <a:cs typeface="Calibri" panose="020F0502020204030204" pitchFamily="34" charset="0"/>
              </a:rPr>
              <a:t>…”</a:t>
            </a:r>
            <a:endParaRPr lang="en-US" altLang="zh-CN" sz="27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609850" y="228600"/>
            <a:ext cx="6972300" cy="914400"/>
          </a:xfrm>
          <a:prstGeom prst="rect">
            <a:avLst/>
          </a:prstGeom>
          <a:noFill/>
          <a:ln w="9525">
            <a:noFill/>
            <a:miter lim="800000"/>
            <a:headEnd/>
            <a:tailEnd/>
          </a:ln>
          <a:effectLst/>
        </p:spPr>
        <p:txBody>
          <a:bodyPr anchor="ctr"/>
          <a:lstStyle/>
          <a:p>
            <a:pPr algn="ctr">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Transcription of The Art of Self-Discipline</a:t>
            </a:r>
            <a:r>
              <a:rPr lang="en-US" sz="1600" kern="0" dirty="0">
                <a:latin typeface="Calibri" panose="020F0502020204030204" pitchFamily="34" charset="0"/>
                <a:cs typeface="Calibri" panose="020F0502020204030204" pitchFamily="34" charset="0"/>
              </a:rPr>
              <a:t>, part 2, www.gty.org.</a:t>
            </a:r>
          </a:p>
        </p:txBody>
      </p:sp>
      <p:pic>
        <p:nvPicPr>
          <p:cNvPr id="5" name="Picture 4">
            <a:extLst>
              <a:ext uri="{FF2B5EF4-FFF2-40B4-BE49-F238E27FC236}">
                <a16:creationId xmlns:a16="http://schemas.microsoft.com/office/drawing/2014/main" id="{B18C9ECE-8602-4ACC-B8FF-C92A0B7E1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45572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00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6720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170646"/>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of Egypt</a:t>
            </a:r>
            <a:r>
              <a:rPr lang="en-US" sz="3600" dirty="0">
                <a:effectLst>
                  <a:outerShdw blurRad="38100" dist="38100" dir="2700000" algn="tl">
                    <a:srgbClr val="000000">
                      <a:alpha val="43137"/>
                    </a:srgbClr>
                  </a:outerShdw>
                </a:effectLst>
                <a:latin typeface="Calibri" panose="020F0502020204030204" pitchFamily="34" charset="0"/>
              </a:rPr>
              <a:t> as far as the great river, the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Euphrates</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6548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River of Egypt’ could hardly be the </a:t>
            </a:r>
            <a:r>
              <a:rPr lang="en-US" dirty="0" err="1">
                <a:effectLst>
                  <a:outerShdw blurRad="38100" dist="38100" dir="2700000" algn="tl">
                    <a:srgbClr val="000000">
                      <a:alpha val="43137"/>
                    </a:srgbClr>
                  </a:outerShdw>
                </a:effectLst>
              </a:rPr>
              <a:t>Wady</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‘Arish (</a:t>
            </a:r>
            <a:r>
              <a:rPr lang="en-US" i="1" dirty="0" err="1">
                <a:effectLst>
                  <a:outerShdw blurRad="38100" dist="38100" dir="2700000" algn="tl">
                    <a:srgbClr val="000000">
                      <a:alpha val="43137"/>
                    </a:srgbClr>
                  </a:outerShdw>
                </a:effectLst>
              </a:rPr>
              <a:t>Rhinocolura</a:t>
            </a:r>
            <a:r>
              <a:rPr lang="en-US" dirty="0">
                <a:effectLst>
                  <a:outerShdw blurRad="38100" dist="38100" dir="2700000" algn="tl">
                    <a:srgbClr val="000000">
                      <a:alpha val="43137"/>
                    </a:srgbClr>
                  </a:outerShdw>
                </a:effectLst>
              </a:rPr>
              <a:t>), for that insignificant winter torrent could hardly be set in contrast to the ‘Great River, the River Euphrates.’ Consequently, ‘the River of Egypt’ is the Nile.”</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490</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514600" y="1166648"/>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sz="2750" dirty="0">
                <a:effectLst>
                  <a:outerShdw blurRad="38100" dist="38100" dir="2700000" algn="tl">
                    <a:srgbClr val="000000">
                      <a:alpha val="43137"/>
                    </a:srgbClr>
                  </a:outerShdw>
                </a:effectLst>
              </a:rPr>
              <a:t>“The southern border of the Land is from the river of Egypt. The river of Egypt is not the Nile, as has often been misinterpreted; for if it was the Nile, the Jews were already in the Promised Land before they ever left Egypt. Nor is the River of Egypt the Wadi </a:t>
            </a:r>
            <a:r>
              <a:rPr lang="en-US" sz="2750" dirty="0" err="1">
                <a:effectLst>
                  <a:outerShdw blurRad="38100" dist="38100" dir="2700000" algn="tl">
                    <a:srgbClr val="000000">
                      <a:alpha val="43137"/>
                    </a:srgbClr>
                  </a:outerShdw>
                </a:effectLst>
              </a:rPr>
              <a:t>el</a:t>
            </a:r>
            <a:r>
              <a:rPr lang="en-US" sz="2750" dirty="0">
                <a:effectLst>
                  <a:outerShdw blurRad="38100" dist="38100" dir="2700000" algn="tl">
                    <a:srgbClr val="000000">
                      <a:alpha val="43137"/>
                    </a:srgbClr>
                  </a:outerShdw>
                </a:effectLst>
              </a:rPr>
              <a:t>-Arish, the wadi that runs through the center of the Sinai Peninsula, because that was referred to in the Bible as the Brook (</a:t>
            </a:r>
            <a:r>
              <a:rPr lang="en-US" sz="2750" i="1" dirty="0" err="1">
                <a:effectLst>
                  <a:outerShdw blurRad="38100" dist="38100" dir="2700000" algn="tl">
                    <a:srgbClr val="000000">
                      <a:alpha val="43137"/>
                    </a:srgbClr>
                  </a:outerShdw>
                </a:effectLst>
              </a:rPr>
              <a:t>nachal</a:t>
            </a:r>
            <a:r>
              <a:rPr lang="en-US" sz="2750" dirty="0">
                <a:effectLst>
                  <a:outerShdw blurRad="38100" dist="38100" dir="2700000" algn="tl">
                    <a:srgbClr val="000000">
                      <a:alpha val="43137"/>
                    </a:srgbClr>
                  </a:outerShdw>
                </a:effectLst>
              </a:rPr>
              <a:t>) of Egypt, not the River (</a:t>
            </a:r>
            <a:r>
              <a:rPr lang="en-US" sz="2750" i="1" dirty="0" err="1">
                <a:effectLst>
                  <a:outerShdw blurRad="38100" dist="38100" dir="2700000" algn="tl">
                    <a:srgbClr val="000000">
                      <a:alpha val="43137"/>
                    </a:srgbClr>
                  </a:outerShdw>
                </a:effectLst>
              </a:rPr>
              <a:t>nahar</a:t>
            </a:r>
            <a:r>
              <a:rPr lang="en-US" sz="2750" dirty="0">
                <a:effectLst>
                  <a:outerShdw blurRad="38100" dist="38100" dir="2700000" algn="tl">
                    <a:srgbClr val="000000">
                      <a:alpha val="43137"/>
                    </a:srgbClr>
                  </a:outerShdw>
                </a:effectLst>
              </a:rPr>
              <a:t>) of Egypt. The river of Egypt refers to the most eastern branch of the Nile Delta. As the Nile River flows from south to north before emptying into the Mediterranean Sea, it breaks up into various branches flowing through the Nile Delta, and the most eastern branch was known as the River of Egypt. This is known today as the </a:t>
            </a:r>
            <a:r>
              <a:rPr lang="en-US" sz="2750" i="1" dirty="0" err="1">
                <a:effectLst>
                  <a:outerShdw blurRad="38100" dist="38100" dir="2700000" algn="tl">
                    <a:srgbClr val="000000">
                      <a:alpha val="43137"/>
                    </a:srgbClr>
                  </a:outerShdw>
                </a:effectLst>
              </a:rPr>
              <a:t>Pelogiac</a:t>
            </a:r>
            <a:r>
              <a:rPr lang="en-US" sz="2750" i="1" dirty="0">
                <a:effectLst>
                  <a:outerShdw blurRad="38100" dist="38100" dir="2700000" algn="tl">
                    <a:srgbClr val="000000">
                      <a:alpha val="43137"/>
                    </a:srgbClr>
                  </a:outerShdw>
                </a:effectLst>
              </a:rPr>
              <a:t> </a:t>
            </a:r>
            <a:r>
              <a:rPr lang="en-US" sz="2750" dirty="0">
                <a:effectLst>
                  <a:outerShdw blurRad="38100" dist="38100" dir="2700000" algn="tl">
                    <a:srgbClr val="000000">
                      <a:alpha val="43137"/>
                    </a:srgbClr>
                  </a:outerShdw>
                </a:effectLst>
              </a:rPr>
              <a:t>branch of the Nile Delta, which flows into Lake </a:t>
            </a:r>
            <a:r>
              <a:rPr lang="en-US" sz="2750" i="1" dirty="0" err="1">
                <a:effectLst>
                  <a:outerShdw blurRad="38100" dist="38100" dir="2700000" algn="tl">
                    <a:srgbClr val="000000">
                      <a:alpha val="43137"/>
                    </a:srgbClr>
                  </a:outerShdw>
                </a:effectLst>
              </a:rPr>
              <a:t>Sironbis</a:t>
            </a:r>
            <a:r>
              <a:rPr lang="en-US" sz="2750" dirty="0">
                <a:effectLst>
                  <a:outerShdw blurRad="38100" dist="38100" dir="2700000" algn="tl">
                    <a:srgbClr val="000000">
                      <a:alpha val="43137"/>
                    </a:srgbClr>
                  </a:outerShdw>
                </a:effectLst>
              </a:rPr>
              <a:t>. It is also known as the River </a:t>
            </a:r>
            <a:r>
              <a:rPr lang="en-US" sz="2750" i="1" dirty="0" err="1">
                <a:effectLst>
                  <a:outerShdw blurRad="38100" dist="38100" dir="2700000" algn="tl">
                    <a:srgbClr val="000000">
                      <a:alpha val="43137"/>
                    </a:srgbClr>
                  </a:outerShdw>
                </a:effectLst>
              </a:rPr>
              <a:t>Shihor</a:t>
            </a:r>
            <a:r>
              <a:rPr lang="en-US" sz="2750" dirty="0">
                <a:effectLst>
                  <a:outerShdw blurRad="38100" dist="38100" dir="2700000" algn="tl">
                    <a:srgbClr val="000000">
                      <a:alpha val="43137"/>
                    </a:srgbClr>
                  </a:outerShdw>
                </a:effectLst>
              </a:rPr>
              <a:t>, the fourteenth </a:t>
            </a:r>
            <a:r>
              <a:rPr lang="en-US" sz="2750" i="1" dirty="0" err="1">
                <a:effectLst>
                  <a:outerShdw blurRad="38100" dist="38100" dir="2700000" algn="tl">
                    <a:srgbClr val="000000">
                      <a:alpha val="43137"/>
                    </a:srgbClr>
                  </a:outerShdw>
                </a:effectLst>
              </a:rPr>
              <a:t>nome</a:t>
            </a:r>
            <a:r>
              <a:rPr lang="en-US" sz="2750" dirty="0">
                <a:effectLst>
                  <a:outerShdw blurRad="38100" dist="38100" dir="2700000" algn="tl">
                    <a:srgbClr val="000000">
                      <a:alpha val="43137"/>
                    </a:srgbClr>
                  </a:outerShdw>
                </a:effectLst>
              </a:rPr>
              <a:t> of Egypt.”</a:t>
            </a:r>
            <a:endParaRPr lang="en-US" altLang="en-US" sz="275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5409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426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52400"/>
            <a:ext cx="7010400" cy="646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0960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0050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17FC5-7163-4D9A-AA06-AAD7459895CE}"/>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200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1 Kings 4:21</a:t>
            </a:r>
          </a:p>
          <a:p>
            <a:pPr marL="0" indent="0" algn="just">
              <a:spcBef>
                <a:spcPts val="0"/>
              </a:spcBef>
              <a:buNone/>
              <a:defRPr/>
            </a:pPr>
            <a:r>
              <a:rPr lang="en-US" sz="3600" dirty="0">
                <a:cs typeface="Calibri" panose="020F0502020204030204" pitchFamily="34" charset="0"/>
              </a:rPr>
              <a:t>“Now Solomon ruled over all the kingdoms from the River to the land of the Philistines and to the </a:t>
            </a:r>
            <a:r>
              <a:rPr lang="en-US" sz="3600" b="1" u="sng" dirty="0">
                <a:solidFill>
                  <a:srgbClr val="FFFFCC"/>
                </a:solidFill>
                <a:cs typeface="Calibri" panose="020F0502020204030204" pitchFamily="34" charset="0"/>
              </a:rPr>
              <a:t>border</a:t>
            </a:r>
            <a:r>
              <a:rPr lang="en-US" sz="3600" dirty="0">
                <a:cs typeface="Calibri" panose="020F0502020204030204" pitchFamily="34" charset="0"/>
              </a:rPr>
              <a:t> of Egypt; they brought </a:t>
            </a:r>
            <a:r>
              <a:rPr lang="en-US" sz="3600" b="1" u="sng" dirty="0">
                <a:solidFill>
                  <a:srgbClr val="FFFFCC"/>
                </a:solidFill>
                <a:cs typeface="Calibri" panose="020F0502020204030204" pitchFamily="34" charset="0"/>
              </a:rPr>
              <a:t>tribute</a:t>
            </a:r>
            <a:r>
              <a:rPr lang="en-US" sz="3600" dirty="0">
                <a:cs typeface="Calibri" panose="020F0502020204030204" pitchFamily="34" charset="0"/>
              </a:rPr>
              <a:t> and served Solomon all the days of his life.”</a:t>
            </a:r>
          </a:p>
        </p:txBody>
      </p:sp>
      <p:pic>
        <p:nvPicPr>
          <p:cNvPr id="2" name="Picture 1">
            <a:extLst>
              <a:ext uri="{FF2B5EF4-FFF2-40B4-BE49-F238E27FC236}">
                <a16:creationId xmlns:a16="http://schemas.microsoft.com/office/drawing/2014/main" id="{5D69658B-1E29-473F-801B-A19711557DF7}"/>
              </a:ext>
            </a:extLst>
          </p:cNvPr>
          <p:cNvPicPr>
            <a:picLocks noChangeAspect="1"/>
          </p:cNvPicPr>
          <p:nvPr/>
        </p:nvPicPr>
        <p:blipFill>
          <a:blip r:embed="rId3"/>
          <a:stretch>
            <a:fillRect/>
          </a:stretch>
        </p:blipFill>
        <p:spPr>
          <a:xfrm>
            <a:off x="4815328" y="2971800"/>
            <a:ext cx="2561345" cy="1828800"/>
          </a:xfrm>
          <a:prstGeom prst="rect">
            <a:avLst/>
          </a:prstGeom>
          <a:ln>
            <a:solidFill>
              <a:schemeClr val="tx1"/>
            </a:solidFill>
          </a:ln>
        </p:spPr>
      </p:pic>
    </p:spTree>
    <p:extLst>
      <p:ext uri="{BB962C8B-B14F-4D97-AF65-F5344CB8AC3E}">
        <p14:creationId xmlns:p14="http://schemas.microsoft.com/office/powerpoint/2010/main" val="348423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228600"/>
            <a:ext cx="7772400" cy="762000"/>
          </a:xfrm>
        </p:spPr>
        <p:txBody>
          <a:bodyPr/>
          <a:lstStyle/>
          <a:p>
            <a:pPr algn="ctr" eaLnBrk="1" hangingPunct="1"/>
            <a:r>
              <a:rPr lang="en-US" sz="3600" dirty="0"/>
              <a:t>IMPORTANCE</a:t>
            </a:r>
          </a:p>
        </p:txBody>
      </p:sp>
      <p:sp>
        <p:nvSpPr>
          <p:cNvPr id="2" name="Rectangle 1"/>
          <p:cNvSpPr/>
          <p:nvPr/>
        </p:nvSpPr>
        <p:spPr>
          <a:xfrm>
            <a:off x="596348" y="1143000"/>
            <a:ext cx="7328452" cy="5170646"/>
          </a:xfrm>
          <a:prstGeom prst="rect">
            <a:avLst/>
          </a:prstGeom>
        </p:spPr>
        <p:txBody>
          <a:bodyPr wrap="square">
            <a:spAutoFit/>
          </a:bodyPr>
          <a:lstStyle/>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God’s promises and covenant to Israel remain literal, reliable, unconditional, and unfulfilled (Gen. 23)</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Basis of God’s intervention in history</a:t>
            </a:r>
            <a:r>
              <a:rPr lang="en-US" sz="3000" dirty="0">
                <a:effectLst>
                  <a:outerShdw blurRad="38100" dist="38100" dir="2700000" algn="tl">
                    <a:srgbClr val="000000"/>
                  </a:outerShdw>
                </a:effectLst>
                <a:latin typeface="Calibri" panose="020F0502020204030204" pitchFamily="34" charset="0"/>
              </a:rPr>
              <a:t> (Gen. 15:14-16; Exod. 2:24)</a:t>
            </a:r>
            <a:r>
              <a:rPr lang="en-US" sz="3000" dirty="0">
                <a:effectLst>
                  <a:outerShdw blurRad="38100" dist="38100" dir="2700000" algn="tl">
                    <a:srgbClr val="000000"/>
                  </a:outerShdw>
                </a:effectLst>
                <a:latin typeface="Calibri" panose="020F0502020204030204" pitchFamily="34" charset="0"/>
                <a:cs typeface="+mn-cs"/>
              </a:rPr>
              <a:t> </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 must once again move His hand in history to fulfill His Word (Ezek. 36:22)</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Forms the expectation of a future earthly kingdom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959" y="2286000"/>
            <a:ext cx="3409441" cy="2286000"/>
          </a:xfrm>
          <a:prstGeom prst="rect">
            <a:avLst/>
          </a:prstGeom>
          <a:ln w="57150">
            <a:solidFill>
              <a:schemeClr val="tx1"/>
            </a:solidFill>
          </a:ln>
        </p:spPr>
      </p:pic>
    </p:spTree>
    <p:extLst>
      <p:ext uri="{BB962C8B-B14F-4D97-AF65-F5344CB8AC3E}">
        <p14:creationId xmlns:p14="http://schemas.microsoft.com/office/powerpoint/2010/main" val="84427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57761-421D-4D5C-855B-7FF851F32769}"/>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Deuteronomy 29:1</a:t>
            </a:r>
          </a:p>
          <a:p>
            <a:pPr marL="0" indent="0" algn="just">
              <a:spcBef>
                <a:spcPts val="0"/>
              </a:spcBef>
              <a:buNone/>
              <a:defRPr/>
            </a:pPr>
            <a:r>
              <a:rPr lang="en-US" sz="3400" dirty="0">
                <a:cs typeface="Calibri" panose="020F0502020204030204" pitchFamily="34" charset="0"/>
              </a:rPr>
              <a:t>“These are the words of the </a:t>
            </a:r>
            <a:r>
              <a:rPr lang="en-US" sz="3400" b="1" u="sng" dirty="0">
                <a:solidFill>
                  <a:srgbClr val="FFFFCC"/>
                </a:solidFill>
                <a:cs typeface="Calibri" panose="020F0502020204030204" pitchFamily="34" charset="0"/>
              </a:rPr>
              <a:t>covenant</a:t>
            </a:r>
            <a:r>
              <a:rPr lang="en-US" sz="3400" dirty="0">
                <a:cs typeface="Calibri" panose="020F0502020204030204" pitchFamily="34" charset="0"/>
              </a:rPr>
              <a:t> which the </a:t>
            </a:r>
            <a:r>
              <a:rPr lang="en-US" sz="3400" cap="small" dirty="0">
                <a:effectLst/>
                <a:cs typeface="Calibri" panose="020F0502020204030204" pitchFamily="34" charset="0"/>
              </a:rPr>
              <a:t>Lord</a:t>
            </a:r>
            <a:r>
              <a:rPr lang="en-US" sz="3400" dirty="0">
                <a:cs typeface="Calibri" panose="020F0502020204030204" pitchFamily="34" charset="0"/>
              </a:rPr>
              <a:t> commanded Moses to make with the sons of Israel in the land of Moab, </a:t>
            </a:r>
            <a:r>
              <a:rPr lang="en-US" sz="3400" b="1" u="sng" dirty="0">
                <a:solidFill>
                  <a:srgbClr val="FFFFCC"/>
                </a:solidFill>
                <a:cs typeface="Calibri" panose="020F0502020204030204" pitchFamily="34" charset="0"/>
              </a:rPr>
              <a:t>besides the covenant which He had made with them at Horeb</a:t>
            </a:r>
            <a:r>
              <a:rPr lang="en-US" sz="3400" dirty="0">
                <a:cs typeface="Calibri" panose="020F0502020204030204" pitchFamily="34" charset="0"/>
              </a:rPr>
              <a:t>.”</a:t>
            </a:r>
          </a:p>
        </p:txBody>
      </p:sp>
      <p:pic>
        <p:nvPicPr>
          <p:cNvPr id="79876" name="Picture 2" descr="https://graftedinelena.files.wordpress.com/2013/09/mos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4306C-7D5D-4E1C-992A-803EA3721AE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552450" y="0"/>
            <a:ext cx="11087100" cy="2590800"/>
          </a:xfrm>
        </p:spPr>
        <p:txBody>
          <a:bodyPr/>
          <a:lstStyle/>
          <a:p>
            <a:pPr marL="0" indent="0" algn="ctr">
              <a:spcBef>
                <a:spcPts val="0"/>
              </a:spcBef>
              <a:spcAft>
                <a:spcPts val="1200"/>
              </a:spcAft>
              <a:buNone/>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Deuteronomy 30:3</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 </a:t>
            </a:r>
            <a:r>
              <a:rPr lang="en-US" sz="3400" dirty="0">
                <a:cs typeface="Calibri" panose="020F0502020204030204" pitchFamily="34" charset="0"/>
              </a:rPr>
              <a:t>Then the </a:t>
            </a:r>
            <a:r>
              <a:rPr lang="en-US" sz="3400" cap="small" dirty="0">
                <a:cs typeface="Calibri" panose="020F0502020204030204" pitchFamily="34" charset="0"/>
              </a:rPr>
              <a:t>Lord</a:t>
            </a:r>
            <a:r>
              <a:rPr lang="en-US" sz="3400" dirty="0">
                <a:cs typeface="Calibri" panose="020F0502020204030204" pitchFamily="34" charset="0"/>
              </a:rPr>
              <a:t> your God will </a:t>
            </a:r>
            <a:r>
              <a:rPr lang="en-US" sz="3400" b="1" u="sng" dirty="0">
                <a:solidFill>
                  <a:srgbClr val="FFFFCC"/>
                </a:solidFill>
                <a:cs typeface="Calibri" panose="020F0502020204030204" pitchFamily="34" charset="0"/>
              </a:rPr>
              <a:t>restore</a:t>
            </a:r>
            <a:r>
              <a:rPr lang="en-US" sz="3400" dirty="0">
                <a:cs typeface="Calibri" panose="020F0502020204030204" pitchFamily="34" charset="0"/>
              </a:rPr>
              <a:t> you from captivity, and have compassion on you, and will </a:t>
            </a:r>
            <a:r>
              <a:rPr lang="en-US" sz="3400" b="1" u="sng" dirty="0">
                <a:solidFill>
                  <a:srgbClr val="FFFFCC"/>
                </a:solidFill>
                <a:cs typeface="Calibri" panose="020F0502020204030204" pitchFamily="34" charset="0"/>
              </a:rPr>
              <a:t>gather you </a:t>
            </a:r>
            <a:r>
              <a:rPr lang="en-US" sz="3400" dirty="0">
                <a:cs typeface="Calibri" panose="020F0502020204030204" pitchFamily="34" charset="0"/>
              </a:rPr>
              <a:t>again from all the peoples where the </a:t>
            </a:r>
            <a:r>
              <a:rPr lang="en-US" sz="3400" cap="small" dirty="0">
                <a:cs typeface="Calibri" panose="020F0502020204030204" pitchFamily="34" charset="0"/>
              </a:rPr>
              <a:t>Lord</a:t>
            </a:r>
            <a:r>
              <a:rPr lang="en-US" sz="3400" dirty="0">
                <a:cs typeface="Calibri" panose="020F0502020204030204" pitchFamily="34" charset="0"/>
              </a:rPr>
              <a:t> your God has </a:t>
            </a:r>
            <a:r>
              <a:rPr lang="en-US" sz="3400" b="1" u="sng" dirty="0">
                <a:solidFill>
                  <a:srgbClr val="FFFFCC"/>
                </a:solidFill>
                <a:cs typeface="Calibri" panose="020F0502020204030204" pitchFamily="34" charset="0"/>
              </a:rPr>
              <a:t>scattered you</a:t>
            </a:r>
            <a:r>
              <a:rPr lang="en-US" sz="3400" dirty="0">
                <a:cs typeface="Calibri" panose="020F0502020204030204" pitchFamily="34" charset="0"/>
              </a:rPr>
              <a:t>.”</a:t>
            </a:r>
          </a:p>
        </p:txBody>
      </p:sp>
      <p:pic>
        <p:nvPicPr>
          <p:cNvPr id="8" name="Picture 2" descr="https://graftedinelena.files.wordpress.com/2013/09/moses.jpg">
            <a:extLst>
              <a:ext uri="{FF2B5EF4-FFF2-40B4-BE49-F238E27FC236}">
                <a16:creationId xmlns:a16="http://schemas.microsoft.com/office/drawing/2014/main" id="{5C1F0965-64F2-492A-8E51-B5618A3995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dirty="0">
                <a:cs typeface="Calibri" panose="020F0502020204030204" pitchFamily="34" charset="0"/>
              </a:rPr>
              <a:t>“When your days are complete and you lie down with your fathers, I will raise up your </a:t>
            </a:r>
            <a:r>
              <a:rPr lang="en-US" b="1" u="sng" dirty="0">
                <a:solidFill>
                  <a:srgbClr val="FFFFCC"/>
                </a:solidFill>
                <a:cs typeface="Calibri" panose="020F0502020204030204" pitchFamily="34" charset="0"/>
              </a:rPr>
              <a:t>descendant</a:t>
            </a:r>
            <a:r>
              <a:rPr lang="en-US" dirty="0">
                <a:cs typeface="Calibri" panose="020F0502020204030204" pitchFamily="34" charset="0"/>
              </a:rPr>
              <a:t> after you, who will come forth from you, and I will establish his kingdom. </a:t>
            </a:r>
            <a:r>
              <a:rPr lang="en-US" baseline="30000" dirty="0">
                <a:cs typeface="Calibri" panose="020F0502020204030204" pitchFamily="34" charset="0"/>
              </a:rPr>
              <a:t>13 </a:t>
            </a:r>
            <a:r>
              <a:rPr lang="en-US" dirty="0">
                <a:cs typeface="Calibri" panose="020F0502020204030204" pitchFamily="34" charset="0"/>
              </a:rPr>
              <a:t>He shall build a house for My name, and I will establish </a:t>
            </a:r>
            <a:r>
              <a:rPr lang="en-US" b="1" u="sng" dirty="0">
                <a:solidFill>
                  <a:srgbClr val="FFFFCC"/>
                </a:solidFill>
                <a:cs typeface="Calibri" panose="020F0502020204030204" pitchFamily="34" charset="0"/>
              </a:rPr>
              <a:t>the</a:t>
            </a:r>
            <a:r>
              <a:rPr lang="en-US" b="1" u="sng" dirty="0">
                <a:cs typeface="Calibri" panose="020F0502020204030204" pitchFamily="34" charset="0"/>
              </a:rPr>
              <a:t> </a:t>
            </a:r>
            <a:r>
              <a:rPr lang="en-US" b="1" u="sng" dirty="0">
                <a:solidFill>
                  <a:srgbClr val="FFFFCC"/>
                </a:solidFill>
                <a:cs typeface="Calibri" panose="020F0502020204030204" pitchFamily="34" charset="0"/>
              </a:rPr>
              <a:t>throne of his kingdom forever</a:t>
            </a:r>
            <a:r>
              <a:rPr lang="en-US" dirty="0">
                <a:cs typeface="Calibri" panose="020F0502020204030204" pitchFamily="34" charset="0"/>
              </a:rPr>
              <a:t>. </a:t>
            </a:r>
            <a:r>
              <a:rPr lang="en-US" baseline="30000" dirty="0">
                <a:cs typeface="Calibri" panose="020F0502020204030204" pitchFamily="34" charset="0"/>
              </a:rPr>
              <a:t>14 </a:t>
            </a:r>
            <a:r>
              <a:rPr lang="en-US" dirty="0">
                <a:cs typeface="Calibri" panose="020F0502020204030204" pitchFamily="34" charset="0"/>
              </a:rPr>
              <a:t>I will be a father to him and he will be a son to Me; when he commits iniquity, I will correct him with the rod of men and the strokes of the sons of men, </a:t>
            </a:r>
            <a:r>
              <a:rPr lang="en-US" baseline="30000" dirty="0">
                <a:cs typeface="Calibri" panose="020F0502020204030204" pitchFamily="34" charset="0"/>
              </a:rPr>
              <a:t>15 </a:t>
            </a:r>
            <a:r>
              <a:rPr lang="en-US" dirty="0">
                <a:cs typeface="Calibri" panose="020F0502020204030204" pitchFamily="34" charset="0"/>
              </a:rPr>
              <a:t>but My lovingkindness shall not depart from him, as I took </a:t>
            </a:r>
            <a:r>
              <a:rPr lang="en-US" i="1" dirty="0">
                <a:cs typeface="Calibri" panose="020F0502020204030204" pitchFamily="34" charset="0"/>
              </a:rPr>
              <a:t>it</a:t>
            </a:r>
            <a:r>
              <a:rPr lang="en-US" dirty="0">
                <a:cs typeface="Calibri" panose="020F0502020204030204" pitchFamily="34" charset="0"/>
              </a:rPr>
              <a:t> away.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1242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dirty="0">
                <a:cs typeface="Calibri" panose="020F0502020204030204" pitchFamily="34" charset="0"/>
              </a:rPr>
              <a:t>. . .from Saul, whom I removed from before you. </a:t>
            </a:r>
            <a:r>
              <a:rPr lang="en-US" baseline="30000" dirty="0">
                <a:cs typeface="Calibri" panose="020F0502020204030204" pitchFamily="34" charset="0"/>
              </a:rPr>
              <a:t>16 </a:t>
            </a:r>
            <a:r>
              <a:rPr lang="en-US" b="1" u="sng" dirty="0">
                <a:solidFill>
                  <a:srgbClr val="FFFFCC"/>
                </a:solidFill>
                <a:cs typeface="Calibri" panose="020F0502020204030204" pitchFamily="34" charset="0"/>
              </a:rPr>
              <a:t>Your house and your kingdom shall endure before Me forever; your throne shall be established forever</a:t>
            </a:r>
            <a:r>
              <a:rPr lang="en-US" dirty="0">
                <a:cs typeface="Calibri" panose="020F0502020204030204" pitchFamily="34" charset="0"/>
              </a:rPr>
              <a:t>.” </a:t>
            </a:r>
            <a:r>
              <a:rPr lang="en-US" baseline="30000" dirty="0">
                <a:cs typeface="Calibri" panose="020F0502020204030204" pitchFamily="34" charset="0"/>
              </a:rPr>
              <a:t>17 </a:t>
            </a:r>
            <a:r>
              <a:rPr lang="en-US" dirty="0">
                <a:cs typeface="Calibri" panose="020F0502020204030204" pitchFamily="34" charset="0"/>
              </a:rPr>
              <a:t>In accordance with all these words and all this vision, so Nathan spoke </a:t>
            </a:r>
            <a:r>
              <a:rPr lang="en-US" b="1" u="sng" dirty="0">
                <a:solidFill>
                  <a:srgbClr val="FFFFCC"/>
                </a:solidFill>
                <a:cs typeface="Calibri" panose="020F0502020204030204" pitchFamily="34" charset="0"/>
              </a:rPr>
              <a:t>to David</a:t>
            </a:r>
            <a:r>
              <a:rPr lang="en-US"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dirty="0"/>
              <a:t>“Behold, days are coming,” declares the </a:t>
            </a:r>
            <a:r>
              <a:rPr lang="en-US" cap="small" dirty="0">
                <a:effectLst/>
              </a:rPr>
              <a:t>Lord</a:t>
            </a:r>
            <a:r>
              <a:rPr lang="en-US" dirty="0"/>
              <a:t>, “when I will make a </a:t>
            </a:r>
            <a:r>
              <a:rPr lang="en-US" b="1" u="sng" dirty="0">
                <a:solidFill>
                  <a:srgbClr val="FFFFCC"/>
                </a:solidFill>
              </a:rPr>
              <a:t>new covenant</a:t>
            </a:r>
            <a:r>
              <a:rPr lang="en-US" dirty="0"/>
              <a:t> </a:t>
            </a:r>
            <a:r>
              <a:rPr lang="en-US" b="1" u="sng" dirty="0">
                <a:solidFill>
                  <a:srgbClr val="FFFFCC"/>
                </a:solidFill>
              </a:rPr>
              <a:t>with the house of Israel and with the house of Judah</a:t>
            </a:r>
            <a:r>
              <a:rPr lang="en-US" dirty="0"/>
              <a:t>, </a:t>
            </a:r>
            <a:r>
              <a:rPr lang="en-US" baseline="30000" dirty="0"/>
              <a:t>32 </a:t>
            </a:r>
            <a:r>
              <a:rPr lang="en-US" dirty="0"/>
              <a:t>not like the covenant which I made with their fathers in the day I took them by the hand to bring them out of the land of Egypt, </a:t>
            </a:r>
            <a:r>
              <a:rPr lang="en-US" b="1" u="sng" dirty="0">
                <a:solidFill>
                  <a:srgbClr val="FFFFCC"/>
                </a:solidFill>
              </a:rPr>
              <a:t>My covenant which they broke</a:t>
            </a:r>
            <a:r>
              <a:rPr lang="en-US" dirty="0"/>
              <a:t>, although I was a husband to them,” declares the </a:t>
            </a:r>
            <a:r>
              <a:rPr lang="en-US" cap="small" dirty="0">
                <a:effectLst/>
              </a:rPr>
              <a:t>Lord</a:t>
            </a:r>
            <a:r>
              <a:rPr lang="en-US" dirty="0"/>
              <a:t>. </a:t>
            </a:r>
            <a:r>
              <a:rPr lang="en-US" baseline="30000" dirty="0"/>
              <a:t>33 </a:t>
            </a:r>
            <a:r>
              <a:rPr lang="en-US" dirty="0"/>
              <a:t>“But this is the covenant which I will make with the house of Israel after those days,” declares the </a:t>
            </a:r>
            <a:r>
              <a:rPr lang="en-US" cap="small" dirty="0">
                <a:effectLst/>
              </a:rPr>
              <a:t>Lord</a:t>
            </a:r>
            <a:r>
              <a:rPr lang="en-US" dirty="0"/>
              <a:t>, “</a:t>
            </a:r>
            <a:r>
              <a:rPr lang="en-US" b="1" u="sng" dirty="0">
                <a:solidFill>
                  <a:srgbClr val="FFFFCC"/>
                </a:solidFill>
              </a:rPr>
              <a:t>I will put My law within them and on their heart I will</a:t>
            </a:r>
            <a:r>
              <a:rPr lang="en-US" dirty="0"/>
              <a:t>. . .</a:t>
            </a:r>
            <a:endParaRPr lang="en-US"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dirty="0"/>
              <a:t>. . .</a:t>
            </a:r>
            <a:r>
              <a:rPr lang="en-US" b="1" u="sng" dirty="0">
                <a:solidFill>
                  <a:srgbClr val="FFFFCC"/>
                </a:solidFill>
              </a:rPr>
              <a:t>write it</a:t>
            </a:r>
            <a:r>
              <a:rPr lang="en-US" dirty="0"/>
              <a:t>; and I will be their God, and they shall be My people. </a:t>
            </a:r>
            <a:r>
              <a:rPr lang="en-US" baseline="30000" dirty="0"/>
              <a:t>34 </a:t>
            </a:r>
            <a:r>
              <a:rPr lang="en-US" dirty="0"/>
              <a:t>They will not teach again, each man his neighbor and each man his brother, saying, ‘Know the </a:t>
            </a:r>
            <a:r>
              <a:rPr lang="en-US" cap="small" dirty="0">
                <a:effectLst/>
              </a:rPr>
              <a:t>Lord</a:t>
            </a:r>
            <a:r>
              <a:rPr lang="en-US" dirty="0"/>
              <a:t>,’ for </a:t>
            </a:r>
            <a:r>
              <a:rPr lang="en-US" b="1" u="sng" dirty="0">
                <a:solidFill>
                  <a:srgbClr val="FFFFCC"/>
                </a:solidFill>
              </a:rPr>
              <a:t>they will all know Me</a:t>
            </a:r>
            <a:r>
              <a:rPr lang="en-US" dirty="0"/>
              <a:t>, from the least of them to the greatest of them,” declares the </a:t>
            </a:r>
            <a:r>
              <a:rPr lang="en-US" cap="small" dirty="0">
                <a:effectLst/>
              </a:rPr>
              <a:t>Lord</a:t>
            </a:r>
            <a:r>
              <a:rPr lang="en-US" dirty="0"/>
              <a:t>, “for I will </a:t>
            </a:r>
            <a:r>
              <a:rPr lang="en-US" b="1" u="sng" dirty="0">
                <a:solidFill>
                  <a:srgbClr val="FFFFCC"/>
                </a:solidFill>
              </a:rPr>
              <a:t>forgive</a:t>
            </a:r>
            <a:r>
              <a:rPr lang="en-US" dirty="0"/>
              <a:t> their iniquity, and their sin I will remember no more.”</a:t>
            </a:r>
            <a:endParaRPr lang="en-US"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0960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00647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1612F-96C8-436B-B6BC-C061BFA2CC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232202"/>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latin typeface="Calibri" panose="020F0502020204030204" pitchFamily="34" charset="0"/>
              </a:rPr>
              <a:t>18</a:t>
            </a:r>
            <a:r>
              <a:rPr lang="en-US" sz="3600" dirty="0">
                <a:latin typeface="Calibri" panose="020F0502020204030204" pitchFamily="34" charset="0"/>
              </a:rPr>
              <a:t> On that day the </a:t>
            </a:r>
            <a:r>
              <a:rPr lang="en-US" sz="3600" cap="small" dirty="0">
                <a:latin typeface="Calibri" panose="020F0502020204030204" pitchFamily="34" charset="0"/>
              </a:rPr>
              <a:t>Lord</a:t>
            </a:r>
            <a:r>
              <a:rPr lang="en-US" sz="3600" dirty="0">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latin typeface="Calibri" panose="020F0502020204030204" pitchFamily="34" charset="0"/>
              </a:rPr>
              <a:t>19 </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Kenite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Kenizzite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Kadmonite</a:t>
            </a:r>
            <a:r>
              <a:rPr lang="en-US" sz="3600" dirty="0">
                <a:latin typeface="Calibri" panose="020F0502020204030204" pitchFamily="34" charset="0"/>
              </a:rPr>
              <a:t> </a:t>
            </a:r>
            <a:r>
              <a:rPr lang="en-US" sz="3600" baseline="30000" dirty="0">
                <a:latin typeface="Calibri" panose="020F0502020204030204" pitchFamily="34" charset="0"/>
              </a:rPr>
              <a:t>20 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Hittite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Perizzite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Rephaim</a:t>
            </a:r>
            <a:r>
              <a:rPr lang="en-US" sz="3600" dirty="0">
                <a:latin typeface="Calibri" panose="020F0502020204030204" pitchFamily="34" charset="0"/>
              </a:rPr>
              <a:t> </a:t>
            </a:r>
            <a:r>
              <a:rPr lang="en-US" sz="3600" baseline="30000" dirty="0">
                <a:latin typeface="Calibri" panose="020F0502020204030204" pitchFamily="34" charset="0"/>
              </a:rPr>
              <a:t>21 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Amorite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Canaanite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Girgashite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Jebusite</a:t>
            </a:r>
            <a:r>
              <a:rPr lang="en-US" sz="3600" dirty="0">
                <a:latin typeface="Calibri" panose="020F0502020204030204" pitchFamily="34" charset="0"/>
              </a:rPr>
              <a:t>.”</a:t>
            </a:r>
          </a:p>
          <a:p>
            <a:pPr algn="just"/>
            <a:endParaRPr lang="en-US" sz="3200" b="1" u="sng" dirty="0">
              <a:solidFill>
                <a:srgbClr val="FFFFCC"/>
              </a:solidFill>
              <a:latin typeface="Calibri" panose="020F0502020204030204" pitchFamily="34" charset="0"/>
            </a:endParaRPr>
          </a:p>
        </p:txBody>
      </p:sp>
    </p:spTree>
    <p:extLst>
      <p:ext uri="{BB962C8B-B14F-4D97-AF65-F5344CB8AC3E}">
        <p14:creationId xmlns:p14="http://schemas.microsoft.com/office/powerpoint/2010/main" val="130955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30486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95008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242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0860546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57624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6661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36B348-6A60-440E-B6D3-53EDC09ABC7C}"/>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457200" y="0"/>
            <a:ext cx="11277600" cy="2446824"/>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the word of the Lord came to Abram in a vision, saying, “Do not fear, Abram, I am a shield to you; Your reward shall be very great.”</a:t>
            </a:r>
          </a:p>
        </p:txBody>
      </p:sp>
      <p:pic>
        <p:nvPicPr>
          <p:cNvPr id="1026" name="Picture 2" descr="Genesis 15:1-6, God&amp;#39;s Promise to Abraham - Toward a Sane Faith - Kevin  Ruffcorn Ministries">
            <a:extLst>
              <a:ext uri="{FF2B5EF4-FFF2-40B4-BE49-F238E27FC236}">
                <a16:creationId xmlns:a16="http://schemas.microsoft.com/office/drawing/2014/main" id="{0431CA89-5964-4408-AEF1-E0765B7569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09"/>
          <a:stretch/>
        </p:blipFill>
        <p:spPr bwMode="auto">
          <a:xfrm>
            <a:off x="4870705" y="2971800"/>
            <a:ext cx="2450590" cy="1828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529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274981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1562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1722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5194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882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sz="3600" dirty="0">
                <a:effectLst>
                  <a:outerShdw blurRad="38100" dist="38100" dir="2700000" algn="tl">
                    <a:srgbClr val="000000">
                      <a:alpha val="43137"/>
                    </a:srgbClr>
                  </a:outerShdw>
                </a:effectLst>
              </a:rPr>
              <a:t>“The inheritor Abram had was one of his servants: He that shall be possessor of my house is Eliezer of Damascus, who was his chief servant. This statement is in accordance with the </a:t>
            </a:r>
            <a:r>
              <a:rPr lang="en-US" sz="3600" i="1" dirty="0">
                <a:effectLst>
                  <a:outerShdw blurRad="38100" dist="38100" dir="2700000" algn="tl">
                    <a:srgbClr val="000000">
                      <a:alpha val="43137"/>
                    </a:srgbClr>
                  </a:outerShdw>
                </a:effectLst>
              </a:rPr>
              <a:t>Code of Hammurabi</a:t>
            </a:r>
            <a:r>
              <a:rPr lang="en-US" sz="3600" dirty="0">
                <a:effectLst>
                  <a:outerShdw blurRad="38100" dist="38100" dir="2700000" algn="tl">
                    <a:srgbClr val="000000">
                      <a:alpha val="43137"/>
                    </a:srgbClr>
                  </a:outerShdw>
                </a:effectLst>
              </a:rPr>
              <a:t> and the </a:t>
            </a:r>
            <a:r>
              <a:rPr lang="en-US" sz="3600" i="1" dirty="0" err="1">
                <a:effectLst>
                  <a:outerShdw blurRad="38100" dist="38100" dir="2700000" algn="tl">
                    <a:srgbClr val="000000">
                      <a:alpha val="43137"/>
                    </a:srgbClr>
                  </a:outerShdw>
                </a:effectLst>
              </a:rPr>
              <a:t>Nuzi</a:t>
            </a:r>
            <a:r>
              <a:rPr lang="en-US" sz="3600" i="1" dirty="0">
                <a:effectLst>
                  <a:outerShdw blurRad="38100" dist="38100" dir="2700000" algn="tl">
                    <a:srgbClr val="000000">
                      <a:alpha val="43137"/>
                    </a:srgbClr>
                  </a:outerShdw>
                </a:effectLst>
              </a:rPr>
              <a:t> Tablets</a:t>
            </a:r>
            <a:r>
              <a:rPr lang="en-US" sz="3600" dirty="0">
                <a:effectLst>
                  <a:outerShdw blurRad="38100" dist="38100" dir="2700000" algn="tl">
                    <a:srgbClr val="000000">
                      <a:alpha val="43137"/>
                    </a:srgbClr>
                  </a:outerShdw>
                </a:effectLst>
              </a:rPr>
              <a:t>: A childless husband and wife were free to adopt their slave in order to have an heir to inherit their possessions.</a:t>
            </a:r>
            <a:r>
              <a:rPr lang="en-US" altLang="en-US" sz="3600" dirty="0">
                <a:effectLst>
                  <a:outerShdw blurRad="38100" dist="38100" dir="2700000" algn="tl">
                    <a:srgbClr val="000000">
                      <a:alpha val="43137"/>
                    </a:srgbClr>
                  </a:outerShdw>
                </a:effectLst>
                <a:cs typeface="Calibri" panose="020F0502020204030204" pitchFamily="34" charset="0"/>
              </a:rPr>
              <a:t>”</a:t>
            </a:r>
            <a:endParaRPr lang="en-US" altLang="en-US" sz="36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273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773559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26A92-0E94-4C2F-8144-0C5576D43C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504" y="0"/>
            <a:ext cx="12329504" cy="6935345"/>
          </a:xfrm>
          <a:prstGeom prst="rect">
            <a:avLst/>
          </a:prstGeom>
        </p:spPr>
      </p:pic>
      <p:sp>
        <p:nvSpPr>
          <p:cNvPr id="8" name="TextBox 7">
            <a:extLst>
              <a:ext uri="{FF2B5EF4-FFF2-40B4-BE49-F238E27FC236}">
                <a16:creationId xmlns:a16="http://schemas.microsoft.com/office/drawing/2014/main" id="{3A68701E-AEFB-42B5-9E43-119B532881D6}"/>
              </a:ext>
            </a:extLst>
          </p:cNvPr>
          <p:cNvSpPr txBox="1"/>
          <p:nvPr/>
        </p:nvSpPr>
        <p:spPr>
          <a:xfrm>
            <a:off x="609600" y="0"/>
            <a:ext cx="10972800" cy="3077766"/>
          </a:xfrm>
          <a:prstGeom prst="rect">
            <a:avLst/>
          </a:prstGeom>
          <a:noFill/>
        </p:spPr>
        <p:txBody>
          <a:bodyPr wrap="square">
            <a:spAutoFit/>
          </a:bodyPr>
          <a:lstStyle/>
          <a:p>
            <a:pPr marR="0"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Colossians 2:8</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“See to it that no one takes you captive through philosophy and empty deception, according to the tradition of men, according to the elementary principles of the world, rather than according to Christ.”</a:t>
            </a:r>
          </a:p>
        </p:txBody>
      </p:sp>
      <p:pic>
        <p:nvPicPr>
          <p:cNvPr id="2" name="Picture 1">
            <a:extLst>
              <a:ext uri="{FF2B5EF4-FFF2-40B4-BE49-F238E27FC236}">
                <a16:creationId xmlns:a16="http://schemas.microsoft.com/office/drawing/2014/main" id="{5F6763BC-2260-43E4-BE7F-797CA6252607}"/>
              </a:ext>
            </a:extLst>
          </p:cNvPr>
          <p:cNvPicPr>
            <a:picLocks noChangeAspect="1"/>
          </p:cNvPicPr>
          <p:nvPr/>
        </p:nvPicPr>
        <p:blipFill>
          <a:blip r:embed="rId4"/>
          <a:stretch>
            <a:fillRect/>
          </a:stretch>
        </p:blipFill>
        <p:spPr>
          <a:xfrm>
            <a:off x="4876800" y="3038474"/>
            <a:ext cx="2438400" cy="1828800"/>
          </a:xfrm>
          <a:prstGeom prst="rect">
            <a:avLst/>
          </a:prstGeom>
          <a:ln w="38100">
            <a:solidFill>
              <a:schemeClr val="tx1"/>
            </a:solidFill>
          </a:ln>
        </p:spPr>
      </p:pic>
    </p:spTree>
    <p:extLst>
      <p:ext uri="{BB962C8B-B14F-4D97-AF65-F5344CB8AC3E}">
        <p14:creationId xmlns:p14="http://schemas.microsoft.com/office/powerpoint/2010/main" val="173228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126A92-0E94-4C2F-8144-0C5576D43C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504" y="0"/>
            <a:ext cx="12329504" cy="6935345"/>
          </a:xfrm>
          <a:prstGeom prst="rect">
            <a:avLst/>
          </a:prstGeom>
        </p:spPr>
      </p:pic>
      <p:sp>
        <p:nvSpPr>
          <p:cNvPr id="8" name="TextBox 7">
            <a:extLst>
              <a:ext uri="{FF2B5EF4-FFF2-40B4-BE49-F238E27FC236}">
                <a16:creationId xmlns:a16="http://schemas.microsoft.com/office/drawing/2014/main" id="{3A68701E-AEFB-42B5-9E43-119B532881D6}"/>
              </a:ext>
            </a:extLst>
          </p:cNvPr>
          <p:cNvSpPr txBox="1"/>
          <p:nvPr/>
        </p:nvSpPr>
        <p:spPr>
          <a:xfrm>
            <a:off x="609600" y="0"/>
            <a:ext cx="10972800" cy="3077766"/>
          </a:xfrm>
          <a:prstGeom prst="rect">
            <a:avLst/>
          </a:prstGeom>
          <a:noFill/>
        </p:spPr>
        <p:txBody>
          <a:bodyPr wrap="square">
            <a:spAutoFit/>
          </a:bodyPr>
          <a:lstStyle/>
          <a:p>
            <a:pPr marR="0"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Romans 12:2</a:t>
            </a:r>
          </a:p>
          <a:p>
            <a:pPr marL="0" marR="0"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rPr>
              <a:t>“And do not be conformed to this world, but be transformed by the renewing of your mind, so that you may prove what the will of God is, that which is good and acceptable and perfect.”</a:t>
            </a:r>
          </a:p>
        </p:txBody>
      </p:sp>
      <p:pic>
        <p:nvPicPr>
          <p:cNvPr id="2" name="Picture 1">
            <a:extLst>
              <a:ext uri="{FF2B5EF4-FFF2-40B4-BE49-F238E27FC236}">
                <a16:creationId xmlns:a16="http://schemas.microsoft.com/office/drawing/2014/main" id="{616E6B5F-647A-46D7-B055-DBC8E18427B7}"/>
              </a:ext>
            </a:extLst>
          </p:cNvPr>
          <p:cNvPicPr>
            <a:picLocks noChangeAspect="1"/>
          </p:cNvPicPr>
          <p:nvPr/>
        </p:nvPicPr>
        <p:blipFill>
          <a:blip r:embed="rId4"/>
          <a:stretch>
            <a:fillRect/>
          </a:stretch>
        </p:blipFill>
        <p:spPr>
          <a:xfrm>
            <a:off x="4783465" y="3038475"/>
            <a:ext cx="2625071" cy="1828800"/>
          </a:xfrm>
          <a:prstGeom prst="rect">
            <a:avLst/>
          </a:prstGeom>
          <a:ln>
            <a:solidFill>
              <a:schemeClr val="tx1"/>
            </a:solidFill>
          </a:ln>
        </p:spPr>
      </p:pic>
    </p:spTree>
    <p:extLst>
      <p:ext uri="{BB962C8B-B14F-4D97-AF65-F5344CB8AC3E}">
        <p14:creationId xmlns:p14="http://schemas.microsoft.com/office/powerpoint/2010/main" val="2415887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1722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66066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“This is the first of seven times that Abraham receives a direct revelation from God. In 12:1–3 is God’s initial call to Abram outside the Land of Canaan; in 12:7 is the first appearance to Abraham in the Land; in 13:14–17, Abraham encounters God after the separation of Lot; in 15:1–21, God signs and seals the Abrahamic Covenant; in 17:1–21, Abraham receives the token of the covenant; in 18:1–33, God speaks to him in conjunction with the destruction of Sodom; and in 22:1–2 and 22:11–18, God directs Abraham to offer Isaac.</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539524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F55F3F-1ABE-443D-AB2C-1E4D1FD0DB5F}"/>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81642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15:4-5</a:t>
            </a:r>
          </a:p>
          <a:p>
            <a:pPr algn="just"/>
            <a:r>
              <a:rPr lang="en-US" sz="3200" dirty="0">
                <a:latin typeface="Calibri" panose="020F0502020204030204" pitchFamily="34" charset="0"/>
                <a:cs typeface="Calibri" panose="020F0502020204030204" pitchFamily="34" charset="0"/>
              </a:rPr>
              <a:t>Then behold, the word of the </a:t>
            </a:r>
            <a:r>
              <a:rPr lang="en-US" sz="3200" cap="small" dirty="0">
                <a:latin typeface="Calibri" panose="020F0502020204030204" pitchFamily="34" charset="0"/>
                <a:cs typeface="Calibri" panose="020F0502020204030204" pitchFamily="34" charset="0"/>
              </a:rPr>
              <a:t>Lord</a:t>
            </a:r>
            <a:r>
              <a:rPr lang="en-US" sz="3200" dirty="0">
                <a:latin typeface="Calibri" panose="020F0502020204030204" pitchFamily="34" charset="0"/>
                <a:cs typeface="Calibri" panose="020F0502020204030204" pitchFamily="34" charset="0"/>
              </a:rPr>
              <a:t> came to him, saying, “This man will not be your heir; but </a:t>
            </a:r>
            <a:r>
              <a:rPr lang="en-US" sz="3200" b="1" u="sng" dirty="0">
                <a:solidFill>
                  <a:srgbClr val="FFFFCC"/>
                </a:solidFill>
                <a:latin typeface="Calibri" panose="020F0502020204030204" pitchFamily="34" charset="0"/>
                <a:cs typeface="Calibri" panose="020F0502020204030204" pitchFamily="34" charset="0"/>
              </a:rPr>
              <a:t>one who will come forth from your own body, he shall be your heir</a:t>
            </a:r>
            <a:r>
              <a:rPr lang="en-US" sz="3200" dirty="0">
                <a:latin typeface="Calibri" panose="020F0502020204030204" pitchFamily="34" charset="0"/>
                <a:cs typeface="Calibri" panose="020F0502020204030204" pitchFamily="34" charset="0"/>
              </a:rPr>
              <a:t>.” </a:t>
            </a:r>
            <a:r>
              <a:rPr lang="en-US" sz="3200" baseline="30000" dirty="0">
                <a:latin typeface="Calibri" panose="020F0502020204030204" pitchFamily="34" charset="0"/>
                <a:cs typeface="Calibri" panose="020F0502020204030204" pitchFamily="34" charset="0"/>
              </a:rPr>
              <a:t>5 </a:t>
            </a:r>
            <a:r>
              <a:rPr lang="en-US" sz="3200" dirty="0">
                <a:latin typeface="Calibri" panose="020F0502020204030204" pitchFamily="34" charset="0"/>
                <a:cs typeface="Calibri" panose="020F0502020204030204" pitchFamily="34" charset="0"/>
              </a:rPr>
              <a:t>And He took him outside and said, “Now look toward the heavens, and count the stars, if you are able to count them.” And He said to him, “So shall </a:t>
            </a:r>
            <a:r>
              <a:rPr lang="en-US" sz="3200" b="1" u="sng" dirty="0">
                <a:solidFill>
                  <a:srgbClr val="FFFFCC"/>
                </a:solidFill>
                <a:latin typeface="Calibri" panose="020F0502020204030204" pitchFamily="34" charset="0"/>
                <a:cs typeface="Calibri" panose="020F0502020204030204" pitchFamily="34" charset="0"/>
              </a:rPr>
              <a:t>your descendants</a:t>
            </a:r>
            <a:r>
              <a:rPr lang="en-US" sz="3200" dirty="0">
                <a:latin typeface="Calibri" panose="020F0502020204030204" pitchFamily="34" charset="0"/>
                <a:cs typeface="Calibri" panose="020F0502020204030204" pitchFamily="34" charset="0"/>
              </a:rPr>
              <a:t> be.”</a:t>
            </a:r>
          </a:p>
        </p:txBody>
      </p:sp>
      <p:pic>
        <p:nvPicPr>
          <p:cNvPr id="5" name="Picture 2" descr="Genesis 15:1-6, God&amp;#39;s Promise to Abraham - Toward a Sane Faith - Kevin  Ruffcorn Ministries">
            <a:extLst>
              <a:ext uri="{FF2B5EF4-FFF2-40B4-BE49-F238E27FC236}">
                <a16:creationId xmlns:a16="http://schemas.microsoft.com/office/drawing/2014/main" id="{86917750-32E7-458B-80CA-E0B002C8EE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09"/>
          <a:stretch/>
        </p:blipFill>
        <p:spPr bwMode="auto">
          <a:xfrm>
            <a:off x="5177029" y="3505200"/>
            <a:ext cx="1837943" cy="1371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994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1722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38709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E3B14-CD5C-46FE-8E29-81EE2AA28425}"/>
              </a:ext>
            </a:extLst>
          </p:cNvPr>
          <p:cNvPicPr>
            <a:picLocks noChangeAspect="1"/>
          </p:cNvPicPr>
          <p:nvPr/>
        </p:nvPicPr>
        <p:blipFill>
          <a:blip r:embed="rId2"/>
          <a:stretch>
            <a:fillRect/>
          </a:stretch>
        </p:blipFill>
        <p:spPr>
          <a:xfrm>
            <a:off x="12191" y="0"/>
            <a:ext cx="12167617" cy="6858000"/>
          </a:xfrm>
          <a:prstGeom prst="rect">
            <a:avLst/>
          </a:prstGeom>
        </p:spPr>
      </p:pic>
      <p:sp>
        <p:nvSpPr>
          <p:cNvPr id="64514" name="Rectangle 1"/>
          <p:cNvSpPr>
            <a:spLocks noChangeArrowheads="1"/>
          </p:cNvSpPr>
          <p:nvPr/>
        </p:nvSpPr>
        <p:spPr bwMode="auto">
          <a:xfrm>
            <a:off x="533400" y="0"/>
            <a:ext cx="111252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Galatians 3:16</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 promises were spoken to Abraham and to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seed</a:t>
            </a:r>
            <a:r>
              <a:rPr lang="en-US" sz="3600" dirty="0">
                <a:effectLst>
                  <a:outerShdw blurRad="38100" dist="38100" dir="2700000" algn="tl">
                    <a:srgbClr val="000000">
                      <a:alpha val="43137"/>
                    </a:srgbClr>
                  </a:outerShdw>
                </a:effectLst>
                <a:latin typeface="Calibri" panose="020F0502020204030204" pitchFamily="34" charset="0"/>
              </a:rPr>
              <a:t>. He does not say, “And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seeds</a:t>
            </a:r>
            <a:r>
              <a:rPr lang="en-US" sz="3600" dirty="0">
                <a:effectLst>
                  <a:outerShdw blurRad="38100" dist="38100" dir="2700000" algn="tl">
                    <a:srgbClr val="000000">
                      <a:alpha val="43137"/>
                    </a:srgbClr>
                  </a:outerShdw>
                </a:effectLst>
                <a:latin typeface="Calibri" panose="020F0502020204030204" pitchFamily="34" charset="0"/>
              </a:rPr>
              <a:t>,” as </a:t>
            </a:r>
            <a:r>
              <a:rPr lang="en-US" sz="3600" i="1" dirty="0">
                <a:effectLst>
                  <a:outerShdw blurRad="38100" dist="38100" dir="2700000" algn="tl">
                    <a:srgbClr val="000000">
                      <a:alpha val="43137"/>
                    </a:srgbClr>
                  </a:outerShdw>
                </a:effectLst>
                <a:latin typeface="Calibri" panose="020F0502020204030204" pitchFamily="34" charset="0"/>
              </a:rPr>
              <a:t>referring</a:t>
            </a:r>
            <a:r>
              <a:rPr lang="en-US" sz="3600" dirty="0">
                <a:effectLst>
                  <a:outerShdw blurRad="38100" dist="38100" dir="2700000" algn="tl">
                    <a:srgbClr val="000000">
                      <a:alpha val="43137"/>
                    </a:srgbClr>
                  </a:outerShdw>
                </a:effectLst>
                <a:latin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many</a:t>
            </a:r>
            <a:r>
              <a:rPr lang="en-US" sz="3600" dirty="0">
                <a:effectLst>
                  <a:outerShdw blurRad="38100" dist="38100" dir="2700000" algn="tl">
                    <a:srgbClr val="000000">
                      <a:alpha val="43137"/>
                    </a:srgbClr>
                  </a:outerShdw>
                </a:effectLst>
                <a:latin typeface="Calibri" panose="020F0502020204030204" pitchFamily="34" charset="0"/>
              </a:rPr>
              <a:t>, but </a:t>
            </a:r>
            <a:r>
              <a:rPr lang="en-US" sz="3600" i="1" dirty="0">
                <a:effectLst>
                  <a:outerShdw blurRad="38100" dist="38100" dir="2700000" algn="tl">
                    <a:srgbClr val="000000">
                      <a:alpha val="43137"/>
                    </a:srgbClr>
                  </a:outerShdw>
                </a:effectLst>
                <a:latin typeface="Calibri" panose="020F0502020204030204" pitchFamily="34" charset="0"/>
              </a:rPr>
              <a:t>rather</a:t>
            </a:r>
            <a:r>
              <a:rPr lang="en-US" sz="3600" dirty="0">
                <a:effectLst>
                  <a:outerShdw blurRad="38100" dist="38100" dir="2700000" algn="tl">
                    <a:srgbClr val="000000">
                      <a:alpha val="43137"/>
                    </a:srgbClr>
                  </a:outerShdw>
                </a:effectLst>
                <a:latin typeface="Calibri" panose="020F0502020204030204" pitchFamily="34" charset="0"/>
              </a:rPr>
              <a:t>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one</a:t>
            </a:r>
            <a:r>
              <a:rPr lang="en-US" sz="3600" dirty="0">
                <a:effectLst>
                  <a:outerShdw blurRad="38100" dist="38100" dir="2700000" algn="tl">
                    <a:srgbClr val="000000">
                      <a:alpha val="43137"/>
                    </a:srgbClr>
                  </a:outerShdw>
                </a:effectLst>
                <a:latin typeface="Calibri" panose="020F0502020204030204" pitchFamily="34" charset="0"/>
              </a:rPr>
              <a:t>, “And to your seed,” that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Christ</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2" descr="Genesis 15:1-6, God&amp;#39;s Promise to Abraham - Toward a Sane Faith - Kevin  Ruffcorn Ministries">
            <a:extLst>
              <a:ext uri="{FF2B5EF4-FFF2-40B4-BE49-F238E27FC236}">
                <a16:creationId xmlns:a16="http://schemas.microsoft.com/office/drawing/2014/main" id="{D24B438F-062E-4120-B623-69C300589A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009"/>
          <a:stretch/>
        </p:blipFill>
        <p:spPr bwMode="auto">
          <a:xfrm>
            <a:off x="4870705" y="2971800"/>
            <a:ext cx="2450590" cy="1828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198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159464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85800" y="0"/>
            <a:ext cx="108966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latin typeface="Calibri" panose="020F0502020204030204" pitchFamily="34" charset="0"/>
              </a:rPr>
              <a:t>“</a:t>
            </a:r>
            <a:r>
              <a:rPr lang="en-US" sz="3600" dirty="0">
                <a:latin typeface="Calibri" panose="020F0502020204030204" pitchFamily="34" charset="0"/>
              </a:rPr>
              <a:t>Now the man had relations with his wife Eve, and she conceived and gave birth to Cain, and she said, ‘I have gotten a </a:t>
            </a:r>
            <a:r>
              <a:rPr lang="en-US" sz="3600" dirty="0" err="1">
                <a:latin typeface="Calibri" panose="020F0502020204030204" pitchFamily="34" charset="0"/>
              </a:rPr>
              <a:t>manchild</a:t>
            </a:r>
            <a:r>
              <a:rPr lang="en-US" sz="3600" dirty="0">
                <a:latin typeface="Calibri" panose="020F0502020204030204" pitchFamily="34" charset="0"/>
              </a:rPr>
              <a:t> with </a:t>
            </a:r>
            <a:r>
              <a:rPr lang="en-US" sz="3600" b="1" i="1" u="sng" dirty="0">
                <a:solidFill>
                  <a:srgbClr val="FFFFCC"/>
                </a:solidFill>
                <a:latin typeface="Calibri" panose="020F0502020204030204" pitchFamily="34" charset="0"/>
              </a:rPr>
              <a:t>the help of</a:t>
            </a:r>
            <a:r>
              <a:rPr lang="en-US" sz="3600" dirty="0">
                <a:latin typeface="Calibri" panose="020F0502020204030204" pitchFamily="34" charset="0"/>
              </a:rPr>
              <a:t> the Lord.’”</a:t>
            </a:r>
          </a:p>
        </p:txBody>
      </p:sp>
    </p:spTree>
    <p:extLst>
      <p:ext uri="{BB962C8B-B14F-4D97-AF65-F5344CB8AC3E}">
        <p14:creationId xmlns:p14="http://schemas.microsoft.com/office/powerpoint/2010/main" val="15650116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3AE15-2B3B-4A5D-A557-A42C39CBF1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457200" y="0"/>
            <a:ext cx="111252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5:29</a:t>
            </a:r>
          </a:p>
          <a:p>
            <a:pPr algn="just"/>
            <a:r>
              <a:rPr lang="en-US" altLang="en-US" sz="3600" dirty="0">
                <a:latin typeface="Calibri" panose="020F0502020204030204" pitchFamily="34" charset="0"/>
              </a:rPr>
              <a:t>“</a:t>
            </a:r>
            <a:r>
              <a:rPr lang="en-US" sz="3600" dirty="0">
                <a:latin typeface="Calibri" panose="020F0502020204030204" pitchFamily="34" charset="0"/>
              </a:rPr>
              <a:t>Now he called his name Noah, saying, ‘</a:t>
            </a:r>
            <a:r>
              <a:rPr lang="en-US" sz="3600" b="1" u="sng" dirty="0">
                <a:solidFill>
                  <a:srgbClr val="FFFFCC"/>
                </a:solidFill>
                <a:latin typeface="Calibri" panose="020F0502020204030204" pitchFamily="34" charset="0"/>
              </a:rPr>
              <a:t>This one</a:t>
            </a:r>
            <a:r>
              <a:rPr lang="en-US" sz="3600" dirty="0">
                <a:latin typeface="Calibri" panose="020F0502020204030204" pitchFamily="34" charset="0"/>
              </a:rPr>
              <a:t> will give us rest from our work and from the toil of our hands </a:t>
            </a:r>
            <a:r>
              <a:rPr lang="en-US" sz="3600" i="1" dirty="0">
                <a:latin typeface="Calibri" panose="020F0502020204030204" pitchFamily="34" charset="0"/>
              </a:rPr>
              <a:t>arising</a:t>
            </a:r>
            <a:r>
              <a:rPr lang="en-US" sz="3600" dirty="0">
                <a:latin typeface="Calibri" panose="020F0502020204030204" pitchFamily="34" charset="0"/>
              </a:rPr>
              <a:t> from the ground which the </a:t>
            </a:r>
            <a:r>
              <a:rPr lang="en-US" sz="3600" cap="small" dirty="0">
                <a:latin typeface="Calibri" panose="020F0502020204030204" pitchFamily="34" charset="0"/>
              </a:rPr>
              <a:t>Lord</a:t>
            </a:r>
            <a:r>
              <a:rPr lang="en-US" sz="3600" dirty="0">
                <a:latin typeface="Calibri" panose="020F0502020204030204" pitchFamily="34" charset="0"/>
              </a:rPr>
              <a:t> has </a:t>
            </a:r>
            <a:r>
              <a:rPr lang="en-US" sz="3600" b="1" u="sng" dirty="0">
                <a:solidFill>
                  <a:srgbClr val="FFFFCC"/>
                </a:solidFill>
                <a:latin typeface="Calibri" panose="020F0502020204030204" pitchFamily="34" charset="0"/>
              </a:rPr>
              <a:t>cursed</a:t>
            </a:r>
            <a:r>
              <a:rPr lang="en-US" sz="3600" dirty="0">
                <a:latin typeface="Calibri" panose="020F0502020204030204" pitchFamily="34" charset="0"/>
              </a:rPr>
              <a:t>.’”</a:t>
            </a:r>
          </a:p>
        </p:txBody>
      </p:sp>
    </p:spTree>
    <p:extLst>
      <p:ext uri="{BB962C8B-B14F-4D97-AF65-F5344CB8AC3E}">
        <p14:creationId xmlns:p14="http://schemas.microsoft.com/office/powerpoint/2010/main" val="4045666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F5048F-1884-497C-9074-20D6F7EDCB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also said,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the Lord, The God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let Canaan be his servant.”</a:t>
            </a:r>
          </a:p>
        </p:txBody>
      </p:sp>
      <p:pic>
        <p:nvPicPr>
          <p:cNvPr id="2" name="Picture 1">
            <a:extLst>
              <a:ext uri="{FF2B5EF4-FFF2-40B4-BE49-F238E27FC236}">
                <a16:creationId xmlns:a16="http://schemas.microsoft.com/office/drawing/2014/main" id="{E52A79E5-2500-4662-BAD0-4A918C3B04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332383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4523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1066800" y="1600200"/>
            <a:ext cx="87249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b="1" u="sng" dirty="0">
                <a:solidFill>
                  <a:srgbClr val="FFFFCC"/>
                </a:solidFill>
              </a:rPr>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7565789" y="2514600"/>
            <a:ext cx="3559411" cy="3657600"/>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17845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4552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257300" y="5943600"/>
            <a:ext cx="9677400" cy="796925"/>
          </a:xfrm>
        </p:spPr>
        <p:txBody>
          <a:bodyPr/>
          <a:lstStyle/>
          <a:p>
            <a:pPr algn="ctr" eaLnBrk="1" hangingPunct="1"/>
            <a:r>
              <a:rPr lang="en-US" altLang="en-US" sz="2000" dirty="0">
                <a:solidFill>
                  <a:schemeClr val="tx1"/>
                </a:solidFill>
              </a:rPr>
              <a:t>Lewis Sperry Chafer, vol. 7, </a:t>
            </a:r>
            <a:r>
              <a:rPr lang="en-US" altLang="en-US" sz="2000" i="1" dirty="0">
                <a:solidFill>
                  <a:schemeClr val="tx1"/>
                </a:solidFill>
              </a:rPr>
              <a:t>Systematic Theology</a:t>
            </a:r>
            <a:br>
              <a:rPr lang="en-US" altLang="en-US" sz="2000" dirty="0">
                <a:solidFill>
                  <a:schemeClr val="tx1"/>
                </a:solidFill>
              </a:rPr>
            </a:br>
            <a:r>
              <a:rPr lang="en-US" altLang="en-US" sz="2000" dirty="0">
                <a:solidFill>
                  <a:schemeClr val="tx1"/>
                </a:solidFill>
              </a:rPr>
              <a:t>(Grand Rapids, MI: Kregel Publications, 1993), 265-66.</a:t>
            </a:r>
          </a:p>
        </p:txBody>
      </p:sp>
      <p:sp>
        <p:nvSpPr>
          <p:cNvPr id="105475" name="Content Placeholder 2"/>
          <p:cNvSpPr>
            <a:spLocks noGrp="1"/>
          </p:cNvSpPr>
          <p:nvPr>
            <p:ph idx="1"/>
          </p:nvPr>
        </p:nvSpPr>
        <p:spPr>
          <a:xfrm>
            <a:off x="4038600" y="2095500"/>
            <a:ext cx="6172200" cy="2667000"/>
          </a:xfrm>
        </p:spPr>
        <p:txBody>
          <a:bodyPr/>
          <a:lstStyle/>
          <a:p>
            <a:pPr marL="0" indent="0" algn="just" eaLnBrk="1" hangingPunct="1">
              <a:buNone/>
            </a:pPr>
            <a:r>
              <a:rPr lang="en-US" altLang="en-US" sz="3600" dirty="0"/>
              <a:t>“…because upwards of 150 passages of Scripture condition salvation upon believing only</a:t>
            </a:r>
            <a:r>
              <a:rPr lang="en-US" altLang="en-US" sz="3600" b="1" dirty="0"/>
              <a:t> </a:t>
            </a:r>
            <a:r>
              <a:rPr lang="en-US" altLang="en-US" sz="36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762001" y="1633702"/>
            <a:ext cx="259499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28600"/>
            <a:ext cx="8229600" cy="914400"/>
          </a:xfrm>
          <a:prstGeom prst="rect">
            <a:avLst/>
          </a:prstGeom>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Belief-God’s One Condition for Justification</a:t>
            </a:r>
          </a:p>
        </p:txBody>
      </p:sp>
    </p:spTree>
    <p:extLst>
      <p:ext uri="{BB962C8B-B14F-4D97-AF65-F5344CB8AC3E}">
        <p14:creationId xmlns:p14="http://schemas.microsoft.com/office/powerpoint/2010/main" val="335834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82296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kern="1200" dirty="0">
                <a:solidFill>
                  <a:srgbClr val="FFFFCC"/>
                </a:solidFill>
              </a:rPr>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10676" y="1981200"/>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609600" y="2667000"/>
            <a:ext cx="82296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perish, but have eternal life.</a:t>
            </a:r>
          </a:p>
        </p:txBody>
      </p:sp>
      <p:sp>
        <p:nvSpPr>
          <p:cNvPr id="6" name="Content Placeholder 2"/>
          <p:cNvSpPr txBox="1">
            <a:spLocks/>
          </p:cNvSpPr>
          <p:nvPr/>
        </p:nvSpPr>
        <p:spPr bwMode="auto">
          <a:xfrm>
            <a:off x="609600" y="4800600"/>
            <a:ext cx="82296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Clr>
                <a:schemeClr val="tx2"/>
              </a:buClr>
              <a:buSzPct val="75000"/>
              <a:buNone/>
              <a:defRPr/>
            </a:pPr>
            <a:r>
              <a:rPr lang="en-US" altLang="en-US" sz="2800" b="1" dirty="0">
                <a:solidFill>
                  <a:srgbClr val="FFFFCC"/>
                </a:solidFill>
                <a:effectLst>
                  <a:outerShdw blurRad="38100" dist="38100" dir="2700000" algn="tl">
                    <a:srgbClr val="000000"/>
                  </a:outerShdw>
                </a:effectLst>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1968279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931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91605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3607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311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75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1789655272"/>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20558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88389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58965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nature of a blood covenant is spelled out in Jeremiah 34:8–11 and 17–20. A blood covenant pledged the lives of the ones making the covenant to the covenant: If one failed, his blood was to be poured out just as the blood of the animal had been poured out. In other words, he would invoke upon himself the death penalty. The animal sacrificed was the substitute in death for the two making the covenant. Once the covenant was made and once both parties walked between the pieces of the animal, the terms of the covenant could not be changed.”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279-80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86881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exception is that while he divided the three animals, he did not divide the birds. This was all in keeping with the ancient methods of making a blood covenant. For example, in the </a:t>
            </a:r>
            <a:r>
              <a:rPr lang="en-US" i="1" dirty="0">
                <a:effectLst>
                  <a:outerShdw blurRad="38100" dist="38100" dir="2700000" algn="tl">
                    <a:srgbClr val="000000">
                      <a:alpha val="43137"/>
                    </a:srgbClr>
                  </a:outerShdw>
                </a:effectLst>
              </a:rPr>
              <a:t>Mari Tablets</a:t>
            </a:r>
            <a:r>
              <a:rPr lang="en-US" dirty="0">
                <a:effectLst>
                  <a:outerShdw blurRad="38100" dist="38100" dir="2700000" algn="tl">
                    <a:srgbClr val="000000">
                      <a:alpha val="43137"/>
                    </a:srgbClr>
                  </a:outerShdw>
                </a:effectLst>
              </a:rPr>
              <a:t>, to make a covenant was ‘to slay an animal.’ Normally, when two men made a blood covenant, only one animal was used.”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279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14957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0638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Hebrew word for deep sleep is </a:t>
            </a:r>
            <a:r>
              <a:rPr lang="en-US" i="1" dirty="0" err="1">
                <a:effectLst>
                  <a:outerShdw blurRad="38100" dist="38100" dir="2700000" algn="tl">
                    <a:srgbClr val="000000">
                      <a:alpha val="43137"/>
                    </a:srgbClr>
                  </a:outerShdw>
                </a:effectLst>
              </a:rPr>
              <a:t>tardeimah</a:t>
            </a:r>
            <a:r>
              <a:rPr lang="en-US" dirty="0">
                <a:effectLst>
                  <a:outerShdw blurRad="38100" dist="38100" dir="2700000" algn="tl">
                    <a:srgbClr val="000000">
                      <a:alpha val="43137"/>
                    </a:srgbClr>
                  </a:outerShdw>
                </a:effectLst>
              </a:rPr>
              <a:t>; it was a supernatural deep sleep that fell upon Abram. It was the same deep sleep that fell upon Adam (Gen. 2:21) in preparation for the creation of Eve. It also fell upon Saul (I Sam. 26:12 and Dan. 8:18; 10:9). It is also mentioned in Job 4:13 and 33:15.”</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128916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E22C6-0443-42D5-9AEC-BF34FF6C29F3}"/>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47700" y="0"/>
            <a:ext cx="108966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Proverbs 3:5-6</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all your heart And 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your own understanding.</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all your ways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acknowledge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And He will make your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paths straight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D209A55-F2E0-410F-8CD8-D1D20EC8F6BA}"/>
              </a:ext>
            </a:extLst>
          </p:cNvPr>
          <p:cNvPicPr>
            <a:picLocks noChangeAspect="1"/>
          </p:cNvPicPr>
          <p:nvPr/>
        </p:nvPicPr>
        <p:blipFill>
          <a:blip r:embed="rId3"/>
          <a:stretch>
            <a:fillRect/>
          </a:stretch>
        </p:blipFill>
        <p:spPr>
          <a:xfrm>
            <a:off x="4513385" y="2590800"/>
            <a:ext cx="3165230" cy="2286000"/>
          </a:xfrm>
          <a:prstGeom prst="rect">
            <a:avLst/>
          </a:prstGeom>
        </p:spPr>
      </p:pic>
    </p:spTree>
    <p:extLst>
      <p:ext uri="{BB962C8B-B14F-4D97-AF65-F5344CB8AC3E}">
        <p14:creationId xmlns:p14="http://schemas.microsoft.com/office/powerpoint/2010/main" val="2469947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72696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t>ANE covenant ratification ceremony (Genesis 15)</a:t>
            </a:r>
          </a:p>
        </p:txBody>
      </p:sp>
      <p:sp>
        <p:nvSpPr>
          <p:cNvPr id="34819" name="Rectangle 3"/>
          <p:cNvSpPr>
            <a:spLocks noGrp="1" noChangeArrowheads="1"/>
          </p:cNvSpPr>
          <p:nvPr>
            <p:ph type="body" idx="1"/>
          </p:nvPr>
        </p:nvSpPr>
        <p:spPr>
          <a:xfrm>
            <a:off x="609600" y="1600200"/>
            <a:ext cx="10972800" cy="3463925"/>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(Jer. 34:8-10, 18-19)</a:t>
            </a:r>
          </a:p>
          <a:p>
            <a:pPr marL="457200" indent="-457200">
              <a:spcBef>
                <a:spcPts val="0"/>
              </a:spcBef>
              <a:spcAft>
                <a:spcPts val="1800"/>
              </a:spcAft>
              <a:defRPr/>
            </a:pPr>
            <a:r>
              <a:rPr lang="en-US" dirty="0">
                <a:effectLst>
                  <a:outerShdw blurRad="38100" dist="38100" dir="2700000" algn="tl">
                    <a:srgbClr val="000000">
                      <a:alpha val="43137"/>
                    </a:srgbClr>
                  </a:outerShdw>
                </a:effectLst>
              </a:rPr>
              <a:t>Abram never passed through the animal pieces</a:t>
            </a:r>
          </a:p>
          <a:p>
            <a:pPr marL="914400" lvl="1" indent="-457200">
              <a:spcBef>
                <a:spcPts val="0"/>
              </a:spcBef>
              <a:spcAft>
                <a:spcPts val="1200"/>
              </a:spcAft>
              <a:defRPr/>
            </a:pPr>
            <a:r>
              <a:rPr lang="en-US" dirty="0"/>
              <a:t>Asleep (Gen. 15:12)</a:t>
            </a:r>
          </a:p>
          <a:p>
            <a:pPr marL="914400" lvl="1" indent="-457200">
              <a:spcBef>
                <a:spcPts val="0"/>
              </a:spcBef>
              <a:spcAft>
                <a:spcPts val="1200"/>
              </a:spcAft>
              <a:defRPr/>
            </a:pPr>
            <a:r>
              <a:rPr lang="en-US" i="1" dirty="0" err="1"/>
              <a:t>Tardeimah</a:t>
            </a:r>
            <a:r>
              <a:rPr lang="en-US" dirty="0"/>
              <a:t> (Gen. 2:21)</a:t>
            </a:r>
          </a:p>
          <a:p>
            <a:pPr marL="457200" indent="-457200">
              <a:spcBef>
                <a:spcPts val="0"/>
              </a:spcBef>
              <a:spcAft>
                <a:spcPts val="1800"/>
              </a:spcAft>
              <a:defRPr/>
            </a:pPr>
            <a:r>
              <a:rPr lang="en-US" dirty="0">
                <a:effectLst>
                  <a:outerShdw blurRad="38100" dist="38100" dir="2700000" algn="tl">
                    <a:srgbClr val="000000">
                      <a:alpha val="43137"/>
                    </a:srgbClr>
                  </a:outerShdw>
                </a:effectLst>
              </a:rPr>
              <a:t>God alone passed through the animal pieces (Gen. 15:17; Exod. 13:21)</a:t>
            </a:r>
          </a:p>
          <a:p>
            <a:pPr marL="457200" indent="-457200">
              <a:spcBef>
                <a:spcPts val="0"/>
              </a:spcBef>
              <a:spcAft>
                <a:spcPts val="1800"/>
              </a:spcAft>
              <a:defRPr/>
            </a:pPr>
            <a:r>
              <a:rPr lang="en-US" dirty="0">
                <a:effectLst>
                  <a:outerShdw blurRad="38100" dist="38100" dir="2700000" algn="tl">
                    <a:srgbClr val="000000">
                      <a:alpha val="43137"/>
                    </a:srgbClr>
                  </a:outerShdw>
                </a:effectLst>
              </a:rPr>
              <a:t>Oven and torch do not represent God and man</a:t>
            </a:r>
          </a:p>
        </p:txBody>
      </p:sp>
      <p:pic>
        <p:nvPicPr>
          <p:cNvPr id="7" name="Picture 2" descr="http://walvoordhistory.com/wp-content/uploads/2009/11/JohnFWalvoord-e1419653447886.jpg">
            <a:extLst>
              <a:ext uri="{FF2B5EF4-FFF2-40B4-BE49-F238E27FC236}">
                <a16:creationId xmlns:a16="http://schemas.microsoft.com/office/drawing/2014/main" id="{9BC310A2-21F1-4956-855D-5D4FF2329F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
        <p:nvSpPr>
          <p:cNvPr id="8" name="Text Box 4">
            <a:extLst>
              <a:ext uri="{FF2B5EF4-FFF2-40B4-BE49-F238E27FC236}">
                <a16:creationId xmlns:a16="http://schemas.microsoft.com/office/drawing/2014/main" id="{6D15A22B-E7AC-49DE-8597-E4541E550EC4}"/>
              </a:ext>
            </a:extLst>
          </p:cNvPr>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spTree>
    <p:extLst>
      <p:ext uri="{BB962C8B-B14F-4D97-AF65-F5344CB8AC3E}">
        <p14:creationId xmlns:p14="http://schemas.microsoft.com/office/powerpoint/2010/main" val="289855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571500" y="1600200"/>
            <a:ext cx="11049000" cy="4876800"/>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Covenant continuously reaffirmed to Abraham (Gen. 13:14-17; Rev. 22:17-18) despite his perpetual disobedience (Gen. 12:10-20; 20; 12:1, 4-5, 10; Acts 7:3-4)</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 continuously reaffirmed to Jacob (Gen. 28:14-15) despite his perpetual disobedience (Gen. 27; meaning of “Jacob”)</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 continuously reaffirmed to the nation of Israel (Jer. 31:35-37) despite her perpetual disobedience (Jer. 7:18; 44:17-18)</a:t>
            </a:r>
          </a:p>
        </p:txBody>
      </p:sp>
      <p:sp>
        <p:nvSpPr>
          <p:cNvPr id="9" name="Rectangle 2"/>
          <p:cNvSpPr txBox="1">
            <a:spLocks noChangeArrowheads="1"/>
          </p:cNvSpPr>
          <p:nvPr/>
        </p:nvSpPr>
        <p:spPr bwMode="auto">
          <a:xfrm>
            <a:off x="2209800" y="228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3600" kern="0" dirty="0"/>
              <a:t>Trans-generational reaffirmation despite perpetual national disobedience</a:t>
            </a:r>
          </a:p>
        </p:txBody>
      </p:sp>
      <p:pic>
        <p:nvPicPr>
          <p:cNvPr id="6" name="Picture 2" descr="http://walvoordhistory.com/wp-content/uploads/2009/11/JohnFWalvoord-e1419653447886.jpg">
            <a:extLst>
              <a:ext uri="{FF2B5EF4-FFF2-40B4-BE49-F238E27FC236}">
                <a16:creationId xmlns:a16="http://schemas.microsoft.com/office/drawing/2014/main" id="{91E8D21B-1821-4A13-BB8B-40AD76ED73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
        <p:nvSpPr>
          <p:cNvPr id="7" name="Text Box 4">
            <a:extLst>
              <a:ext uri="{FF2B5EF4-FFF2-40B4-BE49-F238E27FC236}">
                <a16:creationId xmlns:a16="http://schemas.microsoft.com/office/drawing/2014/main" id="{273149B5-C52A-417F-A655-A06FC41ED53C}"/>
              </a:ext>
            </a:extLst>
          </p:cNvPr>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spTree>
    <p:extLst>
      <p:ext uri="{BB962C8B-B14F-4D97-AF65-F5344CB8AC3E}">
        <p14:creationId xmlns:p14="http://schemas.microsoft.com/office/powerpoint/2010/main" val="3085802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7345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108069533"/>
              </p:ext>
            </p:extLst>
          </p:nvPr>
        </p:nvGraphicFramePr>
        <p:xfrm>
          <a:off x="655320" y="228600"/>
          <a:ext cx="10881360" cy="60350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690753193"/>
                    </a:ext>
                  </a:extLst>
                </a:gridCol>
                <a:gridCol w="2651760">
                  <a:extLst>
                    <a:ext uri="{9D8B030D-6E8A-4147-A177-3AD203B41FA5}">
                      <a16:colId xmlns:a16="http://schemas.microsoft.com/office/drawing/2014/main" val="286287145"/>
                    </a:ext>
                  </a:extLst>
                </a:gridCol>
                <a:gridCol w="41148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2327934403"/>
              </p:ext>
            </p:extLst>
          </p:nvPr>
        </p:nvGraphicFramePr>
        <p:xfrm>
          <a:off x="739140" y="228600"/>
          <a:ext cx="10713720" cy="5303520"/>
        </p:xfrm>
        <a:graphic>
          <a:graphicData uri="http://schemas.openxmlformats.org/drawingml/2006/table">
            <a:tbl>
              <a:tblPr firstRow="1" bandRow="1">
                <a:tableStyleId>{5C22544A-7EE6-4342-B048-85BDC9FD1C3A}</a:tableStyleId>
              </a:tblPr>
              <a:tblGrid>
                <a:gridCol w="3108960">
                  <a:extLst>
                    <a:ext uri="{9D8B030D-6E8A-4147-A177-3AD203B41FA5}">
                      <a16:colId xmlns:a16="http://schemas.microsoft.com/office/drawing/2014/main" val="690753193"/>
                    </a:ext>
                  </a:extLst>
                </a:gridCol>
                <a:gridCol w="4495800">
                  <a:extLst>
                    <a:ext uri="{9D8B030D-6E8A-4147-A177-3AD203B41FA5}">
                      <a16:colId xmlns:a16="http://schemas.microsoft.com/office/drawing/2014/main" val="286287145"/>
                    </a:ext>
                  </a:extLst>
                </a:gridCol>
                <a:gridCol w="310896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VI. 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3997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57282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599" y="3352800"/>
            <a:ext cx="10972802" cy="2743200"/>
          </a:xfrm>
        </p:spPr>
        <p:txBody>
          <a:bodyPr anchor="ctr"/>
          <a:lstStyle/>
          <a:p>
            <a:pPr marL="0" indent="0" algn="ctr">
              <a:spcBef>
                <a:spcPts val="0"/>
              </a:spcBef>
              <a:buNone/>
              <a:defRPr/>
            </a:pPr>
            <a:r>
              <a:rPr lang="en-US" sz="4000" b="1" kern="1200" cap="small" dirty="0">
                <a:solidFill>
                  <a:srgbClr val="FFFFCC"/>
                </a:solidFill>
                <a:effectLst>
                  <a:outerShdw blurRad="38100" dist="38100" dir="2700000" algn="tl">
                    <a:srgbClr val="000000">
                      <a:alpha val="43137"/>
                    </a:srgbClr>
                  </a:outerShdw>
                </a:effectLst>
                <a:cs typeface="Calibri" panose="020F0502020204030204" pitchFamily="34" charset="0"/>
              </a:rPr>
              <a:t>sufficiency of the scriptures</a:t>
            </a:r>
          </a:p>
          <a:p>
            <a:pPr marL="0" indent="0" algn="just">
              <a:buNone/>
              <a:defRPr/>
            </a:pPr>
            <a:r>
              <a:rPr lang="en-US" dirty="0">
                <a:effectLst>
                  <a:outerShdw blurRad="38100" dist="38100" dir="2700000" algn="tl">
                    <a:srgbClr val="000000">
                      <a:alpha val="43137"/>
                    </a:srgbClr>
                  </a:outerShdw>
                </a:effectLst>
              </a:rPr>
              <a:t>"We believe in the complete adequacy of Scripture, for in it God has given us all things that pertain to life and godliness. We hold, therefore, that the Word of God by itself is sufficient to prepare a person for a lifetime of effective ministry.”</a:t>
            </a:r>
          </a:p>
        </p:txBody>
      </p:sp>
      <p:sp>
        <p:nvSpPr>
          <p:cNvPr id="6" name="Rectangle 5">
            <a:extLst>
              <a:ext uri="{FF2B5EF4-FFF2-40B4-BE49-F238E27FC236}">
                <a16:creationId xmlns:a16="http://schemas.microsoft.com/office/drawing/2014/main" id="{EE7029BF-8EAA-4334-9E5B-20D3596C7594}"/>
              </a:ext>
            </a:extLst>
          </p:cNvPr>
          <p:cNvSpPr/>
          <p:nvPr/>
        </p:nvSpPr>
        <p:spPr>
          <a:xfrm>
            <a:off x="1893506" y="228600"/>
            <a:ext cx="8404988" cy="646331"/>
          </a:xfrm>
          <a:prstGeom prst="rect">
            <a:avLst/>
          </a:prstGeom>
        </p:spPr>
        <p:txBody>
          <a:bodyPr wrap="square" anchor="ct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Chafer Theological Seminary Distinctives </a:t>
            </a:r>
          </a:p>
        </p:txBody>
      </p:sp>
      <p:pic>
        <p:nvPicPr>
          <p:cNvPr id="7" name="Picture 6" descr="cts-logo-clr">
            <a:extLst>
              <a:ext uri="{FF2B5EF4-FFF2-40B4-BE49-F238E27FC236}">
                <a16:creationId xmlns:a16="http://schemas.microsoft.com/office/drawing/2014/main" id="{355291FC-3CE3-43F6-ABE7-72A4E86D1D3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762000"/>
            <a:ext cx="2743200" cy="2743200"/>
          </a:xfrm>
          <a:prstGeom prst="rect">
            <a:avLst/>
          </a:prstGeom>
          <a:noFill/>
          <a:ln w="9525">
            <a:noFill/>
            <a:miter lim="800000"/>
            <a:headEnd/>
            <a:tailEnd/>
          </a:ln>
        </p:spPr>
      </p:pic>
      <p:sp>
        <p:nvSpPr>
          <p:cNvPr id="8" name="Rectangle 7">
            <a:extLst>
              <a:ext uri="{FF2B5EF4-FFF2-40B4-BE49-F238E27FC236}">
                <a16:creationId xmlns:a16="http://schemas.microsoft.com/office/drawing/2014/main" id="{3105FB8B-2BB0-440E-9C7D-08AA657A1CFA}"/>
              </a:ext>
            </a:extLst>
          </p:cNvPr>
          <p:cNvSpPr/>
          <p:nvPr/>
        </p:nvSpPr>
        <p:spPr>
          <a:xfrm>
            <a:off x="609600" y="6324600"/>
            <a:ext cx="10972801" cy="461665"/>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https://www.chafer.edu/distinctives</a:t>
            </a:r>
          </a:p>
        </p:txBody>
      </p:sp>
    </p:spTree>
    <p:extLst>
      <p:ext uri="{BB962C8B-B14F-4D97-AF65-F5344CB8AC3E}">
        <p14:creationId xmlns:p14="http://schemas.microsoft.com/office/powerpoint/2010/main" val="227771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aremanagement.com/wp-content/uploads/swiss1.jpg">
            <a:extLst>
              <a:ext uri="{FF2B5EF4-FFF2-40B4-BE49-F238E27FC236}">
                <a16:creationId xmlns:a16="http://schemas.microsoft.com/office/drawing/2014/main" id="{D83E04B5-29B9-4BEB-BFE2-F2F5B77122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438400" y="137160"/>
            <a:ext cx="7315200" cy="658368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838450" y="152400"/>
            <a:ext cx="6515100" cy="762000"/>
          </a:xfrm>
        </p:spPr>
        <p:txBody>
          <a:bodyPr/>
          <a:lstStyle/>
          <a:p>
            <a:pPr algn="ctr"/>
            <a:r>
              <a:rPr lang="en-US" altLang="en-US" sz="4000" dirty="0">
                <a:effectLst>
                  <a:outerShdw blurRad="38100" dist="38100" dir="2700000" algn="tl">
                    <a:srgbClr val="000000">
                      <a:alpha val="43137"/>
                    </a:srgbClr>
                  </a:outerShdw>
                </a:effectLst>
              </a:rPr>
              <a:t>Maslow’s Hierarchy of Needs</a:t>
            </a:r>
          </a:p>
        </p:txBody>
      </p:sp>
      <p:pic>
        <p:nvPicPr>
          <p:cNvPr id="4301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2114" y="990601"/>
            <a:ext cx="632777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084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lnSpc>
                <a:spcPct val="90000"/>
              </a:lnSpc>
              <a:spcBef>
                <a:spcPct val="0"/>
              </a:spcBef>
              <a:spcAft>
                <a:spcPts val="1200"/>
              </a:spcAft>
              <a:buNone/>
              <a:defRPr/>
            </a:pPr>
            <a:r>
              <a:rPr lang="en-US" sz="4000" kern="1200" dirty="0">
                <a:solidFill>
                  <a:schemeClr val="tx2"/>
                </a:solidFill>
                <a:ea typeface="+mj-ea"/>
                <a:cs typeface="Calibri" panose="020F0502020204030204" pitchFamily="34" charset="0"/>
              </a:rPr>
              <a:t>1 Peter 2:2</a:t>
            </a:r>
          </a:p>
          <a:p>
            <a:pPr marL="0" indent="0" algn="just">
              <a:spcBef>
                <a:spcPts val="0"/>
              </a:spcBef>
              <a:buNone/>
            </a:pPr>
            <a:r>
              <a:rPr lang="en-US" sz="3600" dirty="0">
                <a:effectLst>
                  <a:outerShdw blurRad="38100" dist="38100" dir="2700000" algn="tl">
                    <a:srgbClr val="000000">
                      <a:alpha val="43137"/>
                    </a:srgbClr>
                  </a:outerShdw>
                </a:effectLst>
              </a:rPr>
              <a:t>“like newborn babies, long for the </a:t>
            </a:r>
            <a:r>
              <a:rPr lang="en-US" sz="3600" b="1" u="sng" dirty="0">
                <a:solidFill>
                  <a:srgbClr val="FFFFCC"/>
                </a:solidFill>
                <a:effectLst>
                  <a:outerShdw blurRad="38100" dist="38100" dir="2700000" algn="tl">
                    <a:srgbClr val="000000">
                      <a:alpha val="43137"/>
                    </a:srgbClr>
                  </a:outerShdw>
                </a:effectLst>
              </a:rPr>
              <a:t>pure  [</a:t>
            </a:r>
            <a:r>
              <a:rPr lang="en-US" sz="3600" b="1" i="1" u="sng" dirty="0">
                <a:solidFill>
                  <a:srgbClr val="FFFFCC"/>
                </a:solidFill>
                <a:effectLst>
                  <a:outerShdw blurRad="38100" dist="38100" dir="2700000" algn="tl">
                    <a:srgbClr val="000000">
                      <a:alpha val="43137"/>
                    </a:srgbClr>
                  </a:outerShdw>
                </a:effectLst>
              </a:rPr>
              <a:t>adolos</a:t>
            </a:r>
            <a:r>
              <a:rPr lang="en-US" sz="3600" b="1" u="sng" dirty="0">
                <a:solidFill>
                  <a:srgbClr val="FFFFCC"/>
                </a:solidFill>
                <a:effectLst>
                  <a:outerShdw blurRad="38100" dist="38100" dir="2700000" algn="tl">
                    <a:srgbClr val="000000">
                      <a:alpha val="43137"/>
                    </a:srgbClr>
                  </a:outerShdw>
                </a:effectLst>
              </a:rPr>
              <a:t>] milk of the word</a:t>
            </a:r>
            <a:r>
              <a:rPr lang="en-US" sz="3600" dirty="0">
                <a:effectLst>
                  <a:outerShdw blurRad="38100" dist="38100" dir="2700000" algn="tl">
                    <a:srgbClr val="000000">
                      <a:alpha val="43137"/>
                    </a:srgbClr>
                  </a:outerShdw>
                </a:effectLst>
              </a:rPr>
              <a:t>, so that by it you may grow in respect to salvation</a:t>
            </a:r>
            <a:r>
              <a:rPr lang="en-US" dirty="0">
                <a:effectLst/>
              </a:rPr>
              <a:t>, </a:t>
            </a:r>
            <a:r>
              <a:rPr lang="en-US" b="1" baseline="30000" dirty="0">
                <a:effectLst/>
              </a:rPr>
              <a:t>3 </a:t>
            </a:r>
            <a:r>
              <a:rPr lang="en-US" sz="3600" dirty="0">
                <a:effectLst>
                  <a:outerShdw blurRad="38100" dist="38100" dir="2700000" algn="tl">
                    <a:srgbClr val="000000">
                      <a:alpha val="43137"/>
                    </a:srgbClr>
                  </a:outerShdw>
                </a:effectLst>
              </a:rPr>
              <a:t>if you have tasted the kindness of the Lord.”</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0777" y="3048000"/>
            <a:ext cx="2450447" cy="1828800"/>
          </a:xfrm>
          <a:prstGeom prst="rect">
            <a:avLst/>
          </a:prstGeom>
        </p:spPr>
      </p:pic>
    </p:spTree>
    <p:extLst>
      <p:ext uri="{BB962C8B-B14F-4D97-AF65-F5344CB8AC3E}">
        <p14:creationId xmlns:p14="http://schemas.microsoft.com/office/powerpoint/2010/main" val="167951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algn="ctr" defTabSz="685800">
              <a:lnSpc>
                <a:spcPct val="90000"/>
              </a:lnSpc>
              <a:spcBef>
                <a:spcPct val="0"/>
              </a:spcBef>
              <a:spcAft>
                <a:spcPts val="12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so that the man of God may be adequate, equipped for </a:t>
            </a:r>
            <a:r>
              <a:rPr lang="en-US" sz="3600" b="1" u="sng" dirty="0">
                <a:solidFill>
                  <a:srgbClr val="FFFFCC"/>
                </a:solidFill>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rPr>
              <a:t>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0777" y="3048000"/>
            <a:ext cx="2450447" cy="1828800"/>
          </a:xfrm>
          <a:prstGeom prst="rect">
            <a:avLst/>
          </a:prstGeom>
        </p:spPr>
      </p:pic>
    </p:spTree>
    <p:extLst>
      <p:ext uri="{BB962C8B-B14F-4D97-AF65-F5344CB8AC3E}">
        <p14:creationId xmlns:p14="http://schemas.microsoft.com/office/powerpoint/2010/main" val="532224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E5AA1-CB36-4165-89AB-157D820BE6D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0"/>
            <a:ext cx="10972800" cy="4739759"/>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1:3-4</a:t>
            </a:r>
          </a:p>
          <a:p>
            <a:pPr algn="just">
              <a:spcAft>
                <a:spcPts val="0"/>
              </a:spcAft>
              <a:defRPr/>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Seeing that His divine power has granted to us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everything</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pertaining to life and godliness, through the true knowledge of Him who called us by His own glory and excellence.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For by these He has granted to us His precious and magnificent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promises</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so that by them you may become partakers of </a:t>
            </a:r>
            <a:r>
              <a:rPr lang="en-US" sz="3600" i="1"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the</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divine nature, having escaped the corruption that is in the world by lust.”</a:t>
            </a:r>
            <a:endParaRPr lang="en-US" sz="3600" dirty="0">
              <a:solidFill>
                <a:srgbClr val="3333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1049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C4FCF44-36DF-43C8-8320-EBB3565F0100}"/>
              </a:ext>
            </a:extLst>
          </p:cNvPr>
          <p:cNvPicPr>
            <a:picLocks noChangeAspect="1"/>
          </p:cNvPicPr>
          <p:nvPr/>
        </p:nvPicPr>
        <p:blipFill>
          <a:blip r:embed="rId3"/>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110786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“By stating: You shall go to your fathers, God is saying that the ancestors of Abram are viewed as being in a definite place to which Abram will go. That definite place is Sheol in the center of the earth. This kind of phraseology always emphasizes the afterlife and reflects faith in the afterlife. Furthermore, this has to be a reference to the soul of Abram and not to the interment of his body because the fathers of Abram were in Haran and in Ur, but they were not here in the Land where Abram’s physical remains would be buried.”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1868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t>
            </a:r>
            <a:r>
              <a:rPr lang="en-US" sz="3000" b="1" u="sng" dirty="0">
                <a:solidFill>
                  <a:srgbClr val="FFFFCC"/>
                </a:solidFill>
                <a:effectLst>
                  <a:outerShdw blurRad="38100" dist="38100" dir="2700000" algn="tl">
                    <a:srgbClr val="000000">
                      <a:alpha val="43137"/>
                    </a:srgbClr>
                  </a:outerShdw>
                </a:effectLst>
              </a:rPr>
              <a:t>Abraham</a:t>
            </a:r>
            <a:r>
              <a:rPr lang="en-US" sz="3000" dirty="0">
                <a:effectLst>
                  <a:outerShdw blurRad="38100" dist="38100" dir="2700000" algn="tl">
                    <a:srgbClr val="000000">
                      <a:alpha val="43137"/>
                    </a:srgbClr>
                  </a:outerShdw>
                </a:effectLst>
              </a:rPr>
              <a:t>,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t>
            </a:r>
            <a:r>
              <a:rPr lang="en-US" sz="3000" b="1" u="sng" dirty="0">
                <a:solidFill>
                  <a:srgbClr val="FFFFCC"/>
                </a:solidFill>
                <a:effectLst>
                  <a:outerShdw blurRad="38100" dist="38100" dir="2700000" algn="tl">
                    <a:srgbClr val="000000">
                      <a:alpha val="43137"/>
                    </a:srgbClr>
                  </a:outerShdw>
                </a:effectLst>
              </a:rPr>
              <a:t>Abraham </a:t>
            </a:r>
            <a:r>
              <a:rPr lang="en-US" sz="3000" dirty="0">
                <a:effectLst>
                  <a:outerShdw blurRad="38100" dist="38100" dir="2700000" algn="tl">
                    <a:srgbClr val="000000">
                      <a:alpha val="43137"/>
                    </a:srgbClr>
                  </a:outerShdw>
                </a:effectLst>
              </a:rPr>
              <a:t>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And besides all this, between us and you there is a great chasm fixed, so that those who wish to come over from here to you will not be able, and that none may cross over from there to us.’”</a:t>
            </a:r>
          </a:p>
        </p:txBody>
      </p:sp>
      <p:sp>
        <p:nvSpPr>
          <p:cNvPr id="2" name="Slide Number Placeholder 1">
            <a:extLst>
              <a:ext uri="{FF2B5EF4-FFF2-40B4-BE49-F238E27FC236}">
                <a16:creationId xmlns:a16="http://schemas.microsoft.com/office/drawing/2014/main" id="{538F22C9-E095-4B4E-93EF-9BEB73453415}"/>
              </a:ext>
            </a:extLst>
          </p:cNvPr>
          <p:cNvSpPr>
            <a:spLocks noGrp="1"/>
          </p:cNvSpPr>
          <p:nvPr>
            <p:ph type="sldNum" sz="quarter" idx="12"/>
          </p:nvPr>
        </p:nvSpPr>
        <p:spPr/>
        <p:txBody>
          <a:bodyPr/>
          <a:lstStyle/>
          <a:p>
            <a:pPr>
              <a:defRPr/>
            </a:pPr>
            <a:fld id="{B3C3A6CF-E9D9-4FB9-8425-0D4364AA3ACE}" type="slidenum">
              <a:rPr lang="en-US" altLang="en-US" sz="1600" b="1"/>
              <a:pPr>
                <a:defRPr/>
              </a:pPr>
              <a:t>70</a:t>
            </a:fld>
            <a:endParaRPr lang="en-US" altLang="en-US" sz="1600" b="1" dirty="0"/>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95746" y="1371600"/>
            <a:ext cx="11000509" cy="5257800"/>
          </a:xfrm>
        </p:spPr>
        <p:txBody>
          <a:bodyPr/>
          <a:lstStyle/>
          <a:p>
            <a:pPr marL="0" indent="0" algn="just">
              <a:buNone/>
              <a:defRPr/>
            </a:pPr>
            <a:r>
              <a:rPr lang="en-US" sz="2800" dirty="0">
                <a:effectLst>
                  <a:outerShdw blurRad="38100" dist="38100" dir="2700000" algn="tl">
                    <a:srgbClr val="000000">
                      <a:alpha val="43137"/>
                    </a:srgbClr>
                  </a:outerShdw>
                </a:effectLst>
              </a:rPr>
              <a:t>“A myriad of men are </a:t>
            </a:r>
            <a:r>
              <a:rPr lang="en-US" sz="28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28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7</a:t>
            </a:r>
            <a:r>
              <a:rPr lang="en-US" sz="36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91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we would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walk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in them.</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4">
            <a:extLst>
              <a:ext uri="{FF2B5EF4-FFF2-40B4-BE49-F238E27FC236}">
                <a16:creationId xmlns:a16="http://schemas.microsoft.com/office/drawing/2014/main" id="{56C20826-517E-43A8-A68C-2B447A5233EB}"/>
              </a:ext>
            </a:extLst>
          </p:cNvPr>
          <p:cNvPicPr>
            <a:picLocks noChangeAspect="1"/>
          </p:cNvPicPr>
          <p:nvPr/>
        </p:nvPicPr>
        <p:blipFill>
          <a:blip r:embed="rId3"/>
          <a:stretch>
            <a:fillRect/>
          </a:stretch>
        </p:blipFill>
        <p:spPr>
          <a:xfrm>
            <a:off x="4495800" y="2743200"/>
            <a:ext cx="3776768" cy="2124432"/>
          </a:xfrm>
          <a:prstGeom prst="rect">
            <a:avLst/>
          </a:prstGeom>
        </p:spPr>
      </p:pic>
    </p:spTree>
    <p:extLst>
      <p:ext uri="{BB962C8B-B14F-4D97-AF65-F5344CB8AC3E}">
        <p14:creationId xmlns:p14="http://schemas.microsoft.com/office/powerpoint/2010/main" val="146643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87624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4231128621"/>
              </p:ext>
            </p:extLst>
          </p:nvPr>
        </p:nvGraphicFramePr>
        <p:xfrm>
          <a:off x="693291" y="294048"/>
          <a:ext cx="10805418" cy="4277953"/>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735697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0317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612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dirty="0">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198385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16333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45658EC3-0264-4C10-AA2D-2B1CAE6C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92" y="2840830"/>
            <a:ext cx="3533616" cy="203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0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because of your stubbornness and unrepentant heart you are storing up wrath for yourself in the day of wrath and revelation of the righteous judgment of God.”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2BE35B-30DA-4713-9F1A-A80F6A49386A}"/>
              </a:ext>
            </a:extLst>
          </p:cNvPr>
          <p:cNvPicPr>
            <a:picLocks noChangeAspect="1"/>
          </p:cNvPicPr>
          <p:nvPr/>
        </p:nvPicPr>
        <p:blipFill>
          <a:blip r:embed="rId3"/>
          <a:stretch>
            <a:fillRect/>
          </a:stretch>
        </p:blipFill>
        <p:spPr>
          <a:xfrm>
            <a:off x="4326650" y="2514600"/>
            <a:ext cx="3538700" cy="2286000"/>
          </a:xfrm>
          <a:prstGeom prst="rect">
            <a:avLst/>
          </a:prstGeom>
          <a:ln>
            <a:solidFill>
              <a:schemeClr val="tx1"/>
            </a:solidFill>
          </a:ln>
        </p:spPr>
      </p:pic>
    </p:spTree>
    <p:extLst>
      <p:ext uri="{BB962C8B-B14F-4D97-AF65-F5344CB8AC3E}">
        <p14:creationId xmlns:p14="http://schemas.microsoft.com/office/powerpoint/2010/main" val="189786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387452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lnSpc>
                <a:spcPct val="90000"/>
              </a:lnSpc>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446197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4337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026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330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Hebrew word for deep sleep is </a:t>
            </a:r>
            <a:r>
              <a:rPr lang="en-US" i="1" dirty="0" err="1">
                <a:effectLst>
                  <a:outerShdw blurRad="38100" dist="38100" dir="2700000" algn="tl">
                    <a:srgbClr val="000000">
                      <a:alpha val="43137"/>
                    </a:srgbClr>
                  </a:outerShdw>
                </a:effectLst>
              </a:rPr>
              <a:t>tardeimah</a:t>
            </a:r>
            <a:r>
              <a:rPr lang="en-US" dirty="0">
                <a:effectLst>
                  <a:outerShdw blurRad="38100" dist="38100" dir="2700000" algn="tl">
                    <a:srgbClr val="000000">
                      <a:alpha val="43137"/>
                    </a:srgbClr>
                  </a:outerShdw>
                </a:effectLst>
              </a:rPr>
              <a:t>; it was a supernatural deep sleep that fell upon Abram. It was the same deep sleep that fell upon Adam (Gen. 2:21) in preparation for the creation of Eve. It also fell upon Saul (I Sam. 26:12 and Dan. 8:18; 10:9). It is also mentioned in Job 4:13 and 33:15.”</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8514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2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2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2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2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2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2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200"/>
              </a:spcAft>
              <a:buClr>
                <a:schemeClr val="tx2"/>
              </a:buClr>
              <a:buSzPct val="100000"/>
              <a:buFont typeface="+mj-lt"/>
              <a:buAutoNum type="romanUcPeriod"/>
              <a:defRPr/>
            </a:pPr>
            <a:r>
              <a:rPr lang="en-US" dirty="0"/>
              <a:t>Abram Rescues Lot (14:1-24)</a:t>
            </a:r>
          </a:p>
          <a:p>
            <a:pPr marL="574675" lvl="1" indent="-574675" eaLnBrk="1" hangingPunct="1">
              <a:spcBef>
                <a:spcPts val="0"/>
              </a:spcBef>
              <a:spcAft>
                <a:spcPts val="1200"/>
              </a:spcAft>
              <a:buClr>
                <a:schemeClr val="tx2"/>
              </a:buClr>
              <a:buSzPct val="100000"/>
              <a:buFont typeface="+mj-lt"/>
              <a:buAutoNum type="romanUcPeriod"/>
              <a:defRPr/>
            </a:pPr>
            <a:r>
              <a:rPr lang="en-US" b="1" u="sng" dirty="0">
                <a:solidFill>
                  <a:srgbClr val="FFFFCC"/>
                </a:solidFill>
              </a:rPr>
              <a:t>Abrahamic Covenant (15:1-21)</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10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normal procedure was for both persons making the covenant to walk between the pieces of the animal, rendering the terms of the covenant obligatory to both parties. This procedure also rendered the covenant conditional: If one party broke the terms and forfeited his life, it would exempt the other party from keeping his part of the covenant. Since the covenant was between God and Abram, it was normal here that God passed between these pieces. The previous abnormality was the fact that in place of one animal, there were five. Now there was a second differentiation.”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3432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2954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“It was not God and Abram that walked between these pieces of the animals, but it was God alone Who passed between the pieces of the animals, which rendered the covenant unconditional. Abram’s lack of participation emphasizes the unconditionality of this particular covenant. So Abram did not become an active participant in the signing and sealing of the covenant as such; he was only the recipient of the covenant and the covenantal promises. It meant that no matter how often Abram failed (and he will fail in the next chapter), and no matter how often his seed, the Jewish people fail, the Abrahamic Covenant cannot be rendered null and void.”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63028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6117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093702"/>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164332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093702"/>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4005171"/>
              </p:ext>
            </p:extLst>
          </p:nvPr>
        </p:nvGraphicFramePr>
        <p:xfrm>
          <a:off x="609600" y="228600"/>
          <a:ext cx="10972800" cy="6400800"/>
        </p:xfrm>
        <a:graphic>
          <a:graphicData uri="http://schemas.openxmlformats.org/drawingml/2006/table">
            <a:tbl>
              <a:tblPr firstRow="1" bandRow="1">
                <a:tableStyleId>{5C22544A-7EE6-4342-B048-85BDC9FD1C3A}</a:tableStyleId>
              </a:tblPr>
              <a:tblGrid>
                <a:gridCol w="2324745">
                  <a:extLst>
                    <a:ext uri="{9D8B030D-6E8A-4147-A177-3AD203B41FA5}">
                      <a16:colId xmlns:a16="http://schemas.microsoft.com/office/drawing/2014/main" val="20000"/>
                    </a:ext>
                  </a:extLst>
                </a:gridCol>
                <a:gridCol w="2882685">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91440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a:solidFill>
                            <a:schemeClr val="bg2"/>
                          </a:solidFill>
                          <a:latin typeface="Calibri" panose="020F0502020204030204" pitchFamily="34" charset="0"/>
                          <a:ea typeface="+mn-ea"/>
                          <a:cs typeface="+mn-cs"/>
                        </a:rPr>
                        <a:t>Berit</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876232"/>
              </p:ext>
            </p:extLst>
          </p:nvPr>
        </p:nvGraphicFramePr>
        <p:xfrm>
          <a:off x="609600" y="228600"/>
          <a:ext cx="10972800" cy="6459648"/>
        </p:xfrm>
        <a:graphic>
          <a:graphicData uri="http://schemas.openxmlformats.org/drawingml/2006/table">
            <a:tbl>
              <a:tblPr firstRow="1" bandRow="1">
                <a:tableStyleId>{5C22544A-7EE6-4342-B048-85BDC9FD1C3A}</a:tableStyleId>
              </a:tblPr>
              <a:tblGrid>
                <a:gridCol w="2648606">
                  <a:extLst>
                    <a:ext uri="{9D8B030D-6E8A-4147-A177-3AD203B41FA5}">
                      <a16:colId xmlns:a16="http://schemas.microsoft.com/office/drawing/2014/main" val="20000"/>
                    </a:ext>
                  </a:extLst>
                </a:gridCol>
                <a:gridCol w="2554014">
                  <a:extLst>
                    <a:ext uri="{9D8B030D-6E8A-4147-A177-3AD203B41FA5}">
                      <a16:colId xmlns:a16="http://schemas.microsoft.com/office/drawing/2014/main" val="20001"/>
                    </a:ext>
                  </a:extLst>
                </a:gridCol>
                <a:gridCol w="3121574">
                  <a:extLst>
                    <a:ext uri="{9D8B030D-6E8A-4147-A177-3AD203B41FA5}">
                      <a16:colId xmlns:a16="http://schemas.microsoft.com/office/drawing/2014/main" val="20002"/>
                    </a:ext>
                  </a:extLst>
                </a:gridCol>
                <a:gridCol w="2648606">
                  <a:extLst>
                    <a:ext uri="{9D8B030D-6E8A-4147-A177-3AD203B41FA5}">
                      <a16:colId xmlns:a16="http://schemas.microsoft.com/office/drawing/2014/main" val="20003"/>
                    </a:ext>
                  </a:extLst>
                </a:gridCol>
              </a:tblGrid>
              <a:tr h="91440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6543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792178">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1837854">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6543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792178">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792178">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638300"/>
            <a:ext cx="11019253" cy="3581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“‘Contracts and treaties were common everywhere, but only the Hebrews, so far as we know, made covenants with their gods or God. Being prevailing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and so ethno-political intruders in the West, the early Hebrews were in constant need of contractual and treaty protection.’ Of course, we </a:t>
            </a:r>
            <a:r>
              <a:rPr lang="en-US" dirty="0" err="1">
                <a:effectLst>
                  <a:outerShdw blurRad="38100" dist="38100" dir="2700000" algn="tl">
                    <a:srgbClr val="000000">
                      <a:alpha val="43137"/>
                    </a:srgbClr>
                  </a:outerShdw>
                </a:effectLst>
              </a:rPr>
              <a:t>biblicists</a:t>
            </a:r>
            <a:r>
              <a:rPr lang="en-US" dirty="0">
                <a:effectLst>
                  <a:outerShdw blurRad="38100" dist="38100" dir="2700000" algn="tl">
                    <a:srgbClr val="000000">
                      <a:alpha val="43137"/>
                    </a:srgbClr>
                  </a:outerShdw>
                </a:effectLst>
              </a:rPr>
              <a:t> would insist that it was God that made the contracts with men, not the other way around.”</a:t>
            </a:r>
          </a:p>
        </p:txBody>
      </p:sp>
      <p:sp>
        <p:nvSpPr>
          <p:cNvPr id="4" name="Text Box 5"/>
          <p:cNvSpPr txBox="1">
            <a:spLocks noChangeArrowheads="1"/>
          </p:cNvSpPr>
          <p:nvPr/>
        </p:nvSpPr>
        <p:spPr bwMode="auto">
          <a:xfrm>
            <a:off x="2643346" y="228600"/>
            <a:ext cx="685799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W. F. Albright,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Yahweh and the Gods of Canaan: A Historical Analysis of Two Contrasting Faiths</a:t>
            </a:r>
            <a:r>
              <a:rPr lang="en-US" sz="1600" dirty="0">
                <a:effectLst/>
                <a:latin typeface="Calibri" panose="020F0502020204030204" pitchFamily="34" charset="0"/>
                <a:ea typeface="Calibri" panose="020F0502020204030204" pitchFamily="34" charset="0"/>
                <a:cs typeface="Times New Roman" panose="02020603050405020304" pitchFamily="18" charset="0"/>
              </a:rPr>
              <a:t> (Garden City, NY: Doubleday, 1968), 106-08.</a:t>
            </a:r>
          </a:p>
        </p:txBody>
      </p:sp>
      <p:sp>
        <p:nvSpPr>
          <p:cNvPr id="2" name="TextBox 1">
            <a:extLst>
              <a:ext uri="{FF2B5EF4-FFF2-40B4-BE49-F238E27FC236}">
                <a16:creationId xmlns:a16="http://schemas.microsoft.com/office/drawing/2014/main" id="{7A9EACE1-2347-4090-8A15-E130D974ACBC}"/>
              </a:ext>
            </a:extLst>
          </p:cNvPr>
          <p:cNvSpPr txBox="1"/>
          <p:nvPr/>
        </p:nvSpPr>
        <p:spPr>
          <a:xfrm>
            <a:off x="1516564" y="6197025"/>
            <a:ext cx="9158873"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600" dirty="0">
                <a:effectLst/>
                <a:latin typeface="Calibri" panose="020F0502020204030204" pitchFamily="34" charset="0"/>
                <a:ea typeface="Calibri" panose="020F0502020204030204" pitchFamily="34" charset="0"/>
                <a:cs typeface="Times New Roman" panose="02020603050405020304" pitchFamily="18" charset="0"/>
              </a:rPr>
              <a:t>, ed. Christopher Cone(Hurst, TX: Tyndale Seminary Press, 2013), 277, fn. 13.</a:t>
            </a:r>
            <a:endParaRPr lang="en-US" sz="2000" dirty="0"/>
          </a:p>
        </p:txBody>
      </p:sp>
    </p:spTree>
    <p:extLst>
      <p:ext uri="{BB962C8B-B14F-4D97-AF65-F5344CB8AC3E}">
        <p14:creationId xmlns:p14="http://schemas.microsoft.com/office/powerpoint/2010/main" val="99173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5170646"/>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Lord made a covenant with Abram</a:t>
            </a:r>
            <a:r>
              <a:rPr lang="en-US" sz="3600" dirty="0">
                <a:effectLst>
                  <a:outerShdw blurRad="38100" dist="38100" dir="2700000" algn="tl">
                    <a:srgbClr val="000000">
                      <a:alpha val="43137"/>
                    </a:srgbClr>
                  </a:outerShdw>
                </a:effectLst>
                <a:latin typeface="Calibri" panose="020F0502020204030204" pitchFamily="34" charset="0"/>
              </a:rPr>
              <a:t>,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a:t>
            </a:r>
            <a:r>
              <a:rPr lang="en-US" sz="3600" dirty="0" err="1">
                <a:effectLst>
                  <a:outerShdw blurRad="38100" dist="38100" dir="2700000" algn="tl">
                    <a:srgbClr val="000000">
                      <a:alpha val="43137"/>
                    </a:srgbClr>
                  </a:outerShdw>
                </a:effectLst>
                <a:latin typeface="Calibri" panose="020F0502020204030204" pitchFamily="34" charset="0"/>
              </a:rPr>
              <a:t>Perizzite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Rephaim</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Jebusite</a:t>
            </a:r>
            <a:r>
              <a:rPr lang="en-US" sz="3600" dirty="0">
                <a:effectLst>
                  <a:outerShdw blurRad="38100" dist="38100" dir="2700000" algn="tl">
                    <a:srgbClr val="000000">
                      <a:alpha val="43137"/>
                    </a:srgbClr>
                  </a:outerShdw>
                </a:effectLst>
                <a:latin typeface="Calibri" panose="020F0502020204030204" pitchFamily="34" charset="0"/>
              </a:rPr>
              <a:t>.”</a:t>
            </a:r>
          </a:p>
          <a:p>
            <a:pPr algn="just"/>
            <a:endParaRPr lang="en-US" sz="2800" dirty="0">
              <a:latin typeface="Calibri" panose="020F0502020204030204" pitchFamily="34" charset="0"/>
            </a:endParaRPr>
          </a:p>
        </p:txBody>
      </p:sp>
    </p:spTree>
    <p:extLst>
      <p:ext uri="{BB962C8B-B14F-4D97-AF65-F5344CB8AC3E}">
        <p14:creationId xmlns:p14="http://schemas.microsoft.com/office/powerpoint/2010/main" val="99089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20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22898</TotalTime>
  <Words>7257</Words>
  <Application>Microsoft Office PowerPoint</Application>
  <PresentationFormat>Widescreen</PresentationFormat>
  <Paragraphs>577</Paragraphs>
  <Slides>138</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138</vt:i4>
      </vt:variant>
    </vt:vector>
  </HeadingPairs>
  <TitlesOfParts>
    <vt:vector size="143"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12‒14 Abram’s Early Journeys</vt:lpstr>
      <vt:lpstr>Genesis 15:1‒21 Abrahamic Covenant</vt:lpstr>
      <vt:lpstr>Genesis 15:1‒21 Abrahamic Covenant</vt:lpstr>
      <vt:lpstr>Seed Promise Clarified Genesis 15:1-6</vt:lpstr>
      <vt:lpstr>Seed Promise Clarified Genesis 15:1-6</vt:lpstr>
      <vt:lpstr>PowerPoint Presentation</vt:lpstr>
      <vt:lpstr>PowerPoint Presentation</vt:lpstr>
      <vt:lpstr>VI. 8 New Promises Genesis 12:1-3</vt:lpstr>
      <vt:lpstr>Seed Promise Clarified Genesis 15:1-6</vt:lpstr>
      <vt:lpstr>PowerPoint Presentation</vt:lpstr>
      <vt:lpstr>PowerPoint Presentation</vt:lpstr>
      <vt:lpstr>PowerPoint Presentation</vt:lpstr>
      <vt:lpstr>PowerPoint Presentation</vt:lpstr>
      <vt:lpstr>Seed Promise Clarified Genesis 15:1-6</vt:lpstr>
      <vt:lpstr>PowerPoint Presentation</vt:lpstr>
      <vt:lpstr>PowerPoint Presentation</vt:lpstr>
      <vt:lpstr>Seed Promise Clarified Genesis 15:1-6</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God’s Messianic Purposes Beginning in Genesis</vt:lpstr>
      <vt:lpstr>PowerPoint Presentation</vt:lpstr>
      <vt:lpstr>Lewis Sperry Chafer, vol. 7, Systematic Theology (Grand Rapids, MI: Kregel Publications, 1993), 265-66.</vt:lpstr>
      <vt:lpstr>PowerPoint Presentation</vt:lpstr>
      <vt:lpstr>Genesis 15:1‒21 Abrahamic Covenant</vt:lpstr>
      <vt:lpstr>Land Promise Ratified Genesis 15:7-21</vt:lpstr>
      <vt:lpstr>Land Promise Ratified Genesis 15:7-21</vt:lpstr>
      <vt:lpstr>PowerPoint Presentation</vt:lpstr>
      <vt:lpstr>PowerPoint Presentation</vt:lpstr>
      <vt:lpstr>PowerPoint Presentation</vt:lpstr>
      <vt:lpstr>Land Promise Ratified Genesis 15:7-21</vt:lpstr>
      <vt:lpstr>VI. 8 New Promises Genesis 12:1-3</vt:lpstr>
      <vt:lpstr>Land Promise Ratified Genesis 15:7-21</vt:lpstr>
      <vt:lpstr>PowerPoint Presentation</vt:lpstr>
      <vt:lpstr>PowerPoint Presentation</vt:lpstr>
      <vt:lpstr>Land Promise Ratified Genesis 15:7-21</vt:lpstr>
      <vt:lpstr>PowerPoint Presentation</vt:lpstr>
      <vt:lpstr>PowerPoint Presentation</vt:lpstr>
      <vt:lpstr>Evidence of Abrahamic Covenant’s Unconditional Nature</vt:lpstr>
      <vt:lpstr>ANE covenant ratification ceremony (Genesis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 8 New Promises Genesis 12:1-3</vt:lpstr>
      <vt:lpstr>PowerPoint Presentation</vt:lpstr>
      <vt:lpstr>PowerPoint Presentation</vt:lpstr>
      <vt:lpstr>PowerPoint Presentation</vt:lpstr>
      <vt:lpstr>Maslow’s Hierarchy of Needs</vt:lpstr>
      <vt:lpstr>PowerPoint Presentation</vt:lpstr>
      <vt:lpstr>PowerPoint Presentation</vt:lpstr>
      <vt:lpstr>PowerPoint Presentation</vt:lpstr>
      <vt:lpstr>PowerPoint Presentation</vt:lpstr>
      <vt:lpstr>PowerPoint Presentation</vt:lpstr>
      <vt:lpstr>PowerPoint Presentation</vt:lpstr>
      <vt:lpstr>Mark Twain Autobiography, 2:37</vt:lpstr>
      <vt:lpstr>PowerPoint Presentation</vt:lpstr>
      <vt:lpstr>PowerPoint Presentation</vt:lpstr>
      <vt:lpstr>PowerPoint Presentation</vt:lpstr>
      <vt:lpstr>PowerPoint Presentation</vt:lpstr>
      <vt:lpstr>Ham’s Sons (vs. 6)</vt:lpstr>
      <vt:lpstr>4. Canaan’s Sons (vs. 15-18)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Promise Ratified Genesis 15:7-21</vt:lpstr>
      <vt:lpstr>Covenant Ratification Ritual Genesis 15:17-21</vt:lpstr>
      <vt:lpstr>Covenant Ratification Ritual Genesis 15:17-21</vt:lpstr>
      <vt:lpstr>PowerPoint Presentation</vt:lpstr>
      <vt:lpstr>Evidence of Abrahamic Covenant’s Unconditional Nature</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Mayflower Compact (1620)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Ham’s Sons (vs. 6)</vt:lpstr>
      <vt:lpstr>4. Canaan’s Sons (vs. 15-18)</vt:lpstr>
      <vt:lpstr>PowerPoint Presentation</vt:lpstr>
      <vt:lpstr>PowerPoint Presentation</vt:lpstr>
      <vt:lpstr>PowerPoint Presentation</vt:lpstr>
      <vt:lpstr>Conclusion</vt:lpstr>
      <vt:lpstr>Genesis 15:1‒21 Abrahamic Covenant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061 - 15v1-21 - 16x9</dc:title>
  <dc:subject>Genesis 15</dc:subject>
  <dc:creator>A. Woods</dc:creator>
  <dc:description>Modified by Jim McGowan</dc:description>
  <cp:lastModifiedBy>Andy Woods</cp:lastModifiedBy>
  <cp:revision>2324</cp:revision>
  <cp:lastPrinted>2021-12-02T17:12:30Z</cp:lastPrinted>
  <dcterms:created xsi:type="dcterms:W3CDTF">2009-03-17T12:21:13Z</dcterms:created>
  <dcterms:modified xsi:type="dcterms:W3CDTF">2021-12-04T23:22:04Z</dcterms:modified>
</cp:coreProperties>
</file>