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7"/>
  </p:notesMasterIdLst>
  <p:handoutMasterIdLst>
    <p:handoutMasterId r:id="rId88"/>
  </p:handoutMasterIdLst>
  <p:sldIdLst>
    <p:sldId id="2094" r:id="rId2"/>
    <p:sldId id="7754" r:id="rId3"/>
    <p:sldId id="8062" r:id="rId4"/>
    <p:sldId id="8077" r:id="rId5"/>
    <p:sldId id="7772" r:id="rId6"/>
    <p:sldId id="8014" r:id="rId7"/>
    <p:sldId id="8034" r:id="rId8"/>
    <p:sldId id="8078" r:id="rId9"/>
    <p:sldId id="1727" r:id="rId10"/>
    <p:sldId id="8061" r:id="rId11"/>
    <p:sldId id="8079" r:id="rId12"/>
    <p:sldId id="8080" r:id="rId13"/>
    <p:sldId id="4650" r:id="rId14"/>
    <p:sldId id="2345" r:id="rId15"/>
    <p:sldId id="8081" r:id="rId16"/>
    <p:sldId id="8063" r:id="rId17"/>
    <p:sldId id="8082" r:id="rId18"/>
    <p:sldId id="8083" r:id="rId19"/>
    <p:sldId id="3827" r:id="rId20"/>
    <p:sldId id="3668" r:id="rId21"/>
    <p:sldId id="3692" r:id="rId22"/>
    <p:sldId id="8064" r:id="rId23"/>
    <p:sldId id="8065" r:id="rId24"/>
    <p:sldId id="8084" r:id="rId25"/>
    <p:sldId id="8066" r:id="rId26"/>
    <p:sldId id="8067" r:id="rId27"/>
    <p:sldId id="8059" r:id="rId28"/>
    <p:sldId id="8060" r:id="rId29"/>
    <p:sldId id="8054" r:id="rId30"/>
    <p:sldId id="8085" r:id="rId31"/>
    <p:sldId id="3036" r:id="rId32"/>
    <p:sldId id="7561" r:id="rId33"/>
    <p:sldId id="8068" r:id="rId34"/>
    <p:sldId id="3045" r:id="rId35"/>
    <p:sldId id="3050" r:id="rId36"/>
    <p:sldId id="6974" r:id="rId37"/>
    <p:sldId id="8069" r:id="rId38"/>
    <p:sldId id="8076" r:id="rId39"/>
    <p:sldId id="8086" r:id="rId40"/>
    <p:sldId id="3037" r:id="rId41"/>
    <p:sldId id="8071" r:id="rId42"/>
    <p:sldId id="8072" r:id="rId43"/>
    <p:sldId id="8070" r:id="rId44"/>
    <p:sldId id="2271" r:id="rId45"/>
    <p:sldId id="8087" r:id="rId46"/>
    <p:sldId id="8073" r:id="rId47"/>
    <p:sldId id="3038" r:id="rId48"/>
    <p:sldId id="5545" r:id="rId49"/>
    <p:sldId id="8075" r:id="rId50"/>
    <p:sldId id="5551" r:id="rId51"/>
    <p:sldId id="3146" r:id="rId52"/>
    <p:sldId id="5774" r:id="rId53"/>
    <p:sldId id="2927" r:id="rId54"/>
    <p:sldId id="8074" r:id="rId55"/>
    <p:sldId id="3048" r:id="rId56"/>
    <p:sldId id="3147" r:id="rId57"/>
    <p:sldId id="6547" r:id="rId58"/>
    <p:sldId id="7980" r:id="rId59"/>
    <p:sldId id="3008" r:id="rId60"/>
    <p:sldId id="3024" r:id="rId61"/>
    <p:sldId id="3173" r:id="rId62"/>
    <p:sldId id="5544" r:id="rId63"/>
    <p:sldId id="3010" r:id="rId64"/>
    <p:sldId id="3011" r:id="rId65"/>
    <p:sldId id="3012" r:id="rId66"/>
    <p:sldId id="3013" r:id="rId67"/>
    <p:sldId id="3014" r:id="rId68"/>
    <p:sldId id="3017" r:id="rId69"/>
    <p:sldId id="3018" r:id="rId70"/>
    <p:sldId id="5773" r:id="rId71"/>
    <p:sldId id="3174" r:id="rId72"/>
    <p:sldId id="3052" r:id="rId73"/>
    <p:sldId id="3051" r:id="rId74"/>
    <p:sldId id="3101" r:id="rId75"/>
    <p:sldId id="2989" r:id="rId76"/>
    <p:sldId id="1338" r:id="rId77"/>
    <p:sldId id="5530" r:id="rId78"/>
    <p:sldId id="5529" r:id="rId79"/>
    <p:sldId id="2991" r:id="rId80"/>
    <p:sldId id="2992" r:id="rId81"/>
    <p:sldId id="7758" r:id="rId82"/>
    <p:sldId id="7655" r:id="rId83"/>
    <p:sldId id="8089" r:id="rId84"/>
    <p:sldId id="8088" r:id="rId85"/>
    <p:sldId id="7940" r:id="rId86"/>
  </p:sldIdLst>
  <p:sldSz cx="12192000" cy="6858000"/>
  <p:notesSz cx="7315200" cy="9601200"/>
  <p:custDataLst>
    <p:tags r:id="rId8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59" d="100"/>
          <a:sy n="59" d="100"/>
        </p:scale>
        <p:origin x="9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010 - 5v1-11</a:t>
            </a:r>
          </a:p>
          <a:p>
            <a:pPr>
              <a:defRPr/>
            </a:pPr>
            <a:r>
              <a:rPr lang="en-US" sz="1600" dirty="0"/>
              <a:t>12-01-2021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386336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41842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301786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3269650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2642628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308355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169544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68211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119855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a:t>
            </a:fld>
            <a:endParaRPr lang="en-US" altLang="en-US" dirty="0"/>
          </a:p>
        </p:txBody>
      </p:sp>
    </p:spTree>
    <p:extLst>
      <p:ext uri="{BB962C8B-B14F-4D97-AF65-F5344CB8AC3E}">
        <p14:creationId xmlns:p14="http://schemas.microsoft.com/office/powerpoint/2010/main" val="19724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8967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15002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22777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167339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58894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419879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0594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12/1/2021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78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scroll that Zechariah saw was open—and large—so that people could read it easily. During the restoration period, the returnees demonstrated an increased interest in the Mosaic Law, which was written on scrolls (cf. Neh. 8). No one could plead ignorance, because the scroll in Zechariah's vision was large enough for all to see and read.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56.</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33584895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Covenant judgment coming (3a)</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2668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Covenant judgment coming (3a)</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72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116928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B6C1965D-2098-46FF-B5F8-7B09B4D4AE5B}"/>
              </a:ext>
            </a:extLst>
          </p:cNvPr>
          <p:cNvSpPr txBox="1"/>
          <p:nvPr/>
        </p:nvSpPr>
        <p:spPr>
          <a:xfrm>
            <a:off x="609600" y="0"/>
            <a:ext cx="10972800" cy="3606115"/>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marL="0" marR="0">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In the beginning God created the heavens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earth was formless and void, and darkness was over the surface of the deep, and the Spirit of God was moving over the surface of the waters.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God said, “Let there be light”; and there was light. </a:t>
            </a:r>
          </a:p>
        </p:txBody>
      </p:sp>
    </p:spTree>
    <p:extLst>
      <p:ext uri="{BB962C8B-B14F-4D97-AF65-F5344CB8AC3E}">
        <p14:creationId xmlns:p14="http://schemas.microsoft.com/office/powerpoint/2010/main" val="406947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752600"/>
            <a:ext cx="1101467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latin typeface="Calibri" panose="020F0502020204030204" pitchFamily="34" charset="0"/>
                <a:ea typeface="Times New Roman" panose="02020603050405020304" pitchFamily="18" charset="0"/>
              </a:rPr>
              <a:t>In this case </a:t>
            </a:r>
            <a:r>
              <a:rPr lang="en-US" i="1" dirty="0" err="1">
                <a:ea typeface="Times New Roman" panose="02020603050405020304" pitchFamily="18" charset="0"/>
              </a:rPr>
              <a:t>h</a:t>
            </a:r>
            <a:r>
              <a:rPr lang="en-US" i="1" dirty="0" err="1">
                <a:effectLst/>
                <a:latin typeface="Calibri" panose="020F0502020204030204" pitchFamily="34" charset="0"/>
                <a:ea typeface="Times New Roman" panose="02020603050405020304" pitchFamily="18" charset="0"/>
              </a:rPr>
              <a:t>a’arets</a:t>
            </a:r>
            <a:r>
              <a:rPr lang="en-US" dirty="0">
                <a:effectLst/>
                <a:latin typeface="Calibri" panose="020F0502020204030204" pitchFamily="34" charset="0"/>
                <a:ea typeface="Times New Roman" panose="02020603050405020304" pitchFamily="18" charset="0"/>
              </a:rPr>
              <a:t> can only refer to the land of Israel, the whole of it. The reasons are to be found in the context: (1) because of the land of Judah only could it be affirmed that they swore in the name of Jehovah (vs. 4); (2) because in verse 11 the land is distinctly contrasted with the land of Shinar; and (3) because the reference to the two tables of the law restricts the curse primarily to those under the law. In view of these facts it is difficult to see how the whole earth could be referred to here</a:t>
            </a:r>
            <a:r>
              <a:rPr lang="en-US" sz="2700" dirty="0">
                <a:effectLst>
                  <a:outerShdw blurRad="38100" dist="38100" dir="2700000" algn="tl">
                    <a:srgbClr val="000000">
                      <a:alpha val="43137"/>
                    </a:srgbClr>
                  </a:outerShdw>
                </a:effectLst>
              </a:rPr>
              <a:t>.</a:t>
            </a:r>
            <a:r>
              <a:rPr lang="en-US" altLang="en-US" dirty="0"/>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85.</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792906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ea typeface="+mn-ea"/>
                <a:cs typeface="+mn-cs"/>
              </a:rPr>
              <a:t>Covenant judgment coming (3a)</a:t>
            </a:r>
          </a:p>
          <a:p>
            <a:pPr marL="914400" lvl="1" indent="-457200">
              <a:spcBef>
                <a:spcPts val="0"/>
              </a:spcBef>
              <a:spcAft>
                <a:spcPts val="18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5604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ea typeface="+mn-ea"/>
                <a:cs typeface="+mn-cs"/>
              </a:rPr>
              <a:t>Covenant judgment coming (3a)</a:t>
            </a:r>
          </a:p>
          <a:p>
            <a:pPr marL="914400" lvl="1" indent="-457200">
              <a:spcBef>
                <a:spcPts val="0"/>
              </a:spcBef>
              <a:spcAft>
                <a:spcPts val="1800"/>
              </a:spcAft>
              <a:buSzPct val="100000"/>
              <a:buAutoNum type="alphaUcPeriod"/>
            </a:pPr>
            <a:r>
              <a:rPr lang="en-US" altLang="en-US" b="1" dirty="0">
                <a:solidFill>
                  <a:srgbClr val="FFFFCC"/>
                </a:solidFill>
                <a:effectLst>
                  <a:outerShdw blurRad="38100" dist="38100" dir="2700000" algn="tl">
                    <a:srgbClr val="000000">
                      <a:alpha val="43137"/>
                    </a:srgbClr>
                  </a:outerShdw>
                </a:effectLst>
                <a:ea typeface="+mn-ea"/>
                <a:cs typeface="+mn-cs"/>
              </a:rPr>
              <a:t>Sins to be judged (3b-4)</a:t>
            </a:r>
          </a:p>
          <a:p>
            <a:pPr marL="1371600" lvl="2" indent="-457200">
              <a:spcBef>
                <a:spcPts val="0"/>
              </a:spcBef>
              <a:spcAft>
                <a:spcPts val="1800"/>
              </a:spcAft>
              <a:buSzPct val="100000"/>
              <a:buAutoNum type="arabicPeriod"/>
            </a:pPr>
            <a:r>
              <a:rPr lang="en-US" altLang="en-US" b="1" u="sng" dirty="0">
                <a:solidFill>
                  <a:srgbClr val="FFFFCC"/>
                </a:solidFill>
                <a:effectLst>
                  <a:outerShdw blurRad="38100" dist="38100" dir="2700000" algn="tl">
                    <a:srgbClr val="000000">
                      <a:alpha val="43137"/>
                    </a:srgbClr>
                  </a:outerShdw>
                </a:effectLst>
                <a:ea typeface="+mn-ea"/>
                <a:cs typeface="+mn-cs"/>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252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7C23AE0-B868-42BC-982F-EB775206724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47700" y="0"/>
            <a:ext cx="10896600" cy="473975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24846444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a:t>
            </a:r>
            <a:r>
              <a:rPr lang="en-US" sz="3400"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judgment with your fathers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81245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71600"/>
            <a:ext cx="1101467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To what period of Israel’s history should this version be referred?… We take the position that the immediate reference of the prophecy is to the time of the prophet without any need to specify that the sins were committed either with regard to the rebuilding of the temple or the offerings and tithes of the Lord. Surely these infractions were committed many times over by the contemporaries of the prophet and in many phases of their life. But, judging from the weight of the context, the fuller realization of the prophecy is in that time before the purging of the land from all sin and sinners, the period immediately preceding the setting up of the kingdom of the Son of David…According to the character of the former visions the prophet proceeds from the immediate present to the remote future.</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86-87.</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127582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89995"/>
            <a:ext cx="1101467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…And so here. It is sufficient to say, in refuting the contention…granted that this passage does not speak of a cleansing preparatory to the kingdom of the Messiah, surely other passages teach it. First of all, we take the full force of the passage, but we must go on from this to compare Scripture with Scripture. There is a partial aspect to all prophecy which leads us not to expect all of any given truth in one prophetic revelation or passage. If it is sad to contemplate that such sins were actually present in Israel after the chastening of the Babylonian captivity, it is all the more so to understand from the Word of God that such will be the condition after a world-wide exile and dispersion during this age of grace.</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86-87.</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4049152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ea typeface="+mn-ea"/>
                <a:cs typeface="+mn-cs"/>
              </a:rPr>
              <a:t>Covenant judgment coming (3a)</a:t>
            </a:r>
          </a:p>
          <a:p>
            <a:pPr marL="914400" lvl="1" indent="-457200">
              <a:spcBef>
                <a:spcPts val="0"/>
              </a:spcBef>
              <a:spcAft>
                <a:spcPts val="1800"/>
              </a:spcAft>
              <a:buSzPct val="100000"/>
              <a:buAutoNum type="alphaUcPeriod"/>
            </a:pPr>
            <a:r>
              <a:rPr lang="en-US" altLang="en-US" b="1" dirty="0">
                <a:solidFill>
                  <a:srgbClr val="FFFFCC"/>
                </a:solidFill>
                <a:effectLst>
                  <a:outerShdw blurRad="38100" dist="38100" dir="2700000" algn="tl">
                    <a:srgbClr val="000000">
                      <a:alpha val="43137"/>
                    </a:srgbClr>
                  </a:outerShdw>
                </a:effectLst>
                <a:ea typeface="+mn-ea"/>
                <a:cs typeface="+mn-cs"/>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ea typeface="+mn-ea"/>
                <a:cs typeface="+mn-cs"/>
              </a:rPr>
              <a:t>Stealing (3b)</a:t>
            </a:r>
          </a:p>
          <a:p>
            <a:pPr marL="1371600" lvl="2" indent="-457200">
              <a:spcBef>
                <a:spcPts val="0"/>
              </a:spcBef>
              <a:spcAft>
                <a:spcPts val="1800"/>
              </a:spcAft>
              <a:buSzPct val="100000"/>
              <a:buAutoNum type="arabicPeriod"/>
            </a:pPr>
            <a:r>
              <a:rPr lang="en-US" altLang="en-US" b="1" u="sng" dirty="0">
                <a:solidFill>
                  <a:srgbClr val="FFFFCC"/>
                </a:solidFill>
                <a:effectLst>
                  <a:outerShdw blurRad="38100" dist="38100" dir="2700000" algn="tl">
                    <a:srgbClr val="000000">
                      <a:alpha val="43137"/>
                    </a:srgbClr>
                  </a:outerShdw>
                </a:effectLst>
                <a:ea typeface="+mn-ea"/>
                <a:cs typeface="+mn-cs"/>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417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458754"/>
            <a:ext cx="1098011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Writing was on both sides of the scroll, as it had been on the stone tables that contained the Ten Commandments (Exod. 32:15). On one side there was a curse against Israelites who broke the eighth commandment (Exod. 20:15), and on the other side was a curse for breaking the third commandment (Exod. 20:7). These two commandments, from the first part of the Decalogue and the second part, which Zechariah's contemporaries were apparently breaking frequently, probably represent by synecdoche the whole Law (cf. James 2:10). ‘Synecdoche’ is a figure of speech in which the writer uses a part, or parts, to represent the whole, or the whole to represent a part.</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56-57.</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15492239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Yahweh then promised to cause His curse to seek out the guilty and to bring judgment on them. He personified the curse and pictured it going throughout the land, even into homes, to seek out law-breakers. God's Word still had its ancient power even in post-exilic Judaism. Even the privacy of their homes would not afford protection from the judgment that the Lord would send on those of His people who broke His law.</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57.</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32657747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771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0180519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596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48800"/>
            <a:ext cx="1101467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Zechariah knows nothing (nor does any other writer of the Scriptures) of the mawkish theology which is so much in vogue in our day that considers God as the God of love, overlooking every failure, shortcoming, and defection in man. True, twice over John the Apostle in his First Epistle designates God as. the God of love, but he sounds forth the warning of impending judgment on all ungodliness in all the writings that the Spirit of God directed him to pen. If God can overlook sin lightly because of His love, then what need is there for Isaiah to a state of him that He is ‘the high and lofty One that </a:t>
            </a:r>
            <a:r>
              <a:rPr lang="en-US" sz="3000" dirty="0" err="1">
                <a:effectLst>
                  <a:outerShdw blurRad="38100" dist="38100" dir="2700000" algn="tl">
                    <a:srgbClr val="000000">
                      <a:alpha val="43137"/>
                    </a:srgbClr>
                  </a:outerShdw>
                </a:effectLst>
              </a:rPr>
              <a:t>inhabiteth</a:t>
            </a:r>
            <a:r>
              <a:rPr lang="en-US" sz="3000" dirty="0">
                <a:effectLst>
                  <a:outerShdw blurRad="38100" dist="38100" dir="2700000" algn="tl">
                    <a:srgbClr val="000000">
                      <a:alpha val="43137"/>
                    </a:srgbClr>
                  </a:outerShdw>
                </a:effectLst>
              </a:rPr>
              <a:t> eternity, whose name is Holy’ (Isa. 57:15)? What object is accomplished in Habakkuk’s great declaration: ‘Thou that art of . . .</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82-83.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0148637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20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A3265-AE78-4F97-A15F-F7492702F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5 </a:t>
            </a:r>
            <a:r>
              <a:rPr lang="en-US" sz="3400" dirty="0">
                <a:effectLst>
                  <a:outerShdw blurRad="38100" dist="38100" dir="2700000" algn="tl">
                    <a:srgbClr val="000000">
                      <a:alpha val="43137"/>
                    </a:srgbClr>
                  </a:outerShdw>
                </a:effectLst>
              </a:rPr>
              <a:t>Then the angel who was speaking with me went out and said to me, “Lift up now your eyes and see what this is going forth.” </a:t>
            </a: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I said, “What is it?” And he said, “This is the ephah going forth.” Again he said, “This is their appearance in all the land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(and behold, a lead cover was lifted up); and this is a </a:t>
            </a:r>
            <a:r>
              <a:rPr lang="en-US" sz="3400" b="1" u="sng" dirty="0">
                <a:solidFill>
                  <a:srgbClr val="FFFFCC"/>
                </a:solidFill>
                <a:effectLst>
                  <a:outerShdw blurRad="38100" dist="38100" dir="2700000" algn="tl">
                    <a:srgbClr val="000000">
                      <a:alpha val="43137"/>
                    </a:srgbClr>
                  </a:outerShdw>
                </a:effectLst>
              </a:rPr>
              <a:t>woman</a:t>
            </a:r>
            <a:r>
              <a:rPr lang="en-US" sz="3400" dirty="0">
                <a:effectLst>
                  <a:outerShdw blurRad="38100" dist="38100" dir="2700000" algn="tl">
                    <a:srgbClr val="000000">
                      <a:alpha val="43137"/>
                    </a:srgbClr>
                  </a:outerShdw>
                </a:effectLst>
              </a:rPr>
              <a:t> sitting inside the </a:t>
            </a:r>
            <a:r>
              <a:rPr lang="en-US" sz="3400" b="1" u="sng" dirty="0">
                <a:solidFill>
                  <a:srgbClr val="FFFFCC"/>
                </a:solidFill>
                <a:effectLst>
                  <a:outerShdw blurRad="38100" dist="38100" dir="2700000" algn="tl">
                    <a:srgbClr val="000000">
                      <a:alpha val="43137"/>
                    </a:srgbClr>
                  </a:outerShdw>
                </a:effectLst>
              </a:rPr>
              <a:t>ephah</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8 </a:t>
            </a:r>
            <a:r>
              <a:rPr lang="en-US" sz="3400" dirty="0">
                <a:effectLst>
                  <a:outerShdw blurRad="38100" dist="38100" dir="2700000" algn="tl">
                    <a:srgbClr val="000000">
                      <a:alpha val="43137"/>
                    </a:srgbClr>
                  </a:outerShdw>
                </a:effectLst>
              </a:rPr>
              <a:t>Then he said, “This is Wickedness!” And he threw her down into the middle of the ephah and cast the lead weight on its opening. </a:t>
            </a:r>
            <a:endParaRPr lang="en-US" altLang="en-US" sz="3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55505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little is human nature capable of readily appropriating divine revelation that it is not only necessary for God to let the necessary visions appear but also to stimulate the recipient's attention step by step lest, overcome by the power of the heavenly, he fail to appropriate all that God desires to offer.”</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a:t>
            </a:r>
            <a:r>
              <a:rPr lang="en-US" sz="1800" i="1" dirty="0">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103.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28650" y="2890391"/>
            <a:ext cx="7905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ephah was the greatest dry measure in use among the Hebrew people.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88.</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pic>
        <p:nvPicPr>
          <p:cNvPr id="4" name="Picture 3">
            <a:extLst>
              <a:ext uri="{FF2B5EF4-FFF2-40B4-BE49-F238E27FC236}">
                <a16:creationId xmlns:a16="http://schemas.microsoft.com/office/drawing/2014/main" id="{1757D949-C99F-43E2-8CA1-5B70CDE873E1}"/>
              </a:ext>
            </a:extLst>
          </p:cNvPr>
          <p:cNvPicPr>
            <a:picLocks noChangeAspect="1"/>
          </p:cNvPicPr>
          <p:nvPr/>
        </p:nvPicPr>
        <p:blipFill>
          <a:blip r:embed="rId5"/>
          <a:stretch>
            <a:fillRect/>
          </a:stretch>
        </p:blipFill>
        <p:spPr>
          <a:xfrm>
            <a:off x="8763006" y="1524000"/>
            <a:ext cx="2800344"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3885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nvPr>
        </p:nvGraphicFramePr>
        <p:xfrm>
          <a:off x="838200" y="388650"/>
          <a:ext cx="10515600" cy="608070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609600" y="2133600"/>
            <a:ext cx="10972800" cy="2590800"/>
          </a:xfrm>
        </p:spPr>
        <p:txBody>
          <a:bodyPr/>
          <a:lstStyle/>
          <a:p>
            <a:pPr marL="0" indent="0" algn="just">
              <a:buNone/>
            </a:pPr>
            <a:r>
              <a:rPr lang="en-US" altLang="en-US" sz="4000"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sz="4000" dirty="0" err="1">
                <a:effectLst>
                  <a:outerShdw blurRad="38100" dist="38100" dir="2700000" algn="tl">
                    <a:srgbClr val="000000">
                      <a:alpha val="43137"/>
                    </a:srgbClr>
                  </a:outerShdw>
                </a:effectLst>
                <a:cs typeface="Times New Roman" panose="02020603050405020304" pitchFamily="18" charset="0"/>
              </a:rPr>
              <a:t>Zec</a:t>
            </a:r>
            <a:r>
              <a:rPr lang="en-US" altLang="en-US" sz="4000"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sz="4000" i="1" dirty="0">
                <a:effectLst>
                  <a:outerShdw blurRad="38100" dist="38100" dir="2700000" algn="tl">
                    <a:srgbClr val="000000">
                      <a:alpha val="43137"/>
                    </a:srgbClr>
                  </a:outerShdw>
                </a:effectLst>
                <a:cs typeface="Times New Roman" panose="02020603050405020304" pitchFamily="18" charset="0"/>
              </a:rPr>
              <a:t>The Antichrist</a:t>
            </a:r>
            <a:r>
              <a:rPr lang="en-US" altLang="en-US" sz="4000"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9415" y="238127"/>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1" y="3200400"/>
            <a:ext cx="1747281" cy="1645920"/>
          </a:xfrm>
          <a:prstGeom prst="rect">
            <a:avLst/>
          </a:prstGeom>
        </p:spPr>
      </p:pic>
    </p:spTree>
    <p:extLst>
      <p:ext uri="{BB962C8B-B14F-4D97-AF65-F5344CB8AC3E}">
        <p14:creationId xmlns:p14="http://schemas.microsoft.com/office/powerpoint/2010/main" val="10922322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752600"/>
            <a:ext cx="1098011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woman in Zechariah’s vision represented ‘iniquity’ and ‘wickedness.’ The cover holding the woman captive pictured God’s restraint of evil. As bad as things were in Zechariah’s day, things could have been worse if God had not been restraining evil (see also 2 Thess. 2:7).</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H. Dyer</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Old Testament Explorer, </a:t>
            </a:r>
            <a:r>
              <a:rPr lang="en-US" altLang="en-US" sz="1800" dirty="0">
                <a:effectLst>
                  <a:outerShdw blurRad="38100" dist="38100" dir="2700000" algn="tl">
                    <a:srgbClr val="000000">
                      <a:alpha val="43137"/>
                    </a:srgbClr>
                  </a:outerShdw>
                </a:effectLst>
                <a:cs typeface="Calibri" panose="020F0502020204030204" pitchFamily="34" charset="0"/>
              </a:rPr>
              <a:t>p. 825.</a:t>
            </a:r>
          </a:p>
        </p:txBody>
      </p:sp>
      <p:pic>
        <p:nvPicPr>
          <p:cNvPr id="4" name="Picture 2" descr="The Old Testament Explorer: Discovering the Essence ...">
            <a:extLst>
              <a:ext uri="{FF2B5EF4-FFF2-40B4-BE49-F238E27FC236}">
                <a16:creationId xmlns:a16="http://schemas.microsoft.com/office/drawing/2014/main" id="{E3B3F689-CC98-4253-A9E8-AC88A66A39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334" t="3016" r="34000" b="4286"/>
          <a:stretch/>
        </p:blipFill>
        <p:spPr bwMode="auto">
          <a:xfrm>
            <a:off x="10668000" y="157844"/>
            <a:ext cx="921715" cy="1366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ove Language ~ Building Relationships Radio ~ Featured ...">
            <a:extLst>
              <a:ext uri="{FF2B5EF4-FFF2-40B4-BE49-F238E27FC236}">
                <a16:creationId xmlns:a16="http://schemas.microsoft.com/office/drawing/2014/main" id="{380C9E33-2E0C-4495-ABEB-EEB29D204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2" y="121920"/>
            <a:ext cx="8940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8936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659285"/>
            <a:ext cx="1101467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woman of the vision under consideration represents wickedness, as the interpreting angel specifically states, as it will be culminated in the last days. It will be organized both among Israel and the nations of the earth into a colossal confederacy, holding sway religiously over the earth. Nor is this wickedness dormant, for the great laden weight must be cast upon the mouth of the ephah to keep it bound there (II Thess. 2:6–8).</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90-91.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4241769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809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71600"/>
            <a:ext cx="1101467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sz="3000" dirty="0">
                <a:effectLst>
                  <a:outerShdw blurRad="38100" dist="38100" dir="2700000" algn="tl">
                    <a:srgbClr val="000000">
                      <a:alpha val="43137"/>
                    </a:srgbClr>
                  </a:outerShdw>
                </a:effectLst>
              </a:rPr>
              <a:t>. . . eyes than to behold evil, and that canst not look on perverseness’ (Hab. 1:13)? Why should the majestic Epistle to the Hebrews inject such notes as these ‘it is a fearful thing to fall into the hands of the living God’ or ‘our God is a consuming fire’ (Hebrews 10:31; 12:29)? Away with half-baked theology! Let us magnify the love of God and at the same time maintain His irreproachable holiness.</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82-83.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53666818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62884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prophet next saw ‘two’ other ‘women’ flying through the air with ‘stork ... wings.’ Perhaps they were women, and not men, because of the motherly attention they brought to their task. Storks are strong, motherly birds that are capable of carrying loads a long distance in flight. They are also reliable and careful creatures. They were commonly seen in Palestine </a:t>
            </a:r>
            <a:r>
              <a:rPr lang="en-US">
                <a:effectLst>
                  <a:outerShdw blurRad="38100" dist="38100" dir="2700000" algn="tl">
                    <a:srgbClr val="000000">
                      <a:alpha val="43137"/>
                    </a:srgbClr>
                  </a:outerShdw>
                </a:effectLst>
              </a:rPr>
              <a:t>[Israel] in </a:t>
            </a:r>
            <a:r>
              <a:rPr lang="en-US" dirty="0">
                <a:effectLst>
                  <a:outerShdw blurRad="38100" dist="38100" dir="2700000" algn="tl">
                    <a:srgbClr val="000000">
                      <a:alpha val="43137"/>
                    </a:srgbClr>
                  </a:outerShdw>
                </a:effectLst>
              </a:rPr>
              <a:t>the spring months, while they were migrating to Europe (Jer. 8:7).</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60-61.</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599526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8011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word ‘stork’ (Heb. </a:t>
            </a:r>
            <a:r>
              <a:rPr lang="en-US" dirty="0" err="1">
                <a:effectLst>
                  <a:outerShdw blurRad="38100" dist="38100" dir="2700000" algn="tl">
                    <a:srgbClr val="000000">
                      <a:alpha val="43137"/>
                    </a:srgbClr>
                  </a:outerShdw>
                </a:effectLst>
              </a:rPr>
              <a:t>sida</a:t>
            </a:r>
            <a:r>
              <a:rPr lang="en-US" dirty="0">
                <a:effectLst>
                  <a:outerShdw blurRad="38100" dist="38100" dir="2700000" algn="tl">
                    <a:srgbClr val="000000">
                      <a:alpha val="43137"/>
                    </a:srgbClr>
                  </a:outerShdw>
                </a:effectLst>
              </a:rPr>
              <a:t>) means ‘faithful one.’ These women would faithfully carry the ephah and its contents to God's appointed destination. Some believe the ‘two women’ represent agents of evil, perhaps demonic forces. If they were that, however, would they not try to help Wickedness escape? Storks were unclean birds for the Israelites (Lev. 11:19; Deut. 14:18), so these stork-like women were appropriate carriers of the contaminated basket. ‘They lifted up the ephah’ into the air, flying off from earth to heaven with the divine assistance of ‘the wind’ (Spirit, Heb. </a:t>
            </a:r>
            <a:r>
              <a:rPr lang="en-US" i="1" dirty="0" err="1">
                <a:effectLst>
                  <a:outerShdw blurRad="38100" dist="38100" dir="2700000" algn="tl">
                    <a:srgbClr val="000000">
                      <a:alpha val="43137"/>
                    </a:srgbClr>
                  </a:outerShdw>
                </a:effectLst>
              </a:rPr>
              <a:t>ruah</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60-61.</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50106754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33537" y="2133600"/>
            <a:ext cx="109616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That these women are representative of God’s agents for His purpose is clear from the fact that they have wings. They are like the storks for he has broad pinions and in his annual migration covers great distances.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353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475646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CFED4-1148-47C5-BE3F-2D85AF3F37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a:spcBef>
                <a:spcPts val="0"/>
              </a:spcBef>
              <a:spcAft>
                <a:spcPts val="1200"/>
              </a:spcAft>
              <a:buNone/>
              <a:defRPr/>
            </a:pPr>
            <a:r>
              <a:rPr lang="en-US" altLang="en-US" sz="4000" kern="1200" dirty="0">
                <a:solidFill>
                  <a:schemeClr val="tx2"/>
                </a:solidFill>
                <a:ea typeface="+mj-ea"/>
                <a:cs typeface="+mj-cs"/>
              </a:rPr>
              <a:t>2 Samuel 7:12-16</a:t>
            </a:r>
          </a:p>
          <a:p>
            <a:pPr marL="0" indent="0" algn="just">
              <a:spcBef>
                <a:spcPts val="0"/>
              </a:spcBef>
              <a:buNone/>
              <a:defRPr/>
            </a:pPr>
            <a:r>
              <a:rPr lang="en-US" sz="3400" dirty="0">
                <a:cs typeface="Calibri" panose="020F0502020204030204" pitchFamily="34" charset="0"/>
              </a:rPr>
              <a:t>“When your days are complete and you lie down with your fathers, I will raise up your descendant after you, who will come forth from you, and I will establish his kingdom. </a:t>
            </a:r>
            <a:r>
              <a:rPr lang="en-US" sz="3400" baseline="30000" dirty="0">
                <a:cs typeface="Calibri" panose="020F0502020204030204" pitchFamily="34" charset="0"/>
              </a:rPr>
              <a:t>13 </a:t>
            </a:r>
            <a:r>
              <a:rPr lang="en-US" sz="3400" dirty="0">
                <a:cs typeface="Calibri" panose="020F0502020204030204" pitchFamily="34" charset="0"/>
              </a:rPr>
              <a:t>He shall build a </a:t>
            </a:r>
            <a:r>
              <a:rPr lang="en-US" sz="3400" b="1" u="sng" dirty="0">
                <a:solidFill>
                  <a:srgbClr val="FFFFCC"/>
                </a:solidFill>
                <a:cs typeface="Calibri" panose="020F0502020204030204" pitchFamily="34" charset="0"/>
              </a:rPr>
              <a:t>house</a:t>
            </a:r>
            <a:r>
              <a:rPr lang="en-US" sz="3400" dirty="0">
                <a:cs typeface="Calibri" panose="020F0502020204030204" pitchFamily="34" charset="0"/>
              </a:rPr>
              <a:t> for My name, and I will establish the throne of his kingdom forever. </a:t>
            </a:r>
            <a:r>
              <a:rPr lang="en-US" sz="3400" baseline="30000" dirty="0">
                <a:cs typeface="Calibri" panose="020F0502020204030204" pitchFamily="34" charset="0"/>
              </a:rPr>
              <a:t>14 </a:t>
            </a:r>
            <a:r>
              <a:rPr lang="en-US" sz="3400" dirty="0">
                <a:cs typeface="Calibri" panose="020F0502020204030204" pitchFamily="34" charset="0"/>
              </a:rPr>
              <a:t>I will be a father to him and he will be a son to Me; when he commits iniquity, I will correct him with the rod of men and the strokes of the sons of men, </a:t>
            </a:r>
            <a:r>
              <a:rPr lang="en-US" sz="3400" baseline="30000" dirty="0">
                <a:cs typeface="Calibri" panose="020F0502020204030204" pitchFamily="34" charset="0"/>
              </a:rPr>
              <a:t>15 </a:t>
            </a:r>
            <a:r>
              <a:rPr lang="en-US" sz="3400" dirty="0">
                <a:cs typeface="Calibri" panose="020F0502020204030204" pitchFamily="34" charset="0"/>
              </a:rPr>
              <a:t>but My lovingkindness shall not depart from . . .</a:t>
            </a:r>
          </a:p>
        </p:txBody>
      </p:sp>
    </p:spTree>
    <p:extLst>
      <p:ext uri="{BB962C8B-B14F-4D97-AF65-F5344CB8AC3E}">
        <p14:creationId xmlns:p14="http://schemas.microsoft.com/office/powerpoint/2010/main" val="49617057"/>
      </p:ext>
    </p:extLst>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CFED4-1148-47C5-BE3F-2D85AF3F37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733800"/>
          </a:xfrm>
        </p:spPr>
        <p:txBody>
          <a:bodyPr/>
          <a:lstStyle/>
          <a:p>
            <a:pPr marL="0" indent="0" algn="ctr">
              <a:spcBef>
                <a:spcPts val="0"/>
              </a:spcBef>
              <a:spcAft>
                <a:spcPts val="1200"/>
              </a:spcAft>
              <a:buNone/>
              <a:defRPr/>
            </a:pPr>
            <a:r>
              <a:rPr lang="en-US" altLang="en-US" sz="4000" kern="1200" dirty="0">
                <a:solidFill>
                  <a:schemeClr val="tx2"/>
                </a:solidFill>
                <a:ea typeface="+mj-ea"/>
                <a:cs typeface="+mj-cs"/>
              </a:rPr>
              <a:t>2 Samuel 7:12-16</a:t>
            </a:r>
          </a:p>
          <a:p>
            <a:pPr marL="0" indent="0" algn="just">
              <a:spcBef>
                <a:spcPts val="0"/>
              </a:spcBef>
              <a:buNone/>
              <a:defRPr/>
            </a:pPr>
            <a:r>
              <a:rPr lang="en-US" sz="3400" dirty="0">
                <a:cs typeface="Calibri" panose="020F0502020204030204" pitchFamily="34" charset="0"/>
              </a:rPr>
              <a:t>. . .him, as I took </a:t>
            </a:r>
            <a:r>
              <a:rPr lang="en-US" sz="3400" i="1" dirty="0">
                <a:cs typeface="Calibri" panose="020F0502020204030204" pitchFamily="34" charset="0"/>
              </a:rPr>
              <a:t>it</a:t>
            </a:r>
            <a:r>
              <a:rPr lang="en-US" sz="3400" dirty="0">
                <a:cs typeface="Calibri" panose="020F0502020204030204" pitchFamily="34" charset="0"/>
              </a:rPr>
              <a:t> away from Saul, whom I removed from before you. </a:t>
            </a:r>
            <a:r>
              <a:rPr lang="en-US" sz="3400" baseline="30000" dirty="0">
                <a:cs typeface="Calibri" panose="020F0502020204030204" pitchFamily="34" charset="0"/>
              </a:rPr>
              <a:t>16 </a:t>
            </a:r>
            <a:r>
              <a:rPr lang="en-US" sz="3400" dirty="0">
                <a:cs typeface="Calibri" panose="020F0502020204030204" pitchFamily="34" charset="0"/>
              </a:rPr>
              <a:t>Your </a:t>
            </a:r>
            <a:r>
              <a:rPr lang="en-US" sz="3400" b="1" u="sng" dirty="0">
                <a:solidFill>
                  <a:srgbClr val="FFFFCC"/>
                </a:solidFill>
                <a:cs typeface="Calibri" panose="020F0502020204030204" pitchFamily="34" charset="0"/>
              </a:rPr>
              <a:t>house</a:t>
            </a:r>
            <a:r>
              <a:rPr lang="en-US" sz="3400" dirty="0">
                <a:cs typeface="Calibri" panose="020F0502020204030204" pitchFamily="34" charset="0"/>
              </a:rPr>
              <a:t> and your kingdom shall endure before Me forever; your throne shall be established forever.” </a:t>
            </a:r>
            <a:r>
              <a:rPr lang="en-US" sz="3400" baseline="30000" dirty="0">
                <a:cs typeface="Calibri" panose="020F0502020204030204" pitchFamily="34" charset="0"/>
              </a:rPr>
              <a:t>17 </a:t>
            </a:r>
            <a:r>
              <a:rPr lang="en-US" sz="3400" dirty="0">
                <a:cs typeface="Calibri" panose="020F0502020204030204" pitchFamily="34" charset="0"/>
              </a:rPr>
              <a:t>In accordance with all these words and all this vision, so Nathan spoke to David.”</a:t>
            </a:r>
          </a:p>
        </p:txBody>
      </p:sp>
    </p:spTree>
    <p:extLst>
      <p:ext uri="{BB962C8B-B14F-4D97-AF65-F5344CB8AC3E}">
        <p14:creationId xmlns:p14="http://schemas.microsoft.com/office/powerpoint/2010/main" val="365424753"/>
      </p:ext>
    </p:extLst>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 Millennial temple (Ezek. 40-48)</a:t>
            </a:r>
          </a:p>
        </p:txBody>
      </p:sp>
    </p:spTree>
    <p:extLst>
      <p:ext uri="{BB962C8B-B14F-4D97-AF65-F5344CB8AC3E}">
        <p14:creationId xmlns:p14="http://schemas.microsoft.com/office/powerpoint/2010/main" val="17364541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dirty="0">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393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828800"/>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mention of Shinar in the Bible is in Genesis 10:10. (It is found in all six other times: Gen. 11:2; 14:1, 9; Isa. 11:11; Dan. 1:2; and here). In all instances where it occurs it is used as a definite geographical designation. Strictly speaking it covers more than Babylon but is it is employed to denote this land.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3375801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7BFFB-9F47-423D-A4DB-B6EFB4A8B3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351915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1783385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92600"/>
            <a:ext cx="1101467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Now, the prophet Zechariah foretells that in the last days all wickedness, with idolatry particularly in mind (see Matt. 12:43–45), that will be existent in Israel at that time will go back forcibly to the place of its origin, Babylon, the great apostate religious system. Such is the meaning of being settled on her own base. When we come to the book of Revelation all of this is clearly set forth in chapter 17 and 18. Not only the evil in Judaism, but that in Christendom as well, will wind up and culminate in that abominable system called mystical or mystery Babylon. The greatest sin in Israel, even wickedness itself, was idolatry. It will come to it’s settled abode at the very place of its inception (Rev. 18:24).</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4537475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00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838200"/>
            <a:ext cx="10972800" cy="4267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dirty="0" err="1">
                <a:effectLst>
                  <a:outerShdw blurRad="38100" dist="38100" dir="2700000" algn="tl">
                    <a:srgbClr val="000000">
                      <a:alpha val="43137"/>
                    </a:srgbClr>
                  </a:outerShdw>
                </a:effectLst>
                <a:cs typeface="Times New Roman" panose="02020603050405020304" pitchFamily="18" charset="0"/>
              </a:rPr>
              <a:t>centre</a:t>
            </a:r>
            <a:r>
              <a:rPr lang="en-US" altLang="en-US" dirty="0">
                <a:effectLst>
                  <a:outerShdw blurRad="38100" dist="38100" dir="2700000" algn="tl">
                    <a:srgbClr val="000000">
                      <a:alpha val="43137"/>
                    </a:srgbClr>
                  </a:outerShdw>
                </a:effectLst>
                <a:cs typeface="Times New Roman" panose="02020603050405020304" pitchFamily="18" charset="0"/>
              </a:rPr>
              <a:t>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372721120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200179364"/>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41296209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E11B8-B3B6-4A07-AD2C-24DED6567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6D8E5-BE96-46A6-BC2B-BAEA79CB5394}"/>
              </a:ext>
            </a:extLst>
          </p:cNvPr>
          <p:cNvSpPr>
            <a:spLocks noGrp="1"/>
          </p:cNvSpPr>
          <p:nvPr>
            <p:ph type="title"/>
          </p:nvPr>
        </p:nvSpPr>
        <p:spPr>
          <a:xfrm>
            <a:off x="1524000" y="228600"/>
            <a:ext cx="9144000" cy="1447800"/>
          </a:xfrm>
        </p:spPr>
        <p:txBody>
          <a:bodyPr anchor="t"/>
          <a:lstStyle/>
          <a:p>
            <a:pPr algn="ctr"/>
            <a:r>
              <a:rPr lang="en-US" sz="3600" dirty="0">
                <a:solidFill>
                  <a:srgbClr val="00FFFF"/>
                </a:solidFill>
                <a:effectLst>
                  <a:outerShdw blurRad="38100" dist="38100" dir="2700000" algn="tl">
                    <a:srgbClr val="000000"/>
                  </a:outerShdw>
                </a:effectLst>
              </a:rPr>
              <a:t>ARAB TENT HOME at Babylon 1899-1908</a:t>
            </a:r>
            <a:br>
              <a:rPr lang="en-US" dirty="0">
                <a:effectLst>
                  <a:outerShdw blurRad="38100" dist="38100" dir="2700000" algn="tl">
                    <a:srgbClr val="000000">
                      <a:alpha val="43137"/>
                    </a:srgbClr>
                  </a:outerShdw>
                </a:effectLst>
              </a:rPr>
            </a:br>
            <a:r>
              <a:rPr lang="en-US" sz="2600" dirty="0">
                <a:solidFill>
                  <a:schemeClr val="tx1"/>
                </a:solidFill>
                <a:effectLst>
                  <a:outerShdw blurRad="38100" dist="38100" dir="2700000" algn="tl">
                    <a:srgbClr val="000000">
                      <a:alpha val="43137"/>
                    </a:srgbClr>
                  </a:outerShdw>
                </a:effectLst>
              </a:rPr>
              <a:t>“It will never be inhabited or lived in from generation to generation; </a:t>
            </a:r>
            <a:r>
              <a:rPr lang="en-US" sz="2600" b="1" dirty="0">
                <a:solidFill>
                  <a:schemeClr val="tx1"/>
                </a:solidFill>
                <a:effectLst>
                  <a:outerShdw blurRad="38100" dist="38100" dir="2700000" algn="tl">
                    <a:srgbClr val="000000">
                      <a:alpha val="43137"/>
                    </a:srgbClr>
                  </a:outerShdw>
                </a:effectLst>
              </a:rPr>
              <a:t>Nor will the Arab pitch his tent there” </a:t>
            </a:r>
            <a:r>
              <a:rPr lang="en-US" sz="2600" dirty="0">
                <a:solidFill>
                  <a:schemeClr val="tx1"/>
                </a:solidFill>
                <a:effectLst>
                  <a:outerShdw blurRad="38100" dist="38100" dir="2700000" algn="tl">
                    <a:srgbClr val="000000">
                      <a:alpha val="43137"/>
                    </a:srgbClr>
                  </a:outerShdw>
                </a:effectLst>
              </a:rPr>
              <a:t>(Isaiah 13:20)</a:t>
            </a:r>
          </a:p>
        </p:txBody>
      </p:sp>
      <p:pic>
        <p:nvPicPr>
          <p:cNvPr id="1026" name="Picture 2">
            <a:extLst>
              <a:ext uri="{FF2B5EF4-FFF2-40B4-BE49-F238E27FC236}">
                <a16:creationId xmlns:a16="http://schemas.microsoft.com/office/drawing/2014/main" id="{B7E4D673-E118-44C2-82AF-FCEF113488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2" y="1958878"/>
            <a:ext cx="7229475" cy="406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3DB5240-736E-4A52-8B11-78F0D94BC37B}"/>
              </a:ext>
            </a:extLst>
          </p:cNvPr>
          <p:cNvSpPr txBox="1"/>
          <p:nvPr/>
        </p:nvSpPr>
        <p:spPr>
          <a:xfrm>
            <a:off x="3276600" y="6248401"/>
            <a:ext cx="5638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https://www.bibleprophecyaswritten.com/2-arabs/</a:t>
            </a:r>
          </a:p>
        </p:txBody>
      </p:sp>
    </p:spTree>
    <p:extLst>
      <p:ext uri="{BB962C8B-B14F-4D97-AF65-F5344CB8AC3E}">
        <p14:creationId xmlns:p14="http://schemas.microsoft.com/office/powerpoint/2010/main" val="24065981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479179423"/>
              </p:ext>
            </p:extLst>
          </p:nvPr>
        </p:nvGraphicFramePr>
        <p:xfrm>
          <a:off x="609600" y="365760"/>
          <a:ext cx="10972800" cy="6126480"/>
        </p:xfrm>
        <a:graphic>
          <a:graphicData uri="http://schemas.openxmlformats.org/drawingml/2006/table">
            <a:tbl>
              <a:tblPr firstRow="1" bandRow="1">
                <a:tableStyleId>{D7AC3CCA-C797-4891-BE02-D94E43425B78}</a:tableStyleId>
              </a:tblPr>
              <a:tblGrid>
                <a:gridCol w="5861538">
                  <a:extLst>
                    <a:ext uri="{9D8B030D-6E8A-4147-A177-3AD203B41FA5}">
                      <a16:colId xmlns:a16="http://schemas.microsoft.com/office/drawing/2014/main" val="3380937768"/>
                    </a:ext>
                  </a:extLst>
                </a:gridCol>
                <a:gridCol w="5111262">
                  <a:extLst>
                    <a:ext uri="{9D8B030D-6E8A-4147-A177-3AD203B41FA5}">
                      <a16:colId xmlns:a16="http://schemas.microsoft.com/office/drawing/2014/main" val="1398814127"/>
                    </a:ext>
                  </a:extLst>
                </a:gridCol>
              </a:tblGrid>
              <a:tr h="822960">
                <a:tc gridSpan="2">
                  <a:txBody>
                    <a:bodyPr/>
                    <a:lstStyle/>
                    <a:p>
                      <a:pPr algn="ctr">
                        <a:spcBef>
                          <a:spcPts val="1800"/>
                        </a:spcBef>
                        <a:spcAft>
                          <a:spcPts val="1800"/>
                        </a:spcAft>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1800"/>
                        </a:spcBef>
                        <a:spcAft>
                          <a:spcPts val="1800"/>
                        </a:spcAft>
                        <a:buClr>
                          <a:srgbClr val="0000FF"/>
                        </a:buClr>
                        <a:buSzPct val="100000"/>
                        <a:buFont typeface="+mj-lt"/>
                        <a:buAutoNum type="arabicPeriod"/>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Assyria (14:24-27)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Philistia (14:28-32)</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Moab (15-16)</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Damascus and Samaria (17)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Egypt (19-20)</a:t>
                      </a:r>
                    </a:p>
                    <a:p>
                      <a:pPr marL="514350" indent="-514350">
                        <a:spcBef>
                          <a:spcPts val="1800"/>
                        </a:spcBef>
                        <a:spcAft>
                          <a:spcPts val="1800"/>
                        </a:spcAft>
                        <a:buClr>
                          <a:srgbClr val="0000FF"/>
                        </a:buClr>
                        <a:buSzPct val="100000"/>
                        <a:buFont typeface="+mj-lt"/>
                        <a:buAutoNum type="arabicPeriod" startAt="7"/>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Edom (21:11-12)</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Arabia (21:13-17)</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Jerusalem (22)</a:t>
                      </a:r>
                    </a:p>
                    <a:p>
                      <a:pPr marL="514350" indent="-514350">
                        <a:spcBef>
                          <a:spcPts val="1800"/>
                        </a:spcBef>
                        <a:spcAft>
                          <a:spcPts val="1800"/>
                        </a:spcAft>
                        <a:buClr>
                          <a:srgbClr val="0000FF"/>
                        </a:buClr>
                        <a:buSzPct val="100000"/>
                        <a:buFont typeface="+mj-lt"/>
                        <a:buAutoNum type="arabicPeriod" startAt="7"/>
                      </a:pPr>
                      <a:r>
                        <a:rPr lang="en-US" altLang="en-US" sz="3200" dirty="0" err="1">
                          <a:latin typeface="Calibri" panose="020F0502020204030204" pitchFamily="34" charset="0"/>
                          <a:cs typeface="Calibri" panose="020F0502020204030204" pitchFamily="34" charset="0"/>
                        </a:rPr>
                        <a:t>Tyre</a:t>
                      </a:r>
                      <a:r>
                        <a:rPr lang="en-US" altLang="en-US" sz="32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spTree>
    <p:extLst>
      <p:ext uri="{BB962C8B-B14F-4D97-AF65-F5344CB8AC3E}">
        <p14:creationId xmlns:p14="http://schemas.microsoft.com/office/powerpoint/2010/main" val="26100802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9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514350" y="1139125"/>
            <a:ext cx="11163300" cy="4876800"/>
          </a:xfrm>
        </p:spPr>
        <p:txBody>
          <a:bodyPr/>
          <a:lstStyle/>
          <a:p>
            <a:pPr marL="457200" indent="-457200">
              <a:spcBef>
                <a:spcPts val="0"/>
              </a:spcBef>
              <a:spcAft>
                <a:spcPts val="600"/>
              </a:spcAft>
              <a:defRPr/>
            </a:pPr>
            <a:r>
              <a:rPr lang="en-US" dirty="0">
                <a:effectLst>
                  <a:outerShdw blurRad="38100" dist="38100" dir="2700000" algn="tl">
                    <a:srgbClr val="000000">
                      <a:alpha val="43137"/>
                    </a:srgbClr>
                  </a:outerShdw>
                </a:effectLst>
              </a:rPr>
              <a:t>Herodotus gives Babylon’s measurements (450 B.C.)</a:t>
            </a:r>
          </a:p>
          <a:p>
            <a:pPr marL="457200" indent="-457200">
              <a:spcBef>
                <a:spcPts val="0"/>
              </a:spcBef>
              <a:spcAft>
                <a:spcPts val="600"/>
              </a:spcAft>
              <a:defRPr/>
            </a:pPr>
            <a:r>
              <a:rPr lang="en-US"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600"/>
              </a:spcAft>
              <a:defRPr/>
            </a:pPr>
            <a:r>
              <a:rPr lang="en-US" dirty="0" err="1">
                <a:effectLst>
                  <a:outerShdw blurRad="38100" dist="38100" dir="2700000" algn="tl">
                    <a:srgbClr val="000000">
                      <a:alpha val="43137"/>
                    </a:srgbClr>
                  </a:outerShdw>
                </a:effectLst>
              </a:rPr>
              <a:t>Seleucus</a:t>
            </a:r>
            <a:r>
              <a:rPr lang="en-US" dirty="0">
                <a:effectLst>
                  <a:outerShdw blurRad="38100" dist="38100" dir="2700000" algn="tl">
                    <a:srgbClr val="000000">
                      <a:alpha val="43137"/>
                    </a:srgbClr>
                  </a:outerShdw>
                </a:effectLst>
              </a:rPr>
              <a:t> seizes Babylon (312 B.C.)</a:t>
            </a:r>
          </a:p>
          <a:p>
            <a:pPr marL="457200" indent="-457200">
              <a:spcBef>
                <a:spcPts val="0"/>
              </a:spcBef>
              <a:spcAft>
                <a:spcPts val="600"/>
              </a:spcAft>
              <a:defRPr/>
            </a:pPr>
            <a:r>
              <a:rPr lang="en-US"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Babylonians present on Pentecost (Acts 2:9)</a:t>
            </a:r>
          </a:p>
          <a:p>
            <a:pPr marL="457200" indent="-457200">
              <a:spcBef>
                <a:spcPts val="0"/>
              </a:spcBef>
              <a:spcAft>
                <a:spcPts val="600"/>
              </a:spcAft>
              <a:defRPr/>
            </a:pPr>
            <a:r>
              <a:rPr lang="en-US" dirty="0">
                <a:effectLst>
                  <a:outerShdw blurRad="38100" dist="38100" dir="2700000" algn="tl">
                    <a:srgbClr val="000000">
                      <a:alpha val="43137"/>
                    </a:srgbClr>
                  </a:outerShdw>
                </a:effectLst>
              </a:rPr>
              <a:t>Talmud promulgated from Babylon (A.D. 500)</a:t>
            </a:r>
          </a:p>
          <a:p>
            <a:pPr marL="457200" indent="-457200">
              <a:spcBef>
                <a:spcPts val="0"/>
              </a:spcBef>
              <a:spcAft>
                <a:spcPts val="600"/>
              </a:spcAft>
              <a:defRPr/>
            </a:pPr>
            <a:r>
              <a:rPr lang="en-US" dirty="0" err="1">
                <a:effectLst>
                  <a:outerShdw blurRad="38100" dist="38100" dir="2700000" algn="tl">
                    <a:srgbClr val="000000">
                      <a:alpha val="43137"/>
                    </a:srgbClr>
                  </a:outerShdw>
                </a:effectLst>
              </a:rPr>
              <a:t>Haukal</a:t>
            </a:r>
            <a:r>
              <a:rPr lang="en-US" dirty="0">
                <a:effectLst>
                  <a:outerShdw blurRad="38100" dist="38100" dir="2700000" algn="tl">
                    <a:srgbClr val="000000">
                      <a:alpha val="43137"/>
                    </a:srgbClr>
                  </a:outerShdw>
                </a:effectLst>
              </a:rPr>
              <a:t> mentions Babylonian village (A.D. 917)</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 known as “Two Mosques” and “</a:t>
            </a:r>
            <a:r>
              <a:rPr lang="en-US" dirty="0" err="1">
                <a:effectLst>
                  <a:outerShdw blurRad="38100" dist="38100" dir="2700000" algn="tl">
                    <a:srgbClr val="000000">
                      <a:alpha val="43137"/>
                    </a:srgbClr>
                  </a:outerShdw>
                </a:effectLst>
              </a:rPr>
              <a:t>Hilah</a:t>
            </a:r>
            <a:r>
              <a:rPr lang="en-US"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152400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41889222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Covenant judgment coming (3a)</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3559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914400"/>
            <a:ext cx="10972800" cy="48768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3000" dirty="0">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3000" b="1" dirty="0">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926C0-7B26-4388-ADDC-3123391B1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4572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Shebat,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b="1" dirty="0">
                <a:solidFill>
                  <a:srgbClr val="FFFFCC"/>
                </a:solidFill>
                <a:effectLst>
                  <a:outerShdw blurRad="38100" dist="38100" dir="2700000" algn="tl">
                    <a:srgbClr val="000000">
                      <a:alpha val="43137"/>
                    </a:srgbClr>
                  </a:outerShdw>
                </a:effectLst>
              </a:rPr>
              <a:t> (519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eaLnBrk="1" hangingPunct="1">
              <a:spcBef>
                <a:spcPts val="1200"/>
              </a:spcBef>
              <a:buNone/>
              <a:defRPr/>
            </a:pPr>
            <a:endParaRPr lang="en-US" sz="3600" b="1" dirty="0">
              <a:solidFill>
                <a:srgbClr val="FFFFCC"/>
              </a:solidFill>
              <a:effectLst>
                <a:outerShdw blurRad="38100" dist="38100" dir="2700000" algn="tl">
                  <a:srgbClr val="000000">
                    <a:alpha val="43137"/>
                  </a:srgbClr>
                </a:outerShdw>
              </a:effectLst>
            </a:endParaRPr>
          </a:p>
          <a:p>
            <a:pPr marL="0" indent="0" eaLnBrk="1" hangingPunct="1">
              <a:spcBef>
                <a:spcPts val="1200"/>
              </a:spcBef>
              <a:buNone/>
              <a:defRPr/>
            </a:pPr>
            <a:r>
              <a:rPr lang="en-US" sz="3600" b="1" dirty="0">
                <a:solidFill>
                  <a:srgbClr val="FFFFCC"/>
                </a:solidFill>
                <a:effectLst>
                  <a:outerShdw blurRad="38100" dist="38100" dir="2700000" algn="tl">
                    <a:srgbClr val="000000">
                      <a:alpha val="43137"/>
                    </a:srgbClr>
                  </a:outerShdw>
                </a:effectLst>
              </a:rPr>
              <a:t>*Babylon fell in 539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4A0CC31-7CEF-4C4F-A170-AEF33EBC3E17}"/>
              </a:ext>
            </a:extLst>
          </p:cNvPr>
          <p:cNvSpPr>
            <a:spLocks noGrp="1" noChangeArrowheads="1"/>
          </p:cNvSpPr>
          <p:nvPr>
            <p:ph type="title"/>
          </p:nvPr>
        </p:nvSpPr>
        <p:spPr>
          <a:xfrm>
            <a:off x="2209800" y="228600"/>
            <a:ext cx="77724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rPr>
              <a:t>Newton</a:t>
            </a:r>
            <a:br>
              <a:rPr lang="en-US" altLang="en-US" dirty="0">
                <a:solidFill>
                  <a:srgbClr val="00FFFF"/>
                </a:solidFill>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Babylon: Its Future, History, and Doom</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1890, p. 64.</a:t>
            </a:r>
            <a:r>
              <a:rPr lang="en-US" altLang="en-US" sz="2000" dirty="0">
                <a:solidFill>
                  <a:schemeClr val="tx1"/>
                </a:solidFill>
                <a:effectLst>
                  <a:outerShdw blurRad="38100" dist="38100" dir="2700000" algn="tl">
                    <a:srgbClr val="000000">
                      <a:alpha val="43137"/>
                    </a:srgbClr>
                  </a:outerShdw>
                </a:effectLst>
              </a:rPr>
              <a:t> </a:t>
            </a:r>
            <a:endParaRPr lang="en-US" altLang="en-US" sz="2800" dirty="0">
              <a:solidFill>
                <a:schemeClr val="tx1"/>
              </a:solidFill>
              <a:effectLst>
                <a:outerShdw blurRad="38100" dist="38100" dir="2700000" algn="tl">
                  <a:srgbClr val="000000">
                    <a:alpha val="43137"/>
                  </a:srgbClr>
                </a:outerShdw>
              </a:effectLst>
            </a:endParaRPr>
          </a:p>
        </p:txBody>
      </p:sp>
      <p:sp>
        <p:nvSpPr>
          <p:cNvPr id="82947" name="Rectangle 3">
            <a:extLst>
              <a:ext uri="{FF2B5EF4-FFF2-40B4-BE49-F238E27FC236}">
                <a16:creationId xmlns:a16="http://schemas.microsoft.com/office/drawing/2014/main" id="{BCA43B13-C7A1-4C0B-936E-7625653A6F56}"/>
              </a:ext>
            </a:extLst>
          </p:cNvPr>
          <p:cNvSpPr>
            <a:spLocks noGrp="1" noChangeArrowheads="1"/>
          </p:cNvSpPr>
          <p:nvPr>
            <p:ph type="body" idx="1"/>
          </p:nvPr>
        </p:nvSpPr>
        <p:spPr>
          <a:xfrm>
            <a:off x="609600" y="1600203"/>
            <a:ext cx="10972800" cy="327659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“That this event predicted in this remarkable passage remains still unaccomplished, is sufficiently evident from the fact of Zechariah’s having prophesied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received that blow under which it has gradually waned. Zechariah lived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passed into the hands of the Persians . . .”</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25528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82863"/>
          </a:xfrm>
        </p:spPr>
        <p:txBody>
          <a:bodyPr/>
          <a:lstStyle/>
          <a:p>
            <a:pPr marL="0" indent="0" algn="just">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Babylon is very near the geographical center of all the earth’s land masses</a:t>
            </a:r>
            <a:r>
              <a:rPr lang="en-US" sz="3000" kern="1200" dirty="0">
                <a:effectLst>
                  <a:outerShdw blurRad="38100" dist="38100" dir="2700000" algn="tl">
                    <a:srgbClr val="000000">
                      <a:alpha val="43137"/>
                    </a:srgbClr>
                  </a:outerShdw>
                </a:effectLst>
                <a:cs typeface="Calibri" panose="020F0502020204030204" pitchFamily="34" charset="0"/>
              </a:rPr>
              <a:t>. It is within navigable distances of the Persian Gulf and is at the crossroads of the three great continents of Europe, Asia and Africa.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Thus there is no more ideal location anywhere for a world trade center, a world communication center, a world banking center, a world educational center, or especially, a world capital!</a:t>
            </a:r>
            <a:r>
              <a:rPr lang="en-US" sz="3000" kern="1200" dirty="0">
                <a:effectLst>
                  <a:outerShdw blurRad="38100" dist="38100" dir="2700000" algn="tl">
                    <a:srgbClr val="000000">
                      <a:alpha val="43137"/>
                    </a:srgbClr>
                  </a:outerShdw>
                </a:effectLst>
                <a:cs typeface="Calibri" panose="020F0502020204030204" pitchFamily="34" charset="0"/>
              </a:rPr>
              <a:t>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nvPr>
        </p:nvGraphicFramePr>
        <p:xfrm>
          <a:off x="1638301"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609600" y="1922877"/>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3295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609600" y="1143000"/>
            <a:ext cx="109728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tendency …”</a:t>
            </a:r>
          </a:p>
        </p:txBody>
      </p:sp>
      <p:sp>
        <p:nvSpPr>
          <p:cNvPr id="3" name="TextBox 2">
            <a:extLst>
              <a:ext uri="{FF2B5EF4-FFF2-40B4-BE49-F238E27FC236}">
                <a16:creationId xmlns:a16="http://schemas.microsoft.com/office/drawing/2014/main" id="{7D842BA2-8A94-7542-B1E2-709C660B76D5}"/>
              </a:ext>
            </a:extLst>
          </p:cNvPr>
          <p:cNvSpPr txBox="1"/>
          <p:nvPr/>
        </p:nvSpPr>
        <p:spPr>
          <a:xfrm>
            <a:off x="1371600" y="5943494"/>
            <a:ext cx="9144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10732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1"/>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609600" y="1371600"/>
            <a:ext cx="109728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2667000" y="6172201"/>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Covenant judgment coming (3a)</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80733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0DD923-6BFA-4787-9F3A-DF0770F1BA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764" y="457200"/>
            <a:ext cx="10622472" cy="5943600"/>
          </a:xfrm>
          <a:prstGeom prst="rect">
            <a:avLst/>
          </a:prstGeom>
        </p:spPr>
      </p:pic>
    </p:spTree>
    <p:extLst>
      <p:ext uri="{BB962C8B-B14F-4D97-AF65-F5344CB8AC3E}">
        <p14:creationId xmlns:p14="http://schemas.microsoft.com/office/powerpoint/2010/main" val="362283925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49AF2B-ABD9-40D5-869C-520D335441CF}"/>
              </a:ext>
            </a:extLst>
          </p:cNvPr>
          <p:cNvPicPr>
            <a:picLocks noChangeAspect="1"/>
          </p:cNvPicPr>
          <p:nvPr/>
        </p:nvPicPr>
        <p:blipFill>
          <a:blip r:embed="rId2"/>
          <a:stretch>
            <a:fillRect/>
          </a:stretch>
        </p:blipFill>
        <p:spPr>
          <a:xfrm>
            <a:off x="1048658" y="457200"/>
            <a:ext cx="1009468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37">
            <a:extLst>
              <a:ext uri="{FF2B5EF4-FFF2-40B4-BE49-F238E27FC236}">
                <a16:creationId xmlns:a16="http://schemas.microsoft.com/office/drawing/2014/main" id="{7682F555-F154-4FA8-B15F-263F987B388E}"/>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81</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18999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6. The Flying Scroll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562100"/>
            <a:ext cx="7852477" cy="3848100"/>
          </a:xfrm>
        </p:spPr>
        <p:txBody>
          <a:bodyPr/>
          <a:lstStyle/>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Described (1-2)</a:t>
            </a:r>
          </a:p>
          <a:p>
            <a:pPr marL="458788" indent="-458788">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Interpreted (3-4)</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ea typeface="+mn-ea"/>
                <a:cs typeface="+mn-cs"/>
              </a:rPr>
              <a:t>Covenant judgment coming (3a)</a:t>
            </a:r>
          </a:p>
          <a:p>
            <a:pPr marL="914400" lvl="1" indent="-457200">
              <a:spcBef>
                <a:spcPts val="0"/>
              </a:spcBef>
              <a:spcAft>
                <a:spcPts val="1800"/>
              </a:spcAft>
              <a:buSzPct val="100000"/>
              <a:buAutoNum type="alphaUcPeriod"/>
            </a:pPr>
            <a:r>
              <a:rPr lang="en-US" altLang="en-US" dirty="0">
                <a:effectLst>
                  <a:outerShdw blurRad="38100" dist="38100" dir="2700000" algn="tl">
                    <a:srgbClr val="000000">
                      <a:alpha val="43137"/>
                    </a:srgbClr>
                  </a:outerShdw>
                </a:effectLst>
                <a:ea typeface="+mn-ea"/>
                <a:cs typeface="+mn-cs"/>
              </a:rPr>
              <a:t>Sins to be judged (3b-4)</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ea typeface="+mn-ea"/>
                <a:cs typeface="+mn-cs"/>
              </a:rPr>
              <a:t>Stealing (3b)</a:t>
            </a:r>
          </a:p>
          <a:p>
            <a:pPr marL="1371600" lvl="2" indent="-457200">
              <a:spcBef>
                <a:spcPts val="0"/>
              </a:spcBef>
              <a:spcAft>
                <a:spcPts val="1800"/>
              </a:spcAft>
              <a:buSzPct val="100000"/>
              <a:buAutoNum type="arabicPeriod"/>
            </a:pPr>
            <a:r>
              <a:rPr lang="en-US" altLang="en-US" dirty="0">
                <a:effectLst>
                  <a:outerShdw blurRad="38100" dist="38100" dir="2700000" algn="tl">
                    <a:srgbClr val="000000">
                      <a:alpha val="43137"/>
                    </a:srgbClr>
                  </a:outerShdw>
                </a:effectLst>
                <a:ea typeface="+mn-ea"/>
                <a:cs typeface="+mn-cs"/>
              </a:rPr>
              <a:t>Swearing falsely (3c-4)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2226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1848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306300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20942</TotalTime>
  <Words>6414</Words>
  <Application>Microsoft Office PowerPoint</Application>
  <PresentationFormat>Widescreen</PresentationFormat>
  <Paragraphs>472</Paragraphs>
  <Slides>85</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Times New Roman</vt:lpstr>
      <vt:lpstr>Wingdings</vt:lpstr>
      <vt:lpstr>Azure</vt:lpstr>
      <vt:lpstr>PowerPoint Presentation</vt:lpstr>
      <vt:lpstr>Structure</vt:lpstr>
      <vt:lpstr>PowerPoint Presentation</vt:lpstr>
      <vt:lpstr>PowerPoint Presentation</vt:lpstr>
      <vt:lpstr>II. Eight Night Visions  (1:7‒6:15)</vt:lpstr>
      <vt:lpstr>PowerPoint Presentation</vt:lpstr>
      <vt:lpstr>6. The Flying Scroll  (5:1-4)</vt:lpstr>
      <vt:lpstr>6. The Flying Scroll  (5:1-4)</vt:lpstr>
      <vt:lpstr>PowerPoint Presentation</vt:lpstr>
      <vt:lpstr>PowerPoint Presentation</vt:lpstr>
      <vt:lpstr>6. The Flying Scroll  (5:1-4)</vt:lpstr>
      <vt:lpstr>6. The Flying Scroll  (5:1-4)</vt:lpstr>
      <vt:lpstr>PowerPoint Presentation</vt:lpstr>
      <vt:lpstr>Six Parts of a Suzerain-Vassal Treaty in Deuteronomy</vt:lpstr>
      <vt:lpstr>PowerPoint Presentation</vt:lpstr>
      <vt:lpstr>PowerPoint Presentation</vt:lpstr>
      <vt:lpstr>6. The Flying Scroll  (5:1-4)</vt:lpstr>
      <vt:lpstr>6. The Flying Scroll  (5:1-4)</vt:lpstr>
      <vt:lpstr>PowerPoint Presentation</vt:lpstr>
      <vt:lpstr>PowerPoint Presentation</vt:lpstr>
      <vt:lpstr>PowerPoint Presentation</vt:lpstr>
      <vt:lpstr>PowerPoint Presentation</vt:lpstr>
      <vt:lpstr>PowerPoint Presentation</vt:lpstr>
      <vt:lpstr>6. The Flying Scroll  (5:1-4)</vt:lpstr>
      <vt:lpstr>PowerPoint Presentation</vt:lpstr>
      <vt:lpstr>PowerPoint Presentation</vt:lpstr>
      <vt:lpstr>II. Eight Night Visions  (1:7‒6:15)</vt:lpstr>
      <vt:lpstr>PowerPoint Presentation</vt:lpstr>
      <vt:lpstr>7. The Woman in the Ephah  (5:5-11)</vt:lpstr>
      <vt:lpstr>7. The Woman in the Ephah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The Woman in the Ephah  (5:5-11)</vt:lpstr>
      <vt:lpstr>PowerPoint Presentation</vt:lpstr>
      <vt:lpstr>PowerPoint Presentation</vt:lpstr>
      <vt:lpstr>PowerPoint Presentation</vt:lpstr>
      <vt:lpstr>PowerPoint Presentation</vt:lpstr>
      <vt:lpstr>PowerPoint Presentation</vt:lpstr>
      <vt:lpstr>PowerPoint Presentation</vt:lpstr>
      <vt:lpstr>ISRAEL’S FOUR TEMPLES</vt:lpstr>
      <vt:lpstr>Zechariah 5:5-11</vt:lpstr>
      <vt:lpstr>Zechariah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Larkin, The Book of Revelation, 151. </vt:lpstr>
      <vt:lpstr>PowerPoint Presentation</vt:lpstr>
      <vt:lpstr>PowerPoint Presentation</vt:lpstr>
      <vt:lpstr>Isaiah 13-14</vt:lpstr>
      <vt:lpstr>PowerPoint Presentation</vt:lpstr>
      <vt:lpstr>ARAB TENT HOME at Babylon 1899-1908 “It will never be inhabited or lived in from generation to generation; Nor will the Arab pitch his tent there” (Isaiah 13:20)</vt:lpstr>
      <vt:lpstr>PowerPoint Presentation</vt:lpstr>
      <vt:lpstr>Jeremiah 50-51</vt:lpstr>
      <vt:lpstr>Herodotus, Histories, 1:191 (450 B.C.)</vt:lpstr>
      <vt:lpstr>PowerPoint Presentation</vt:lpstr>
      <vt:lpstr>PowerPoint Presentation</vt:lpstr>
      <vt:lpstr>PowerPoint Presentation</vt:lpstr>
      <vt:lpstr>Babylon’s History After 539 B.C.</vt:lpstr>
      <vt:lpstr>PowerPoint Presentation</vt:lpstr>
      <vt:lpstr>PowerPoint Presentation</vt:lpstr>
      <vt:lpstr>Larkin, The Book of Revelation, 158. </vt:lpstr>
      <vt:lpstr>PowerPoint Presentation</vt:lpstr>
      <vt:lpstr>Newton Babylon: Its Future, History, and Doom, 1890, p. 64. </vt:lpstr>
      <vt:lpstr>PowerPoint Presentation</vt:lpstr>
      <vt:lpstr>PowerPoint Presentation</vt:lpstr>
      <vt:lpstr>PowerPoint Presentation</vt:lpstr>
      <vt:lpstr>“Want Middle East Stability? Move UN to Iraq”</vt:lpstr>
      <vt:lpstr>A Prince’s $500 Billion Desert Dream: Flying Cars, Robot Dinosaurs and a Giant Artificial Moon</vt:lpstr>
      <vt:lpstr>PowerPoint Presentation</vt:lpstr>
      <vt:lpstr>PowerPoint Presentation</vt:lpstr>
      <vt:lpstr>PowerPoint Presentation</vt:lpstr>
      <vt:lpstr>Conclusion</vt:lpstr>
      <vt:lpstr>6. The Flying Scroll  (5:1-4)</vt:lpstr>
      <vt:lpstr>7. The Woman in the Ephah  (5:5-11)</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010 - 5v1-11 - 16 X 9 - MODIFIED</dc:title>
  <dc:subject>Zechariah</dc:subject>
  <dc:creator>A. Woods</dc:creator>
  <dc:description>Modified by Jim McGowan</dc:description>
  <cp:lastModifiedBy>Andy Woods</cp:lastModifiedBy>
  <cp:revision>2153</cp:revision>
  <cp:lastPrinted>2021-11-30T02:41:27Z</cp:lastPrinted>
  <dcterms:created xsi:type="dcterms:W3CDTF">2009-03-17T12:21:13Z</dcterms:created>
  <dcterms:modified xsi:type="dcterms:W3CDTF">2021-12-01T15:27:27Z</dcterms:modified>
</cp:coreProperties>
</file>