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2064" r:id="rId3"/>
    <p:sldId id="1984" r:id="rId4"/>
    <p:sldId id="7886" r:id="rId5"/>
    <p:sldId id="7802" r:id="rId6"/>
    <p:sldId id="1985" r:id="rId7"/>
    <p:sldId id="2039" r:id="rId8"/>
    <p:sldId id="7909" r:id="rId9"/>
    <p:sldId id="8024" r:id="rId10"/>
    <p:sldId id="8138" r:id="rId11"/>
    <p:sldId id="1977" r:id="rId12"/>
    <p:sldId id="4736" r:id="rId13"/>
    <p:sldId id="8121" r:id="rId14"/>
    <p:sldId id="8033" r:id="rId15"/>
    <p:sldId id="8122" r:id="rId16"/>
    <p:sldId id="8069" r:id="rId17"/>
    <p:sldId id="8087" r:id="rId18"/>
    <p:sldId id="8123" r:id="rId19"/>
    <p:sldId id="8047" r:id="rId20"/>
    <p:sldId id="8124" r:id="rId21"/>
    <p:sldId id="8125" r:id="rId22"/>
    <p:sldId id="8126" r:id="rId23"/>
    <p:sldId id="8088" r:id="rId24"/>
    <p:sldId id="4278" r:id="rId25"/>
    <p:sldId id="7198" r:id="rId26"/>
    <p:sldId id="891" r:id="rId27"/>
    <p:sldId id="265" r:id="rId28"/>
    <p:sldId id="266" r:id="rId29"/>
    <p:sldId id="8089" r:id="rId30"/>
    <p:sldId id="8090" r:id="rId31"/>
    <p:sldId id="8091" r:id="rId32"/>
    <p:sldId id="8092" r:id="rId33"/>
    <p:sldId id="8127" r:id="rId34"/>
    <p:sldId id="8140" r:id="rId35"/>
    <p:sldId id="8128" r:id="rId36"/>
    <p:sldId id="8129" r:id="rId37"/>
    <p:sldId id="7746" r:id="rId38"/>
    <p:sldId id="3522" r:id="rId39"/>
    <p:sldId id="8093" r:id="rId40"/>
    <p:sldId id="8130" r:id="rId41"/>
    <p:sldId id="3538" r:id="rId42"/>
    <p:sldId id="8131" r:id="rId43"/>
    <p:sldId id="8054" r:id="rId44"/>
    <p:sldId id="8132" r:id="rId45"/>
    <p:sldId id="8133" r:id="rId46"/>
    <p:sldId id="8134" r:id="rId47"/>
    <p:sldId id="8135" r:id="rId48"/>
    <p:sldId id="4829" r:id="rId49"/>
    <p:sldId id="8141" r:id="rId50"/>
    <p:sldId id="427" r:id="rId51"/>
    <p:sldId id="8139" r:id="rId52"/>
    <p:sldId id="8136" r:id="rId53"/>
    <p:sldId id="7914" r:id="rId54"/>
    <p:sldId id="7906" r:id="rId55"/>
    <p:sldId id="7915" r:id="rId56"/>
    <p:sldId id="7907" r:id="rId57"/>
    <p:sldId id="7974" r:id="rId58"/>
    <p:sldId id="8137" r:id="rId59"/>
    <p:sldId id="7975"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FF99FF"/>
    <a:srgbClr val="FF00FF"/>
    <a:srgbClr val="00CCFF"/>
    <a:srgbClr val="000066"/>
    <a:srgbClr val="4D4D4D"/>
    <a:srgbClr val="0000CC"/>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109" d="100"/>
          <a:sy n="109" d="100"/>
        </p:scale>
        <p:origin x="47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060 - 14v17-24 </a:t>
            </a:r>
          </a:p>
          <a:p>
            <a:pPr>
              <a:defRPr/>
            </a:pPr>
            <a:r>
              <a:rPr lang="en-US" sz="1600" dirty="0"/>
              <a:t>11-28-2021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11/26/2021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330589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10409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345272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145564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32</a:t>
            </a:fld>
            <a:endParaRPr lang="en-US" altLang="en-US" dirty="0"/>
          </a:p>
        </p:txBody>
      </p:sp>
    </p:spTree>
    <p:extLst>
      <p:ext uri="{BB962C8B-B14F-4D97-AF65-F5344CB8AC3E}">
        <p14:creationId xmlns:p14="http://schemas.microsoft.com/office/powerpoint/2010/main" val="101022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68416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2275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14:1</a:t>
            </a:r>
            <a:r>
              <a:rPr lang="en-US" sz="3600" dirty="0">
                <a:effectLst>
                  <a:outerShdw blurRad="38100" dist="38100" dir="2700000" algn="tl">
                    <a:srgbClr val="000000">
                      <a:alpha val="43137"/>
                    </a:srgbClr>
                  </a:outerShdw>
                </a:effectLst>
                <a:cs typeface="Calibri" panose="020F0502020204030204" pitchFamily="34" charset="0"/>
              </a:rPr>
              <a:t>‒24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 Rescues Lot</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War (14:1-12)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Rescue (14:13-16)</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Interaction with two kings (14:17-24)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0435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28600"/>
            <a:ext cx="7772400" cy="914400"/>
          </a:xfrm>
        </p:spPr>
        <p:txBody>
          <a:bodyPr/>
          <a:lstStyle/>
          <a:p>
            <a:pPr algn="ctr" eaLnBrk="1" hangingPunct="1"/>
            <a:r>
              <a:rPr lang="en-US" sz="3600" dirty="0"/>
              <a:t>DOCUMENTARY HYPOTHESIS</a:t>
            </a:r>
          </a:p>
        </p:txBody>
      </p:sp>
      <p:sp>
        <p:nvSpPr>
          <p:cNvPr id="5123" name="Rectangle 3"/>
          <p:cNvSpPr>
            <a:spLocks noGrp="1" noChangeArrowheads="1"/>
          </p:cNvSpPr>
          <p:nvPr>
            <p:ph type="body" idx="1"/>
          </p:nvPr>
        </p:nvSpPr>
        <p:spPr>
          <a:xfrm>
            <a:off x="1066800" y="2057400"/>
            <a:ext cx="6400800" cy="3581400"/>
          </a:xfrm>
        </p:spPr>
        <p:txBody>
          <a:bodyPr/>
          <a:lstStyle/>
          <a:p>
            <a:pPr marL="461963" indent="-461963" eaLnBrk="1" hangingPunct="1">
              <a:spcBef>
                <a:spcPts val="0"/>
              </a:spcBef>
              <a:spcAft>
                <a:spcPts val="3600"/>
              </a:spcAft>
              <a:defRPr/>
            </a:pPr>
            <a:r>
              <a:rPr lang="en-US" dirty="0"/>
              <a:t>J – Yahwist (850 B.C.)</a:t>
            </a:r>
          </a:p>
          <a:p>
            <a:pPr marL="461963" indent="-461963" eaLnBrk="1" hangingPunct="1">
              <a:spcBef>
                <a:spcPts val="0"/>
              </a:spcBef>
              <a:spcAft>
                <a:spcPts val="3600"/>
              </a:spcAft>
              <a:defRPr/>
            </a:pPr>
            <a:r>
              <a:rPr lang="en-US" dirty="0"/>
              <a:t>E – </a:t>
            </a:r>
            <a:r>
              <a:rPr lang="en-US" dirty="0" err="1"/>
              <a:t>Elohist</a:t>
            </a:r>
            <a:r>
              <a:rPr lang="en-US" dirty="0"/>
              <a:t> (750 B.C.)</a:t>
            </a:r>
          </a:p>
          <a:p>
            <a:pPr marL="461963" indent="-461963" eaLnBrk="1" hangingPunct="1">
              <a:spcBef>
                <a:spcPts val="0"/>
              </a:spcBef>
              <a:spcAft>
                <a:spcPts val="3600"/>
              </a:spcAft>
              <a:defRPr/>
            </a:pPr>
            <a:r>
              <a:rPr lang="en-US" dirty="0"/>
              <a:t>D – Deuteronomist (621 B.C.)</a:t>
            </a:r>
          </a:p>
          <a:p>
            <a:pPr marL="461963" indent="-461963" eaLnBrk="1" hangingPunct="1">
              <a:spcBef>
                <a:spcPts val="0"/>
              </a:spcBef>
              <a:spcAft>
                <a:spcPts val="3600"/>
              </a:spcAft>
              <a:defRPr/>
            </a:pPr>
            <a:r>
              <a:rPr lang="en-US" dirty="0"/>
              <a:t>P – Priestly code (525 B.C.)</a:t>
            </a:r>
          </a:p>
        </p:txBody>
      </p:sp>
      <p:pic>
        <p:nvPicPr>
          <p:cNvPr id="5" name="Picture 4">
            <a:extLst>
              <a:ext uri="{FF2B5EF4-FFF2-40B4-BE49-F238E27FC236}">
                <a16:creationId xmlns:a16="http://schemas.microsoft.com/office/drawing/2014/main" id="{4BDC2DA7-964F-4327-AC7C-C95A93F99E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23900" y="1676400"/>
            <a:ext cx="10744200" cy="281940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14:1</a:t>
            </a:r>
            <a:r>
              <a:rPr lang="en-US" dirty="0">
                <a:effectLst>
                  <a:outerShdw blurRad="38100" dist="38100" dir="2700000" algn="tl">
                    <a:srgbClr val="000000">
                      <a:alpha val="43137"/>
                    </a:srgbClr>
                  </a:outerShdw>
                </a:effectLst>
              </a:rPr>
              <a:t> (RSBEE:NASB1995U): Though some have dismissed this chapter as being an historical impossibility, archaeological discoveries have demonstrated the existence of a flourishing civilization in Palestine [Israel] between the twenty-first and nineteenth centuries </a:t>
            </a:r>
            <a:r>
              <a:rPr lang="en-US"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and of the savage destruction of the cities at the end of that period.</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08439"/>
            <a:ext cx="944563" cy="1143000"/>
          </a:xfrm>
          <a:prstGeom prst="rect">
            <a:avLst/>
          </a:prstGeom>
          <a:solidFill>
            <a:schemeClr val="tx1"/>
          </a:solid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14:1</a:t>
            </a:r>
            <a:r>
              <a:rPr lang="en-US" sz="3600" dirty="0">
                <a:effectLst>
                  <a:outerShdw blurRad="38100" dist="38100" dir="2700000" algn="tl">
                    <a:srgbClr val="000000">
                      <a:alpha val="43137"/>
                    </a:srgbClr>
                  </a:outerShdw>
                </a:effectLst>
                <a:cs typeface="Calibri" panose="020F0502020204030204" pitchFamily="34" charset="0"/>
              </a:rPr>
              <a:t>‒24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 Rescues Lot</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War (14:1-12)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Rescue (14:13-16)</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rPr>
              <a:t>Interaction with two kings (14:17-24)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0898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40484" y="228600"/>
            <a:ext cx="7511033" cy="914400"/>
          </a:xfrm>
        </p:spPr>
        <p:txBody>
          <a:bodyPr/>
          <a:lstStyle/>
          <a:p>
            <a:pPr marL="573088" indent="-5730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Interaction with Two Kings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14:17-24</a:t>
            </a:r>
          </a:p>
        </p:txBody>
      </p:sp>
      <p:sp>
        <p:nvSpPr>
          <p:cNvPr id="161795" name="Rectangle 3"/>
          <p:cNvSpPr>
            <a:spLocks noGrp="1" noChangeArrowheads="1"/>
          </p:cNvSpPr>
          <p:nvPr>
            <p:ph type="body" idx="1"/>
          </p:nvPr>
        </p:nvSpPr>
        <p:spPr>
          <a:xfrm>
            <a:off x="585217" y="2057400"/>
            <a:ext cx="7644383" cy="2743200"/>
          </a:xfrm>
        </p:spPr>
        <p:txBody>
          <a:bodyPr/>
          <a:lstStyle/>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Sodom (Gen. 14:17)</a:t>
            </a:r>
          </a:p>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Salem (Gen. 14:18-20)</a:t>
            </a:r>
          </a:p>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Sodom (Gen. 14:21-24)</a:t>
            </a:r>
          </a:p>
        </p:txBody>
      </p:sp>
      <p:pic>
        <p:nvPicPr>
          <p:cNvPr id="5" name="Picture 4">
            <a:extLst>
              <a:ext uri="{FF2B5EF4-FFF2-40B4-BE49-F238E27FC236}">
                <a16:creationId xmlns:a16="http://schemas.microsoft.com/office/drawing/2014/main" id="{04B785E5-AFB3-4FE0-9018-A17D04836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65812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40484" y="228600"/>
            <a:ext cx="7511033" cy="914400"/>
          </a:xfrm>
        </p:spPr>
        <p:txBody>
          <a:bodyPr/>
          <a:lstStyle/>
          <a:p>
            <a:pPr marL="573088" indent="-5730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Interaction with Two Kings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14:17-24</a:t>
            </a:r>
          </a:p>
        </p:txBody>
      </p:sp>
      <p:sp>
        <p:nvSpPr>
          <p:cNvPr id="161795" name="Rectangle 3"/>
          <p:cNvSpPr>
            <a:spLocks noGrp="1" noChangeArrowheads="1"/>
          </p:cNvSpPr>
          <p:nvPr>
            <p:ph type="body" idx="1"/>
          </p:nvPr>
        </p:nvSpPr>
        <p:spPr>
          <a:xfrm>
            <a:off x="585217" y="2057400"/>
            <a:ext cx="7644383" cy="2743200"/>
          </a:xfrm>
        </p:spPr>
        <p:txBody>
          <a:bodyPr/>
          <a:lstStyle/>
          <a:p>
            <a:pPr marL="514350" lvl="2" indent="-514350" eaLnBrk="1" hangingPunct="1">
              <a:spcBef>
                <a:spcPts val="0"/>
              </a:spcBef>
              <a:spcAft>
                <a:spcPts val="3600"/>
              </a:spcAft>
              <a:buClr>
                <a:srgbClr val="00FF00"/>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Abram &amp; the King of Sodom (Gen. 14:17)</a:t>
            </a:r>
          </a:p>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Salem (Gen. 14:18-20)</a:t>
            </a:r>
          </a:p>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Sodom (Gen. 14:21-24)</a:t>
            </a:r>
          </a:p>
        </p:txBody>
      </p:sp>
      <p:pic>
        <p:nvPicPr>
          <p:cNvPr id="5" name="Picture 4">
            <a:extLst>
              <a:ext uri="{FF2B5EF4-FFF2-40B4-BE49-F238E27FC236}">
                <a16:creationId xmlns:a16="http://schemas.microsoft.com/office/drawing/2014/main" id="{04B785E5-AFB3-4FE0-9018-A17D04836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1078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4">
            <a:extLst>
              <a:ext uri="{FF2B5EF4-FFF2-40B4-BE49-F238E27FC236}">
                <a16:creationId xmlns:a16="http://schemas.microsoft.com/office/drawing/2014/main" id="{333DE530-6004-4FFD-81CE-54846E070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28" y="228600"/>
            <a:ext cx="1100774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32EC7A67-E7FF-4749-8DC8-16071E3C5F3A}"/>
              </a:ext>
            </a:extLst>
          </p:cNvPr>
          <p:cNvSpPr>
            <a:spLocks noChangeArrowheads="1"/>
          </p:cNvSpPr>
          <p:nvPr/>
        </p:nvSpPr>
        <p:spPr bwMode="auto">
          <a:xfrm>
            <a:off x="8382000" y="3276600"/>
            <a:ext cx="2743200" cy="1524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6593198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14">
            <a:extLst>
              <a:ext uri="{FF2B5EF4-FFF2-40B4-BE49-F238E27FC236}">
                <a16:creationId xmlns:a16="http://schemas.microsoft.com/office/drawing/2014/main" id="{333DE530-6004-4FFD-81CE-54846E070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28" y="228600"/>
            <a:ext cx="1100774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Oval 7">
            <a:extLst>
              <a:ext uri="{FF2B5EF4-FFF2-40B4-BE49-F238E27FC236}">
                <a16:creationId xmlns:a16="http://schemas.microsoft.com/office/drawing/2014/main" id="{8FEC18A7-2789-4B38-9818-7B65C68EAED1}"/>
              </a:ext>
            </a:extLst>
          </p:cNvPr>
          <p:cNvSpPr>
            <a:spLocks noChangeArrowheads="1"/>
          </p:cNvSpPr>
          <p:nvPr/>
        </p:nvSpPr>
        <p:spPr bwMode="auto">
          <a:xfrm>
            <a:off x="4114799" y="3581400"/>
            <a:ext cx="990601" cy="609600"/>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2167057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40484" y="228600"/>
            <a:ext cx="7511033" cy="914400"/>
          </a:xfrm>
        </p:spPr>
        <p:txBody>
          <a:bodyPr/>
          <a:lstStyle/>
          <a:p>
            <a:pPr marL="573088" indent="-5730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Interaction with Two Kings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14:17-24</a:t>
            </a:r>
          </a:p>
        </p:txBody>
      </p:sp>
      <p:sp>
        <p:nvSpPr>
          <p:cNvPr id="161795" name="Rectangle 3"/>
          <p:cNvSpPr>
            <a:spLocks noGrp="1" noChangeArrowheads="1"/>
          </p:cNvSpPr>
          <p:nvPr>
            <p:ph type="body" idx="1"/>
          </p:nvPr>
        </p:nvSpPr>
        <p:spPr>
          <a:xfrm>
            <a:off x="585217" y="2057400"/>
            <a:ext cx="7644383" cy="2743200"/>
          </a:xfrm>
        </p:spPr>
        <p:txBody>
          <a:bodyPr/>
          <a:lstStyle/>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Sodom (Gen. 14:17)</a:t>
            </a:r>
          </a:p>
          <a:p>
            <a:pPr marL="514350" lvl="2" indent="-514350" eaLnBrk="1" hangingPunct="1">
              <a:spcBef>
                <a:spcPts val="0"/>
              </a:spcBef>
              <a:spcAft>
                <a:spcPts val="3600"/>
              </a:spcAft>
              <a:buClr>
                <a:srgbClr val="00FF00"/>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Abram &amp; the King of Salem (Gen. 14:18-20)</a:t>
            </a:r>
          </a:p>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Sodom (Gen. 14:21-24)</a:t>
            </a:r>
          </a:p>
        </p:txBody>
      </p:sp>
      <p:pic>
        <p:nvPicPr>
          <p:cNvPr id="5" name="Picture 4">
            <a:extLst>
              <a:ext uri="{FF2B5EF4-FFF2-40B4-BE49-F238E27FC236}">
                <a16:creationId xmlns:a16="http://schemas.microsoft.com/office/drawing/2014/main" id="{04B785E5-AFB3-4FE0-9018-A17D04836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7070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Name (18a)</a:t>
            </a:r>
          </a:p>
          <a:p>
            <a:pPr marL="574675" lvl="1" indent="-574675" eaLnBrk="1" hangingPunct="1">
              <a:spcBef>
                <a:spcPts val="0"/>
              </a:spcBef>
              <a:spcAft>
                <a:spcPts val="3000"/>
              </a:spcAft>
              <a:buClr>
                <a:srgbClr val="FFC000"/>
              </a:buClr>
              <a:buSzPct val="100000"/>
              <a:buFont typeface="+mj-lt"/>
              <a:buAutoNum type="alphaLcPeriod"/>
              <a:defRPr/>
            </a:pPr>
            <a:r>
              <a:rPr lang="en-US" dirty="0"/>
              <a:t>King (18b)</a:t>
            </a:r>
          </a:p>
          <a:p>
            <a:pPr marL="574675" lvl="1" indent="-574675" eaLnBrk="1" hangingPunct="1">
              <a:spcBef>
                <a:spcPts val="0"/>
              </a:spcBef>
              <a:spcAft>
                <a:spcPts val="3000"/>
              </a:spcAft>
              <a:buClr>
                <a:srgbClr val="FFC000"/>
              </a:buClr>
              <a:buSzPct val="100000"/>
              <a:buFont typeface="+mj-lt"/>
              <a:buAutoNum type="alphaLcPeriod"/>
              <a:defRPr/>
            </a:pPr>
            <a:r>
              <a:rPr lang="en-US" dirty="0"/>
              <a:t>Priest (18c)</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dirty="0"/>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8358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Name (18a)</a:t>
            </a:r>
          </a:p>
          <a:p>
            <a:pPr marL="574675" lvl="1" indent="-574675" eaLnBrk="1" hangingPunct="1">
              <a:spcBef>
                <a:spcPts val="0"/>
              </a:spcBef>
              <a:spcAft>
                <a:spcPts val="3000"/>
              </a:spcAft>
              <a:buClr>
                <a:srgbClr val="FFC000"/>
              </a:buClr>
              <a:buSzPct val="100000"/>
              <a:buFont typeface="+mj-lt"/>
              <a:buAutoNum type="alphaLcPeriod"/>
              <a:defRPr/>
            </a:pPr>
            <a:r>
              <a:rPr lang="en-US" dirty="0"/>
              <a:t>King (18b)</a:t>
            </a:r>
          </a:p>
          <a:p>
            <a:pPr marL="574675" lvl="1" indent="-574675" eaLnBrk="1" hangingPunct="1">
              <a:spcBef>
                <a:spcPts val="0"/>
              </a:spcBef>
              <a:spcAft>
                <a:spcPts val="3000"/>
              </a:spcAft>
              <a:buClr>
                <a:srgbClr val="FFC000"/>
              </a:buClr>
              <a:buSzPct val="100000"/>
              <a:buFont typeface="+mj-lt"/>
              <a:buAutoNum type="alphaLcPeriod"/>
              <a:defRPr/>
            </a:pPr>
            <a:r>
              <a:rPr lang="en-US" dirty="0"/>
              <a:t>Priest (18c)</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dirty="0"/>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3666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Name (18a)</a:t>
            </a:r>
          </a:p>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King (18b)</a:t>
            </a:r>
          </a:p>
          <a:p>
            <a:pPr marL="574675" lvl="1" indent="-574675" eaLnBrk="1" hangingPunct="1">
              <a:spcBef>
                <a:spcPts val="0"/>
              </a:spcBef>
              <a:spcAft>
                <a:spcPts val="3000"/>
              </a:spcAft>
              <a:buClr>
                <a:srgbClr val="FFC000"/>
              </a:buClr>
              <a:buSzPct val="100000"/>
              <a:buFont typeface="+mj-lt"/>
              <a:buAutoNum type="alphaLcPeriod"/>
              <a:defRPr/>
            </a:pPr>
            <a:r>
              <a:rPr lang="en-US" dirty="0"/>
              <a:t>Priest (18c)</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dirty="0"/>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8343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Name (18a)</a:t>
            </a:r>
          </a:p>
          <a:p>
            <a:pPr marL="574675" lvl="1" indent="-574675" eaLnBrk="1" hangingPunct="1">
              <a:spcBef>
                <a:spcPts val="0"/>
              </a:spcBef>
              <a:spcAft>
                <a:spcPts val="3000"/>
              </a:spcAft>
              <a:buClr>
                <a:srgbClr val="FFC000"/>
              </a:buClr>
              <a:buSzPct val="100000"/>
              <a:buFont typeface="+mj-lt"/>
              <a:buAutoNum type="alphaLcPeriod"/>
              <a:defRPr/>
            </a:pPr>
            <a:r>
              <a:rPr lang="en-US" dirty="0"/>
              <a:t>King (18b)</a:t>
            </a:r>
          </a:p>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Priest (18c)</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dirty="0"/>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3906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863225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5048F-1884-497C-9074-20D6F7EDCB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9:26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also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the Lord, The God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let Canaan be his servant.”</a:t>
            </a:r>
          </a:p>
        </p:txBody>
      </p:sp>
      <p:pic>
        <p:nvPicPr>
          <p:cNvPr id="2" name="Picture 1">
            <a:extLst>
              <a:ext uri="{FF2B5EF4-FFF2-40B4-BE49-F238E27FC236}">
                <a16:creationId xmlns:a16="http://schemas.microsoft.com/office/drawing/2014/main" id="{E52A79E5-2500-4662-BAD0-4A918C3B04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514600"/>
            <a:ext cx="2286000" cy="2286000"/>
          </a:xfrm>
          <a:prstGeom prst="rect">
            <a:avLst/>
          </a:prstGeom>
        </p:spPr>
      </p:pic>
    </p:spTree>
    <p:extLst>
      <p:ext uri="{BB962C8B-B14F-4D97-AF65-F5344CB8AC3E}">
        <p14:creationId xmlns:p14="http://schemas.microsoft.com/office/powerpoint/2010/main" val="43581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27"/>
          <p:cNvSpPr>
            <a:spLocks noGrp="1" noChangeArrowheads="1"/>
          </p:cNvSpPr>
          <p:nvPr>
            <p:ph type="body" idx="1"/>
          </p:nvPr>
        </p:nvSpPr>
        <p:spPr>
          <a:xfrm>
            <a:off x="1066800" y="1600200"/>
            <a:ext cx="87249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b="1" u="sng" dirty="0">
                <a:solidFill>
                  <a:srgbClr val="FFFFCC"/>
                </a:solidFill>
              </a:rPr>
              <a:t>Shem (9:26)</a:t>
            </a:r>
          </a:p>
          <a:p>
            <a:pPr marL="461963" indent="-461963">
              <a:spcBef>
                <a:spcPts val="0"/>
              </a:spcBef>
              <a:spcAft>
                <a:spcPts val="1200"/>
              </a:spcAft>
              <a:defRPr/>
            </a:pPr>
            <a:r>
              <a:rPr lang="en-US" sz="3000" dirty="0"/>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7565789" y="2514600"/>
            <a:ext cx="3559411" cy="3657600"/>
          </a:xfrm>
          <a:prstGeom prst="rect">
            <a:avLst/>
          </a:prstGeom>
          <a:noFill/>
          <a:ln w="9525">
            <a:noFill/>
            <a:miter lim="800000"/>
            <a:headEnd/>
            <a:tailEnd/>
          </a:ln>
        </p:spPr>
      </p:pic>
      <p:sp>
        <p:nvSpPr>
          <p:cNvPr id="6" name="Rectangle 1026">
            <a:extLst>
              <a:ext uri="{FF2B5EF4-FFF2-40B4-BE49-F238E27FC236}">
                <a16:creationId xmlns:a16="http://schemas.microsoft.com/office/drawing/2014/main" id="{AE6E6960-054D-4E5D-A9D4-CBF39772E89C}"/>
              </a:ext>
            </a:extLst>
          </p:cNvPr>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Beginning in Genesis</a:t>
            </a:r>
          </a:p>
        </p:txBody>
      </p:sp>
      <p:pic>
        <p:nvPicPr>
          <p:cNvPr id="7" name="Picture 6">
            <a:extLst>
              <a:ext uri="{FF2B5EF4-FFF2-40B4-BE49-F238E27FC236}">
                <a16:creationId xmlns:a16="http://schemas.microsoft.com/office/drawing/2014/main" id="{189D5F21-71A9-45F9-B145-7D14C80BD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459876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807939-35E7-4F52-AA3D-1DD48B0EF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1"/>
            <a:ext cx="10972800" cy="2523768"/>
          </a:xfrm>
          <a:prstGeom prst="rect">
            <a:avLst/>
          </a:prstGeom>
          <a:noFill/>
          <a:ln w="28575">
            <a:noFill/>
            <a:miter lim="800000"/>
            <a:headEnd/>
            <a:tailEnd/>
          </a:ln>
        </p:spPr>
        <p:txBody>
          <a:bodyPr wrap="square">
            <a:spAutoFit/>
          </a:bodyPr>
          <a:lstStyle/>
          <a:p>
            <a:pPr algn="ctr"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FA8FF99-5E30-4649-BBE1-63182A55E4D3}"/>
              </a:ext>
            </a:extLst>
          </p:cNvPr>
          <p:cNvPicPr>
            <a:picLocks noChangeAspect="1"/>
          </p:cNvPicPr>
          <p:nvPr/>
        </p:nvPicPr>
        <p:blipFill>
          <a:blip r:embed="rId4"/>
          <a:stretch>
            <a:fillRect/>
          </a:stretch>
        </p:blipFill>
        <p:spPr>
          <a:xfrm>
            <a:off x="1758320" y="2819400"/>
            <a:ext cx="8675360" cy="1828959"/>
          </a:xfrm>
          <a:prstGeom prst="rect">
            <a:avLst/>
          </a:prstGeom>
        </p:spPr>
      </p:pic>
    </p:spTree>
    <p:extLst>
      <p:ext uri="{BB962C8B-B14F-4D97-AF65-F5344CB8AC3E}">
        <p14:creationId xmlns:p14="http://schemas.microsoft.com/office/powerpoint/2010/main" val="4770040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B127851-FA07-4E87-A437-10686D6AE24B}"/>
              </a:ext>
            </a:extLst>
          </p:cNvPr>
          <p:cNvSpPr>
            <a:spLocks noGrp="1" noChangeArrowheads="1"/>
          </p:cNvSpPr>
          <p:nvPr>
            <p:ph type="title"/>
          </p:nvPr>
        </p:nvSpPr>
        <p:spPr>
          <a:xfrm>
            <a:off x="381000" y="228600"/>
            <a:ext cx="11201400" cy="914400"/>
          </a:xfrm>
        </p:spPr>
        <p:txBody>
          <a:bodyPr/>
          <a:lstStyle/>
          <a:p>
            <a:pPr algn="ctr"/>
            <a:r>
              <a:rPr lang="en-US" altLang="en-US" sz="3600" dirty="0"/>
              <a:t>6 Reasons Why Melchizedek is a Type of Christ (Heb. 7:1-3)</a:t>
            </a:r>
          </a:p>
        </p:txBody>
      </p:sp>
      <p:sp>
        <p:nvSpPr>
          <p:cNvPr id="11267" name="Rectangle 3">
            <a:extLst>
              <a:ext uri="{FF2B5EF4-FFF2-40B4-BE49-F238E27FC236}">
                <a16:creationId xmlns:a16="http://schemas.microsoft.com/office/drawing/2014/main" id="{0816ECCF-9A99-4C09-9583-0724C62FE64F}"/>
              </a:ext>
            </a:extLst>
          </p:cNvPr>
          <p:cNvSpPr>
            <a:spLocks noGrp="1" noChangeArrowheads="1"/>
          </p:cNvSpPr>
          <p:nvPr>
            <p:ph type="body" idx="1"/>
          </p:nvPr>
        </p:nvSpPr>
        <p:spPr>
          <a:xfrm>
            <a:off x="3370792" y="1371600"/>
            <a:ext cx="5450416" cy="5257800"/>
          </a:xfrm>
        </p:spPr>
        <p:txBody>
          <a:bodyPr/>
          <a:lstStyle/>
          <a:p>
            <a:pPr marL="514350" indent="-514350">
              <a:spcBef>
                <a:spcPts val="0"/>
              </a:spcBef>
              <a:spcAft>
                <a:spcPts val="3000"/>
              </a:spcAft>
              <a:buSzPct val="100000"/>
              <a:buFont typeface="+mj-lt"/>
              <a:buAutoNum type="arabicPeriod"/>
            </a:pPr>
            <a:r>
              <a:rPr lang="en-US" altLang="en-US" dirty="0"/>
              <a:t>Jerusalem</a:t>
            </a:r>
          </a:p>
          <a:p>
            <a:pPr marL="514350" indent="-514350">
              <a:spcBef>
                <a:spcPts val="0"/>
              </a:spcBef>
              <a:spcAft>
                <a:spcPts val="3000"/>
              </a:spcAft>
              <a:buSzPct val="100000"/>
              <a:buFont typeface="+mj-lt"/>
              <a:buAutoNum type="arabicPeriod"/>
            </a:pPr>
            <a:r>
              <a:rPr lang="en-US" altLang="en-US" dirty="0"/>
              <a:t>Peace and Righteousness</a:t>
            </a:r>
          </a:p>
          <a:p>
            <a:pPr marL="514350" indent="-514350">
              <a:spcBef>
                <a:spcPts val="0"/>
              </a:spcBef>
              <a:spcAft>
                <a:spcPts val="3000"/>
              </a:spcAft>
              <a:buSzPct val="100000"/>
              <a:buFont typeface="+mj-lt"/>
              <a:buAutoNum type="arabicPeriod"/>
            </a:pPr>
            <a:r>
              <a:rPr lang="en-US" altLang="en-US" dirty="0"/>
              <a:t>King and Priest</a:t>
            </a:r>
          </a:p>
          <a:p>
            <a:pPr marL="514350" indent="-514350">
              <a:spcBef>
                <a:spcPts val="0"/>
              </a:spcBef>
              <a:spcAft>
                <a:spcPts val="3000"/>
              </a:spcAft>
              <a:buSzPct val="100000"/>
              <a:buFont typeface="+mj-lt"/>
              <a:buAutoNum type="arabicPeriod"/>
            </a:pPr>
            <a:r>
              <a:rPr lang="en-US" altLang="en-US" dirty="0"/>
              <a:t>No beginning and ending</a:t>
            </a:r>
          </a:p>
          <a:p>
            <a:pPr marL="514350" indent="-514350">
              <a:spcBef>
                <a:spcPts val="0"/>
              </a:spcBef>
              <a:spcAft>
                <a:spcPts val="3000"/>
              </a:spcAft>
              <a:buSzPct val="100000"/>
              <a:buFont typeface="+mj-lt"/>
              <a:buAutoNum type="arabicPeriod"/>
            </a:pPr>
            <a:r>
              <a:rPr lang="en-US" altLang="en-US" dirty="0"/>
              <a:t>Bread and wine</a:t>
            </a:r>
          </a:p>
          <a:p>
            <a:pPr marL="514350" indent="-514350">
              <a:spcBef>
                <a:spcPts val="0"/>
              </a:spcBef>
              <a:spcAft>
                <a:spcPts val="3000"/>
              </a:spcAft>
              <a:buSzPct val="100000"/>
              <a:buFont typeface="+mj-lt"/>
              <a:buAutoNum type="arabicPeriod"/>
            </a:pPr>
            <a:r>
              <a:rPr lang="en-US" altLang="en-US" dirty="0"/>
              <a:t>Priest of the Most High</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105CBAA-40FB-442A-8E86-D7C64EECDD4E}"/>
              </a:ext>
            </a:extLst>
          </p:cNvPr>
          <p:cNvSpPr>
            <a:spLocks noGrp="1" noChangeArrowheads="1"/>
          </p:cNvSpPr>
          <p:nvPr>
            <p:ph type="title"/>
          </p:nvPr>
        </p:nvSpPr>
        <p:spPr>
          <a:xfrm>
            <a:off x="914400" y="228600"/>
            <a:ext cx="10363200" cy="914400"/>
          </a:xfrm>
        </p:spPr>
        <p:txBody>
          <a:bodyPr/>
          <a:lstStyle/>
          <a:p>
            <a:pPr algn="ctr"/>
            <a:r>
              <a:rPr lang="en-US" altLang="en-US" sz="3600" dirty="0"/>
              <a:t>Melchizedek is Not a Theophany</a:t>
            </a:r>
          </a:p>
        </p:txBody>
      </p:sp>
      <p:sp>
        <p:nvSpPr>
          <p:cNvPr id="12291" name="Rectangle 3">
            <a:extLst>
              <a:ext uri="{FF2B5EF4-FFF2-40B4-BE49-F238E27FC236}">
                <a16:creationId xmlns:a16="http://schemas.microsoft.com/office/drawing/2014/main" id="{EF93247B-903D-4C18-90EB-BAC865893B71}"/>
              </a:ext>
            </a:extLst>
          </p:cNvPr>
          <p:cNvSpPr>
            <a:spLocks noGrp="1" noChangeArrowheads="1"/>
          </p:cNvSpPr>
          <p:nvPr>
            <p:ph type="body" idx="1"/>
          </p:nvPr>
        </p:nvSpPr>
        <p:spPr>
          <a:xfrm>
            <a:off x="3065992" y="1620838"/>
            <a:ext cx="6060016" cy="3616325"/>
          </a:xfrm>
        </p:spPr>
        <p:txBody>
          <a:bodyPr/>
          <a:lstStyle/>
          <a:p>
            <a:pPr marL="457200" indent="-457200">
              <a:spcBef>
                <a:spcPts val="0"/>
              </a:spcBef>
              <a:spcAft>
                <a:spcPts val="3600"/>
              </a:spcAft>
            </a:pPr>
            <a:r>
              <a:rPr lang="en-US" altLang="en-US" dirty="0"/>
              <a:t>No known genealogy</a:t>
            </a:r>
          </a:p>
          <a:p>
            <a:pPr marL="457200" indent="-457200">
              <a:spcBef>
                <a:spcPts val="0"/>
              </a:spcBef>
              <a:spcAft>
                <a:spcPts val="3600"/>
              </a:spcAft>
            </a:pPr>
            <a:r>
              <a:rPr lang="en-US" altLang="en-US" dirty="0"/>
              <a:t>“Like” the Son of God</a:t>
            </a:r>
          </a:p>
          <a:p>
            <a:pPr marL="457200" indent="-457200">
              <a:spcBef>
                <a:spcPts val="0"/>
              </a:spcBef>
              <a:spcAft>
                <a:spcPts val="3600"/>
              </a:spcAft>
            </a:pPr>
            <a:r>
              <a:rPr lang="en-US" altLang="en-US" dirty="0"/>
              <a:t>No message from God to man</a:t>
            </a:r>
          </a:p>
          <a:p>
            <a:pPr marL="457200" indent="-457200">
              <a:spcBef>
                <a:spcPts val="0"/>
              </a:spcBef>
              <a:spcAft>
                <a:spcPts val="3600"/>
              </a:spcAft>
            </a:pPr>
            <a:r>
              <a:rPr lang="en-US" altLang="en-US" dirty="0"/>
              <a:t>Ruler over a geo-political place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a:t>
            </a:r>
            <a:r>
              <a:rPr lang="en-US" sz="3000" dirty="0">
                <a:effectLst/>
                <a:latin typeface="Calibri" panose="020F0502020204030204" pitchFamily="34" charset="0"/>
                <a:ea typeface="Calibri" panose="020F0502020204030204" pitchFamily="34" charset="0"/>
                <a:cs typeface="Times New Roman" panose="02020603050405020304" pitchFamily="18" charset="0"/>
              </a:rPr>
              <a:t>While many have taught that Melchizedek was a preincarnate Christ, this simply cannot be. This was not a theophany, because theophanies came and went; they appeared, gave their proclamation, message, or commandment and then disappeared. Theophanies never held an office here on earth. Here, Melchizedek holds two offices: that of king and that of priest...Again, he was not a theophany (or he was only a type), for several reasons. First, theophanies merely appeared and disappeared, not holding an earthly office like king or priest. Second, Hebrews 5:1, which begins listing several prerequisites for priesthood, makes the point that a priest had to be human.”</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268, 270-71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5719616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a:t>
            </a:r>
            <a:r>
              <a:rPr lang="en-US" sz="3000" dirty="0">
                <a:effectLst/>
                <a:latin typeface="Calibri" panose="020F0502020204030204" pitchFamily="34" charset="0"/>
                <a:ea typeface="Calibri" panose="020F0502020204030204" pitchFamily="34" charset="0"/>
                <a:cs typeface="Times New Roman" panose="02020603050405020304" pitchFamily="18" charset="0"/>
              </a:rPr>
              <a:t>The Messiah did not become human until the Incarnation. So for Melchizedek to first be a priest, he first had to be human. Third, Hebrews states that he was like the Son of God, not that he was the Son of God: He was made like unto the Son of God. Therefore, there is no biblical basis for making Melchizedek a theophany or the preincarnate Christ. Melchizedek was a human being who was said to be a type of the Messiah in that he was both king and priest. When the Book of Hebrews mentions that he had no genealogy—no father, no mother—the main point of the author of Hebrews is that there is no record of a genealogy for Melchizedek, no mention of a father or a mother</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268, 270-71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2823534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a:t>
            </a:r>
            <a:r>
              <a:rPr lang="en-US" sz="3000" dirty="0">
                <a:effectLst/>
                <a:latin typeface="Calibri" panose="020F0502020204030204" pitchFamily="34" charset="0"/>
                <a:ea typeface="Calibri" panose="020F0502020204030204" pitchFamily="34" charset="0"/>
                <a:cs typeface="Times New Roman" panose="02020603050405020304" pitchFamily="18" charset="0"/>
              </a:rPr>
              <a:t>It does not say that he did not have one, only that there is no record of it. The point Hebrews is making is that the correct genealogy was vital for the Levitical Priesthood. Unless one could prove that he was a descendant of Aaron, he could not serve as a priest under the Levitical Law. However, the Melchizedekian Priesthood was not based upon descent, but it was based strictly on divine appointment. When Hebrews states: neither beginning nor end, it does not say he did not have one; it just means that there is no beginning or end of his priesthood in the biblical record. The typology being drawn is that of a continuous priesthood, as is the case with Jesus</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268, 270-71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6491346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a:t>
            </a:r>
            <a:r>
              <a:rPr lang="en-US" sz="3000" dirty="0">
                <a:effectLst/>
                <a:latin typeface="Calibri" panose="020F0502020204030204" pitchFamily="34" charset="0"/>
                <a:ea typeface="Calibri" panose="020F0502020204030204" pitchFamily="34" charset="0"/>
                <a:cs typeface="Times New Roman" panose="02020603050405020304" pitchFamily="18" charset="0"/>
              </a:rPr>
              <a:t>Others try to defend the theophany view by pointing out that the name Melchizedek means ‘king of righteousness’; and, therefore, he had to be a preincarnate Christ. However, the last part of the name,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zedek</a:t>
            </a:r>
            <a:r>
              <a:rPr lang="en-US" sz="3000" dirty="0">
                <a:effectLst/>
                <a:latin typeface="Calibri" panose="020F0502020204030204" pitchFamily="34" charset="0"/>
                <a:ea typeface="Calibri" panose="020F0502020204030204" pitchFamily="34" charset="0"/>
                <a:cs typeface="Times New Roman" panose="02020603050405020304" pitchFamily="18" charset="0"/>
              </a:rPr>
              <a:t>, was a Jebusite dynastic name for the kings of Jerusalem. This is seen in Joshua 10:1, where the king of Jerusalem then was named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Adonizedek</a:t>
            </a:r>
            <a:r>
              <a:rPr lang="en-US" sz="3000" dirty="0">
                <a:effectLst/>
                <a:latin typeface="Calibri" panose="020F0502020204030204" pitchFamily="34" charset="0"/>
                <a:ea typeface="Calibri" panose="020F0502020204030204" pitchFamily="34" charset="0"/>
                <a:cs typeface="Times New Roman" panose="02020603050405020304" pitchFamily="18" charset="0"/>
              </a:rPr>
              <a:t>, which means the ‘lord of righteousness’, yet this was a wicked, idol-worshipping, Canaanite, Jebusite king. So using the meaning of the name to prove a theophany does not work here, since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zedek</a:t>
            </a:r>
            <a:r>
              <a:rPr lang="en-US" sz="3000" dirty="0">
                <a:effectLst/>
                <a:latin typeface="Calibri" panose="020F0502020204030204" pitchFamily="34" charset="0"/>
                <a:ea typeface="Calibri" panose="020F0502020204030204" pitchFamily="34" charset="0"/>
                <a:cs typeface="Times New Roman" panose="02020603050405020304" pitchFamily="18" charset="0"/>
              </a:rPr>
              <a:t> was merely a dynastic title of Jebusite kings of Jerusalem, as in the case of Melchizedek and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Adonizedek</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268, 270-71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3615372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Name (18a)</a:t>
            </a:r>
          </a:p>
          <a:p>
            <a:pPr marL="574675" lvl="1" indent="-574675" eaLnBrk="1" hangingPunct="1">
              <a:spcBef>
                <a:spcPts val="0"/>
              </a:spcBef>
              <a:spcAft>
                <a:spcPts val="3000"/>
              </a:spcAft>
              <a:buClr>
                <a:srgbClr val="FFC000"/>
              </a:buClr>
              <a:buSzPct val="100000"/>
              <a:buFont typeface="+mj-lt"/>
              <a:buAutoNum type="alphaLcPeriod"/>
              <a:defRPr/>
            </a:pPr>
            <a:r>
              <a:rPr lang="en-US" dirty="0"/>
              <a:t>King (18b)</a:t>
            </a:r>
          </a:p>
          <a:p>
            <a:pPr marL="574675" lvl="1" indent="-574675" eaLnBrk="1" hangingPunct="1">
              <a:spcBef>
                <a:spcPts val="0"/>
              </a:spcBef>
              <a:spcAft>
                <a:spcPts val="3000"/>
              </a:spcAft>
              <a:buClr>
                <a:srgbClr val="FFC000"/>
              </a:buClr>
              <a:buSzPct val="100000"/>
              <a:buFont typeface="+mj-lt"/>
              <a:buAutoNum type="alphaLcPeriod"/>
              <a:defRPr/>
            </a:pPr>
            <a:r>
              <a:rPr lang="en-US" dirty="0"/>
              <a:t>Priest (18c)</a:t>
            </a:r>
          </a:p>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dirty="0"/>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10805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1B7D3DCE-1EB0-4D6A-A6CA-44A78DBB724B}"/>
              </a:ext>
            </a:extLst>
          </p:cNvPr>
          <p:cNvSpPr txBox="1"/>
          <p:nvPr/>
        </p:nvSpPr>
        <p:spPr>
          <a:xfrm>
            <a:off x="609600" y="0"/>
            <a:ext cx="10972800" cy="3606115"/>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marL="0" marR="0" algn="just">
              <a:spcBef>
                <a:spcPts val="0"/>
              </a:spcBef>
              <a:spcAft>
                <a:spcPts val="0"/>
              </a:spcAft>
            </a:pPr>
            <a:r>
              <a:rPr lang="en-US" sz="3600" u="none" strike="noStrike" dirty="0">
                <a:effectLst/>
                <a:latin typeface="Calibri" panose="020F0502020204030204" pitchFamily="34" charset="0"/>
              </a:rPr>
              <a:t>“</a:t>
            </a:r>
            <a:r>
              <a:rPr lang="en-US" sz="3600" u="none" strike="noStrike" baseline="30000" dirty="0">
                <a:effectLst/>
                <a:latin typeface="Calibri" panose="020F0502020204030204" pitchFamily="34" charset="0"/>
              </a:rPr>
              <a:t>1</a:t>
            </a:r>
            <a:r>
              <a:rPr lang="en-US" sz="3600" u="none" strike="noStrike" dirty="0">
                <a:effectLst/>
                <a:latin typeface="Calibri" panose="020F0502020204030204" pitchFamily="34" charset="0"/>
              </a:rPr>
              <a:t> </a:t>
            </a:r>
            <a:r>
              <a:rPr lang="en-US" sz="3600" dirty="0">
                <a:effectLst/>
                <a:latin typeface="Calibri" panose="020F0502020204030204" pitchFamily="34" charset="0"/>
              </a:rPr>
              <a:t>In the beginning God created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heavens and the earth</a:t>
            </a:r>
            <a:r>
              <a:rPr lang="en-US" sz="3600" dirty="0">
                <a:effectLst/>
                <a:latin typeface="Calibri" panose="020F0502020204030204" pitchFamily="34" charset="0"/>
              </a:rPr>
              <a:t>. </a:t>
            </a:r>
            <a:r>
              <a:rPr lang="en-US" sz="3600" u="none" strike="noStrike" baseline="30000" dirty="0">
                <a:effectLst/>
                <a:latin typeface="Calibri" panose="020F0502020204030204" pitchFamily="34" charset="0"/>
              </a:rPr>
              <a:t>2</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earth was formless and void, and darkness was over the surface of the deep, and the Spirit of God was moving over the surface of the waters. </a:t>
            </a:r>
            <a:r>
              <a:rPr lang="en-US" sz="3600" u="none" strike="noStrike" baseline="30000" dirty="0">
                <a:effectLst/>
                <a:latin typeface="Calibri" panose="020F0502020204030204" pitchFamily="34" charset="0"/>
              </a:rPr>
              <a:t>3</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Then God said, “Let there be light”; and there was light.” </a:t>
            </a:r>
          </a:p>
        </p:txBody>
      </p:sp>
    </p:spTree>
    <p:extLst>
      <p:ext uri="{BB962C8B-B14F-4D97-AF65-F5344CB8AC3E}">
        <p14:creationId xmlns:p14="http://schemas.microsoft.com/office/powerpoint/2010/main" val="4263940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Name (18a)</a:t>
            </a:r>
          </a:p>
          <a:p>
            <a:pPr marL="574675" lvl="1" indent="-574675" eaLnBrk="1" hangingPunct="1">
              <a:spcBef>
                <a:spcPts val="0"/>
              </a:spcBef>
              <a:spcAft>
                <a:spcPts val="3000"/>
              </a:spcAft>
              <a:buClr>
                <a:srgbClr val="FFC000"/>
              </a:buClr>
              <a:buSzPct val="100000"/>
              <a:buFont typeface="+mj-lt"/>
              <a:buAutoNum type="alphaLcPeriod"/>
              <a:defRPr/>
            </a:pPr>
            <a:r>
              <a:rPr lang="en-US" dirty="0"/>
              <a:t>King (18b)</a:t>
            </a:r>
          </a:p>
          <a:p>
            <a:pPr marL="574675" lvl="1" indent="-574675" eaLnBrk="1" hangingPunct="1">
              <a:spcBef>
                <a:spcPts val="0"/>
              </a:spcBef>
              <a:spcAft>
                <a:spcPts val="3000"/>
              </a:spcAft>
              <a:buClr>
                <a:srgbClr val="FFC000"/>
              </a:buClr>
              <a:buSzPct val="100000"/>
              <a:buFont typeface="+mj-lt"/>
              <a:buAutoNum type="alphaLcPeriod"/>
              <a:defRPr/>
            </a:pPr>
            <a:r>
              <a:rPr lang="en-US" dirty="0"/>
              <a:t>Priest (18c)</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dirty="0"/>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17442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119438" y="228600"/>
            <a:ext cx="5953125" cy="914400"/>
          </a:xfrm>
        </p:spPr>
        <p:txBody>
          <a:bodyPr/>
          <a:lstStyle/>
          <a:p>
            <a:pPr marL="573088" indent="-573088"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Abram &amp; The King of Salem</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14:18-20</a:t>
            </a:r>
          </a:p>
        </p:txBody>
      </p:sp>
      <p:sp>
        <p:nvSpPr>
          <p:cNvPr id="161795" name="Rectangle 3"/>
          <p:cNvSpPr>
            <a:spLocks noGrp="1" noChangeArrowheads="1"/>
          </p:cNvSpPr>
          <p:nvPr>
            <p:ph type="body" idx="1"/>
          </p:nvPr>
        </p:nvSpPr>
        <p:spPr>
          <a:xfrm>
            <a:off x="1066800" y="1600200"/>
            <a:ext cx="5029200" cy="48006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Name (18a)</a:t>
            </a:r>
          </a:p>
          <a:p>
            <a:pPr marL="574675" lvl="1" indent="-574675" eaLnBrk="1" hangingPunct="1">
              <a:spcBef>
                <a:spcPts val="0"/>
              </a:spcBef>
              <a:spcAft>
                <a:spcPts val="3000"/>
              </a:spcAft>
              <a:buClr>
                <a:srgbClr val="FFC000"/>
              </a:buClr>
              <a:buSzPct val="100000"/>
              <a:buFont typeface="+mj-lt"/>
              <a:buAutoNum type="alphaLcPeriod"/>
              <a:defRPr/>
            </a:pPr>
            <a:r>
              <a:rPr lang="en-US" dirty="0"/>
              <a:t>King (18b)</a:t>
            </a:r>
          </a:p>
          <a:p>
            <a:pPr marL="574675" lvl="1" indent="-574675" eaLnBrk="1" hangingPunct="1">
              <a:spcBef>
                <a:spcPts val="0"/>
              </a:spcBef>
              <a:spcAft>
                <a:spcPts val="3000"/>
              </a:spcAft>
              <a:buClr>
                <a:srgbClr val="FFC000"/>
              </a:buClr>
              <a:buSzPct val="100000"/>
              <a:buFont typeface="+mj-lt"/>
              <a:buAutoNum type="alphaLcPeriod"/>
              <a:defRPr/>
            </a:pPr>
            <a:r>
              <a:rPr lang="en-US" dirty="0"/>
              <a:t>Priest (18c)</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Abram (19)</a:t>
            </a:r>
          </a:p>
          <a:p>
            <a:pPr marL="574675" lvl="1" indent="-574675" eaLnBrk="1" hangingPunct="1">
              <a:spcBef>
                <a:spcPts val="0"/>
              </a:spcBef>
              <a:spcAft>
                <a:spcPts val="3000"/>
              </a:spcAft>
              <a:buClr>
                <a:srgbClr val="FFC000"/>
              </a:buClr>
              <a:buSzPct val="100000"/>
              <a:buFont typeface="+mj-lt"/>
              <a:buAutoNum type="alphaLcPeriod"/>
              <a:defRPr/>
            </a:pPr>
            <a:r>
              <a:rPr lang="en-US" dirty="0"/>
              <a:t>Blessing to God (20a)</a:t>
            </a:r>
          </a:p>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Reception of tithes (20b) </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2433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731961" y="137160"/>
            <a:ext cx="872807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3983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6FF80-D5ED-4D8B-98E0-46AA6778B93A}"/>
              </a:ext>
            </a:extLst>
          </p:cNvPr>
          <p:cNvPicPr>
            <a:picLocks noChangeAspect="1"/>
          </p:cNvPicPr>
          <p:nvPr/>
        </p:nvPicPr>
        <p:blipFill>
          <a:blip r:embed="rId2"/>
          <a:stretch>
            <a:fillRect/>
          </a:stretch>
        </p:blipFill>
        <p:spPr>
          <a:xfrm>
            <a:off x="0" y="0"/>
            <a:ext cx="12192000" cy="6857999"/>
          </a:xfrm>
          <a:prstGeom prst="rect">
            <a:avLst/>
          </a:prstGeom>
        </p:spPr>
      </p:pic>
      <p:sp>
        <p:nvSpPr>
          <p:cNvPr id="64514" name="Rectangle 1"/>
          <p:cNvSpPr>
            <a:spLocks noChangeArrowheads="1"/>
          </p:cNvSpPr>
          <p:nvPr/>
        </p:nvSpPr>
        <p:spPr bwMode="auto">
          <a:xfrm>
            <a:off x="609600" y="0"/>
            <a:ext cx="10972799"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Jacob</a:t>
            </a:r>
            <a:r>
              <a:rPr lang="en-US" sz="3600" dirty="0">
                <a:effectLst>
                  <a:outerShdw blurRad="38100" dist="38100" dir="2700000" algn="tl">
                    <a:srgbClr val="000000">
                      <a:alpha val="43137"/>
                    </a:srgbClr>
                  </a:outerShdw>
                </a:effectLst>
                <a:latin typeface="Calibri" panose="020F0502020204030204" pitchFamily="34" charset="0"/>
              </a:rPr>
              <a:t>, His statutes and His ordinances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Israel</a:t>
            </a: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4730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1" y="1173480"/>
            <a:ext cx="10972800" cy="4998720"/>
          </a:xfrm>
        </p:spPr>
        <p:txBody>
          <a:bodyPr/>
          <a:lstStyle/>
          <a:p>
            <a:pPr marL="0" indent="0" algn="just">
              <a:spcBef>
                <a:spcPts val="0"/>
              </a:spcBef>
              <a:spcAft>
                <a:spcPts val="0"/>
              </a:spcAft>
              <a:buNone/>
            </a:pPr>
            <a:r>
              <a:rPr lang="en-US" dirty="0">
                <a:effectLst/>
                <a:cs typeface="Times New Roman" panose="02020603050405020304" pitchFamily="18" charset="0"/>
              </a:rPr>
              <a:t>“In verse 20b is Abram’s response to Melchizedek: And he gave him a tenth of all. Abram is again proving to be a blessing to others. What should be noted, however, is that Abram is giving a tenth of the spoils of war, not his income. Many have used this passage to try to claim that tithing was an Old Testament law even before the Mosaic Law, and they do this because they recognize that the Mosaic Law is no longer in effect. If, therefore, they want to teach tithing, they have to use a different basis for tithing; and so they often refer to this event. However, one should note the following points. First, there was…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268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2601228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1" y="1173480"/>
            <a:ext cx="10972800" cy="4800600"/>
          </a:xfrm>
        </p:spPr>
        <p:txBody>
          <a:bodyPr/>
          <a:lstStyle/>
          <a:p>
            <a:pPr marL="0" indent="0" algn="just">
              <a:spcBef>
                <a:spcPts val="0"/>
              </a:spcBef>
              <a:spcAft>
                <a:spcPts val="0"/>
              </a:spcAft>
              <a:buNone/>
            </a:pPr>
            <a:r>
              <a:rPr lang="en-US" dirty="0">
                <a:effectLst/>
                <a:cs typeface="Times New Roman" panose="02020603050405020304" pitchFamily="18" charset="0"/>
              </a:rPr>
              <a:t>…no commandment to do so; Abram did it voluntarily. Second, this was a one-time event; there is no record of him doing it repeatedly. Third, this was not a tithe from his income; there is no record of Abram giving a tenth of the income he received from all the wealth gifted to him by Pharaoh, etc. This is one-tenth from the spoils of war, and the spoils originally belonged to others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268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1638448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181BE3-9BAB-4481-B676-E0CF2CE4A249}"/>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40484" y="228600"/>
            <a:ext cx="7511033" cy="914400"/>
          </a:xfrm>
        </p:spPr>
        <p:txBody>
          <a:bodyPr/>
          <a:lstStyle/>
          <a:p>
            <a:pPr marL="573088" indent="-5730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Interaction with Two Kings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14:17-24</a:t>
            </a:r>
          </a:p>
        </p:txBody>
      </p:sp>
      <p:sp>
        <p:nvSpPr>
          <p:cNvPr id="161795" name="Rectangle 3"/>
          <p:cNvSpPr>
            <a:spLocks noGrp="1" noChangeArrowheads="1"/>
          </p:cNvSpPr>
          <p:nvPr>
            <p:ph type="body" idx="1"/>
          </p:nvPr>
        </p:nvSpPr>
        <p:spPr>
          <a:xfrm>
            <a:off x="585217" y="2057400"/>
            <a:ext cx="7644383" cy="2743200"/>
          </a:xfrm>
        </p:spPr>
        <p:txBody>
          <a:bodyPr/>
          <a:lstStyle/>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Sodom (Gen. 14:17)</a:t>
            </a:r>
          </a:p>
          <a:p>
            <a:pPr marL="514350" lvl="2" indent="-514350" eaLnBrk="1" hangingPunct="1">
              <a:spcBef>
                <a:spcPts val="0"/>
              </a:spcBef>
              <a:spcAft>
                <a:spcPts val="3600"/>
              </a:spcAft>
              <a:buClr>
                <a:srgbClr val="00FF00"/>
              </a:buClr>
              <a:buSzPct val="100000"/>
              <a:buFont typeface="+mj-lt"/>
              <a:buAutoNum type="arabicPeriod"/>
              <a:defRPr/>
            </a:pPr>
            <a:r>
              <a:rPr lang="en-US" sz="3000" dirty="0">
                <a:effectLst>
                  <a:outerShdw blurRad="38100" dist="38100" dir="2700000" algn="tl">
                    <a:srgbClr val="000000">
                      <a:alpha val="43137"/>
                    </a:srgbClr>
                  </a:outerShdw>
                </a:effectLst>
              </a:rPr>
              <a:t>Abram &amp; the King of Salem (Gen. 14:18-20)</a:t>
            </a:r>
          </a:p>
          <a:p>
            <a:pPr marL="514350" lvl="2" indent="-514350" eaLnBrk="1" hangingPunct="1">
              <a:spcBef>
                <a:spcPts val="0"/>
              </a:spcBef>
              <a:spcAft>
                <a:spcPts val="3600"/>
              </a:spcAft>
              <a:buClr>
                <a:srgbClr val="00FF00"/>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Abram &amp; the King of Sodom (Gen. 14:21-24)</a:t>
            </a:r>
          </a:p>
        </p:txBody>
      </p:sp>
      <p:pic>
        <p:nvPicPr>
          <p:cNvPr id="5" name="Picture 4">
            <a:extLst>
              <a:ext uri="{FF2B5EF4-FFF2-40B4-BE49-F238E27FC236}">
                <a16:creationId xmlns:a16="http://schemas.microsoft.com/office/drawing/2014/main" id="{04B785E5-AFB3-4FE0-9018-A17D04836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141480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029200" cy="43434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Kings' offer (21)</a:t>
            </a:r>
          </a:p>
          <a:p>
            <a:pPr marL="574675" lvl="1" indent="-574675" eaLnBrk="1" hangingPunct="1">
              <a:spcBef>
                <a:spcPts val="0"/>
              </a:spcBef>
              <a:spcAft>
                <a:spcPts val="3000"/>
              </a:spcAft>
              <a:buClr>
                <a:srgbClr val="FFC000"/>
              </a:buClr>
              <a:buSzPct val="100000"/>
              <a:buFont typeface="+mj-lt"/>
              <a:buAutoNum type="alphaLcPeriod"/>
              <a:defRPr/>
            </a:pPr>
            <a:r>
              <a:rPr lang="en-US" dirty="0"/>
              <a:t>Abram’s response (22-24)</a:t>
            </a:r>
          </a:p>
          <a:p>
            <a:pPr marL="914400" lvl="2" indent="-514350" eaLnBrk="1" hangingPunct="1">
              <a:spcBef>
                <a:spcPts val="0"/>
              </a:spcBef>
              <a:spcAft>
                <a:spcPts val="3000"/>
              </a:spcAft>
              <a:buSzPct val="100000"/>
              <a:buFont typeface="+mj-lt"/>
              <a:buAutoNum type="arabicParenR"/>
              <a:defRPr/>
            </a:pPr>
            <a:r>
              <a:rPr lang="en-US" dirty="0"/>
              <a:t>Oath (22)</a:t>
            </a:r>
          </a:p>
          <a:p>
            <a:pPr marL="914400" lvl="2" indent="-514350" eaLnBrk="1" hangingPunct="1">
              <a:spcBef>
                <a:spcPts val="0"/>
              </a:spcBef>
              <a:spcAft>
                <a:spcPts val="3000"/>
              </a:spcAft>
              <a:buSzPct val="100000"/>
              <a:buFont typeface="+mj-lt"/>
              <a:buAutoNum type="arabicParenR"/>
              <a:defRPr/>
            </a:pPr>
            <a:r>
              <a:rPr lang="en-US" dirty="0"/>
              <a:t>Content (23)</a:t>
            </a:r>
          </a:p>
          <a:p>
            <a:pPr marL="914400" lvl="2" indent="-514350" eaLnBrk="1" hangingPunct="1">
              <a:spcBef>
                <a:spcPts val="0"/>
              </a:spcBef>
              <a:spcAft>
                <a:spcPts val="3000"/>
              </a:spcAft>
              <a:buSzPct val="100000"/>
              <a:buFont typeface="+mj-lt"/>
              <a:buAutoNum type="arabicParenR"/>
              <a:defRPr/>
            </a:pPr>
            <a:r>
              <a:rPr lang="en-US" dirty="0"/>
              <a:t>Exceptions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BAFA198D-552B-48E3-80D9-184B61D216CA}"/>
              </a:ext>
            </a:extLst>
          </p:cNvPr>
          <p:cNvSpPr txBox="1">
            <a:spLocks noChangeArrowheads="1"/>
          </p:cNvSpPr>
          <p:nvPr/>
        </p:nvSpPr>
        <p:spPr bwMode="auto">
          <a:xfrm>
            <a:off x="3007519" y="228600"/>
            <a:ext cx="617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1500" indent="-571500" algn="ctr" eaLnBrk="1" hangingPunct="1">
              <a:buClr>
                <a:srgbClr val="00FF00"/>
              </a:buClr>
              <a:buFont typeface="+mj-lt"/>
              <a:buAutoNum type="arabicPeriod" startAt="3"/>
            </a:pPr>
            <a:r>
              <a:rPr lang="en-US" sz="3600" kern="0" dirty="0">
                <a:effectLst>
                  <a:outerShdw blurRad="38100" dist="38100" dir="2700000" algn="tl">
                    <a:srgbClr val="000000">
                      <a:alpha val="43137"/>
                    </a:srgbClr>
                  </a:outerShdw>
                </a:effectLst>
                <a:cs typeface="Calibri" panose="020F0502020204030204" pitchFamily="34" charset="0"/>
              </a:rPr>
              <a:t>Abram &amp; The King of Sodom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14:21-24</a:t>
            </a:r>
          </a:p>
        </p:txBody>
      </p:sp>
    </p:spTree>
    <p:extLst>
      <p:ext uri="{BB962C8B-B14F-4D97-AF65-F5344CB8AC3E}">
        <p14:creationId xmlns:p14="http://schemas.microsoft.com/office/powerpoint/2010/main" val="2519617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029200" cy="43434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Kings' offer (21)</a:t>
            </a:r>
          </a:p>
          <a:p>
            <a:pPr marL="574675" lvl="1" indent="-574675" eaLnBrk="1" hangingPunct="1">
              <a:spcBef>
                <a:spcPts val="0"/>
              </a:spcBef>
              <a:spcAft>
                <a:spcPts val="3000"/>
              </a:spcAft>
              <a:buClr>
                <a:srgbClr val="FFC000"/>
              </a:buClr>
              <a:buSzPct val="100000"/>
              <a:buFont typeface="+mj-lt"/>
              <a:buAutoNum type="alphaLcPeriod"/>
              <a:defRPr/>
            </a:pPr>
            <a:r>
              <a:rPr lang="en-US" dirty="0"/>
              <a:t>Abram’s response (22-24)</a:t>
            </a:r>
          </a:p>
          <a:p>
            <a:pPr marL="914400" lvl="2" indent="-514350" eaLnBrk="1" hangingPunct="1">
              <a:spcBef>
                <a:spcPts val="0"/>
              </a:spcBef>
              <a:spcAft>
                <a:spcPts val="3000"/>
              </a:spcAft>
              <a:buSzPct val="100000"/>
              <a:buFont typeface="+mj-lt"/>
              <a:buAutoNum type="arabicParenR"/>
              <a:defRPr/>
            </a:pPr>
            <a:r>
              <a:rPr lang="en-US" dirty="0"/>
              <a:t>Oath (22)</a:t>
            </a:r>
          </a:p>
          <a:p>
            <a:pPr marL="914400" lvl="2" indent="-514350" eaLnBrk="1" hangingPunct="1">
              <a:spcBef>
                <a:spcPts val="0"/>
              </a:spcBef>
              <a:spcAft>
                <a:spcPts val="3000"/>
              </a:spcAft>
              <a:buSzPct val="100000"/>
              <a:buFont typeface="+mj-lt"/>
              <a:buAutoNum type="arabicParenR"/>
              <a:defRPr/>
            </a:pPr>
            <a:r>
              <a:rPr lang="en-US" dirty="0"/>
              <a:t>Content (23)</a:t>
            </a:r>
          </a:p>
          <a:p>
            <a:pPr marL="914400" lvl="2" indent="-514350" eaLnBrk="1" hangingPunct="1">
              <a:spcBef>
                <a:spcPts val="0"/>
              </a:spcBef>
              <a:spcAft>
                <a:spcPts val="3000"/>
              </a:spcAft>
              <a:buSzPct val="100000"/>
              <a:buFont typeface="+mj-lt"/>
              <a:buAutoNum type="arabicParenR"/>
              <a:defRPr/>
            </a:pPr>
            <a:r>
              <a:rPr lang="en-US" dirty="0"/>
              <a:t>Exceptions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BAFA198D-552B-48E3-80D9-184B61D216CA}"/>
              </a:ext>
            </a:extLst>
          </p:cNvPr>
          <p:cNvSpPr txBox="1">
            <a:spLocks noChangeArrowheads="1"/>
          </p:cNvSpPr>
          <p:nvPr/>
        </p:nvSpPr>
        <p:spPr bwMode="auto">
          <a:xfrm>
            <a:off x="3007519" y="228600"/>
            <a:ext cx="617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1500" indent="-571500" algn="ctr" eaLnBrk="1" hangingPunct="1">
              <a:buClr>
                <a:srgbClr val="00FF00"/>
              </a:buClr>
              <a:buFont typeface="+mj-lt"/>
              <a:buAutoNum type="arabicPeriod" startAt="3"/>
            </a:pPr>
            <a:r>
              <a:rPr lang="en-US" sz="3600" kern="0" dirty="0">
                <a:effectLst>
                  <a:outerShdw blurRad="38100" dist="38100" dir="2700000" algn="tl">
                    <a:srgbClr val="000000">
                      <a:alpha val="43137"/>
                    </a:srgbClr>
                  </a:outerShdw>
                </a:effectLst>
                <a:cs typeface="Calibri" panose="020F0502020204030204" pitchFamily="34" charset="0"/>
              </a:rPr>
              <a:t>Abram &amp; The King of Sodom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14:21-24</a:t>
            </a:r>
          </a:p>
        </p:txBody>
      </p:sp>
    </p:spTree>
    <p:extLst>
      <p:ext uri="{BB962C8B-B14F-4D97-AF65-F5344CB8AC3E}">
        <p14:creationId xmlns:p14="http://schemas.microsoft.com/office/powerpoint/2010/main" val="2036294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181600" cy="43434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Kings' offer (21)</a:t>
            </a:r>
          </a:p>
          <a:p>
            <a:pPr marL="574675" lvl="1" indent="-574675" eaLnBrk="1" hangingPunct="1">
              <a:spcBef>
                <a:spcPts val="0"/>
              </a:spcBef>
              <a:spcAft>
                <a:spcPts val="3000"/>
              </a:spcAft>
              <a:buClr>
                <a:srgbClr val="FFC000"/>
              </a:buClr>
              <a:buSzPct val="100000"/>
              <a:buFont typeface="+mj-lt"/>
              <a:buAutoNum type="alphaLcPeriod"/>
              <a:defRPr/>
            </a:pPr>
            <a:r>
              <a:rPr lang="en-US" b="1" u="sng" dirty="0">
                <a:solidFill>
                  <a:srgbClr val="FFFFCC"/>
                </a:solidFill>
              </a:rPr>
              <a:t>Abram’s response (22-24)</a:t>
            </a:r>
          </a:p>
          <a:p>
            <a:pPr marL="914400" lvl="2" indent="-514350" eaLnBrk="1" hangingPunct="1">
              <a:spcBef>
                <a:spcPts val="0"/>
              </a:spcBef>
              <a:spcAft>
                <a:spcPts val="3000"/>
              </a:spcAft>
              <a:buSzPct val="100000"/>
              <a:buFont typeface="+mj-lt"/>
              <a:buAutoNum type="arabicParenR"/>
              <a:defRPr/>
            </a:pPr>
            <a:r>
              <a:rPr lang="en-US" dirty="0"/>
              <a:t>Oath (22)</a:t>
            </a:r>
          </a:p>
          <a:p>
            <a:pPr marL="914400" lvl="2" indent="-514350" eaLnBrk="1" hangingPunct="1">
              <a:spcBef>
                <a:spcPts val="0"/>
              </a:spcBef>
              <a:spcAft>
                <a:spcPts val="3000"/>
              </a:spcAft>
              <a:buSzPct val="100000"/>
              <a:buFont typeface="+mj-lt"/>
              <a:buAutoNum type="arabicParenR"/>
              <a:defRPr/>
            </a:pPr>
            <a:r>
              <a:rPr lang="en-US" dirty="0"/>
              <a:t>Content (23)</a:t>
            </a:r>
          </a:p>
          <a:p>
            <a:pPr marL="914400" lvl="2" indent="-514350" eaLnBrk="1" hangingPunct="1">
              <a:spcBef>
                <a:spcPts val="0"/>
              </a:spcBef>
              <a:spcAft>
                <a:spcPts val="3000"/>
              </a:spcAft>
              <a:buSzPct val="100000"/>
              <a:buFont typeface="+mj-lt"/>
              <a:buAutoNum type="arabicParenR"/>
              <a:defRPr/>
            </a:pPr>
            <a:r>
              <a:rPr lang="en-US" dirty="0"/>
              <a:t>Exceptions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BAFA198D-552B-48E3-80D9-184B61D216CA}"/>
              </a:ext>
            </a:extLst>
          </p:cNvPr>
          <p:cNvSpPr txBox="1">
            <a:spLocks noChangeArrowheads="1"/>
          </p:cNvSpPr>
          <p:nvPr/>
        </p:nvSpPr>
        <p:spPr bwMode="auto">
          <a:xfrm>
            <a:off x="3007519" y="228600"/>
            <a:ext cx="617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1500" indent="-571500" algn="ctr" eaLnBrk="1" hangingPunct="1">
              <a:buClr>
                <a:srgbClr val="00FF00"/>
              </a:buClr>
              <a:buFont typeface="+mj-lt"/>
              <a:buAutoNum type="arabicPeriod" startAt="3"/>
            </a:pPr>
            <a:r>
              <a:rPr lang="en-US" sz="3600" kern="0" dirty="0">
                <a:effectLst>
                  <a:outerShdw blurRad="38100" dist="38100" dir="2700000" algn="tl">
                    <a:srgbClr val="000000">
                      <a:alpha val="43137"/>
                    </a:srgbClr>
                  </a:outerShdw>
                </a:effectLst>
                <a:cs typeface="Calibri" panose="020F0502020204030204" pitchFamily="34" charset="0"/>
              </a:rPr>
              <a:t>Abram &amp; The King of Sodom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14:21-24</a:t>
            </a:r>
          </a:p>
        </p:txBody>
      </p:sp>
    </p:spTree>
    <p:extLst>
      <p:ext uri="{BB962C8B-B14F-4D97-AF65-F5344CB8AC3E}">
        <p14:creationId xmlns:p14="http://schemas.microsoft.com/office/powerpoint/2010/main" val="797418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181600" cy="43434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Kings' offer (21)</a:t>
            </a:r>
          </a:p>
          <a:p>
            <a:pPr marL="574675" lvl="1" indent="-574675" eaLnBrk="1" hangingPunct="1">
              <a:spcBef>
                <a:spcPts val="0"/>
              </a:spcBef>
              <a:spcAft>
                <a:spcPts val="3000"/>
              </a:spcAft>
              <a:buClr>
                <a:srgbClr val="FFC000"/>
              </a:buClr>
              <a:buSzPct val="100000"/>
              <a:buFont typeface="+mj-lt"/>
              <a:buAutoNum type="alphaLcPeriod"/>
              <a:defRPr/>
            </a:pPr>
            <a:r>
              <a:rPr lang="en-US" b="1" dirty="0">
                <a:solidFill>
                  <a:srgbClr val="FFFFCC"/>
                </a:solidFill>
              </a:rPr>
              <a:t>Abram’s response (22-24)</a:t>
            </a:r>
          </a:p>
          <a:p>
            <a:pPr marL="914400" lvl="2" indent="-514350" eaLnBrk="1" hangingPunct="1">
              <a:spcBef>
                <a:spcPts val="0"/>
              </a:spcBef>
              <a:spcAft>
                <a:spcPts val="3000"/>
              </a:spcAft>
              <a:buSzPct val="100000"/>
              <a:buFont typeface="+mj-lt"/>
              <a:buAutoNum type="arabicParenR"/>
              <a:defRPr/>
            </a:pPr>
            <a:r>
              <a:rPr lang="en-US" b="1" u="sng" dirty="0">
                <a:solidFill>
                  <a:srgbClr val="FFFFCC"/>
                </a:solidFill>
              </a:rPr>
              <a:t>Oath (22)</a:t>
            </a:r>
          </a:p>
          <a:p>
            <a:pPr marL="914400" lvl="2" indent="-514350" eaLnBrk="1" hangingPunct="1">
              <a:spcBef>
                <a:spcPts val="0"/>
              </a:spcBef>
              <a:spcAft>
                <a:spcPts val="3000"/>
              </a:spcAft>
              <a:buSzPct val="100000"/>
              <a:buFont typeface="+mj-lt"/>
              <a:buAutoNum type="arabicParenR"/>
              <a:defRPr/>
            </a:pPr>
            <a:r>
              <a:rPr lang="en-US" dirty="0"/>
              <a:t>Content (23)</a:t>
            </a:r>
          </a:p>
          <a:p>
            <a:pPr marL="914400" lvl="2" indent="-514350" eaLnBrk="1" hangingPunct="1">
              <a:spcBef>
                <a:spcPts val="0"/>
              </a:spcBef>
              <a:spcAft>
                <a:spcPts val="3000"/>
              </a:spcAft>
              <a:buSzPct val="100000"/>
              <a:buFont typeface="+mj-lt"/>
              <a:buAutoNum type="arabicParenR"/>
              <a:defRPr/>
            </a:pPr>
            <a:r>
              <a:rPr lang="en-US" dirty="0"/>
              <a:t>Exceptions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BAFA198D-552B-48E3-80D9-184B61D216CA}"/>
              </a:ext>
            </a:extLst>
          </p:cNvPr>
          <p:cNvSpPr txBox="1">
            <a:spLocks noChangeArrowheads="1"/>
          </p:cNvSpPr>
          <p:nvPr/>
        </p:nvSpPr>
        <p:spPr bwMode="auto">
          <a:xfrm>
            <a:off x="3007519" y="228600"/>
            <a:ext cx="617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1500" indent="-571500" algn="ctr" eaLnBrk="1" hangingPunct="1">
              <a:buClr>
                <a:srgbClr val="00FF00"/>
              </a:buClr>
              <a:buFont typeface="+mj-lt"/>
              <a:buAutoNum type="arabicPeriod" startAt="3"/>
            </a:pPr>
            <a:r>
              <a:rPr lang="en-US" sz="3600" kern="0" dirty="0">
                <a:effectLst>
                  <a:outerShdw blurRad="38100" dist="38100" dir="2700000" algn="tl">
                    <a:srgbClr val="000000">
                      <a:alpha val="43137"/>
                    </a:srgbClr>
                  </a:outerShdw>
                </a:effectLst>
                <a:cs typeface="Calibri" panose="020F0502020204030204" pitchFamily="34" charset="0"/>
              </a:rPr>
              <a:t>Abram &amp; The King of Sodom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14:21-24</a:t>
            </a:r>
          </a:p>
        </p:txBody>
      </p:sp>
    </p:spTree>
    <p:extLst>
      <p:ext uri="{BB962C8B-B14F-4D97-AF65-F5344CB8AC3E}">
        <p14:creationId xmlns:p14="http://schemas.microsoft.com/office/powerpoint/2010/main" val="2938536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181600" cy="43434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Kings' offer (21)</a:t>
            </a:r>
          </a:p>
          <a:p>
            <a:pPr marL="574675" lvl="1" indent="-574675" eaLnBrk="1" hangingPunct="1">
              <a:spcBef>
                <a:spcPts val="0"/>
              </a:spcBef>
              <a:spcAft>
                <a:spcPts val="3000"/>
              </a:spcAft>
              <a:buClr>
                <a:srgbClr val="FFC000"/>
              </a:buClr>
              <a:buSzPct val="100000"/>
              <a:buFont typeface="+mj-lt"/>
              <a:buAutoNum type="alphaLcPeriod"/>
              <a:defRPr/>
            </a:pPr>
            <a:r>
              <a:rPr lang="en-US" b="1" dirty="0">
                <a:solidFill>
                  <a:srgbClr val="FFFFCC"/>
                </a:solidFill>
              </a:rPr>
              <a:t>Abram’s response (22-24)</a:t>
            </a:r>
          </a:p>
          <a:p>
            <a:pPr marL="914400" lvl="2" indent="-514350" eaLnBrk="1" hangingPunct="1">
              <a:spcBef>
                <a:spcPts val="0"/>
              </a:spcBef>
              <a:spcAft>
                <a:spcPts val="3000"/>
              </a:spcAft>
              <a:buSzPct val="100000"/>
              <a:buFont typeface="+mj-lt"/>
              <a:buAutoNum type="arabicParenR"/>
              <a:defRPr/>
            </a:pPr>
            <a:r>
              <a:rPr lang="en-US" dirty="0"/>
              <a:t>Oath (22)</a:t>
            </a:r>
          </a:p>
          <a:p>
            <a:pPr marL="914400" lvl="2" indent="-514350" eaLnBrk="1" hangingPunct="1">
              <a:spcBef>
                <a:spcPts val="0"/>
              </a:spcBef>
              <a:spcAft>
                <a:spcPts val="3000"/>
              </a:spcAft>
              <a:buSzPct val="100000"/>
              <a:buFont typeface="+mj-lt"/>
              <a:buAutoNum type="arabicParenR"/>
              <a:defRPr/>
            </a:pPr>
            <a:r>
              <a:rPr lang="en-US" b="1" u="sng" dirty="0">
                <a:solidFill>
                  <a:srgbClr val="FFFFCC"/>
                </a:solidFill>
              </a:rPr>
              <a:t>Content (23)</a:t>
            </a:r>
          </a:p>
          <a:p>
            <a:pPr marL="914400" lvl="2" indent="-514350" eaLnBrk="1" hangingPunct="1">
              <a:spcBef>
                <a:spcPts val="0"/>
              </a:spcBef>
              <a:spcAft>
                <a:spcPts val="3000"/>
              </a:spcAft>
              <a:buSzPct val="100000"/>
              <a:buFont typeface="+mj-lt"/>
              <a:buAutoNum type="arabicParenR"/>
              <a:defRPr/>
            </a:pPr>
            <a:r>
              <a:rPr lang="en-US" dirty="0"/>
              <a:t>Exceptions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BAFA198D-552B-48E3-80D9-184B61D216CA}"/>
              </a:ext>
            </a:extLst>
          </p:cNvPr>
          <p:cNvSpPr txBox="1">
            <a:spLocks noChangeArrowheads="1"/>
          </p:cNvSpPr>
          <p:nvPr/>
        </p:nvSpPr>
        <p:spPr bwMode="auto">
          <a:xfrm>
            <a:off x="3007519" y="228600"/>
            <a:ext cx="617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1500" indent="-571500" algn="ctr" eaLnBrk="1" hangingPunct="1">
              <a:buClr>
                <a:srgbClr val="00FF00"/>
              </a:buClr>
              <a:buFont typeface="+mj-lt"/>
              <a:buAutoNum type="arabicPeriod" startAt="3"/>
            </a:pPr>
            <a:r>
              <a:rPr lang="en-US" sz="3600" kern="0" dirty="0">
                <a:effectLst>
                  <a:outerShdw blurRad="38100" dist="38100" dir="2700000" algn="tl">
                    <a:srgbClr val="000000">
                      <a:alpha val="43137"/>
                    </a:srgbClr>
                  </a:outerShdw>
                </a:effectLst>
                <a:cs typeface="Calibri" panose="020F0502020204030204" pitchFamily="34" charset="0"/>
              </a:rPr>
              <a:t>Abram &amp; The King of Sodom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14:21-24</a:t>
            </a:r>
          </a:p>
        </p:txBody>
      </p:sp>
    </p:spTree>
    <p:extLst>
      <p:ext uri="{BB962C8B-B14F-4D97-AF65-F5344CB8AC3E}">
        <p14:creationId xmlns:p14="http://schemas.microsoft.com/office/powerpoint/2010/main" val="985855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781300" y="228600"/>
            <a:ext cx="6629400" cy="914400"/>
          </a:xfrm>
        </p:spPr>
        <p:txBody>
          <a:bodyPr/>
          <a:lstStyle/>
          <a:p>
            <a:pPr algn="ctr" eaLnBrk="1" hangingPunct="1"/>
            <a:r>
              <a:rPr lang="en-US" altLang="en-US" sz="3600" dirty="0">
                <a:effectLst>
                  <a:outerShdw blurRad="38100" dist="38100" dir="2700000" algn="tl">
                    <a:srgbClr val="000000">
                      <a:alpha val="43137"/>
                    </a:srgbClr>
                  </a:outerShdw>
                </a:effectLst>
              </a:rPr>
              <a:t>Biblical Basis for Separation?</a:t>
            </a:r>
          </a:p>
        </p:txBody>
      </p:sp>
      <p:sp>
        <p:nvSpPr>
          <p:cNvPr id="21507" name="Rectangle 3"/>
          <p:cNvSpPr>
            <a:spLocks noGrp="1" noChangeArrowheads="1"/>
          </p:cNvSpPr>
          <p:nvPr>
            <p:ph type="body" idx="1"/>
          </p:nvPr>
        </p:nvSpPr>
        <p:spPr>
          <a:xfrm>
            <a:off x="1880394" y="1447800"/>
            <a:ext cx="5968206" cy="49530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Thess. 3:6, 14</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1 Cor.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Cor. 6:14-18</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Rom. 16:17</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Eph.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Titus 3:9-11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John 9-11</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0600" y="248754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8495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EE39F-32C8-4C82-834B-23FB7107C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81670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John 7-11</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deceivers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gone out into the world, those who do not acknowledge Jesus Christ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coming in the flesh. This is the deceiver and the antichrist.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not abide in the teaching of Christ, does not have God; the one who . . .</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8763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EE39F-32C8-4C82-834B-23FB7107C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262705"/>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John 7-11</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of Christ, does not have God; the one who abides in the teaching, he has both the Father and the Son.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give him a greeting;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participates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evil deeds.”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66689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181600" cy="4343400"/>
          </a:xfrm>
        </p:spPr>
        <p:txBody>
          <a:bodyPr/>
          <a:lstStyle/>
          <a:p>
            <a:pPr marL="574675" lvl="1" indent="-574675" eaLnBrk="1" hangingPunct="1">
              <a:spcBef>
                <a:spcPts val="0"/>
              </a:spcBef>
              <a:spcAft>
                <a:spcPts val="3000"/>
              </a:spcAft>
              <a:buClr>
                <a:srgbClr val="FFC000"/>
              </a:buClr>
              <a:buSzPct val="100000"/>
              <a:buFont typeface="+mj-lt"/>
              <a:buAutoNum type="alphaLcPeriod"/>
              <a:defRPr/>
            </a:pPr>
            <a:r>
              <a:rPr lang="en-US" dirty="0"/>
              <a:t>Kings' offer (21)</a:t>
            </a:r>
          </a:p>
          <a:p>
            <a:pPr marL="574675" lvl="1" indent="-574675" eaLnBrk="1" hangingPunct="1">
              <a:spcBef>
                <a:spcPts val="0"/>
              </a:spcBef>
              <a:spcAft>
                <a:spcPts val="3000"/>
              </a:spcAft>
              <a:buClr>
                <a:srgbClr val="FFC000"/>
              </a:buClr>
              <a:buSzPct val="100000"/>
              <a:buFont typeface="+mj-lt"/>
              <a:buAutoNum type="alphaLcPeriod"/>
              <a:defRPr/>
            </a:pPr>
            <a:r>
              <a:rPr lang="en-US" b="1" dirty="0">
                <a:solidFill>
                  <a:srgbClr val="FFFFCC"/>
                </a:solidFill>
              </a:rPr>
              <a:t>Abram’s response (22-24)</a:t>
            </a:r>
          </a:p>
          <a:p>
            <a:pPr marL="914400" lvl="2" indent="-514350" eaLnBrk="1" hangingPunct="1">
              <a:spcBef>
                <a:spcPts val="0"/>
              </a:spcBef>
              <a:spcAft>
                <a:spcPts val="3000"/>
              </a:spcAft>
              <a:buSzPct val="100000"/>
              <a:buFont typeface="+mj-lt"/>
              <a:buAutoNum type="arabicParenR"/>
              <a:defRPr/>
            </a:pPr>
            <a:r>
              <a:rPr lang="en-US" dirty="0"/>
              <a:t>Oath (22)</a:t>
            </a:r>
          </a:p>
          <a:p>
            <a:pPr marL="914400" lvl="2" indent="-514350" eaLnBrk="1" hangingPunct="1">
              <a:spcBef>
                <a:spcPts val="0"/>
              </a:spcBef>
              <a:spcAft>
                <a:spcPts val="3000"/>
              </a:spcAft>
              <a:buSzPct val="100000"/>
              <a:buFont typeface="+mj-lt"/>
              <a:buAutoNum type="arabicParenR"/>
              <a:defRPr/>
            </a:pPr>
            <a:r>
              <a:rPr lang="en-US" dirty="0"/>
              <a:t>Content (23)</a:t>
            </a:r>
          </a:p>
          <a:p>
            <a:pPr marL="914400" lvl="2" indent="-514350" eaLnBrk="1" hangingPunct="1">
              <a:spcBef>
                <a:spcPts val="0"/>
              </a:spcBef>
              <a:spcAft>
                <a:spcPts val="3000"/>
              </a:spcAft>
              <a:buSzPct val="100000"/>
              <a:buFont typeface="+mj-lt"/>
              <a:buAutoNum type="arabicParenR"/>
              <a:defRPr/>
            </a:pPr>
            <a:r>
              <a:rPr lang="en-US" b="1" u="sng" dirty="0">
                <a:solidFill>
                  <a:srgbClr val="FFFFCC"/>
                </a:solidFill>
              </a:rPr>
              <a:t>Exceptions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BAFA198D-552B-48E3-80D9-184B61D216CA}"/>
              </a:ext>
            </a:extLst>
          </p:cNvPr>
          <p:cNvSpPr txBox="1">
            <a:spLocks noChangeArrowheads="1"/>
          </p:cNvSpPr>
          <p:nvPr/>
        </p:nvSpPr>
        <p:spPr bwMode="auto">
          <a:xfrm>
            <a:off x="3007519" y="228600"/>
            <a:ext cx="6176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1500" indent="-571500" algn="ctr" eaLnBrk="1" hangingPunct="1">
              <a:buClr>
                <a:srgbClr val="00FF00"/>
              </a:buClr>
              <a:buFont typeface="+mj-lt"/>
              <a:buAutoNum type="arabicPeriod" startAt="3"/>
            </a:pPr>
            <a:r>
              <a:rPr lang="en-US" sz="3600" kern="0" dirty="0">
                <a:effectLst>
                  <a:outerShdw blurRad="38100" dist="38100" dir="2700000" algn="tl">
                    <a:srgbClr val="000000">
                      <a:alpha val="43137"/>
                    </a:srgbClr>
                  </a:outerShdw>
                </a:effectLst>
                <a:cs typeface="Calibri" panose="020F0502020204030204" pitchFamily="34" charset="0"/>
              </a:rPr>
              <a:t>Abram &amp; The King of Sodom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14:21-24</a:t>
            </a:r>
          </a:p>
        </p:txBody>
      </p:sp>
    </p:spTree>
    <p:extLst>
      <p:ext uri="{BB962C8B-B14F-4D97-AF65-F5344CB8AC3E}">
        <p14:creationId xmlns:p14="http://schemas.microsoft.com/office/powerpoint/2010/main" val="3592669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78549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those who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one who curses you I will curse.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154794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45239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85574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76129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14:1</a:t>
            </a:r>
            <a:r>
              <a:rPr lang="en-US" sz="3600" dirty="0">
                <a:effectLst>
                  <a:outerShdw blurRad="38100" dist="38100" dir="2700000" algn="tl">
                    <a:srgbClr val="000000">
                      <a:alpha val="43137"/>
                    </a:srgbClr>
                  </a:outerShdw>
                </a:effectLst>
                <a:cs typeface="Calibri" panose="020F0502020204030204" pitchFamily="34" charset="0"/>
              </a:rPr>
              <a:t>‒24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 Rescues Lot</a:t>
            </a:r>
          </a:p>
        </p:txBody>
      </p:sp>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War (14:1-12)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Rescue (14:13-16)</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Interaction with two kings (14:17-24)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23951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dirty="0">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457200" y="1524000"/>
            <a:ext cx="93726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Unconditional promises (Gen. 12:1-3)</a:t>
            </a:r>
          </a:p>
          <a:p>
            <a:pPr marL="574675" lvl="1" indent="-574675" eaLnBrk="1" hangingPunct="1">
              <a:spcBef>
                <a:spcPts val="0"/>
              </a:spcBef>
              <a:spcAft>
                <a:spcPts val="1800"/>
              </a:spcAft>
              <a:buClr>
                <a:schemeClr val="tx2"/>
              </a:buClr>
              <a:buSzPct val="100000"/>
              <a:buFont typeface="+mj-lt"/>
              <a:buAutoNum type="romanUcPeriod"/>
              <a:defRPr/>
            </a:pPr>
            <a:r>
              <a:rPr lang="en-US" dirty="0"/>
              <a:t>From Haran to Canaan (Gen. 12:4-5)</a:t>
            </a:r>
          </a:p>
          <a:p>
            <a:pPr marL="574675" lvl="1" indent="-574675" eaLnBrk="1" hangingPunct="1">
              <a:spcBef>
                <a:spcPts val="0"/>
              </a:spcBef>
              <a:spcAft>
                <a:spcPts val="1800"/>
              </a:spcAft>
              <a:buClr>
                <a:schemeClr val="tx2"/>
              </a:buClr>
              <a:buSzPct val="100000"/>
              <a:buFont typeface="+mj-lt"/>
              <a:buAutoNum type="romanUcPeriod"/>
              <a:defRPr/>
            </a:pPr>
            <a:r>
              <a:rPr lang="en-US" dirty="0"/>
              <a:t>In Canaan (Gen. 12:6-9)</a:t>
            </a:r>
          </a:p>
          <a:p>
            <a:pPr marL="574675" lvl="1" indent="-574675" eaLnBrk="1" hangingPunct="1">
              <a:spcBef>
                <a:spcPts val="0"/>
              </a:spcBef>
              <a:spcAft>
                <a:spcPts val="1800"/>
              </a:spcAft>
              <a:buClr>
                <a:schemeClr val="tx2"/>
              </a:buClr>
              <a:buSzPct val="100000"/>
              <a:buFont typeface="+mj-lt"/>
              <a:buAutoNum type="romanUcPeriod"/>
              <a:defRPr/>
            </a:pPr>
            <a:r>
              <a:rPr lang="en-US" dirty="0"/>
              <a:t>In Egypt (Gen. 12:10-20)</a:t>
            </a:r>
          </a:p>
          <a:p>
            <a:pPr marL="574675" lvl="1" indent="-574675" eaLnBrk="1" hangingPunct="1">
              <a:spcBef>
                <a:spcPts val="0"/>
              </a:spcBef>
              <a:spcAft>
                <a:spcPts val="1800"/>
              </a:spcAft>
              <a:buClr>
                <a:schemeClr val="tx2"/>
              </a:buClr>
              <a:buSzPct val="100000"/>
              <a:buFont typeface="+mj-lt"/>
              <a:buAutoNum type="romanUcPeriod"/>
              <a:defRPr/>
            </a:pPr>
            <a:r>
              <a:rPr lang="en-US" dirty="0"/>
              <a:t>Abram and Lot Separate (Gen. 13:1-13)</a:t>
            </a:r>
          </a:p>
          <a:p>
            <a:pPr marL="574675" lvl="1" indent="-574675" eaLnBrk="1" hangingPunct="1">
              <a:spcBef>
                <a:spcPts val="0"/>
              </a:spcBef>
              <a:spcAft>
                <a:spcPts val="1800"/>
              </a:spcAft>
              <a:buClr>
                <a:schemeClr val="tx2"/>
              </a:buClr>
              <a:buSzPct val="100000"/>
              <a:buFont typeface="+mj-lt"/>
              <a:buAutoNum type="romanUcPeriod"/>
              <a:defRPr/>
            </a:pPr>
            <a:r>
              <a:rPr lang="en-US" dirty="0"/>
              <a:t>Reaffirmation of Abram’s promises (Gen. 13:14-18)</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Abram Rescues Lot (14:1-24)</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93105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08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22157</TotalTime>
  <Words>2774</Words>
  <Application>Microsoft Office PowerPoint</Application>
  <PresentationFormat>Widescreen</PresentationFormat>
  <Paragraphs>270</Paragraphs>
  <Slides>59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12‒14 Abram’s Early Journeys</vt:lpstr>
      <vt:lpstr>Genesis 14:1‒24 Abram Rescues Lot</vt:lpstr>
      <vt:lpstr>DOCUMENTARY HYPOTHESIS</vt:lpstr>
      <vt:lpstr>PowerPoint Presentation</vt:lpstr>
      <vt:lpstr>Genesis 14:1‒24 Abram Rescues Lot</vt:lpstr>
      <vt:lpstr>Interaction with Two Kings Genesis 14:17-24</vt:lpstr>
      <vt:lpstr>Interaction with Two Kings Genesis 14:17-24</vt:lpstr>
      <vt:lpstr>PowerPoint Presentation</vt:lpstr>
      <vt:lpstr>PowerPoint Presentation</vt:lpstr>
      <vt:lpstr>Interaction with Two Kings Genesis 14:17-24</vt:lpstr>
      <vt:lpstr>Abram &amp; The King of Salem Genesis 14:18-20</vt:lpstr>
      <vt:lpstr>Abram &amp; The King of Salem Genesis 14:18-20</vt:lpstr>
      <vt:lpstr>Abram &amp; The King of Salem Genesis 14:18-20</vt:lpstr>
      <vt:lpstr>Abram &amp; The King of Salem Genesis 14:18-20</vt:lpstr>
      <vt:lpstr>PowerPoint Presentation</vt:lpstr>
      <vt:lpstr>PowerPoint Presentation</vt:lpstr>
      <vt:lpstr>God’s Messianic Purposes Beginning in Genesis</vt:lpstr>
      <vt:lpstr>PowerPoint Presentation</vt:lpstr>
      <vt:lpstr>6 Reasons Why Melchizedek is a Type of Christ (Heb. 7:1-3)</vt:lpstr>
      <vt:lpstr>Melchizedek is Not a Theophany</vt:lpstr>
      <vt:lpstr>PowerPoint Presentation</vt:lpstr>
      <vt:lpstr>PowerPoint Presentation</vt:lpstr>
      <vt:lpstr>PowerPoint Presentation</vt:lpstr>
      <vt:lpstr>PowerPoint Presentation</vt:lpstr>
      <vt:lpstr>Abram &amp; The King of Salem Genesis 14:18-20</vt:lpstr>
      <vt:lpstr>PowerPoint Presentation</vt:lpstr>
      <vt:lpstr>Abram &amp; The King of Salem Genesis 14:18-20</vt:lpstr>
      <vt:lpstr>Abram &amp; The King of Salem Genesis 14:18-20</vt:lpstr>
      <vt:lpstr>PowerPoint Presentation</vt:lpstr>
      <vt:lpstr>PowerPoint Presentation</vt:lpstr>
      <vt:lpstr>PowerPoint Presentation</vt:lpstr>
      <vt:lpstr>PowerPoint Presentation</vt:lpstr>
      <vt:lpstr>PowerPoint Presentation</vt:lpstr>
      <vt:lpstr>Interaction with Two Kings Genesis 14:17-24</vt:lpstr>
      <vt:lpstr>PowerPoint Presentation</vt:lpstr>
      <vt:lpstr>PowerPoint Presentation</vt:lpstr>
      <vt:lpstr>PowerPoint Presentation</vt:lpstr>
      <vt:lpstr>PowerPoint Presentation</vt:lpstr>
      <vt:lpstr>PowerPoint Presentation</vt:lpstr>
      <vt:lpstr>Biblical Basis for Separation?</vt:lpstr>
      <vt:lpstr>PowerPoint Presentation</vt:lpstr>
      <vt:lpstr>PowerPoint Presentation</vt:lpstr>
      <vt:lpstr>VI. 8 New Promises Genesis 12:1-3</vt:lpstr>
      <vt:lpstr>PowerPoint Presentation</vt:lpstr>
      <vt:lpstr>VI. 8 New Promises Genesis 12:1-3</vt:lpstr>
      <vt:lpstr>PowerPoint Presentation</vt:lpstr>
      <vt:lpstr>VI. 8 New Promises Genesis 12:1-3</vt:lpstr>
      <vt:lpstr>PowerPoint Presentation</vt:lpstr>
      <vt:lpstr>Conclusion</vt:lpstr>
      <vt:lpstr>Genesis 14:1‒24 Abram Rescues Lot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060 - 14v17-24 - 16x9</dc:title>
  <dc:subject>Genesis 14</dc:subject>
  <dc:creator>A. Woods</dc:creator>
  <dc:description>Modified by Jim McGowan</dc:description>
  <cp:lastModifiedBy>Jim McGowan</cp:lastModifiedBy>
  <cp:revision>2280</cp:revision>
  <cp:lastPrinted>2021-11-27T04:16:55Z</cp:lastPrinted>
  <dcterms:created xsi:type="dcterms:W3CDTF">2009-03-17T12:21:13Z</dcterms:created>
  <dcterms:modified xsi:type="dcterms:W3CDTF">2021-11-27T04:17:14Z</dcterms:modified>
</cp:coreProperties>
</file>