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5"/>
  </p:notesMasterIdLst>
  <p:handoutMasterIdLst>
    <p:handoutMasterId r:id="rId46"/>
  </p:handoutMasterIdLst>
  <p:sldIdLst>
    <p:sldId id="4643" r:id="rId2"/>
    <p:sldId id="6678" r:id="rId3"/>
    <p:sldId id="7909" r:id="rId4"/>
    <p:sldId id="8012" r:id="rId5"/>
    <p:sldId id="7998" r:id="rId6"/>
    <p:sldId id="3105" r:id="rId7"/>
    <p:sldId id="3106" r:id="rId8"/>
    <p:sldId id="3107" r:id="rId9"/>
    <p:sldId id="7448" r:id="rId10"/>
    <p:sldId id="8013" r:id="rId11"/>
    <p:sldId id="6974" r:id="rId12"/>
    <p:sldId id="7013" r:id="rId13"/>
    <p:sldId id="7999" r:id="rId14"/>
    <p:sldId id="2661" r:id="rId15"/>
    <p:sldId id="8017" r:id="rId16"/>
    <p:sldId id="6508" r:id="rId17"/>
    <p:sldId id="1586" r:id="rId18"/>
    <p:sldId id="6488" r:id="rId19"/>
    <p:sldId id="6490" r:id="rId20"/>
    <p:sldId id="6976" r:id="rId21"/>
    <p:sldId id="6975" r:id="rId22"/>
    <p:sldId id="1232" r:id="rId23"/>
    <p:sldId id="1134" r:id="rId24"/>
    <p:sldId id="6479" r:id="rId25"/>
    <p:sldId id="5600" r:id="rId26"/>
    <p:sldId id="2678" r:id="rId27"/>
    <p:sldId id="8018" r:id="rId28"/>
    <p:sldId id="6505" r:id="rId29"/>
    <p:sldId id="6509" r:id="rId30"/>
    <p:sldId id="8016" r:id="rId31"/>
    <p:sldId id="6477" r:id="rId32"/>
    <p:sldId id="8000" r:id="rId33"/>
    <p:sldId id="8014" r:id="rId34"/>
    <p:sldId id="7784" r:id="rId35"/>
    <p:sldId id="7785" r:id="rId36"/>
    <p:sldId id="322" r:id="rId37"/>
    <p:sldId id="1126" r:id="rId38"/>
    <p:sldId id="3116" r:id="rId39"/>
    <p:sldId id="5824" r:id="rId40"/>
    <p:sldId id="4171" r:id="rId41"/>
    <p:sldId id="8005" r:id="rId42"/>
    <p:sldId id="7861" r:id="rId43"/>
    <p:sldId id="8015" r:id="rId44"/>
  </p:sldIdLst>
  <p:sldSz cx="12192000" cy="6858000"/>
  <p:notesSz cx="7315200" cy="9601200"/>
  <p:custDataLst>
    <p:tags r:id="rId47"/>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99"/>
    <a:srgbClr val="0000CC"/>
    <a:srgbClr val="66CCFF"/>
    <a:srgbClr val="00FF99"/>
    <a:srgbClr val="FF99FF"/>
    <a:srgbClr val="FFFF99"/>
    <a:srgbClr val="00CC00"/>
    <a:srgbClr val="663300"/>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1" autoAdjust="0"/>
    <p:restoredTop sz="95133" autoAdjust="0"/>
  </p:normalViewPr>
  <p:slideViewPr>
    <p:cSldViewPr>
      <p:cViewPr varScale="1">
        <p:scale>
          <a:sx n="61" d="100"/>
          <a:sy n="61" d="100"/>
        </p:scale>
        <p:origin x="114"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90" d="100"/>
          <a:sy n="90" d="100"/>
        </p:scale>
        <p:origin x="3564"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874534E0-6DBF-4DBE-9B8C-5453BCB5CEF2}"/>
    <pc:docChg chg="undo custSel addSld modSld">
      <pc:chgData name="Jim McGowan" userId="e2c7446dd3aca506" providerId="LiveId" clId="{874534E0-6DBF-4DBE-9B8C-5453BCB5CEF2}" dt="2021-11-21T16:47:31.601" v="78" actId="12789"/>
      <pc:docMkLst>
        <pc:docMk/>
      </pc:docMkLst>
      <pc:sldChg chg="modSp mod">
        <pc:chgData name="Jim McGowan" userId="e2c7446dd3aca506" providerId="LiveId" clId="{874534E0-6DBF-4DBE-9B8C-5453BCB5CEF2}" dt="2021-11-21T16:03:27.575" v="20" actId="108"/>
        <pc:sldMkLst>
          <pc:docMk/>
          <pc:sldMk cId="3878927468" sldId="316"/>
        </pc:sldMkLst>
        <pc:spChg chg="mod">
          <ac:chgData name="Jim McGowan" userId="e2c7446dd3aca506" providerId="LiveId" clId="{874534E0-6DBF-4DBE-9B8C-5453BCB5CEF2}" dt="2021-11-21T16:03:27.575" v="20" actId="108"/>
          <ac:spMkLst>
            <pc:docMk/>
            <pc:sldMk cId="3878927468" sldId="316"/>
            <ac:spMk id="70658" creationId="{00000000-0000-0000-0000-000000000000}"/>
          </ac:spMkLst>
        </pc:spChg>
      </pc:sldChg>
      <pc:sldChg chg="modSp mod">
        <pc:chgData name="Jim McGowan" userId="e2c7446dd3aca506" providerId="LiveId" clId="{874534E0-6DBF-4DBE-9B8C-5453BCB5CEF2}" dt="2021-11-21T16:33:00.204" v="29" actId="108"/>
        <pc:sldMkLst>
          <pc:docMk/>
          <pc:sldMk cId="3868230441" sldId="566"/>
        </pc:sldMkLst>
        <pc:spChg chg="mod">
          <ac:chgData name="Jim McGowan" userId="e2c7446dd3aca506" providerId="LiveId" clId="{874534E0-6DBF-4DBE-9B8C-5453BCB5CEF2}" dt="2021-11-21T16:33:00.204" v="29" actId="108"/>
          <ac:spMkLst>
            <pc:docMk/>
            <pc:sldMk cId="3868230441" sldId="566"/>
            <ac:spMk id="38914" creationId="{00000000-0000-0000-0000-000000000000}"/>
          </ac:spMkLst>
        </pc:spChg>
      </pc:sldChg>
      <pc:sldChg chg="modSp mod">
        <pc:chgData name="Jim McGowan" userId="e2c7446dd3aca506" providerId="LiveId" clId="{874534E0-6DBF-4DBE-9B8C-5453BCB5CEF2}" dt="2021-11-21T15:51:49.149" v="16" actId="12788"/>
        <pc:sldMkLst>
          <pc:docMk/>
          <pc:sldMk cId="3633869012" sldId="1236"/>
        </pc:sldMkLst>
        <pc:spChg chg="mod">
          <ac:chgData name="Jim McGowan" userId="e2c7446dd3aca506" providerId="LiveId" clId="{874534E0-6DBF-4DBE-9B8C-5453BCB5CEF2}" dt="2021-11-21T15:51:49.149" v="16" actId="12788"/>
          <ac:spMkLst>
            <pc:docMk/>
            <pc:sldMk cId="3633869012" sldId="1236"/>
            <ac:spMk id="108548" creationId="{00000000-0000-0000-0000-000000000000}"/>
          </ac:spMkLst>
        </pc:spChg>
      </pc:sldChg>
      <pc:sldChg chg="modSp mod">
        <pc:chgData name="Jim McGowan" userId="e2c7446dd3aca506" providerId="LiveId" clId="{874534E0-6DBF-4DBE-9B8C-5453BCB5CEF2}" dt="2021-11-21T16:43:30.291" v="55"/>
        <pc:sldMkLst>
          <pc:docMk/>
          <pc:sldMk cId="1107864096" sldId="3816"/>
        </pc:sldMkLst>
        <pc:spChg chg="mod">
          <ac:chgData name="Jim McGowan" userId="e2c7446dd3aca506" providerId="LiveId" clId="{874534E0-6DBF-4DBE-9B8C-5453BCB5CEF2}" dt="2021-11-21T16:43:30.291" v="55"/>
          <ac:spMkLst>
            <pc:docMk/>
            <pc:sldMk cId="1107864096" sldId="3816"/>
            <ac:spMk id="38914" creationId="{00000000-0000-0000-0000-000000000000}"/>
          </ac:spMkLst>
        </pc:spChg>
      </pc:sldChg>
      <pc:sldChg chg="modSp mod">
        <pc:chgData name="Jim McGowan" userId="e2c7446dd3aca506" providerId="LiveId" clId="{874534E0-6DBF-4DBE-9B8C-5453BCB5CEF2}" dt="2021-11-21T16:27:51.284" v="23" actId="6549"/>
        <pc:sldMkLst>
          <pc:docMk/>
          <pc:sldMk cId="4174937902" sldId="3852"/>
        </pc:sldMkLst>
        <pc:spChg chg="mod">
          <ac:chgData name="Jim McGowan" userId="e2c7446dd3aca506" providerId="LiveId" clId="{874534E0-6DBF-4DBE-9B8C-5453BCB5CEF2}" dt="2021-11-21T16:27:51.284" v="23" actId="6549"/>
          <ac:spMkLst>
            <pc:docMk/>
            <pc:sldMk cId="4174937902" sldId="3852"/>
            <ac:spMk id="38914" creationId="{00000000-0000-0000-0000-000000000000}"/>
          </ac:spMkLst>
        </pc:spChg>
      </pc:sldChg>
      <pc:sldChg chg="modSp mod">
        <pc:chgData name="Jim McGowan" userId="e2c7446dd3aca506" providerId="LiveId" clId="{874534E0-6DBF-4DBE-9B8C-5453BCB5CEF2}" dt="2021-11-21T16:41:12.563" v="53" actId="20577"/>
        <pc:sldMkLst>
          <pc:docMk/>
          <pc:sldMk cId="4076610174" sldId="5369"/>
        </pc:sldMkLst>
        <pc:spChg chg="mod">
          <ac:chgData name="Jim McGowan" userId="e2c7446dd3aca506" providerId="LiveId" clId="{874534E0-6DBF-4DBE-9B8C-5453BCB5CEF2}" dt="2021-11-21T16:41:12.563" v="53" actId="20577"/>
          <ac:spMkLst>
            <pc:docMk/>
            <pc:sldMk cId="4076610174" sldId="5369"/>
            <ac:spMk id="64514" creationId="{00000000-0000-0000-0000-000000000000}"/>
          </ac:spMkLst>
        </pc:spChg>
      </pc:sldChg>
      <pc:sldChg chg="modSp mod">
        <pc:chgData name="Jim McGowan" userId="e2c7446dd3aca506" providerId="LiveId" clId="{874534E0-6DBF-4DBE-9B8C-5453BCB5CEF2}" dt="2021-11-21T16:38:30.949" v="39" actId="108"/>
        <pc:sldMkLst>
          <pc:docMk/>
          <pc:sldMk cId="691043793" sldId="5538"/>
        </pc:sldMkLst>
        <pc:spChg chg="mod">
          <ac:chgData name="Jim McGowan" userId="e2c7446dd3aca506" providerId="LiveId" clId="{874534E0-6DBF-4DBE-9B8C-5453BCB5CEF2}" dt="2021-11-21T16:38:30.949" v="39" actId="108"/>
          <ac:spMkLst>
            <pc:docMk/>
            <pc:sldMk cId="691043793" sldId="5538"/>
            <ac:spMk id="24579" creationId="{64164359-1CCE-491B-8BD9-5FB74E8EE1B2}"/>
          </ac:spMkLst>
        </pc:spChg>
      </pc:sldChg>
      <pc:sldChg chg="modSp mod">
        <pc:chgData name="Jim McGowan" userId="e2c7446dd3aca506" providerId="LiveId" clId="{874534E0-6DBF-4DBE-9B8C-5453BCB5CEF2}" dt="2021-11-21T16:45:48.300" v="58" actId="12789"/>
        <pc:sldMkLst>
          <pc:docMk/>
          <pc:sldMk cId="3823187268" sldId="6410"/>
        </pc:sldMkLst>
        <pc:picChg chg="mod">
          <ac:chgData name="Jim McGowan" userId="e2c7446dd3aca506" providerId="LiveId" clId="{874534E0-6DBF-4DBE-9B8C-5453BCB5CEF2}" dt="2021-11-21T16:45:48.300" v="58" actId="12789"/>
          <ac:picMkLst>
            <pc:docMk/>
            <pc:sldMk cId="3823187268" sldId="6410"/>
            <ac:picMk id="3" creationId="{00000000-0000-0000-0000-000000000000}"/>
          </ac:picMkLst>
        </pc:picChg>
      </pc:sldChg>
      <pc:sldChg chg="modSp mod">
        <pc:chgData name="Jim McGowan" userId="e2c7446dd3aca506" providerId="LiveId" clId="{874534E0-6DBF-4DBE-9B8C-5453BCB5CEF2}" dt="2021-11-21T16:39:39.534" v="51" actId="115"/>
        <pc:sldMkLst>
          <pc:docMk/>
          <pc:sldMk cId="1679088327" sldId="7952"/>
        </pc:sldMkLst>
        <pc:spChg chg="mod">
          <ac:chgData name="Jim McGowan" userId="e2c7446dd3aca506" providerId="LiveId" clId="{874534E0-6DBF-4DBE-9B8C-5453BCB5CEF2}" dt="2021-11-21T16:39:39.534" v="51" actId="115"/>
          <ac:spMkLst>
            <pc:docMk/>
            <pc:sldMk cId="1679088327" sldId="7952"/>
            <ac:spMk id="38914" creationId="{00000000-0000-0000-0000-000000000000}"/>
          </ac:spMkLst>
        </pc:spChg>
      </pc:sldChg>
      <pc:sldChg chg="modSp mod">
        <pc:chgData name="Jim McGowan" userId="e2c7446dd3aca506" providerId="LiveId" clId="{874534E0-6DBF-4DBE-9B8C-5453BCB5CEF2}" dt="2021-11-21T15:50:10.083" v="15" actId="12789"/>
        <pc:sldMkLst>
          <pc:docMk/>
          <pc:sldMk cId="3354010277" sldId="7968"/>
        </pc:sldMkLst>
        <pc:picChg chg="mod modCrop">
          <ac:chgData name="Jim McGowan" userId="e2c7446dd3aca506" providerId="LiveId" clId="{874534E0-6DBF-4DBE-9B8C-5453BCB5CEF2}" dt="2021-11-21T15:50:10.083" v="15" actId="12789"/>
          <ac:picMkLst>
            <pc:docMk/>
            <pc:sldMk cId="3354010277" sldId="7968"/>
            <ac:picMk id="2050" creationId="{510E5198-B27D-4BDC-B101-CCA3DDFCB747}"/>
          </ac:picMkLst>
        </pc:picChg>
      </pc:sldChg>
      <pc:sldChg chg="modSp mod">
        <pc:chgData name="Jim McGowan" userId="e2c7446dd3aca506" providerId="LiveId" clId="{874534E0-6DBF-4DBE-9B8C-5453BCB5CEF2}" dt="2021-11-21T16:46:07.253" v="61" actId="12789"/>
        <pc:sldMkLst>
          <pc:docMk/>
          <pc:sldMk cId="800033807" sldId="7998"/>
        </pc:sldMkLst>
        <pc:picChg chg="mod">
          <ac:chgData name="Jim McGowan" userId="e2c7446dd3aca506" providerId="LiveId" clId="{874534E0-6DBF-4DBE-9B8C-5453BCB5CEF2}" dt="2021-11-21T16:46:07.253" v="61" actId="12789"/>
          <ac:picMkLst>
            <pc:docMk/>
            <pc:sldMk cId="800033807" sldId="7998"/>
            <ac:picMk id="3" creationId="{00000000-0000-0000-0000-000000000000}"/>
          </ac:picMkLst>
        </pc:picChg>
      </pc:sldChg>
      <pc:sldChg chg="delSp modSp new mod">
        <pc:chgData name="Jim McGowan" userId="e2c7446dd3aca506" providerId="LiveId" clId="{874534E0-6DBF-4DBE-9B8C-5453BCB5CEF2}" dt="2021-11-21T16:47:31.601" v="78" actId="12789"/>
        <pc:sldMkLst>
          <pc:docMk/>
          <pc:sldMk cId="244446306" sldId="8011"/>
        </pc:sldMkLst>
        <pc:spChg chg="mod">
          <ac:chgData name="Jim McGowan" userId="e2c7446dd3aca506" providerId="LiveId" clId="{874534E0-6DBF-4DBE-9B8C-5453BCB5CEF2}" dt="2021-11-21T16:47:31.601" v="78" actId="12789"/>
          <ac:spMkLst>
            <pc:docMk/>
            <pc:sldMk cId="244446306" sldId="8011"/>
            <ac:spMk id="2" creationId="{231CC5F5-DDEA-4EE6-A8AF-E867BDA82F5B}"/>
          </ac:spMkLst>
        </pc:spChg>
        <pc:spChg chg="del">
          <ac:chgData name="Jim McGowan" userId="e2c7446dd3aca506" providerId="LiveId" clId="{874534E0-6DBF-4DBE-9B8C-5453BCB5CEF2}" dt="2021-11-21T16:47:14.133" v="63" actId="478"/>
          <ac:spMkLst>
            <pc:docMk/>
            <pc:sldMk cId="244446306" sldId="8011"/>
            <ac:spMk id="3" creationId="{FD25E3E7-08FD-4101-90DB-8CA86E4D13D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
        <p:nvSpPr>
          <p:cNvPr id="8" name="Header Placeholder 1">
            <a:extLst>
              <a:ext uri="{FF2B5EF4-FFF2-40B4-BE49-F238E27FC236}">
                <a16:creationId xmlns:a16="http://schemas.microsoft.com/office/drawing/2014/main" id="{97F09B0D-D3B9-434D-A637-282ACEFDB8EF}"/>
              </a:ext>
            </a:extLst>
          </p:cNvPr>
          <p:cNvSpPr>
            <a:spLocks noGrp="1"/>
          </p:cNvSpPr>
          <p:nvPr/>
        </p:nvSpPr>
        <p:spPr>
          <a:xfrm>
            <a:off x="1524001" y="152400"/>
            <a:ext cx="3824288" cy="685800"/>
          </a:xfrm>
          <a:prstGeom prst="rect">
            <a:avLst/>
          </a:prstGeom>
        </p:spPr>
        <p:txBody>
          <a:bodyPr vert="horz" lIns="102166" tIns="51083" rIns="102166" bIns="51083" rtlCol="0"/>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1300" dirty="0">
                <a:latin typeface="Calibri" panose="020F0502020204030204" pitchFamily="34" charset="0"/>
                <a:cs typeface="Calibri" panose="020F0502020204030204" pitchFamily="34" charset="0"/>
              </a:rPr>
              <a:t>Dr. Andy Woods</a:t>
            </a:r>
          </a:p>
          <a:p>
            <a:pPr algn="ctr">
              <a:defRPr/>
            </a:pPr>
            <a:r>
              <a:rPr lang="en-US" sz="1300" dirty="0">
                <a:latin typeface="Calibri" panose="020F0502020204030204" pitchFamily="34" charset="0"/>
                <a:cs typeface="Calibri" panose="020F0502020204030204" pitchFamily="34" charset="0"/>
              </a:rPr>
              <a:t>THE RAPTURE 070 - Questions and Answers - Part 8</a:t>
            </a:r>
          </a:p>
          <a:p>
            <a:pPr algn="ctr">
              <a:defRPr/>
            </a:pPr>
            <a:r>
              <a:rPr lang="en-US" sz="1300" dirty="0">
                <a:latin typeface="Calibri" panose="020F0502020204030204" pitchFamily="34" charset="0"/>
                <a:cs typeface="Calibri" panose="020F0502020204030204" pitchFamily="34" charset="0"/>
              </a:rPr>
              <a:t>11-28-2021</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9/06/2017</a:t>
            </a:r>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1049893">
              <a:defRPr/>
            </a:pPr>
            <a:fld id="{888B744C-CCA7-42F0-B026-54AA483E0A4D}" type="slidenum">
              <a:rPr lang="en-US" altLang="en-US">
                <a:solidFill>
                  <a:srgbClr val="000000"/>
                </a:solidFill>
                <a:latin typeface="Calibri" panose="020F0502020204030204" pitchFamily="34" charset="0"/>
                <a:cs typeface="+mn-cs"/>
              </a:rPr>
              <a:pPr defTabSz="1049893">
                <a:defRPr/>
              </a:pPr>
              <a:t>1</a:t>
            </a:fld>
            <a:endParaRPr lang="en-US" altLang="en-US" dirty="0">
              <a:solidFill>
                <a:srgbClr val="000000"/>
              </a:solidFill>
              <a:latin typeface="Calibri" panose="020F0502020204030204" pitchFamily="34" charset="0"/>
              <a:cs typeface="+mn-cs"/>
            </a:endParaRPr>
          </a:p>
        </p:txBody>
      </p:sp>
    </p:spTree>
    <p:extLst>
      <p:ext uri="{BB962C8B-B14F-4D97-AF65-F5344CB8AC3E}">
        <p14:creationId xmlns:p14="http://schemas.microsoft.com/office/powerpoint/2010/main" val="158660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11/27/2021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1382040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154550752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extLst>
      <p:ext uri="{BB962C8B-B14F-4D97-AF65-F5344CB8AC3E}">
        <p14:creationId xmlns:p14="http://schemas.microsoft.com/office/powerpoint/2010/main" val="2508646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dirty="0"/>
          </a:p>
        </p:txBody>
      </p:sp>
      <p:sp>
        <p:nvSpPr>
          <p:cNvPr id="4" name="Rectangle 35"/>
          <p:cNvSpPr>
            <a:spLocks noGrp="1" noChangeArrowheads="1"/>
          </p:cNvSpPr>
          <p:nvPr>
            <p:ph type="dt" sz="half" idx="10"/>
          </p:nvPr>
        </p:nvSpPr>
        <p:spPr/>
        <p:txBody>
          <a:bodyPr/>
          <a:lstStyle>
            <a:lvl1pPr>
              <a:defRPr/>
            </a:lvl1pPr>
          </a:lstStyle>
          <a:p>
            <a:pPr>
              <a:defRPr/>
            </a:pPr>
            <a:endParaRPr lang="en-US" dirty="0"/>
          </a:p>
        </p:txBody>
      </p:sp>
      <p:sp>
        <p:nvSpPr>
          <p:cNvPr id="5" name="Rectangle 36"/>
          <p:cNvSpPr>
            <a:spLocks noGrp="1" noChangeArrowheads="1"/>
          </p:cNvSpPr>
          <p:nvPr>
            <p:ph type="ftr" sz="quarter" idx="11"/>
          </p:nvPr>
        </p:nvSpPr>
        <p:spPr/>
        <p:txBody>
          <a:bodyPr/>
          <a:lstStyle>
            <a:lvl1pPr>
              <a:defRPr/>
            </a:lvl1pPr>
          </a:lstStyle>
          <a:p>
            <a:pPr>
              <a:defRPr/>
            </a:pPr>
            <a:endParaRPr lang="en-US" dirty="0"/>
          </a:p>
        </p:txBody>
      </p:sp>
      <p:sp>
        <p:nvSpPr>
          <p:cNvPr id="6" name="Rectangle 37"/>
          <p:cNvSpPr>
            <a:spLocks noGrp="1" noChangeArrowheads="1"/>
          </p:cNvSpPr>
          <p:nvPr>
            <p:ph type="sldNum" sz="quarter" idx="12"/>
          </p:nvPr>
        </p:nvSpPr>
        <p:spPr/>
        <p:txBody>
          <a:bodyPr/>
          <a:lstStyle>
            <a:lvl1pPr>
              <a:defRPr smtClean="0"/>
            </a:lvl1pPr>
          </a:lstStyle>
          <a:p>
            <a:pPr>
              <a:defRPr/>
            </a:pPr>
            <a:fld id="{22A69937-A8A9-4AD0-AD49-19A78A438BAB}" type="slidenum">
              <a:rPr lang="en-US" altLang="en-US"/>
              <a:pPr>
                <a:defRPr/>
              </a:pPr>
              <a:t>‹#›</a:t>
            </a:fld>
            <a:endParaRPr lang="en-US" altLang="en-US" dirty="0"/>
          </a:p>
        </p:txBody>
      </p:sp>
    </p:spTree>
    <p:extLst>
      <p:ext uri="{BB962C8B-B14F-4D97-AF65-F5344CB8AC3E}">
        <p14:creationId xmlns:p14="http://schemas.microsoft.com/office/powerpoint/2010/main" val="3633313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11/27/2021</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143685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3"/>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524000" y="609600"/>
            <a:ext cx="103632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68" r:id="rId11"/>
    <p:sldLayoutId id="2147492673" r:id="rId12"/>
    <p:sldLayoutId id="2147492677" r:id="rId13"/>
    <p:sldLayoutId id="2147492679" r:id="rId14"/>
    <p:sldLayoutId id="2147492681" r:id="rId15"/>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customXml" Target="../ink/ink1.xml"/><Relationship Id="rId1" Type="http://schemas.openxmlformats.org/officeDocument/2006/relationships/slideLayout" Target="../slideLayouts/slideLayout10.xml"/><Relationship Id="rId6" Type="http://schemas.openxmlformats.org/officeDocument/2006/relationships/customXml" Target="../ink/ink3.xml"/><Relationship Id="rId5" Type="http://schemas.openxmlformats.org/officeDocument/2006/relationships/image" Target="../media/image40.png"/><Relationship Id="rId4" Type="http://schemas.openxmlformats.org/officeDocument/2006/relationships/customXml" Target="../ink/ink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F43D649-8361-4C4A-B28C-00395921C611}"/>
              </a:ext>
            </a:extLst>
          </p:cNvPr>
          <p:cNvSpPr txBox="1"/>
          <p:nvPr/>
        </p:nvSpPr>
        <p:spPr>
          <a:xfrm>
            <a:off x="1524000" y="228601"/>
            <a:ext cx="9144000" cy="1323439"/>
          </a:xfrm>
          <a:prstGeom prst="rect">
            <a:avLst/>
          </a:prstGeom>
          <a:noFill/>
        </p:spPr>
        <p:txBody>
          <a:bodyPr wrap="square" rtlCol="0">
            <a:spAutoFit/>
          </a:bodyPr>
          <a:lstStyle/>
          <a:p>
            <a:pPr algn="ctr"/>
            <a:r>
              <a:rPr lang="en-US" sz="44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a:t>
            </a:r>
          </a:p>
          <a:p>
            <a:pPr algn="ct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and When? – Part 8</a:t>
            </a:r>
          </a:p>
        </p:txBody>
      </p:sp>
      <p:pic>
        <p:nvPicPr>
          <p:cNvPr id="10" name="Picture 9">
            <a:extLst>
              <a:ext uri="{FF2B5EF4-FFF2-40B4-BE49-F238E27FC236}">
                <a16:creationId xmlns:a16="http://schemas.microsoft.com/office/drawing/2014/main" id="{41C08501-9EF7-45D6-B47B-36B8A964BC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1" y="1600200"/>
            <a:ext cx="4876801" cy="3657600"/>
          </a:xfrm>
          <a:prstGeom prst="rect">
            <a:avLst/>
          </a:prstGeom>
        </p:spPr>
      </p:pic>
      <p:sp>
        <p:nvSpPr>
          <p:cNvPr id="6" name="Rectangle 7">
            <a:extLst>
              <a:ext uri="{FF2B5EF4-FFF2-40B4-BE49-F238E27FC236}">
                <a16:creationId xmlns:a16="http://schemas.microsoft.com/office/drawing/2014/main" id="{D65195AB-2281-49E9-B37C-074446855AB8}"/>
              </a:ext>
            </a:extLst>
          </p:cNvPr>
          <p:cNvSpPr txBox="1">
            <a:spLocks noChangeArrowheads="1"/>
          </p:cNvSpPr>
          <p:nvPr/>
        </p:nvSpPr>
        <p:spPr bwMode="auto">
          <a:xfrm>
            <a:off x="3352800" y="5715000"/>
            <a:ext cx="5486400" cy="85725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Andrew Marshall Woods, Th.M., JD., PhD.</a:t>
            </a:r>
          </a:p>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Sr. Pastor, Sugar Land Bible Church</a:t>
            </a:r>
          </a:p>
        </p:txBody>
      </p:sp>
      <p:pic>
        <p:nvPicPr>
          <p:cNvPr id="11" name="Picture 1">
            <a:extLst>
              <a:ext uri="{FF2B5EF4-FFF2-40B4-BE49-F238E27FC236}">
                <a16:creationId xmlns:a16="http://schemas.microsoft.com/office/drawing/2014/main" id="{F5D3EB02-A17E-484E-97FB-B34B32CA077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75062" y="5820314"/>
            <a:ext cx="885286" cy="88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126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833689" y="230718"/>
            <a:ext cx="6524625" cy="901732"/>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MAIL BAG</a:t>
            </a:r>
          </a:p>
        </p:txBody>
      </p:sp>
      <p:sp>
        <p:nvSpPr>
          <p:cNvPr id="22531" name="Rectangle 3"/>
          <p:cNvSpPr>
            <a:spLocks noGrp="1" noChangeArrowheads="1"/>
          </p:cNvSpPr>
          <p:nvPr>
            <p:ph type="body" sz="half" idx="2"/>
          </p:nvPr>
        </p:nvSpPr>
        <p:spPr>
          <a:xfrm>
            <a:off x="1762125" y="1371600"/>
            <a:ext cx="8667750" cy="4724400"/>
          </a:xfrm>
        </p:spPr>
        <p:txBody>
          <a:bodyPr/>
          <a:lstStyle/>
          <a:p>
            <a:pPr marL="569913" indent="-569913" algn="just"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Gap between rapture and Tribulation?</a:t>
            </a:r>
          </a:p>
          <a:p>
            <a:pPr marL="569913" indent="-569913" algn="just" eaLnBrk="1" hangingPunct="1">
              <a:spcBef>
                <a:spcPts val="0"/>
              </a:spcBef>
              <a:spcAft>
                <a:spcPts val="36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Restrainer = Michael the archangel?</a:t>
            </a:r>
          </a:p>
          <a:p>
            <a:pPr marL="569913" indent="-569913" algn="just"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Overview of end time events?</a:t>
            </a:r>
          </a:p>
        </p:txBody>
      </p:sp>
      <p:pic>
        <p:nvPicPr>
          <p:cNvPr id="6" name="Picture 5">
            <a:extLst>
              <a:ext uri="{FF2B5EF4-FFF2-40B4-BE49-F238E27FC236}">
                <a16:creationId xmlns:a16="http://schemas.microsoft.com/office/drawing/2014/main" id="{7752252D-B52D-4516-8095-AF8DA78803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1"/>
            <a:ext cx="990601" cy="912283"/>
          </a:xfrm>
          <a:prstGeom prst="ellipse">
            <a:avLst/>
          </a:prstGeom>
        </p:spPr>
      </p:pic>
      <p:pic>
        <p:nvPicPr>
          <p:cNvPr id="8" name="Picture 7">
            <a:extLst>
              <a:ext uri="{FF2B5EF4-FFF2-40B4-BE49-F238E27FC236}">
                <a16:creationId xmlns:a16="http://schemas.microsoft.com/office/drawing/2014/main" id="{3E4E3E48-63F8-405D-9D7F-82C47E7514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91799" y="76201"/>
            <a:ext cx="990601" cy="912283"/>
          </a:xfrm>
          <a:prstGeom prst="ellipse">
            <a:avLst/>
          </a:prstGeom>
        </p:spPr>
      </p:pic>
      <p:pic>
        <p:nvPicPr>
          <p:cNvPr id="3" name="Picture 2">
            <a:extLst>
              <a:ext uri="{FF2B5EF4-FFF2-40B4-BE49-F238E27FC236}">
                <a16:creationId xmlns:a16="http://schemas.microsoft.com/office/drawing/2014/main" id="{C1F01850-66CF-4CDC-B93F-3B27F205BDED}"/>
              </a:ext>
            </a:extLst>
          </p:cNvPr>
          <p:cNvPicPr>
            <a:picLocks noChangeAspect="1"/>
          </p:cNvPicPr>
          <p:nvPr/>
        </p:nvPicPr>
        <p:blipFill>
          <a:blip r:embed="rId3"/>
          <a:stretch>
            <a:fillRect/>
          </a:stretch>
        </p:blipFill>
        <p:spPr>
          <a:xfrm>
            <a:off x="5094579" y="5121309"/>
            <a:ext cx="2002842" cy="1505973"/>
          </a:xfrm>
          <a:prstGeom prst="rect">
            <a:avLst/>
          </a:prstGeom>
        </p:spPr>
      </p:pic>
    </p:spTree>
    <p:extLst>
      <p:ext uri="{BB962C8B-B14F-4D97-AF65-F5344CB8AC3E}">
        <p14:creationId xmlns:p14="http://schemas.microsoft.com/office/powerpoint/2010/main" val="3398007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EF4562-F277-4DD8-BED7-FE7DFFA7E6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0"/>
            <a:ext cx="109728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Thessalonians 2:6-7</a:t>
            </a:r>
          </a:p>
          <a:p>
            <a:pPr algn="just">
              <a:spcAft>
                <a:spcPts val="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you know what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katechon</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neuter</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so that in his time he will be revealed.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mystery of lawlessness is already at work; only he who 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a:t>
            </a:r>
            <a:r>
              <a:rPr lang="en-US" sz="3600"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katechōn</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masculine</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do so</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he is taken out of the way.</a:t>
            </a:r>
          </a:p>
        </p:txBody>
      </p:sp>
      <p:pic>
        <p:nvPicPr>
          <p:cNvPr id="5" name="Picture 4">
            <a:extLst>
              <a:ext uri="{FF2B5EF4-FFF2-40B4-BE49-F238E27FC236}">
                <a16:creationId xmlns:a16="http://schemas.microsoft.com/office/drawing/2014/main" id="{E02D4BAC-0F66-4897-9E40-1333907C16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2361" y="3200400"/>
            <a:ext cx="1747281" cy="1645920"/>
          </a:xfrm>
          <a:prstGeom prst="rect">
            <a:avLst/>
          </a:prstGeom>
        </p:spPr>
      </p:pic>
    </p:spTree>
    <p:extLst>
      <p:ext uri="{BB962C8B-B14F-4D97-AF65-F5344CB8AC3E}">
        <p14:creationId xmlns:p14="http://schemas.microsoft.com/office/powerpoint/2010/main" val="1092232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857500" y="228600"/>
            <a:ext cx="6477000" cy="929640"/>
          </a:xfrm>
        </p:spPr>
        <p:txBody>
          <a:bodyPr/>
          <a:lstStyle/>
          <a:p>
            <a:pPr algn="ctr"/>
            <a:r>
              <a:rPr lang="en-US" sz="3600" kern="1200" dirty="0">
                <a:solidFill>
                  <a:srgbClr val="00FFFF"/>
                </a:solidFill>
                <a:effectLst>
                  <a:outerShdw blurRad="38100" dist="38100" dir="2700000" algn="tl">
                    <a:srgbClr val="000000"/>
                  </a:outerShdw>
                </a:effectLst>
                <a:cs typeface="Calibri" panose="020F0502020204030204" pitchFamily="34" charset="0"/>
              </a:rPr>
              <a:t>Marvin Rosenthal</a:t>
            </a:r>
            <a:endParaRPr lang="en-US" sz="2000" dirty="0">
              <a:solidFill>
                <a:schemeClr val="tx1"/>
              </a:solidFill>
              <a:effectLst>
                <a:outerShdw blurRad="38100" dist="38100" dir="2700000" algn="tl">
                  <a:srgbClr val="000000">
                    <a:alpha val="43137"/>
                  </a:srgbClr>
                </a:outerShdw>
              </a:effectLst>
            </a:endParaRPr>
          </a:p>
        </p:txBody>
      </p:sp>
      <p:sp>
        <p:nvSpPr>
          <p:cNvPr id="16387" name="Rectangle 3"/>
          <p:cNvSpPr>
            <a:spLocks noGrp="1" noChangeArrowheads="1"/>
          </p:cNvSpPr>
          <p:nvPr>
            <p:ph type="body" idx="1"/>
          </p:nvPr>
        </p:nvSpPr>
        <p:spPr>
          <a:xfrm>
            <a:off x="609600" y="1371600"/>
            <a:ext cx="10972800" cy="4038600"/>
          </a:xfrm>
        </p:spPr>
        <p:txBody>
          <a:bodyPr/>
          <a:lstStyle/>
          <a:p>
            <a:pPr marL="0" indent="0" algn="just">
              <a:buNone/>
              <a:defRPr/>
            </a:pPr>
            <a:r>
              <a:rPr lang="en-US" dirty="0">
                <a:effectLst>
                  <a:outerShdw blurRad="38100" dist="38100" dir="2700000" algn="tl">
                    <a:srgbClr val="000000">
                      <a:alpha val="43137"/>
                    </a:srgbClr>
                  </a:outerShdw>
                </a:effectLst>
              </a:rPr>
              <a:t>“…of paramount importance is the identification of the one who restraints or hinders the Antichrist until ‘he [the restrainer] be taken out of the way.’ The restrainer is neither the Holy Spirit nor human government. Evidence is strained to support either of those contentions. There is, however, substantial evidence to identify the restrainer. He who restraints until ‘he be taken out of the way’ is the Archangel Michael</a:t>
            </a:r>
            <a:r>
              <a:rPr lang="en-US" i="1" dirty="0">
                <a:effectLst>
                  <a:outerShdw blurRad="38100" dist="38100" dir="2700000" algn="tl">
                    <a:srgbClr val="000000">
                      <a:alpha val="43137"/>
                    </a:srgbClr>
                  </a:outerShdw>
                </a:effectLst>
              </a:rPr>
              <a:t>.”</a:t>
            </a:r>
          </a:p>
        </p:txBody>
      </p:sp>
      <p:pic>
        <p:nvPicPr>
          <p:cNvPr id="2050" name="Picture 2">
            <a:extLst>
              <a:ext uri="{FF2B5EF4-FFF2-40B4-BE49-F238E27FC236}">
                <a16:creationId xmlns:a16="http://schemas.microsoft.com/office/drawing/2014/main" id="{98BA394E-E301-4D6F-8736-3BD47A2430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76200"/>
            <a:ext cx="731520" cy="10972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074CB9D-2478-4629-87F3-17E4CCA3CF8B}"/>
              </a:ext>
            </a:extLst>
          </p:cNvPr>
          <p:cNvSpPr txBox="1"/>
          <p:nvPr/>
        </p:nvSpPr>
        <p:spPr>
          <a:xfrm>
            <a:off x="2438400" y="6172200"/>
            <a:ext cx="7315200" cy="584775"/>
          </a:xfrm>
          <a:prstGeom prst="rect">
            <a:avLst/>
          </a:prstGeom>
          <a:noFill/>
        </p:spPr>
        <p:txBody>
          <a:bodyPr wrap="square">
            <a:spAutoFit/>
          </a:bodyPr>
          <a:lstStyle/>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Marvin J. Rosenthal,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Pre-Wrath Rapture of the Church: A New Understanding of the Tribulation, and the Second Coming</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(Nashville, TN: Thomas Nelson, 1990), 112.</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5316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EF4562-F277-4DD8-BED7-FE7DFFA7E6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0"/>
            <a:ext cx="109728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Thessalonians 2:6-7</a:t>
            </a:r>
          </a:p>
          <a:p>
            <a:pPr algn="just">
              <a:spcAft>
                <a:spcPts val="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you know what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katechon</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neuter</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so that in his time he will be revealed.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mystery of lawlessness is already at work; only he who 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a:t>
            </a:r>
            <a:r>
              <a:rPr lang="en-US" sz="3600"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katechōn</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masculine</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do so</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he is taken out of the way.</a:t>
            </a:r>
          </a:p>
        </p:txBody>
      </p:sp>
      <p:pic>
        <p:nvPicPr>
          <p:cNvPr id="5" name="Picture 4">
            <a:extLst>
              <a:ext uri="{FF2B5EF4-FFF2-40B4-BE49-F238E27FC236}">
                <a16:creationId xmlns:a16="http://schemas.microsoft.com/office/drawing/2014/main" id="{E02D4BAC-0F66-4897-9E40-1333907C16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2361" y="3200400"/>
            <a:ext cx="1747281" cy="1645920"/>
          </a:xfrm>
          <a:prstGeom prst="rect">
            <a:avLst/>
          </a:prstGeom>
        </p:spPr>
      </p:pic>
    </p:spTree>
    <p:extLst>
      <p:ext uri="{BB962C8B-B14F-4D97-AF65-F5344CB8AC3E}">
        <p14:creationId xmlns:p14="http://schemas.microsoft.com/office/powerpoint/2010/main" val="2129394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55DEC6-069A-4392-83F5-E97C42AC1B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1"/>
            <a:ext cx="109728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14:16-17</a:t>
            </a:r>
          </a:p>
          <a:p>
            <a:pPr algn="just">
              <a:spcAft>
                <a:spcPts val="75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ask the Father, and He will give you another Helper,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may be with you forever;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truth, whom the world cannot receive, because it does not see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know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know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abides with you and will be in you.</a:t>
            </a:r>
          </a:p>
        </p:txBody>
      </p:sp>
      <p:pic>
        <p:nvPicPr>
          <p:cNvPr id="5" name="Picture 4">
            <a:extLst>
              <a:ext uri="{FF2B5EF4-FFF2-40B4-BE49-F238E27FC236}">
                <a16:creationId xmlns:a16="http://schemas.microsoft.com/office/drawing/2014/main" id="{A60E0686-98F5-4674-BE21-385559D2CB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7966" y="3505200"/>
            <a:ext cx="1456068" cy="1371600"/>
          </a:xfrm>
          <a:prstGeom prst="rect">
            <a:avLst/>
          </a:prstGeom>
        </p:spPr>
      </p:pic>
    </p:spTree>
    <p:extLst>
      <p:ext uri="{BB962C8B-B14F-4D97-AF65-F5344CB8AC3E}">
        <p14:creationId xmlns:p14="http://schemas.microsoft.com/office/powerpoint/2010/main" val="2518270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2E97D8E-FB94-4BE1-874C-907871453F15}"/>
              </a:ext>
            </a:extLst>
          </p:cNvPr>
          <p:cNvSpPr txBox="1"/>
          <p:nvPr/>
        </p:nvSpPr>
        <p:spPr>
          <a:xfrm>
            <a:off x="609600" y="0"/>
            <a:ext cx="10972800" cy="5047536"/>
          </a:xfrm>
          <a:prstGeom prst="rect">
            <a:avLst/>
          </a:prstGeom>
          <a:noFill/>
        </p:spPr>
        <p:txBody>
          <a:bodyPr wrap="square">
            <a:spAutoFit/>
          </a:bodyPr>
          <a:lstStyle/>
          <a:p>
            <a:pPr marR="0" algn="ctr" defTabSz="51435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16:7-11</a:t>
            </a:r>
          </a:p>
          <a:p>
            <a:pPr marL="0" marR="0" algn="just">
              <a:spcBef>
                <a:spcPts val="0"/>
              </a:spcBef>
              <a:spcAft>
                <a:spcPts val="1000"/>
              </a:spcAft>
            </a:pPr>
            <a:r>
              <a:rPr lang="en-US" sz="3400" u="none" strike="noStrike" baseline="30000" dirty="0">
                <a:effectLst>
                  <a:outerShdw blurRad="38100" dist="38100" dir="2700000" algn="tl">
                    <a:srgbClr val="000000">
                      <a:alpha val="43137"/>
                    </a:srgbClr>
                  </a:outerShdw>
                </a:effectLst>
                <a:latin typeface="Calibri" panose="020F0502020204030204" pitchFamily="34" charset="0"/>
              </a:rPr>
              <a:t>7</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“But I tell you the truth, it is to your advantage that I go away; for if I do not go away,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Helper</a:t>
            </a:r>
            <a:r>
              <a:rPr lang="en-US" sz="3400" dirty="0">
                <a:effectLst>
                  <a:outerShdw blurRad="38100" dist="38100" dir="2700000" algn="tl">
                    <a:srgbClr val="000000">
                      <a:alpha val="43137"/>
                    </a:srgbClr>
                  </a:outerShdw>
                </a:effectLst>
                <a:latin typeface="Calibri" panose="020F0502020204030204" pitchFamily="34" charset="0"/>
              </a:rPr>
              <a:t> will not come to you; but if I go, I will send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Him</a:t>
            </a:r>
            <a:r>
              <a:rPr lang="en-US" sz="3400" dirty="0">
                <a:effectLst>
                  <a:outerShdw blurRad="38100" dist="38100" dir="2700000" algn="tl">
                    <a:srgbClr val="000000">
                      <a:alpha val="43137"/>
                    </a:srgbClr>
                  </a:outerShdw>
                </a:effectLst>
                <a:latin typeface="Calibri" panose="020F0502020204030204" pitchFamily="34" charset="0"/>
              </a:rPr>
              <a:t> to you.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8</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He</a:t>
            </a:r>
            <a:r>
              <a:rPr lang="en-US" sz="3400" dirty="0">
                <a:effectLst>
                  <a:outerShdw blurRad="38100" dist="38100" dir="2700000" algn="tl">
                    <a:srgbClr val="000000">
                      <a:alpha val="43137"/>
                    </a:srgbClr>
                  </a:outerShdw>
                </a:effectLst>
                <a:latin typeface="Calibri" panose="020F0502020204030204" pitchFamily="34" charset="0"/>
              </a:rPr>
              <a:t>, when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He</a:t>
            </a:r>
            <a:r>
              <a:rPr lang="en-US" sz="3400" dirty="0">
                <a:effectLst>
                  <a:outerShdw blurRad="38100" dist="38100" dir="2700000" algn="tl">
                    <a:srgbClr val="000000">
                      <a:alpha val="43137"/>
                    </a:srgbClr>
                  </a:outerShdw>
                </a:effectLst>
                <a:latin typeface="Calibri" panose="020F0502020204030204" pitchFamily="34" charset="0"/>
              </a:rPr>
              <a:t> comes, will convict the world concerning sin and righteousness and judgment;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9</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concerning sin, because they do not believe in Me;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10</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and concerning righteousness, because I go to the Father and you no longer see Me;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11</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and concerning judgment, because the ruler of this world has been judged. </a:t>
            </a:r>
          </a:p>
        </p:txBody>
      </p:sp>
    </p:spTree>
    <p:extLst>
      <p:ext uri="{BB962C8B-B14F-4D97-AF65-F5344CB8AC3E}">
        <p14:creationId xmlns:p14="http://schemas.microsoft.com/office/powerpoint/2010/main" val="2276571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0AE346-3F8A-4486-999E-77ABD7DE97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21507" name="Rectangle 3"/>
          <p:cNvSpPr>
            <a:spLocks noGrp="1" noChangeArrowheads="1"/>
          </p:cNvSpPr>
          <p:nvPr>
            <p:ph idx="1"/>
          </p:nvPr>
        </p:nvSpPr>
        <p:spPr>
          <a:xfrm>
            <a:off x="609600" y="0"/>
            <a:ext cx="10972800" cy="3048000"/>
          </a:xfrm>
        </p:spPr>
        <p:txBody>
          <a:bodyPr/>
          <a:lstStyle/>
          <a:p>
            <a:pPr marL="0" indent="0" algn="ctr" defTabSz="514350">
              <a:spcBef>
                <a:spcPts val="0"/>
              </a:spcBef>
              <a:spcAft>
                <a:spcPts val="1200"/>
              </a:spcAft>
              <a:buNone/>
              <a:defRPr/>
            </a:pPr>
            <a:r>
              <a:rPr lang="en-US" sz="4000" kern="1200" dirty="0">
                <a:solidFill>
                  <a:srgbClr val="00FFFF"/>
                </a:solidFill>
                <a:ea typeface="+mj-ea"/>
                <a:cs typeface="Calibri" panose="020F0502020204030204" pitchFamily="34" charset="0"/>
              </a:rPr>
              <a:t>2 Thessalonians 2:9</a:t>
            </a:r>
          </a:p>
          <a:p>
            <a:pPr marL="0" indent="0" algn="just" eaLnBrk="1" hangingPunct="1">
              <a:spcBef>
                <a:spcPts val="0"/>
              </a:spcBef>
              <a:buNone/>
            </a:pPr>
            <a:r>
              <a:rPr lang="en-US" sz="3600" dirty="0">
                <a:cs typeface="Calibri" panose="020F0502020204030204" pitchFamily="34" charset="0"/>
              </a:rPr>
              <a:t>“</a:t>
            </a:r>
            <a:r>
              <a:rPr lang="en-US" sz="3600" i="1" dirty="0">
                <a:cs typeface="Calibri" panose="020F0502020204030204" pitchFamily="34" charset="0"/>
              </a:rPr>
              <a:t>that is</a:t>
            </a:r>
            <a:r>
              <a:rPr lang="en-US" sz="3600" dirty="0">
                <a:cs typeface="Calibri" panose="020F0502020204030204" pitchFamily="34" charset="0"/>
              </a:rPr>
              <a:t>, the one whose coming is in accord with the activity of </a:t>
            </a:r>
            <a:r>
              <a:rPr lang="en-US" sz="3600" b="1" u="sng" dirty="0">
                <a:solidFill>
                  <a:srgbClr val="FFFFCC"/>
                </a:solidFill>
                <a:cs typeface="Calibri" panose="020F0502020204030204" pitchFamily="34" charset="0"/>
              </a:rPr>
              <a:t>Satan</a:t>
            </a:r>
            <a:r>
              <a:rPr lang="en-US" sz="3600" dirty="0">
                <a:cs typeface="Calibri" panose="020F0502020204030204" pitchFamily="34" charset="0"/>
              </a:rPr>
              <a:t>, with all power and signs and false wonders.”</a:t>
            </a:r>
          </a:p>
        </p:txBody>
      </p:sp>
      <p:pic>
        <p:nvPicPr>
          <p:cNvPr id="7" name="Picture 8">
            <a:extLst>
              <a:ext uri="{FF2B5EF4-FFF2-40B4-BE49-F238E27FC236}">
                <a16:creationId xmlns:a16="http://schemas.microsoft.com/office/drawing/2014/main" id="{5B3882CD-D3A8-4766-9E69-18D046EAD20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7940" y="2788920"/>
            <a:ext cx="2836120" cy="201168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42183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066800" y="724394"/>
          <a:ext cx="10058400" cy="5409212"/>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4648200">
                  <a:extLst>
                    <a:ext uri="{9D8B030D-6E8A-4147-A177-3AD203B41FA5}">
                      <a16:colId xmlns:a16="http://schemas.microsoft.com/office/drawing/2014/main" val="20002"/>
                    </a:ext>
                  </a:extLst>
                </a:gridCol>
              </a:tblGrid>
              <a:tr h="1371600">
                <a:tc gridSpan="3">
                  <a:txBody>
                    <a:bodyPr/>
                    <a:lstStyle/>
                    <a:p>
                      <a:pPr algn="ctr"/>
                      <a:r>
                        <a:rPr kumimoji="0" lang="en-US" sz="40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Antichrist’s Satanic Miracles</a:t>
                      </a:r>
                    </a:p>
                    <a:p>
                      <a:pPr algn="ctr"/>
                      <a:r>
                        <a:rPr kumimoji="0" lang="en-US" sz="3200" b="0" i="0" u="none" strike="noStrike" kern="0" cap="none" spc="0" normalizeH="0" baseline="0" noProof="0" dirty="0">
                          <a:ln>
                            <a:noFill/>
                          </a:ln>
                          <a:solidFill>
                            <a:schemeClr val="tx1"/>
                          </a:solidFill>
                          <a:effectLst/>
                          <a:uLnTx/>
                          <a:uFillTx/>
                          <a:latin typeface="Calibri" panose="020F0502020204030204" pitchFamily="34" charset="0"/>
                          <a:ea typeface="+mj-ea"/>
                          <a:cs typeface="+mj-cs"/>
                        </a:rPr>
                        <a:t>(2 Thessalonians 2:9)</a:t>
                      </a:r>
                      <a:endParaRPr lang="en-US" sz="3200" u="sng" dirty="0">
                        <a:solidFill>
                          <a:schemeClr val="tx1"/>
                        </a:solidFill>
                        <a:latin typeface="Calibri" panose="020F0502020204030204" pitchFamily="34" charset="0"/>
                      </a:endParaRPr>
                    </a:p>
                  </a:txBody>
                  <a:tcPr anchor="ctr">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sz="3200" u="sng" dirty="0">
                        <a:latin typeface="Calibri" panose="020F0502020204030204" pitchFamily="34" charset="0"/>
                      </a:endParaRPr>
                    </a:p>
                  </a:txBody>
                  <a:tcPr/>
                </a:tc>
                <a:tc hMerge="1">
                  <a:txBody>
                    <a:bodyPr/>
                    <a:lstStyle/>
                    <a:p>
                      <a:endParaRPr lang="en-US" sz="3200" u="sng" dirty="0">
                        <a:latin typeface="Calibri" panose="020F0502020204030204" pitchFamily="34" charset="0"/>
                      </a:endParaRPr>
                    </a:p>
                  </a:txBody>
                  <a:tcPr/>
                </a:tc>
                <a:extLst>
                  <a:ext uri="{0D108BD9-81ED-4DB2-BD59-A6C34878D82A}">
                    <a16:rowId xmlns:a16="http://schemas.microsoft.com/office/drawing/2014/main" val="73751821"/>
                  </a:ext>
                </a:extLst>
              </a:tr>
              <a:tr h="1009403">
                <a:tc>
                  <a:txBody>
                    <a:bodyPr/>
                    <a:lstStyle/>
                    <a:p>
                      <a:pPr algn="ctr"/>
                      <a:r>
                        <a:rPr lang="en-US" sz="3400" b="1" u="none" dirty="0">
                          <a:solidFill>
                            <a:srgbClr val="C00000"/>
                          </a:solidFill>
                          <a:latin typeface="Calibri" panose="020F0502020204030204" pitchFamily="34" charset="0"/>
                        </a:rPr>
                        <a:t>MIRACLE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400" b="1" u="none" dirty="0">
                          <a:solidFill>
                            <a:srgbClr val="0000CC"/>
                          </a:solidFill>
                          <a:latin typeface="Calibri" panose="020F0502020204030204" pitchFamily="34" charset="0"/>
                        </a:rPr>
                        <a:t>GREEK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400" b="1" u="none" dirty="0">
                          <a:solidFill>
                            <a:srgbClr val="006600"/>
                          </a:solidFill>
                          <a:latin typeface="Calibri" panose="020F0502020204030204" pitchFamily="34" charset="0"/>
                        </a:rPr>
                        <a:t>CHRIST’S MINISTRY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09403">
                <a:tc>
                  <a:txBody>
                    <a:bodyPr/>
                    <a:lstStyle/>
                    <a:p>
                      <a:pPr algn="ctr"/>
                      <a:r>
                        <a:rPr lang="en-US" sz="3400" b="1" dirty="0">
                          <a:solidFill>
                            <a:srgbClr val="C00000"/>
                          </a:solidFill>
                          <a:latin typeface="Calibri" panose="020F0502020204030204" pitchFamily="34" charset="0"/>
                        </a:rPr>
                        <a:t>Powers</a:t>
                      </a:r>
                      <a:endParaRPr lang="en-US" sz="3400" b="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400" b="1" i="1" dirty="0">
                          <a:solidFill>
                            <a:srgbClr val="0000CC"/>
                          </a:solidFill>
                          <a:latin typeface="Calibri" panose="020F0502020204030204" pitchFamily="34" charset="0"/>
                        </a:rPr>
                        <a:t>Dynamis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400" b="1" dirty="0">
                          <a:solidFill>
                            <a:srgbClr val="006600"/>
                          </a:solidFill>
                          <a:latin typeface="Calibri" panose="020F0502020204030204" pitchFamily="34" charset="0"/>
                        </a:rPr>
                        <a:t>Matt. 11:20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09403">
                <a:tc>
                  <a:txBody>
                    <a:bodyPr/>
                    <a:lstStyle/>
                    <a:p>
                      <a:pPr algn="ctr"/>
                      <a:r>
                        <a:rPr lang="en-US" sz="3400" b="1" dirty="0">
                          <a:solidFill>
                            <a:srgbClr val="C00000"/>
                          </a:solidFill>
                          <a:latin typeface="Calibri" panose="020F0502020204030204" pitchFamily="34" charset="0"/>
                        </a:rPr>
                        <a:t>Signs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400" b="1" i="1" dirty="0">
                          <a:solidFill>
                            <a:srgbClr val="0000CC"/>
                          </a:solidFill>
                          <a:latin typeface="Calibri" panose="020F0502020204030204" pitchFamily="34" charset="0"/>
                        </a:rPr>
                        <a:t>Semēion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400" b="1" dirty="0">
                          <a:solidFill>
                            <a:srgbClr val="006600"/>
                          </a:solidFill>
                          <a:latin typeface="Calibri" panose="020F0502020204030204" pitchFamily="34" charset="0"/>
                        </a:rPr>
                        <a:t>John 20:30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09403">
                <a:tc>
                  <a:txBody>
                    <a:bodyPr/>
                    <a:lstStyle/>
                    <a:p>
                      <a:pPr algn="ctr"/>
                      <a:r>
                        <a:rPr lang="en-US" sz="3400" b="1" dirty="0">
                          <a:solidFill>
                            <a:srgbClr val="C00000"/>
                          </a:solidFill>
                          <a:latin typeface="Calibri" panose="020F0502020204030204" pitchFamily="34" charset="0"/>
                        </a:rPr>
                        <a:t>Wonders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400" b="1" i="1" dirty="0">
                          <a:solidFill>
                            <a:srgbClr val="0000CC"/>
                          </a:solidFill>
                          <a:latin typeface="Calibri" panose="020F0502020204030204" pitchFamily="34" charset="0"/>
                        </a:rPr>
                        <a:t>Teras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400" b="1" dirty="0">
                          <a:solidFill>
                            <a:srgbClr val="006600"/>
                          </a:solidFill>
                          <a:latin typeface="Calibri" panose="020F0502020204030204" pitchFamily="34" charset="0"/>
                        </a:rPr>
                        <a:t>Acts 2:22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DCE32D-626F-4693-B3BC-95F6CAC5FA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3077766"/>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Jude 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Michael the archangel, when he disputed with the devil and argued about the body of Moses, did not dare pronounce against him a railing judgment, but said, ‘The Lord rebuke you!’”</a:t>
            </a:r>
          </a:p>
        </p:txBody>
      </p:sp>
      <p:pic>
        <p:nvPicPr>
          <p:cNvPr id="3" name="Picture 2">
            <a:extLst>
              <a:ext uri="{FF2B5EF4-FFF2-40B4-BE49-F238E27FC236}">
                <a16:creationId xmlns:a16="http://schemas.microsoft.com/office/drawing/2014/main" id="{8DF95D8B-37E3-462E-8492-9E38D63AE5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25568" y="2971800"/>
            <a:ext cx="2340864" cy="1828800"/>
          </a:xfrm>
          <a:prstGeom prst="rect">
            <a:avLst/>
          </a:prstGeom>
        </p:spPr>
      </p:pic>
    </p:spTree>
    <p:extLst>
      <p:ext uri="{BB962C8B-B14F-4D97-AF65-F5344CB8AC3E}">
        <p14:creationId xmlns:p14="http://schemas.microsoft.com/office/powerpoint/2010/main" val="3691210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DCE32D-626F-4693-B3BC-95F6CAC5FA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4185761"/>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Daniel 12:1</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at that time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Michael, the great prince who stands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guard</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over the sons of your people [Israel]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arise. And there will be a time of distress such as never occurred since there was a nation until that time; and at that time your people, everyone who is found written in the book, will be rescued.”</a:t>
            </a:r>
          </a:p>
        </p:txBody>
      </p:sp>
    </p:spTree>
    <p:extLst>
      <p:ext uri="{BB962C8B-B14F-4D97-AF65-F5344CB8AC3E}">
        <p14:creationId xmlns:p14="http://schemas.microsoft.com/office/powerpoint/2010/main" val="1771003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09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p>
        </p:txBody>
      </p:sp>
      <p:sp>
        <p:nvSpPr>
          <p:cNvPr id="19459" name="Rectangle 3"/>
          <p:cNvSpPr>
            <a:spLocks noGrp="1" noChangeArrowheads="1"/>
          </p:cNvSpPr>
          <p:nvPr>
            <p:ph idx="1"/>
          </p:nvPr>
        </p:nvSpPr>
        <p:spPr>
          <a:xfrm>
            <a:off x="2370367" y="1600200"/>
            <a:ext cx="7451269" cy="37338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Questions &amp; Answers</a:t>
            </a:r>
            <a:endPar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620125" y="350043"/>
            <a:ext cx="272415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494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1524000" y="2291079"/>
            <a:ext cx="9144000" cy="2275842"/>
          </a:xfrm>
        </p:spPr>
        <p:txBody>
          <a:bodyPr/>
          <a:lstStyle/>
          <a:p>
            <a:pPr marL="0" indent="0" algn="just">
              <a:buNone/>
            </a:pPr>
            <a:r>
              <a:rPr lang="en-US" dirty="0">
                <a:effectLst>
                  <a:outerShdw blurRad="38100" dist="38100" dir="2700000" algn="tl">
                    <a:srgbClr val="000000">
                      <a:alpha val="43137"/>
                    </a:srgbClr>
                  </a:outerShdw>
                </a:effectLst>
              </a:rPr>
              <a:t>“The pre-wrath view holds to the rather inventive idea that Michael the archangel is the restrainer. This concept fails to take into consideration Michael's special protective ministry toward Israel.”</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5099609" y="3821322"/>
              <a:ext cx="6840" cy="20520"/>
            </p14:xfrm>
          </p:contentPart>
        </mc:Choice>
        <mc:Fallback xmlns="">
          <p:pic>
            <p:nvPicPr>
              <p:cNvPr id="9" name="Ink 8"/>
              <p:cNvPicPr/>
              <p:nvPr/>
            </p:nvPicPr>
            <p:blipFill>
              <a:blip r:embed="rId3"/>
              <a:stretch>
                <a:fillRect/>
              </a:stretch>
            </p:blipFill>
            <p:spPr>
              <a:xfrm>
                <a:off x="5095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5304449" y="3862362"/>
              <a:ext cx="20880" cy="7200"/>
            </p14:xfrm>
          </p:contentPart>
        </mc:Choice>
        <mc:Fallback xmlns="">
          <p:pic>
            <p:nvPicPr>
              <p:cNvPr id="10" name="Ink 9"/>
              <p:cNvPicPr/>
              <p:nvPr/>
            </p:nvPicPr>
            <p:blipFill>
              <a:blip r:embed="rId5"/>
              <a:stretch>
                <a:fillRect/>
              </a:stretch>
            </p:blipFill>
            <p:spPr>
              <a:xfrm>
                <a:off x="5300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5311289" y="3876042"/>
              <a:ext cx="14040" cy="360"/>
            </p14:xfrm>
          </p:contentPart>
        </mc:Choice>
        <mc:Fallback xmlns="">
          <p:pic>
            <p:nvPicPr>
              <p:cNvPr id="11" name="Ink 10"/>
              <p:cNvPicPr/>
              <p:nvPr/>
            </p:nvPicPr>
            <p:blipFill>
              <a:blip r:embed="rId7"/>
              <a:stretch>
                <a:fillRect/>
              </a:stretch>
            </p:blipFill>
            <p:spPr>
              <a:xfrm>
                <a:off x="5306969" y="3871722"/>
                <a:ext cx="22680" cy="9000"/>
              </a:xfrm>
              <a:prstGeom prst="rect">
                <a:avLst/>
              </a:prstGeom>
            </p:spPr>
          </p:pic>
        </mc:Fallback>
      </mc:AlternateContent>
      <p:pic>
        <p:nvPicPr>
          <p:cNvPr id="8" name="Picture 8" descr="Learn Bible Prophecy...Tim La Haye is a trustworthy source ...">
            <a:extLst>
              <a:ext uri="{FF2B5EF4-FFF2-40B4-BE49-F238E27FC236}">
                <a16:creationId xmlns:a16="http://schemas.microsoft.com/office/drawing/2014/main" id="{9CA227D9-4165-402E-88E1-CA2AFC276E6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600" y="94977"/>
            <a:ext cx="879372" cy="1371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8631A99-44E2-4719-BF1E-E44C5D34D9D2}"/>
              </a:ext>
            </a:extLst>
          </p:cNvPr>
          <p:cNvSpPr txBox="1"/>
          <p:nvPr/>
        </p:nvSpPr>
        <p:spPr>
          <a:xfrm>
            <a:off x="1524000" y="6197026"/>
            <a:ext cx="9144000" cy="584775"/>
          </a:xfrm>
          <a:prstGeom prst="rect">
            <a:avLst/>
          </a:prstGeom>
          <a:noFill/>
        </p:spPr>
        <p:txBody>
          <a:bodyPr wrap="square">
            <a:spAutoFit/>
          </a:bodyPr>
          <a:lstStyle/>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Tony Kessinger, "Pre-Wrath Rapture," in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Popular Encyclopedia of Bible Prophecy: Over 140 Topics from the World's Foremost Prophecy Experts</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Tim LaHaye and Ed Hindson (Eugene, OR: Harvest, 2004), 294.</a:t>
            </a:r>
          </a:p>
        </p:txBody>
      </p:sp>
      <p:sp>
        <p:nvSpPr>
          <p:cNvPr id="14" name="Rectangle 2">
            <a:extLst>
              <a:ext uri="{FF2B5EF4-FFF2-40B4-BE49-F238E27FC236}">
                <a16:creationId xmlns:a16="http://schemas.microsoft.com/office/drawing/2014/main" id="{D729AECE-966A-49EB-BEF8-39CF8149DB9D}"/>
              </a:ext>
            </a:extLst>
          </p:cNvPr>
          <p:cNvSpPr txBox="1">
            <a:spLocks noChangeArrowheads="1"/>
          </p:cNvSpPr>
          <p:nvPr/>
        </p:nvSpPr>
        <p:spPr bwMode="auto">
          <a:xfrm>
            <a:off x="3067050" y="228600"/>
            <a:ext cx="6057900" cy="914400"/>
          </a:xfrm>
          <a:prstGeom prst="rect">
            <a:avLst/>
          </a:prstGeom>
          <a:noFill/>
          <a:ln w="9525">
            <a:noFill/>
            <a:miter lim="800000"/>
            <a:headEnd/>
            <a:tailEnd/>
          </a:ln>
        </p:spPr>
        <p:txBody>
          <a:bodyPr vert="horz" wrap="square" lIns="69056" tIns="34529" rIns="69056" bIns="34529"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600"/>
              </a:spcAft>
            </a:pPr>
            <a:r>
              <a:rPr lang="en-US" sz="3600" dirty="0">
                <a:effectLst>
                  <a:outerShdw blurRad="38100" dist="38100" dir="2700000" algn="tl">
                    <a:srgbClr val="000000"/>
                  </a:outerShdw>
                </a:effectLst>
                <a:ea typeface="+mn-ea"/>
                <a:cs typeface="Arial" charset="0"/>
              </a:rPr>
              <a:t>Tony Kessinger</a:t>
            </a:r>
          </a:p>
        </p:txBody>
      </p:sp>
    </p:spTree>
    <p:extLst>
      <p:ext uri="{BB962C8B-B14F-4D97-AF65-F5344CB8AC3E}">
        <p14:creationId xmlns:p14="http://schemas.microsoft.com/office/powerpoint/2010/main" val="1654680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EF4562-F277-4DD8-BED7-FE7DFFA7E6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0"/>
            <a:ext cx="109728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Thessalonians 2:6-7</a:t>
            </a:r>
          </a:p>
          <a:p>
            <a:pPr algn="just">
              <a:spcAft>
                <a:spcPts val="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you know what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katechon</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neuter</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so that in his time he will be revealed.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mystery of lawlessness is already at work; only he who 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a:t>
            </a:r>
            <a:r>
              <a:rPr lang="en-US" sz="3600"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katechōn</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masculine</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do so</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he is taken out of the way.</a:t>
            </a:r>
          </a:p>
        </p:txBody>
      </p:sp>
      <p:pic>
        <p:nvPicPr>
          <p:cNvPr id="6" name="Picture 5">
            <a:extLst>
              <a:ext uri="{FF2B5EF4-FFF2-40B4-BE49-F238E27FC236}">
                <a16:creationId xmlns:a16="http://schemas.microsoft.com/office/drawing/2014/main" id="{6A461AD6-827E-4872-A828-2F2DC351F6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2361" y="3200400"/>
            <a:ext cx="1747281" cy="1645920"/>
          </a:xfrm>
          <a:prstGeom prst="rect">
            <a:avLst/>
          </a:prstGeom>
        </p:spPr>
      </p:pic>
    </p:spTree>
    <p:extLst>
      <p:ext uri="{BB962C8B-B14F-4D97-AF65-F5344CB8AC3E}">
        <p14:creationId xmlns:p14="http://schemas.microsoft.com/office/powerpoint/2010/main" val="1492221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5B8864-85B0-4229-A57D-FFC953320C28}"/>
              </a:ext>
            </a:extLst>
          </p:cNvPr>
          <p:cNvPicPr>
            <a:picLocks noChangeAspect="1"/>
          </p:cNvPicPr>
          <p:nvPr/>
        </p:nvPicPr>
        <p:blipFill>
          <a:blip r:embed="rId2"/>
          <a:stretch>
            <a:fillRect/>
          </a:stretch>
        </p:blipFill>
        <p:spPr>
          <a:xfrm>
            <a:off x="2876954" y="152811"/>
            <a:ext cx="6438095" cy="6552381"/>
          </a:xfrm>
          <a:prstGeom prst="rect">
            <a:avLst/>
          </a:prstGeom>
        </p:spPr>
      </p:pic>
    </p:spTree>
    <p:extLst>
      <p:ext uri="{BB962C8B-B14F-4D97-AF65-F5344CB8AC3E}">
        <p14:creationId xmlns:p14="http://schemas.microsoft.com/office/powerpoint/2010/main" val="2543268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1524000" y="228600"/>
            <a:ext cx="9144000" cy="1143000"/>
          </a:xfrm>
        </p:spPr>
        <p:txBody>
          <a:bodyPr/>
          <a:lstStyle/>
          <a:p>
            <a:pPr algn="ctr"/>
            <a:r>
              <a:rPr lang="en-US" altLang="en-US" sz="3600" dirty="0">
                <a:effectLst>
                  <a:outerShdw blurRad="38100" dist="38100" dir="2700000" algn="tl">
                    <a:srgbClr val="000000"/>
                  </a:outerShdw>
                </a:effectLst>
                <a:cs typeface="Calibri" panose="020F0502020204030204" pitchFamily="34" charset="0"/>
              </a:rPr>
              <a:t>3 Reasons Why the Restrainer is the Holy Spirit </a:t>
            </a:r>
            <a:br>
              <a:rPr lang="en-US" altLang="en-US" sz="3600" dirty="0">
                <a:effectLst>
                  <a:outerShdw blurRad="38100" dist="38100" dir="2700000" algn="tl">
                    <a:srgbClr val="000000"/>
                  </a:outerShdw>
                </a:effectLst>
                <a:cs typeface="Calibri" panose="020F0502020204030204" pitchFamily="34" charset="0"/>
              </a:rPr>
            </a:br>
            <a:r>
              <a:rPr lang="en-US" altLang="en-US" sz="2800" dirty="0">
                <a:solidFill>
                  <a:schemeClr val="tx1"/>
                </a:solidFill>
                <a:effectLst>
                  <a:outerShdw blurRad="38100" dist="38100" dir="2700000" algn="tl">
                    <a:srgbClr val="000000"/>
                  </a:outerShdw>
                </a:effectLst>
                <a:cs typeface="Calibri" panose="020F0502020204030204" pitchFamily="34" charset="0"/>
              </a:rPr>
              <a:t>(2 Thessalonians 2:6-7)</a:t>
            </a:r>
            <a:endParaRPr lang="en-US" altLang="en-US" sz="3600" dirty="0">
              <a:solidFill>
                <a:schemeClr val="tx1"/>
              </a:solidFill>
              <a:effectLst>
                <a:outerShdw blurRad="38100" dist="38100" dir="2700000" algn="tl">
                  <a:srgbClr val="000000"/>
                </a:outerShdw>
              </a:effectLst>
              <a:cs typeface="Calibri" panose="020F0502020204030204" pitchFamily="34" charset="0"/>
            </a:endParaRPr>
          </a:p>
        </p:txBody>
      </p:sp>
      <p:sp>
        <p:nvSpPr>
          <p:cNvPr id="3" name="Content Placeholder 2"/>
          <p:cNvSpPr>
            <a:spLocks noGrp="1"/>
          </p:cNvSpPr>
          <p:nvPr>
            <p:ph idx="1"/>
          </p:nvPr>
        </p:nvSpPr>
        <p:spPr>
          <a:xfrm>
            <a:off x="609600" y="1600200"/>
            <a:ext cx="10972800" cy="2667000"/>
          </a:xfrm>
        </p:spPr>
        <p:txBody>
          <a:bodyPr/>
          <a:lstStyle/>
          <a:p>
            <a:pPr marL="457200" indent="-457200" algn="just" eaLnBrk="1" hangingPunct="1">
              <a:spcBef>
                <a:spcPts val="0"/>
              </a:spcBef>
              <a:spcAft>
                <a:spcPts val="1800"/>
              </a:spcAft>
              <a:buSzPct val="100000"/>
              <a:buFont typeface="+mj-lt"/>
              <a:buAutoNum type="arabicPeriod"/>
              <a:defRPr/>
            </a:pPr>
            <a:r>
              <a:rPr lang="en-US" dirty="0">
                <a:latin typeface="Calibri" panose="020F0502020204030204" pitchFamily="34" charset="0"/>
                <a:cs typeface="Calibri" panose="020F0502020204030204" pitchFamily="34" charset="0"/>
              </a:rPr>
              <a:t>The Holy Spirit is omnipotent</a:t>
            </a:r>
          </a:p>
          <a:p>
            <a:pPr marL="457200" indent="-457200" algn="just" eaLnBrk="1" hangingPunct="1">
              <a:spcBef>
                <a:spcPts val="0"/>
              </a:spcBef>
              <a:spcAft>
                <a:spcPts val="1800"/>
              </a:spcAft>
              <a:buSzPct val="100000"/>
              <a:buFont typeface="+mj-lt"/>
              <a:buAutoNum type="arabicPeriod"/>
              <a:defRPr/>
            </a:pPr>
            <a:r>
              <a:rPr lang="en-US" dirty="0">
                <a:latin typeface="Calibri" panose="020F0502020204030204" pitchFamily="34" charset="0"/>
                <a:cs typeface="Calibri" panose="020F0502020204030204" pitchFamily="34" charset="0"/>
              </a:rPr>
              <a:t>The Holy Spirit view handles well the switch in gender from the neuter (vs. 6) to the masculine (vs. 7)</a:t>
            </a:r>
          </a:p>
          <a:p>
            <a:pPr marL="457200" indent="-457200" algn="just" eaLnBrk="1" hangingPunct="1">
              <a:spcBef>
                <a:spcPts val="0"/>
              </a:spcBef>
              <a:spcAft>
                <a:spcPts val="1800"/>
              </a:spcAft>
              <a:buSzPct val="100000"/>
              <a:buFont typeface="+mj-lt"/>
              <a:buAutoNum type="arabicPeriod"/>
              <a:defRPr/>
            </a:pPr>
            <a:r>
              <a:rPr lang="en-US" dirty="0">
                <a:latin typeface="Calibri" panose="020F0502020204030204" pitchFamily="34" charset="0"/>
                <a:cs typeface="Calibri" panose="020F0502020204030204" pitchFamily="34" charset="0"/>
              </a:rPr>
              <a:t>The Holy Spirit is active in the world (Gen. 6:3; John 16:7-11)</a:t>
            </a:r>
          </a:p>
        </p:txBody>
      </p:sp>
      <p:pic>
        <p:nvPicPr>
          <p:cNvPr id="2" name="Picture 1">
            <a:extLst>
              <a:ext uri="{FF2B5EF4-FFF2-40B4-BE49-F238E27FC236}">
                <a16:creationId xmlns:a16="http://schemas.microsoft.com/office/drawing/2014/main" id="{DEA3A7E7-53F8-4767-816F-CD5493ACDA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0209" y="4571999"/>
            <a:ext cx="4291583" cy="18288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2E97D8E-FB94-4BE1-874C-907871453F15}"/>
              </a:ext>
            </a:extLst>
          </p:cNvPr>
          <p:cNvSpPr txBox="1"/>
          <p:nvPr/>
        </p:nvSpPr>
        <p:spPr>
          <a:xfrm>
            <a:off x="609600" y="0"/>
            <a:ext cx="10972800" cy="5047536"/>
          </a:xfrm>
          <a:prstGeom prst="rect">
            <a:avLst/>
          </a:prstGeom>
          <a:noFill/>
        </p:spPr>
        <p:txBody>
          <a:bodyPr wrap="square">
            <a:spAutoFit/>
          </a:bodyPr>
          <a:lstStyle/>
          <a:p>
            <a:pPr marR="0" algn="ctr" defTabSz="51435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16:7-11</a:t>
            </a:r>
          </a:p>
          <a:p>
            <a:pPr marL="0" marR="0" algn="just">
              <a:spcBef>
                <a:spcPts val="0"/>
              </a:spcBef>
              <a:spcAft>
                <a:spcPts val="1000"/>
              </a:spcAft>
            </a:pPr>
            <a:r>
              <a:rPr lang="en-US" sz="3400" u="none" strike="noStrike" baseline="30000" dirty="0">
                <a:effectLst>
                  <a:outerShdw blurRad="38100" dist="38100" dir="2700000" algn="tl">
                    <a:srgbClr val="000000">
                      <a:alpha val="43137"/>
                    </a:srgbClr>
                  </a:outerShdw>
                </a:effectLst>
                <a:latin typeface="Calibri" panose="020F0502020204030204" pitchFamily="34" charset="0"/>
              </a:rPr>
              <a:t>7</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“But I tell you the truth, it is to your advantage that I go away; for if I do not go away,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Helper</a:t>
            </a:r>
            <a:r>
              <a:rPr lang="en-US" sz="3400" dirty="0">
                <a:effectLst>
                  <a:outerShdw blurRad="38100" dist="38100" dir="2700000" algn="tl">
                    <a:srgbClr val="000000">
                      <a:alpha val="43137"/>
                    </a:srgbClr>
                  </a:outerShdw>
                </a:effectLst>
                <a:latin typeface="Calibri" panose="020F0502020204030204" pitchFamily="34" charset="0"/>
              </a:rPr>
              <a:t> will not come to you; but if I go, I will send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Him</a:t>
            </a:r>
            <a:r>
              <a:rPr lang="en-US" sz="3400" dirty="0">
                <a:effectLst>
                  <a:outerShdw blurRad="38100" dist="38100" dir="2700000" algn="tl">
                    <a:srgbClr val="000000">
                      <a:alpha val="43137"/>
                    </a:srgbClr>
                  </a:outerShdw>
                </a:effectLst>
                <a:latin typeface="Calibri" panose="020F0502020204030204" pitchFamily="34" charset="0"/>
              </a:rPr>
              <a:t> to you.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8</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He</a:t>
            </a:r>
            <a:r>
              <a:rPr lang="en-US" sz="3400" dirty="0">
                <a:effectLst>
                  <a:outerShdw blurRad="38100" dist="38100" dir="2700000" algn="tl">
                    <a:srgbClr val="000000">
                      <a:alpha val="43137"/>
                    </a:srgbClr>
                  </a:outerShdw>
                </a:effectLst>
                <a:latin typeface="Calibri" panose="020F0502020204030204" pitchFamily="34" charset="0"/>
              </a:rPr>
              <a:t>, when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He</a:t>
            </a:r>
            <a:r>
              <a:rPr lang="en-US" sz="3400" dirty="0">
                <a:effectLst>
                  <a:outerShdw blurRad="38100" dist="38100" dir="2700000" algn="tl">
                    <a:srgbClr val="000000">
                      <a:alpha val="43137"/>
                    </a:srgbClr>
                  </a:outerShdw>
                </a:effectLst>
                <a:latin typeface="Calibri" panose="020F0502020204030204" pitchFamily="34" charset="0"/>
              </a:rPr>
              <a:t> comes, will convict the world concerning sin and righteousness and judgment;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9</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concerning sin, because they do not believe in Me;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10</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and concerning righteousness, because I go to the Father and you no longer see Me;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11</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and concerning judgment, because the ruler of this world has been judged. </a:t>
            </a:r>
          </a:p>
        </p:txBody>
      </p:sp>
    </p:spTree>
    <p:extLst>
      <p:ext uri="{BB962C8B-B14F-4D97-AF65-F5344CB8AC3E}">
        <p14:creationId xmlns:p14="http://schemas.microsoft.com/office/powerpoint/2010/main" val="1737602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772875-B5BB-4042-BAEF-C990792B03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09600" y="0"/>
            <a:ext cx="10972800" cy="5486400"/>
          </a:xfrm>
        </p:spPr>
        <p:txBody>
          <a:bodyPr/>
          <a:lstStyle/>
          <a:p>
            <a:pPr marL="0" indent="0" algn="ctr" defTabSz="514350" eaLnBrk="1" hangingPunct="1">
              <a:spcBef>
                <a:spcPts val="0"/>
              </a:spcBef>
              <a:spcAft>
                <a:spcPts val="1200"/>
              </a:spcAft>
              <a:buNone/>
              <a:defRPr/>
            </a:pPr>
            <a:r>
              <a:rPr lang="en-US" sz="4000" kern="1200" dirty="0">
                <a:solidFill>
                  <a:srgbClr val="00FFFF"/>
                </a:solidFill>
                <a:ea typeface="+mj-ea"/>
                <a:cs typeface="Calibri" panose="020F0502020204030204" pitchFamily="34" charset="0"/>
              </a:rPr>
              <a:t>Genesis 6:1-3</a:t>
            </a:r>
          </a:p>
          <a:p>
            <a:pPr marL="0" indent="0" algn="just">
              <a:spcBef>
                <a:spcPts val="0"/>
              </a:spcBef>
              <a:buNone/>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latin typeface="Calibri" panose="020F0502020204030204" pitchFamily="34" charset="0"/>
                <a:cs typeface="Calibri" panose="020F0502020204030204" pitchFamily="34" charset="0"/>
              </a:rPr>
              <a:t>1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it came about, when men began to multiply on the face of the land, and daughters were born to them</a:t>
            </a:r>
            <a:r>
              <a:rPr lang="en-US" sz="3600" dirty="0">
                <a:effectLst/>
                <a:latin typeface="Calibri" panose="020F0502020204030204" pitchFamily="34" charset="0"/>
                <a:cs typeface="Calibri" panose="020F0502020204030204" pitchFamily="34" charset="0"/>
              </a:rPr>
              <a:t>, </a:t>
            </a:r>
            <a:r>
              <a:rPr lang="en-US" sz="3600" baseline="30000" dirty="0">
                <a:effectLst/>
                <a:latin typeface="Calibri" panose="020F0502020204030204" pitchFamily="34" charset="0"/>
                <a:cs typeface="Calibri" panose="020F0502020204030204" pitchFamily="34" charset="0"/>
              </a:rPr>
              <a:t>2 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the sons of God saw that the daughters of men were beautiful; and they took wives for themselves, whomever they chose. </a:t>
            </a:r>
            <a:r>
              <a:rPr lang="en-US" sz="3600" baseline="30000" dirty="0">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 Lord said,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Spirit shall not strive with man forever, because he also is flesh; nevertheless his days shall be one hundred and twenty years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a:t>
            </a:r>
          </a:p>
        </p:txBody>
      </p:sp>
    </p:spTree>
    <p:extLst>
      <p:ext uri="{BB962C8B-B14F-4D97-AF65-F5344CB8AC3E}">
        <p14:creationId xmlns:p14="http://schemas.microsoft.com/office/powerpoint/2010/main" val="3716119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CA0091-545A-4A7C-B950-EEA7695A45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8914" name="Rectangle 3"/>
          <p:cNvSpPr>
            <a:spLocks noChangeArrowheads="1"/>
          </p:cNvSpPr>
          <p:nvPr/>
        </p:nvSpPr>
        <p:spPr bwMode="auto">
          <a:xfrm>
            <a:off x="1524000" y="3"/>
            <a:ext cx="91440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Thessalonians 2:5</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 you not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remember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while I was still with you, I was telling you these things?”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923FA2F4-1BCD-49A4-82C1-56449B6551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4149" y="2133600"/>
            <a:ext cx="2203702" cy="2743200"/>
          </a:xfrm>
          <a:prstGeom prst="rect">
            <a:avLst/>
          </a:prstGeom>
        </p:spPr>
      </p:pic>
    </p:spTree>
    <p:extLst>
      <p:ext uri="{BB962C8B-B14F-4D97-AF65-F5344CB8AC3E}">
        <p14:creationId xmlns:p14="http://schemas.microsoft.com/office/powerpoint/2010/main" val="2614057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55DEC6-069A-4392-83F5-E97C42AC1B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1"/>
            <a:ext cx="109728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14:16-17</a:t>
            </a:r>
          </a:p>
          <a:p>
            <a:pPr algn="just">
              <a:spcAft>
                <a:spcPts val="75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ask the Father, and He will give you another Helper, that He may be with you forever;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truth, whom the world cannot receive, because it does not see Him or know Him, but you know Him because He abides with you and will be in you.</a:t>
            </a:r>
          </a:p>
        </p:txBody>
      </p:sp>
      <p:pic>
        <p:nvPicPr>
          <p:cNvPr id="5" name="Picture 4">
            <a:extLst>
              <a:ext uri="{FF2B5EF4-FFF2-40B4-BE49-F238E27FC236}">
                <a16:creationId xmlns:a16="http://schemas.microsoft.com/office/drawing/2014/main" id="{A60E0686-98F5-4674-BE21-385559D2CB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7966" y="3505200"/>
            <a:ext cx="1456068" cy="1371600"/>
          </a:xfrm>
          <a:prstGeom prst="rect">
            <a:avLst/>
          </a:prstGeom>
        </p:spPr>
      </p:pic>
    </p:spTree>
    <p:extLst>
      <p:ext uri="{BB962C8B-B14F-4D97-AF65-F5344CB8AC3E}">
        <p14:creationId xmlns:p14="http://schemas.microsoft.com/office/powerpoint/2010/main" val="2637036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9939" name="Rectangle 3"/>
          <p:cNvSpPr>
            <a:spLocks noGrp="1"/>
          </p:cNvSpPr>
          <p:nvPr>
            <p:ph type="body" sz="half" idx="2"/>
          </p:nvPr>
        </p:nvSpPr>
        <p:spPr>
          <a:xfrm>
            <a:off x="457200" y="0"/>
            <a:ext cx="11277599" cy="5105400"/>
          </a:xfrm>
        </p:spPr>
        <p:txBody>
          <a:bodyPr/>
          <a:lstStyle/>
          <a:p>
            <a:pPr marL="0" indent="0" algn="ctr" defTabSz="514350" eaLnBrk="1" hangingPunct="1">
              <a:spcBef>
                <a:spcPts val="0"/>
              </a:spcBef>
              <a:spcAft>
                <a:spcPts val="900"/>
              </a:spcAft>
              <a:buNone/>
            </a:pPr>
            <a:r>
              <a:rPr lang="en-US" sz="4000" kern="1200" dirty="0">
                <a:solidFill>
                  <a:srgbClr val="00FFFF"/>
                </a:solidFill>
                <a:ea typeface="+mj-ea"/>
                <a:cs typeface="Calibri" panose="020F0502020204030204" pitchFamily="34" charset="0"/>
              </a:rPr>
              <a:t>John 16:7-11</a:t>
            </a:r>
          </a:p>
          <a:p>
            <a:pPr marL="0" indent="0" algn="just">
              <a:spcBef>
                <a:spcPts val="0"/>
              </a:spcBef>
              <a:buNone/>
            </a:pPr>
            <a:r>
              <a:rPr lang="en-US" sz="3100" dirty="0">
                <a:effectLst>
                  <a:outerShdw blurRad="38100" dist="38100" dir="2700000" algn="tl">
                    <a:srgbClr val="000000">
                      <a:alpha val="43137"/>
                    </a:srgbClr>
                  </a:outerShdw>
                </a:effectLst>
                <a:cs typeface="Calibri" panose="020F0502020204030204" pitchFamily="34" charset="0"/>
              </a:rPr>
              <a:t>“</a:t>
            </a:r>
            <a:r>
              <a:rPr lang="en-US" sz="3100" baseline="30000" dirty="0">
                <a:effectLst/>
                <a:cs typeface="Calibri" panose="020F0502020204030204" pitchFamily="34" charset="0"/>
              </a:rPr>
              <a:t>7 </a:t>
            </a:r>
            <a:r>
              <a:rPr lang="en-US" sz="3100" dirty="0">
                <a:effectLst/>
                <a:cs typeface="Calibri" panose="020F0502020204030204" pitchFamily="34" charset="0"/>
              </a:rPr>
              <a:t>But I tell you the truth, it is to your advantage that I go away; for if I do not go away, the </a:t>
            </a:r>
            <a:r>
              <a:rPr lang="en-US" sz="3100" b="1" u="sng" dirty="0">
                <a:solidFill>
                  <a:srgbClr val="FFFFCC"/>
                </a:solidFill>
                <a:effectLst/>
                <a:cs typeface="Calibri" panose="020F0502020204030204" pitchFamily="34" charset="0"/>
              </a:rPr>
              <a:t>Helper</a:t>
            </a:r>
            <a:r>
              <a:rPr lang="en-US" sz="3100" dirty="0">
                <a:effectLst/>
                <a:cs typeface="Calibri" panose="020F0502020204030204" pitchFamily="34" charset="0"/>
              </a:rPr>
              <a:t> will not come to you; but if I go, I will send Him to you. </a:t>
            </a:r>
            <a:r>
              <a:rPr lang="en-US" sz="3100" baseline="30000" dirty="0">
                <a:effectLst/>
                <a:cs typeface="Calibri" panose="020F0502020204030204" pitchFamily="34" charset="0"/>
              </a:rPr>
              <a:t>8 </a:t>
            </a:r>
            <a:r>
              <a:rPr lang="en-US" sz="3100" dirty="0">
                <a:effectLst/>
                <a:cs typeface="Calibri" panose="020F0502020204030204" pitchFamily="34" charset="0"/>
              </a:rPr>
              <a:t>And He, when He comes, will convict the world concerning sin and righteousness and judgment; </a:t>
            </a:r>
            <a:r>
              <a:rPr lang="en-US" sz="3100" baseline="30000" dirty="0">
                <a:effectLst/>
                <a:cs typeface="Calibri" panose="020F0502020204030204" pitchFamily="34" charset="0"/>
              </a:rPr>
              <a:t>9 </a:t>
            </a:r>
            <a:r>
              <a:rPr lang="en-US" sz="3100" dirty="0">
                <a:effectLst/>
                <a:cs typeface="Calibri" panose="020F0502020204030204" pitchFamily="34" charset="0"/>
              </a:rPr>
              <a:t>concerning sin, because they do not believe in Me; </a:t>
            </a:r>
            <a:r>
              <a:rPr lang="en-US" sz="3100" baseline="30000" dirty="0">
                <a:effectLst/>
                <a:cs typeface="Calibri" panose="020F0502020204030204" pitchFamily="34" charset="0"/>
              </a:rPr>
              <a:t>10 </a:t>
            </a:r>
            <a:r>
              <a:rPr lang="en-US" sz="3100" dirty="0">
                <a:effectLst/>
                <a:cs typeface="Calibri" panose="020F0502020204030204" pitchFamily="34" charset="0"/>
              </a:rPr>
              <a:t>and concerning righteousness, because I go to the Father and you no longer see Me; </a:t>
            </a:r>
            <a:r>
              <a:rPr lang="en-US" sz="3100" baseline="30000" dirty="0">
                <a:effectLst/>
                <a:cs typeface="Calibri" panose="020F0502020204030204" pitchFamily="34" charset="0"/>
              </a:rPr>
              <a:t>11 </a:t>
            </a:r>
            <a:r>
              <a:rPr lang="en-US" sz="3100" dirty="0">
                <a:effectLst/>
                <a:cs typeface="Calibri" panose="020F0502020204030204" pitchFamily="34" charset="0"/>
              </a:rPr>
              <a:t>and concerning judgment, because the ruler of this world has been judged.”</a:t>
            </a:r>
          </a:p>
        </p:txBody>
      </p:sp>
    </p:spTree>
    <p:extLst>
      <p:ext uri="{BB962C8B-B14F-4D97-AF65-F5344CB8AC3E}">
        <p14:creationId xmlns:p14="http://schemas.microsoft.com/office/powerpoint/2010/main" val="625133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55DEC6-069A-4392-83F5-E97C42AC1B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457200" y="1"/>
            <a:ext cx="114300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Bef>
                <a:spcPts val="0"/>
              </a:spcBef>
              <a:spcAft>
                <a:spcPts val="1200"/>
              </a:spcAft>
              <a:buClr>
                <a:schemeClr val="tx2"/>
              </a:buClr>
              <a:buSzPct val="75000"/>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8:5-6</a:t>
            </a:r>
          </a:p>
          <a:p>
            <a:pPr algn="just">
              <a:spcAft>
                <a:spcPts val="750"/>
              </a:spcAft>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those who are according to the flesh set their minds on the things of the flesh, but those who are according to the Spirit, the things of the Spirit.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mind set on the flesh is death, but the mind set on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 is life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peace.”</a:t>
            </a:r>
          </a:p>
        </p:txBody>
      </p:sp>
      <p:pic>
        <p:nvPicPr>
          <p:cNvPr id="5" name="Picture 4">
            <a:extLst>
              <a:ext uri="{FF2B5EF4-FFF2-40B4-BE49-F238E27FC236}">
                <a16:creationId xmlns:a16="http://schemas.microsoft.com/office/drawing/2014/main" id="{A60E0686-98F5-4674-BE21-385559D2CB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7966" y="3505200"/>
            <a:ext cx="1456068" cy="1371600"/>
          </a:xfrm>
          <a:prstGeom prst="rect">
            <a:avLst/>
          </a:prstGeom>
        </p:spPr>
      </p:pic>
    </p:spTree>
    <p:extLst>
      <p:ext uri="{BB962C8B-B14F-4D97-AF65-F5344CB8AC3E}">
        <p14:creationId xmlns:p14="http://schemas.microsoft.com/office/powerpoint/2010/main" val="3337025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833689" y="230718"/>
            <a:ext cx="6524625" cy="901732"/>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MAIL BAG</a:t>
            </a:r>
          </a:p>
        </p:txBody>
      </p:sp>
      <p:sp>
        <p:nvSpPr>
          <p:cNvPr id="22531" name="Rectangle 3"/>
          <p:cNvSpPr>
            <a:spLocks noGrp="1" noChangeArrowheads="1"/>
          </p:cNvSpPr>
          <p:nvPr>
            <p:ph type="body" sz="half" idx="2"/>
          </p:nvPr>
        </p:nvSpPr>
        <p:spPr>
          <a:xfrm>
            <a:off x="1762125" y="1371600"/>
            <a:ext cx="8667750" cy="4724400"/>
          </a:xfrm>
        </p:spPr>
        <p:txBody>
          <a:bodyPr/>
          <a:lstStyle/>
          <a:p>
            <a:pPr marL="569913" indent="-569913" algn="just"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Gap between rapture and Tribulation?</a:t>
            </a:r>
          </a:p>
          <a:p>
            <a:pPr marL="569913" indent="-569913" algn="just"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Restrainer = Michael the archangel?</a:t>
            </a:r>
          </a:p>
          <a:p>
            <a:pPr marL="569913" indent="-569913" algn="just"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Overview of end time events?</a:t>
            </a:r>
          </a:p>
        </p:txBody>
      </p:sp>
      <p:pic>
        <p:nvPicPr>
          <p:cNvPr id="6" name="Picture 5">
            <a:extLst>
              <a:ext uri="{FF2B5EF4-FFF2-40B4-BE49-F238E27FC236}">
                <a16:creationId xmlns:a16="http://schemas.microsoft.com/office/drawing/2014/main" id="{7752252D-B52D-4516-8095-AF8DA78803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1"/>
            <a:ext cx="990601" cy="912283"/>
          </a:xfrm>
          <a:prstGeom prst="ellipse">
            <a:avLst/>
          </a:prstGeom>
        </p:spPr>
      </p:pic>
      <p:pic>
        <p:nvPicPr>
          <p:cNvPr id="8" name="Picture 7">
            <a:extLst>
              <a:ext uri="{FF2B5EF4-FFF2-40B4-BE49-F238E27FC236}">
                <a16:creationId xmlns:a16="http://schemas.microsoft.com/office/drawing/2014/main" id="{3E4E3E48-63F8-405D-9D7F-82C47E7514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91799" y="76201"/>
            <a:ext cx="990601" cy="912283"/>
          </a:xfrm>
          <a:prstGeom prst="ellipse">
            <a:avLst/>
          </a:prstGeom>
        </p:spPr>
      </p:pic>
      <p:pic>
        <p:nvPicPr>
          <p:cNvPr id="3" name="Picture 2">
            <a:extLst>
              <a:ext uri="{FF2B5EF4-FFF2-40B4-BE49-F238E27FC236}">
                <a16:creationId xmlns:a16="http://schemas.microsoft.com/office/drawing/2014/main" id="{C1F01850-66CF-4CDC-B93F-3B27F205BDED}"/>
              </a:ext>
            </a:extLst>
          </p:cNvPr>
          <p:cNvPicPr>
            <a:picLocks noChangeAspect="1"/>
          </p:cNvPicPr>
          <p:nvPr/>
        </p:nvPicPr>
        <p:blipFill>
          <a:blip r:embed="rId3"/>
          <a:stretch>
            <a:fillRect/>
          </a:stretch>
        </p:blipFill>
        <p:spPr>
          <a:xfrm>
            <a:off x="5094579" y="5121309"/>
            <a:ext cx="2002842" cy="1505973"/>
          </a:xfrm>
          <a:prstGeom prst="rect">
            <a:avLst/>
          </a:prstGeom>
        </p:spPr>
      </p:pic>
    </p:spTree>
    <p:extLst>
      <p:ext uri="{BB962C8B-B14F-4D97-AF65-F5344CB8AC3E}">
        <p14:creationId xmlns:p14="http://schemas.microsoft.com/office/powerpoint/2010/main" val="1788012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A8DEEE-B6BD-497E-95BB-DDFE854388F9}"/>
              </a:ext>
            </a:extLst>
          </p:cNvPr>
          <p:cNvPicPr>
            <a:picLocks noChangeAspect="1"/>
          </p:cNvPicPr>
          <p:nvPr/>
        </p:nvPicPr>
        <p:blipFill>
          <a:blip r:embed="rId2"/>
          <a:stretch>
            <a:fillRect/>
          </a:stretch>
        </p:blipFill>
        <p:spPr>
          <a:xfrm>
            <a:off x="792020" y="197840"/>
            <a:ext cx="10607959" cy="6462320"/>
          </a:xfrm>
          <a:prstGeom prst="rect">
            <a:avLst/>
          </a:prstGeom>
        </p:spPr>
      </p:pic>
    </p:spTree>
    <p:extLst>
      <p:ext uri="{BB962C8B-B14F-4D97-AF65-F5344CB8AC3E}">
        <p14:creationId xmlns:p14="http://schemas.microsoft.com/office/powerpoint/2010/main" val="4158832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2209800" y="228600"/>
            <a:ext cx="7772400" cy="914400"/>
          </a:xfrm>
        </p:spPr>
        <p:txBody>
          <a:bodyPr/>
          <a:lstStyle/>
          <a:p>
            <a:pPr algn="ctr" eaLnBrk="1" hangingPunct="1"/>
            <a:r>
              <a:rPr lang="en-US" altLang="en-US" sz="3600" dirty="0">
                <a:effectLst>
                  <a:outerShdw blurRad="38100" dist="38100" dir="2700000" algn="tl">
                    <a:srgbClr val="000000"/>
                  </a:outerShdw>
                </a:effectLst>
                <a:cs typeface="Calibri" panose="020F0502020204030204" pitchFamily="34" charset="0"/>
              </a:rPr>
              <a:t>Restrainer Must First be Removed</a:t>
            </a:r>
          </a:p>
        </p:txBody>
      </p:sp>
      <p:sp>
        <p:nvSpPr>
          <p:cNvPr id="28675" name="Rectangle 3"/>
          <p:cNvSpPr>
            <a:spLocks noGrp="1" noChangeArrowheads="1"/>
          </p:cNvSpPr>
          <p:nvPr>
            <p:ph idx="1"/>
          </p:nvPr>
        </p:nvSpPr>
        <p:spPr>
          <a:xfrm>
            <a:off x="1524000" y="1219200"/>
            <a:ext cx="9144000" cy="4495800"/>
          </a:xfrm>
        </p:spPr>
        <p:txBody>
          <a:bodyPr/>
          <a:lstStyle/>
          <a:p>
            <a:pPr marL="457200" indent="-457200" eaLnBrk="1" hangingPunct="1">
              <a:spcBef>
                <a:spcPts val="0"/>
              </a:spcBef>
              <a:spcAft>
                <a:spcPts val="3000"/>
              </a:spcAft>
              <a:defRPr/>
            </a:pPr>
            <a:r>
              <a:rPr lang="en-US" sz="3000" dirty="0">
                <a:cs typeface="Calibri" panose="020F0502020204030204" pitchFamily="34" charset="0"/>
              </a:rPr>
              <a:t>Restrainer holds back the Antichrist (2 Thess 2:6-7)</a:t>
            </a:r>
          </a:p>
          <a:p>
            <a:pPr marL="457200" indent="-457200" eaLnBrk="1" hangingPunct="1">
              <a:spcBef>
                <a:spcPts val="0"/>
              </a:spcBef>
              <a:spcAft>
                <a:spcPts val="3000"/>
              </a:spcAft>
              <a:defRPr/>
            </a:pPr>
            <a:r>
              <a:rPr lang="en-US" sz="3000" dirty="0">
                <a:cs typeface="Calibri" panose="020F0502020204030204" pitchFamily="34" charset="0"/>
              </a:rPr>
              <a:t>Restrainer = the omnipotent Holy Spirit (2 Thess 2:9)</a:t>
            </a:r>
          </a:p>
          <a:p>
            <a:pPr marL="457200" indent="-457200" eaLnBrk="1" hangingPunct="1">
              <a:spcBef>
                <a:spcPts val="0"/>
              </a:spcBef>
              <a:spcAft>
                <a:spcPts val="3000"/>
              </a:spcAft>
              <a:defRPr/>
            </a:pPr>
            <a:r>
              <a:rPr lang="en-US" sz="3000" dirty="0">
                <a:cs typeface="Calibri" panose="020F0502020204030204" pitchFamily="34" charset="0"/>
              </a:rPr>
              <a:t>Holy Spirit permanently indwells all Christians (John 14:16; Rom 8:9)</a:t>
            </a:r>
          </a:p>
          <a:p>
            <a:pPr marL="457200" indent="-457200" eaLnBrk="1" hangingPunct="1">
              <a:spcBef>
                <a:spcPts val="0"/>
              </a:spcBef>
              <a:spcAft>
                <a:spcPts val="3000"/>
              </a:spcAft>
              <a:defRPr/>
            </a:pPr>
            <a:r>
              <a:rPr lang="en-US" sz="3000" dirty="0">
                <a:cs typeface="Calibri" panose="020F0502020204030204" pitchFamily="34" charset="0"/>
              </a:rPr>
              <a:t>Spirit indwelt Christians must first be removed prior to the Antichrist's advent</a:t>
            </a:r>
          </a:p>
        </p:txBody>
      </p:sp>
      <p:pic>
        <p:nvPicPr>
          <p:cNvPr id="3" name="Picture 2">
            <a:extLst>
              <a:ext uri="{FF2B5EF4-FFF2-40B4-BE49-F238E27FC236}">
                <a16:creationId xmlns:a16="http://schemas.microsoft.com/office/drawing/2014/main" id="{901FCB20-6609-4ED5-A417-90EEF461D2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81600" y="5257800"/>
            <a:ext cx="1828800" cy="1371600"/>
          </a:xfrm>
          <a:prstGeom prst="rect">
            <a:avLst/>
          </a:prstGeom>
        </p:spPr>
      </p:pic>
    </p:spTree>
    <p:extLst>
      <p:ext uri="{BB962C8B-B14F-4D97-AF65-F5344CB8AC3E}">
        <p14:creationId xmlns:p14="http://schemas.microsoft.com/office/powerpoint/2010/main" val="3930587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329064-0A11-4186-A2B5-6AD0823CA4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8914" name="Rectangle 3"/>
          <p:cNvSpPr>
            <a:spLocks noChangeArrowheads="1"/>
          </p:cNvSpPr>
          <p:nvPr/>
        </p:nvSpPr>
        <p:spPr bwMode="auto">
          <a:xfrm>
            <a:off x="609600" y="0"/>
            <a:ext cx="10972798" cy="362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eaLnBrk="0" hangingPunct="0">
              <a:lnSpc>
                <a:spcPct val="90000"/>
              </a:lnSpc>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14:16-17</a:t>
            </a:r>
          </a:p>
          <a:p>
            <a:pPr algn="just">
              <a:spcAft>
                <a:spcPts val="100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ask the Father, and He will give you another Helper, that He may be with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forever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truth, whom the world cannot receive, because it does not see Him or know Him,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know 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He abides with you and will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you</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D77E5962-EB9E-40BC-A5D8-EB4A986B32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65037" y="3733800"/>
            <a:ext cx="1261927" cy="1188720"/>
          </a:xfrm>
          <a:prstGeom prst="rect">
            <a:avLst/>
          </a:prstGeom>
        </p:spPr>
      </p:pic>
    </p:spTree>
    <p:extLst>
      <p:ext uri="{BB962C8B-B14F-4D97-AF65-F5344CB8AC3E}">
        <p14:creationId xmlns:p14="http://schemas.microsoft.com/office/powerpoint/2010/main" val="573336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833689" y="230718"/>
            <a:ext cx="6524625" cy="901732"/>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MAIL BAG</a:t>
            </a:r>
          </a:p>
        </p:txBody>
      </p:sp>
      <p:sp>
        <p:nvSpPr>
          <p:cNvPr id="22531" name="Rectangle 3"/>
          <p:cNvSpPr>
            <a:spLocks noGrp="1" noChangeArrowheads="1"/>
          </p:cNvSpPr>
          <p:nvPr>
            <p:ph type="body" sz="half" idx="2"/>
          </p:nvPr>
        </p:nvSpPr>
        <p:spPr>
          <a:xfrm>
            <a:off x="1762125" y="1371600"/>
            <a:ext cx="8667750" cy="4724400"/>
          </a:xfrm>
        </p:spPr>
        <p:txBody>
          <a:bodyPr/>
          <a:lstStyle/>
          <a:p>
            <a:pPr marL="569913" indent="-569913" algn="just"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Gap between rapture and Tribulation?</a:t>
            </a:r>
          </a:p>
          <a:p>
            <a:pPr marL="569913" indent="-569913" algn="just"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Restrainer = Michael the archangel?</a:t>
            </a:r>
          </a:p>
          <a:p>
            <a:pPr marL="569913" indent="-569913" algn="just" eaLnBrk="1" hangingPunct="1">
              <a:spcBef>
                <a:spcPts val="0"/>
              </a:spcBef>
              <a:spcAft>
                <a:spcPts val="36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Overview of end time events?</a:t>
            </a:r>
          </a:p>
        </p:txBody>
      </p:sp>
      <p:pic>
        <p:nvPicPr>
          <p:cNvPr id="6" name="Picture 5">
            <a:extLst>
              <a:ext uri="{FF2B5EF4-FFF2-40B4-BE49-F238E27FC236}">
                <a16:creationId xmlns:a16="http://schemas.microsoft.com/office/drawing/2014/main" id="{7752252D-B52D-4516-8095-AF8DA78803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1"/>
            <a:ext cx="990601" cy="912283"/>
          </a:xfrm>
          <a:prstGeom prst="ellipse">
            <a:avLst/>
          </a:prstGeom>
        </p:spPr>
      </p:pic>
      <p:pic>
        <p:nvPicPr>
          <p:cNvPr id="8" name="Picture 7">
            <a:extLst>
              <a:ext uri="{FF2B5EF4-FFF2-40B4-BE49-F238E27FC236}">
                <a16:creationId xmlns:a16="http://schemas.microsoft.com/office/drawing/2014/main" id="{3E4E3E48-63F8-405D-9D7F-82C47E7514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91799" y="76201"/>
            <a:ext cx="990601" cy="912283"/>
          </a:xfrm>
          <a:prstGeom prst="ellipse">
            <a:avLst/>
          </a:prstGeom>
        </p:spPr>
      </p:pic>
      <p:pic>
        <p:nvPicPr>
          <p:cNvPr id="3" name="Picture 2">
            <a:extLst>
              <a:ext uri="{FF2B5EF4-FFF2-40B4-BE49-F238E27FC236}">
                <a16:creationId xmlns:a16="http://schemas.microsoft.com/office/drawing/2014/main" id="{C1F01850-66CF-4CDC-B93F-3B27F205BDED}"/>
              </a:ext>
            </a:extLst>
          </p:cNvPr>
          <p:cNvPicPr>
            <a:picLocks noChangeAspect="1"/>
          </p:cNvPicPr>
          <p:nvPr/>
        </p:nvPicPr>
        <p:blipFill>
          <a:blip r:embed="rId3"/>
          <a:stretch>
            <a:fillRect/>
          </a:stretch>
        </p:blipFill>
        <p:spPr>
          <a:xfrm>
            <a:off x="5094579" y="5121309"/>
            <a:ext cx="2002842" cy="1505973"/>
          </a:xfrm>
          <a:prstGeom prst="rect">
            <a:avLst/>
          </a:prstGeom>
        </p:spPr>
      </p:pic>
    </p:spTree>
    <p:extLst>
      <p:ext uri="{BB962C8B-B14F-4D97-AF65-F5344CB8AC3E}">
        <p14:creationId xmlns:p14="http://schemas.microsoft.com/office/powerpoint/2010/main" val="3144169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F9C24E-D313-45CA-81CB-C386ACB5E404}"/>
              </a:ext>
            </a:extLst>
          </p:cNvPr>
          <p:cNvPicPr>
            <a:picLocks noChangeAspect="1"/>
          </p:cNvPicPr>
          <p:nvPr/>
        </p:nvPicPr>
        <p:blipFill>
          <a:blip r:embed="rId2"/>
          <a:stretch>
            <a:fillRect/>
          </a:stretch>
        </p:blipFill>
        <p:spPr>
          <a:xfrm>
            <a:off x="0" y="0"/>
            <a:ext cx="12192000" cy="6857999"/>
          </a:xfrm>
          <a:prstGeom prst="rect">
            <a:avLst/>
          </a:prstGeom>
        </p:spPr>
      </p:pic>
      <p:sp>
        <p:nvSpPr>
          <p:cNvPr id="38914" name="Rectangle 3"/>
          <p:cNvSpPr>
            <a:spLocks noChangeArrowheads="1"/>
          </p:cNvSpPr>
          <p:nvPr/>
        </p:nvSpPr>
        <p:spPr bwMode="auto">
          <a:xfrm>
            <a:off x="609600" y="0"/>
            <a:ext cx="1097280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Aft>
                <a:spcPts val="6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Daniel 9:27</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will make a firm covenant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the many for one week, but in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middle of the week</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will put a stop to sacrifice and grain offering; and on the wing of abominations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one who makes desolate, even until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complete destruction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one that is decreed, is poured out on the one who makes desolate.</a:t>
            </a:r>
          </a:p>
        </p:txBody>
      </p:sp>
    </p:spTree>
    <p:extLst>
      <p:ext uri="{BB962C8B-B14F-4D97-AF65-F5344CB8AC3E}">
        <p14:creationId xmlns:p14="http://schemas.microsoft.com/office/powerpoint/2010/main" val="711965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A8DEEE-B6BD-497E-95BB-DDFE854388F9}"/>
              </a:ext>
            </a:extLst>
          </p:cNvPr>
          <p:cNvPicPr>
            <a:picLocks noChangeAspect="1"/>
          </p:cNvPicPr>
          <p:nvPr/>
        </p:nvPicPr>
        <p:blipFill>
          <a:blip r:embed="rId2"/>
          <a:stretch>
            <a:fillRect/>
          </a:stretch>
        </p:blipFill>
        <p:spPr>
          <a:xfrm>
            <a:off x="792020" y="197840"/>
            <a:ext cx="10607959" cy="6462320"/>
          </a:xfrm>
          <a:prstGeom prst="rect">
            <a:avLst/>
          </a:prstGeom>
        </p:spPr>
      </p:pic>
    </p:spTree>
    <p:extLst>
      <p:ext uri="{BB962C8B-B14F-4D97-AF65-F5344CB8AC3E}">
        <p14:creationId xmlns:p14="http://schemas.microsoft.com/office/powerpoint/2010/main" val="884256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FA9005-4925-4C7B-BF52-C97C66EF9A39}"/>
              </a:ext>
            </a:extLst>
          </p:cNvPr>
          <p:cNvPicPr>
            <a:picLocks noChangeAspect="1"/>
          </p:cNvPicPr>
          <p:nvPr/>
        </p:nvPicPr>
        <p:blipFill>
          <a:blip r:embed="rId2"/>
          <a:stretch>
            <a:fillRect/>
          </a:stretch>
        </p:blipFill>
        <p:spPr>
          <a:xfrm>
            <a:off x="1667429" y="157572"/>
            <a:ext cx="8857143" cy="6542857"/>
          </a:xfrm>
          <a:prstGeom prst="rect">
            <a:avLst/>
          </a:prstGeom>
        </p:spPr>
      </p:pic>
    </p:spTree>
    <p:extLst>
      <p:ext uri="{BB962C8B-B14F-4D97-AF65-F5344CB8AC3E}">
        <p14:creationId xmlns:p14="http://schemas.microsoft.com/office/powerpoint/2010/main" val="1537332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3181350" y="276265"/>
            <a:ext cx="5829300" cy="85725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1</a:t>
            </a:r>
            <a:r>
              <a:rPr lang="en-US" altLang="en-US" sz="4000" baseline="30000" dirty="0">
                <a:effectLst>
                  <a:outerShdw blurRad="38100" dist="38100" dir="2700000" algn="tl">
                    <a:srgbClr val="000000">
                      <a:alpha val="43137"/>
                    </a:srgbClr>
                  </a:outerShdw>
                </a:effectLst>
                <a:cs typeface="Calibri" panose="020F0502020204030204" pitchFamily="34" charset="0"/>
              </a:rPr>
              <a:t>st</a:t>
            </a:r>
            <a:r>
              <a:rPr lang="en-US" altLang="en-US" sz="4000" dirty="0">
                <a:effectLst>
                  <a:outerShdw blurRad="38100" dist="38100" dir="2700000" algn="tl">
                    <a:srgbClr val="000000">
                      <a:alpha val="43137"/>
                    </a:srgbClr>
                  </a:outerShdw>
                </a:effectLst>
                <a:cs typeface="Calibri" panose="020F0502020204030204" pitchFamily="34" charset="0"/>
              </a:rPr>
              <a:t> Six Seals (Revelation 6)</a:t>
            </a:r>
          </a:p>
        </p:txBody>
      </p:sp>
      <p:sp>
        <p:nvSpPr>
          <p:cNvPr id="77827" name="Content Placeholder 2"/>
          <p:cNvSpPr>
            <a:spLocks noGrp="1"/>
          </p:cNvSpPr>
          <p:nvPr>
            <p:ph idx="1"/>
          </p:nvPr>
        </p:nvSpPr>
        <p:spPr>
          <a:xfrm>
            <a:off x="2160368" y="1588889"/>
            <a:ext cx="7077075" cy="3680222"/>
          </a:xfrm>
        </p:spPr>
        <p:txBody>
          <a:bodyPr/>
          <a:lstStyle/>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 – Advent of antichrist</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6:3-4 – War</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6:5-6 – Famine</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6:7-8 – Death</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6:9-11 – Martyrdoms</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6:12-17 – Cosmic disturbances</a:t>
            </a:r>
          </a:p>
        </p:txBody>
      </p:sp>
      <p:pic>
        <p:nvPicPr>
          <p:cNvPr id="4" name="Picture 5">
            <a:extLst>
              <a:ext uri="{FF2B5EF4-FFF2-40B4-BE49-F238E27FC236}">
                <a16:creationId xmlns:a16="http://schemas.microsoft.com/office/drawing/2014/main" id="{76E4E65B-0E43-4490-905E-FA3DDBDF28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2590800"/>
            <a:ext cx="2053944" cy="234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09387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3222" y="502920"/>
            <a:ext cx="11005557" cy="5852160"/>
          </a:xfrm>
          <a:prstGeom prst="rect">
            <a:avLst/>
          </a:prstGeom>
        </p:spPr>
      </p:pic>
    </p:spTree>
    <p:extLst>
      <p:ext uri="{BB962C8B-B14F-4D97-AF65-F5344CB8AC3E}">
        <p14:creationId xmlns:p14="http://schemas.microsoft.com/office/powerpoint/2010/main" val="277930082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1524000" y="228602"/>
            <a:ext cx="9144000" cy="1152525"/>
          </a:xfrm>
        </p:spPr>
        <p:txBody>
          <a:bodyPr/>
          <a:lstStyle/>
          <a:p>
            <a:pPr algn="ctr"/>
            <a:r>
              <a:rPr lang="en-US" altLang="en-US" sz="3600" dirty="0">
                <a:effectLst>
                  <a:outerShdw blurRad="38100" dist="38100" dir="2700000" algn="tl">
                    <a:srgbClr val="000000">
                      <a:alpha val="43137"/>
                    </a:srgbClr>
                  </a:outerShdw>
                </a:effectLst>
              </a:rPr>
              <a:t>5 Non-Chronological Parenthetical Insertions</a:t>
            </a: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1066799" y="1371600"/>
            <a:ext cx="10067925" cy="5181600"/>
          </a:xfrm>
        </p:spPr>
        <p:txBody>
          <a:bodyPr/>
          <a:lstStyle/>
          <a:p>
            <a:pPr marL="514350" indent="-51435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Rev 7 – 144,000 Jews</a:t>
            </a:r>
          </a:p>
          <a:p>
            <a:pPr marL="514350" indent="-51435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Rev 10:1-11:13 – Announcement of no more delay and the two witnesses</a:t>
            </a:r>
          </a:p>
          <a:p>
            <a:pPr marL="514350" indent="-51435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 12-14 – Israel’s flight, two beasts, six scenes of hope</a:t>
            </a:r>
          </a:p>
          <a:p>
            <a:pPr marL="514350" indent="-51435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 16:13-16 – Gathering of the nations to Armageddon</a:t>
            </a:r>
          </a:p>
          <a:p>
            <a:pPr marL="514350" indent="-51435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 17:1-19:6 – Babylon’s fall</a:t>
            </a:r>
          </a:p>
        </p:txBody>
      </p:sp>
    </p:spTree>
    <p:extLst>
      <p:ext uri="{BB962C8B-B14F-4D97-AF65-F5344CB8AC3E}">
        <p14:creationId xmlns:p14="http://schemas.microsoft.com/office/powerpoint/2010/main" val="2771592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833689" y="230718"/>
            <a:ext cx="6524625" cy="901732"/>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MAIL BAG</a:t>
            </a:r>
          </a:p>
        </p:txBody>
      </p:sp>
      <p:sp>
        <p:nvSpPr>
          <p:cNvPr id="22531" name="Rectangle 3"/>
          <p:cNvSpPr>
            <a:spLocks noGrp="1" noChangeArrowheads="1"/>
          </p:cNvSpPr>
          <p:nvPr>
            <p:ph type="body" sz="half" idx="2"/>
          </p:nvPr>
        </p:nvSpPr>
        <p:spPr>
          <a:xfrm>
            <a:off x="1762125" y="1371600"/>
            <a:ext cx="8667750" cy="4724400"/>
          </a:xfrm>
        </p:spPr>
        <p:txBody>
          <a:bodyPr/>
          <a:lstStyle/>
          <a:p>
            <a:pPr marL="569913" indent="-569913" algn="just" eaLnBrk="1" hangingPunct="1">
              <a:spcBef>
                <a:spcPts val="0"/>
              </a:spcBef>
              <a:spcAft>
                <a:spcPts val="36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Gap between rapture and Tribulation?</a:t>
            </a:r>
          </a:p>
          <a:p>
            <a:pPr marL="569913" indent="-569913" algn="just"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Restrainer = Michael the archangel?</a:t>
            </a:r>
          </a:p>
          <a:p>
            <a:pPr marL="569913" indent="-569913" algn="just"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Overview of end time events?</a:t>
            </a:r>
          </a:p>
        </p:txBody>
      </p:sp>
      <p:pic>
        <p:nvPicPr>
          <p:cNvPr id="6" name="Picture 5">
            <a:extLst>
              <a:ext uri="{FF2B5EF4-FFF2-40B4-BE49-F238E27FC236}">
                <a16:creationId xmlns:a16="http://schemas.microsoft.com/office/drawing/2014/main" id="{7752252D-B52D-4516-8095-AF8DA78803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1"/>
            <a:ext cx="990601" cy="912283"/>
          </a:xfrm>
          <a:prstGeom prst="ellipse">
            <a:avLst/>
          </a:prstGeom>
        </p:spPr>
      </p:pic>
      <p:pic>
        <p:nvPicPr>
          <p:cNvPr id="8" name="Picture 7">
            <a:extLst>
              <a:ext uri="{FF2B5EF4-FFF2-40B4-BE49-F238E27FC236}">
                <a16:creationId xmlns:a16="http://schemas.microsoft.com/office/drawing/2014/main" id="{3E4E3E48-63F8-405D-9D7F-82C47E7514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91799" y="76201"/>
            <a:ext cx="990601" cy="912283"/>
          </a:xfrm>
          <a:prstGeom prst="ellipse">
            <a:avLst/>
          </a:prstGeom>
        </p:spPr>
      </p:pic>
      <p:pic>
        <p:nvPicPr>
          <p:cNvPr id="3" name="Picture 2">
            <a:extLst>
              <a:ext uri="{FF2B5EF4-FFF2-40B4-BE49-F238E27FC236}">
                <a16:creationId xmlns:a16="http://schemas.microsoft.com/office/drawing/2014/main" id="{C1F01850-66CF-4CDC-B93F-3B27F205BDED}"/>
              </a:ext>
            </a:extLst>
          </p:cNvPr>
          <p:cNvPicPr>
            <a:picLocks noChangeAspect="1"/>
          </p:cNvPicPr>
          <p:nvPr/>
        </p:nvPicPr>
        <p:blipFill>
          <a:blip r:embed="rId3"/>
          <a:stretch>
            <a:fillRect/>
          </a:stretch>
        </p:blipFill>
        <p:spPr>
          <a:xfrm>
            <a:off x="5094579" y="5121309"/>
            <a:ext cx="2002842" cy="1505973"/>
          </a:xfrm>
          <a:prstGeom prst="rect">
            <a:avLst/>
          </a:prstGeom>
        </p:spPr>
      </p:pic>
    </p:spTree>
    <p:extLst>
      <p:ext uri="{BB962C8B-B14F-4D97-AF65-F5344CB8AC3E}">
        <p14:creationId xmlns:p14="http://schemas.microsoft.com/office/powerpoint/2010/main" val="2337792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676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“After These Things” </a:t>
            </a:r>
            <a:br>
              <a:rPr lang="en-US" sz="4000" kern="1200" dirty="0">
                <a:effectLst>
                  <a:outerShdw blurRad="38100" dist="38100" dir="2700000" algn="tl">
                    <a:srgbClr val="000000">
                      <a:alpha val="43137"/>
                    </a:srgbClr>
                  </a:outerShdw>
                </a:effectLst>
                <a:cs typeface="Calibri" panose="020F0502020204030204" pitchFamily="34" charset="0"/>
              </a:rPr>
            </a:br>
            <a:r>
              <a:rPr 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 4‒22)</a:t>
            </a:r>
            <a:endParaRPr 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609600" y="1524000"/>
            <a:ext cx="9906000" cy="4953000"/>
          </a:xfrm>
        </p:spPr>
        <p:txBody>
          <a:bodyPr/>
          <a:lstStyle/>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Before the Tribulation (4‒5)</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During the Tribulation (6‒19)</a:t>
            </a:r>
          </a:p>
          <a:p>
            <a:pPr marL="457200" indent="-457200" eaLnBrk="1" hangingPunct="1">
              <a:spcBef>
                <a:spcPts val="0"/>
              </a:spcBef>
              <a:spcAft>
                <a:spcPts val="18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After the Tribulation (20‒22)</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Kingdom (20:1-10)</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Great White Throne Judgment (20:11-15)</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Destruction of the Earth (21:1)</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New Heaven and New Earth (21‒22)</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15400" y="2185987"/>
            <a:ext cx="2658138" cy="2743200"/>
          </a:xfrm>
          <a:prstGeom prst="rect">
            <a:avLst/>
          </a:prstGeom>
          <a:ln>
            <a:solidFill>
              <a:schemeClr val="tx1"/>
            </a:solidFill>
          </a:ln>
        </p:spPr>
      </p:pic>
    </p:spTree>
    <p:extLst>
      <p:ext uri="{BB962C8B-B14F-4D97-AF65-F5344CB8AC3E}">
        <p14:creationId xmlns:p14="http://schemas.microsoft.com/office/powerpoint/2010/main" val="153605422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6400" y="533400"/>
            <a:ext cx="8839201" cy="5791200"/>
          </a:xfrm>
          <a:prstGeom prst="rect">
            <a:avLst/>
          </a:prstGeom>
          <a:ln>
            <a:solidFill>
              <a:srgbClr val="FFFFCC"/>
            </a:solidFill>
          </a:ln>
        </p:spPr>
      </p:pic>
    </p:spTree>
    <p:extLst>
      <p:ext uri="{BB962C8B-B14F-4D97-AF65-F5344CB8AC3E}">
        <p14:creationId xmlns:p14="http://schemas.microsoft.com/office/powerpoint/2010/main" val="31769507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2CA96-E8CA-4D41-ACB5-76F3B25956C3}"/>
              </a:ext>
            </a:extLst>
          </p:cNvPr>
          <p:cNvSpPr>
            <a:spLocks noGrp="1"/>
          </p:cNvSpPr>
          <p:nvPr>
            <p:ph type="title"/>
          </p:nvPr>
        </p:nvSpPr>
        <p:spPr>
          <a:xfrm>
            <a:off x="914400" y="2857500"/>
            <a:ext cx="10363200" cy="1143000"/>
          </a:xfrm>
        </p:spPr>
        <p:txBody>
          <a:bodyPr/>
          <a:lstStyle/>
          <a:p>
            <a:pPr algn="ctr"/>
            <a:r>
              <a:rPr lang="en-US" dirty="0"/>
              <a:t>CONCLUSION</a:t>
            </a:r>
          </a:p>
        </p:txBody>
      </p:sp>
    </p:spTree>
    <p:extLst>
      <p:ext uri="{BB962C8B-B14F-4D97-AF65-F5344CB8AC3E}">
        <p14:creationId xmlns:p14="http://schemas.microsoft.com/office/powerpoint/2010/main" val="8674264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833689" y="230718"/>
            <a:ext cx="6524625" cy="901732"/>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MAIL BAG</a:t>
            </a:r>
          </a:p>
        </p:txBody>
      </p:sp>
      <p:sp>
        <p:nvSpPr>
          <p:cNvPr id="22531" name="Rectangle 3"/>
          <p:cNvSpPr>
            <a:spLocks noGrp="1" noChangeArrowheads="1"/>
          </p:cNvSpPr>
          <p:nvPr>
            <p:ph type="body" sz="half" idx="2"/>
          </p:nvPr>
        </p:nvSpPr>
        <p:spPr>
          <a:xfrm>
            <a:off x="1762125" y="1371600"/>
            <a:ext cx="8667750" cy="4724400"/>
          </a:xfrm>
        </p:spPr>
        <p:txBody>
          <a:bodyPr/>
          <a:lstStyle/>
          <a:p>
            <a:pPr marL="569913" indent="-569913" algn="just"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Gap between rapture and Tribulation?</a:t>
            </a:r>
          </a:p>
          <a:p>
            <a:pPr marL="569913" indent="-569913" algn="just"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Restrainer = Michael the archangel?</a:t>
            </a:r>
          </a:p>
          <a:p>
            <a:pPr marL="569913" indent="-569913" algn="just"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Overview of end time events?</a:t>
            </a:r>
          </a:p>
        </p:txBody>
      </p:sp>
      <p:pic>
        <p:nvPicPr>
          <p:cNvPr id="6" name="Picture 5">
            <a:extLst>
              <a:ext uri="{FF2B5EF4-FFF2-40B4-BE49-F238E27FC236}">
                <a16:creationId xmlns:a16="http://schemas.microsoft.com/office/drawing/2014/main" id="{7752252D-B52D-4516-8095-AF8DA78803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1"/>
            <a:ext cx="990601" cy="912283"/>
          </a:xfrm>
          <a:prstGeom prst="ellipse">
            <a:avLst/>
          </a:prstGeom>
        </p:spPr>
      </p:pic>
      <p:pic>
        <p:nvPicPr>
          <p:cNvPr id="8" name="Picture 7">
            <a:extLst>
              <a:ext uri="{FF2B5EF4-FFF2-40B4-BE49-F238E27FC236}">
                <a16:creationId xmlns:a16="http://schemas.microsoft.com/office/drawing/2014/main" id="{3E4E3E48-63F8-405D-9D7F-82C47E7514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91799" y="76201"/>
            <a:ext cx="990601" cy="912283"/>
          </a:xfrm>
          <a:prstGeom prst="ellipse">
            <a:avLst/>
          </a:prstGeom>
        </p:spPr>
      </p:pic>
      <p:pic>
        <p:nvPicPr>
          <p:cNvPr id="3" name="Picture 2">
            <a:extLst>
              <a:ext uri="{FF2B5EF4-FFF2-40B4-BE49-F238E27FC236}">
                <a16:creationId xmlns:a16="http://schemas.microsoft.com/office/drawing/2014/main" id="{C1F01850-66CF-4CDC-B93F-3B27F205BDED}"/>
              </a:ext>
            </a:extLst>
          </p:cNvPr>
          <p:cNvPicPr>
            <a:picLocks noChangeAspect="1"/>
          </p:cNvPicPr>
          <p:nvPr/>
        </p:nvPicPr>
        <p:blipFill>
          <a:blip r:embed="rId3"/>
          <a:stretch>
            <a:fillRect/>
          </a:stretch>
        </p:blipFill>
        <p:spPr>
          <a:xfrm>
            <a:off x="5094579" y="5121309"/>
            <a:ext cx="2002842" cy="1505973"/>
          </a:xfrm>
          <a:prstGeom prst="rect">
            <a:avLst/>
          </a:prstGeom>
        </p:spPr>
      </p:pic>
    </p:spTree>
    <p:extLst>
      <p:ext uri="{BB962C8B-B14F-4D97-AF65-F5344CB8AC3E}">
        <p14:creationId xmlns:p14="http://schemas.microsoft.com/office/powerpoint/2010/main" val="4131516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1179" y="228600"/>
            <a:ext cx="9769643" cy="6400800"/>
          </a:xfrm>
          <a:prstGeom prst="rect">
            <a:avLst/>
          </a:prstGeom>
          <a:ln>
            <a:solidFill>
              <a:srgbClr val="FFFFCC"/>
            </a:solidFill>
          </a:ln>
        </p:spPr>
      </p:pic>
    </p:spTree>
    <p:extLst>
      <p:ext uri="{BB962C8B-B14F-4D97-AF65-F5344CB8AC3E}">
        <p14:creationId xmlns:p14="http://schemas.microsoft.com/office/powerpoint/2010/main" val="800033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104188"/>
            <a:ext cx="9144000" cy="6649629"/>
          </a:xfrm>
          <a:prstGeom prst="rect">
            <a:avLst/>
          </a:prstGeom>
          <a:ln w="19050">
            <a:solidFill>
              <a:schemeClr val="tx1"/>
            </a:solidFill>
          </a:ln>
        </p:spPr>
      </p:pic>
    </p:spTree>
    <p:extLst>
      <p:ext uri="{BB962C8B-B14F-4D97-AF65-F5344CB8AC3E}">
        <p14:creationId xmlns:p14="http://schemas.microsoft.com/office/powerpoint/2010/main" val="373445769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2895600" y="1447800"/>
            <a:ext cx="8699714" cy="3429000"/>
          </a:xfrm>
        </p:spPr>
        <p:txBody>
          <a:bodyPr/>
          <a:lstStyle/>
          <a:p>
            <a:pPr marL="0" indent="0" algn="just">
              <a:buNone/>
            </a:pPr>
            <a:r>
              <a:rPr lang="en-US" altLang="en-US" dirty="0">
                <a:effectLst>
                  <a:outerShdw blurRad="38100" dist="38100" dir="2700000" algn="tl">
                    <a:srgbClr val="000000">
                      <a:alpha val="43137"/>
                    </a:srgbClr>
                  </a:outerShdw>
                </a:effectLst>
                <a:cs typeface="Times New Roman" panose="02020603050405020304" pitchFamily="18" charset="0"/>
              </a:rPr>
              <a:t>“</a:t>
            </a:r>
            <a:r>
              <a:rPr lang="en-US" dirty="0">
                <a:effectLst>
                  <a:outerShdw blurRad="38100" dist="38100" dir="2700000" algn="tl">
                    <a:srgbClr val="000000">
                      <a:alpha val="43137"/>
                    </a:srgbClr>
                  </a:outerShdw>
                </a:effectLst>
              </a:rPr>
              <a:t>And Babylon, though fallen gradually, and very low, has never suffered such a destruction. There is only one conclusion, that in the interval of, say </a:t>
            </a:r>
            <a:r>
              <a:rPr lang="en-US" b="1" u="sng" dirty="0">
                <a:solidFill>
                  <a:srgbClr val="FFFFCC"/>
                </a:solidFill>
                <a:effectLst>
                  <a:outerShdw blurRad="38100" dist="38100" dir="2700000" algn="tl">
                    <a:srgbClr val="000000">
                      <a:alpha val="43137"/>
                    </a:srgbClr>
                  </a:outerShdw>
                </a:effectLst>
              </a:rPr>
              <a:t>some 30 or more years</a:t>
            </a:r>
            <a:r>
              <a:rPr lang="en-US" dirty="0">
                <a:effectLst>
                  <a:outerShdw blurRad="38100" dist="38100" dir="2700000" algn="tl">
                    <a:srgbClr val="000000">
                      <a:alpha val="43137"/>
                    </a:srgbClr>
                  </a:outerShdw>
                </a:effectLst>
              </a:rPr>
              <a:t> between the removal of the church and the last "week "of Daniel's prophecy,  it will be revived and exceed all its former magnificence.</a:t>
            </a:r>
            <a:r>
              <a:rPr lang="en-US" altLang="en-US" dirty="0">
                <a:effectLst>
                  <a:outerShdw blurRad="38100" dist="38100" dir="2700000" algn="tl">
                    <a:srgbClr val="000000">
                      <a:alpha val="43137"/>
                    </a:srgbClr>
                  </a:outerShdw>
                </a:effectLst>
                <a:cs typeface="Times New Roman" panose="02020603050405020304" pitchFamily="18" charset="0"/>
              </a:rPr>
              <a:t>”</a:t>
            </a:r>
            <a:endParaRPr lang="en-US" altLang="en-US" dirty="0">
              <a:effectLst>
                <a:outerShdw blurRad="38100" dist="38100" dir="2700000" algn="tl">
                  <a:srgbClr val="000000">
                    <a:alpha val="43137"/>
                  </a:srgbClr>
                </a:outerShdw>
              </a:effectLst>
            </a:endParaRPr>
          </a:p>
        </p:txBody>
      </p:sp>
      <p:sp>
        <p:nvSpPr>
          <p:cNvPr id="68613" name="Text Box 5"/>
          <p:cNvSpPr txBox="1">
            <a:spLocks noChangeArrowheads="1"/>
          </p:cNvSpPr>
          <p:nvPr/>
        </p:nvSpPr>
        <p:spPr bwMode="auto">
          <a:xfrm>
            <a:off x="4133850" y="218926"/>
            <a:ext cx="3924300" cy="100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Bullinger (1909)</a:t>
            </a:r>
          </a:p>
          <a:p>
            <a:pPr algn="ctr"/>
            <a:r>
              <a:rPr lang="en-US" altLang="en-US" sz="1800" i="1" dirty="0">
                <a:effectLst>
                  <a:outerShdw blurRad="38100" dist="38100" dir="2700000" algn="tl">
                    <a:srgbClr val="000000">
                      <a:alpha val="43137"/>
                    </a:srgbClr>
                  </a:outerShdw>
                </a:effectLst>
                <a:latin typeface="Calibri" panose="020F0502020204030204" pitchFamily="34" charset="0"/>
                <a:cs typeface="+mn-cs"/>
              </a:rPr>
              <a:t>Commentary on Revelation, 577</a:t>
            </a:r>
          </a:p>
        </p:txBody>
      </p:sp>
      <p:pic>
        <p:nvPicPr>
          <p:cNvPr id="3" name="Picture 2">
            <a:extLst>
              <a:ext uri="{FF2B5EF4-FFF2-40B4-BE49-F238E27FC236}">
                <a16:creationId xmlns:a16="http://schemas.microsoft.com/office/drawing/2014/main" id="{26440B41-B9DD-4FC5-93A5-4617D54655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6686" y="1613691"/>
            <a:ext cx="1835951" cy="2743200"/>
          </a:xfrm>
          <a:prstGeom prst="rect">
            <a:avLst/>
          </a:prstGeom>
          <a:ln>
            <a:solidFill>
              <a:schemeClr val="tx1"/>
            </a:solidFill>
          </a:ln>
        </p:spPr>
      </p:pic>
    </p:spTree>
    <p:extLst>
      <p:ext uri="{BB962C8B-B14F-4D97-AF65-F5344CB8AC3E}">
        <p14:creationId xmlns:p14="http://schemas.microsoft.com/office/powerpoint/2010/main" val="876224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2898182" y="1447800"/>
            <a:ext cx="8697131" cy="4267200"/>
          </a:xfrm>
        </p:spPr>
        <p:txBody>
          <a:bodyPr/>
          <a:lstStyle/>
          <a:p>
            <a:pPr marL="0" indent="0" algn="just">
              <a:buNone/>
            </a:pPr>
            <a:r>
              <a:rPr lang="en-US" altLang="en-US" dirty="0">
                <a:effectLst>
                  <a:outerShdw blurRad="38100" dist="38100" dir="2700000" algn="tl">
                    <a:srgbClr val="000000">
                      <a:alpha val="43137"/>
                    </a:srgbClr>
                  </a:outerShdw>
                </a:effectLst>
                <a:cs typeface="Times New Roman" panose="02020603050405020304" pitchFamily="18" charset="0"/>
              </a:rPr>
              <a:t>“</a:t>
            </a:r>
            <a:r>
              <a:rPr lang="en-US" dirty="0">
                <a:effectLst>
                  <a:outerShdw blurRad="38100" dist="38100" dir="2700000" algn="tl">
                    <a:srgbClr val="000000">
                      <a:alpha val="43137"/>
                    </a:srgbClr>
                  </a:outerShdw>
                </a:effectLst>
              </a:rPr>
              <a:t>But I hear the protest, how can you say we be expecting Jesus to come at "any moment," if the city of Babylon must be rebuilt before He can come? There is not a word in Scripture that says that Jesus cannot come and take away His Church until Babylon is rebuilt. The Church may be taken out of the world </a:t>
            </a:r>
            <a:r>
              <a:rPr lang="en-US" b="1" u="sng" dirty="0">
                <a:solidFill>
                  <a:srgbClr val="FFFFCC"/>
                </a:solidFill>
                <a:effectLst>
                  <a:outerShdw blurRad="38100" dist="38100" dir="2700000" algn="tl">
                    <a:srgbClr val="000000">
                      <a:alpha val="43137"/>
                    </a:srgbClr>
                  </a:outerShdw>
                </a:effectLst>
              </a:rPr>
              <a:t>25 or even 50 years</a:t>
            </a:r>
            <a:r>
              <a:rPr lang="en-US" dirty="0">
                <a:solidFill>
                  <a:srgbClr val="FFFFCC"/>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before that.</a:t>
            </a:r>
            <a:r>
              <a:rPr lang="en-US" altLang="en-US" dirty="0">
                <a:effectLst>
                  <a:outerShdw blurRad="38100" dist="38100" dir="2700000" algn="tl">
                    <a:srgbClr val="000000">
                      <a:alpha val="43137"/>
                    </a:srgbClr>
                  </a:outerShdw>
                </a:effectLst>
                <a:cs typeface="Times New Roman" panose="02020603050405020304" pitchFamily="18" charset="0"/>
              </a:rPr>
              <a:t>”</a:t>
            </a:r>
            <a:endParaRPr lang="en-US" altLang="en-US" dirty="0">
              <a:effectLst>
                <a:outerShdw blurRad="38100" dist="38100" dir="2700000" algn="tl">
                  <a:srgbClr val="000000">
                    <a:alpha val="43137"/>
                  </a:srgbClr>
                </a:outerShdw>
              </a:effectLst>
            </a:endParaRPr>
          </a:p>
        </p:txBody>
      </p:sp>
      <p:sp>
        <p:nvSpPr>
          <p:cNvPr id="68613" name="Text Box 5"/>
          <p:cNvSpPr txBox="1">
            <a:spLocks noChangeArrowheads="1"/>
          </p:cNvSpPr>
          <p:nvPr/>
        </p:nvSpPr>
        <p:spPr bwMode="auto">
          <a:xfrm>
            <a:off x="4476750" y="219672"/>
            <a:ext cx="3238500" cy="100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Larkin (1919)</a:t>
            </a:r>
          </a:p>
          <a:p>
            <a:pPr algn="ctr"/>
            <a:r>
              <a:rPr lang="en-US" altLang="en-US" sz="1800" i="1" dirty="0">
                <a:effectLst>
                  <a:outerShdw blurRad="38100" dist="38100" dir="2700000" algn="tl">
                    <a:srgbClr val="000000">
                      <a:alpha val="43137"/>
                    </a:srgbClr>
                  </a:outerShdw>
                </a:effectLst>
                <a:latin typeface="Calibri" panose="020F0502020204030204" pitchFamily="34" charset="0"/>
                <a:cs typeface="+mn-cs"/>
              </a:rPr>
              <a:t>The Book of Revelation, 162</a:t>
            </a:r>
          </a:p>
        </p:txBody>
      </p:sp>
      <p:pic>
        <p:nvPicPr>
          <p:cNvPr id="5" name="Picture 4">
            <a:extLst>
              <a:ext uri="{FF2B5EF4-FFF2-40B4-BE49-F238E27FC236}">
                <a16:creationId xmlns:a16="http://schemas.microsoft.com/office/drawing/2014/main" id="{A53CC1B6-810C-41B8-9038-603B009CA1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600200"/>
            <a:ext cx="1826972" cy="2743200"/>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04162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alendar&#10;&#10;Description automatically generated">
            <a:extLst>
              <a:ext uri="{FF2B5EF4-FFF2-40B4-BE49-F238E27FC236}">
                <a16:creationId xmlns:a16="http://schemas.microsoft.com/office/drawing/2014/main" id="{D219A5BD-729C-434D-AAC2-E218898282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6679" y="304800"/>
            <a:ext cx="3938642" cy="594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462046CE-5090-4348-96E6-9CDB7588AB81}"/>
              </a:ext>
            </a:extLst>
          </p:cNvPr>
          <p:cNvSpPr txBox="1"/>
          <p:nvPr/>
        </p:nvSpPr>
        <p:spPr>
          <a:xfrm>
            <a:off x="1733550" y="6412468"/>
            <a:ext cx="8724900" cy="369332"/>
          </a:xfrm>
          <a:prstGeom prst="rect">
            <a:avLst/>
          </a:prstGeom>
          <a:noFill/>
        </p:spPr>
        <p:txBody>
          <a:bodyPr wrap="square" rtlCol="0">
            <a:spAutoFit/>
          </a:bodyPr>
          <a:lstStyle/>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https://dispensationalpublishing.com/product/babylon-the-bookends-of-prophetic-history/</a:t>
            </a:r>
            <a:endParaRPr lang="en-US" dirty="0"/>
          </a:p>
        </p:txBody>
      </p:sp>
      <p:sp>
        <p:nvSpPr>
          <p:cNvPr id="6" name="Rectangle 37">
            <a:extLst>
              <a:ext uri="{FF2B5EF4-FFF2-40B4-BE49-F238E27FC236}">
                <a16:creationId xmlns:a16="http://schemas.microsoft.com/office/drawing/2014/main" id="{070B6F85-912E-41B4-91A1-08AB248C3846}"/>
              </a:ext>
            </a:extLst>
          </p:cNvPr>
          <p:cNvSpPr txBox="1">
            <a:spLocks noChangeArrowheads="1"/>
          </p:cNvSpPr>
          <p:nvPr/>
        </p:nvSpPr>
        <p:spPr>
          <a:xfrm>
            <a:off x="10668000" y="6248400"/>
            <a:ext cx="914400" cy="457200"/>
          </a:xfrm>
          <a:prstGeom prst="rect">
            <a:avLst/>
          </a:prstGeom>
        </p:spPr>
        <p:txBody>
          <a:bodyPr/>
          <a:lstStyle>
            <a:defPPr>
              <a:defRPr lang="en-US"/>
            </a:defPPr>
            <a:lvl1pPr algn="l" rtl="0" eaLnBrk="0" fontAlgn="base" hangingPunct="0">
              <a:spcBef>
                <a:spcPct val="0"/>
              </a:spcBef>
              <a:spcAft>
                <a:spcPct val="0"/>
              </a:spcAft>
              <a:defRPr sz="2400" kern="1200" smtClean="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r">
              <a:defRPr/>
            </a:pPr>
            <a:fld id="{6C66F440-5D10-45D9-8CEF-05FCBC835039}" type="slidenum">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pPr algn="r">
                <a:defRPr/>
              </a:pPr>
              <a:t>9</a:t>
            </a:fld>
            <a:endPar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46608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8007"/>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25261</TotalTime>
  <Words>1880</Words>
  <Application>Microsoft Office PowerPoint</Application>
  <PresentationFormat>Widescreen</PresentationFormat>
  <Paragraphs>123</Paragraphs>
  <Slides>43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Calibri</vt:lpstr>
      <vt:lpstr>Times New Roman</vt:lpstr>
      <vt:lpstr>Wingdings</vt:lpstr>
      <vt:lpstr>Azure</vt:lpstr>
      <vt:lpstr>PowerPoint Presentation</vt:lpstr>
      <vt:lpstr>The Rapture Course Overview</vt:lpstr>
      <vt:lpstr>MAIL BAG</vt:lpstr>
      <vt:lpstr>MAIL BAG</vt:lpstr>
      <vt:lpstr>PowerPoint Presentation</vt:lpstr>
      <vt:lpstr>PowerPoint Presentation</vt:lpstr>
      <vt:lpstr>PowerPoint Presentation</vt:lpstr>
      <vt:lpstr>PowerPoint Presentation</vt:lpstr>
      <vt:lpstr>PowerPoint Presentation</vt:lpstr>
      <vt:lpstr>MAIL BAG</vt:lpstr>
      <vt:lpstr>PowerPoint Presentation</vt:lpstr>
      <vt:lpstr>Marvin Rosenthal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Reasons Why the Restrainer is the Holy Spirit  (2 Thessalonians 2:6-7)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Restrainer Must First be Removed</vt:lpstr>
      <vt:lpstr>PowerPoint Presentation</vt:lpstr>
      <vt:lpstr>MAIL BAG</vt:lpstr>
      <vt:lpstr>PowerPoint Presentation</vt:lpstr>
      <vt:lpstr>PowerPoint Presentation</vt:lpstr>
      <vt:lpstr>PowerPoint Presentation</vt:lpstr>
      <vt:lpstr>1st Six Seals (Revelation 6)</vt:lpstr>
      <vt:lpstr>PowerPoint Presentation</vt:lpstr>
      <vt:lpstr>5 Non-Chronological Parenthetical Insertions</vt:lpstr>
      <vt:lpstr>“After These Things”  (Rev. 4‒22)</vt:lpstr>
      <vt:lpstr>PowerPoint Presentation</vt:lpstr>
      <vt:lpstr>CONCLUSION</vt:lpstr>
      <vt:lpstr>MAIL BAG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RAPTURE 070 - Questions And Answers - Part 8 - 16-X-9</dc:title>
  <dc:subject>RAPTURE</dc:subject>
  <dc:creator>A. Woods</dc:creator>
  <dc:description>Modified by Jim McGowan</dc:description>
  <cp:lastModifiedBy>Andy Woods</cp:lastModifiedBy>
  <cp:revision>2821</cp:revision>
  <cp:lastPrinted>2021-11-27T04:25:41Z</cp:lastPrinted>
  <dcterms:created xsi:type="dcterms:W3CDTF">2009-03-17T12:21:13Z</dcterms:created>
  <dcterms:modified xsi:type="dcterms:W3CDTF">2021-11-27T16:08:30Z</dcterms:modified>
</cp:coreProperties>
</file>