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handoutMasterIdLst>
    <p:handoutMasterId r:id="rId73"/>
  </p:handoutMasterIdLst>
  <p:sldIdLst>
    <p:sldId id="4643" r:id="rId2"/>
    <p:sldId id="6678" r:id="rId3"/>
    <p:sldId id="7909" r:id="rId4"/>
    <p:sldId id="8006" r:id="rId5"/>
    <p:sldId id="7951" r:id="rId6"/>
    <p:sldId id="7968" r:id="rId7"/>
    <p:sldId id="6313" r:id="rId8"/>
    <p:sldId id="1237" r:id="rId9"/>
    <p:sldId id="1236" r:id="rId10"/>
    <p:sldId id="7989" r:id="rId11"/>
    <p:sldId id="7995" r:id="rId12"/>
    <p:sldId id="3089" r:id="rId13"/>
    <p:sldId id="4808" r:id="rId14"/>
    <p:sldId id="7996" r:id="rId15"/>
    <p:sldId id="7997" r:id="rId16"/>
    <p:sldId id="3013" r:id="rId17"/>
    <p:sldId id="7954" r:id="rId18"/>
    <p:sldId id="316" r:id="rId19"/>
    <p:sldId id="1238" r:id="rId20"/>
    <p:sldId id="1239" r:id="rId21"/>
    <p:sldId id="891" r:id="rId22"/>
    <p:sldId id="350" r:id="rId23"/>
    <p:sldId id="3852" r:id="rId24"/>
    <p:sldId id="566" r:id="rId25"/>
    <p:sldId id="7993" r:id="rId26"/>
    <p:sldId id="7990" r:id="rId27"/>
    <p:sldId id="7955" r:id="rId28"/>
    <p:sldId id="7953" r:id="rId29"/>
    <p:sldId id="7966" r:id="rId30"/>
    <p:sldId id="5538" r:id="rId31"/>
    <p:sldId id="7952" r:id="rId32"/>
    <p:sldId id="5369" r:id="rId33"/>
    <p:sldId id="7991" r:id="rId34"/>
    <p:sldId id="3827" r:id="rId35"/>
    <p:sldId id="3816" r:id="rId36"/>
    <p:sldId id="3819" r:id="rId37"/>
    <p:sldId id="3820" r:id="rId38"/>
    <p:sldId id="6410" r:id="rId39"/>
    <p:sldId id="7992" r:id="rId40"/>
    <p:sldId id="8007" r:id="rId41"/>
    <p:sldId id="7998" r:id="rId42"/>
    <p:sldId id="3105" r:id="rId43"/>
    <p:sldId id="3106" r:id="rId44"/>
    <p:sldId id="3107" r:id="rId45"/>
    <p:sldId id="8008" r:id="rId46"/>
    <p:sldId id="6974" r:id="rId47"/>
    <p:sldId id="7013" r:id="rId48"/>
    <p:sldId id="7999" r:id="rId49"/>
    <p:sldId id="2661" r:id="rId50"/>
    <p:sldId id="6508" r:id="rId51"/>
    <p:sldId id="6488" r:id="rId52"/>
    <p:sldId id="6490" r:id="rId53"/>
    <p:sldId id="6976" r:id="rId54"/>
    <p:sldId id="6975" r:id="rId55"/>
    <p:sldId id="1232" r:id="rId56"/>
    <p:sldId id="1134" r:id="rId57"/>
    <p:sldId id="6479" r:id="rId58"/>
    <p:sldId id="5600" r:id="rId59"/>
    <p:sldId id="6477" r:id="rId60"/>
    <p:sldId id="8000" r:id="rId61"/>
    <p:sldId id="8009" r:id="rId62"/>
    <p:sldId id="7784" r:id="rId63"/>
    <p:sldId id="7785" r:id="rId64"/>
    <p:sldId id="322" r:id="rId65"/>
    <p:sldId id="1126" r:id="rId66"/>
    <p:sldId id="3116" r:id="rId67"/>
    <p:sldId id="5824" r:id="rId68"/>
    <p:sldId id="8005" r:id="rId69"/>
    <p:sldId id="7861" r:id="rId70"/>
    <p:sldId id="8010" r:id="rId71"/>
  </p:sldIdLst>
  <p:sldSz cx="12192000" cy="6858000"/>
  <p:notesSz cx="7315200" cy="9601200"/>
  <p:custDataLst>
    <p:tags r:id="rId7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0000CC"/>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3A0A0-1B7E-4953-A90F-4F0FEBF97717}" v="2" dt="2021-11-14T16:50:08.93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5133" autoAdjust="0"/>
  </p:normalViewPr>
  <p:slideViewPr>
    <p:cSldViewPr>
      <p:cViewPr>
        <p:scale>
          <a:sx n="100" d="100"/>
          <a:sy n="100" d="100"/>
        </p:scale>
        <p:origin x="1190" y="1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93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069 - Questions and Answers - Part 7</a:t>
            </a:r>
          </a:p>
          <a:p>
            <a:pPr algn="ctr">
              <a:defRPr/>
            </a:pPr>
            <a:r>
              <a:rPr lang="en-US" sz="1300" dirty="0">
                <a:latin typeface="Calibri" panose="020F0502020204030204" pitchFamily="34" charset="0"/>
                <a:cs typeface="Calibri" panose="020F0502020204030204" pitchFamily="34" charset="0"/>
              </a:rPr>
              <a:t>11-21-2021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21</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633313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11/20/2021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4368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3" r:id="rId12"/>
    <p:sldLayoutId id="2147492677" r:id="rId13"/>
    <p:sldLayoutId id="2147492679" r:id="rId14"/>
    <p:sldLayoutId id="2147492681"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40.png"/><Relationship Id="rId4" Type="http://schemas.openxmlformats.org/officeDocument/2006/relationships/customXml" Target="../ink/ink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8</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2:5-6, 9</a:t>
            </a:r>
          </a:p>
          <a:p>
            <a:pPr algn="just">
              <a:spcBef>
                <a:spcPts val="0"/>
              </a:spcBef>
              <a:spcAft>
                <a:spcPts val="0"/>
              </a:spcAft>
            </a:pPr>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5</a:t>
            </a:r>
            <a:r>
              <a:rPr lang="en-US" sz="3600" dirty="0">
                <a:latin typeface="Calibri" panose="020F0502020204030204" pitchFamily="34" charset="0"/>
                <a:cs typeface="Calibri" panose="020F0502020204030204" pitchFamily="34" charset="0"/>
              </a:rPr>
              <a:t> The king replied to the Chaldeans, ‘The command from me is firm: if you do not make known to me the </a:t>
            </a:r>
            <a:r>
              <a:rPr lang="en-US" sz="3600" b="1" u="sng" dirty="0">
                <a:solidFill>
                  <a:srgbClr val="FFFFCC"/>
                </a:solidFill>
                <a:latin typeface="Calibri" panose="020F0502020204030204" pitchFamily="34" charset="0"/>
                <a:cs typeface="Calibri" panose="020F0502020204030204" pitchFamily="34" charset="0"/>
              </a:rPr>
              <a:t>dream and its interpretation</a:t>
            </a:r>
            <a:r>
              <a:rPr lang="en-US" sz="3600" dirty="0">
                <a:latin typeface="Calibri" panose="020F0502020204030204" pitchFamily="34" charset="0"/>
                <a:cs typeface="Calibri" panose="020F0502020204030204" pitchFamily="34" charset="0"/>
              </a:rPr>
              <a:t>, you will be torn limb from limb and your houses will be made a rubbish heap.</a:t>
            </a:r>
            <a:r>
              <a:rPr lang="en-US" sz="3600" b="1" i="0" baseline="30000" dirty="0">
                <a:solidFill>
                  <a:srgbClr val="000000"/>
                </a:solidFill>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6</a:t>
            </a:r>
            <a:r>
              <a:rPr lang="en-US" sz="3600" dirty="0">
                <a:latin typeface="Calibri" panose="020F0502020204030204" pitchFamily="34" charset="0"/>
                <a:cs typeface="Calibri" panose="020F0502020204030204" pitchFamily="34" charset="0"/>
              </a:rPr>
              <a:t> But if you declare the </a:t>
            </a:r>
            <a:r>
              <a:rPr lang="en-US" sz="3600" b="1" u="sng" dirty="0">
                <a:solidFill>
                  <a:srgbClr val="FFFFCC"/>
                </a:solidFill>
                <a:latin typeface="Calibri" panose="020F0502020204030204" pitchFamily="34" charset="0"/>
                <a:cs typeface="Calibri" panose="020F0502020204030204" pitchFamily="34" charset="0"/>
              </a:rPr>
              <a:t>dream and its interpretation</a:t>
            </a:r>
            <a:r>
              <a:rPr lang="en-US" sz="3600" dirty="0">
                <a:latin typeface="Calibri" panose="020F0502020204030204" pitchFamily="34" charset="0"/>
                <a:cs typeface="Calibri" panose="020F0502020204030204" pitchFamily="34" charset="0"/>
              </a:rPr>
              <a:t>, you will receive from me gifts and a reward and great honor; therefore declare to me the dream and its interpretation.’…</a:t>
            </a:r>
            <a:r>
              <a:rPr lang="en-US" sz="3600" baseline="30000" dirty="0">
                <a:latin typeface="Calibri" panose="020F0502020204030204" pitchFamily="34" charset="0"/>
                <a:cs typeface="Calibri" panose="020F0502020204030204" pitchFamily="34" charset="0"/>
              </a:rPr>
              <a:t> 9</a:t>
            </a:r>
            <a:r>
              <a:rPr lang="en-US" sz="3600" dirty="0">
                <a:latin typeface="Calibri" panose="020F0502020204030204" pitchFamily="34" charset="0"/>
                <a:cs typeface="Calibri" panose="020F0502020204030204" pitchFamily="34" charset="0"/>
              </a:rPr>
              <a:t> ‘that …</a:t>
            </a:r>
          </a:p>
        </p:txBody>
      </p:sp>
    </p:spTree>
    <p:extLst>
      <p:ext uri="{BB962C8B-B14F-4D97-AF65-F5344CB8AC3E}">
        <p14:creationId xmlns:p14="http://schemas.microsoft.com/office/powerpoint/2010/main" val="175469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2:5-6, 9</a:t>
            </a:r>
          </a:p>
          <a:p>
            <a:pPr algn="just">
              <a:spcBef>
                <a:spcPts val="0"/>
              </a:spcBef>
              <a:spcAft>
                <a:spcPts val="0"/>
              </a:spcAft>
            </a:pPr>
            <a:r>
              <a:rPr lang="en-US" sz="3600" dirty="0">
                <a:latin typeface="Calibri" panose="020F0502020204030204" pitchFamily="34" charset="0"/>
                <a:cs typeface="Calibri" panose="020F0502020204030204" pitchFamily="34" charset="0"/>
              </a:rPr>
              <a:t>. . . if you do not </a:t>
            </a:r>
            <a:r>
              <a:rPr lang="en-US" sz="3600" b="1" u="sng" dirty="0">
                <a:solidFill>
                  <a:srgbClr val="FFFFCC"/>
                </a:solidFill>
                <a:latin typeface="Calibri" panose="020F0502020204030204" pitchFamily="34" charset="0"/>
                <a:cs typeface="Calibri" panose="020F0502020204030204" pitchFamily="34" charset="0"/>
              </a:rPr>
              <a:t>make</a:t>
            </a:r>
            <a:r>
              <a:rPr lang="en-US" sz="3600" b="1" dirty="0">
                <a:solidFill>
                  <a:srgbClr val="FFFFCC"/>
                </a:solidFill>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the dream known to me</a:t>
            </a:r>
            <a:r>
              <a:rPr lang="en-US" sz="3600" dirty="0">
                <a:latin typeface="Calibri" panose="020F0502020204030204" pitchFamily="34" charset="0"/>
                <a:cs typeface="Calibri" panose="020F0502020204030204" pitchFamily="34" charset="0"/>
              </a:rPr>
              <a:t>, there is only one decree for you. For you have agreed together to speak lying and corrupt words before me until the situation is changed; therefore </a:t>
            </a:r>
            <a:r>
              <a:rPr lang="en-US" sz="3600" b="1" u="sng" dirty="0">
                <a:solidFill>
                  <a:srgbClr val="FFFFCC"/>
                </a:solidFill>
                <a:latin typeface="Calibri" panose="020F0502020204030204" pitchFamily="34" charset="0"/>
                <a:cs typeface="Calibri" panose="020F0502020204030204" pitchFamily="34" charset="0"/>
              </a:rPr>
              <a:t>tell me the dream</a:t>
            </a:r>
            <a:r>
              <a:rPr lang="en-US" sz="3600" dirty="0">
                <a:latin typeface="Calibri" panose="020F0502020204030204" pitchFamily="34" charset="0"/>
                <a:cs typeface="Calibri" panose="020F0502020204030204" pitchFamily="34" charset="0"/>
              </a:rPr>
              <a:t>, that I may know that you can declare to me its </a:t>
            </a:r>
            <a:r>
              <a:rPr lang="en-US" sz="3600" b="1" u="sng" dirty="0">
                <a:solidFill>
                  <a:srgbClr val="FFFFCC"/>
                </a:solidFill>
                <a:latin typeface="Calibri" panose="020F0502020204030204" pitchFamily="34" charset="0"/>
                <a:cs typeface="Calibri" panose="020F0502020204030204" pitchFamily="34" charset="0"/>
              </a:rPr>
              <a:t>interpretation</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06242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0132"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706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18 </a:t>
            </a:r>
            <a:r>
              <a:rPr lang="en-US" sz="3500" dirty="0">
                <a:latin typeface="Calibri" panose="020F0502020204030204" pitchFamily="34" charset="0"/>
                <a:cs typeface="Calibri" panose="020F0502020204030204" pitchFamily="34" charset="0"/>
              </a:rPr>
              <a:t>so that they might request compassion from the God of heaven concerning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3500" baseline="30000" dirty="0">
                <a:latin typeface="Calibri" panose="020F0502020204030204" pitchFamily="34" charset="0"/>
                <a:cs typeface="Calibri" panose="020F0502020204030204" pitchFamily="34" charset="0"/>
              </a:rPr>
              <a:t>19 </a:t>
            </a:r>
            <a:r>
              <a:rPr lang="en-US" sz="3500" dirty="0">
                <a:latin typeface="Calibri" panose="020F0502020204030204" pitchFamily="34" charset="0"/>
                <a:cs typeface="Calibri" panose="020F0502020204030204" pitchFamily="34" charset="0"/>
              </a:rPr>
              <a:t>Then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was revealed to Daniel in a night vision. Then Daniel blessed the God of heaven;…</a:t>
            </a:r>
            <a:r>
              <a:rPr lang="en-US" sz="3500" baseline="30000" dirty="0">
                <a:latin typeface="Calibri" panose="020F0502020204030204" pitchFamily="34" charset="0"/>
                <a:cs typeface="Calibri" panose="020F0502020204030204" pitchFamily="34" charset="0"/>
              </a:rPr>
              <a:t>27 </a:t>
            </a:r>
            <a:r>
              <a:rPr lang="en-US" sz="3500" dirty="0">
                <a:latin typeface="Calibri" panose="020F0502020204030204" pitchFamily="34" charset="0"/>
                <a:cs typeface="Calibri" panose="020F0502020204030204" pitchFamily="34" charset="0"/>
              </a:rPr>
              <a:t>Daniel answered before the king and said, “As for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about which the king has inquired, neither wise men, conjurers, magicians </a:t>
            </a:r>
            <a:r>
              <a:rPr lang="en-US" sz="3500" i="1" dirty="0">
                <a:latin typeface="Calibri" panose="020F0502020204030204" pitchFamily="34" charset="0"/>
                <a:cs typeface="Calibri" panose="020F0502020204030204" pitchFamily="34" charset="0"/>
              </a:rPr>
              <a:t>nor</a:t>
            </a:r>
            <a:r>
              <a:rPr lang="en-US" sz="3500" dirty="0">
                <a:latin typeface="Calibri" panose="020F0502020204030204" pitchFamily="34" charset="0"/>
                <a:cs typeface="Calibri" panose="020F0502020204030204" pitchFamily="34" charset="0"/>
              </a:rPr>
              <a:t> diviners are able to . . .</a:t>
            </a:r>
          </a:p>
        </p:txBody>
      </p:sp>
    </p:spTree>
    <p:extLst>
      <p:ext uri="{BB962C8B-B14F-4D97-AF65-F5344CB8AC3E}">
        <p14:creationId xmlns:p14="http://schemas.microsoft.com/office/powerpoint/2010/main" val="138212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2448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…declare </a:t>
            </a:r>
            <a:r>
              <a:rPr lang="en-US" sz="3500" i="1" dirty="0">
                <a:latin typeface="Calibri" panose="020F0502020204030204" pitchFamily="34" charset="0"/>
                <a:cs typeface="Calibri" panose="020F0502020204030204" pitchFamily="34" charset="0"/>
              </a:rPr>
              <a:t>it</a:t>
            </a:r>
            <a:r>
              <a:rPr lang="en-US" sz="3500" dirty="0">
                <a:latin typeface="Calibri" panose="020F0502020204030204" pitchFamily="34" charset="0"/>
                <a:cs typeface="Calibri" panose="020F0502020204030204" pitchFamily="34" charset="0"/>
              </a:rPr>
              <a:t> to the king. </a:t>
            </a:r>
            <a:r>
              <a:rPr lang="en-US" sz="3500" baseline="30000" dirty="0">
                <a:latin typeface="Calibri" panose="020F0502020204030204" pitchFamily="34" charset="0"/>
                <a:cs typeface="Calibri" panose="020F0502020204030204" pitchFamily="34" charset="0"/>
              </a:rPr>
              <a:t>28 </a:t>
            </a:r>
            <a:r>
              <a:rPr lang="en-US" sz="3500" dirty="0">
                <a:latin typeface="Calibri" panose="020F0502020204030204" pitchFamily="34" charset="0"/>
                <a:cs typeface="Calibri" panose="020F0502020204030204" pitchFamily="34" charset="0"/>
              </a:rPr>
              <a:t>However, there is a God in heaven who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and He has made known to King Nebuchadnezzar what will take place in the“</a:t>
            </a:r>
            <a:r>
              <a:rPr lang="en-US" sz="3500" baseline="30000" dirty="0">
                <a:latin typeface="Calibri" panose="020F0502020204030204" pitchFamily="34" charset="0"/>
                <a:cs typeface="Calibri" panose="020F0502020204030204" pitchFamily="34" charset="0"/>
              </a:rPr>
              <a:t>18 </a:t>
            </a:r>
            <a:r>
              <a:rPr lang="en-US" sz="3500" dirty="0">
                <a:latin typeface="Calibri" panose="020F0502020204030204" pitchFamily="34" charset="0"/>
                <a:cs typeface="Calibri" panose="020F0502020204030204" pitchFamily="34" charset="0"/>
              </a:rPr>
              <a:t>so that they might request compassion from the God of heaven concerning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3500" baseline="30000" dirty="0">
                <a:latin typeface="Calibri" panose="020F0502020204030204" pitchFamily="34" charset="0"/>
                <a:cs typeface="Calibri" panose="020F0502020204030204" pitchFamily="34" charset="0"/>
              </a:rPr>
              <a:t>19 </a:t>
            </a:r>
            <a:r>
              <a:rPr lang="en-US" sz="3500" dirty="0">
                <a:latin typeface="Calibri" panose="020F0502020204030204" pitchFamily="34" charset="0"/>
                <a:cs typeface="Calibri" panose="020F0502020204030204" pitchFamily="34" charset="0"/>
              </a:rPr>
              <a:t>Then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was revealed to Daniel in a night vision. Then Daniel blessed the God of heaven; . . .</a:t>
            </a:r>
          </a:p>
        </p:txBody>
      </p:sp>
    </p:spTree>
    <p:extLst>
      <p:ext uri="{BB962C8B-B14F-4D97-AF65-F5344CB8AC3E}">
        <p14:creationId xmlns:p14="http://schemas.microsoft.com/office/powerpoint/2010/main" val="1420646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706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27 </a:t>
            </a:r>
            <a:r>
              <a:rPr lang="en-US" sz="3500" dirty="0">
                <a:latin typeface="Calibri" panose="020F0502020204030204" pitchFamily="34" charset="0"/>
                <a:cs typeface="Calibri" panose="020F0502020204030204" pitchFamily="34" charset="0"/>
              </a:rPr>
              <a:t>Daniel answered before the king and said, “As for the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about which the king has inquired, neither wise men, conjurers, magicians </a:t>
            </a:r>
            <a:r>
              <a:rPr lang="en-US" sz="3500" i="1" dirty="0">
                <a:latin typeface="Calibri" panose="020F0502020204030204" pitchFamily="34" charset="0"/>
                <a:cs typeface="Calibri" panose="020F0502020204030204" pitchFamily="34" charset="0"/>
              </a:rPr>
              <a:t>nor</a:t>
            </a:r>
            <a:r>
              <a:rPr lang="en-US" sz="3500" dirty="0">
                <a:latin typeface="Calibri" panose="020F0502020204030204" pitchFamily="34" charset="0"/>
                <a:cs typeface="Calibri" panose="020F0502020204030204" pitchFamily="34" charset="0"/>
              </a:rPr>
              <a:t> diviners are able to declare </a:t>
            </a:r>
            <a:r>
              <a:rPr lang="en-US" sz="3500" i="1" dirty="0">
                <a:latin typeface="Calibri" panose="020F0502020204030204" pitchFamily="34" charset="0"/>
                <a:cs typeface="Calibri" panose="020F0502020204030204" pitchFamily="34" charset="0"/>
              </a:rPr>
              <a:t>it</a:t>
            </a:r>
            <a:r>
              <a:rPr lang="en-US" sz="3500" dirty="0">
                <a:latin typeface="Calibri" panose="020F0502020204030204" pitchFamily="34" charset="0"/>
                <a:cs typeface="Calibri" panose="020F0502020204030204" pitchFamily="34" charset="0"/>
              </a:rPr>
              <a:t> to the king. </a:t>
            </a:r>
            <a:r>
              <a:rPr lang="en-US" sz="3500" baseline="30000" dirty="0">
                <a:latin typeface="Calibri" panose="020F0502020204030204" pitchFamily="34" charset="0"/>
                <a:cs typeface="Calibri" panose="020F0502020204030204" pitchFamily="34" charset="0"/>
              </a:rPr>
              <a:t>28 </a:t>
            </a:r>
            <a:r>
              <a:rPr lang="en-US" sz="3500" dirty="0">
                <a:latin typeface="Calibri" panose="020F0502020204030204" pitchFamily="34" charset="0"/>
                <a:cs typeface="Calibri" panose="020F0502020204030204" pitchFamily="34" charset="0"/>
              </a:rPr>
              <a:t>However, there is a God in heaven who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and He has made known to King Nebuchadnezzar what will take place in the latter days. This was your dream and the visions in your mind </a:t>
            </a:r>
            <a:r>
              <a:rPr lang="en-US" sz="3500" i="1" dirty="0">
                <a:latin typeface="Calibri" panose="020F0502020204030204" pitchFamily="34" charset="0"/>
                <a:cs typeface="Calibri" panose="020F0502020204030204" pitchFamily="34" charset="0"/>
              </a:rPr>
              <a:t>while</a:t>
            </a:r>
            <a:r>
              <a:rPr lang="en-US" sz="3500" dirty="0">
                <a:latin typeface="Calibri" panose="020F0502020204030204" pitchFamily="34" charset="0"/>
                <a:cs typeface="Calibri" panose="020F0502020204030204" pitchFamily="34" charset="0"/>
              </a:rPr>
              <a:t> on your bed. </a:t>
            </a:r>
            <a:r>
              <a:rPr lang="en-US" sz="3500" baseline="30000" dirty="0">
                <a:latin typeface="Calibri" panose="020F0502020204030204" pitchFamily="34" charset="0"/>
                <a:cs typeface="Calibri" panose="020F0502020204030204" pitchFamily="34" charset="0"/>
              </a:rPr>
              <a:t>29 </a:t>
            </a:r>
            <a:r>
              <a:rPr lang="en-US" sz="3500" dirty="0">
                <a:latin typeface="Calibri" panose="020F0502020204030204" pitchFamily="34" charset="0"/>
                <a:cs typeface="Calibri" panose="020F0502020204030204" pitchFamily="34" charset="0"/>
              </a:rPr>
              <a:t>As for you, O king, </a:t>
            </a:r>
            <a:r>
              <a:rPr lang="en-US" sz="3500" i="1" dirty="0">
                <a:latin typeface="Calibri" panose="020F0502020204030204" pitchFamily="34" charset="0"/>
                <a:cs typeface="Calibri" panose="020F0502020204030204" pitchFamily="34" charset="0"/>
              </a:rPr>
              <a:t>while</a:t>
            </a:r>
            <a:r>
              <a:rPr lang="en-US" sz="3500" dirty="0">
                <a:latin typeface="Calibri" panose="020F0502020204030204" pitchFamily="34" charset="0"/>
                <a:cs typeface="Calibri" panose="020F0502020204030204" pitchFamily="34" charset="0"/>
              </a:rPr>
              <a:t> on your bed your . . .</a:t>
            </a:r>
          </a:p>
        </p:txBody>
      </p:sp>
    </p:spTree>
    <p:extLst>
      <p:ext uri="{BB962C8B-B14F-4D97-AF65-F5344CB8AC3E}">
        <p14:creationId xmlns:p14="http://schemas.microsoft.com/office/powerpoint/2010/main" val="54478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DA663-12F0-45DA-8BD1-E1E2F97760A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3500" dirty="0">
                <a:latin typeface="Calibri" panose="020F0502020204030204" pitchFamily="34" charset="0"/>
                <a:cs typeface="Calibri" panose="020F0502020204030204" pitchFamily="34" charset="0"/>
              </a:rPr>
              <a:t>. . . thoughts turned to what would take place in the future; and He who reveals </a:t>
            </a:r>
            <a:r>
              <a:rPr lang="en-US" sz="3500" b="1" u="sng" dirty="0">
                <a:solidFill>
                  <a:srgbClr val="FFFFCC"/>
                </a:solidFill>
                <a:latin typeface="Calibri" panose="020F0502020204030204" pitchFamily="34" charset="0"/>
                <a:cs typeface="Calibri" panose="020F0502020204030204" pitchFamily="34" charset="0"/>
              </a:rPr>
              <a:t>mysteries</a:t>
            </a:r>
            <a:r>
              <a:rPr lang="en-US" sz="3500" dirty="0">
                <a:latin typeface="Calibri" panose="020F0502020204030204" pitchFamily="34" charset="0"/>
                <a:cs typeface="Calibri" panose="020F0502020204030204" pitchFamily="34" charset="0"/>
              </a:rPr>
              <a:t> has made known to you what will take place. </a:t>
            </a:r>
            <a:r>
              <a:rPr lang="en-US" sz="3500" baseline="30000" dirty="0">
                <a:latin typeface="Calibri" panose="020F0502020204030204" pitchFamily="34" charset="0"/>
                <a:cs typeface="Calibri" panose="020F0502020204030204" pitchFamily="34" charset="0"/>
              </a:rPr>
              <a:t>30 </a:t>
            </a:r>
            <a:r>
              <a:rPr lang="en-US" sz="3500" dirty="0">
                <a:latin typeface="Calibri" panose="020F0502020204030204" pitchFamily="34" charset="0"/>
                <a:cs typeface="Calibri" panose="020F0502020204030204" pitchFamily="34" charset="0"/>
              </a:rPr>
              <a:t>But as for me, this </a:t>
            </a:r>
            <a:r>
              <a:rPr lang="en-US" sz="3500" b="1" u="sng" dirty="0">
                <a:solidFill>
                  <a:srgbClr val="FFFFCC"/>
                </a:solidFill>
                <a:latin typeface="Calibri" panose="020F0502020204030204" pitchFamily="34" charset="0"/>
                <a:cs typeface="Calibri" panose="020F0502020204030204" pitchFamily="34" charset="0"/>
              </a:rPr>
              <a:t>mystery</a:t>
            </a:r>
            <a:r>
              <a:rPr lang="en-US" sz="3500" dirty="0">
                <a:latin typeface="Calibri" panose="020F0502020204030204" pitchFamily="34" charset="0"/>
                <a:cs typeface="Calibri" panose="020F0502020204030204" pitchFamily="34" charset="0"/>
              </a:rPr>
              <a:t> has not been revealed to me for any wisdom residing in me more than </a:t>
            </a:r>
            <a:r>
              <a:rPr lang="en-US" sz="3500" i="1" dirty="0">
                <a:latin typeface="Calibri" panose="020F0502020204030204" pitchFamily="34" charset="0"/>
                <a:cs typeface="Calibri" panose="020F0502020204030204" pitchFamily="34" charset="0"/>
              </a:rPr>
              <a:t>in</a:t>
            </a:r>
            <a:r>
              <a:rPr lang="en-US" sz="3500" dirty="0">
                <a:latin typeface="Calibri" panose="020F0502020204030204" pitchFamily="34" charset="0"/>
                <a:cs typeface="Calibri" panose="020F0502020204030204" pitchFamily="34" charset="0"/>
              </a:rPr>
              <a:t> any </a:t>
            </a:r>
            <a:r>
              <a:rPr lang="en-US" sz="3500" i="1" dirty="0">
                <a:latin typeface="Calibri" panose="020F0502020204030204" pitchFamily="34" charset="0"/>
                <a:cs typeface="Calibri" panose="020F0502020204030204" pitchFamily="34" charset="0"/>
              </a:rPr>
              <a:t>other</a:t>
            </a:r>
            <a:r>
              <a:rPr lang="en-US" sz="3500" dirty="0">
                <a:latin typeface="Calibri" panose="020F0502020204030204" pitchFamily="34" charset="0"/>
                <a:cs typeface="Calibri" panose="020F0502020204030204" pitchFamily="34" charset="0"/>
              </a:rPr>
              <a:t> living man, but for the purpose of making the interpretation known to the king, and that you may understand the thoughts of your mind.”</a:t>
            </a:r>
          </a:p>
        </p:txBody>
      </p:sp>
    </p:spTree>
    <p:extLst>
      <p:ext uri="{BB962C8B-B14F-4D97-AF65-F5344CB8AC3E}">
        <p14:creationId xmlns:p14="http://schemas.microsoft.com/office/powerpoint/2010/main" val="1277086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6790"/>
            <a:ext cx="10972800" cy="4739759"/>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423022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835466" y="228600"/>
            <a:ext cx="6521068"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NEW MYSTERY TRUTH</a:t>
            </a:r>
          </a:p>
        </p:txBody>
      </p:sp>
      <p:sp>
        <p:nvSpPr>
          <p:cNvPr id="70658" name="Content Placeholder 2"/>
          <p:cNvSpPr>
            <a:spLocks noGrp="1"/>
          </p:cNvSpPr>
          <p:nvPr>
            <p:ph idx="1"/>
          </p:nvPr>
        </p:nvSpPr>
        <p:spPr>
          <a:xfrm>
            <a:off x="609600" y="1600202"/>
            <a:ext cx="10972800" cy="3962399"/>
          </a:xfrm>
        </p:spPr>
        <p:txBody>
          <a:bodyPr/>
          <a:lstStyle/>
          <a:p>
            <a:pPr marL="0" indent="0" algn="just">
              <a:spcBef>
                <a:spcPts val="0"/>
              </a:spcBef>
              <a:spcAft>
                <a:spcPts val="1600"/>
              </a:spcAft>
              <a:buClr>
                <a:srgbClr val="00FFFF"/>
              </a:buClr>
              <a:buNone/>
            </a:pPr>
            <a:r>
              <a:rPr lang="en-US" sz="3400" dirty="0">
                <a:effectLst>
                  <a:outerShdw blurRad="38100" dist="38100" dir="2700000" algn="tl">
                    <a:srgbClr val="000000">
                      <a:alpha val="43137"/>
                    </a:srgbClr>
                  </a:outerShdw>
                </a:effectLst>
              </a:rPr>
              <a:t>“But here in John 14 the Lord gives a new and unique revelation; He speaks  of something which no prophet had promised, or even could promise.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2438400" y="6324601"/>
            <a:ext cx="7315200" cy="461665"/>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37160"/>
            <a:ext cx="826265"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78927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Questions &amp; Answers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0125" y="350043"/>
            <a:ext cx="27241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E2169-B760-4373-A07A-3371CC03A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gates of Hades WILL NOT overpower 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lide Number Placeholder 1">
            <a:extLst>
              <a:ext uri="{FF2B5EF4-FFF2-40B4-BE49-F238E27FC236}">
                <a16:creationId xmlns:a16="http://schemas.microsoft.com/office/drawing/2014/main" id="{9B52D765-6944-45C9-9B91-0FD0891DE5D6}"/>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21</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294" y="228600"/>
            <a:ext cx="812741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164BD4-4BE6-4DEF-A5C5-5A2D03867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algn="just">
              <a:spcBef>
                <a:spcPts val="0"/>
              </a:spcBef>
              <a:spcAft>
                <a:spcPts val="1000"/>
              </a:spcAft>
            </a:pPr>
            <a:r>
              <a:rPr lang="en-US" sz="3200" baseline="30000" dirty="0">
                <a:solidFill>
                  <a:srgbClr val="FFFFCC"/>
                </a:solidFill>
                <a:effectLst>
                  <a:outerShdw blurRad="38100" dist="38100" dir="2700000" algn="tl">
                    <a:srgbClr val="000000">
                      <a:alpha val="43137"/>
                    </a:srgbClr>
                  </a:outerShdw>
                </a:effectLst>
                <a:latin typeface="Calibri" panose="020F0502020204030204" pitchFamily="34" charset="0"/>
              </a:rPr>
              <a:t>6</a:t>
            </a: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200" baseline="30000" dirty="0">
                <a:effectLst>
                  <a:outerShdw blurRad="38100" dist="38100" dir="2700000" algn="tl">
                    <a:srgbClr val="000000">
                      <a:alpha val="43137"/>
                    </a:srgbClr>
                  </a:outerShdw>
                </a:effectLst>
                <a:latin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mn-cs"/>
              </a:rPr>
              <a:t> </a:t>
            </a:r>
            <a:r>
              <a:rPr lang="en-US" sz="32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2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A39A9-A76E-436F-8363-1AFAE67B4FF1}"/>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9:9-10</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in triumph, O daughter of Jerusalem! Behold, your king is coming to you; He is just and endowed with salvation, Humble, and mounted on a donkey, Even on a colt, the foal of a donkey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66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0132"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86033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70249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756" y="228600"/>
            <a:ext cx="10542489" cy="6400800"/>
          </a:xfrm>
          <a:prstGeom prst="rect">
            <a:avLst/>
          </a:prstGeom>
          <a:ln w="28575">
            <a:solidFill>
              <a:srgbClr val="FFFFCC"/>
            </a:solidFill>
          </a:ln>
        </p:spPr>
      </p:pic>
    </p:spTree>
    <p:extLst>
      <p:ext uri="{BB962C8B-B14F-4D97-AF65-F5344CB8AC3E}">
        <p14:creationId xmlns:p14="http://schemas.microsoft.com/office/powerpoint/2010/main" val="74483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6E57B-48E7-4E64-83CB-D373606F09BA}"/>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36625156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35052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Joel 2:2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 day of darkness and gloom, A day of clouds and thick darkness. As the dawn is spread over the mountains, So there is a great and mighty people;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There has never been anything like it, Nor will there be again after it</a:t>
            </a:r>
            <a:r>
              <a:rPr lang="en-US" sz="3400" dirty="0">
                <a:effectLst>
                  <a:outerShdw blurRad="38100" dist="38100" dir="2700000" algn="tl">
                    <a:srgbClr val="000000">
                      <a:alpha val="43137"/>
                    </a:srgbClr>
                  </a:outerShdw>
                </a:effectLst>
                <a:cs typeface="Calibri" panose="020F0502020204030204" pitchFamily="34" charset="0"/>
              </a:rPr>
              <a:t> To the years of many generations.”</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2" y="3413760"/>
            <a:ext cx="108421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7619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1788012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398C8-DAA1-4F48-A301-0601866C0A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marL="0" indent="0" algn="ctr" defTabSz="685800">
              <a:spcBef>
                <a:spcPts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dirty="0">
                <a:effectLst>
                  <a:outerShdw blurRad="38100" dist="38100" dir="2700000" algn="tl">
                    <a:srgbClr val="000000">
                      <a:alpha val="43137"/>
                    </a:srgbClr>
                  </a:outerShdw>
                </a:effectLst>
                <a:cs typeface="Calibri" panose="020F0502020204030204" pitchFamily="34" charset="0"/>
              </a:rPr>
              <a: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437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there will be a time of distress such as never occurred since there was a nation until that time; and at that time your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everyone who is found written in the book, will be rescued.”</a:t>
            </a:r>
          </a:p>
        </p:txBody>
      </p:sp>
    </p:spTree>
    <p:extLst>
      <p:ext uri="{BB962C8B-B14F-4D97-AF65-F5344CB8AC3E}">
        <p14:creationId xmlns:p14="http://schemas.microsoft.com/office/powerpoint/2010/main" val="167908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14363" y="1"/>
            <a:ext cx="10963275"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840" y="3581400"/>
            <a:ext cx="2560321" cy="128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r>
              <a:rPr lang="en-US" sz="3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behold, the Lord is about to come out from His place To punish the inhabitants of the earth for their iniquity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earth will reveal her bloodshed And will no longer cover her slain.”</a:t>
            </a:r>
          </a:p>
        </p:txBody>
      </p:sp>
    </p:spTree>
    <p:extLst>
      <p:ext uri="{BB962C8B-B14F-4D97-AF65-F5344CB8AC3E}">
        <p14:creationId xmlns:p14="http://schemas.microsoft.com/office/powerpoint/2010/main" val="2784688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7C23AE0-B868-42BC-982F-EB775206724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47700" y="0"/>
            <a:ext cx="10896600" cy="473975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is my God.’ ” </a:t>
            </a:r>
          </a:p>
        </p:txBody>
      </p:sp>
    </p:spTree>
    <p:extLst>
      <p:ext uri="{BB962C8B-B14F-4D97-AF65-F5344CB8AC3E}">
        <p14:creationId xmlns:p14="http://schemas.microsoft.com/office/powerpoint/2010/main" val="3945876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everlasting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110786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not</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palingenesia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823187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dead will live; Their corpses will rise. You who lie in the dust, awake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171051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826763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2187233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4188"/>
            <a:ext cx="9144000" cy="6649629"/>
          </a:xfrm>
          <a:prstGeom prst="rect">
            <a:avLst/>
          </a:prstGeom>
          <a:ln w="19050">
            <a:solidFill>
              <a:schemeClr val="tx1"/>
            </a:solidFill>
          </a:ln>
        </p:spPr>
      </p:pic>
    </p:spTree>
    <p:extLst>
      <p:ext uri="{BB962C8B-B14F-4D97-AF65-F5344CB8AC3E}">
        <p14:creationId xmlns:p14="http://schemas.microsoft.com/office/powerpoint/2010/main" val="37344576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895600" y="1447800"/>
            <a:ext cx="8699714" cy="34290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And Babylon, though fallen gradually, and very low, has never suffered such a destruction. There is only one conclusion, that in the interval of, say </a:t>
            </a:r>
            <a:r>
              <a:rPr lang="en-US" b="1" u="sng" dirty="0">
                <a:solidFill>
                  <a:srgbClr val="FFFFCC"/>
                </a:solidFill>
                <a:effectLst>
                  <a:outerShdw blurRad="38100" dist="38100" dir="2700000" algn="tl">
                    <a:srgbClr val="000000">
                      <a:alpha val="43137"/>
                    </a:srgbClr>
                  </a:outerShdw>
                </a:effectLst>
              </a:rPr>
              <a:t>some 30 or more years</a:t>
            </a:r>
            <a:r>
              <a:rPr lang="en-US" dirty="0">
                <a:effectLst>
                  <a:outerShdw blurRad="38100" dist="38100" dir="2700000" algn="tl">
                    <a:srgbClr val="000000">
                      <a:alpha val="43137"/>
                    </a:srgbClr>
                  </a:outerShdw>
                </a:effectLst>
              </a:rPr>
              <a:t> between the removal of the church and the last "week "of Daniel's prophecy,  it will be revived and exceed all its former magnificence.</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133850" y="218926"/>
            <a:ext cx="392430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Bullinger (1909)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Commentary on Revelation, 577</a:t>
            </a:r>
          </a:p>
        </p:txBody>
      </p:sp>
      <p:pic>
        <p:nvPicPr>
          <p:cNvPr id="3" name="Picture 2">
            <a:extLst>
              <a:ext uri="{FF2B5EF4-FFF2-40B4-BE49-F238E27FC236}">
                <a16:creationId xmlns:a16="http://schemas.microsoft.com/office/drawing/2014/main" id="{26440B41-B9DD-4FC5-93A5-4617D5465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686" y="1613691"/>
            <a:ext cx="1835951" cy="2743200"/>
          </a:xfrm>
          <a:prstGeom prst="rect">
            <a:avLst/>
          </a:prstGeom>
          <a:ln>
            <a:solidFill>
              <a:schemeClr val="tx1"/>
            </a:solidFill>
          </a:ln>
        </p:spPr>
      </p:pic>
    </p:spTree>
    <p:extLst>
      <p:ext uri="{BB962C8B-B14F-4D97-AF65-F5344CB8AC3E}">
        <p14:creationId xmlns:p14="http://schemas.microsoft.com/office/powerpoint/2010/main" val="876224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898182" y="1447800"/>
            <a:ext cx="8697131" cy="4267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But I hear the protest, how can you say we be expecting Jesus to come at "any moment," if the city of Babylon must be rebuilt before He can come? There is not a word in Scripture that says that Jesus cannot come and take away His Church until Babylon is rebuilt. The Church may be taken out of the world </a:t>
            </a:r>
            <a:r>
              <a:rPr lang="en-US" b="1" u="sng" dirty="0">
                <a:solidFill>
                  <a:srgbClr val="FFFFCC"/>
                </a:solidFill>
                <a:effectLst>
                  <a:outerShdw blurRad="38100" dist="38100" dir="2700000" algn="tl">
                    <a:srgbClr val="000000">
                      <a:alpha val="43137"/>
                    </a:srgbClr>
                  </a:outerShdw>
                </a:effectLst>
              </a:rPr>
              <a:t>25 or even 50 years</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before that.</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476750" y="219672"/>
            <a:ext cx="323850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5" name="Picture 4">
            <a:extLst>
              <a:ext uri="{FF2B5EF4-FFF2-40B4-BE49-F238E27FC236}">
                <a16:creationId xmlns:a16="http://schemas.microsoft.com/office/drawing/2014/main" id="{A53CC1B6-810C-41B8-9038-603B009CA1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600200"/>
            <a:ext cx="1826972" cy="27432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4162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2186910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1" y="3200400"/>
            <a:ext cx="1747281" cy="164592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buNone/>
              <a:defRPr/>
            </a:pPr>
            <a:r>
              <a:rPr lang="en-US"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438400" y="6172200"/>
            <a:ext cx="73152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1" y="3200400"/>
            <a:ext cx="1747281" cy="1645920"/>
          </a:xfrm>
          <a:prstGeom prst="rect">
            <a:avLst/>
          </a:prstGeom>
        </p:spPr>
      </p:pic>
    </p:spTree>
    <p:extLst>
      <p:ext uri="{BB962C8B-B14F-4D97-AF65-F5344CB8AC3E}">
        <p14:creationId xmlns:p14="http://schemas.microsoft.com/office/powerpoint/2010/main" val="2129394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forever;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in you.</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2518270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26:19-20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dead will live; Their corpses will rise. You who lie in the dust, awake and shout for joy, For your dew is as the dew of the dawn, And the earth will give birth to the departed spirits.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my people, enter into your rooms And close your doors behind you; Hide for a little while.”</a:t>
            </a:r>
          </a:p>
        </p:txBody>
      </p:sp>
    </p:spTree>
    <p:extLst>
      <p:ext uri="{BB962C8B-B14F-4D97-AF65-F5344CB8AC3E}">
        <p14:creationId xmlns:p14="http://schemas.microsoft.com/office/powerpoint/2010/main" val="2087751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5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 the great prince who stands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guard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 sons of your people [Israel]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1524000" y="2291079"/>
            <a:ext cx="9144000" cy="2275842"/>
          </a:xfrm>
        </p:spPr>
        <p:txBody>
          <a:bodyPr/>
          <a:lstStyle/>
          <a:p>
            <a:pPr marL="0" indent="0" algn="just">
              <a:buNone/>
            </a:pPr>
            <a:r>
              <a:rPr lang="en-US" dirty="0">
                <a:effectLst>
                  <a:outerShdw blurRad="38100" dist="38100" dir="2700000" algn="tl">
                    <a:srgbClr val="000000">
                      <a:alpha val="43137"/>
                    </a:srgbClr>
                  </a:outerShdw>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3067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6" name="Picture 5">
            <a:extLst>
              <a:ext uri="{FF2B5EF4-FFF2-40B4-BE49-F238E27FC236}">
                <a16:creationId xmlns:a16="http://schemas.microsoft.com/office/drawing/2014/main" id="{6A461AD6-827E-4872-A828-2F2DC351F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1" y="3200400"/>
            <a:ext cx="1747281" cy="164592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609600" y="1600200"/>
            <a:ext cx="10972800" cy="2667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571999"/>
            <a:ext cx="4291583" cy="18288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2E97D8E-FB94-4BE1-874C-907871453F15}"/>
              </a:ext>
            </a:extLst>
          </p:cNvPr>
          <p:cNvSpPr txBox="1"/>
          <p:nvPr/>
        </p:nvSpPr>
        <p:spPr>
          <a:xfrm>
            <a:off x="609600" y="0"/>
            <a:ext cx="10972800" cy="5047536"/>
          </a:xfrm>
          <a:prstGeom prst="rect">
            <a:avLst/>
          </a:prstGeom>
          <a:noFill/>
        </p:spPr>
        <p:txBody>
          <a:bodyPr wrap="square">
            <a:spAutoFit/>
          </a:bodyPr>
          <a:lstStyle/>
          <a:p>
            <a:pPr marR="0" algn="ctr" defTabSz="51435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marL="0" marR="0" algn="just">
              <a:spcBef>
                <a:spcPts val="0"/>
              </a:spcBef>
              <a:spcAft>
                <a:spcPts val="100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Helper</a:t>
            </a:r>
            <a:r>
              <a:rPr lang="en-US" sz="3400" dirty="0">
                <a:effectLst>
                  <a:outerShdw blurRad="38100" dist="38100" dir="2700000" algn="tl">
                    <a:srgbClr val="000000">
                      <a:alpha val="43137"/>
                    </a:srgbClr>
                  </a:outerShdw>
                </a:effectLst>
                <a:latin typeface="Calibri" panose="020F0502020204030204" pitchFamily="34" charset="0"/>
              </a:rPr>
              <a:t> will not come to you; but if I go, I will send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rPr>
              <a:t> to you.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rPr>
              <a:t>, when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rPr>
              <a:t> comes, will convict the world concerning sin and righteousness and judgment;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737602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3716119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outerShdw>
                </a:effectLst>
                <a:cs typeface="Calibri" panose="020F0502020204030204" pitchFamily="34" charset="0"/>
              </a:rPr>
              <a:t>Restrainer Must First be Removed</a:t>
            </a:r>
          </a:p>
        </p:txBody>
      </p:sp>
      <p:sp>
        <p:nvSpPr>
          <p:cNvPr id="28675" name="Rectangle 3"/>
          <p:cNvSpPr>
            <a:spLocks noGrp="1" noChangeArrowheads="1"/>
          </p:cNvSpPr>
          <p:nvPr>
            <p:ph idx="1"/>
          </p:nvPr>
        </p:nvSpPr>
        <p:spPr>
          <a:xfrm>
            <a:off x="1524000" y="1219200"/>
            <a:ext cx="9144000" cy="4495800"/>
          </a:xfrm>
        </p:spPr>
        <p:txBody>
          <a:bodyPr/>
          <a:lstStyle/>
          <a:p>
            <a:pPr marL="457200" indent="-457200" eaLnBrk="1" hangingPunct="1">
              <a:spcBef>
                <a:spcPts val="0"/>
              </a:spcBef>
              <a:spcAft>
                <a:spcPts val="3000"/>
              </a:spcAft>
              <a:defRPr/>
            </a:pPr>
            <a:r>
              <a:rPr lang="en-US" sz="3000" dirty="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510E5198-B27D-4BDC-B101-CCA3DDFCB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74" b="28137"/>
          <a:stretch/>
        </p:blipFill>
        <p:spPr bwMode="auto">
          <a:xfrm>
            <a:off x="2812473" y="228600"/>
            <a:ext cx="65670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4010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1325223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711965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A8DEEE-B6BD-497E-95BB-DDFE854388F9}"/>
              </a:ext>
            </a:extLst>
          </p:cNvPr>
          <p:cNvPicPr>
            <a:picLocks noChangeAspect="1"/>
          </p:cNvPicPr>
          <p:nvPr/>
        </p:nvPicPr>
        <p:blipFill>
          <a:blip r:embed="rId2"/>
          <a:stretch>
            <a:fillRect/>
          </a:stretch>
        </p:blipFill>
        <p:spPr>
          <a:xfrm>
            <a:off x="792020" y="197840"/>
            <a:ext cx="10607959" cy="6462320"/>
          </a:xfrm>
          <a:prstGeom prst="rect">
            <a:avLst/>
          </a:prstGeom>
        </p:spPr>
      </p:pic>
    </p:spTree>
    <p:extLst>
      <p:ext uri="{BB962C8B-B14F-4D97-AF65-F5344CB8AC3E}">
        <p14:creationId xmlns:p14="http://schemas.microsoft.com/office/powerpoint/2010/main" val="884256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A9005-4925-4C7B-BF52-C97C66EF9A39}"/>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1537332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181350" y="276265"/>
            <a:ext cx="5829300" cy="85725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1</a:t>
            </a:r>
            <a:r>
              <a:rPr lang="en-US" altLang="en-US" sz="4000" baseline="30000" dirty="0">
                <a:effectLst>
                  <a:outerShdw blurRad="38100" dist="38100" dir="2700000" algn="tl">
                    <a:srgbClr val="000000">
                      <a:alpha val="43137"/>
                    </a:srgbClr>
                  </a:outerShdw>
                </a:effectLst>
                <a:cs typeface="Calibri" panose="020F0502020204030204" pitchFamily="34" charset="0"/>
              </a:rPr>
              <a:t>st</a:t>
            </a:r>
            <a:r>
              <a:rPr lang="en-US" altLang="en-US" sz="40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160368" y="1588889"/>
            <a:ext cx="7077075" cy="3680222"/>
          </a:xfrm>
        </p:spPr>
        <p:txBody>
          <a:bodyPr/>
          <a:lstStyle/>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6:1-2 – Advent of antichrist</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6:3-4 – War</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6:5-6 – Famine</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6:7-8 – Death</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6:9-11 – Martyrdoms</a:t>
            </a:r>
          </a:p>
          <a:p>
            <a:pPr marL="557213" indent="-557213" eaLnBrk="1" hangingPunct="1">
              <a:spcBef>
                <a:spcPts val="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anose="020F0502020204030204" pitchFamily="34" charset="0"/>
              </a:rPr>
              <a:t>6:12-17 – Cosmic disturbances</a:t>
            </a:r>
          </a:p>
        </p:txBody>
      </p:sp>
      <p:pic>
        <p:nvPicPr>
          <p:cNvPr id="4" name="Picture 5">
            <a:extLst>
              <a:ext uri="{FF2B5EF4-FFF2-40B4-BE49-F238E27FC236}">
                <a16:creationId xmlns:a16="http://schemas.microsoft.com/office/drawing/2014/main" id="{76E4E65B-0E43-4490-905E-FA3DDBDF28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3400" y="2590800"/>
            <a:ext cx="2053944" cy="234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938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222" y="502920"/>
            <a:ext cx="11005557" cy="5852160"/>
          </a:xfrm>
          <a:prstGeom prst="rect">
            <a:avLst/>
          </a:prstGeom>
        </p:spPr>
      </p:pic>
    </p:spTree>
    <p:extLst>
      <p:ext uri="{BB962C8B-B14F-4D97-AF65-F5344CB8AC3E}">
        <p14:creationId xmlns:p14="http://schemas.microsoft.com/office/powerpoint/2010/main" val="277930082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1524000" y="228602"/>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066799" y="1371600"/>
            <a:ext cx="10067925" cy="5181600"/>
          </a:xfrm>
        </p:spPr>
        <p:txBody>
          <a:bodyPr/>
          <a:lstStyle/>
          <a:p>
            <a:pPr marL="514350" indent="-51435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17:1-19:6 – Babylon’s fall</a:t>
            </a:r>
          </a:p>
        </p:txBody>
      </p:sp>
    </p:spTree>
    <p:extLst>
      <p:ext uri="{BB962C8B-B14F-4D97-AF65-F5344CB8AC3E}">
        <p14:creationId xmlns:p14="http://schemas.microsoft.com/office/powerpoint/2010/main" val="2771592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533400"/>
            <a:ext cx="8839201" cy="5791200"/>
          </a:xfrm>
          <a:prstGeom prst="rect">
            <a:avLst/>
          </a:prstGeom>
          <a:ln>
            <a:solidFill>
              <a:srgbClr val="FFFFCC"/>
            </a:solidFill>
          </a:ln>
        </p:spPr>
      </p:pic>
    </p:spTree>
    <p:extLst>
      <p:ext uri="{BB962C8B-B14F-4D97-AF65-F5344CB8AC3E}">
        <p14:creationId xmlns:p14="http://schemas.microsoft.com/office/powerpoint/2010/main" val="3176950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CA96-E8CA-4D41-ACB5-76F3B25956C3}"/>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7426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A5255A6-5981-4ABA-8255-E4901461B6C6}"/>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3230986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1762125" y="1371600"/>
            <a:ext cx="8667750" cy="4724400"/>
          </a:xfrm>
        </p:spPr>
        <p:txBody>
          <a:bodyPr/>
          <a:lstStyle/>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 Isaiah 26:19-20 speaking of the Rapture?</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Gap between rapture and Tribulation?</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Restrainer = Michael the archangel?</a:t>
            </a:r>
          </a:p>
          <a:p>
            <a:pPr marL="569913" indent="-569913" algn="just"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Overview of end time events?</a:t>
            </a:r>
          </a:p>
        </p:txBody>
      </p:sp>
      <p:pic>
        <p:nvPicPr>
          <p:cNvPr id="6" name="Picture 5">
            <a:extLst>
              <a:ext uri="{FF2B5EF4-FFF2-40B4-BE49-F238E27FC236}">
                <a16:creationId xmlns:a16="http://schemas.microsoft.com/office/drawing/2014/main" id="{7752252D-B52D-4516-8095-AF8DA7880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ellipse">
            <a:avLst/>
          </a:prstGeom>
        </p:spPr>
      </p:pic>
      <p:pic>
        <p:nvPicPr>
          <p:cNvPr id="8" name="Picture 7">
            <a:extLst>
              <a:ext uri="{FF2B5EF4-FFF2-40B4-BE49-F238E27FC236}">
                <a16:creationId xmlns:a16="http://schemas.microsoft.com/office/drawing/2014/main" id="{3E4E3E48-63F8-405D-9D7F-82C47E751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ellipse">
            <a:avLst/>
          </a:prstGeom>
        </p:spPr>
      </p:pic>
      <p:pic>
        <p:nvPicPr>
          <p:cNvPr id="3" name="Picture 2">
            <a:extLst>
              <a:ext uri="{FF2B5EF4-FFF2-40B4-BE49-F238E27FC236}">
                <a16:creationId xmlns:a16="http://schemas.microsoft.com/office/drawing/2014/main" id="{C1F01850-66CF-4CDC-B93F-3B27F205BDED}"/>
              </a:ext>
            </a:extLst>
          </p:cNvPr>
          <p:cNvPicPr>
            <a:picLocks noChangeAspect="1"/>
          </p:cNvPicPr>
          <p:nvPr/>
        </p:nvPicPr>
        <p:blipFill>
          <a:blip r:embed="rId3"/>
          <a:stretch>
            <a:fillRect/>
          </a:stretch>
        </p:blipFill>
        <p:spPr>
          <a:xfrm>
            <a:off x="5094579" y="5121309"/>
            <a:ext cx="2002842" cy="1505973"/>
          </a:xfrm>
          <a:prstGeom prst="rect">
            <a:avLst/>
          </a:prstGeom>
        </p:spPr>
      </p:pic>
    </p:spTree>
    <p:extLst>
      <p:ext uri="{BB962C8B-B14F-4D97-AF65-F5344CB8AC3E}">
        <p14:creationId xmlns:p14="http://schemas.microsoft.com/office/powerpoint/2010/main" val="83881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saints.”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9C2A9F6-EF8C-4623-9BAA-E691096D14F7}"/>
              </a:ext>
            </a:extLst>
          </p:cNvPr>
          <p:cNvPicPr>
            <a:picLocks noChangeAspect="1"/>
          </p:cNvPicPr>
          <p:nvPr/>
        </p:nvPicPr>
        <p:blipFill>
          <a:blip r:embed="rId3"/>
          <a:stretch>
            <a:fillRect/>
          </a:stretch>
        </p:blipFill>
        <p:spPr>
          <a:xfrm>
            <a:off x="4268245" y="2011680"/>
            <a:ext cx="3655510" cy="3017520"/>
          </a:xfrm>
          <a:prstGeom prst="rect">
            <a:avLst/>
          </a:prstGeom>
        </p:spPr>
      </p:pic>
    </p:spTree>
    <p:extLst>
      <p:ext uri="{BB962C8B-B14F-4D97-AF65-F5344CB8AC3E}">
        <p14:creationId xmlns:p14="http://schemas.microsoft.com/office/powerpoint/2010/main" val="1070061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“Mystery” Defined</a:t>
            </a:r>
          </a:p>
        </p:txBody>
      </p:sp>
      <p:sp>
        <p:nvSpPr>
          <p:cNvPr id="108547" name="Content Placeholder 2"/>
          <p:cNvSpPr>
            <a:spLocks noGrp="1"/>
          </p:cNvSpPr>
          <p:nvPr>
            <p:ph idx="1"/>
          </p:nvPr>
        </p:nvSpPr>
        <p:spPr>
          <a:xfrm>
            <a:off x="609600" y="1143000"/>
            <a:ext cx="10972800" cy="25908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2324100" y="6197600"/>
            <a:ext cx="7543800" cy="584200"/>
          </a:xfrm>
          <a:prstGeom prst="rect">
            <a:avLst/>
          </a:prstGeom>
          <a:noFill/>
          <a:ln w="9525">
            <a:noFill/>
            <a:miter lim="800000"/>
            <a:headEnd/>
            <a:tailEnd/>
          </a:ln>
        </p:spPr>
        <p:txBody>
          <a:bodyPr wrap="square">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1004" y="3810000"/>
            <a:ext cx="2769993" cy="22860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78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25151</TotalTime>
  <Words>3707</Words>
  <Application>Microsoft Office PowerPoint</Application>
  <PresentationFormat>Widescreen</PresentationFormat>
  <Paragraphs>168</Paragraphs>
  <Slides>70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Calibri</vt:lpstr>
      <vt:lpstr>Segoe UI</vt:lpstr>
      <vt:lpstr>Times New Roman</vt:lpstr>
      <vt:lpstr>Wingdings</vt:lpstr>
      <vt:lpstr>Azure</vt:lpstr>
      <vt:lpstr>PowerPoint Presentation</vt:lpstr>
      <vt:lpstr>The Rapture Course Overview</vt:lpstr>
      <vt:lpstr>MAIL BAG</vt:lpstr>
      <vt:lpstr>MAIL BAG</vt:lpstr>
      <vt:lpstr>PowerPoint Presentation</vt:lpstr>
      <vt:lpstr>PowerPoint Presentation</vt:lpstr>
      <vt:lpstr>PowerPoint Presentation</vt:lpstr>
      <vt:lpstr>PowerPoint Presentation</vt:lpstr>
      <vt:lpstr>“Mystery”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MYSTERY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MAIL BAG</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PowerPoint Presentation</vt:lpstr>
      <vt:lpstr>PowerPoint Presentation</vt:lpstr>
      <vt:lpstr>Restrainer Must First be Removed</vt:lpstr>
      <vt:lpstr>PowerPoint Presentation</vt:lpstr>
      <vt:lpstr>MAIL BAG</vt:lpstr>
      <vt:lpstr>PowerPoint Presentation</vt:lpstr>
      <vt:lpstr>PowerPoint Presentation</vt:lpstr>
      <vt:lpstr>PowerPoint Presentation</vt:lpstr>
      <vt:lpstr>1st Six Seals (Revelation 6)</vt:lpstr>
      <vt:lpstr>PowerPoint Presentation</vt:lpstr>
      <vt:lpstr>5 Non-Chronological Parenthetical Insertions</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069 - Questions And Answers - Part 7 - 16-X-9</dc:title>
  <dc:subject>RAPTURE</dc:subject>
  <dc:creator>A. Woods</dc:creator>
  <dc:description>Modified by Jim McGowan</dc:description>
  <cp:lastModifiedBy>Jim McGowan</cp:lastModifiedBy>
  <cp:revision>2810</cp:revision>
  <cp:lastPrinted>2021-11-21T03:42:44Z</cp:lastPrinted>
  <dcterms:created xsi:type="dcterms:W3CDTF">2009-03-17T12:21:13Z</dcterms:created>
  <dcterms:modified xsi:type="dcterms:W3CDTF">2021-11-21T03:47:33Z</dcterms:modified>
</cp:coreProperties>
</file>