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handoutMasterIdLst>
    <p:handoutMasterId r:id="rId98"/>
  </p:handoutMasterIdLst>
  <p:sldIdLst>
    <p:sldId id="4643" r:id="rId2"/>
    <p:sldId id="6678" r:id="rId3"/>
    <p:sldId id="7909" r:id="rId4"/>
    <p:sldId id="7956" r:id="rId5"/>
    <p:sldId id="7921" r:id="rId6"/>
    <p:sldId id="7978" r:id="rId7"/>
    <p:sldId id="7972" r:id="rId8"/>
    <p:sldId id="6291" r:id="rId9"/>
    <p:sldId id="6315" r:id="rId10"/>
    <p:sldId id="6432" r:id="rId11"/>
    <p:sldId id="7923" r:id="rId12"/>
    <p:sldId id="7958" r:id="rId13"/>
    <p:sldId id="6431" r:id="rId14"/>
    <p:sldId id="6424" r:id="rId15"/>
    <p:sldId id="7959" r:id="rId16"/>
    <p:sldId id="7746" r:id="rId17"/>
    <p:sldId id="7973" r:id="rId18"/>
    <p:sldId id="3522" r:id="rId19"/>
    <p:sldId id="7979" r:id="rId20"/>
    <p:sldId id="7960" r:id="rId21"/>
    <p:sldId id="3444" r:id="rId22"/>
    <p:sldId id="3504" r:id="rId23"/>
    <p:sldId id="7962" r:id="rId24"/>
    <p:sldId id="7963" r:id="rId25"/>
    <p:sldId id="7975" r:id="rId26"/>
    <p:sldId id="7961" r:id="rId27"/>
    <p:sldId id="411" r:id="rId28"/>
    <p:sldId id="3348" r:id="rId29"/>
    <p:sldId id="3349" r:id="rId30"/>
    <p:sldId id="7939" r:id="rId31"/>
    <p:sldId id="7981" r:id="rId32"/>
    <p:sldId id="7977" r:id="rId33"/>
    <p:sldId id="5610" r:id="rId34"/>
    <p:sldId id="7976" r:id="rId35"/>
    <p:sldId id="7982" r:id="rId36"/>
    <p:sldId id="943" r:id="rId37"/>
    <p:sldId id="7983" r:id="rId38"/>
    <p:sldId id="3847" r:id="rId39"/>
    <p:sldId id="7984" r:id="rId40"/>
    <p:sldId id="7980" r:id="rId41"/>
    <p:sldId id="7927" r:id="rId42"/>
    <p:sldId id="7941" r:id="rId43"/>
    <p:sldId id="7942" r:id="rId44"/>
    <p:sldId id="7943" r:id="rId45"/>
    <p:sldId id="7949" r:id="rId46"/>
    <p:sldId id="7985" r:id="rId47"/>
    <p:sldId id="7986" r:id="rId48"/>
    <p:sldId id="7947" r:id="rId49"/>
    <p:sldId id="3679" r:id="rId50"/>
    <p:sldId id="7987" r:id="rId51"/>
    <p:sldId id="7945" r:id="rId52"/>
    <p:sldId id="4440" r:id="rId53"/>
    <p:sldId id="7988" r:id="rId54"/>
    <p:sldId id="7998" r:id="rId55"/>
    <p:sldId id="5552" r:id="rId56"/>
    <p:sldId id="7948" r:id="rId57"/>
    <p:sldId id="7994" r:id="rId58"/>
    <p:sldId id="7957" r:id="rId59"/>
    <p:sldId id="7951" r:id="rId60"/>
    <p:sldId id="7968" r:id="rId61"/>
    <p:sldId id="6313" r:id="rId62"/>
    <p:sldId id="1237" r:id="rId63"/>
    <p:sldId id="1236" r:id="rId64"/>
    <p:sldId id="7989" r:id="rId65"/>
    <p:sldId id="7995" r:id="rId66"/>
    <p:sldId id="3089" r:id="rId67"/>
    <p:sldId id="4808" r:id="rId68"/>
    <p:sldId id="7996" r:id="rId69"/>
    <p:sldId id="7997" r:id="rId70"/>
    <p:sldId id="3013" r:id="rId71"/>
    <p:sldId id="7954" r:id="rId72"/>
    <p:sldId id="316" r:id="rId73"/>
    <p:sldId id="1238" r:id="rId74"/>
    <p:sldId id="1239" r:id="rId75"/>
    <p:sldId id="891" r:id="rId76"/>
    <p:sldId id="350" r:id="rId77"/>
    <p:sldId id="3852" r:id="rId78"/>
    <p:sldId id="566" r:id="rId79"/>
    <p:sldId id="7993" r:id="rId80"/>
    <p:sldId id="7990" r:id="rId81"/>
    <p:sldId id="7955" r:id="rId82"/>
    <p:sldId id="7953" r:id="rId83"/>
    <p:sldId id="7966" r:id="rId84"/>
    <p:sldId id="5538" r:id="rId85"/>
    <p:sldId id="7952" r:id="rId86"/>
    <p:sldId id="5369" r:id="rId87"/>
    <p:sldId id="7991" r:id="rId88"/>
    <p:sldId id="3827" r:id="rId89"/>
    <p:sldId id="3816" r:id="rId90"/>
    <p:sldId id="3819" r:id="rId91"/>
    <p:sldId id="3820" r:id="rId92"/>
    <p:sldId id="6410" r:id="rId93"/>
    <p:sldId id="7992" r:id="rId94"/>
    <p:sldId id="7861" r:id="rId95"/>
    <p:sldId id="7965" r:id="rId96"/>
  </p:sldIdLst>
  <p:sldSz cx="12192000" cy="6858000"/>
  <p:notesSz cx="7315200" cy="9601200"/>
  <p:custDataLst>
    <p:tags r:id="rId9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A143C-E4F7-49E3-B1AA-35C5EB005028}" v="19" dt="2021-10-31T15:37:49.27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5133" autoAdjust="0"/>
  </p:normalViewPr>
  <p:slideViewPr>
    <p:cSldViewPr>
      <p:cViewPr varScale="1">
        <p:scale>
          <a:sx n="62" d="100"/>
          <a:sy n="62" d="100"/>
        </p:scale>
        <p:origin x="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93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066 - Questions and Answers - Part 6</a:t>
            </a:r>
          </a:p>
          <a:p>
            <a:pPr algn="ctr">
              <a:defRPr/>
            </a:pPr>
            <a:r>
              <a:rPr lang="en-US" sz="1300" dirty="0">
                <a:latin typeface="Calibri" panose="020F0502020204030204" pitchFamily="34" charset="0"/>
                <a:cs typeface="Calibri" panose="020F0502020204030204" pitchFamily="34" charset="0"/>
              </a:rPr>
              <a:t>11-14-2021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41</a:t>
            </a:fld>
            <a:endParaRPr lang="en-US" dirty="0"/>
          </a:p>
        </p:txBody>
      </p:sp>
    </p:spTree>
    <p:extLst>
      <p:ext uri="{BB962C8B-B14F-4D97-AF65-F5344CB8AC3E}">
        <p14:creationId xmlns:p14="http://schemas.microsoft.com/office/powerpoint/2010/main" val="58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42</a:t>
            </a:fld>
            <a:endParaRPr lang="en-US" altLang="en-US" dirty="0"/>
          </a:p>
        </p:txBody>
      </p:sp>
    </p:spTree>
    <p:extLst>
      <p:ext uri="{BB962C8B-B14F-4D97-AF65-F5344CB8AC3E}">
        <p14:creationId xmlns:p14="http://schemas.microsoft.com/office/powerpoint/2010/main" val="284468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43</a:t>
            </a:fld>
            <a:endParaRPr lang="en-US" altLang="en-US" dirty="0"/>
          </a:p>
        </p:txBody>
      </p:sp>
    </p:spTree>
    <p:extLst>
      <p:ext uri="{BB962C8B-B14F-4D97-AF65-F5344CB8AC3E}">
        <p14:creationId xmlns:p14="http://schemas.microsoft.com/office/powerpoint/2010/main" val="46435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44</a:t>
            </a:fld>
            <a:endParaRPr lang="en-US" altLang="en-US" dirty="0"/>
          </a:p>
        </p:txBody>
      </p:sp>
    </p:spTree>
    <p:extLst>
      <p:ext uri="{BB962C8B-B14F-4D97-AF65-F5344CB8AC3E}">
        <p14:creationId xmlns:p14="http://schemas.microsoft.com/office/powerpoint/2010/main" val="232018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52</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56</a:t>
            </a:fld>
            <a:endParaRPr lang="en-US" altLang="en-US" dirty="0"/>
          </a:p>
        </p:txBody>
      </p:sp>
    </p:spTree>
    <p:extLst>
      <p:ext uri="{BB962C8B-B14F-4D97-AF65-F5344CB8AC3E}">
        <p14:creationId xmlns:p14="http://schemas.microsoft.com/office/powerpoint/2010/main" val="133104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11/13/2021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4368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1"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10.xml"/><Relationship Id="rId9" Type="http://schemas.openxmlformats.org/officeDocument/2006/relationships/image" Target="../media/image23.jpeg"/></Relationships>
</file>

<file path=ppt/slides/_rels/slide43.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10.xml"/><Relationship Id="rId9" Type="http://schemas.openxmlformats.org/officeDocument/2006/relationships/image" Target="../media/image23.jpeg"/></Relationships>
</file>

<file path=ppt/slides/_rels/slide4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10.xml"/><Relationship Id="rId9" Type="http://schemas.openxmlformats.org/officeDocument/2006/relationships/image" Target="../media/image23.jpeg"/></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4.xml"/><Relationship Id="rId2" Type="http://schemas.openxmlformats.org/officeDocument/2006/relationships/notesSlide" Target="../notesSlides/notesSlide9.xml"/><Relationship Id="rId1" Type="http://schemas.openxmlformats.org/officeDocument/2006/relationships/slideLayout" Target="../slideLayouts/slideLayout10.xml"/><Relationship Id="rId9"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7</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90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282423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988866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3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48895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45553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6FF80-D5ED-4D8B-98E0-46AA6778B93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799"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6FF80-D5ED-4D8B-98E0-46AA6778B93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799"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6:14; 8:2; </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sin shall not be master over you,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are not under law but under grace</a:t>
            </a:r>
            <a:r>
              <a:rPr lang="en-US" sz="3600" dirty="0">
                <a:effectLst>
                  <a:outerShdw blurRad="38100" dist="38100" dir="2700000" algn="tl">
                    <a:srgbClr val="000000">
                      <a:alpha val="43137"/>
                    </a:srgbClr>
                  </a:outerShdw>
                </a:effectLst>
                <a:latin typeface="Calibri" panose="020F0502020204030204" pitchFamily="34" charset="0"/>
              </a:rPr>
              <a:t>…For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law of the Spirit</a:t>
            </a:r>
            <a:r>
              <a:rPr lang="en-US" sz="3600" dirty="0">
                <a:effectLst>
                  <a:outerShdw blurRad="38100" dist="38100" dir="2700000" algn="tl">
                    <a:srgbClr val="000000">
                      <a:alpha val="43137"/>
                    </a:srgbClr>
                  </a:outerShdw>
                </a:effectLst>
                <a:latin typeface="Calibri" panose="020F0502020204030204" pitchFamily="34" charset="0"/>
              </a:rPr>
              <a:t> of life in Christ Jesus has set you free from the law of sin and of death…</a:t>
            </a:r>
          </a:p>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6:2</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rPr>
              <a:t>Bear one another’s burdens, and thereby fulfill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law of Christ</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8130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1295040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2674218579"/>
              </p:ext>
            </p:extLst>
          </p:nvPr>
        </p:nvGraphicFramePr>
        <p:xfrm>
          <a:off x="609601" y="252825"/>
          <a:ext cx="10972800" cy="6352353"/>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807051881"/>
                    </a:ext>
                  </a:extLst>
                </a:gridCol>
                <a:gridCol w="3657600">
                  <a:extLst>
                    <a:ext uri="{9D8B030D-6E8A-4147-A177-3AD203B41FA5}">
                      <a16:colId xmlns:a16="http://schemas.microsoft.com/office/drawing/2014/main" val="416673137"/>
                    </a:ext>
                  </a:extLst>
                </a:gridCol>
                <a:gridCol w="3657600">
                  <a:extLst>
                    <a:ext uri="{9D8B030D-6E8A-4147-A177-3AD203B41FA5}">
                      <a16:colId xmlns:a16="http://schemas.microsoft.com/office/drawing/2014/main" val="3259655191"/>
                    </a:ext>
                  </a:extLst>
                </a:gridCol>
              </a:tblGrid>
              <a:tr h="990599">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5. Discontinuity Between Israel &amp; the Church</a:t>
                      </a:r>
                      <a:endParaRPr lang="en-US" sz="2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65399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0" i="0" u="none" strike="noStrike" cap="none" normalizeH="0" baseline="0" dirty="0">
                        <a:ln>
                          <a:noFill/>
                        </a:ln>
                        <a:solidFill>
                          <a:srgbClr val="C00000"/>
                        </a:solidFill>
                        <a:effectLst/>
                        <a:latin typeface="Calibri" panose="020F0502020204030204" pitchFamily="34" charset="0"/>
                      </a:endParaRP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ISRAEL</a:t>
                      </a: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rPr>
                        <a:t>CHURCH</a:t>
                      </a:r>
                    </a:p>
                  </a:txBody>
                  <a:tcPr marT="45714" marB="45714" anchor="ctr" horzOverflow="overflow"/>
                </a:tc>
                <a:extLst>
                  <a:ext uri="{0D108BD9-81ED-4DB2-BD59-A6C34878D82A}">
                    <a16:rowId xmlns:a16="http://schemas.microsoft.com/office/drawing/2014/main" val="1459597859"/>
                  </a:ext>
                </a:extLst>
              </a:tr>
              <a:tr h="45244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Marriage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Wife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Bride</a:t>
                      </a:r>
                    </a:p>
                  </a:txBody>
                  <a:tcPr marT="45714" marB="45714" anchor="ctr" horzOverflow="overflow"/>
                </a:tc>
                <a:extLst>
                  <a:ext uri="{0D108BD9-81ED-4DB2-BD59-A6C34878D82A}">
                    <a16:rowId xmlns:a16="http://schemas.microsoft.com/office/drawing/2014/main" val="4190093951"/>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Christ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Birthed Christ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Birthed by Christ</a:t>
                      </a:r>
                    </a:p>
                  </a:txBody>
                  <a:tcPr marT="45714" marB="45714" anchor="ctr" horzOverflow="overflow"/>
                </a:tc>
                <a:extLst>
                  <a:ext uri="{0D108BD9-81ED-4DB2-BD59-A6C34878D82A}">
                    <a16:rowId xmlns:a16="http://schemas.microsoft.com/office/drawing/2014/main" val="1085081869"/>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Return</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2</a:t>
                      </a:r>
                      <a:r>
                        <a:rPr lang="en-US" sz="3200" b="1" kern="1200" baseline="30000" dirty="0">
                          <a:solidFill>
                            <a:srgbClr val="0000CC"/>
                          </a:solidFill>
                          <a:latin typeface="Calibri" panose="020F0502020204030204" pitchFamily="34" charset="0"/>
                          <a:ea typeface="+mn-ea"/>
                          <a:cs typeface="+mn-cs"/>
                        </a:rPr>
                        <a:t>nd</a:t>
                      </a:r>
                      <a:r>
                        <a:rPr lang="en-US" sz="3200" b="1" kern="1200" dirty="0">
                          <a:solidFill>
                            <a:srgbClr val="0000CC"/>
                          </a:solidFill>
                          <a:latin typeface="Calibri" panose="020F0502020204030204" pitchFamily="34" charset="0"/>
                          <a:ea typeface="+mn-ea"/>
                          <a:cs typeface="+mn-cs"/>
                        </a:rPr>
                        <a:t> advent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Rapture</a:t>
                      </a:r>
                    </a:p>
                  </a:txBody>
                  <a:tcPr marT="45714" marB="45714" anchor="ctr" horzOverflow="overflow"/>
                </a:tc>
                <a:extLst>
                  <a:ext uri="{0D108BD9-81ED-4DB2-BD59-A6C34878D82A}">
                    <a16:rowId xmlns:a16="http://schemas.microsoft.com/office/drawing/2014/main" val="1929449418"/>
                  </a:ext>
                </a:extLst>
              </a:tr>
              <a:tr h="41421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Leader</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King</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Head, Groom</a:t>
                      </a:r>
                    </a:p>
                  </a:txBody>
                  <a:tcPr marT="45714" marB="45714" anchor="ctr" horzOverflow="overflow"/>
                </a:tc>
                <a:extLst>
                  <a:ext uri="{0D108BD9-81ED-4DB2-BD59-A6C34878D82A}">
                    <a16:rowId xmlns:a16="http://schemas.microsoft.com/office/drawing/2014/main" val="3070623534"/>
                  </a:ext>
                </a:extLst>
              </a:tr>
              <a:tr h="4620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Beginning</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Gen 12</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Acts 2</a:t>
                      </a:r>
                    </a:p>
                  </a:txBody>
                  <a:tcPr marT="45714" marB="45714" anchor="ctr" horzOverflow="overflow"/>
                </a:tc>
                <a:extLst>
                  <a:ext uri="{0D108BD9-81ED-4DB2-BD59-A6C34878D82A}">
                    <a16:rowId xmlns:a16="http://schemas.microsoft.com/office/drawing/2014/main" val="934686761"/>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4/5</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1/5</a:t>
                      </a:r>
                    </a:p>
                  </a:txBody>
                  <a:tcPr marT="45714" marB="45714" anchor="ctr" horzOverflow="overflow"/>
                </a:tc>
                <a:extLst>
                  <a:ext uri="{0D108BD9-81ED-4DB2-BD59-A6C34878D82A}">
                    <a16:rowId xmlns:a16="http://schemas.microsoft.com/office/drawing/2014/main" val="2215589415"/>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Covenants</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Parties</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Beneficiaries</a:t>
                      </a:r>
                    </a:p>
                  </a:txBody>
                  <a:tcPr marT="45714" marB="45714" anchor="ctr" horzOverflow="overflow"/>
                </a:tc>
                <a:extLst>
                  <a:ext uri="{0D108BD9-81ED-4DB2-BD59-A6C34878D82A}">
                    <a16:rowId xmlns:a16="http://schemas.microsoft.com/office/drawing/2014/main" val="3144159118"/>
                  </a:ext>
                </a:extLst>
              </a:tr>
              <a:tr h="65399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sng" strike="noStrike" kern="1200" cap="none" normalizeH="0" baseline="0" dirty="0">
                          <a:ln>
                            <a:noFill/>
                          </a:ln>
                          <a:solidFill>
                            <a:schemeClr val="bg2"/>
                          </a:solidFill>
                          <a:effectLst/>
                          <a:latin typeface="Calibri" panose="020F0502020204030204" pitchFamily="34" charset="0"/>
                          <a:ea typeface="+mn-ea"/>
                          <a:cs typeface="+mn-cs"/>
                        </a:rPr>
                        <a:t>Nation</a:t>
                      </a:r>
                    </a:p>
                  </a:txBody>
                  <a:tcPr marT="45714" marB="45714"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sng" kern="1200" dirty="0">
                          <a:solidFill>
                            <a:srgbClr val="0000CC"/>
                          </a:solidFill>
                          <a:latin typeface="Calibri" panose="020F0502020204030204" pitchFamily="34" charset="0"/>
                          <a:ea typeface="+mn-ea"/>
                          <a:cs typeface="+mn-cs"/>
                        </a:rPr>
                        <a:t>Political</a:t>
                      </a:r>
                    </a:p>
                  </a:txBody>
                  <a:tcPr marT="45714" marB="45714"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sng" strike="noStrike" kern="1200" cap="none" normalizeH="0" baseline="0" dirty="0">
                          <a:ln>
                            <a:noFill/>
                          </a:ln>
                          <a:solidFill>
                            <a:srgbClr val="C00000"/>
                          </a:solidFill>
                          <a:effectLst/>
                          <a:latin typeface="Calibri" panose="020F0502020204030204" pitchFamily="34" charset="0"/>
                          <a:ea typeface="+mn-ea"/>
                          <a:cs typeface="+mn-cs"/>
                        </a:rPr>
                        <a:t>Spiritual</a:t>
                      </a:r>
                    </a:p>
                  </a:txBody>
                  <a:tcPr marT="45714" marB="45714" anchor="ctr" horzOverflow="overflow">
                    <a:solidFill>
                      <a:srgbClr val="FFFFCC"/>
                    </a:solidFill>
                  </a:tcPr>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83071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7D7F2-8B2F-42EB-9742-4FDE304A451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Romans 10:19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surely Israel did not know, did they? First Moses says, “I will make you jealous by that which is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 nation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nation without understanding will I anger you.”</a:t>
            </a:r>
          </a:p>
        </p:txBody>
      </p:sp>
      <p:pic>
        <p:nvPicPr>
          <p:cNvPr id="2" name="Picture 1">
            <a:extLst>
              <a:ext uri="{FF2B5EF4-FFF2-40B4-BE49-F238E27FC236}">
                <a16:creationId xmlns:a16="http://schemas.microsoft.com/office/drawing/2014/main" id="{15A64CB0-9952-4BF8-BD03-567DE0EC0FD0}"/>
              </a:ext>
            </a:extLst>
          </p:cNvPr>
          <p:cNvPicPr>
            <a:picLocks noChangeAspect="1"/>
          </p:cNvPicPr>
          <p:nvPr/>
        </p:nvPicPr>
        <p:blipFill>
          <a:blip r:embed="rId3"/>
          <a:stretch>
            <a:fillRect/>
          </a:stretch>
        </p:blipFill>
        <p:spPr>
          <a:xfrm>
            <a:off x="4470400" y="2971800"/>
            <a:ext cx="3251200" cy="1828800"/>
          </a:xfrm>
          <a:prstGeom prst="rect">
            <a:avLst/>
          </a:prstGeom>
          <a:ln>
            <a:solidFill>
              <a:schemeClr val="tx1"/>
            </a:solidFill>
          </a:ln>
        </p:spPr>
      </p:pic>
    </p:spTree>
    <p:extLst>
      <p:ext uri="{BB962C8B-B14F-4D97-AF65-F5344CB8AC3E}">
        <p14:creationId xmlns:p14="http://schemas.microsoft.com/office/powerpoint/2010/main" val="197280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200668227"/>
              </p:ext>
            </p:extLst>
          </p:nvPr>
        </p:nvGraphicFramePr>
        <p:xfrm>
          <a:off x="609600" y="350520"/>
          <a:ext cx="10972800" cy="6156960"/>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802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7D7F2-8B2F-42EB-9742-4FDE304A451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Colossians 2:16-17</a:t>
            </a:r>
          </a:p>
          <a:p>
            <a:pPr algn="just"/>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no one is to act as your judge in regard to food or drink or in respect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festival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 new moon or a Sabbath day—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things which are a mere shadow of what is to come; but the substance belongs to Christ.”</a:t>
            </a:r>
          </a:p>
        </p:txBody>
      </p:sp>
      <p:pic>
        <p:nvPicPr>
          <p:cNvPr id="4" name="Picture 2" descr="The Star of David: Is it of Man or of God? Part 2 | Jewish Voice ...">
            <a:extLst>
              <a:ext uri="{FF2B5EF4-FFF2-40B4-BE49-F238E27FC236}">
                <a16:creationId xmlns:a16="http://schemas.microsoft.com/office/drawing/2014/main" id="{5FD883F4-6833-4CA1-BF4C-BB9B395052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3101013"/>
            <a:ext cx="2124116" cy="164973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5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188423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573088" indent="-573088"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Christ referred to the Church in the future tense (Matt. 16:18)</a:t>
            </a:r>
          </a:p>
          <a:p>
            <a:pPr marL="573088" indent="-573088"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Paul referred to the Church as a “mystery” (Eph. 3:4-5, 9) </a:t>
            </a:r>
          </a:p>
          <a:p>
            <a:pPr marL="573088" indent="-573088"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Church did not exist prior to Acts 1 since Christ became the head of the Church (Eph. 5:23) after His Ascension (Eph. 1:20-22)</a:t>
            </a:r>
          </a:p>
          <a:p>
            <a:pPr marL="573088" indent="-573088"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Church did not exist prior to Acts 1 since spiritual gifts (1 Cor. 12:7; 14:26) only came into existence after His Ascension (Eph. 4:7-11)</a:t>
            </a:r>
            <a:endParaRPr lang="en-US" sz="2800" dirty="0">
              <a:effectLst>
                <a:outerShdw blurRad="38100" dist="38100" dir="2700000" algn="tl">
                  <a:srgbClr val="000000">
                    <a:alpha val="43137"/>
                  </a:srgbClr>
                </a:outerShdw>
              </a:effectLst>
            </a:endParaRP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190842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73088" indent="-573088" eaLnBrk="1" hangingPunct="1">
              <a:spcBef>
                <a:spcPts val="0"/>
              </a:spcBef>
              <a:spcAft>
                <a:spcPts val="2400"/>
              </a:spcAft>
              <a:buSzPct val="100000"/>
              <a:buFont typeface="+mj-lt"/>
              <a:buAutoNum type="arabicPeriod" startAt="5"/>
              <a:defRPr/>
            </a:pPr>
            <a:r>
              <a:rPr lang="en-US" dirty="0">
                <a:effectLst>
                  <a:outerShdw blurRad="38100" dist="38100" dir="2700000" algn="tl">
                    <a:srgbClr val="000000">
                      <a:alpha val="43137"/>
                    </a:srgbClr>
                  </a:outerShdw>
                </a:effectLst>
              </a:rPr>
              <a:t>The Church existed before Paul’s conversion in Acts 9 (Acts 5:11; 8:1,3; Rom. 16:7)</a:t>
            </a:r>
          </a:p>
          <a:p>
            <a:pPr marL="573088" indent="-573088" eaLnBrk="1" hangingPunct="1">
              <a:spcBef>
                <a:spcPts val="0"/>
              </a:spcBef>
              <a:spcAft>
                <a:spcPts val="2400"/>
              </a:spcAft>
              <a:buSzPct val="100000"/>
              <a:buFont typeface="+mj-lt"/>
              <a:buAutoNum type="arabicPeriod" startAt="5"/>
              <a:defRPr/>
            </a:pPr>
            <a:r>
              <a:rPr lang="en-US" dirty="0">
                <a:effectLst>
                  <a:outerShdw blurRad="38100" dist="38100" dir="2700000" algn="tl">
                    <a:srgbClr val="000000">
                      <a:alpha val="43137"/>
                    </a:srgbClr>
                  </a:outerShdw>
                </a:effectLst>
              </a:rPr>
              <a:t>The Baptizing </a:t>
            </a:r>
            <a:r>
              <a:rPr lang="en-US" i="1" dirty="0">
                <a:effectLst>
                  <a:outerShdw blurRad="38100" dist="38100" dir="2700000" algn="tl">
                    <a:srgbClr val="000000">
                      <a:alpha val="43137"/>
                    </a:srgbClr>
                  </a:outerShdw>
                </a:effectLst>
              </a:rPr>
              <a:t>(joining, uniting, identifying) </a:t>
            </a:r>
            <a:r>
              <a:rPr lang="en-US" dirty="0">
                <a:effectLst>
                  <a:outerShdw blurRad="38100" dist="38100" dir="2700000" algn="tl">
                    <a:srgbClr val="000000">
                      <a:alpha val="43137"/>
                    </a:srgbClr>
                  </a:outerShdw>
                </a:effectLst>
              </a:rPr>
              <a:t>ministry of the Holy Spirit began in Acts 2</a:t>
            </a:r>
          </a:p>
          <a:p>
            <a:pPr marL="1084262" lvl="1" indent="-514350" eaLnBrk="1" hangingPunct="1">
              <a:spcBef>
                <a:spcPts val="0"/>
              </a:spcBef>
              <a:spcAft>
                <a:spcPts val="1800"/>
              </a:spcAft>
              <a:buSzPct val="100000"/>
              <a:buFont typeface="+mj-lt"/>
              <a:buAutoNum type="alphaLcPeriod"/>
              <a:defRPr/>
            </a:pPr>
            <a:r>
              <a:rPr lang="en-US" dirty="0">
                <a:effectLst>
                  <a:outerShdw blurRad="38100" dist="38100" dir="2700000" algn="tl">
                    <a:srgbClr val="000000">
                      <a:alpha val="43137"/>
                    </a:srgbClr>
                  </a:outerShdw>
                </a:effectLst>
              </a:rPr>
              <a:t>1 Cor. 12:13</a:t>
            </a:r>
          </a:p>
          <a:p>
            <a:pPr marL="1084262" lvl="1" indent="-514350" eaLnBrk="1" hangingPunct="1">
              <a:spcBef>
                <a:spcPts val="0"/>
              </a:spcBef>
              <a:spcAft>
                <a:spcPts val="1800"/>
              </a:spcAft>
              <a:buSzPct val="100000"/>
              <a:buFont typeface="+mj-lt"/>
              <a:buAutoNum type="alphaLcPeriod"/>
              <a:defRPr/>
            </a:pPr>
            <a:r>
              <a:rPr lang="en-US" dirty="0">
                <a:effectLst>
                  <a:outerShdw blurRad="38100" dist="38100" dir="2700000" algn="tl">
                    <a:srgbClr val="000000">
                      <a:alpha val="43137"/>
                    </a:srgbClr>
                  </a:outerShdw>
                </a:effectLst>
              </a:rPr>
              <a:t>Acts 1:5</a:t>
            </a:r>
          </a:p>
          <a:p>
            <a:pPr marL="1084262" lvl="1" indent="-514350" eaLnBrk="1" hangingPunct="1">
              <a:spcBef>
                <a:spcPts val="0"/>
              </a:spcBef>
              <a:spcAft>
                <a:spcPts val="1800"/>
              </a:spcAft>
              <a:buSzPct val="100000"/>
              <a:buFont typeface="+mj-lt"/>
              <a:buAutoNum type="alphaLcPeriod"/>
              <a:defRPr/>
            </a:pPr>
            <a:r>
              <a:rPr lang="en-US" dirty="0">
                <a:effectLst>
                  <a:outerShdw blurRad="38100" dist="38100" dir="2700000" algn="tl">
                    <a:srgbClr val="000000">
                      <a:alpha val="43137"/>
                    </a:srgbClr>
                  </a:outerShdw>
                </a:effectLst>
              </a:rPr>
              <a:t>Acts 11:15-16</a:t>
            </a:r>
          </a:p>
          <a:p>
            <a:pPr marL="1084262" lvl="1" indent="-514350" eaLnBrk="1" hangingPunct="1">
              <a:spcBef>
                <a:spcPts val="0"/>
              </a:spcBef>
              <a:spcAft>
                <a:spcPts val="1800"/>
              </a:spcAft>
              <a:buSzPct val="100000"/>
              <a:buFont typeface="+mj-lt"/>
              <a:buAutoNum type="alphaLcPeriod"/>
              <a:defRPr/>
            </a:pPr>
            <a:r>
              <a:rPr lang="en-US" dirty="0">
                <a:effectLst>
                  <a:outerShdw blurRad="38100" dist="38100" dir="2700000" algn="tl">
                    <a:srgbClr val="000000">
                      <a:alpha val="43137"/>
                    </a:srgbClr>
                  </a:outerShdw>
                </a:effectLst>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2315705200"/>
              </p:ext>
            </p:extLst>
          </p:nvPr>
        </p:nvGraphicFramePr>
        <p:xfrm>
          <a:off x="609600" y="551688"/>
          <a:ext cx="10972800" cy="575462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63078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306167694"/>
              </p:ext>
            </p:extLst>
          </p:nvPr>
        </p:nvGraphicFramePr>
        <p:xfrm>
          <a:off x="609600" y="551688"/>
          <a:ext cx="10972800" cy="575462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88232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5100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p:spPr>
      </p:pic>
    </p:spTree>
    <p:extLst>
      <p:ext uri="{BB962C8B-B14F-4D97-AF65-F5344CB8AC3E}">
        <p14:creationId xmlns:p14="http://schemas.microsoft.com/office/powerpoint/2010/main" val="3037341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7D7F2-8B2F-42EB-9742-4FDE304A451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John 1:29</a:t>
            </a:r>
          </a:p>
          <a:p>
            <a:pPr algn="just"/>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next day he saw Jesus coming to him and said, “‘Behold, the Lamb of God who takes away the sin of the world!’”</a:t>
            </a:r>
          </a:p>
        </p:txBody>
      </p:sp>
      <p:pic>
        <p:nvPicPr>
          <p:cNvPr id="6" name="Picture 6" descr="Image result for passover lamb">
            <a:extLst>
              <a:ext uri="{FF2B5EF4-FFF2-40B4-BE49-F238E27FC236}">
                <a16:creationId xmlns:a16="http://schemas.microsoft.com/office/drawing/2014/main" id="{F9ADC81F-816B-476B-AD5C-2BA38111FC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p:spPr>
      </p:pic>
    </p:spTree>
    <p:extLst>
      <p:ext uri="{BB962C8B-B14F-4D97-AF65-F5344CB8AC3E}">
        <p14:creationId xmlns:p14="http://schemas.microsoft.com/office/powerpoint/2010/main" val="106554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1746852428"/>
              </p:ext>
            </p:extLst>
          </p:nvPr>
        </p:nvGraphicFramePr>
        <p:xfrm>
          <a:off x="609600" y="551688"/>
          <a:ext cx="10972800" cy="575462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9564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B626614F-A4CE-4D6A-A7BF-B444B13C324A}"/>
              </a:ext>
            </a:extLst>
          </p:cNvPr>
          <p:cNvSpPr>
            <a:spLocks noGrp="1" noChangeArrowheads="1"/>
          </p:cNvSpPr>
          <p:nvPr>
            <p:ph type="title"/>
          </p:nvPr>
        </p:nvSpPr>
        <p:spPr>
          <a:xfrm>
            <a:off x="3162300" y="228600"/>
            <a:ext cx="5867400" cy="609600"/>
          </a:xfrm>
        </p:spPr>
        <p:txBody>
          <a:bodyPr/>
          <a:lstStyle/>
          <a:p>
            <a:pPr>
              <a:defRPr/>
            </a:pPr>
            <a:r>
              <a:rPr lang="en-US" sz="3600" dirty="0">
                <a:effectLst>
                  <a:outerShdw blurRad="38100" dist="38100" dir="2700000" algn="tl">
                    <a:srgbClr val="000000">
                      <a:alpha val="43137"/>
                    </a:srgbClr>
                  </a:outerShdw>
                </a:effectLst>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6CD7DD8A-817E-4248-B224-83DB9E9F1FFF}"/>
              </a:ext>
            </a:extLst>
          </p:cNvPr>
          <p:cNvGraphicFramePr>
            <a:graphicFrameLocks noGrp="1"/>
          </p:cNvGraphicFramePr>
          <p:nvPr/>
        </p:nvGraphicFramePr>
        <p:xfrm>
          <a:off x="3124200" y="990601"/>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90142" name="Picture 2">
            <a:extLst>
              <a:ext uri="{FF2B5EF4-FFF2-40B4-BE49-F238E27FC236}">
                <a16:creationId xmlns:a16="http://schemas.microsoft.com/office/drawing/2014/main" id="{BE60DE88-1D15-467E-84B1-0E73EB158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543479392"/>
              </p:ext>
            </p:extLst>
          </p:nvPr>
        </p:nvGraphicFramePr>
        <p:xfrm>
          <a:off x="609600" y="551688"/>
          <a:ext cx="10972800" cy="575462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374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634987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3364278719"/>
              </p:ext>
            </p:extLst>
          </p:nvPr>
        </p:nvGraphicFramePr>
        <p:xfrm>
          <a:off x="609600" y="551688"/>
          <a:ext cx="10972800" cy="575462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5653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9" name="Picture 8">
            <a:extLst>
              <a:ext uri="{FF2B5EF4-FFF2-40B4-BE49-F238E27FC236}">
                <a16:creationId xmlns:a16="http://schemas.microsoft.com/office/drawing/2014/main" id="{B8EBF543-021D-4D98-AB75-E3A6091EBBB1}"/>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3204941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36014709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 3:19-21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Therefore repent and return, so that your sins may be wiped away, in order that </a:t>
            </a:r>
            <a:r>
              <a:rPr lang="en-US" sz="3600" b="1" u="sng" dirty="0">
                <a:solidFill>
                  <a:srgbClr val="FFFFCC"/>
                </a:solidFill>
                <a:latin typeface="Calibri" panose="020F0502020204030204" pitchFamily="34" charset="0"/>
                <a:cs typeface="Calibri" panose="020F0502020204030204" pitchFamily="34" charset="0"/>
              </a:rPr>
              <a:t>times of refreshing</a:t>
            </a:r>
            <a:r>
              <a:rPr lang="en-US" sz="3600" dirty="0">
                <a:latin typeface="Calibri" panose="020F0502020204030204" pitchFamily="34" charset="0"/>
                <a:cs typeface="Calibri" panose="020F0502020204030204" pitchFamily="34" charset="0"/>
              </a:rPr>
              <a:t> may come from the presence of the Lord; </a:t>
            </a:r>
            <a:r>
              <a:rPr lang="en-US" sz="3600" baseline="30000" dirty="0">
                <a:latin typeface="Calibri" panose="020F0502020204030204" pitchFamily="34" charset="0"/>
                <a:cs typeface="Calibri" panose="020F0502020204030204" pitchFamily="34" charset="0"/>
              </a:rPr>
              <a:t>20 </a:t>
            </a:r>
            <a:r>
              <a:rPr lang="en-US" sz="3600" dirty="0">
                <a:latin typeface="Calibri" panose="020F0502020204030204" pitchFamily="34" charset="0"/>
                <a:cs typeface="Calibri" panose="020F0502020204030204" pitchFamily="34" charset="0"/>
              </a:rPr>
              <a:t>and that He may send Jesus, the Christ appointed for you, </a:t>
            </a:r>
            <a:r>
              <a:rPr lang="en-US" sz="3600" baseline="30000" dirty="0">
                <a:latin typeface="Calibri" panose="020F0502020204030204" pitchFamily="34" charset="0"/>
                <a:cs typeface="Calibri" panose="020F0502020204030204" pitchFamily="34" charset="0"/>
              </a:rPr>
              <a:t>21 </a:t>
            </a:r>
            <a:r>
              <a:rPr lang="en-US" sz="3600" dirty="0">
                <a:latin typeface="Calibri" panose="020F0502020204030204" pitchFamily="34" charset="0"/>
                <a:cs typeface="Calibri" panose="020F0502020204030204" pitchFamily="34" charset="0"/>
              </a:rPr>
              <a:t>whom heaven must receive until </a:t>
            </a:r>
            <a:r>
              <a:rPr lang="en-US" sz="3600" i="1" dirty="0">
                <a:latin typeface="Calibri" panose="020F0502020204030204" pitchFamily="34" charset="0"/>
                <a:cs typeface="Calibri" panose="020F0502020204030204" pitchFamily="34" charset="0"/>
              </a:rPr>
              <a:t>the</a:t>
            </a:r>
            <a:r>
              <a:rPr lang="en-US" sz="3600" dirty="0">
                <a:latin typeface="Calibri" panose="020F0502020204030204" pitchFamily="34" charset="0"/>
                <a:cs typeface="Calibri" panose="020F0502020204030204" pitchFamily="34" charset="0"/>
              </a:rPr>
              <a:t> period of restoration of all things about which God spoke by the mouth of His holy prophets from ancient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5653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99400" y="1600200"/>
            <a:ext cx="10972800" cy="4946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God fulfilled the first four feasts, He had provided everything necessary for Israel to enter into literal kingdom blessing</a:t>
            </a:r>
            <a:r>
              <a:rPr lang="en-US" dirty="0">
                <a:effectLst/>
                <a:latin typeface="Calibri" panose="020F0502020204030204" pitchFamily="34" charset="0"/>
                <a:ea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separation, resurrection, and the presence of the Holy Spirit. Israel’s rejection of these, however, made a necessary national change of heart before the kingdom could be established…The paschal lamb of God pointed out by John the Baptist was rejected as an imposter. The resurrection of Christ, as it answered to the Feast of First Fruits, was suppressed in it’s proclamation by the bribe money paid to the sentries…Finally, the coming of the Spirit was rejected at Pentecost as the Jews…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5" name="Picture 4" descr="Diagram&#10;&#10;Description automatically generated">
            <a:extLst>
              <a:ext uri="{FF2B5EF4-FFF2-40B4-BE49-F238E27FC236}">
                <a16:creationId xmlns:a16="http://schemas.microsoft.com/office/drawing/2014/main" id="{32847733-84DC-48E6-B617-2756EA4EA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784117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50227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…taunted the apostles with charges of drunkenness. By the time of the close of Acts chapter 2, God had done all He could do for Israel until they repented as a nation. Thus, the significance of Peter’s second sermon in Acts 3 was that it re-emphasized the condition of millennial blessing already laid down in the Old Testament, but as yet unfulfilled...Of the upmost importance here is the fact that the shedding of the blood of Christ to take away sin, and with the coming of the Spirit to empower the life of the redeemed, all of the spiritual requirements for the millennial kingdom had been met as far as God was concerned….</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540B70ED-4BD2-4014-BA58-709C2E8C3A77}"/>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348267A4-D002-47A4-8E5D-1FF813510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80045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895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God‘s provision could not be operative until man appropriated it. This point cannot be over emphasized, for it is not only the reason for the delay in the fulfillment of the final three feasts, it is the basis for understanding the relationship of the church to the feasts.”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a:t>
            </a:r>
            <a:r>
              <a:rPr lang="en-US" sz="1800">
                <a:solidFill>
                  <a:schemeClr val="tx1"/>
                </a:solidFill>
                <a:effectLst>
                  <a:outerShdw blurRad="38100" dist="38100" dir="2700000" algn="tl">
                    <a:srgbClr val="000000">
                      <a:alpha val="43137"/>
                    </a:srgbClr>
                  </a:outerShdw>
                </a:effectLst>
                <a:cs typeface="Calibri" panose="020F0502020204030204" pitchFamily="34" charset="0"/>
              </a:rPr>
              <a:t>Pages 2, </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C3F71CB0-5A3B-4924-A367-73344464B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328600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2385292490"/>
              </p:ext>
            </p:extLst>
          </p:nvPr>
        </p:nvGraphicFramePr>
        <p:xfrm>
          <a:off x="609600" y="551688"/>
          <a:ext cx="10972800" cy="581558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05714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845537332"/>
              </p:ext>
            </p:extLst>
          </p:nvPr>
        </p:nvGraphicFramePr>
        <p:xfrm>
          <a:off x="609600" y="551688"/>
          <a:ext cx="10972800" cy="581558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77456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121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6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6712" y="3307080"/>
            <a:ext cx="1718576" cy="1645920"/>
          </a:xfrm>
          <a:prstGeom prst="rect">
            <a:avLst/>
          </a:prstGeom>
        </p:spPr>
      </p:pic>
    </p:spTree>
    <p:extLst>
      <p:ext uri="{BB962C8B-B14F-4D97-AF65-F5344CB8AC3E}">
        <p14:creationId xmlns:p14="http://schemas.microsoft.com/office/powerpoint/2010/main" val="247649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2048190692"/>
              </p:ext>
            </p:extLst>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3271341787"/>
              </p:ext>
            </p:extLst>
          </p:nvPr>
        </p:nvGraphicFramePr>
        <p:xfrm>
          <a:off x="609600" y="551688"/>
          <a:ext cx="10972800" cy="581558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10688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926728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2990534359"/>
              </p:ext>
            </p:extLst>
          </p:nvPr>
        </p:nvGraphicFramePr>
        <p:xfrm>
          <a:off x="609600" y="551688"/>
          <a:ext cx="10972800" cy="5815584"/>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43748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1069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Feast of Booths</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687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38640" y="1524000"/>
            <a:ext cx="10913520" cy="510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three fall feasts await fulfillment in the events that will take place at the Second Coming of Christ and in the Millennium. The Feast of Trumpets will take place at the Second Coming, as Matthew 24:31 indicates: ‘He will send forth his angels with a great trumpet and they will gather together His elect from the four winds, from one end of the sky to the other.’ The Day of Atonement will be applied to the nation of Israel when the people realize that Jesus was their long-awaited Messiah all along (Zechariah 12:10; Romans 11:25–27). And the Feast of Tabernacle’s will be fulfilled by the Millennial kingdom when the Jewish nation will dwell with their God in the land of Israel for 1000 years.”</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1490918" y="228600"/>
            <a:ext cx="9210164"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Thomas D. Ice</a:t>
            </a:r>
            <a:br>
              <a:rPr lang="en-US" sz="3600" dirty="0">
                <a:effectLst>
                  <a:outerShdw blurRad="38100" dist="38100" dir="2700000" algn="tl">
                    <a:srgbClr val="000000">
                      <a:alpha val="43137"/>
                    </a:srgbClr>
                  </a:outerShdw>
                </a:effectLst>
                <a:cs typeface="Calibri" panose="020F0502020204030204" pitchFamily="34" charset="0"/>
              </a:rPr>
            </a:br>
            <a:r>
              <a:rPr lang="en-US" sz="1600" dirty="0">
                <a:solidFill>
                  <a:schemeClr val="tx1"/>
                </a:solidFill>
                <a:effectLst>
                  <a:outerShdw blurRad="38100" dist="38100" dir="2700000" algn="tl">
                    <a:srgbClr val="000000">
                      <a:alpha val="43137"/>
                    </a:srgbClr>
                  </a:outerShdw>
                </a:effectLst>
                <a:cs typeface="Calibri" panose="020F0502020204030204" pitchFamily="34" charset="0"/>
              </a:rPr>
              <a:t>Thomas D. Ice, "The Feasts of Israel in Prophecy," in </a:t>
            </a:r>
            <a:r>
              <a:rPr lang="en-US" sz="1600" i="1" dirty="0">
                <a:solidFill>
                  <a:schemeClr val="tx1"/>
                </a:solidFill>
                <a:effectLst>
                  <a:outerShdw blurRad="38100" dist="38100" dir="2700000" algn="tl">
                    <a:srgbClr val="000000">
                      <a:alpha val="43137"/>
                    </a:srgbClr>
                  </a:outerShdw>
                </a:effectLst>
                <a:cs typeface="Calibri" panose="020F0502020204030204" pitchFamily="34" charset="0"/>
              </a:rPr>
              <a:t>Charting the End Times: A Visual Guide to Understanding Bible Prophecy</a:t>
            </a:r>
            <a:r>
              <a:rPr lang="en-US" sz="1600" dirty="0">
                <a:solidFill>
                  <a:schemeClr val="tx1"/>
                </a:solidFill>
                <a:effectLst>
                  <a:outerShdw blurRad="38100" dist="38100" dir="2700000" algn="tl">
                    <a:srgbClr val="000000">
                      <a:alpha val="43137"/>
                    </a:srgbClr>
                  </a:outerShdw>
                </a:effectLst>
                <a:cs typeface="Calibri" panose="020F0502020204030204" pitchFamily="34" charset="0"/>
              </a:rPr>
              <a:t>, ed. Time LaHaye and Thomas Ice (Eugene, OR: Harvest House, 2001), 103-104.</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Charting the End Times: A Visual Guide to Understanding ...">
            <a:extLst>
              <a:ext uri="{FF2B5EF4-FFF2-40B4-BE49-F238E27FC236}">
                <a16:creationId xmlns:a16="http://schemas.microsoft.com/office/drawing/2014/main" id="{687DBD5A-020B-4BED-B2E1-86632F2217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1" y="121920"/>
            <a:ext cx="897363"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53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1666950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7" name="Picture 6">
            <a:extLst>
              <a:ext uri="{FF2B5EF4-FFF2-40B4-BE49-F238E27FC236}">
                <a16:creationId xmlns:a16="http://schemas.microsoft.com/office/drawing/2014/main" id="{04D31B27-B0D4-49F9-8346-D8B60FBFF635}"/>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2546363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208775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510E5198-B27D-4BDC-B101-CCA3DDFCB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74" b="28137"/>
          <a:stretch/>
        </p:blipFill>
        <p:spPr bwMode="auto">
          <a:xfrm>
            <a:off x="2812473" y="228600"/>
            <a:ext cx="65670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4010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A5255A6-5981-4ABA-8255-E4901461B6C6}"/>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3230986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saints.”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9C2A9F6-EF8C-4623-9BAA-E691096D14F7}"/>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1070061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“Mystery” Defined</a:t>
            </a:r>
          </a:p>
        </p:txBody>
      </p:sp>
      <p:sp>
        <p:nvSpPr>
          <p:cNvPr id="108547" name="Content Placeholder 2"/>
          <p:cNvSpPr>
            <a:spLocks noGrp="1"/>
          </p:cNvSpPr>
          <p:nvPr>
            <p:ph idx="1"/>
          </p:nvPr>
        </p:nvSpPr>
        <p:spPr>
          <a:xfrm>
            <a:off x="609600" y="1143000"/>
            <a:ext cx="10972800" cy="25908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197600"/>
            <a:ext cx="7543800" cy="584200"/>
          </a:xfrm>
          <a:prstGeom prst="rect">
            <a:avLst/>
          </a:prstGeom>
          <a:noFill/>
          <a:ln w="9525">
            <a:noFill/>
            <a:miter lim="800000"/>
            <a:headEnd/>
            <a:tailEnd/>
          </a:ln>
        </p:spPr>
        <p:txBody>
          <a:bodyPr wrap="square">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1004" y="3810000"/>
            <a:ext cx="2769993" cy="22860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2:5-6, 9</a:t>
            </a:r>
          </a:p>
          <a:p>
            <a:pPr algn="just">
              <a:spcBef>
                <a:spcPts val="0"/>
              </a:spcBef>
              <a:spcAft>
                <a:spcPts val="0"/>
              </a:spcAft>
            </a:pP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5</a:t>
            </a:r>
            <a:r>
              <a:rPr lang="en-US" sz="3600" dirty="0">
                <a:latin typeface="Calibri" panose="020F0502020204030204" pitchFamily="34" charset="0"/>
                <a:cs typeface="Calibri" panose="020F0502020204030204" pitchFamily="34" charset="0"/>
              </a:rPr>
              <a:t> The king replied to the Chaldeans, ‘The command from me is firm: if you do not make known to me the </a:t>
            </a:r>
            <a:r>
              <a:rPr lang="en-US" sz="3600" b="1" u="sng" dirty="0">
                <a:solidFill>
                  <a:srgbClr val="FFFFCC"/>
                </a:solidFill>
                <a:latin typeface="Calibri" panose="020F0502020204030204" pitchFamily="34" charset="0"/>
                <a:cs typeface="Calibri" panose="020F0502020204030204" pitchFamily="34" charset="0"/>
              </a:rPr>
              <a:t>dream and its interpretation</a:t>
            </a:r>
            <a:r>
              <a:rPr lang="en-US" sz="3600" dirty="0">
                <a:latin typeface="Calibri" panose="020F0502020204030204" pitchFamily="34" charset="0"/>
                <a:cs typeface="Calibri" panose="020F0502020204030204" pitchFamily="34" charset="0"/>
              </a:rPr>
              <a:t>, you will be torn limb from limb and your houses will be made a rubbish heap.</a:t>
            </a:r>
            <a:r>
              <a:rPr lang="en-US" sz="3600" b="1" i="0" baseline="30000" dirty="0">
                <a:solidFill>
                  <a:srgbClr val="000000"/>
                </a:solidFill>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6</a:t>
            </a:r>
            <a:r>
              <a:rPr lang="en-US" sz="3600" dirty="0">
                <a:latin typeface="Calibri" panose="020F0502020204030204" pitchFamily="34" charset="0"/>
                <a:cs typeface="Calibri" panose="020F0502020204030204" pitchFamily="34" charset="0"/>
              </a:rPr>
              <a:t> But if you declare the </a:t>
            </a:r>
            <a:r>
              <a:rPr lang="en-US" sz="3600" b="1" u="sng" dirty="0">
                <a:solidFill>
                  <a:srgbClr val="FFFFCC"/>
                </a:solidFill>
                <a:latin typeface="Calibri" panose="020F0502020204030204" pitchFamily="34" charset="0"/>
                <a:cs typeface="Calibri" panose="020F0502020204030204" pitchFamily="34" charset="0"/>
              </a:rPr>
              <a:t>dream and its interpretation</a:t>
            </a:r>
            <a:r>
              <a:rPr lang="en-US" sz="3600" dirty="0">
                <a:latin typeface="Calibri" panose="020F0502020204030204" pitchFamily="34" charset="0"/>
                <a:cs typeface="Calibri" panose="020F0502020204030204" pitchFamily="34" charset="0"/>
              </a:rPr>
              <a:t>, you will receive from me gifts and a reward and great honor; therefore declare to me the dream and its interpretation.’…</a:t>
            </a:r>
            <a:r>
              <a:rPr lang="en-US" sz="3600" baseline="30000" dirty="0">
                <a:latin typeface="Calibri" panose="020F0502020204030204" pitchFamily="34" charset="0"/>
                <a:cs typeface="Calibri" panose="020F0502020204030204" pitchFamily="34" charset="0"/>
              </a:rPr>
              <a:t> 9</a:t>
            </a:r>
            <a:r>
              <a:rPr lang="en-US" sz="3600" dirty="0">
                <a:latin typeface="Calibri" panose="020F0502020204030204" pitchFamily="34" charset="0"/>
                <a:cs typeface="Calibri" panose="020F0502020204030204" pitchFamily="34" charset="0"/>
              </a:rPr>
              <a:t> ‘that …</a:t>
            </a:r>
          </a:p>
        </p:txBody>
      </p:sp>
    </p:spTree>
    <p:extLst>
      <p:ext uri="{BB962C8B-B14F-4D97-AF65-F5344CB8AC3E}">
        <p14:creationId xmlns:p14="http://schemas.microsoft.com/office/powerpoint/2010/main" val="1754699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2:5-6, 9</a:t>
            </a:r>
          </a:p>
          <a:p>
            <a:pPr algn="just">
              <a:spcBef>
                <a:spcPts val="0"/>
              </a:spcBef>
              <a:spcAft>
                <a:spcPts val="0"/>
              </a:spcAft>
            </a:pPr>
            <a:r>
              <a:rPr lang="en-US" sz="3600" dirty="0">
                <a:latin typeface="Calibri" panose="020F0502020204030204" pitchFamily="34" charset="0"/>
                <a:cs typeface="Calibri" panose="020F0502020204030204" pitchFamily="34" charset="0"/>
              </a:rPr>
              <a:t>. . . if you do not </a:t>
            </a:r>
            <a:r>
              <a:rPr lang="en-US" sz="3600" b="1" u="sng" dirty="0">
                <a:solidFill>
                  <a:srgbClr val="FFFFCC"/>
                </a:solidFill>
                <a:latin typeface="Calibri" panose="020F0502020204030204" pitchFamily="34" charset="0"/>
                <a:cs typeface="Calibri" panose="020F0502020204030204" pitchFamily="34" charset="0"/>
              </a:rPr>
              <a:t>make</a:t>
            </a:r>
            <a:r>
              <a:rPr lang="en-US" sz="3600" b="1" dirty="0">
                <a:solidFill>
                  <a:srgbClr val="FFFFCC"/>
                </a:solidFill>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the dream known to me</a:t>
            </a:r>
            <a:r>
              <a:rPr lang="en-US" sz="3600" dirty="0">
                <a:latin typeface="Calibri" panose="020F0502020204030204" pitchFamily="34" charset="0"/>
                <a:cs typeface="Calibri" panose="020F0502020204030204" pitchFamily="34" charset="0"/>
              </a:rPr>
              <a:t>, there is only one decree for you. For you have agreed together to speak lying and corrupt words before me until the situation is changed; therefore </a:t>
            </a:r>
            <a:r>
              <a:rPr lang="en-US" sz="3600" b="1" u="sng" dirty="0">
                <a:solidFill>
                  <a:srgbClr val="FFFFCC"/>
                </a:solidFill>
                <a:latin typeface="Calibri" panose="020F0502020204030204" pitchFamily="34" charset="0"/>
                <a:cs typeface="Calibri" panose="020F0502020204030204" pitchFamily="34" charset="0"/>
              </a:rPr>
              <a:t>tell me the dream</a:t>
            </a:r>
            <a:r>
              <a:rPr lang="en-US" sz="3600" dirty="0">
                <a:latin typeface="Calibri" panose="020F0502020204030204" pitchFamily="34" charset="0"/>
                <a:cs typeface="Calibri" panose="020F0502020204030204" pitchFamily="34" charset="0"/>
              </a:rPr>
              <a:t>, that I may know that you can declare to me its </a:t>
            </a:r>
            <a:r>
              <a:rPr lang="en-US" sz="3600" b="1" u="sng" dirty="0">
                <a:solidFill>
                  <a:srgbClr val="FFFFCC"/>
                </a:solidFill>
                <a:latin typeface="Calibri" panose="020F0502020204030204" pitchFamily="34" charset="0"/>
                <a:cs typeface="Calibri" panose="020F0502020204030204" pitchFamily="34" charset="0"/>
              </a:rPr>
              <a:t>interpretation</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06242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0132"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706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18 </a:t>
            </a:r>
            <a:r>
              <a:rPr lang="en-US" sz="3500" dirty="0">
                <a:latin typeface="Calibri" panose="020F0502020204030204" pitchFamily="34" charset="0"/>
                <a:cs typeface="Calibri" panose="020F0502020204030204" pitchFamily="34" charset="0"/>
              </a:rPr>
              <a:t>so that they might request compassion from the God of heaven concerning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3500" baseline="30000" dirty="0">
                <a:latin typeface="Calibri" panose="020F0502020204030204" pitchFamily="34" charset="0"/>
                <a:cs typeface="Calibri" panose="020F0502020204030204" pitchFamily="34" charset="0"/>
              </a:rPr>
              <a:t>19 </a:t>
            </a:r>
            <a:r>
              <a:rPr lang="en-US" sz="3500" dirty="0">
                <a:latin typeface="Calibri" panose="020F0502020204030204" pitchFamily="34" charset="0"/>
                <a:cs typeface="Calibri" panose="020F0502020204030204" pitchFamily="34" charset="0"/>
              </a:rPr>
              <a:t>Then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was revealed to Daniel in a night vision. Then Daniel blessed the God of heaven;…</a:t>
            </a:r>
            <a:r>
              <a:rPr lang="en-US" sz="3500" baseline="30000" dirty="0">
                <a:latin typeface="Calibri" panose="020F0502020204030204" pitchFamily="34" charset="0"/>
                <a:cs typeface="Calibri" panose="020F0502020204030204" pitchFamily="34" charset="0"/>
              </a:rPr>
              <a:t>27 </a:t>
            </a:r>
            <a:r>
              <a:rPr lang="en-US" sz="3500" dirty="0">
                <a:latin typeface="Calibri" panose="020F0502020204030204" pitchFamily="34" charset="0"/>
                <a:cs typeface="Calibri" panose="020F0502020204030204" pitchFamily="34" charset="0"/>
              </a:rPr>
              <a:t>Daniel answered before the king and said, “As for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about which the king has inquired, neither wise men, conjurers, magicians </a:t>
            </a:r>
            <a:r>
              <a:rPr lang="en-US" sz="3500" i="1" dirty="0">
                <a:latin typeface="Calibri" panose="020F0502020204030204" pitchFamily="34" charset="0"/>
                <a:cs typeface="Calibri" panose="020F0502020204030204" pitchFamily="34" charset="0"/>
              </a:rPr>
              <a:t>nor</a:t>
            </a:r>
            <a:r>
              <a:rPr lang="en-US" sz="3500" dirty="0">
                <a:latin typeface="Calibri" panose="020F0502020204030204" pitchFamily="34" charset="0"/>
                <a:cs typeface="Calibri" panose="020F0502020204030204" pitchFamily="34" charset="0"/>
              </a:rPr>
              <a:t> diviners are able to . . .</a:t>
            </a:r>
          </a:p>
        </p:txBody>
      </p:sp>
    </p:spTree>
    <p:extLst>
      <p:ext uri="{BB962C8B-B14F-4D97-AF65-F5344CB8AC3E}">
        <p14:creationId xmlns:p14="http://schemas.microsoft.com/office/powerpoint/2010/main" val="1382121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2448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…declare </a:t>
            </a:r>
            <a:r>
              <a:rPr lang="en-US" sz="3500" i="1" dirty="0">
                <a:latin typeface="Calibri" panose="020F0502020204030204" pitchFamily="34" charset="0"/>
                <a:cs typeface="Calibri" panose="020F0502020204030204" pitchFamily="34" charset="0"/>
              </a:rPr>
              <a:t>it</a:t>
            </a:r>
            <a:r>
              <a:rPr lang="en-US" sz="3500" dirty="0">
                <a:latin typeface="Calibri" panose="020F0502020204030204" pitchFamily="34" charset="0"/>
                <a:cs typeface="Calibri" panose="020F0502020204030204" pitchFamily="34" charset="0"/>
              </a:rPr>
              <a:t> to the king. </a:t>
            </a:r>
            <a:r>
              <a:rPr lang="en-US" sz="3500" baseline="30000" dirty="0">
                <a:latin typeface="Calibri" panose="020F0502020204030204" pitchFamily="34" charset="0"/>
                <a:cs typeface="Calibri" panose="020F0502020204030204" pitchFamily="34" charset="0"/>
              </a:rPr>
              <a:t>28 </a:t>
            </a:r>
            <a:r>
              <a:rPr lang="en-US" sz="3500" dirty="0">
                <a:latin typeface="Calibri" panose="020F0502020204030204" pitchFamily="34" charset="0"/>
                <a:cs typeface="Calibri" panose="020F0502020204030204" pitchFamily="34" charset="0"/>
              </a:rPr>
              <a:t>However, there is a God in heaven who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and He has made known to King Nebuchadnezzar what will take place in the“</a:t>
            </a:r>
            <a:r>
              <a:rPr lang="en-US" sz="3500" baseline="30000" dirty="0">
                <a:latin typeface="Calibri" panose="020F0502020204030204" pitchFamily="34" charset="0"/>
                <a:cs typeface="Calibri" panose="020F0502020204030204" pitchFamily="34" charset="0"/>
              </a:rPr>
              <a:t>18 </a:t>
            </a:r>
            <a:r>
              <a:rPr lang="en-US" sz="3500" dirty="0">
                <a:latin typeface="Calibri" panose="020F0502020204030204" pitchFamily="34" charset="0"/>
                <a:cs typeface="Calibri" panose="020F0502020204030204" pitchFamily="34" charset="0"/>
              </a:rPr>
              <a:t>so that they might request compassion from the God of heaven concerning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3500" baseline="30000" dirty="0">
                <a:latin typeface="Calibri" panose="020F0502020204030204" pitchFamily="34" charset="0"/>
                <a:cs typeface="Calibri" panose="020F0502020204030204" pitchFamily="34" charset="0"/>
              </a:rPr>
              <a:t>19 </a:t>
            </a:r>
            <a:r>
              <a:rPr lang="en-US" sz="3500" dirty="0">
                <a:latin typeface="Calibri" panose="020F0502020204030204" pitchFamily="34" charset="0"/>
                <a:cs typeface="Calibri" panose="020F0502020204030204" pitchFamily="34" charset="0"/>
              </a:rPr>
              <a:t>Then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was revealed to Daniel in a night vision. Then Daniel blessed the God of heaven; . . .</a:t>
            </a:r>
          </a:p>
        </p:txBody>
      </p:sp>
    </p:spTree>
    <p:extLst>
      <p:ext uri="{BB962C8B-B14F-4D97-AF65-F5344CB8AC3E}">
        <p14:creationId xmlns:p14="http://schemas.microsoft.com/office/powerpoint/2010/main" val="1420646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706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27 </a:t>
            </a:r>
            <a:r>
              <a:rPr lang="en-US" sz="3500" dirty="0">
                <a:latin typeface="Calibri" panose="020F0502020204030204" pitchFamily="34" charset="0"/>
                <a:cs typeface="Calibri" panose="020F0502020204030204" pitchFamily="34" charset="0"/>
              </a:rPr>
              <a:t>Daniel answered before the king and said, “As for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about which the king has inquired, neither wise men, conjurers, magicians </a:t>
            </a:r>
            <a:r>
              <a:rPr lang="en-US" sz="3500" i="1" dirty="0">
                <a:latin typeface="Calibri" panose="020F0502020204030204" pitchFamily="34" charset="0"/>
                <a:cs typeface="Calibri" panose="020F0502020204030204" pitchFamily="34" charset="0"/>
              </a:rPr>
              <a:t>nor</a:t>
            </a:r>
            <a:r>
              <a:rPr lang="en-US" sz="3500" dirty="0">
                <a:latin typeface="Calibri" panose="020F0502020204030204" pitchFamily="34" charset="0"/>
                <a:cs typeface="Calibri" panose="020F0502020204030204" pitchFamily="34" charset="0"/>
              </a:rPr>
              <a:t> diviners are able to declare </a:t>
            </a:r>
            <a:r>
              <a:rPr lang="en-US" sz="3500" i="1" dirty="0">
                <a:latin typeface="Calibri" panose="020F0502020204030204" pitchFamily="34" charset="0"/>
                <a:cs typeface="Calibri" panose="020F0502020204030204" pitchFamily="34" charset="0"/>
              </a:rPr>
              <a:t>it</a:t>
            </a:r>
            <a:r>
              <a:rPr lang="en-US" sz="3500" dirty="0">
                <a:latin typeface="Calibri" panose="020F0502020204030204" pitchFamily="34" charset="0"/>
                <a:cs typeface="Calibri" panose="020F0502020204030204" pitchFamily="34" charset="0"/>
              </a:rPr>
              <a:t> to the king. </a:t>
            </a:r>
            <a:r>
              <a:rPr lang="en-US" sz="3500" baseline="30000" dirty="0">
                <a:latin typeface="Calibri" panose="020F0502020204030204" pitchFamily="34" charset="0"/>
                <a:cs typeface="Calibri" panose="020F0502020204030204" pitchFamily="34" charset="0"/>
              </a:rPr>
              <a:t>28 </a:t>
            </a:r>
            <a:r>
              <a:rPr lang="en-US" sz="3500" dirty="0">
                <a:latin typeface="Calibri" panose="020F0502020204030204" pitchFamily="34" charset="0"/>
                <a:cs typeface="Calibri" panose="020F0502020204030204" pitchFamily="34" charset="0"/>
              </a:rPr>
              <a:t>However, there is a God in heaven who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and He has made known to King Nebuchadnezzar what will take place in the latter days. This was your dream and the visions in your mind </a:t>
            </a:r>
            <a:r>
              <a:rPr lang="en-US" sz="3500" i="1" dirty="0">
                <a:latin typeface="Calibri" panose="020F0502020204030204" pitchFamily="34" charset="0"/>
                <a:cs typeface="Calibri" panose="020F0502020204030204" pitchFamily="34" charset="0"/>
              </a:rPr>
              <a:t>while</a:t>
            </a:r>
            <a:r>
              <a:rPr lang="en-US" sz="3500" dirty="0">
                <a:latin typeface="Calibri" panose="020F0502020204030204" pitchFamily="34" charset="0"/>
                <a:cs typeface="Calibri" panose="020F0502020204030204" pitchFamily="34" charset="0"/>
              </a:rPr>
              <a:t> on your bed. </a:t>
            </a:r>
            <a:r>
              <a:rPr lang="en-US" sz="3500" baseline="30000" dirty="0">
                <a:latin typeface="Calibri" panose="020F0502020204030204" pitchFamily="34" charset="0"/>
                <a:cs typeface="Calibri" panose="020F0502020204030204" pitchFamily="34" charset="0"/>
              </a:rPr>
              <a:t>29 </a:t>
            </a:r>
            <a:r>
              <a:rPr lang="en-US" sz="3500" dirty="0">
                <a:latin typeface="Calibri" panose="020F0502020204030204" pitchFamily="34" charset="0"/>
                <a:cs typeface="Calibri" panose="020F0502020204030204" pitchFamily="34" charset="0"/>
              </a:rPr>
              <a:t>As for you, O king, </a:t>
            </a:r>
            <a:r>
              <a:rPr lang="en-US" sz="3500" i="1" dirty="0">
                <a:latin typeface="Calibri" panose="020F0502020204030204" pitchFamily="34" charset="0"/>
                <a:cs typeface="Calibri" panose="020F0502020204030204" pitchFamily="34" charset="0"/>
              </a:rPr>
              <a:t>while</a:t>
            </a:r>
            <a:r>
              <a:rPr lang="en-US" sz="3500" dirty="0">
                <a:latin typeface="Calibri" panose="020F0502020204030204" pitchFamily="34" charset="0"/>
                <a:cs typeface="Calibri" panose="020F0502020204030204" pitchFamily="34" charset="0"/>
              </a:rPr>
              <a:t> on your bed your . . .</a:t>
            </a:r>
          </a:p>
        </p:txBody>
      </p:sp>
    </p:spTree>
    <p:extLst>
      <p:ext uri="{BB962C8B-B14F-4D97-AF65-F5344CB8AC3E}">
        <p14:creationId xmlns:p14="http://schemas.microsoft.com/office/powerpoint/2010/main" val="54478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4274236500"/>
              </p:ext>
            </p:extLst>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8108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DA663-12F0-45DA-8BD1-E1E2F97760A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 . . thoughts turned to what would take place in the future; and He who reveals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has made known to you what will take place. </a:t>
            </a:r>
            <a:r>
              <a:rPr lang="en-US" sz="3500" baseline="30000" dirty="0">
                <a:latin typeface="Calibri" panose="020F0502020204030204" pitchFamily="34" charset="0"/>
                <a:cs typeface="Calibri" panose="020F0502020204030204" pitchFamily="34" charset="0"/>
              </a:rPr>
              <a:t>30 </a:t>
            </a:r>
            <a:r>
              <a:rPr lang="en-US" sz="3500" dirty="0">
                <a:latin typeface="Calibri" panose="020F0502020204030204" pitchFamily="34" charset="0"/>
                <a:cs typeface="Calibri" panose="020F0502020204030204" pitchFamily="34" charset="0"/>
              </a:rPr>
              <a:t>But as for me,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has not been revealed to me for any wisdom residing in me more than </a:t>
            </a:r>
            <a:r>
              <a:rPr lang="en-US" sz="3500" i="1" dirty="0">
                <a:latin typeface="Calibri" panose="020F0502020204030204" pitchFamily="34" charset="0"/>
                <a:cs typeface="Calibri" panose="020F0502020204030204" pitchFamily="34" charset="0"/>
              </a:rPr>
              <a:t>in</a:t>
            </a:r>
            <a:r>
              <a:rPr lang="en-US" sz="3500" dirty="0">
                <a:latin typeface="Calibri" panose="020F0502020204030204" pitchFamily="34" charset="0"/>
                <a:cs typeface="Calibri" panose="020F0502020204030204" pitchFamily="34" charset="0"/>
              </a:rPr>
              <a:t> any </a:t>
            </a:r>
            <a:r>
              <a:rPr lang="en-US" sz="3500" i="1" dirty="0">
                <a:latin typeface="Calibri" panose="020F0502020204030204" pitchFamily="34" charset="0"/>
                <a:cs typeface="Calibri" panose="020F0502020204030204" pitchFamily="34" charset="0"/>
              </a:rPr>
              <a:t>other</a:t>
            </a:r>
            <a:r>
              <a:rPr lang="en-US" sz="3500" dirty="0">
                <a:latin typeface="Calibri" panose="020F0502020204030204" pitchFamily="34" charset="0"/>
                <a:cs typeface="Calibri" panose="020F0502020204030204" pitchFamily="34" charset="0"/>
              </a:rPr>
              <a:t> living man, but for the purpose of making the interpretation known to the king, and that you may understand the thoughts of your mind.”</a:t>
            </a:r>
          </a:p>
        </p:txBody>
      </p:sp>
    </p:spTree>
    <p:extLst>
      <p:ext uri="{BB962C8B-B14F-4D97-AF65-F5344CB8AC3E}">
        <p14:creationId xmlns:p14="http://schemas.microsoft.com/office/powerpoint/2010/main" val="1277086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739759"/>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4230224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835466" y="228600"/>
            <a:ext cx="6521068"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09600" y="1600202"/>
            <a:ext cx="10972800" cy="3962399"/>
          </a:xfrm>
        </p:spPr>
        <p:txBody>
          <a:bodyPr/>
          <a:lstStyle/>
          <a:p>
            <a:pPr marL="0" indent="0" algn="just">
              <a:spcBef>
                <a:spcPts val="0"/>
              </a:spcBef>
              <a:spcAft>
                <a:spcPts val="1600"/>
              </a:spcAft>
              <a:buClr>
                <a:srgbClr val="00FFFF"/>
              </a:buClr>
              <a:buNone/>
            </a:pPr>
            <a:r>
              <a:rPr lang="en-US" sz="3400" dirty="0">
                <a:effectLst>
                  <a:outerShdw blurRad="38100" dist="38100" dir="2700000" algn="tl">
                    <a:srgbClr val="000000">
                      <a:alpha val="43137"/>
                    </a:srgbClr>
                  </a:outerShdw>
                </a:effectLst>
              </a:rPr>
              <a:t>“But here in John 14 the Lord gives a new and unique revelation; He speaks  of something which no prophet had promised, or even could promise.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2438400" y="6324601"/>
            <a:ext cx="7315200" cy="461665"/>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37160"/>
            <a:ext cx="826265"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78927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E2169-B760-4373-A07A-3371CC03A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lide Number Placeholder 1">
            <a:extLst>
              <a:ext uri="{FF2B5EF4-FFF2-40B4-BE49-F238E27FC236}">
                <a16:creationId xmlns:a16="http://schemas.microsoft.com/office/drawing/2014/main" id="{9B52D765-6944-45C9-9B91-0FD0891DE5D6}"/>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75</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294" y="228600"/>
            <a:ext cx="812741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164BD4-4BE6-4DEF-A5C5-5A2D03867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algn="just">
              <a:spcBef>
                <a:spcPts val="0"/>
              </a:spcBef>
              <a:spcAft>
                <a:spcPts val="1000"/>
              </a:spcAft>
            </a:pPr>
            <a:r>
              <a:rPr lang="en-US" sz="3200" baseline="30000" dirty="0">
                <a:solidFill>
                  <a:srgbClr val="FFFFCC"/>
                </a:solidFill>
                <a:effectLst>
                  <a:outerShdw blurRad="38100" dist="38100" dir="2700000" algn="tl">
                    <a:srgbClr val="000000">
                      <a:alpha val="43137"/>
                    </a:srgbClr>
                  </a:outerShdw>
                </a:effectLst>
                <a:latin typeface="Calibri" panose="020F0502020204030204" pitchFamily="34" charset="0"/>
              </a:rPr>
              <a:t>6</a:t>
            </a: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200" baseline="30000" dirty="0">
                <a:effectLst>
                  <a:outerShdw blurRad="38100" dist="38100" dir="2700000" algn="tl">
                    <a:srgbClr val="000000">
                      <a:alpha val="43137"/>
                    </a:srgbClr>
                  </a:outerShdw>
                </a:effectLst>
                <a:latin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A39A9-A76E-436F-8363-1AFAE67B4FF1}"/>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9:9-10</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in triumph, O daughter of Jerusalem! Behold, your king is coming to you; He is just and endowed with salvation, Humble, and mounted on a donkey, Even on a colt, the foal of a donkey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66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0132"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86033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000"/>
              </a:spcAft>
              <a:buNone/>
            </a:pPr>
            <a:r>
              <a:rPr lang="en-US" sz="4000" kern="1200" dirty="0">
                <a:solidFill>
                  <a:srgbClr val="00FFFF"/>
                </a:solidFill>
                <a:ea typeface="+mj-ea"/>
                <a:cs typeface="+mj-cs"/>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dirty="0">
                <a:effectLst>
                  <a:outerShdw blurRad="38100" dist="38100" dir="2700000" algn="tl">
                    <a:srgbClr val="000000">
                      <a:alpha val="43137"/>
                    </a:srgbClr>
                  </a:outerShdw>
                </a:effectLst>
                <a:cs typeface="Calibri" panose="020F0502020204030204" pitchFamily="34" charset="0"/>
              </a:rPr>
              <a:t>caught up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a:t>
            </a:r>
            <a:r>
              <a:rPr lang="en-US" sz="3600" dirty="0">
                <a:effectLst>
                  <a:outerShdw blurRad="38100" dist="38100" dir="2700000" algn="tl">
                    <a:srgbClr val="000000">
                      <a:alpha val="43137"/>
                    </a:srgbClr>
                  </a:outerShdw>
                </a:effectLst>
                <a:cs typeface="Calibri" panose="020F0502020204030204" pitchFamily="34" charset="0"/>
              </a:rPr>
              <a:t>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702490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3"/>
          </a:xfrm>
          <a:prstGeom prst="rect">
            <a:avLst/>
          </a:prstGeom>
          <a:ln w="28575">
            <a:solidFill>
              <a:srgbClr val="FFFFCC"/>
            </a:solidFill>
          </a:ln>
        </p:spPr>
      </p:pic>
    </p:spTree>
    <p:extLst>
      <p:ext uri="{BB962C8B-B14F-4D97-AF65-F5344CB8AC3E}">
        <p14:creationId xmlns:p14="http://schemas.microsoft.com/office/powerpoint/2010/main" val="744833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6E57B-48E7-4E64-83CB-D373606F09BA}"/>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366251561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35052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Joel 2:2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 day of darkness and gloom, A day of clouds and thick darkness. As the dawn is spread over the mountains, So there is a great and mighty people;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There has never been anything like it, Nor will there be again after it</a:t>
            </a:r>
            <a:r>
              <a:rPr lang="en-US" sz="3400" dirty="0">
                <a:effectLst>
                  <a:outerShdw blurRad="38100" dist="38100" dir="2700000" algn="tl">
                    <a:srgbClr val="000000">
                      <a:alpha val="43137"/>
                    </a:srgbClr>
                  </a:outerShdw>
                </a:effectLst>
                <a:cs typeface="Calibri" panose="020F0502020204030204" pitchFamily="34" charset="0"/>
              </a:rPr>
              <a:t> To the years of many generations.”</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2" y="3413760"/>
            <a:ext cx="108421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76195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there will be a time of distress such as never occurred since there was a nation until that time; and at that time your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everyone who is found written in the book, will be rescued.”</a:t>
            </a:r>
          </a:p>
        </p:txBody>
      </p:sp>
    </p:spTree>
    <p:extLst>
      <p:ext uri="{BB962C8B-B14F-4D97-AF65-F5344CB8AC3E}">
        <p14:creationId xmlns:p14="http://schemas.microsoft.com/office/powerpoint/2010/main" val="16790883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14363" y="1"/>
            <a:ext cx="10963275"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840" y="3581400"/>
            <a:ext cx="2560321" cy="128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r>
              <a:rPr lang="en-US" sz="3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behold, the Lord is about to come out from His place To punish the inhabitants of the earth for their iniquity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earth will reveal her bloodshed And will no longer cover her slain.”</a:t>
            </a:r>
          </a:p>
        </p:txBody>
      </p:sp>
    </p:spTree>
    <p:extLst>
      <p:ext uri="{BB962C8B-B14F-4D97-AF65-F5344CB8AC3E}">
        <p14:creationId xmlns:p14="http://schemas.microsoft.com/office/powerpoint/2010/main" val="27846889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7C23AE0-B868-42BC-982F-EB775206724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47700" y="0"/>
            <a:ext cx="10896600" cy="473975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110786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moment, in the twinkling of an eye, at the last trumpet;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4854735" y="3048000"/>
            <a:ext cx="2482533" cy="1828800"/>
          </a:xfrm>
          <a:prstGeom prst="rect">
            <a:avLst/>
          </a:prstGeom>
        </p:spPr>
      </p:pic>
    </p:spTree>
    <p:extLst>
      <p:ext uri="{BB962C8B-B14F-4D97-AF65-F5344CB8AC3E}">
        <p14:creationId xmlns:p14="http://schemas.microsoft.com/office/powerpoint/2010/main" val="4125797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8231872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dead will live; Their corpses will rise. You who lie in the dust, awake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17105163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7" name="Picture 6">
            <a:extLst>
              <a:ext uri="{FF2B5EF4-FFF2-40B4-BE49-F238E27FC236}">
                <a16:creationId xmlns:a16="http://schemas.microsoft.com/office/drawing/2014/main" id="{A04F859D-FC76-47B8-82EC-6663E919E911}"/>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14887612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6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24985</TotalTime>
  <Words>5271</Words>
  <Application>Microsoft Office PowerPoint</Application>
  <PresentationFormat>Widescreen</PresentationFormat>
  <Paragraphs>696</Paragraphs>
  <Slides>95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Abadi MT Condensed Light</vt:lpstr>
      <vt:lpstr>Arial</vt:lpstr>
      <vt:lpstr>Calibri</vt:lpstr>
      <vt:lpstr>Segoe UI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PowerPoint Presentation</vt:lpstr>
      <vt:lpstr>PowerPoint Presentation</vt:lpstr>
      <vt:lpstr>PowerPoint Presentation</vt:lpstr>
      <vt:lpstr>PowerPoint Presentation</vt:lpstr>
      <vt:lpstr>1. Rapture on a Feast Day?</vt:lpstr>
      <vt:lpstr>1. Rapture on a Feast Day?</vt:lpstr>
      <vt:lpstr>Imminent  (1 Cor 15:51; 1 Thess 4:15)</vt:lpstr>
      <vt:lpstr>PowerPoint Presentation</vt:lpstr>
      <vt:lpstr>1. Rapture on a Feast Day?</vt:lpstr>
      <vt:lpstr>PowerPoint Presentation</vt:lpstr>
      <vt:lpstr>PowerPoint Presentation</vt:lpstr>
      <vt:lpstr>PowerPoint Presentation</vt:lpstr>
      <vt:lpstr>PowerPoint Presentation</vt:lpstr>
      <vt:lpstr>1. Rapture on a Feast Day?</vt:lpstr>
      <vt:lpstr>PowerPoint Presentation</vt:lpstr>
      <vt:lpstr>PowerPoint Presentation</vt:lpstr>
      <vt:lpstr>PowerPoint Presentation</vt:lpstr>
      <vt:lpstr>PowerPoint Presentation</vt:lpstr>
      <vt:lpstr>PowerPoint Presentation</vt:lpstr>
      <vt:lpstr>1. Rapture on a Feast Day?</vt:lpstr>
      <vt:lpstr>PowerPoint Presentation</vt:lpstr>
      <vt:lpstr>When Did the Church Begin?</vt:lpstr>
      <vt:lpstr>When Did the Church Begin?</vt:lpstr>
      <vt:lpstr>PowerPoint Presentation</vt:lpstr>
      <vt:lpstr>PowerPoint Presentation</vt:lpstr>
      <vt:lpstr>PowerPoint Presentation</vt:lpstr>
      <vt:lpstr>PowerPoint Presentation</vt:lpstr>
      <vt:lpstr>PowerPoint Presentation</vt:lpstr>
      <vt:lpstr>PowerPoint Presentation</vt:lpstr>
      <vt:lpstr>7 “I AM” statements in John</vt:lpstr>
      <vt:lpstr>PowerPoint Presentation</vt:lpstr>
      <vt:lpstr>PowerPoint Presentation</vt:lpstr>
      <vt:lpstr>PowerPoint Presentation</vt:lpstr>
      <vt:lpstr>PowerPoint Presentation</vt:lpstr>
      <vt:lpstr>PowerPoint Presentation</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D. Ice Thomas D. Ice, "The Feasts of Israel in Prophecy," in Charting the End Times: A Visual Guide to Understanding Bible Prophecy, ed. Time LaHaye and Thomas Ice (Eugene, OR: Harvest House, 2001), 103-104.</vt:lpstr>
      <vt:lpstr>1. Rapture on a Feast Day?</vt:lpstr>
      <vt:lpstr>MAIL BAG</vt:lpstr>
      <vt:lpstr>PowerPoint Presentation</vt:lpstr>
      <vt:lpstr>PowerPoint Presentation</vt:lpstr>
      <vt:lpstr>PowerPoint Presentation</vt:lpstr>
      <vt:lpstr>PowerPoint Presentation</vt:lpstr>
      <vt:lpstr>“Mystery”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MYSTERY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068 - Questions And Answers - Part 6 - 16-X-9</dc:title>
  <dc:subject>RAPTURE</dc:subject>
  <dc:creator>A. Woods</dc:creator>
  <dc:description>Modified by Jim McGowan</dc:description>
  <cp:lastModifiedBy>Andy Woods</cp:lastModifiedBy>
  <cp:revision>2798</cp:revision>
  <cp:lastPrinted>2021-11-13T13:38:05Z</cp:lastPrinted>
  <dcterms:created xsi:type="dcterms:W3CDTF">2009-03-17T12:21:13Z</dcterms:created>
  <dcterms:modified xsi:type="dcterms:W3CDTF">2021-11-13T19:40:24Z</dcterms:modified>
</cp:coreProperties>
</file>