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1"/>
  </p:notesMasterIdLst>
  <p:handoutMasterIdLst>
    <p:handoutMasterId r:id="rId42"/>
  </p:handoutMasterIdLst>
  <p:sldIdLst>
    <p:sldId id="2094" r:id="rId2"/>
    <p:sldId id="7754" r:id="rId3"/>
    <p:sldId id="7772" r:id="rId4"/>
    <p:sldId id="8014" r:id="rId5"/>
    <p:sldId id="7941" r:id="rId6"/>
    <p:sldId id="8015" r:id="rId7"/>
    <p:sldId id="8016" r:id="rId8"/>
    <p:sldId id="8017" r:id="rId9"/>
    <p:sldId id="8006" r:id="rId10"/>
    <p:sldId id="7919" r:id="rId11"/>
    <p:sldId id="8005" r:id="rId12"/>
    <p:sldId id="8018" r:id="rId13"/>
    <p:sldId id="5550" r:id="rId14"/>
    <p:sldId id="5551" r:id="rId15"/>
    <p:sldId id="8007" r:id="rId16"/>
    <p:sldId id="3505" r:id="rId17"/>
    <p:sldId id="8019" r:id="rId18"/>
    <p:sldId id="8020" r:id="rId19"/>
    <p:sldId id="462" r:id="rId20"/>
    <p:sldId id="8021" r:id="rId21"/>
    <p:sldId id="8022" r:id="rId22"/>
    <p:sldId id="8008" r:id="rId23"/>
    <p:sldId id="8009" r:id="rId24"/>
    <p:sldId id="8010" r:id="rId25"/>
    <p:sldId id="8011" r:id="rId26"/>
    <p:sldId id="2952" r:id="rId27"/>
    <p:sldId id="2066" r:id="rId28"/>
    <p:sldId id="6617" r:id="rId29"/>
    <p:sldId id="2011" r:id="rId30"/>
    <p:sldId id="7921" r:id="rId31"/>
    <p:sldId id="7945" r:id="rId32"/>
    <p:sldId id="8012" r:id="rId33"/>
    <p:sldId id="8023" r:id="rId34"/>
    <p:sldId id="8025" r:id="rId35"/>
    <p:sldId id="8013" r:id="rId36"/>
    <p:sldId id="5139" r:id="rId37"/>
    <p:sldId id="7655" r:id="rId38"/>
    <p:sldId id="8024" r:id="rId39"/>
    <p:sldId id="7940" r:id="rId40"/>
  </p:sldIdLst>
  <p:sldSz cx="12192000" cy="6858000"/>
  <p:notesSz cx="7315200" cy="9601200"/>
  <p:custDataLst>
    <p:tags r:id="rId4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5" d="100"/>
          <a:sy n="105" d="100"/>
        </p:scale>
        <p:origin x="84" y="11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27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B789CD3-3F67-4EB5-AE51-3CD3E23FB5FC}"/>
    <pc:docChg chg="undo custSel modSld">
      <pc:chgData name="Jim McGowan" userId="e2c7446dd3aca506" providerId="LiveId" clId="{4B789CD3-3F67-4EB5-AE51-3CD3E23FB5FC}" dt="2021-11-04T00:41:08.586" v="5" actId="108"/>
      <pc:docMkLst>
        <pc:docMk/>
      </pc:docMkLst>
      <pc:sldChg chg="modSp mod">
        <pc:chgData name="Jim McGowan" userId="e2c7446dd3aca506" providerId="LiveId" clId="{4B789CD3-3F67-4EB5-AE51-3CD3E23FB5FC}" dt="2021-11-04T00:41:08.586" v="5" actId="108"/>
        <pc:sldMkLst>
          <pc:docMk/>
          <pc:sldMk cId="2723657072" sldId="4436"/>
        </pc:sldMkLst>
        <pc:spChg chg="mod">
          <ac:chgData name="Jim McGowan" userId="e2c7446dd3aca506" providerId="LiveId" clId="{4B789CD3-3F67-4EB5-AE51-3CD3E23FB5FC}" dt="2021-11-04T00:41:08.586" v="5" actId="108"/>
          <ac:spMkLst>
            <pc:docMk/>
            <pc:sldMk cId="2723657072" sldId="4436"/>
            <ac:spMk id="93186" creationId="{00000000-0000-0000-0000-000000000000}"/>
          </ac:spMkLst>
        </pc:spChg>
      </pc:sldChg>
      <pc:sldChg chg="modSp mod">
        <pc:chgData name="Jim McGowan" userId="e2c7446dd3aca506" providerId="LiveId" clId="{4B789CD3-3F67-4EB5-AE51-3CD3E23FB5FC}" dt="2021-11-04T00:15:48.946" v="1" actId="1076"/>
        <pc:sldMkLst>
          <pc:docMk/>
          <pc:sldMk cId="691796469" sldId="5793"/>
        </pc:sldMkLst>
        <pc:picChg chg="mod">
          <ac:chgData name="Jim McGowan" userId="e2c7446dd3aca506" providerId="LiveId" clId="{4B789CD3-3F67-4EB5-AE51-3CD3E23FB5FC}" dt="2021-11-04T00:15:48.946" v="1" actId="1076"/>
          <ac:picMkLst>
            <pc:docMk/>
            <pc:sldMk cId="691796469" sldId="5793"/>
            <ac:picMk id="2"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008 - 3v1-10</a:t>
            </a:r>
          </a:p>
          <a:p>
            <a:pPr>
              <a:defRPr/>
            </a:pPr>
            <a:r>
              <a:rPr lang="en-US" sz="1600" dirty="0"/>
              <a:t>11-10-2021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11/10/2021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90049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27</a:t>
            </a:fld>
            <a:endParaRPr lang="en-US" altLang="en-US" dirty="0"/>
          </a:p>
        </p:txBody>
      </p:sp>
    </p:spTree>
    <p:extLst>
      <p:ext uri="{BB962C8B-B14F-4D97-AF65-F5344CB8AC3E}">
        <p14:creationId xmlns:p14="http://schemas.microsoft.com/office/powerpoint/2010/main" val="3486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4229279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410821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671661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a:t>
            </a:fld>
            <a:endParaRPr lang="en-US" altLang="en-US" dirty="0"/>
          </a:p>
        </p:txBody>
      </p:sp>
    </p:spTree>
    <p:extLst>
      <p:ext uri="{BB962C8B-B14F-4D97-AF65-F5344CB8AC3E}">
        <p14:creationId xmlns:p14="http://schemas.microsoft.com/office/powerpoint/2010/main" val="266593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105129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55643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2805524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67166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481852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377558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778711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a:t>
            </a:r>
            <a:r>
              <a:rPr lang="en-US" sz="3200" kern="0">
                <a:solidFill>
                  <a:srgbClr val="FFFFCC"/>
                </a:solidFill>
                <a:effectLst>
                  <a:outerShdw blurRad="38100" dist="38100" dir="2700000" algn="tl">
                    <a:srgbClr val="000000">
                      <a:alpha val="43137"/>
                    </a:srgbClr>
                  </a:outerShdw>
                </a:effectLst>
                <a:sym typeface="Symbol" pitchFamily="18" charset="2"/>
              </a:rPr>
              <a:t>Remembers!</a:t>
            </a:r>
            <a:endParaRPr lang="en-US" sz="3200" kern="0" dirty="0">
              <a:solidFill>
                <a:srgbClr val="FFFFCC"/>
              </a:solidFill>
              <a:effectLst>
                <a:outerShdw blurRad="38100" dist="38100" dir="2700000" algn="tl">
                  <a:srgbClr val="000000">
                    <a:alpha val="43137"/>
                  </a:srgbClr>
                </a:outerShdw>
              </a:effectLst>
              <a:sym typeface="Symbol" pitchFamily="18" charset="2"/>
            </a:endParaRP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1101467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For the figure of the brand plucked from the fire we can be referred to Amos 4:11. It is most meaningful here. It speaks of Israel snatched from the Babylonian Captivity, for the wrath and fire of God have not been permitted to do their complete work of destruction.…Would Jehovah have delivered Israel from Babylon, if his ultimate purpose was to destroy her?</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57.</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1148671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3" y="1600200"/>
            <a:ext cx="110146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Since God has done so much, not only is His love proved, but the continuance of it is assured and guaranteed. A piece of timber is rescued from fire only when it’s possessor sees further purposes in it. Similarly, God’s plan for Israel did not close with the captivity of the southern kingdom and the deportation to Babylon. His love sought her out yet once more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57.</a:t>
            </a:r>
          </a:p>
        </p:txBody>
      </p:sp>
      <p:pic>
        <p:nvPicPr>
          <p:cNvPr id="7" name="Picture 6">
            <a:extLst>
              <a:ext uri="{FF2B5EF4-FFF2-40B4-BE49-F238E27FC236}">
                <a16:creationId xmlns:a16="http://schemas.microsoft.com/office/drawing/2014/main" id="{FA98060E-C8A1-4D9A-98C7-194455090A6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9" name="Picture 8">
            <a:extLst>
              <a:ext uri="{FF2B5EF4-FFF2-40B4-BE49-F238E27FC236}">
                <a16:creationId xmlns:a16="http://schemas.microsoft.com/office/drawing/2014/main" id="{57A8EF41-0563-489E-B86A-CE7AD9E80D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30336753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Joshua’s cleansing (3-5)</a:t>
            </a:r>
          </a:p>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7918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15:21-22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die, so also in Christ all will be made alive.”</a:t>
            </a:r>
          </a:p>
        </p:txBody>
      </p:sp>
      <p:pic>
        <p:nvPicPr>
          <p:cNvPr id="2" name="Picture 1">
            <a:extLst>
              <a:ext uri="{FF2B5EF4-FFF2-40B4-BE49-F238E27FC236}">
                <a16:creationId xmlns:a16="http://schemas.microsoft.com/office/drawing/2014/main" id="{82F5B3B9-C260-48F7-92A7-5895634FD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2788920"/>
            <a:ext cx="2682240" cy="2011680"/>
          </a:xfrm>
          <a:prstGeom prst="rect">
            <a:avLst/>
          </a:prstGeom>
        </p:spPr>
      </p:pic>
    </p:spTree>
    <p:extLst>
      <p:ext uri="{BB962C8B-B14F-4D97-AF65-F5344CB8AC3E}">
        <p14:creationId xmlns:p14="http://schemas.microsoft.com/office/powerpoint/2010/main" val="1845604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748" y="2788920"/>
            <a:ext cx="2868507" cy="2011680"/>
          </a:xfrm>
          <a:prstGeom prst="rect">
            <a:avLst/>
          </a:prstGeom>
        </p:spPr>
      </p:pic>
    </p:spTree>
    <p:extLst>
      <p:ext uri="{BB962C8B-B14F-4D97-AF65-F5344CB8AC3E}">
        <p14:creationId xmlns:p14="http://schemas.microsoft.com/office/powerpoint/2010/main" val="36505328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2931" y="2057400"/>
            <a:ext cx="756046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Theologically, however, there also seems to be a picture here of the negative aspect of what God does when he saves a person. Negatively, he takes away sin. Positively, he adds or imputes to the sinner saved by grace his own divine righteousness (cf. v. 5)</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1517904" y="236056"/>
            <a:ext cx="9156192"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Kenneth L. Barker</a:t>
            </a:r>
          </a:p>
          <a:p>
            <a:pPr algn="ctr">
              <a:spcBef>
                <a:spcPct val="0"/>
              </a:spcBef>
              <a:spcAft>
                <a:spcPts val="900"/>
              </a:spcAft>
              <a:buClrTx/>
              <a:buSzTx/>
              <a:buNone/>
            </a:pPr>
            <a:r>
              <a:rPr lang="en-US" sz="1800" dirty="0">
                <a:effectLst/>
                <a:latin typeface="Calibri" panose="020F0502020204030204" pitchFamily="34" charset="0"/>
                <a:ea typeface="Calibri" panose="020F0502020204030204" pitchFamily="34" charset="0"/>
              </a:rPr>
              <a:t>Kenneth L. Barker "Zechariah." In Daniel-Minor Prophets. Vol. 7 of The Expositor's Bible Commentary. 12 vols. Edited by Frank E. </a:t>
            </a:r>
            <a:r>
              <a:rPr lang="en-US" sz="1800" dirty="0" err="1">
                <a:effectLst/>
                <a:latin typeface="Calibri" panose="020F0502020204030204" pitchFamily="34" charset="0"/>
                <a:ea typeface="Calibri" panose="020F0502020204030204" pitchFamily="34" charset="0"/>
              </a:rPr>
              <a:t>Gaebelein</a:t>
            </a:r>
            <a:r>
              <a:rPr lang="en-US" sz="1800" dirty="0">
                <a:effectLst/>
                <a:latin typeface="Calibri" panose="020F0502020204030204" pitchFamily="34" charset="0"/>
                <a:ea typeface="Calibri" panose="020F0502020204030204" pitchFamily="34" charset="0"/>
              </a:rPr>
              <a:t> and Richard P. </a:t>
            </a:r>
            <a:r>
              <a:rPr lang="en-US" sz="1800" dirty="0" err="1">
                <a:effectLst/>
                <a:latin typeface="Calibri" panose="020F0502020204030204" pitchFamily="34" charset="0"/>
                <a:ea typeface="Calibri" panose="020F0502020204030204" pitchFamily="34" charset="0"/>
              </a:rPr>
              <a:t>Polcyn</a:t>
            </a:r>
            <a:r>
              <a:rPr lang="en-US" sz="1800" dirty="0">
                <a:effectLst/>
                <a:latin typeface="Calibri" panose="020F0502020204030204" pitchFamily="34" charset="0"/>
                <a:ea typeface="Calibri" panose="020F0502020204030204" pitchFamily="34" charset="0"/>
              </a:rPr>
              <a:t>. Grand Rapids: Zondervan Publishing House, 1985. Page 624</a:t>
            </a:r>
            <a:endParaRPr lang="en-US" altLang="en-US" sz="1800" dirty="0">
              <a:effectLst>
                <a:outerShdw blurRad="38100" dist="38100" dir="2700000" algn="tl">
                  <a:srgbClr val="000000">
                    <a:alpha val="43137"/>
                  </a:srgbClr>
                </a:outerShdw>
              </a:effectLst>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1479750D-4105-4DDA-8D2F-101C18A4AC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6239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BAF7EB-95BA-46CD-BB65-8A77DBC2F437}"/>
              </a:ext>
            </a:extLst>
          </p:cNvPr>
          <p:cNvPicPr>
            <a:picLocks noChangeAspect="1"/>
          </p:cNvPicPr>
          <p:nvPr/>
        </p:nvPicPr>
        <p:blipFill>
          <a:blip r:embed="rId2"/>
          <a:stretch>
            <a:fillRect/>
          </a:stretch>
        </p:blipFill>
        <p:spPr>
          <a:xfrm>
            <a:off x="3324572" y="167096"/>
            <a:ext cx="5542857" cy="6523809"/>
          </a:xfrm>
          <a:prstGeom prst="rect">
            <a:avLst/>
          </a:prstGeom>
        </p:spPr>
      </p:pic>
    </p:spTree>
    <p:extLst>
      <p:ext uri="{BB962C8B-B14F-4D97-AF65-F5344CB8AC3E}">
        <p14:creationId xmlns:p14="http://schemas.microsoft.com/office/powerpoint/2010/main" val="257410211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577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921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4CC2A-6EF5-4F71-A5F4-D07067EC0DC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9:6-7</a:t>
            </a:r>
          </a:p>
          <a:p>
            <a:pPr algn="just">
              <a:spcBef>
                <a:spcPts val="0"/>
              </a:spcBef>
              <a:spcAft>
                <a:spcPts val="1000"/>
              </a:spcAft>
            </a:pPr>
            <a:r>
              <a:rPr lang="en-US" sz="3200" baseline="30000" dirty="0">
                <a:latin typeface="Calibri" panose="020F0502020204030204" pitchFamily="34" charset="0"/>
                <a:cs typeface="Calibri" panose="020F0502020204030204" pitchFamily="34" charset="0"/>
              </a:rPr>
              <a:t>6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2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200" baseline="30000" dirty="0">
                <a:latin typeface="Calibri" panose="020F0502020204030204" pitchFamily="34" charset="0"/>
                <a:cs typeface="Calibri" panose="020F0502020204030204" pitchFamily="34" charset="0"/>
              </a:rPr>
              <a:t>7</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38108722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4725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8878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600200"/>
            <a:ext cx="10980115"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100" dirty="0">
                <a:effectLst>
                  <a:outerShdw blurRad="38100" dist="38100" dir="2700000" algn="tl">
                    <a:srgbClr val="000000">
                      <a:alpha val="43137"/>
                    </a:srgbClr>
                  </a:outerShdw>
                </a:effectLst>
              </a:rPr>
              <a:t>“</a:t>
            </a:r>
            <a:r>
              <a:rPr lang="en-US" sz="3100" dirty="0">
                <a:effectLst>
                  <a:outerShdw blurRad="38100" dist="38100" dir="2700000" algn="tl">
                    <a:srgbClr val="000000">
                      <a:alpha val="43137"/>
                    </a:srgbClr>
                  </a:outerShdw>
                </a:effectLst>
              </a:rPr>
              <a:t>Zechariah also saw in the vision a ‘stone … set’ in front of Joshua. The stone, too, is a common figure of God and Messiah in the Bible (10:4; Exod. 17:6; Num. 20:7-11; Ps. 118:22; et al.). In the past, God had promised that ‘the Stone’ would be a secure, never-failing refuge for His people (Isa. 28:16; 1 Pet. 2:6). When Messiah appeared, however, He proved to be a ‘stone’ over which the Jews ‘stumbled,’ and an offensive ‘rock’ to them that they ‘rejected’ (Ps. 118:22-23; Isa. 8:13- 15; Matt. 21:42; 1 Pet. 2:7-8).</a:t>
            </a:r>
            <a:r>
              <a:rPr lang="en-US" altLang="en-US" sz="31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43-44.</a:t>
            </a:r>
          </a:p>
        </p:txBody>
      </p:sp>
      <p:pic>
        <p:nvPicPr>
          <p:cNvPr id="6" name="Picture 2" descr="Paperback Thomas Constables Notes on the Bible: Vol IV Isaiah- Daniel Book">
            <a:extLst>
              <a:ext uri="{FF2B5EF4-FFF2-40B4-BE49-F238E27FC236}">
                <a16:creationId xmlns:a16="http://schemas.microsoft.com/office/drawing/2014/main" id="{2AA34C6A-A2F0-485F-A9F5-6FC9D28054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4EA1EA-7C6E-4FBC-8A61-74F04D2D3187}"/>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222504686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15335" y="1600200"/>
            <a:ext cx="1097438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Presently He is the ‘foundation stone,’ the ‘chief cornerstone’ of the church (Eph. 2:19-22). And in the future, He will be the ‘great stone’ that ‘smites the nations’ (Dan. 2:35, 45)…The stone that Zechariah saw had ‘seven eyes’ (Heb. '</a:t>
            </a:r>
            <a:r>
              <a:rPr lang="en-US" i="1" dirty="0">
                <a:effectLst>
                  <a:outerShdw blurRad="38100" dist="38100" dir="2700000" algn="tl">
                    <a:srgbClr val="000000">
                      <a:alpha val="43137"/>
                    </a:srgbClr>
                  </a:outerShdw>
                </a:effectLst>
              </a:rPr>
              <a:t>ayin</a:t>
            </a:r>
            <a:r>
              <a:rPr lang="en-US" dirty="0">
                <a:effectLst>
                  <a:outerShdw blurRad="38100" dist="38100" dir="2700000" algn="tl">
                    <a:srgbClr val="000000">
                      <a:alpha val="43137"/>
                    </a:srgbClr>
                  </a:outerShdw>
                </a:effectLst>
              </a:rPr>
              <a:t>), probably symbolizing its complete, divine intelligence (omniscience; cf. 1:10; 4:10; 2 Chron. 16:9; Isa. 11:2; Ezek. 1:18; 10:12; Col. 2:3, 9; Rev. 5:6).</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6" name="TextBox 2">
            <a:extLst>
              <a:ext uri="{FF2B5EF4-FFF2-40B4-BE49-F238E27FC236}">
                <a16:creationId xmlns:a16="http://schemas.microsoft.com/office/drawing/2014/main" id="{7A6766A4-6FC9-4BF0-8686-5A6F453FC9C1}"/>
              </a:ext>
            </a:extLst>
          </p:cNvPr>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43-44.</a:t>
            </a:r>
          </a:p>
        </p:txBody>
      </p:sp>
      <p:pic>
        <p:nvPicPr>
          <p:cNvPr id="7" name="Picture 2" descr="Paperback Thomas Constables Notes on the Bible: Vol IV Isaiah- Daniel Book">
            <a:extLst>
              <a:ext uri="{FF2B5EF4-FFF2-40B4-BE49-F238E27FC236}">
                <a16:creationId xmlns:a16="http://schemas.microsoft.com/office/drawing/2014/main" id="{DEF28D5F-3BAA-4A45-9FDE-B37CC40BE6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B33C059-0416-4C6A-BE99-98D93A2CC0F6}"/>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188051844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1101467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Why is the Messiah called the Stone? It relates Him to Israel. To them He was the stumbling stone and rock of offense (Isa. 8:14). But to those in Israel who trusted Him, He was a never failing refuge (Isa. 28:16). The Stone relates Christ to the nations. He will be the destroyer of the godless world-monarchies (Dan. 2:35). The Stone connects Christ with the Church. He is her foundation and top-stone (Psa. 118:22; Eph. 2:20–22)</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65-66.</a:t>
            </a:r>
          </a:p>
        </p:txBody>
      </p:sp>
      <p:pic>
        <p:nvPicPr>
          <p:cNvPr id="7" name="Picture 6">
            <a:extLst>
              <a:ext uri="{FF2B5EF4-FFF2-40B4-BE49-F238E27FC236}">
                <a16:creationId xmlns:a16="http://schemas.microsoft.com/office/drawing/2014/main" id="{66F1649E-2F72-4783-BEF4-2A911863EDF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9" name="Picture 8">
            <a:extLst>
              <a:ext uri="{FF2B5EF4-FFF2-40B4-BE49-F238E27FC236}">
                <a16:creationId xmlns:a16="http://schemas.microsoft.com/office/drawing/2014/main" id="{98674734-E0BF-42A5-9289-1514BE2C0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15106477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1101467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The designation relates the Messiah to God. He is the Stone made without hands, the one who is called the Tabernacle which God pitched, not man (Dan. 2:34). The Stone speaks of the beauty of the Son of God (Zech. 3:9)…The Stone reveals Him to be the dependable rock, fortress, high tower of the trusting soul…The stone relates Him to the Spirit of God, for the seven eyes are symbolic of manifold intelligence and omniscience (Isa. 11:2; Rev. 5:6)</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7" name="TextBox 2">
            <a:extLst>
              <a:ext uri="{FF2B5EF4-FFF2-40B4-BE49-F238E27FC236}">
                <a16:creationId xmlns:a16="http://schemas.microsoft.com/office/drawing/2014/main" id="{9F5175E4-41D7-41DD-8AF0-CF5D3502169D}"/>
              </a:ext>
            </a:extLst>
          </p:cNvPr>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65-66.</a:t>
            </a:r>
          </a:p>
        </p:txBody>
      </p:sp>
      <p:pic>
        <p:nvPicPr>
          <p:cNvPr id="9" name="Picture 8">
            <a:extLst>
              <a:ext uri="{FF2B5EF4-FFF2-40B4-BE49-F238E27FC236}">
                <a16:creationId xmlns:a16="http://schemas.microsoft.com/office/drawing/2014/main" id="{5FC556B3-762E-4AD4-BE94-F0EA34B3A72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10" name="Picture 9">
            <a:extLst>
              <a:ext uri="{FF2B5EF4-FFF2-40B4-BE49-F238E27FC236}">
                <a16:creationId xmlns:a16="http://schemas.microsoft.com/office/drawing/2014/main" id="{03CC632A-778B-4936-AFA7-14173D4302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35838042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01479"/>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5A40B-B97F-4161-9C32-B50649F8F898}"/>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4970591"/>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I prophesied as I was commanded; and as I prophesied, there was a</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noise, and behold, a rattling; and the bones came together, bone to its bone.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looked, and behold, sinews were on them, and flesh grew and skin covered them;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there was no breath in them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“Prophesy to the breath, prophesy, son of man, and say to the breath, ‘Thus says the Lord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from the four winds, O breath, and breathe on these slain, that they . . .</a:t>
            </a:r>
          </a:p>
        </p:txBody>
      </p:sp>
    </p:spTree>
    <p:extLst>
      <p:ext uri="{BB962C8B-B14F-4D97-AF65-F5344CB8AC3E}">
        <p14:creationId xmlns:p14="http://schemas.microsoft.com/office/powerpoint/2010/main" val="2762089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5A40B-B97F-4161-9C32-B50649F8F898}"/>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3924151"/>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37:7-11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 to life.”’”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He commanded me, and the breath came into them, and they came to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stood on their feet, an exceedingly great army.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said to me, “Son of man,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bones are the whole house of Israel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they say, ‘Our bones are dried up and our hope has perished. We are completely cut off’</a:t>
            </a:r>
            <a:r>
              <a:rPr lang="en-US" sz="3400" dirty="0">
                <a:effectLst>
                  <a:outerShdw blurRad="38100" dist="38100" dir="2700000" algn="tl">
                    <a:srgbClr val="000000">
                      <a:alpha val="43137"/>
                    </a:srgbClr>
                  </a:outerShdw>
                </a:effectLst>
                <a:latin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25961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3" name="Group 3"/>
          <p:cNvGraphicFramePr>
            <a:graphicFrameLocks noGrp="1"/>
          </p:cNvGraphicFramePr>
          <p:nvPr>
            <p:ph type="tbl" idx="1"/>
          </p:nvPr>
        </p:nvGraphicFramePr>
        <p:xfrm>
          <a:off x="609600" y="185888"/>
          <a:ext cx="10972800" cy="6486225"/>
        </p:xfrm>
        <a:graphic>
          <a:graphicData uri="http://schemas.openxmlformats.org/drawingml/2006/table">
            <a:tbl>
              <a:tblPr/>
              <a:tblGrid>
                <a:gridCol w="5378824">
                  <a:extLst>
                    <a:ext uri="{9D8B030D-6E8A-4147-A177-3AD203B41FA5}">
                      <a16:colId xmlns:a16="http://schemas.microsoft.com/office/drawing/2014/main" val="20000"/>
                    </a:ext>
                  </a:extLst>
                </a:gridCol>
                <a:gridCol w="5593976">
                  <a:extLst>
                    <a:ext uri="{9D8B030D-6E8A-4147-A177-3AD203B41FA5}">
                      <a16:colId xmlns:a16="http://schemas.microsoft.com/office/drawing/2014/main" val="20001"/>
                    </a:ext>
                  </a:extLst>
                </a:gridCol>
              </a:tblGrid>
              <a:tr h="852237">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ISRAEL’S TWO REGATHERINGS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791893809"/>
                  </a:ext>
                </a:extLst>
              </a:tr>
              <a:tr h="920416">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THE PRESENT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(FIRST) REGATHERING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THE PERMANENT </a:t>
                      </a:r>
                    </a:p>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(SECOND) REGATHERING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0"/>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Return to part of the land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Return to all the land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Return in unbelief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Return in faith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2"/>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Restored to the land only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Restored to the land and the Lord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1042737">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Sets the stage for Tribulation (discipline)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Sets the stage for Millennium (blessing)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4"/>
                  </a:ext>
                </a:extLst>
              </a:tr>
              <a:tr h="457200">
                <a:tc gridSpan="2">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defRPr/>
                      </a:pPr>
                      <a:r>
                        <a:rPr lang="en-US" sz="2000" dirty="0">
                          <a:solidFill>
                            <a:schemeClr val="bg2"/>
                          </a:solidFill>
                          <a:effectLst/>
                          <a:latin typeface="Calibri" panose="020F0502020204030204" pitchFamily="34" charset="0"/>
                          <a:cs typeface="Calibri" panose="020F0502020204030204" pitchFamily="34" charset="0"/>
                        </a:rPr>
                        <a:t>Adapted from: Price, </a:t>
                      </a:r>
                      <a:r>
                        <a:rPr lang="en-US" sz="2000" i="1" dirty="0">
                          <a:solidFill>
                            <a:schemeClr val="bg2"/>
                          </a:solidFill>
                          <a:effectLst/>
                          <a:latin typeface="Calibri" panose="020F0502020204030204" pitchFamily="34" charset="0"/>
                          <a:cs typeface="Calibri" panose="020F0502020204030204" pitchFamily="34" charset="0"/>
                        </a:rPr>
                        <a:t>Jerusalem In Prophecy, </a:t>
                      </a:r>
                      <a:r>
                        <a:rPr lang="en-US" sz="2000" dirty="0">
                          <a:solidFill>
                            <a:schemeClr val="bg2"/>
                          </a:solidFill>
                          <a:effectLst/>
                          <a:latin typeface="Calibri" panose="020F0502020204030204" pitchFamily="34" charset="0"/>
                          <a:cs typeface="Calibri" panose="020F0502020204030204" pitchFamily="34" charset="0"/>
                        </a:rPr>
                        <a:t>219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696129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9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8E485-BD79-466B-9863-D2539F7EF2C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5051" y="0"/>
            <a:ext cx="10977349" cy="4185761"/>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92672875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1100192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Most Christian expositors claim it is the day of Calvary, but it must look beyond that to a day when Israel in a time of national atonement and repentance will have ratified for her in her national life actually, that which was rotted out potentially and provisionally at Calvary</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66.</a:t>
            </a:r>
          </a:p>
        </p:txBody>
      </p:sp>
      <p:pic>
        <p:nvPicPr>
          <p:cNvPr id="7" name="Picture 6">
            <a:extLst>
              <a:ext uri="{FF2B5EF4-FFF2-40B4-BE49-F238E27FC236}">
                <a16:creationId xmlns:a16="http://schemas.microsoft.com/office/drawing/2014/main" id="{03DD0834-79D8-4C9B-B49F-CC677F3BB4F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9" name="Picture 8">
            <a:extLst>
              <a:ext uri="{FF2B5EF4-FFF2-40B4-BE49-F238E27FC236}">
                <a16:creationId xmlns:a16="http://schemas.microsoft.com/office/drawing/2014/main" id="{EA15A95D-4DC6-4FFC-9CF2-CCA5A257C1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366788766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1491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DD22A6-E9D7-4910-8716-44B62391B097}"/>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CDF1D7F5-55D0-4084-9647-C4FFBEB1AF6E}"/>
              </a:ext>
            </a:extLst>
          </p:cNvPr>
          <p:cNvSpPr txBox="1"/>
          <p:nvPr/>
        </p:nvSpPr>
        <p:spPr>
          <a:xfrm>
            <a:off x="609600" y="0"/>
            <a:ext cx="10972800" cy="4185761"/>
          </a:xfrm>
          <a:prstGeom prst="rect">
            <a:avLst/>
          </a:prstGeom>
          <a:noFill/>
        </p:spPr>
        <p:txBody>
          <a:bodyPr wrap="square">
            <a:spAutoFit/>
          </a:bodyPr>
          <a:lstStyle/>
          <a:p>
            <a:pPr marR="0"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charset="0"/>
              </a:rPr>
              <a:t>Isaiah 65:21–22</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will build houses and inhabit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They will also plant vineyards and eat their fruit.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will not build and another inhabit, They will not plant and another eat; For as the lifetime of a tree, </a:t>
            </a:r>
            <a:r>
              <a:rPr lang="en-US" sz="3600" i="1" dirty="0">
                <a:effectLst>
                  <a:outerShdw blurRad="38100" dist="38100" dir="2700000" algn="tl">
                    <a:srgbClr val="000000">
                      <a:alpha val="43137"/>
                    </a:srgbClr>
                  </a:outerShdw>
                </a:effectLst>
                <a:latin typeface="Calibri" panose="020F0502020204030204" pitchFamily="34" charset="0"/>
              </a:rPr>
              <a:t>so will be</a:t>
            </a:r>
            <a:r>
              <a:rPr lang="en-US" sz="3600" dirty="0">
                <a:effectLst>
                  <a:outerShdw blurRad="38100" dist="38100" dir="2700000" algn="tl">
                    <a:srgbClr val="000000">
                      <a:alpha val="43137"/>
                    </a:srgbClr>
                  </a:outerShdw>
                </a:effectLst>
                <a:latin typeface="Calibri" panose="020F0502020204030204" pitchFamily="34" charset="0"/>
              </a:rPr>
              <a:t> the days of My people, And My chosen ones will wear out the work of their hands. </a:t>
            </a:r>
          </a:p>
        </p:txBody>
      </p:sp>
    </p:spTree>
    <p:extLst>
      <p:ext uri="{BB962C8B-B14F-4D97-AF65-F5344CB8AC3E}">
        <p14:creationId xmlns:p14="http://schemas.microsoft.com/office/powerpoint/2010/main" val="25689738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28850" y="228600"/>
            <a:ext cx="7734300" cy="9906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George Washington’s Favorite Verse </a:t>
            </a:r>
            <a:br>
              <a:rPr lang="en-US" sz="28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ea typeface="+mn-ea"/>
                <a:cs typeface="Calibri" pitchFamily="34" charset="0"/>
              </a:rPr>
              <a:t>Peter A. </a:t>
            </a:r>
            <a:r>
              <a:rPr lang="en-US" sz="1800" dirty="0" err="1">
                <a:solidFill>
                  <a:schemeClr val="tx1"/>
                </a:solidFill>
                <a:effectLst>
                  <a:outerShdw blurRad="38100" dist="38100" dir="2700000" algn="tl">
                    <a:srgbClr val="000000">
                      <a:alpha val="43137"/>
                    </a:srgbClr>
                  </a:outerShdw>
                </a:effectLst>
                <a:ea typeface="+mn-ea"/>
                <a:cs typeface="Calibri" pitchFamily="34" charset="0"/>
              </a:rPr>
              <a:t>Lillback</a:t>
            </a:r>
            <a:r>
              <a:rPr lang="en-US" sz="1800" dirty="0">
                <a:solidFill>
                  <a:schemeClr val="tx1"/>
                </a:solidFill>
                <a:effectLst>
                  <a:outerShdw blurRad="38100" dist="38100" dir="2700000" algn="tl">
                    <a:srgbClr val="000000">
                      <a:alpha val="43137"/>
                    </a:srgbClr>
                  </a:outerShdw>
                </a:effectLst>
                <a:ea typeface="+mn-ea"/>
                <a:cs typeface="Calibri" pitchFamily="34" charset="0"/>
              </a:rPr>
              <a:t> and Jerry Newcombe</a:t>
            </a:r>
            <a:r>
              <a:rPr lang="en-US" sz="1800" i="1" dirty="0">
                <a:solidFill>
                  <a:schemeClr val="tx1"/>
                </a:solidFill>
                <a:effectLst>
                  <a:outerShdw blurRad="38100" dist="38100" dir="2700000" algn="tl">
                    <a:srgbClr val="000000">
                      <a:alpha val="43137"/>
                    </a:srgbClr>
                  </a:outerShdw>
                </a:effectLst>
                <a:ea typeface="+mn-ea"/>
                <a:cs typeface="Calibri" pitchFamily="34" charset="0"/>
              </a:rPr>
              <a:t>, George Washington's Sacred Fire</a:t>
            </a:r>
            <a:r>
              <a:rPr lang="en-US" sz="1800" dirty="0">
                <a:solidFill>
                  <a:schemeClr val="tx1"/>
                </a:solidFill>
                <a:effectLst>
                  <a:outerShdw blurRad="38100" dist="38100" dir="2700000" algn="tl">
                    <a:srgbClr val="000000">
                      <a:alpha val="43137"/>
                    </a:srgbClr>
                  </a:outerShdw>
                </a:effectLst>
                <a:ea typeface="+mn-ea"/>
                <a:cs typeface="Calibri" pitchFamily="34" charset="0"/>
              </a:rPr>
              <a:t> (Bryn </a:t>
            </a:r>
            <a:r>
              <a:rPr lang="en-US" sz="1800" dirty="0" err="1">
                <a:solidFill>
                  <a:schemeClr val="tx1"/>
                </a:solidFill>
                <a:effectLst>
                  <a:outerShdw blurRad="38100" dist="38100" dir="2700000" algn="tl">
                    <a:srgbClr val="000000">
                      <a:alpha val="43137"/>
                    </a:srgbClr>
                  </a:outerShdw>
                </a:effectLst>
                <a:ea typeface="+mn-ea"/>
                <a:cs typeface="Calibri" pitchFamily="34" charset="0"/>
              </a:rPr>
              <a:t>Mawr</a:t>
            </a:r>
            <a:r>
              <a:rPr lang="en-US" sz="1800" dirty="0">
                <a:solidFill>
                  <a:schemeClr val="tx1"/>
                </a:solidFill>
                <a:effectLst>
                  <a:outerShdw blurRad="38100" dist="38100" dir="2700000" algn="tl">
                    <a:srgbClr val="000000">
                      <a:alpha val="43137"/>
                    </a:srgbClr>
                  </a:outerShdw>
                </a:effectLst>
                <a:ea typeface="+mn-ea"/>
                <a:cs typeface="Calibri" pitchFamily="34" charset="0"/>
              </a:rPr>
              <a:t>, PA: Providence Forum, 2006), 316-17</a:t>
            </a:r>
            <a:r>
              <a:rPr lang="en-US" sz="1800" dirty="0">
                <a:solidFill>
                  <a:schemeClr val="tx1"/>
                </a:solidFill>
                <a:latin typeface="Times New Roman" panose="02020603050405020304" pitchFamily="18" charset="0"/>
                <a:ea typeface="+mn-ea"/>
                <a:cs typeface="Calibri" pitchFamily="34" charset="0"/>
              </a:rPr>
              <a:t>.</a:t>
            </a:r>
            <a:endParaRPr lang="en-US" sz="2400" i="1" dirty="0">
              <a:solidFill>
                <a:schemeClr val="tx1"/>
              </a:solidFill>
              <a:effectLst>
                <a:outerShdw blurRad="38100" dist="38100" dir="2700000" algn="tl">
                  <a:srgbClr val="000000">
                    <a:alpha val="43137"/>
                  </a:srgbClr>
                </a:outerShdw>
              </a:effectLst>
              <a:ea typeface="+mn-ea"/>
              <a:cs typeface="Calibri" pitchFamily="34" charset="0"/>
            </a:endParaRPr>
          </a:p>
        </p:txBody>
      </p:sp>
      <p:pic>
        <p:nvPicPr>
          <p:cNvPr id="6" name="Picture 5">
            <a:extLst>
              <a:ext uri="{FF2B5EF4-FFF2-40B4-BE49-F238E27FC236}">
                <a16:creationId xmlns:a16="http://schemas.microsoft.com/office/drawing/2014/main" id="{04B3E88D-7F96-4597-9F9B-EBE97E4A63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58441" y="121920"/>
            <a:ext cx="942279"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1">
            <a:extLst>
              <a:ext uri="{FF2B5EF4-FFF2-40B4-BE49-F238E27FC236}">
                <a16:creationId xmlns:a16="http://schemas.microsoft.com/office/drawing/2014/main" id="{C275A3CF-0B6A-4AC4-A1DD-05A38D3E8862}"/>
              </a:ext>
            </a:extLst>
          </p:cNvPr>
          <p:cNvSpPr>
            <a:spLocks noGrp="1" noChangeArrowheads="1"/>
          </p:cNvSpPr>
          <p:nvPr>
            <p:ph idx="1"/>
          </p:nvPr>
        </p:nvSpPr>
        <p:spPr bwMode="auto">
          <a:xfrm>
            <a:off x="558974" y="1612642"/>
            <a:ext cx="11037073"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dirty="0">
                <a:effectLst>
                  <a:outerShdw blurRad="38100" dist="38100" dir="2700000" algn="tl">
                    <a:srgbClr val="000000">
                      <a:alpha val="43137"/>
                    </a:srgbClr>
                  </a:outerShdw>
                </a:effectLst>
                <a:cs typeface="Calibri" pitchFamily="34" charset="0"/>
              </a:rPr>
              <a:t>“Probably, George's Washington's favorite biblical allusion referred to each sitting under his own vine and fig tree. Washington used this phrase more than forty times in his writings. It comes from </a:t>
            </a:r>
            <a:r>
              <a:rPr lang="en-US" altLang="en-US" b="1" dirty="0">
                <a:solidFill>
                  <a:srgbClr val="FFFFCC"/>
                </a:solidFill>
                <a:effectLst>
                  <a:outerShdw blurRad="38100" dist="38100" dir="2700000" algn="tl">
                    <a:srgbClr val="000000">
                      <a:alpha val="43137"/>
                    </a:srgbClr>
                  </a:outerShdw>
                </a:effectLst>
                <a:cs typeface="Calibri" pitchFamily="34" charset="0"/>
              </a:rPr>
              <a:t>Micah chapter 4, verse 4</a:t>
            </a:r>
            <a:r>
              <a:rPr lang="en-US" altLang="en-US" dirty="0">
                <a:effectLst>
                  <a:outerShdw blurRad="38100" dist="38100" dir="2700000" algn="tl">
                    <a:srgbClr val="000000">
                      <a:alpha val="43137"/>
                    </a:srgbClr>
                  </a:outerShdw>
                </a:effectLst>
                <a:cs typeface="Calibri" pitchFamily="34" charset="0"/>
              </a:rPr>
              <a:t>: ‘But they shall sit every man under his vine and under his fig tree; and none shall make them afraid: for the mouth of the Lord of hosts hath spoken it.’ He saw the new nation and especially his own Mount Vernon as places where each citizen, including himself, could enjoy the fruit of his own labor without fear of government intrusion.”</a:t>
            </a:r>
          </a:p>
        </p:txBody>
      </p:sp>
      <p:pic>
        <p:nvPicPr>
          <p:cNvPr id="2" name="Picture 1">
            <a:extLst>
              <a:ext uri="{FF2B5EF4-FFF2-40B4-BE49-F238E27FC236}">
                <a16:creationId xmlns:a16="http://schemas.microsoft.com/office/drawing/2014/main" id="{73921D42-0FDA-4259-96A2-2B88306DFB51}"/>
              </a:ext>
            </a:extLst>
          </p:cNvPr>
          <p:cNvPicPr>
            <a:picLocks noChangeAspect="1"/>
          </p:cNvPicPr>
          <p:nvPr/>
        </p:nvPicPr>
        <p:blipFill rotWithShape="1">
          <a:blip r:embed="rId3"/>
          <a:srcRect l="8667" r="30666"/>
          <a:stretch/>
        </p:blipFill>
        <p:spPr>
          <a:xfrm>
            <a:off x="581721" y="121920"/>
            <a:ext cx="942279" cy="1097280"/>
          </a:xfrm>
          <a:prstGeom prst="rect">
            <a:avLst/>
          </a:prstGeom>
          <a:ln>
            <a:solidFill>
              <a:schemeClr val="tx1"/>
            </a:solidFill>
          </a:ln>
        </p:spPr>
      </p:pic>
    </p:spTree>
    <p:extLst>
      <p:ext uri="{BB962C8B-B14F-4D97-AF65-F5344CB8AC3E}">
        <p14:creationId xmlns:p14="http://schemas.microsoft.com/office/powerpoint/2010/main" val="2882478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628900" y="228600"/>
            <a:ext cx="6934200" cy="9906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George Washington’s Letter </a:t>
            </a:r>
            <a:br>
              <a:rPr lang="en-US" sz="2800" dirty="0">
                <a:effectLst>
                  <a:outerShdw blurRad="38100" dist="38100" dir="2700000" algn="tl">
                    <a:srgbClr val="000000">
                      <a:alpha val="43137"/>
                    </a:srgbClr>
                  </a:outerShdw>
                </a:effectLst>
                <a:cs typeface="Calibri" panose="020F0502020204030204" pitchFamily="34" charset="0"/>
              </a:rPr>
            </a:br>
            <a:r>
              <a:rPr lang="en-US" sz="1800" dirty="0">
                <a:solidFill>
                  <a:schemeClr val="tx1"/>
                </a:solidFill>
                <a:effectLst>
                  <a:outerShdw blurRad="38100" dist="38100" dir="2700000" algn="tl">
                    <a:srgbClr val="000000">
                      <a:alpha val="43137"/>
                    </a:srgbClr>
                  </a:outerShdw>
                </a:effectLst>
                <a:ea typeface="+mn-ea"/>
                <a:cs typeface="Calibri" pitchFamily="34" charset="0"/>
              </a:rPr>
              <a:t>to the Hebrew Congregation of Newport, Rhode Island,  </a:t>
            </a:r>
            <a:r>
              <a:rPr lang="en-US" sz="1800" i="1" dirty="0">
                <a:solidFill>
                  <a:schemeClr val="tx1"/>
                </a:solidFill>
                <a:effectLst>
                  <a:outerShdw blurRad="38100" dist="38100" dir="2700000" algn="tl">
                    <a:srgbClr val="000000">
                      <a:alpha val="43137"/>
                    </a:srgbClr>
                  </a:outerShdw>
                </a:effectLst>
                <a:ea typeface="+mn-ea"/>
                <a:cs typeface="Calibri" pitchFamily="34" charset="0"/>
              </a:rPr>
              <a:t>August 18, 1790</a:t>
            </a:r>
            <a:endParaRPr lang="en-US" sz="2400" i="1" dirty="0">
              <a:solidFill>
                <a:schemeClr val="tx1"/>
              </a:solidFill>
              <a:effectLst>
                <a:outerShdw blurRad="38100" dist="38100" dir="2700000" algn="tl">
                  <a:srgbClr val="000000">
                    <a:alpha val="43137"/>
                  </a:srgbClr>
                </a:outerShdw>
              </a:effectLst>
              <a:ea typeface="+mn-ea"/>
              <a:cs typeface="Calibri" pitchFamily="34" charset="0"/>
            </a:endParaRPr>
          </a:p>
        </p:txBody>
      </p:sp>
      <p:sp>
        <p:nvSpPr>
          <p:cNvPr id="2" name="Content Placeholder 2"/>
          <p:cNvSpPr>
            <a:spLocks noGrp="1"/>
          </p:cNvSpPr>
          <p:nvPr>
            <p:ph idx="1"/>
          </p:nvPr>
        </p:nvSpPr>
        <p:spPr>
          <a:xfrm>
            <a:off x="581721" y="1600200"/>
            <a:ext cx="11013990" cy="4572000"/>
          </a:xfrm>
        </p:spPr>
        <p:txBody>
          <a:bodyPr>
            <a:noAutofit/>
          </a:bodyPr>
          <a:lstStyle/>
          <a:p>
            <a:pPr marL="0" indent="0" algn="just" eaLnBrk="1" fontAlgn="auto" hangingPunct="1">
              <a:spcBef>
                <a:spcPts val="0"/>
              </a:spcBef>
              <a:spcAft>
                <a:spcPts val="0"/>
              </a:spcAft>
              <a:buClr>
                <a:schemeClr val="tx1">
                  <a:shade val="95000"/>
                </a:schemeClr>
              </a:buClr>
              <a:buNone/>
              <a:defRPr/>
            </a:pPr>
            <a:r>
              <a:rPr lang="en-US" dirty="0">
                <a:effectLst>
                  <a:outerShdw blurRad="38100" dist="38100" dir="2700000" algn="tl">
                    <a:srgbClr val="000000">
                      <a:alpha val="43137"/>
                    </a:srgbClr>
                  </a:outerShdw>
                </a:effectLst>
                <a:cs typeface="Calibri" pitchFamily="34" charset="0"/>
              </a:rPr>
              <a:t>"I rejoice in the opportunity of assuring you, that I shall always retain a grateful remembrance of the cordial welcome I experienced in my visit to Newport... the Government of the United States, which gives to bigotry no sanction, to persecution no assistance...May the Children of the Stock of Abraham, who dwell in this land, continue to merit and enjoy the good will of the other Inhabitants; while every one shall sit in safety under his own vine and fig tree, and there shall be none to make him afraid."</a:t>
            </a:r>
          </a:p>
        </p:txBody>
      </p:sp>
      <p:pic>
        <p:nvPicPr>
          <p:cNvPr id="8" name="Picture 7">
            <a:extLst>
              <a:ext uri="{FF2B5EF4-FFF2-40B4-BE49-F238E27FC236}">
                <a16:creationId xmlns:a16="http://schemas.microsoft.com/office/drawing/2014/main" id="{C1C1AFBB-D252-47A1-B7D7-8CAFD0286302}"/>
              </a:ext>
            </a:extLst>
          </p:cNvPr>
          <p:cNvPicPr>
            <a:picLocks noChangeAspect="1"/>
          </p:cNvPicPr>
          <p:nvPr/>
        </p:nvPicPr>
        <p:blipFill rotWithShape="1">
          <a:blip r:embed="rId2"/>
          <a:srcRect l="5165" t="4445" r="3564" b="4445"/>
          <a:stretch/>
        </p:blipFill>
        <p:spPr>
          <a:xfrm>
            <a:off x="581721" y="76200"/>
            <a:ext cx="953429" cy="1371600"/>
          </a:xfrm>
          <a:prstGeom prst="rect">
            <a:avLst/>
          </a:prstGeom>
        </p:spPr>
      </p:pic>
      <p:pic>
        <p:nvPicPr>
          <p:cNvPr id="9" name="Picture 8">
            <a:extLst>
              <a:ext uri="{FF2B5EF4-FFF2-40B4-BE49-F238E27FC236}">
                <a16:creationId xmlns:a16="http://schemas.microsoft.com/office/drawing/2014/main" id="{FA726314-A569-44C6-AACB-6E6948AE08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58441" y="121920"/>
            <a:ext cx="942279"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9824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70081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8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200179364"/>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judgement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41296209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5051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4716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Satan’s condemnation (1)</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8710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4. The Cleansing &amp; Coronation of Joshua the High Priest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(3:1-10)</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5723" y="1562100"/>
            <a:ext cx="6885214" cy="5143500"/>
          </a:xfrm>
        </p:spPr>
        <p:txBody>
          <a:bodyPr/>
          <a:lstStyle/>
          <a:p>
            <a:pPr marL="458788" indent="-458788">
              <a:spcBef>
                <a:spcPts val="0"/>
              </a:spcBef>
              <a:spcAft>
                <a:spcPts val="6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Stages of Joshua’s Cleansing (1-5)</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Satan’s condemnation (1)</a:t>
            </a:r>
          </a:p>
          <a:p>
            <a:pPr marL="914400" lvl="1" indent="-514350">
              <a:spcBef>
                <a:spcPts val="0"/>
              </a:spcBef>
              <a:spcAft>
                <a:spcPts val="600"/>
              </a:spcAft>
              <a:buSzPct val="100000"/>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God’s rebuke (2)</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Joshua’s cleansing (3-5)</a:t>
            </a:r>
          </a:p>
          <a:p>
            <a:pPr marL="458788" indent="-458788">
              <a:spcBef>
                <a:spcPts val="0"/>
              </a:spcBef>
              <a:spcAft>
                <a:spcPts val="600"/>
              </a:spcAft>
              <a:buSzPct val="100000"/>
              <a:buFont typeface="+mj-lt"/>
              <a:buAutoNum type="romanUcPeriod"/>
            </a:pPr>
            <a:r>
              <a:rPr lang="en-US" altLang="en-US" dirty="0">
                <a:effectLst>
                  <a:outerShdw blurRad="38100" dist="38100" dir="2700000" algn="tl">
                    <a:srgbClr val="000000">
                      <a:alpha val="43137"/>
                    </a:srgbClr>
                  </a:outerShdw>
                </a:effectLst>
              </a:rPr>
              <a:t>Jerusalem’s Future Cleansing (6-10)</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King-Priest (6-7)</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Future Branch (8)</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Cleansing (9)</a:t>
            </a:r>
          </a:p>
          <a:p>
            <a:pPr marL="914400" lvl="1" indent="-514350">
              <a:spcBef>
                <a:spcPts val="0"/>
              </a:spcBef>
              <a:spcAft>
                <a:spcPts val="600"/>
              </a:spcAft>
              <a:buSzPct val="100000"/>
              <a:buAutoNum type="alphaUcPeriod"/>
            </a:pPr>
            <a:r>
              <a:rPr lang="en-US" altLang="en-US" dirty="0">
                <a:effectLst>
                  <a:outerShdw blurRad="38100" dist="38100" dir="2700000" algn="tl">
                    <a:srgbClr val="000000">
                      <a:alpha val="43137"/>
                    </a:srgbClr>
                  </a:outerShdw>
                </a:effectLst>
              </a:rPr>
              <a:t>Peace (10)</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189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600200"/>
            <a:ext cx="1098011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Lord then referred to Joshua as a burning stick ‘plucked from the fire,’ evidently for His future use (cf. Amos 4:11). If Joshua represents Israel, then the fire must refer to the Babylonian Captivity from which Israel had emerged almost destroyed, and the stick refers to the surviving remnant. Israel had experienced another brush with extinction at the Exodus (Deut. 4:20; 7:7-8; Jer. 11:4), and she will do so again in the Tribulation (13:8-9; Jer. 30:7; Rev. 12:13-17).</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40.</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291482146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20471</TotalTime>
  <Words>3062</Words>
  <Application>Microsoft Office PowerPoint</Application>
  <PresentationFormat>Widescreen</PresentationFormat>
  <Paragraphs>272</Paragraphs>
  <Slides>39</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Times New Roman</vt:lpstr>
      <vt:lpstr>Wingdings</vt:lpstr>
      <vt:lpstr>Azure</vt:lpstr>
      <vt:lpstr>PowerPoint Presentation</vt:lpstr>
      <vt:lpstr>Structure</vt:lpstr>
      <vt:lpstr>II. Eight Night Visions  (1:7‒6:15)</vt:lpstr>
      <vt:lpstr>PowerPoint Presentation</vt:lpstr>
      <vt:lpstr>4. The Cleansing &amp; Coronation of Joshua the High Priest  (3:1-10)</vt:lpstr>
      <vt:lpstr>4. The Cleansing &amp; Coronation of Joshua the High Priest  (3:1-10)</vt:lpstr>
      <vt:lpstr>4. The Cleansing &amp; Coronation of Joshua the High Priest  (3:1-10)</vt:lpstr>
      <vt:lpstr>4. The Cleansing &amp; Coronation of Joshua the High Priest  (3:1-10)</vt:lpstr>
      <vt:lpstr>PowerPoint Presentation</vt:lpstr>
      <vt:lpstr>PowerPoint Presentation</vt:lpstr>
      <vt:lpstr>PowerPoint Presentation</vt:lpstr>
      <vt:lpstr>4. The Cleansing &amp; Coronation of Joshua the High Priest  (3:1-10)</vt:lpstr>
      <vt:lpstr>PowerPoint Presentation</vt:lpstr>
      <vt:lpstr>PowerPoint Presentation</vt:lpstr>
      <vt:lpstr>PowerPoint Presentation</vt:lpstr>
      <vt:lpstr>PowerPoint Presentation</vt:lpstr>
      <vt:lpstr>4. The Cleansing &amp; Coronation of Joshua the High Priest  (3:1-10)</vt:lpstr>
      <vt:lpstr>4. The Cleansing &amp; Coronation of Joshua the High Priest  (3:1-10)</vt:lpstr>
      <vt:lpstr>PowerPoint Presentation</vt:lpstr>
      <vt:lpstr>4. The Cleansing &amp; Coronation of Joshua the High Priest  (3:1-10)</vt:lpstr>
      <vt:lpstr>4. The Cleansing &amp; Coronation of Joshua the High Priest  (3:1-10)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The Cleansing &amp; Coronation of Joshua the High Priest  (3:1-10)</vt:lpstr>
      <vt:lpstr>PowerPoint Presentation</vt:lpstr>
      <vt:lpstr>George Washington’s Favorite Verse  Peter A. Lillback and Jerry Newcombe, George Washington's Sacred Fire (Bryn Mawr, PA: Providence Forum, 2006), 316-17.</vt:lpstr>
      <vt:lpstr>George Washington’s Letter  to the Hebrew Congregation of Newport, Rhode Island,  August 18, 1790</vt:lpstr>
      <vt:lpstr>Conclusion</vt:lpstr>
      <vt:lpstr>4. The Cleansing &amp; Coronation of Joshua the High Priest  (3:1-10)</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008 - 3v1-XX - 16 X 9</dc:title>
  <dc:subject>Zechariah</dc:subject>
  <dc:creator>A. Woods</dc:creator>
  <dc:description>Modified by Jim McGowan</dc:description>
  <cp:lastModifiedBy>James McGowan</cp:lastModifiedBy>
  <cp:revision>2102</cp:revision>
  <cp:lastPrinted>2021-11-10T15:47:03Z</cp:lastPrinted>
  <dcterms:created xsi:type="dcterms:W3CDTF">2009-03-17T12:21:13Z</dcterms:created>
  <dcterms:modified xsi:type="dcterms:W3CDTF">2021-11-10T15:47:45Z</dcterms:modified>
</cp:coreProperties>
</file>