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2.xml" ContentType="application/inkml+xml"/>
  <Override PartName="/ppt/notesSlides/notesSlide6.xml" ContentType="application/vnd.openxmlformats-officedocument.presentationml.notesSlide+xml"/>
  <Override PartName="/ppt/ink/ink3.xml" ContentType="application/inkml+xml"/>
  <Override PartName="/ppt/notesSlides/notesSlide7.xml" ContentType="application/vnd.openxmlformats-officedocument.presentationml.notesSlide+xml"/>
  <Override PartName="/ppt/ink/ink4.xml" ContentType="application/inkml+xml"/>
  <Override PartName="/ppt/notesSlides/notesSlide8.xml" ContentType="application/vnd.openxmlformats-officedocument.presentationml.notesSlide+xml"/>
  <Override PartName="/ppt/ink/ink5.xml" ContentType="application/inkml+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87"/>
  </p:notesMasterIdLst>
  <p:handoutMasterIdLst>
    <p:handoutMasterId r:id="rId88"/>
  </p:handoutMasterIdLst>
  <p:sldIdLst>
    <p:sldId id="4643" r:id="rId2"/>
    <p:sldId id="6678" r:id="rId3"/>
    <p:sldId id="7909" r:id="rId4"/>
    <p:sldId id="7956" r:id="rId5"/>
    <p:sldId id="7921" r:id="rId6"/>
    <p:sldId id="7922" r:id="rId7"/>
    <p:sldId id="6432" r:id="rId8"/>
    <p:sldId id="7923" r:id="rId9"/>
    <p:sldId id="7958" r:id="rId10"/>
    <p:sldId id="7944" r:id="rId11"/>
    <p:sldId id="7920" r:id="rId12"/>
    <p:sldId id="6314" r:id="rId13"/>
    <p:sldId id="6431" r:id="rId14"/>
    <p:sldId id="6424" r:id="rId15"/>
    <p:sldId id="7959" r:id="rId16"/>
    <p:sldId id="7746" r:id="rId17"/>
    <p:sldId id="7936" r:id="rId18"/>
    <p:sldId id="3522" r:id="rId19"/>
    <p:sldId id="6425" r:id="rId20"/>
    <p:sldId id="6426" r:id="rId21"/>
    <p:sldId id="988" r:id="rId22"/>
    <p:sldId id="7960" r:id="rId23"/>
    <p:sldId id="3444" r:id="rId24"/>
    <p:sldId id="3384" r:id="rId25"/>
    <p:sldId id="3383" r:id="rId26"/>
    <p:sldId id="3504" r:id="rId27"/>
    <p:sldId id="3502" r:id="rId28"/>
    <p:sldId id="3552" r:id="rId29"/>
    <p:sldId id="7883" r:id="rId30"/>
    <p:sldId id="3264" r:id="rId31"/>
    <p:sldId id="7964" r:id="rId32"/>
    <p:sldId id="5793" r:id="rId33"/>
    <p:sldId id="3378" r:id="rId34"/>
    <p:sldId id="7962" r:id="rId35"/>
    <p:sldId id="7963" r:id="rId36"/>
    <p:sldId id="372" r:id="rId37"/>
    <p:sldId id="7961" r:id="rId38"/>
    <p:sldId id="3348" r:id="rId39"/>
    <p:sldId id="3349" r:id="rId40"/>
    <p:sldId id="411" r:id="rId41"/>
    <p:sldId id="7939" r:id="rId42"/>
    <p:sldId id="7927" r:id="rId43"/>
    <p:sldId id="7941" r:id="rId44"/>
    <p:sldId id="7942" r:id="rId45"/>
    <p:sldId id="7943" r:id="rId46"/>
    <p:sldId id="7949" r:id="rId47"/>
    <p:sldId id="7946" r:id="rId48"/>
    <p:sldId id="7947" r:id="rId49"/>
    <p:sldId id="7945" r:id="rId50"/>
    <p:sldId id="5552" r:id="rId51"/>
    <p:sldId id="7948" r:id="rId52"/>
    <p:sldId id="7957" r:id="rId53"/>
    <p:sldId id="7951" r:id="rId54"/>
    <p:sldId id="6328" r:id="rId55"/>
    <p:sldId id="7969" r:id="rId56"/>
    <p:sldId id="7971" r:id="rId57"/>
    <p:sldId id="7970" r:id="rId58"/>
    <p:sldId id="7968" r:id="rId59"/>
    <p:sldId id="6313" r:id="rId60"/>
    <p:sldId id="7954" r:id="rId61"/>
    <p:sldId id="316" r:id="rId62"/>
    <p:sldId id="1237" r:id="rId63"/>
    <p:sldId id="1236" r:id="rId64"/>
    <p:sldId id="3089" r:id="rId65"/>
    <p:sldId id="4808" r:id="rId66"/>
    <p:sldId id="3013" r:id="rId67"/>
    <p:sldId id="1238" r:id="rId68"/>
    <p:sldId id="1239" r:id="rId69"/>
    <p:sldId id="891" r:id="rId70"/>
    <p:sldId id="350" r:id="rId71"/>
    <p:sldId id="3852" r:id="rId72"/>
    <p:sldId id="566" r:id="rId73"/>
    <p:sldId id="7955" r:id="rId74"/>
    <p:sldId id="7953" r:id="rId75"/>
    <p:sldId id="7966" r:id="rId76"/>
    <p:sldId id="5538" r:id="rId77"/>
    <p:sldId id="7952" r:id="rId78"/>
    <p:sldId id="5369" r:id="rId79"/>
    <p:sldId id="3827" r:id="rId80"/>
    <p:sldId id="3816" r:id="rId81"/>
    <p:sldId id="3819" r:id="rId82"/>
    <p:sldId id="3820" r:id="rId83"/>
    <p:sldId id="6410" r:id="rId84"/>
    <p:sldId id="7861" r:id="rId85"/>
    <p:sldId id="7965" r:id="rId86"/>
  </p:sldIdLst>
  <p:sldSz cx="12192000" cy="6858000"/>
  <p:notesSz cx="7315200" cy="9601200"/>
  <p:custDataLst>
    <p:tags r:id="rId89"/>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99"/>
    <a:srgbClr val="0000CC"/>
    <a:srgbClr val="66CCFF"/>
    <a:srgbClr val="00FF99"/>
    <a:srgbClr val="FF99FF"/>
    <a:srgbClr val="FFFF99"/>
    <a:srgbClr val="00CC00"/>
    <a:srgbClr val="663300"/>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3A143C-E4F7-49E3-B1AA-35C5EB005028}" v="19" dt="2021-10-31T15:37:49.278"/>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01" autoAdjust="0"/>
    <p:restoredTop sz="94457" autoAdjust="0"/>
  </p:normalViewPr>
  <p:slideViewPr>
    <p:cSldViewPr>
      <p:cViewPr varScale="1">
        <p:scale>
          <a:sx n="105" d="100"/>
          <a:sy n="105" d="100"/>
        </p:scale>
        <p:origin x="258" y="9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p:scale>
          <a:sx n="90" d="100"/>
          <a:sy n="90" d="100"/>
        </p:scale>
        <p:origin x="3564"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gs" Target="tags/tag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Times New Roman" pitchFamily="18" charset="0"/>
                <a:cs typeface="Arial" charset="0"/>
              </a:defRPr>
            </a:lvl1pPr>
          </a:lstStyle>
          <a:p>
            <a:pPr>
              <a:defRPr/>
            </a:pPr>
            <a:fld id="{17409DFC-8574-46F2-8150-19402387B16D}" type="slidenum">
              <a:rPr lang="en-US">
                <a:latin typeface="Calibri" panose="020F0502020204030204" pitchFamily="34" charset="0"/>
                <a:cs typeface="Calibri" panose="020F0502020204030204" pitchFamily="34" charset="0"/>
              </a:rPr>
              <a:pPr>
                <a:defRPr/>
              </a:pPr>
              <a:t>‹#›</a:t>
            </a:fld>
            <a:endParaRPr lang="en-US" dirty="0">
              <a:latin typeface="Calibri" panose="020F0502020204030204" pitchFamily="34" charset="0"/>
              <a:cs typeface="Calibri" panose="020F0502020204030204" pitchFamily="34" charset="0"/>
            </a:endParaRPr>
          </a:p>
        </p:txBody>
      </p:sp>
      <p:sp>
        <p:nvSpPr>
          <p:cNvPr id="8" name="Header Placeholder 1">
            <a:extLst>
              <a:ext uri="{FF2B5EF4-FFF2-40B4-BE49-F238E27FC236}">
                <a16:creationId xmlns:a16="http://schemas.microsoft.com/office/drawing/2014/main" id="{97F09B0D-D3B9-434D-A637-282ACEFDB8EF}"/>
              </a:ext>
            </a:extLst>
          </p:cNvPr>
          <p:cNvSpPr>
            <a:spLocks noGrp="1"/>
          </p:cNvSpPr>
          <p:nvPr/>
        </p:nvSpPr>
        <p:spPr>
          <a:xfrm>
            <a:off x="1524001" y="152400"/>
            <a:ext cx="3824288" cy="685800"/>
          </a:xfrm>
          <a:prstGeom prst="rect">
            <a:avLst/>
          </a:prstGeom>
        </p:spPr>
        <p:txBody>
          <a:bodyPr vert="horz" lIns="102166" tIns="51083" rIns="102166" bIns="51083" rtlCol="0"/>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ctr">
              <a:defRPr/>
            </a:pPr>
            <a:r>
              <a:rPr lang="en-US" sz="1300" dirty="0">
                <a:latin typeface="Calibri" panose="020F0502020204030204" pitchFamily="34" charset="0"/>
                <a:cs typeface="Calibri" panose="020F0502020204030204" pitchFamily="34" charset="0"/>
              </a:rPr>
              <a:t>Dr. Andy Woods</a:t>
            </a:r>
          </a:p>
          <a:p>
            <a:pPr algn="ctr">
              <a:defRPr/>
            </a:pPr>
            <a:r>
              <a:rPr lang="en-US" sz="1300" dirty="0">
                <a:latin typeface="Calibri" panose="020F0502020204030204" pitchFamily="34" charset="0"/>
                <a:cs typeface="Calibri" panose="020F0502020204030204" pitchFamily="34" charset="0"/>
              </a:rPr>
              <a:t>THE RAPTURE 066 - Questions and Answers - Part 5</a:t>
            </a:r>
          </a:p>
          <a:p>
            <a:pPr algn="ctr">
              <a:defRPr/>
            </a:pPr>
            <a:r>
              <a:rPr lang="en-US" sz="1300" dirty="0">
                <a:latin typeface="Calibri" panose="020F0502020204030204" pitchFamily="34" charset="0"/>
                <a:cs typeface="Calibri" panose="020F0502020204030204" pitchFamily="34" charset="0"/>
              </a:rPr>
              <a:t>11-07-2021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a:defRPr sz="1300">
                <a:latin typeface="Calibri" panose="020F0502020204030204" pitchFamily="34" charset="0"/>
                <a:cs typeface="Calibri" panose="020F0502020204030204" pitchFamily="34" charset="0"/>
              </a:defRPr>
            </a:lvl1pPr>
          </a:lstStyle>
          <a:p>
            <a:pPr>
              <a:defRPr/>
            </a:pPr>
            <a:r>
              <a:rPr lang="en-US" dirty="0"/>
              <a:t>Dr. Andy Woods - The Coming Kingdom</a:t>
            </a:r>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r>
              <a:rPr lang="en-US"/>
              <a:t>9/06/2017</a:t>
            </a:r>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Calibri" panose="020F0502020204030204" pitchFamily="34" charset="0"/>
                <a:cs typeface="Arial" charset="0"/>
              </a:defRPr>
            </a:lvl1pPr>
          </a:lstStyle>
          <a:p>
            <a:pPr>
              <a:defRPr/>
            </a:pPr>
            <a:r>
              <a:rPr lang="en-US" dirty="0">
                <a:cs typeface="Calibri" panose="020F0502020204030204" pitchFamily="34" charset="0"/>
              </a:rPr>
              <a:t>Sugar Land </a:t>
            </a:r>
            <a:r>
              <a:rPr lang="en-US" dirty="0" err="1">
                <a:cs typeface="Calibri" panose="020F0502020204030204" pitchFamily="34" charset="0"/>
              </a:rPr>
              <a:t>BIble</a:t>
            </a:r>
            <a:r>
              <a:rPr lang="en-US" dirty="0">
                <a:cs typeface="Calibri" panose="020F0502020204030204" pitchFamily="34" charset="0"/>
              </a:rPr>
              <a:t> Church</a:t>
            </a:r>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fld id="{B1F4E4D5-D111-482F-97CA-316C84D86ECF}" type="slidenum">
              <a:rPr lang="en-US" smtClean="0"/>
              <a:pPr>
                <a:defRPr/>
              </a:pPr>
              <a:t>‹#›</a:t>
            </a:fld>
            <a:endParaRPr 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1049893">
              <a:defRPr/>
            </a:pPr>
            <a:fld id="{888B744C-CCA7-42F0-B026-54AA483E0A4D}" type="slidenum">
              <a:rPr lang="en-US" altLang="en-US">
                <a:solidFill>
                  <a:srgbClr val="000000"/>
                </a:solidFill>
                <a:latin typeface="Calibri" panose="020F0502020204030204" pitchFamily="34" charset="0"/>
                <a:cs typeface="+mn-cs"/>
              </a:rPr>
              <a:pPr defTabSz="1049893">
                <a:defRPr/>
              </a:pPr>
              <a:t>1</a:t>
            </a:fld>
            <a:endParaRPr lang="en-US" altLang="en-US" dirty="0">
              <a:solidFill>
                <a:srgbClr val="000000"/>
              </a:solidFill>
              <a:latin typeface="Calibri" panose="020F0502020204030204" pitchFamily="34" charset="0"/>
              <a:cs typeface="+mn-cs"/>
            </a:endParaRPr>
          </a:p>
        </p:txBody>
      </p:sp>
    </p:spTree>
    <p:extLst>
      <p:ext uri="{BB962C8B-B14F-4D97-AF65-F5344CB8AC3E}">
        <p14:creationId xmlns:p14="http://schemas.microsoft.com/office/powerpoint/2010/main" val="158660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PPOV - 08-17-2018</a:t>
            </a:r>
          </a:p>
        </p:txBody>
      </p:sp>
      <p:sp>
        <p:nvSpPr>
          <p:cNvPr id="5" name="Date Placeholder 4"/>
          <p:cNvSpPr>
            <a:spLocks noGrp="1"/>
          </p:cNvSpPr>
          <p:nvPr>
            <p:ph type="dt" idx="11"/>
          </p:nvPr>
        </p:nvSpPr>
        <p:spPr/>
        <p:txBody>
          <a:bodyPr/>
          <a:lstStyle/>
          <a:p>
            <a:pPr>
              <a:defRPr/>
            </a:pPr>
            <a:fld id="{16F7E25D-0088-49B0-B669-18D4C59EA0B8}" type="datetime1">
              <a:rPr lang="en-US" smtClean="0"/>
              <a:t>11/3/2021</a:t>
            </a:fld>
            <a:endParaRPr lang="en-US"/>
          </a:p>
        </p:txBody>
      </p:sp>
      <p:sp>
        <p:nvSpPr>
          <p:cNvPr id="6" name="Footer Placeholder 5"/>
          <p:cNvSpPr>
            <a:spLocks noGrp="1"/>
          </p:cNvSpPr>
          <p:nvPr>
            <p:ph type="ftr" sz="quarter" idx="12"/>
          </p:nvPr>
        </p:nvSpPr>
        <p:spPr/>
        <p:txBody>
          <a:bodyPr/>
          <a:lstStyle/>
          <a:p>
            <a:pPr>
              <a:defRPr/>
            </a:pPr>
            <a:r>
              <a:rPr lang="en-US"/>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21</a:t>
            </a:fld>
            <a:endParaRPr lang="en-US" altLang="en-US" dirty="0"/>
          </a:p>
        </p:txBody>
      </p:sp>
    </p:spTree>
    <p:extLst>
      <p:ext uri="{BB962C8B-B14F-4D97-AF65-F5344CB8AC3E}">
        <p14:creationId xmlns:p14="http://schemas.microsoft.com/office/powerpoint/2010/main" val="1358551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38</a:t>
            </a:fld>
            <a:endParaRPr lang="en-US" altLang="en-US" sz="1300" dirty="0">
              <a:latin typeface="Calibri" panose="020F0502020204030204" pitchFamily="34" charset="0"/>
              <a:cs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a:t>10/11/2017</a:t>
            </a:r>
            <a:endParaRPr lang="en-US" dirty="0"/>
          </a:p>
        </p:txBody>
      </p:sp>
    </p:spTree>
    <p:extLst>
      <p:ext uri="{BB962C8B-B14F-4D97-AF65-F5344CB8AC3E}">
        <p14:creationId xmlns:p14="http://schemas.microsoft.com/office/powerpoint/2010/main" val="3074657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39</a:t>
            </a:fld>
            <a:endParaRPr lang="en-US" altLang="en-US" sz="1300" dirty="0">
              <a:latin typeface="Calibri" panose="020F0502020204030204" pitchFamily="34" charset="0"/>
              <a:cs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a:t>10/11/2017</a:t>
            </a:r>
            <a:endParaRPr lang="en-US" dirty="0"/>
          </a:p>
        </p:txBody>
      </p:sp>
    </p:spTree>
    <p:extLst>
      <p:ext uri="{BB962C8B-B14F-4D97-AF65-F5344CB8AC3E}">
        <p14:creationId xmlns:p14="http://schemas.microsoft.com/office/powerpoint/2010/main" val="2714890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PPOV - 08-17-2018</a:t>
            </a:r>
          </a:p>
        </p:txBody>
      </p:sp>
      <p:sp>
        <p:nvSpPr>
          <p:cNvPr id="5" name="Date Placeholder 4"/>
          <p:cNvSpPr>
            <a:spLocks noGrp="1"/>
          </p:cNvSpPr>
          <p:nvPr>
            <p:ph type="dt" idx="11"/>
          </p:nvPr>
        </p:nvSpPr>
        <p:spPr/>
        <p:txBody>
          <a:bodyPr/>
          <a:lstStyle/>
          <a:p>
            <a:pPr>
              <a:defRPr/>
            </a:pPr>
            <a:fld id="{16F7E25D-0088-49B0-B669-18D4C59EA0B8}" type="datetime1">
              <a:rPr lang="en-US" smtClean="0"/>
              <a:t>11/3/2021</a:t>
            </a:fld>
            <a:endParaRPr lang="en-US"/>
          </a:p>
        </p:txBody>
      </p:sp>
      <p:sp>
        <p:nvSpPr>
          <p:cNvPr id="6" name="Footer Placeholder 5"/>
          <p:cNvSpPr>
            <a:spLocks noGrp="1"/>
          </p:cNvSpPr>
          <p:nvPr>
            <p:ph type="ftr" sz="quarter" idx="12"/>
          </p:nvPr>
        </p:nvSpPr>
        <p:spPr/>
        <p:txBody>
          <a:bodyPr/>
          <a:lstStyle/>
          <a:p>
            <a:pPr>
              <a:defRPr/>
            </a:pPr>
            <a:r>
              <a:rPr lang="en-US"/>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43</a:t>
            </a:fld>
            <a:endParaRPr lang="en-US" altLang="en-US" dirty="0"/>
          </a:p>
        </p:txBody>
      </p:sp>
    </p:spTree>
    <p:extLst>
      <p:ext uri="{BB962C8B-B14F-4D97-AF65-F5344CB8AC3E}">
        <p14:creationId xmlns:p14="http://schemas.microsoft.com/office/powerpoint/2010/main" val="2844683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PPOV - 08-17-2018</a:t>
            </a:r>
          </a:p>
        </p:txBody>
      </p:sp>
      <p:sp>
        <p:nvSpPr>
          <p:cNvPr id="5" name="Date Placeholder 4"/>
          <p:cNvSpPr>
            <a:spLocks noGrp="1"/>
          </p:cNvSpPr>
          <p:nvPr>
            <p:ph type="dt" idx="11"/>
          </p:nvPr>
        </p:nvSpPr>
        <p:spPr/>
        <p:txBody>
          <a:bodyPr/>
          <a:lstStyle/>
          <a:p>
            <a:pPr>
              <a:defRPr/>
            </a:pPr>
            <a:fld id="{16F7E25D-0088-49B0-B669-18D4C59EA0B8}" type="datetime1">
              <a:rPr lang="en-US" smtClean="0"/>
              <a:t>11/3/2021</a:t>
            </a:fld>
            <a:endParaRPr lang="en-US"/>
          </a:p>
        </p:txBody>
      </p:sp>
      <p:sp>
        <p:nvSpPr>
          <p:cNvPr id="6" name="Footer Placeholder 5"/>
          <p:cNvSpPr>
            <a:spLocks noGrp="1"/>
          </p:cNvSpPr>
          <p:nvPr>
            <p:ph type="ftr" sz="quarter" idx="12"/>
          </p:nvPr>
        </p:nvSpPr>
        <p:spPr/>
        <p:txBody>
          <a:bodyPr/>
          <a:lstStyle/>
          <a:p>
            <a:pPr>
              <a:defRPr/>
            </a:pPr>
            <a:r>
              <a:rPr lang="en-US"/>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44</a:t>
            </a:fld>
            <a:endParaRPr lang="en-US" altLang="en-US" dirty="0"/>
          </a:p>
        </p:txBody>
      </p:sp>
    </p:spTree>
    <p:extLst>
      <p:ext uri="{BB962C8B-B14F-4D97-AF65-F5344CB8AC3E}">
        <p14:creationId xmlns:p14="http://schemas.microsoft.com/office/powerpoint/2010/main" val="464357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PPOV - 08-17-2018</a:t>
            </a:r>
          </a:p>
        </p:txBody>
      </p:sp>
      <p:sp>
        <p:nvSpPr>
          <p:cNvPr id="5" name="Date Placeholder 4"/>
          <p:cNvSpPr>
            <a:spLocks noGrp="1"/>
          </p:cNvSpPr>
          <p:nvPr>
            <p:ph type="dt" idx="11"/>
          </p:nvPr>
        </p:nvSpPr>
        <p:spPr/>
        <p:txBody>
          <a:bodyPr/>
          <a:lstStyle/>
          <a:p>
            <a:pPr>
              <a:defRPr/>
            </a:pPr>
            <a:fld id="{16F7E25D-0088-49B0-B669-18D4C59EA0B8}" type="datetime1">
              <a:rPr lang="en-US" smtClean="0"/>
              <a:t>11/3/2021</a:t>
            </a:fld>
            <a:endParaRPr lang="en-US"/>
          </a:p>
        </p:txBody>
      </p:sp>
      <p:sp>
        <p:nvSpPr>
          <p:cNvPr id="6" name="Footer Placeholder 5"/>
          <p:cNvSpPr>
            <a:spLocks noGrp="1"/>
          </p:cNvSpPr>
          <p:nvPr>
            <p:ph type="ftr" sz="quarter" idx="12"/>
          </p:nvPr>
        </p:nvSpPr>
        <p:spPr/>
        <p:txBody>
          <a:bodyPr/>
          <a:lstStyle/>
          <a:p>
            <a:pPr>
              <a:defRPr/>
            </a:pPr>
            <a:r>
              <a:rPr lang="en-US"/>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45</a:t>
            </a:fld>
            <a:endParaRPr lang="en-US" altLang="en-US" dirty="0"/>
          </a:p>
        </p:txBody>
      </p:sp>
    </p:spTree>
    <p:extLst>
      <p:ext uri="{BB962C8B-B14F-4D97-AF65-F5344CB8AC3E}">
        <p14:creationId xmlns:p14="http://schemas.microsoft.com/office/powerpoint/2010/main" val="2320188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PPOV - 08-17-2018</a:t>
            </a:r>
          </a:p>
        </p:txBody>
      </p:sp>
      <p:sp>
        <p:nvSpPr>
          <p:cNvPr id="5" name="Date Placeholder 4"/>
          <p:cNvSpPr>
            <a:spLocks noGrp="1"/>
          </p:cNvSpPr>
          <p:nvPr>
            <p:ph type="dt" idx="11"/>
          </p:nvPr>
        </p:nvSpPr>
        <p:spPr/>
        <p:txBody>
          <a:bodyPr/>
          <a:lstStyle/>
          <a:p>
            <a:pPr>
              <a:defRPr/>
            </a:pPr>
            <a:fld id="{16F7E25D-0088-49B0-B669-18D4C59EA0B8}" type="datetime1">
              <a:rPr lang="en-US" smtClean="0"/>
              <a:t>11/3/2021</a:t>
            </a:fld>
            <a:endParaRPr lang="en-US"/>
          </a:p>
        </p:txBody>
      </p:sp>
      <p:sp>
        <p:nvSpPr>
          <p:cNvPr id="6" name="Footer Placeholder 5"/>
          <p:cNvSpPr>
            <a:spLocks noGrp="1"/>
          </p:cNvSpPr>
          <p:nvPr>
            <p:ph type="ftr" sz="quarter" idx="12"/>
          </p:nvPr>
        </p:nvSpPr>
        <p:spPr/>
        <p:txBody>
          <a:bodyPr/>
          <a:lstStyle/>
          <a:p>
            <a:pPr>
              <a:defRPr/>
            </a:pPr>
            <a:r>
              <a:rPr lang="en-US"/>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51</a:t>
            </a:fld>
            <a:endParaRPr lang="en-US" altLang="en-US" dirty="0"/>
          </a:p>
        </p:txBody>
      </p:sp>
    </p:spTree>
    <p:extLst>
      <p:ext uri="{BB962C8B-B14F-4D97-AF65-F5344CB8AC3E}">
        <p14:creationId xmlns:p14="http://schemas.microsoft.com/office/powerpoint/2010/main" val="1331049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69</a:t>
            </a:fld>
            <a:endParaRPr lang="en-US" altLang="en-US" dirty="0"/>
          </a:p>
        </p:txBody>
      </p:sp>
    </p:spTree>
    <p:extLst>
      <p:ext uri="{BB962C8B-B14F-4D97-AF65-F5344CB8AC3E}">
        <p14:creationId xmlns:p14="http://schemas.microsoft.com/office/powerpoint/2010/main" val="3305898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91FBE2-C716-4B6E-8688-39C69791537F}" type="datetimeFigureOut">
              <a:rPr lang="en-US"/>
              <a:pPr>
                <a:defRPr/>
              </a:pPr>
              <a:t>11/3/2021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8A64DC-FAB6-449B-97D0-DE092BD3C765}" type="slidenum">
              <a:rPr lang="en-US"/>
              <a:pPr>
                <a:defRPr/>
              </a:pPr>
              <a:t>‹#›</a:t>
            </a:fld>
            <a:endParaRPr lang="en-US"/>
          </a:p>
        </p:txBody>
      </p:sp>
    </p:spTree>
    <p:extLst>
      <p:ext uri="{BB962C8B-B14F-4D97-AF65-F5344CB8AC3E}">
        <p14:creationId xmlns:p14="http://schemas.microsoft.com/office/powerpoint/2010/main" val="1382040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154550752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2508646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dirty="0"/>
          </a:p>
        </p:txBody>
      </p:sp>
      <p:sp>
        <p:nvSpPr>
          <p:cNvPr id="4" name="Rectangle 35"/>
          <p:cNvSpPr>
            <a:spLocks noGrp="1" noChangeArrowheads="1"/>
          </p:cNvSpPr>
          <p:nvPr>
            <p:ph type="dt" sz="half" idx="10"/>
          </p:nvPr>
        </p:nvSpPr>
        <p:spPr/>
        <p:txBody>
          <a:bodyPr/>
          <a:lstStyle>
            <a:lvl1pPr>
              <a:defRPr/>
            </a:lvl1pPr>
          </a:lstStyle>
          <a:p>
            <a:pPr>
              <a:defRPr/>
            </a:pPr>
            <a:endParaRPr lang="en-US" dirty="0"/>
          </a:p>
        </p:txBody>
      </p:sp>
      <p:sp>
        <p:nvSpPr>
          <p:cNvPr id="5" name="Rectangle 36"/>
          <p:cNvSpPr>
            <a:spLocks noGrp="1" noChangeArrowheads="1"/>
          </p:cNvSpPr>
          <p:nvPr>
            <p:ph type="ftr" sz="quarter" idx="11"/>
          </p:nvPr>
        </p:nvSpPr>
        <p:spPr/>
        <p:txBody>
          <a:bodyPr/>
          <a:lstStyle>
            <a:lvl1pPr>
              <a:defRPr/>
            </a:lvl1pPr>
          </a:lstStyle>
          <a:p>
            <a:pPr>
              <a:defRPr/>
            </a:pPr>
            <a:endParaRPr lang="en-US" dirty="0"/>
          </a:p>
        </p:txBody>
      </p:sp>
      <p:sp>
        <p:nvSpPr>
          <p:cNvPr id="6" name="Rectangle 37"/>
          <p:cNvSpPr>
            <a:spLocks noGrp="1" noChangeArrowheads="1"/>
          </p:cNvSpPr>
          <p:nvPr>
            <p:ph type="sldNum" sz="quarter" idx="12"/>
          </p:nvPr>
        </p:nvSpPr>
        <p:spPr/>
        <p:txBody>
          <a:bodyPr/>
          <a:lstStyle>
            <a:lvl1pPr>
              <a:defRPr smtClean="0"/>
            </a:lvl1pPr>
          </a:lstStyle>
          <a:p>
            <a:pPr>
              <a:defRPr/>
            </a:pPr>
            <a:fld id="{22A69937-A8A9-4AD0-AD49-19A78A438BAB}" type="slidenum">
              <a:rPr lang="en-US" altLang="en-US"/>
              <a:pPr>
                <a:defRPr/>
              </a:pPr>
              <a:t>‹#›</a:t>
            </a:fld>
            <a:endParaRPr lang="en-US" altLang="en-US" dirty="0"/>
          </a:p>
        </p:txBody>
      </p:sp>
    </p:spTree>
    <p:extLst>
      <p:ext uri="{BB962C8B-B14F-4D97-AF65-F5344CB8AC3E}">
        <p14:creationId xmlns:p14="http://schemas.microsoft.com/office/powerpoint/2010/main" val="36333136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11/3/2021</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1436857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B483973-DD75-4A32-B455-BFD82030814F}" type="slidenum">
              <a:rPr lang="en-US"/>
              <a:pPr>
                <a:defRPr/>
              </a:pPr>
              <a:t>‹#›</a:t>
            </a:fld>
            <a:endParaRPr lang="en-US"/>
          </a:p>
        </p:txBody>
      </p:sp>
    </p:spTree>
    <p:extLst>
      <p:ext uri="{BB962C8B-B14F-4D97-AF65-F5344CB8AC3E}">
        <p14:creationId xmlns:p14="http://schemas.microsoft.com/office/powerpoint/2010/main" val="554120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3"/>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2635" r:id="rId1"/>
    <p:sldLayoutId id="2147492636" r:id="rId2"/>
    <p:sldLayoutId id="2147492637" r:id="rId3"/>
    <p:sldLayoutId id="2147492638" r:id="rId4"/>
    <p:sldLayoutId id="2147492639" r:id="rId5"/>
    <p:sldLayoutId id="2147492640" r:id="rId6"/>
    <p:sldLayoutId id="2147492641" r:id="rId7"/>
    <p:sldLayoutId id="2147492642" r:id="rId8"/>
    <p:sldLayoutId id="2147492643" r:id="rId9"/>
    <p:sldLayoutId id="2147492644" r:id="rId10"/>
    <p:sldLayoutId id="2147492668" r:id="rId11"/>
    <p:sldLayoutId id="2147492673" r:id="rId12"/>
    <p:sldLayoutId id="2147492677" r:id="rId13"/>
    <p:sldLayoutId id="2147492679" r:id="rId14"/>
    <p:sldLayoutId id="2147492681" r:id="rId15"/>
    <p:sldLayoutId id="2147492682" r:id="rId16"/>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420.png"/><Relationship Id="rId3" Type="http://schemas.openxmlformats.org/officeDocument/2006/relationships/customXml" Target="../ink/ink1.xml"/><Relationship Id="rId2" Type="http://schemas.openxmlformats.org/officeDocument/2006/relationships/notesSlide" Target="../notesSlides/notesSlide2.xml"/><Relationship Id="rId1" Type="http://schemas.openxmlformats.org/officeDocument/2006/relationships/slideLayout" Target="../slideLayouts/slideLayout10.xml"/><Relationship Id="rId10" Type="http://schemas.openxmlformats.org/officeDocument/2006/relationships/image" Target="../media/image19.png"/><Relationship Id="rId9"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image" Target="../media/image420.png"/><Relationship Id="rId3" Type="http://schemas.openxmlformats.org/officeDocument/2006/relationships/customXml" Target="../ink/ink2.xml"/><Relationship Id="rId2" Type="http://schemas.openxmlformats.org/officeDocument/2006/relationships/notesSlide" Target="../notesSlides/notesSlide5.xml"/><Relationship Id="rId1" Type="http://schemas.openxmlformats.org/officeDocument/2006/relationships/slideLayout" Target="../slideLayouts/slideLayout10.xml"/><Relationship Id="rId9" Type="http://schemas.openxmlformats.org/officeDocument/2006/relationships/image" Target="../media/image30.jpeg"/></Relationships>
</file>

<file path=ppt/slides/_rels/slide44.xml.rels><?xml version="1.0" encoding="UTF-8" standalone="yes"?>
<Relationships xmlns="http://schemas.openxmlformats.org/package/2006/relationships"><Relationship Id="rId8" Type="http://schemas.openxmlformats.org/officeDocument/2006/relationships/image" Target="../media/image420.png"/><Relationship Id="rId3" Type="http://schemas.openxmlformats.org/officeDocument/2006/relationships/customXml" Target="../ink/ink3.xml"/><Relationship Id="rId2" Type="http://schemas.openxmlformats.org/officeDocument/2006/relationships/notesSlide" Target="../notesSlides/notesSlide6.xml"/><Relationship Id="rId1" Type="http://schemas.openxmlformats.org/officeDocument/2006/relationships/slideLayout" Target="../slideLayouts/slideLayout10.xml"/><Relationship Id="rId9" Type="http://schemas.openxmlformats.org/officeDocument/2006/relationships/image" Target="../media/image30.jpeg"/></Relationships>
</file>

<file path=ppt/slides/_rels/slide45.xml.rels><?xml version="1.0" encoding="UTF-8" standalone="yes"?>
<Relationships xmlns="http://schemas.openxmlformats.org/package/2006/relationships"><Relationship Id="rId8" Type="http://schemas.openxmlformats.org/officeDocument/2006/relationships/image" Target="../media/image420.png"/><Relationship Id="rId3" Type="http://schemas.openxmlformats.org/officeDocument/2006/relationships/customXml" Target="../ink/ink4.xml"/><Relationship Id="rId2" Type="http://schemas.openxmlformats.org/officeDocument/2006/relationships/notesSlide" Target="../notesSlides/notesSlide7.xml"/><Relationship Id="rId1" Type="http://schemas.openxmlformats.org/officeDocument/2006/relationships/slideLayout" Target="../slideLayouts/slideLayout10.xml"/><Relationship Id="rId9" Type="http://schemas.openxmlformats.org/officeDocument/2006/relationships/image" Target="../media/image30.jpeg"/></Relationships>
</file>

<file path=ppt/slides/_rels/slide4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openxmlformats.org/officeDocument/2006/relationships/image" Target="../media/image420.png"/><Relationship Id="rId3" Type="http://schemas.openxmlformats.org/officeDocument/2006/relationships/customXml" Target="../ink/ink5.xml"/><Relationship Id="rId2" Type="http://schemas.openxmlformats.org/officeDocument/2006/relationships/notesSlide" Target="../notesSlides/notesSlide8.xml"/><Relationship Id="rId1" Type="http://schemas.openxmlformats.org/officeDocument/2006/relationships/slideLayout" Target="../slideLayouts/slideLayout10.xml"/><Relationship Id="rId9" Type="http://schemas.openxmlformats.org/officeDocument/2006/relationships/image" Target="../media/image34.jpe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www.logos.com/arno-gaebelein" TargetMode="Externa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F43D649-8361-4C4A-B28C-00395921C611}"/>
              </a:ext>
            </a:extLst>
          </p:cNvPr>
          <p:cNvSpPr txBox="1"/>
          <p:nvPr/>
        </p:nvSpPr>
        <p:spPr>
          <a:xfrm>
            <a:off x="1524000" y="228601"/>
            <a:ext cx="9144000" cy="1323439"/>
          </a:xfrm>
          <a:prstGeom prst="rect">
            <a:avLst/>
          </a:prstGeom>
          <a:noFill/>
        </p:spPr>
        <p:txBody>
          <a:bodyPr wrap="square" rtlCol="0">
            <a:spAutoFit/>
          </a:bodyPr>
          <a:lstStyle/>
          <a:p>
            <a:pPr algn="ctr"/>
            <a:r>
              <a:rPr lang="en-US" sz="44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RAPTURE</a:t>
            </a:r>
          </a:p>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and When? – </a:t>
            </a:r>
            <a:r>
              <a:rPr lang="en-US" sz="360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 67</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41C08501-9EF7-45D6-B47B-36B8A964BC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1" y="1600200"/>
            <a:ext cx="4876801" cy="3657600"/>
          </a:xfrm>
          <a:prstGeom prst="rect">
            <a:avLst/>
          </a:prstGeom>
        </p:spPr>
      </p:pic>
      <p:sp>
        <p:nvSpPr>
          <p:cNvPr id="6" name="Rectangle 7">
            <a:extLst>
              <a:ext uri="{FF2B5EF4-FFF2-40B4-BE49-F238E27FC236}">
                <a16:creationId xmlns:a16="http://schemas.microsoft.com/office/drawing/2014/main" id="{D65195AB-2281-49E9-B37C-074446855AB8}"/>
              </a:ext>
            </a:extLst>
          </p:cNvPr>
          <p:cNvSpPr txBox="1">
            <a:spLocks noChangeArrowheads="1"/>
          </p:cNvSpPr>
          <p:nvPr/>
        </p:nvSpPr>
        <p:spPr bwMode="auto">
          <a:xfrm>
            <a:off x="3352800" y="5715000"/>
            <a:ext cx="5486400" cy="8572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Andrew Marshall Woods, Th.M., JD., PhD.</a:t>
            </a:r>
          </a:p>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Sr. Pastor, Sugar Land Bible Church</a:t>
            </a:r>
          </a:p>
        </p:txBody>
      </p:sp>
      <p:pic>
        <p:nvPicPr>
          <p:cNvPr id="11" name="Picture 1">
            <a:extLst>
              <a:ext uri="{FF2B5EF4-FFF2-40B4-BE49-F238E27FC236}">
                <a16:creationId xmlns:a16="http://schemas.microsoft.com/office/drawing/2014/main" id="{F5D3EB02-A17E-484E-97FB-B34B32CA077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75062" y="5820314"/>
            <a:ext cx="885286" cy="88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0126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209800" y="228600"/>
            <a:ext cx="7772400" cy="12192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Imminent</a:t>
            </a:r>
            <a:r>
              <a:rPr lang="en-US" altLang="en-US" sz="3200" dirty="0">
                <a:effectLst>
                  <a:outerShdw blurRad="38100" dist="38100" dir="2700000" algn="tl">
                    <a:srgbClr val="000000">
                      <a:alpha val="43137"/>
                    </a:srgbClr>
                  </a:outerShdw>
                </a:effectLst>
                <a:cs typeface="Calibri" panose="020F0502020204030204" pitchFamily="34" charset="0"/>
              </a:rPr>
              <a:t> </a:t>
            </a:r>
            <a:br>
              <a:rPr lang="en-US" altLang="en-US" sz="3200" dirty="0">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sp>
        <p:nvSpPr>
          <p:cNvPr id="16387" name="Rectangle 3"/>
          <p:cNvSpPr>
            <a:spLocks noGrp="1" noChangeArrowheads="1"/>
          </p:cNvSpPr>
          <p:nvPr>
            <p:ph idx="1"/>
          </p:nvPr>
        </p:nvSpPr>
        <p:spPr>
          <a:xfrm>
            <a:off x="1714500" y="1600200"/>
            <a:ext cx="8763000" cy="4114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5:8; 1 Thess 1:10; 1 Cor 1:7; Philip 3:20</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Motivator (Holiness, Evangelism)</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Feast of Trumpets?</a:t>
            </a: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3632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0032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099E8B-CE42-4328-935D-E27333EB37E7}"/>
              </a:ext>
            </a:extLst>
          </p:cNvPr>
          <p:cNvPicPr>
            <a:picLocks noChangeAspect="1"/>
          </p:cNvPicPr>
          <p:nvPr/>
        </p:nvPicPr>
        <p:blipFill>
          <a:blip r:embed="rId2"/>
          <a:stretch>
            <a:fillRect/>
          </a:stretch>
        </p:blipFill>
        <p:spPr>
          <a:xfrm>
            <a:off x="0" y="1"/>
            <a:ext cx="12192000" cy="6857999"/>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609600" y="16790"/>
            <a:ext cx="10972800" cy="4524315"/>
          </a:xfrm>
          <a:prstGeom prst="rect">
            <a:avLst/>
          </a:prstGeom>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John 14:1–4</a:t>
            </a:r>
          </a:p>
          <a:p>
            <a:pPr algn="just">
              <a:spcBef>
                <a:spcPts val="0"/>
              </a:spcBef>
              <a:spcAft>
                <a:spcPts val="0"/>
              </a:spcAft>
            </a:pPr>
            <a:r>
              <a:rPr lang="en-US" sz="3400" baseline="30000" dirty="0">
                <a:effectLst>
                  <a:outerShdw blurRad="38100" dist="38100" dir="2700000" algn="tl">
                    <a:srgbClr val="000000">
                      <a:alpha val="43137"/>
                    </a:srgbClr>
                  </a:outerShdw>
                </a:effectLst>
                <a:latin typeface="Calibri" panose="020F0502020204030204" pitchFamily="34" charset="0"/>
              </a:rPr>
              <a:t>1</a:t>
            </a:r>
            <a:r>
              <a:rPr lang="en-US" sz="3400" dirty="0">
                <a:effectLst>
                  <a:outerShdw blurRad="38100" dist="38100" dir="2700000" algn="tl">
                    <a:srgbClr val="000000">
                      <a:alpha val="43137"/>
                    </a:srgbClr>
                  </a:outerShdw>
                </a:effectLst>
                <a:latin typeface="Calibri" panose="020F0502020204030204" pitchFamily="34" charset="0"/>
              </a:rPr>
              <a:t> “Do not let your heart be troubled; believe in God, believe also in Me. </a:t>
            </a:r>
            <a:r>
              <a:rPr lang="en-US" sz="3400" baseline="30000" dirty="0">
                <a:effectLst>
                  <a:outerShdw blurRad="38100" dist="38100" dir="2700000" algn="tl">
                    <a:srgbClr val="000000">
                      <a:alpha val="43137"/>
                    </a:srgbClr>
                  </a:outerShdw>
                </a:effectLst>
                <a:latin typeface="Calibri" panose="020F0502020204030204" pitchFamily="34" charset="0"/>
              </a:rPr>
              <a:t>2</a:t>
            </a:r>
            <a:r>
              <a:rPr lang="en-US" sz="3400" dirty="0">
                <a:effectLst>
                  <a:outerShdw blurRad="38100" dist="38100" dir="2700000" algn="tl">
                    <a:srgbClr val="000000">
                      <a:alpha val="43137"/>
                    </a:srgbClr>
                  </a:outerShdw>
                </a:effectLst>
                <a:latin typeface="Calibri" panose="020F0502020204030204" pitchFamily="34" charset="0"/>
              </a:rPr>
              <a:t> “In My Father’s house are many dwelling places; if it were not so, I would have told you; for I go to prepare a place for you. </a:t>
            </a:r>
            <a:r>
              <a:rPr lang="en-US" sz="3400" baseline="30000" dirty="0">
                <a:effectLst>
                  <a:outerShdw blurRad="38100" dist="38100" dir="2700000" algn="tl">
                    <a:srgbClr val="000000">
                      <a:alpha val="43137"/>
                    </a:srgbClr>
                  </a:outerShdw>
                </a:effectLst>
                <a:latin typeface="Calibri" panose="020F0502020204030204" pitchFamily="34" charset="0"/>
              </a:rPr>
              <a:t>3</a:t>
            </a:r>
            <a:r>
              <a:rPr lang="en-US" sz="3400" dirty="0">
                <a:effectLst>
                  <a:outerShdw blurRad="38100" dist="38100" dir="2700000" algn="tl">
                    <a:srgbClr val="000000">
                      <a:alpha val="43137"/>
                    </a:srgbClr>
                  </a:outerShdw>
                </a:effectLst>
                <a:latin typeface="Calibri" panose="020F0502020204030204" pitchFamily="34" charset="0"/>
              </a:rPr>
              <a:t> “If I go and prepare a place for you,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I will come again and receive you to Myself</a:t>
            </a:r>
            <a:r>
              <a:rPr lang="en-US" sz="3400" dirty="0">
                <a:effectLst>
                  <a:outerShdw blurRad="38100" dist="38100" dir="2700000" algn="tl">
                    <a:srgbClr val="000000">
                      <a:alpha val="43137"/>
                    </a:srgbClr>
                  </a:outerShdw>
                </a:effectLst>
                <a:latin typeface="Calibri" panose="020F0502020204030204" pitchFamily="34" charset="0"/>
              </a:rPr>
              <a:t>, that where I am, </a:t>
            </a:r>
            <a:r>
              <a:rPr lang="en-US" sz="3400" i="1" dirty="0">
                <a:effectLst>
                  <a:outerShdw blurRad="38100" dist="38100" dir="2700000" algn="tl">
                    <a:srgbClr val="000000">
                      <a:alpha val="43137"/>
                    </a:srgbClr>
                  </a:outerShdw>
                </a:effectLst>
                <a:latin typeface="Calibri" panose="020F0502020204030204" pitchFamily="34" charset="0"/>
              </a:rPr>
              <a:t>there</a:t>
            </a:r>
            <a:r>
              <a:rPr lang="en-US" sz="3400" dirty="0">
                <a:effectLst>
                  <a:outerShdw blurRad="38100" dist="38100" dir="2700000" algn="tl">
                    <a:srgbClr val="000000">
                      <a:alpha val="43137"/>
                    </a:srgbClr>
                  </a:outerShdw>
                </a:effectLst>
                <a:latin typeface="Calibri" panose="020F0502020204030204" pitchFamily="34" charset="0"/>
              </a:rPr>
              <a:t> you may be also. </a:t>
            </a:r>
            <a:r>
              <a:rPr lang="en-US" sz="3400" baseline="30000" dirty="0">
                <a:effectLst>
                  <a:outerShdw blurRad="38100" dist="38100" dir="2700000" algn="tl">
                    <a:srgbClr val="000000">
                      <a:alpha val="43137"/>
                    </a:srgbClr>
                  </a:outerShdw>
                </a:effectLst>
                <a:latin typeface="Calibri" panose="020F0502020204030204" pitchFamily="34" charset="0"/>
              </a:rPr>
              <a:t>4</a:t>
            </a:r>
            <a:r>
              <a:rPr lang="en-US" sz="3400" dirty="0">
                <a:effectLst>
                  <a:outerShdw blurRad="38100" dist="38100" dir="2700000" algn="tl">
                    <a:srgbClr val="000000">
                      <a:alpha val="43137"/>
                    </a:srgbClr>
                  </a:outerShdw>
                </a:effectLst>
                <a:latin typeface="Calibri" panose="020F0502020204030204" pitchFamily="34" charset="0"/>
              </a:rPr>
              <a:t> “And you know the way where I am going.” </a:t>
            </a:r>
          </a:p>
        </p:txBody>
      </p:sp>
    </p:spTree>
    <p:extLst>
      <p:ext uri="{BB962C8B-B14F-4D97-AF65-F5344CB8AC3E}">
        <p14:creationId xmlns:p14="http://schemas.microsoft.com/office/powerpoint/2010/main" val="1738118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15:51</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I tell you a mystery; </a:t>
            </a:r>
            <a:r>
              <a:rPr lang="en-US" sz="3600" b="1" u="sng"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not all sleep, 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all be changed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5C49687-6F19-4961-AA11-648CF86BC9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57005" y="1828800"/>
            <a:ext cx="3877990" cy="3200400"/>
          </a:xfrm>
          <a:prstGeom prst="ellipse">
            <a:avLst/>
          </a:prstGeom>
          <a:ln>
            <a:noFill/>
          </a:ln>
          <a:effectLst>
            <a:softEdge rad="112500"/>
          </a:effectLst>
        </p:spPr>
      </p:pic>
    </p:spTree>
    <p:extLst>
      <p:ext uri="{BB962C8B-B14F-4D97-AF65-F5344CB8AC3E}">
        <p14:creationId xmlns:p14="http://schemas.microsoft.com/office/powerpoint/2010/main" val="1380515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209800" y="228600"/>
            <a:ext cx="7772400" cy="12192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Imminent</a:t>
            </a:r>
            <a:r>
              <a:rPr lang="en-US" altLang="en-US" sz="3200" dirty="0">
                <a:effectLst>
                  <a:outerShdw blurRad="38100" dist="38100" dir="2700000" algn="tl">
                    <a:srgbClr val="000000">
                      <a:alpha val="43137"/>
                    </a:srgbClr>
                  </a:outerShdw>
                </a:effectLst>
                <a:cs typeface="Calibri" panose="020F0502020204030204" pitchFamily="34" charset="0"/>
              </a:rPr>
              <a:t> </a:t>
            </a:r>
            <a:br>
              <a:rPr lang="en-US" altLang="en-US" sz="3200" dirty="0">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sp>
        <p:nvSpPr>
          <p:cNvPr id="16387" name="Rectangle 3"/>
          <p:cNvSpPr>
            <a:spLocks noGrp="1" noChangeArrowheads="1"/>
          </p:cNvSpPr>
          <p:nvPr>
            <p:ph idx="1"/>
          </p:nvPr>
        </p:nvSpPr>
        <p:spPr>
          <a:xfrm>
            <a:off x="1714500" y="1600200"/>
            <a:ext cx="8763000" cy="4114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5:8; 1 Thess 1:10; 1 Cor 1:7; Philip 3:20</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Motivator (Holiness, Evangelism)</a:t>
            </a:r>
          </a:p>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Feast of Trumpets?</a:t>
            </a: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3632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5632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6047" y="228600"/>
            <a:ext cx="8659906" cy="64008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3019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6. Rapture on a Feast Day?</a:t>
            </a:r>
          </a:p>
        </p:txBody>
      </p:sp>
      <p:sp>
        <p:nvSpPr>
          <p:cNvPr id="22531" name="Rectangle 3"/>
          <p:cNvSpPr>
            <a:spLocks noGrp="1" noChangeArrowheads="1"/>
          </p:cNvSpPr>
          <p:nvPr>
            <p:ph type="body" sz="half" idx="2"/>
          </p:nvPr>
        </p:nvSpPr>
        <p:spPr>
          <a:xfrm>
            <a:off x="2321718" y="1371600"/>
            <a:ext cx="7812882" cy="2743200"/>
          </a:xfrm>
        </p:spPr>
        <p:txBody>
          <a:bodyPr/>
          <a:lstStyle/>
          <a:p>
            <a:pPr marL="573088" indent="-573088" algn="just"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Denies imminency</a:t>
            </a:r>
          </a:p>
          <a:p>
            <a:pPr marL="573088" indent="-573088" algn="just" eaLnBrk="1" hangingPunct="1">
              <a:spcBef>
                <a:spcPts val="0"/>
              </a:spcBef>
              <a:spcAft>
                <a:spcPts val="3600"/>
              </a:spcAft>
              <a:buClr>
                <a:srgbClr val="FF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Places Church under the Mosaic Law</a:t>
            </a:r>
          </a:p>
          <a:p>
            <a:pPr marL="573088" indent="-573088" algn="just"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Misunderstands the nature of the Church</a:t>
            </a:r>
          </a:p>
          <a:p>
            <a:pPr marL="573088" indent="-573088" algn="just"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Why did the Church begin on Pentecost?</a:t>
            </a: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pic>
        <p:nvPicPr>
          <p:cNvPr id="2" name="Picture 1">
            <a:extLst>
              <a:ext uri="{FF2B5EF4-FFF2-40B4-BE49-F238E27FC236}">
                <a16:creationId xmlns:a16="http://schemas.microsoft.com/office/drawing/2014/main" id="{EC757464-04D8-4AC1-921E-6CB1A6D23875}"/>
              </a:ext>
            </a:extLst>
          </p:cNvPr>
          <p:cNvPicPr>
            <a:picLocks noChangeAspect="1"/>
          </p:cNvPicPr>
          <p:nvPr/>
        </p:nvPicPr>
        <p:blipFill>
          <a:blip r:embed="rId3"/>
          <a:stretch>
            <a:fillRect/>
          </a:stretch>
        </p:blipFill>
        <p:spPr>
          <a:xfrm>
            <a:off x="5105400" y="4856441"/>
            <a:ext cx="2364164" cy="1770841"/>
          </a:xfrm>
          <a:prstGeom prst="rect">
            <a:avLst/>
          </a:prstGeom>
          <a:ln>
            <a:solidFill>
              <a:schemeClr val="tx1"/>
            </a:solidFill>
          </a:ln>
        </p:spPr>
      </p:pic>
    </p:spTree>
    <p:extLst>
      <p:ext uri="{BB962C8B-B14F-4D97-AF65-F5344CB8AC3E}">
        <p14:creationId xmlns:p14="http://schemas.microsoft.com/office/powerpoint/2010/main" val="488957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C45E28-E3A9-4005-8CCA-26F3C7B38C8A}"/>
              </a:ext>
            </a:extLst>
          </p:cNvPr>
          <p:cNvPicPr>
            <a:picLocks noChangeAspect="1"/>
          </p:cNvPicPr>
          <p:nvPr/>
        </p:nvPicPr>
        <p:blipFill>
          <a:blip r:embed="rId2"/>
          <a:stretch>
            <a:fillRect/>
          </a:stretch>
        </p:blipFill>
        <p:spPr>
          <a:xfrm>
            <a:off x="1731961" y="137160"/>
            <a:ext cx="872807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23983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67" name="Group 59"/>
          <p:cNvGraphicFramePr>
            <a:graphicFrameLocks noGrp="1"/>
          </p:cNvGraphicFramePr>
          <p:nvPr>
            <p:ph type="tbl" idx="4294967295"/>
            <p:extLst>
              <p:ext uri="{D42A27DB-BD31-4B8C-83A1-F6EECF244321}">
                <p14:modId xmlns:p14="http://schemas.microsoft.com/office/powerpoint/2010/main" val="666509725"/>
              </p:ext>
            </p:extLst>
          </p:nvPr>
        </p:nvGraphicFramePr>
        <p:xfrm>
          <a:off x="609600" y="806609"/>
          <a:ext cx="10972800" cy="5244783"/>
        </p:xfrm>
        <a:graphic>
          <a:graphicData uri="http://schemas.openxmlformats.org/drawingml/2006/table">
            <a:tbl>
              <a:tblPr/>
              <a:tblGrid>
                <a:gridCol w="3728018">
                  <a:extLst>
                    <a:ext uri="{9D8B030D-6E8A-4147-A177-3AD203B41FA5}">
                      <a16:colId xmlns:a16="http://schemas.microsoft.com/office/drawing/2014/main" val="20000"/>
                    </a:ext>
                  </a:extLst>
                </a:gridCol>
                <a:gridCol w="1631008">
                  <a:extLst>
                    <a:ext uri="{9D8B030D-6E8A-4147-A177-3AD203B41FA5}">
                      <a16:colId xmlns:a16="http://schemas.microsoft.com/office/drawing/2014/main" val="20001"/>
                    </a:ext>
                  </a:extLst>
                </a:gridCol>
                <a:gridCol w="2702814">
                  <a:extLst>
                    <a:ext uri="{9D8B030D-6E8A-4147-A177-3AD203B41FA5}">
                      <a16:colId xmlns:a16="http://schemas.microsoft.com/office/drawing/2014/main" val="20002"/>
                    </a:ext>
                  </a:extLst>
                </a:gridCol>
                <a:gridCol w="2910960">
                  <a:extLst>
                    <a:ext uri="{9D8B030D-6E8A-4147-A177-3AD203B41FA5}">
                      <a16:colId xmlns:a16="http://schemas.microsoft.com/office/drawing/2014/main" val="20003"/>
                    </a:ext>
                  </a:extLst>
                </a:gridCol>
              </a:tblGrid>
              <a:tr h="51435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Levitical Feasts (Leviticus 23)</a:t>
                      </a:r>
                      <a:endParaRPr kumimoji="0" lang="en-US" altLang="en-US" sz="18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Purpose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Type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Redemption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Separation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John 6:35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1st fruits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1 Cor 15:20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550863">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Acts 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Trumpets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New Year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24:31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extLst>
                  <a:ext uri="{0D108BD9-81ED-4DB2-BD59-A6C34878D82A}">
                    <a16:rowId xmlns:a16="http://schemas.microsoft.com/office/drawing/2014/main" val="10005"/>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Lev 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12:10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Wilderness provision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14:16-18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288529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66FF80-D5ED-4D8B-98E0-46AA6778B93A}"/>
              </a:ext>
            </a:extLst>
          </p:cNvPr>
          <p:cNvPicPr>
            <a:picLocks noChangeAspect="1"/>
          </p:cNvPicPr>
          <p:nvPr/>
        </p:nvPicPr>
        <p:blipFill>
          <a:blip r:embed="rId2"/>
          <a:stretch>
            <a:fillRect/>
          </a:stretch>
        </p:blipFill>
        <p:spPr>
          <a:xfrm>
            <a:off x="0" y="0"/>
            <a:ext cx="12192000" cy="6857999"/>
          </a:xfrm>
          <a:prstGeom prst="rect">
            <a:avLst/>
          </a:prstGeom>
        </p:spPr>
      </p:pic>
      <p:sp>
        <p:nvSpPr>
          <p:cNvPr id="64514" name="Rectangle 1"/>
          <p:cNvSpPr>
            <a:spLocks noChangeArrowheads="1"/>
          </p:cNvSpPr>
          <p:nvPr/>
        </p:nvSpPr>
        <p:spPr bwMode="auto">
          <a:xfrm>
            <a:off x="609600" y="0"/>
            <a:ext cx="10972799"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Psalm 147:19-20</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He declares His words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to Jacob</a:t>
            </a:r>
            <a:r>
              <a:rPr lang="en-US" sz="3600" dirty="0">
                <a:effectLst>
                  <a:outerShdw blurRad="38100" dist="38100" dir="2700000" algn="tl">
                    <a:srgbClr val="000000">
                      <a:alpha val="43137"/>
                    </a:srgbClr>
                  </a:outerShdw>
                </a:effectLst>
                <a:latin typeface="Calibri" panose="020F0502020204030204" pitchFamily="34" charset="0"/>
              </a:rPr>
              <a:t>, His statutes and His ordinances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to Israel</a:t>
            </a:r>
            <a:r>
              <a:rPr 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He has not dealt thus with any nation; And as for His ordinances, they have not known them. Praise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5" name="Picture 2" descr="http://3.bp.blogspot.com/-QEkPt30fRNQ/US-EfJsZfRI/AAAAAAAASK4/JnP_SUUHRas/s1600/a.jpg"/>
          <p:cNvPicPr>
            <a:picLocks noChangeAspect="1" noChangeArrowheads="1"/>
          </p:cNvPicPr>
          <p:nvPr/>
        </p:nvPicPr>
        <p:blipFill>
          <a:blip r:embed="rId3" cstate="print"/>
          <a:srcRect/>
          <a:stretch>
            <a:fillRect/>
          </a:stretch>
        </p:blipFill>
        <p:spPr bwMode="auto">
          <a:xfrm>
            <a:off x="4730750" y="3048000"/>
            <a:ext cx="2730500" cy="1828800"/>
          </a:xfrm>
          <a:prstGeom prst="rect">
            <a:avLst/>
          </a:prstGeom>
          <a:noFill/>
          <a:ln w="9525">
            <a:noFill/>
            <a:miter lim="800000"/>
            <a:headEnd/>
            <a:tailEnd/>
          </a:ln>
        </p:spPr>
      </p:pic>
    </p:spTree>
    <p:extLst>
      <p:ext uri="{BB962C8B-B14F-4D97-AF65-F5344CB8AC3E}">
        <p14:creationId xmlns:p14="http://schemas.microsoft.com/office/powerpoint/2010/main" val="1225876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A5FD1C-8B91-445F-8B3C-E4C9C22DB3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5293757"/>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2:14-16</a:t>
            </a:r>
          </a:p>
          <a:p>
            <a:pPr algn="just">
              <a:spcBef>
                <a:spcPts val="0"/>
              </a:spcBef>
              <a:spcAft>
                <a:spcPts val="0"/>
              </a:spcAft>
            </a:pP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He Himself is our peace, who made both groups into one and broke down the barrier of the dividing wall,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abolishing in His flesh the enmity, which is the Law of commandments contained in ordinances, so that in Himself He might make the two into one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new</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man, thus establishing peace,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might reconcile them both in one body to God through the cross, by it having put to death the enmity.”</a:t>
            </a:r>
          </a:p>
        </p:txBody>
      </p:sp>
    </p:spTree>
    <p:extLst>
      <p:ext uri="{BB962C8B-B14F-4D97-AF65-F5344CB8AC3E}">
        <p14:creationId xmlns:p14="http://schemas.microsoft.com/office/powerpoint/2010/main" val="721624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7" y="1600200"/>
            <a:ext cx="7451269" cy="37338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Questions &amp; Answers</a:t>
            </a:r>
            <a:endPar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620125" y="350043"/>
            <a:ext cx="2724150"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9494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10:32</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“Give no offense, either to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Jews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or to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Greeks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or to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church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God.”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F32A48C-B40B-4087-BD41-73CBCCB68200}"/>
              </a:ext>
            </a:extLst>
          </p:cNvPr>
          <p:cNvPicPr>
            <a:picLocks noChangeAspect="1"/>
          </p:cNvPicPr>
          <p:nvPr/>
        </p:nvPicPr>
        <p:blipFill>
          <a:blip r:embed="rId3"/>
          <a:stretch>
            <a:fillRect/>
          </a:stretch>
        </p:blipFill>
        <p:spPr>
          <a:xfrm>
            <a:off x="4157304" y="1828661"/>
            <a:ext cx="3877392" cy="3200677"/>
          </a:xfrm>
          <a:prstGeom prst="rect">
            <a:avLst/>
          </a:prstGeom>
        </p:spPr>
      </p:pic>
    </p:spTree>
    <p:extLst>
      <p:ext uri="{BB962C8B-B14F-4D97-AF65-F5344CB8AC3E}">
        <p14:creationId xmlns:p14="http://schemas.microsoft.com/office/powerpoint/2010/main" val="23765959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B87461A-4A3D-4EB7-8ED7-D41890439C84}"/>
              </a:ext>
            </a:extLst>
          </p:cNvPr>
          <p:cNvSpPr>
            <a:spLocks noGrp="1" noChangeArrowheads="1"/>
          </p:cNvSpPr>
          <p:nvPr>
            <p:ph type="title"/>
          </p:nvPr>
        </p:nvSpPr>
        <p:spPr>
          <a:xfrm>
            <a:off x="2909565" y="228600"/>
            <a:ext cx="6372870" cy="1066800"/>
          </a:xfrm>
        </p:spPr>
        <p:txBody>
          <a:bodyPr/>
          <a:lstStyle/>
          <a:p>
            <a:pPr algn="ctr">
              <a:spcAft>
                <a:spcPts val="600"/>
              </a:spcAft>
            </a:pPr>
            <a:r>
              <a:rPr lang="en-US" sz="3600" dirty="0">
                <a:effectLst>
                  <a:outerShdw blurRad="38100" dist="38100" dir="2700000" algn="tl">
                    <a:srgbClr val="000000">
                      <a:alpha val="43137"/>
                    </a:srgbClr>
                  </a:outerShdw>
                </a:effectLst>
                <a:cs typeface="Calibri" panose="020F0502020204030204" pitchFamily="34" charset="0"/>
              </a:rPr>
              <a:t>Arnold G. Fruchtenbaum</a:t>
            </a:r>
            <a:br>
              <a:rPr lang="en-US" sz="2400" dirty="0">
                <a:effectLst>
                  <a:outerShdw blurRad="38100" dist="38100" dir="2700000" algn="tl">
                    <a:srgbClr val="000000">
                      <a:alpha val="43137"/>
                    </a:srgbClr>
                  </a:outerShdw>
                </a:effectLst>
                <a:cs typeface="Calibri" panose="020F0502020204030204" pitchFamily="34" charset="0"/>
              </a:rPr>
            </a:br>
            <a:r>
              <a:rPr lang="en-US" sz="1800" dirty="0">
                <a:solidFill>
                  <a:schemeClr val="tx1"/>
                </a:solidFill>
                <a:effectLst>
                  <a:outerShdw blurRad="38100" dist="38100" dir="2700000" algn="tl">
                    <a:srgbClr val="000000">
                      <a:alpha val="43137"/>
                    </a:srgbClr>
                  </a:outerShdw>
                </a:effectLst>
                <a:cs typeface="Calibri" panose="020F0502020204030204" pitchFamily="34" charset="0"/>
              </a:rPr>
              <a:t>“Israel and the Church,” in Issues in Dispensationalism, ed. Wesley R. Willis and John R. Master (Chicago: Moody, 1994), 118.</a:t>
            </a:r>
            <a:endParaRPr lang="en-US" altLang="en-US" sz="18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9600" y="1601280"/>
            <a:ext cx="10972800" cy="220224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book of Acts, both Israel and the church exist simultaneously. The term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used twenty times and </a:t>
            </a:r>
            <a:r>
              <a:rPr lang="en-US"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ekklēsia</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(church) nineteen times, yet the two groups are always kept distinct.”</a:t>
            </a:r>
            <a:endPar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pic>
        <p:nvPicPr>
          <p:cNvPr id="2" name="Picture 1">
            <a:extLst>
              <a:ext uri="{FF2B5EF4-FFF2-40B4-BE49-F238E27FC236}">
                <a16:creationId xmlns:a16="http://schemas.microsoft.com/office/drawing/2014/main" id="{4880F3CA-9D14-481E-900B-6A91F266B1D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 y="76200"/>
            <a:ext cx="820011" cy="1097280"/>
          </a:xfrm>
          <a:prstGeom prst="rect">
            <a:avLst/>
          </a:prstGeom>
          <a:ln>
            <a:solidFill>
              <a:schemeClr val="tx1"/>
            </a:solidFill>
          </a:ln>
        </p:spPr>
      </p:pic>
      <p:pic>
        <p:nvPicPr>
          <p:cNvPr id="4" name="Picture 3">
            <a:extLst>
              <a:ext uri="{FF2B5EF4-FFF2-40B4-BE49-F238E27FC236}">
                <a16:creationId xmlns:a16="http://schemas.microsoft.com/office/drawing/2014/main" id="{02B69821-2519-4F48-9628-FE5C00B3601B}"/>
              </a:ext>
            </a:extLst>
          </p:cNvPr>
          <p:cNvPicPr>
            <a:picLocks noChangeAspect="1"/>
          </p:cNvPicPr>
          <p:nvPr/>
        </p:nvPicPr>
        <p:blipFill rotWithShape="1">
          <a:blip r:embed="rId10"/>
          <a:srcRect b="16497"/>
          <a:stretch/>
        </p:blipFill>
        <p:spPr>
          <a:xfrm>
            <a:off x="2431987" y="4548719"/>
            <a:ext cx="7328027" cy="1394881"/>
          </a:xfrm>
          <a:prstGeom prst="rect">
            <a:avLst/>
          </a:prstGeom>
        </p:spPr>
      </p:pic>
    </p:spTree>
    <p:extLst>
      <p:ext uri="{BB962C8B-B14F-4D97-AF65-F5344CB8AC3E}">
        <p14:creationId xmlns:p14="http://schemas.microsoft.com/office/powerpoint/2010/main" val="4365722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6. Rapture on a Feast Day?</a:t>
            </a:r>
          </a:p>
        </p:txBody>
      </p:sp>
      <p:sp>
        <p:nvSpPr>
          <p:cNvPr id="22531" name="Rectangle 3"/>
          <p:cNvSpPr>
            <a:spLocks noGrp="1" noChangeArrowheads="1"/>
          </p:cNvSpPr>
          <p:nvPr>
            <p:ph type="body" sz="half" idx="2"/>
          </p:nvPr>
        </p:nvSpPr>
        <p:spPr>
          <a:xfrm>
            <a:off x="2321718" y="1371600"/>
            <a:ext cx="7812882" cy="2743200"/>
          </a:xfrm>
        </p:spPr>
        <p:txBody>
          <a:bodyPr/>
          <a:lstStyle/>
          <a:p>
            <a:pPr marL="573088" indent="-573088" algn="just"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Denies imminency</a:t>
            </a:r>
          </a:p>
          <a:p>
            <a:pPr marL="573088" indent="-573088" algn="just"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Places Church under the Mosaic Law</a:t>
            </a:r>
          </a:p>
          <a:p>
            <a:pPr marL="573088" indent="-573088" algn="just" eaLnBrk="1" hangingPunct="1">
              <a:spcBef>
                <a:spcPts val="0"/>
              </a:spcBef>
              <a:spcAft>
                <a:spcPts val="3600"/>
              </a:spcAft>
              <a:buClr>
                <a:srgbClr val="FF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Misunderstands the nature of the Church</a:t>
            </a:r>
          </a:p>
          <a:p>
            <a:pPr marL="573088" indent="-573088" algn="just"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Why did the Church begin on Pentecost?</a:t>
            </a: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pic>
        <p:nvPicPr>
          <p:cNvPr id="2" name="Picture 1">
            <a:extLst>
              <a:ext uri="{FF2B5EF4-FFF2-40B4-BE49-F238E27FC236}">
                <a16:creationId xmlns:a16="http://schemas.microsoft.com/office/drawing/2014/main" id="{EC757464-04D8-4AC1-921E-6CB1A6D23875}"/>
              </a:ext>
            </a:extLst>
          </p:cNvPr>
          <p:cNvPicPr>
            <a:picLocks noChangeAspect="1"/>
          </p:cNvPicPr>
          <p:nvPr/>
        </p:nvPicPr>
        <p:blipFill>
          <a:blip r:embed="rId3"/>
          <a:stretch>
            <a:fillRect/>
          </a:stretch>
        </p:blipFill>
        <p:spPr>
          <a:xfrm>
            <a:off x="5105400" y="4856441"/>
            <a:ext cx="2364164" cy="1770841"/>
          </a:xfrm>
          <a:prstGeom prst="rect">
            <a:avLst/>
          </a:prstGeom>
          <a:ln>
            <a:solidFill>
              <a:schemeClr val="tx1"/>
            </a:solidFill>
          </a:ln>
        </p:spPr>
      </p:pic>
    </p:spTree>
    <p:extLst>
      <p:ext uri="{BB962C8B-B14F-4D97-AF65-F5344CB8AC3E}">
        <p14:creationId xmlns:p14="http://schemas.microsoft.com/office/powerpoint/2010/main" val="12950400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Placeholder 2"/>
          <p:cNvGraphicFramePr>
            <a:graphicFrameLocks noGrp="1"/>
          </p:cNvGraphicFramePr>
          <p:nvPr>
            <p:ph type="tbl" idx="1"/>
            <p:extLst>
              <p:ext uri="{D42A27DB-BD31-4B8C-83A1-F6EECF244321}">
                <p14:modId xmlns:p14="http://schemas.microsoft.com/office/powerpoint/2010/main" val="3641495301"/>
              </p:ext>
            </p:extLst>
          </p:nvPr>
        </p:nvGraphicFramePr>
        <p:xfrm>
          <a:off x="609601" y="252825"/>
          <a:ext cx="10972799" cy="6352353"/>
        </p:xfrm>
        <a:graphic>
          <a:graphicData uri="http://schemas.openxmlformats.org/drawingml/2006/table">
            <a:tbl>
              <a:tblPr firstRow="1" bandRow="1">
                <a:tableStyleId>{073A0DAA-6AF3-43AB-8588-CEC1D06C72B9}</a:tableStyleId>
              </a:tblPr>
              <a:tblGrid>
                <a:gridCol w="2932387">
                  <a:extLst>
                    <a:ext uri="{9D8B030D-6E8A-4147-A177-3AD203B41FA5}">
                      <a16:colId xmlns:a16="http://schemas.microsoft.com/office/drawing/2014/main" val="2807051881"/>
                    </a:ext>
                  </a:extLst>
                </a:gridCol>
                <a:gridCol w="4067502">
                  <a:extLst>
                    <a:ext uri="{9D8B030D-6E8A-4147-A177-3AD203B41FA5}">
                      <a16:colId xmlns:a16="http://schemas.microsoft.com/office/drawing/2014/main" val="416673137"/>
                    </a:ext>
                  </a:extLst>
                </a:gridCol>
                <a:gridCol w="3972910">
                  <a:extLst>
                    <a:ext uri="{9D8B030D-6E8A-4147-A177-3AD203B41FA5}">
                      <a16:colId xmlns:a16="http://schemas.microsoft.com/office/drawing/2014/main" val="3259655191"/>
                    </a:ext>
                  </a:extLst>
                </a:gridCol>
              </a:tblGrid>
              <a:tr h="990599">
                <a:tc gridSpan="3">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5. Discontinuity Between Israel &amp; the Church</a:t>
                      </a:r>
                      <a:endParaRPr lang="en-US" sz="2000" b="0" kern="120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24" marB="45724" anchor="ct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lnL w="12700" cap="flat" cmpd="sng" algn="ctr">
                      <a:solidFill>
                        <a:schemeClr val="tx1"/>
                      </a:solidFill>
                      <a:prstDash val="solid"/>
                      <a:round/>
                      <a:headEnd type="none" w="med" len="med"/>
                      <a:tailEnd type="none" w="med" len="med"/>
                    </a:lnL>
                  </a:tcP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tc>
                <a:extLst>
                  <a:ext uri="{0D108BD9-81ED-4DB2-BD59-A6C34878D82A}">
                    <a16:rowId xmlns:a16="http://schemas.microsoft.com/office/drawing/2014/main" val="1440537022"/>
                  </a:ext>
                </a:extLst>
              </a:tr>
              <a:tr h="653999">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3200" b="0" i="0" u="none" strike="noStrike" cap="none" normalizeH="0" baseline="0" dirty="0">
                        <a:ln>
                          <a:noFill/>
                        </a:ln>
                        <a:solidFill>
                          <a:srgbClr val="C00000"/>
                        </a:solidFill>
                        <a:effectLst/>
                        <a:latin typeface="Calibri" panose="020F0502020204030204" pitchFamily="34" charset="0"/>
                      </a:endParaRPr>
                    </a:p>
                  </a:txBody>
                  <a:tcPr marT="45714" marB="45714"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kern="1200" dirty="0">
                          <a:solidFill>
                            <a:srgbClr val="0000CC"/>
                          </a:solidFill>
                          <a:latin typeface="Calibri" panose="020F0502020204030204" pitchFamily="34" charset="0"/>
                          <a:ea typeface="+mn-ea"/>
                          <a:cs typeface="+mn-cs"/>
                        </a:rPr>
                        <a:t>ISRAEL</a:t>
                      </a:r>
                    </a:p>
                  </a:txBody>
                  <a:tcPr marT="45714" marB="45714"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cap="none" normalizeH="0" baseline="0" dirty="0">
                          <a:ln>
                            <a:noFill/>
                          </a:ln>
                          <a:solidFill>
                            <a:srgbClr val="C00000"/>
                          </a:solidFill>
                          <a:effectLst/>
                          <a:latin typeface="Calibri" panose="020F0502020204030204" pitchFamily="34" charset="0"/>
                        </a:rPr>
                        <a:t>CHURCH</a:t>
                      </a:r>
                    </a:p>
                  </a:txBody>
                  <a:tcPr marT="45714" marB="45714" anchor="ctr" horzOverflow="overflow"/>
                </a:tc>
                <a:extLst>
                  <a:ext uri="{0D108BD9-81ED-4DB2-BD59-A6C34878D82A}">
                    <a16:rowId xmlns:a16="http://schemas.microsoft.com/office/drawing/2014/main" val="1459597859"/>
                  </a:ext>
                </a:extLst>
              </a:tr>
              <a:tr h="45244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chemeClr val="bg2"/>
                          </a:solidFill>
                          <a:effectLst/>
                          <a:latin typeface="Calibri" panose="020F0502020204030204" pitchFamily="34" charset="0"/>
                          <a:ea typeface="+mn-ea"/>
                          <a:cs typeface="+mn-cs"/>
                        </a:rPr>
                        <a:t>Marriage</a:t>
                      </a:r>
                    </a:p>
                  </a:txBody>
                  <a:tcPr marT="45714" marB="45714"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kern="1200" dirty="0">
                          <a:solidFill>
                            <a:srgbClr val="0000CC"/>
                          </a:solidFill>
                          <a:latin typeface="Calibri" panose="020F0502020204030204" pitchFamily="34" charset="0"/>
                          <a:ea typeface="+mn-ea"/>
                          <a:cs typeface="+mn-cs"/>
                        </a:rPr>
                        <a:t>Wife</a:t>
                      </a:r>
                    </a:p>
                  </a:txBody>
                  <a:tcPr marT="45714" marB="45714"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C00000"/>
                          </a:solidFill>
                          <a:effectLst/>
                          <a:latin typeface="Calibri" panose="020F0502020204030204" pitchFamily="34" charset="0"/>
                          <a:ea typeface="+mn-ea"/>
                          <a:cs typeface="+mn-cs"/>
                        </a:rPr>
                        <a:t>Bride</a:t>
                      </a:r>
                    </a:p>
                  </a:txBody>
                  <a:tcPr marT="45714" marB="45714" anchor="ctr" horzOverflow="overflow"/>
                </a:tc>
                <a:extLst>
                  <a:ext uri="{0D108BD9-81ED-4DB2-BD59-A6C34878D82A}">
                    <a16:rowId xmlns:a16="http://schemas.microsoft.com/office/drawing/2014/main" val="4190093951"/>
                  </a:ext>
                </a:extLst>
              </a:tr>
              <a:tr h="477954">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chemeClr val="bg2"/>
                          </a:solidFill>
                          <a:effectLst/>
                          <a:latin typeface="Calibri" panose="020F0502020204030204" pitchFamily="34" charset="0"/>
                          <a:ea typeface="+mn-ea"/>
                          <a:cs typeface="+mn-cs"/>
                        </a:rPr>
                        <a:t>Christ</a:t>
                      </a:r>
                    </a:p>
                  </a:txBody>
                  <a:tcPr marT="45714" marB="45714"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kern="1200" dirty="0">
                          <a:solidFill>
                            <a:srgbClr val="0000CC"/>
                          </a:solidFill>
                          <a:latin typeface="Calibri" panose="020F0502020204030204" pitchFamily="34" charset="0"/>
                          <a:ea typeface="+mn-ea"/>
                          <a:cs typeface="+mn-cs"/>
                        </a:rPr>
                        <a:t>Birthed Christ</a:t>
                      </a:r>
                    </a:p>
                  </a:txBody>
                  <a:tcPr marT="45714" marB="45714"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C00000"/>
                          </a:solidFill>
                          <a:effectLst/>
                          <a:latin typeface="Calibri" panose="020F0502020204030204" pitchFamily="34" charset="0"/>
                          <a:ea typeface="+mn-ea"/>
                          <a:cs typeface="+mn-cs"/>
                        </a:rPr>
                        <a:t>Birthed by Christ</a:t>
                      </a:r>
                    </a:p>
                  </a:txBody>
                  <a:tcPr marT="45714" marB="45714" anchor="ctr" horzOverflow="overflow"/>
                </a:tc>
                <a:extLst>
                  <a:ext uri="{0D108BD9-81ED-4DB2-BD59-A6C34878D82A}">
                    <a16:rowId xmlns:a16="http://schemas.microsoft.com/office/drawing/2014/main" val="1085081869"/>
                  </a:ext>
                </a:extLst>
              </a:tr>
              <a:tr h="477954">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chemeClr val="bg2"/>
                          </a:solidFill>
                          <a:effectLst/>
                          <a:latin typeface="Calibri" panose="020F0502020204030204" pitchFamily="34" charset="0"/>
                          <a:ea typeface="+mn-ea"/>
                          <a:cs typeface="+mn-cs"/>
                        </a:rPr>
                        <a:t>Return</a:t>
                      </a:r>
                    </a:p>
                  </a:txBody>
                  <a:tcPr marT="45714" marB="45714"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kern="1200" dirty="0">
                          <a:solidFill>
                            <a:srgbClr val="0000CC"/>
                          </a:solidFill>
                          <a:latin typeface="Calibri" panose="020F0502020204030204" pitchFamily="34" charset="0"/>
                          <a:ea typeface="+mn-ea"/>
                          <a:cs typeface="+mn-cs"/>
                        </a:rPr>
                        <a:t>2</a:t>
                      </a:r>
                      <a:r>
                        <a:rPr lang="en-US" sz="3200" b="1" kern="1200" baseline="30000" dirty="0">
                          <a:solidFill>
                            <a:srgbClr val="0000CC"/>
                          </a:solidFill>
                          <a:latin typeface="Calibri" panose="020F0502020204030204" pitchFamily="34" charset="0"/>
                          <a:ea typeface="+mn-ea"/>
                          <a:cs typeface="+mn-cs"/>
                        </a:rPr>
                        <a:t>nd</a:t>
                      </a:r>
                      <a:r>
                        <a:rPr lang="en-US" sz="3200" b="1" kern="1200" dirty="0">
                          <a:solidFill>
                            <a:srgbClr val="0000CC"/>
                          </a:solidFill>
                          <a:latin typeface="Calibri" panose="020F0502020204030204" pitchFamily="34" charset="0"/>
                          <a:ea typeface="+mn-ea"/>
                          <a:cs typeface="+mn-cs"/>
                        </a:rPr>
                        <a:t> advent</a:t>
                      </a:r>
                    </a:p>
                  </a:txBody>
                  <a:tcPr marT="45714" marB="45714"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C00000"/>
                          </a:solidFill>
                          <a:effectLst/>
                          <a:latin typeface="Calibri" panose="020F0502020204030204" pitchFamily="34" charset="0"/>
                          <a:ea typeface="+mn-ea"/>
                          <a:cs typeface="+mn-cs"/>
                        </a:rPr>
                        <a:t>Rapture</a:t>
                      </a:r>
                    </a:p>
                  </a:txBody>
                  <a:tcPr marT="45714" marB="45714" anchor="ctr" horzOverflow="overflow"/>
                </a:tc>
                <a:extLst>
                  <a:ext uri="{0D108BD9-81ED-4DB2-BD59-A6C34878D82A}">
                    <a16:rowId xmlns:a16="http://schemas.microsoft.com/office/drawing/2014/main" val="1929449418"/>
                  </a:ext>
                </a:extLst>
              </a:tr>
              <a:tr h="41421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chemeClr val="bg2"/>
                          </a:solidFill>
                          <a:effectLst/>
                          <a:latin typeface="Calibri" panose="020F0502020204030204" pitchFamily="34" charset="0"/>
                          <a:ea typeface="+mn-ea"/>
                          <a:cs typeface="+mn-cs"/>
                        </a:rPr>
                        <a:t>Leader</a:t>
                      </a:r>
                    </a:p>
                  </a:txBody>
                  <a:tcPr marT="45714" marB="45714"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kern="1200" dirty="0">
                          <a:solidFill>
                            <a:srgbClr val="0000CC"/>
                          </a:solidFill>
                          <a:latin typeface="Calibri" panose="020F0502020204030204" pitchFamily="34" charset="0"/>
                          <a:ea typeface="+mn-ea"/>
                          <a:cs typeface="+mn-cs"/>
                        </a:rPr>
                        <a:t>King</a:t>
                      </a:r>
                    </a:p>
                  </a:txBody>
                  <a:tcPr marT="45714" marB="45714"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C00000"/>
                          </a:solidFill>
                          <a:effectLst/>
                          <a:latin typeface="Calibri" panose="020F0502020204030204" pitchFamily="34" charset="0"/>
                          <a:ea typeface="+mn-ea"/>
                          <a:cs typeface="+mn-cs"/>
                        </a:rPr>
                        <a:t>Head, Groom</a:t>
                      </a:r>
                    </a:p>
                  </a:txBody>
                  <a:tcPr marT="45714" marB="45714" anchor="ctr" horzOverflow="overflow"/>
                </a:tc>
                <a:extLst>
                  <a:ext uri="{0D108BD9-81ED-4DB2-BD59-A6C34878D82A}">
                    <a16:rowId xmlns:a16="http://schemas.microsoft.com/office/drawing/2014/main" val="3070623534"/>
                  </a:ext>
                </a:extLst>
              </a:tr>
              <a:tr h="46203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chemeClr val="bg2"/>
                          </a:solidFill>
                          <a:effectLst/>
                          <a:latin typeface="Calibri" panose="020F0502020204030204" pitchFamily="34" charset="0"/>
                          <a:ea typeface="+mn-ea"/>
                          <a:cs typeface="+mn-cs"/>
                        </a:rPr>
                        <a:t>Beginning</a:t>
                      </a:r>
                    </a:p>
                  </a:txBody>
                  <a:tcPr marT="45714" marB="45714"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kern="1200" dirty="0">
                          <a:solidFill>
                            <a:srgbClr val="0000CC"/>
                          </a:solidFill>
                          <a:latin typeface="Calibri" panose="020F0502020204030204" pitchFamily="34" charset="0"/>
                          <a:ea typeface="+mn-ea"/>
                          <a:cs typeface="+mn-cs"/>
                        </a:rPr>
                        <a:t>Gen 12</a:t>
                      </a:r>
                    </a:p>
                  </a:txBody>
                  <a:tcPr marT="45714" marB="45714"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C00000"/>
                          </a:solidFill>
                          <a:effectLst/>
                          <a:latin typeface="Calibri" panose="020F0502020204030204" pitchFamily="34" charset="0"/>
                          <a:ea typeface="+mn-ea"/>
                          <a:cs typeface="+mn-cs"/>
                        </a:rPr>
                        <a:t>Acts 2</a:t>
                      </a:r>
                    </a:p>
                  </a:txBody>
                  <a:tcPr marT="45714" marB="45714" anchor="ctr" horzOverflow="overflow"/>
                </a:tc>
                <a:extLst>
                  <a:ext uri="{0D108BD9-81ED-4DB2-BD59-A6C34878D82A}">
                    <a16:rowId xmlns:a16="http://schemas.microsoft.com/office/drawing/2014/main" val="934686761"/>
                  </a:ext>
                </a:extLst>
              </a:tr>
              <a:tr h="477954">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chemeClr val="bg2"/>
                          </a:solidFill>
                          <a:effectLst/>
                          <a:latin typeface="Calibri" panose="020F0502020204030204" pitchFamily="34" charset="0"/>
                          <a:ea typeface="+mn-ea"/>
                          <a:cs typeface="+mn-cs"/>
                        </a:rPr>
                        <a:t>Scripture</a:t>
                      </a:r>
                    </a:p>
                  </a:txBody>
                  <a:tcPr marT="45714" marB="45714"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kern="1200" dirty="0">
                          <a:solidFill>
                            <a:srgbClr val="0000CC"/>
                          </a:solidFill>
                          <a:latin typeface="Calibri" panose="020F0502020204030204" pitchFamily="34" charset="0"/>
                          <a:ea typeface="+mn-ea"/>
                          <a:cs typeface="+mn-cs"/>
                        </a:rPr>
                        <a:t>4/5</a:t>
                      </a:r>
                    </a:p>
                  </a:txBody>
                  <a:tcPr marT="45714" marB="45714"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C00000"/>
                          </a:solidFill>
                          <a:effectLst/>
                          <a:latin typeface="Calibri" panose="020F0502020204030204" pitchFamily="34" charset="0"/>
                          <a:ea typeface="+mn-ea"/>
                          <a:cs typeface="+mn-cs"/>
                        </a:rPr>
                        <a:t>1/5</a:t>
                      </a:r>
                    </a:p>
                  </a:txBody>
                  <a:tcPr marT="45714" marB="45714" anchor="ctr" horzOverflow="overflow"/>
                </a:tc>
                <a:extLst>
                  <a:ext uri="{0D108BD9-81ED-4DB2-BD59-A6C34878D82A}">
                    <a16:rowId xmlns:a16="http://schemas.microsoft.com/office/drawing/2014/main" val="2215589415"/>
                  </a:ext>
                </a:extLst>
              </a:tr>
              <a:tr h="477954">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chemeClr val="bg2"/>
                          </a:solidFill>
                          <a:effectLst/>
                          <a:latin typeface="Calibri" panose="020F0502020204030204" pitchFamily="34" charset="0"/>
                          <a:ea typeface="+mn-ea"/>
                          <a:cs typeface="+mn-cs"/>
                        </a:rPr>
                        <a:t>Covenants</a:t>
                      </a:r>
                    </a:p>
                  </a:txBody>
                  <a:tcPr marT="45714" marB="45714"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kern="1200" dirty="0">
                          <a:solidFill>
                            <a:srgbClr val="0000CC"/>
                          </a:solidFill>
                          <a:latin typeface="Calibri" panose="020F0502020204030204" pitchFamily="34" charset="0"/>
                          <a:ea typeface="+mn-ea"/>
                          <a:cs typeface="+mn-cs"/>
                        </a:rPr>
                        <a:t>Parties</a:t>
                      </a:r>
                    </a:p>
                  </a:txBody>
                  <a:tcPr marT="45714" marB="45714"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C00000"/>
                          </a:solidFill>
                          <a:effectLst/>
                          <a:latin typeface="Calibri" panose="020F0502020204030204" pitchFamily="34" charset="0"/>
                          <a:ea typeface="+mn-ea"/>
                          <a:cs typeface="+mn-cs"/>
                        </a:rPr>
                        <a:t>Beneficiaries</a:t>
                      </a:r>
                    </a:p>
                  </a:txBody>
                  <a:tcPr marT="45714" marB="45714" anchor="ctr" horzOverflow="overflow"/>
                </a:tc>
                <a:extLst>
                  <a:ext uri="{0D108BD9-81ED-4DB2-BD59-A6C34878D82A}">
                    <a16:rowId xmlns:a16="http://schemas.microsoft.com/office/drawing/2014/main" val="3144159118"/>
                  </a:ext>
                </a:extLst>
              </a:tr>
              <a:tr h="653999">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sng" strike="noStrike" kern="1200" cap="none" normalizeH="0" baseline="0" dirty="0">
                          <a:ln>
                            <a:noFill/>
                          </a:ln>
                          <a:solidFill>
                            <a:schemeClr val="bg2"/>
                          </a:solidFill>
                          <a:effectLst/>
                          <a:latin typeface="Calibri" panose="020F0502020204030204" pitchFamily="34" charset="0"/>
                          <a:ea typeface="+mn-ea"/>
                          <a:cs typeface="+mn-cs"/>
                        </a:rPr>
                        <a:t>Nation</a:t>
                      </a:r>
                    </a:p>
                  </a:txBody>
                  <a:tcPr marT="45714" marB="45714" anchor="ctr" horzOverflow="overflow">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sng" kern="1200" dirty="0">
                          <a:solidFill>
                            <a:srgbClr val="0000CC"/>
                          </a:solidFill>
                          <a:latin typeface="Calibri" panose="020F0502020204030204" pitchFamily="34" charset="0"/>
                          <a:ea typeface="+mn-ea"/>
                          <a:cs typeface="+mn-cs"/>
                        </a:rPr>
                        <a:t>Political</a:t>
                      </a:r>
                    </a:p>
                  </a:txBody>
                  <a:tcPr marT="45714" marB="45714" anchor="ctr" horzOverflow="overflow">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sng" strike="noStrike" kern="1200" cap="none" normalizeH="0" baseline="0" dirty="0">
                          <a:ln>
                            <a:noFill/>
                          </a:ln>
                          <a:solidFill>
                            <a:srgbClr val="C00000"/>
                          </a:solidFill>
                          <a:effectLst/>
                          <a:latin typeface="Calibri" panose="020F0502020204030204" pitchFamily="34" charset="0"/>
                          <a:ea typeface="+mn-ea"/>
                          <a:cs typeface="+mn-cs"/>
                        </a:rPr>
                        <a:t>Spiritual</a:t>
                      </a:r>
                    </a:p>
                  </a:txBody>
                  <a:tcPr marT="45714" marB="45714" anchor="ctr" horzOverflow="overflow">
                    <a:solidFill>
                      <a:srgbClr val="FFFFCC"/>
                    </a:solidFill>
                  </a:tcPr>
                </a:tc>
                <a:extLst>
                  <a:ext uri="{0D108BD9-81ED-4DB2-BD59-A6C34878D82A}">
                    <a16:rowId xmlns:a16="http://schemas.microsoft.com/office/drawing/2014/main" val="3155297498"/>
                  </a:ext>
                </a:extLst>
              </a:tr>
            </a:tbl>
          </a:graphicData>
        </a:graphic>
      </p:graphicFrame>
    </p:spTree>
    <p:extLst>
      <p:ext uri="{BB962C8B-B14F-4D97-AF65-F5344CB8AC3E}">
        <p14:creationId xmlns:p14="http://schemas.microsoft.com/office/powerpoint/2010/main" val="3830710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3714FB-68AB-4D94-AF7E-67EA8D118717}"/>
              </a:ext>
            </a:extLst>
          </p:cNvPr>
          <p:cNvPicPr>
            <a:picLocks noChangeAspect="1"/>
          </p:cNvPicPr>
          <p:nvPr/>
        </p:nvPicPr>
        <p:blipFill>
          <a:blip r:embed="rId2"/>
          <a:stretch>
            <a:fillRect/>
          </a:stretch>
        </p:blipFill>
        <p:spPr>
          <a:xfrm>
            <a:off x="1838857" y="343287"/>
            <a:ext cx="8514286" cy="6171429"/>
          </a:xfrm>
          <a:prstGeom prst="rect">
            <a:avLst/>
          </a:prstGeom>
        </p:spPr>
      </p:pic>
    </p:spTree>
    <p:extLst>
      <p:ext uri="{BB962C8B-B14F-4D97-AF65-F5344CB8AC3E}">
        <p14:creationId xmlns:p14="http://schemas.microsoft.com/office/powerpoint/2010/main" val="2943853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1828800" y="228600"/>
            <a:ext cx="8534400" cy="6400800"/>
          </a:xfrm>
          <a:prstGeom prst="rect">
            <a:avLst/>
          </a:prstGeom>
          <a:noFill/>
          <a:ln w="9525">
            <a:noFill/>
            <a:miter lim="800000"/>
            <a:headEnd/>
            <a:tailEnd/>
          </a:ln>
        </p:spPr>
      </p:pic>
    </p:spTree>
    <p:extLst>
      <p:ext uri="{BB962C8B-B14F-4D97-AF65-F5344CB8AC3E}">
        <p14:creationId xmlns:p14="http://schemas.microsoft.com/office/powerpoint/2010/main" val="29618297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B7D7F2-8B2F-42EB-9742-4FDE304A451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Romans 10:19</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 say, surely Israel did not know, did they? First Moses says, “I will make you jealous by that which is </a:t>
            </a:r>
            <a:r>
              <a:rPr lang="en-US" sz="36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a nation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a nation without understanding will I anger you.”</a:t>
            </a:r>
          </a:p>
        </p:txBody>
      </p:sp>
    </p:spTree>
    <p:extLst>
      <p:ext uri="{BB962C8B-B14F-4D97-AF65-F5344CB8AC3E}">
        <p14:creationId xmlns:p14="http://schemas.microsoft.com/office/powerpoint/2010/main" val="19728060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06D5D5-777F-4D38-9FAD-AAEFF54335C1}"/>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Galatians 3:28</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 is neither Jew nor Greek, there is neither slave nor free man, there is neither male nor female; for you are all one in Christ Jesus.</a:t>
            </a:r>
          </a:p>
        </p:txBody>
      </p:sp>
    </p:spTree>
    <p:extLst>
      <p:ext uri="{BB962C8B-B14F-4D97-AF65-F5344CB8AC3E}">
        <p14:creationId xmlns:p14="http://schemas.microsoft.com/office/powerpoint/2010/main" val="30973443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Placeholder 2"/>
          <p:cNvGraphicFramePr>
            <a:graphicFrameLocks noGrp="1"/>
          </p:cNvGraphicFramePr>
          <p:nvPr>
            <p:ph type="tbl" idx="1"/>
            <p:extLst>
              <p:ext uri="{D42A27DB-BD31-4B8C-83A1-F6EECF244321}">
                <p14:modId xmlns:p14="http://schemas.microsoft.com/office/powerpoint/2010/main" val="3557654753"/>
              </p:ext>
            </p:extLst>
          </p:nvPr>
        </p:nvGraphicFramePr>
        <p:xfrm>
          <a:off x="609600" y="247652"/>
          <a:ext cx="10972800" cy="6362696"/>
        </p:xfrm>
        <a:graphic>
          <a:graphicData uri="http://schemas.openxmlformats.org/drawingml/2006/table">
            <a:tbl>
              <a:tblPr firstRow="1" bandRow="1">
                <a:tableStyleId>{073A0DAA-6AF3-43AB-8588-CEC1D06C72B9}</a:tableStyleId>
              </a:tblPr>
              <a:tblGrid>
                <a:gridCol w="2932386">
                  <a:extLst>
                    <a:ext uri="{9D8B030D-6E8A-4147-A177-3AD203B41FA5}">
                      <a16:colId xmlns:a16="http://schemas.microsoft.com/office/drawing/2014/main" val="2807051881"/>
                    </a:ext>
                  </a:extLst>
                </a:gridCol>
                <a:gridCol w="4256690">
                  <a:extLst>
                    <a:ext uri="{9D8B030D-6E8A-4147-A177-3AD203B41FA5}">
                      <a16:colId xmlns:a16="http://schemas.microsoft.com/office/drawing/2014/main" val="416673137"/>
                    </a:ext>
                  </a:extLst>
                </a:gridCol>
                <a:gridCol w="3783724">
                  <a:extLst>
                    <a:ext uri="{9D8B030D-6E8A-4147-A177-3AD203B41FA5}">
                      <a16:colId xmlns:a16="http://schemas.microsoft.com/office/drawing/2014/main" val="3259655191"/>
                    </a:ext>
                  </a:extLst>
                </a:gridCol>
              </a:tblGrid>
              <a:tr h="795333">
                <a:tc gridSpan="3">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600" b="1"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5. </a:t>
                      </a:r>
                      <a:r>
                        <a:rPr kumimoji="0" lang="en-US" alt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Discontinuity Between Israel &amp; the Church</a:t>
                      </a:r>
                      <a:endPar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endParaRPr>
                    </a:p>
                  </a:txBody>
                  <a:tcPr marT="45724" marB="45724" anchor="ct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lnL w="12700" cap="flat" cmpd="sng" algn="ctr">
                      <a:solidFill>
                        <a:schemeClr val="tx1"/>
                      </a:solidFill>
                      <a:prstDash val="solid"/>
                      <a:round/>
                      <a:headEnd type="none" w="med" len="med"/>
                      <a:tailEnd type="none" w="med" len="med"/>
                    </a:lnL>
                  </a:tcP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tc>
                <a:extLst>
                  <a:ext uri="{0D108BD9-81ED-4DB2-BD59-A6C34878D82A}">
                    <a16:rowId xmlns:a16="http://schemas.microsoft.com/office/drawing/2014/main" val="1440537022"/>
                  </a:ext>
                </a:extLst>
              </a:tr>
              <a:tr h="7195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800" b="0" i="0" u="none" strike="noStrike" cap="none" normalizeH="0" baseline="0" dirty="0">
                        <a:ln>
                          <a:noFill/>
                        </a:ln>
                        <a:solidFill>
                          <a:srgbClr val="C00000"/>
                        </a:solidFill>
                        <a:effectLst/>
                        <a:latin typeface="Calibri" panose="020F0502020204030204" pitchFamily="34" charset="0"/>
                      </a:endParaRPr>
                    </a:p>
                  </a:txBody>
                  <a:tcPr marT="45714" marB="45714"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kern="1200" dirty="0">
                          <a:solidFill>
                            <a:srgbClr val="0000CC"/>
                          </a:solidFill>
                          <a:latin typeface="Calibri" panose="020F0502020204030204" pitchFamily="34" charset="0"/>
                          <a:ea typeface="+mn-ea"/>
                          <a:cs typeface="+mn-cs"/>
                        </a:rPr>
                        <a:t>ISRAEL</a:t>
                      </a:r>
                    </a:p>
                  </a:txBody>
                  <a:tcPr marT="45714" marB="45714"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cap="none" normalizeH="0" baseline="0" dirty="0">
                          <a:ln>
                            <a:noFill/>
                          </a:ln>
                          <a:solidFill>
                            <a:srgbClr val="C00000"/>
                          </a:solidFill>
                          <a:effectLst/>
                          <a:latin typeface="Calibri" panose="020F0502020204030204" pitchFamily="34" charset="0"/>
                        </a:rPr>
                        <a:t>CHURCH</a:t>
                      </a:r>
                    </a:p>
                  </a:txBody>
                  <a:tcPr marT="45714" marB="45714" anchor="ctr" horzOverflow="overflow"/>
                </a:tc>
                <a:extLst>
                  <a:ext uri="{0D108BD9-81ED-4DB2-BD59-A6C34878D82A}">
                    <a16:rowId xmlns:a16="http://schemas.microsoft.com/office/drawing/2014/main" val="1459597859"/>
                  </a:ext>
                </a:extLst>
              </a:tr>
              <a:tr h="605975">
                <a:tc>
                  <a:txBody>
                    <a:bodyPr/>
                    <a:lstStyle/>
                    <a:p>
                      <a:pPr marL="0" marR="0" lvl="0" indent="0" algn="l" defTabSz="914400" rtl="0" eaLnBrk="1" fontAlgn="base" latinLnBrk="0" hangingPunct="1">
                        <a:lnSpc>
                          <a:spcPct val="100000"/>
                        </a:lnSpc>
                        <a:spcBef>
                          <a:spcPts val="600"/>
                        </a:spcBef>
                        <a:spcAft>
                          <a:spcPts val="600"/>
                        </a:spcAft>
                        <a:buClr>
                          <a:schemeClr val="tx2"/>
                        </a:buClr>
                        <a:buSzPct val="75000"/>
                        <a:buFont typeface="Wingdings" pitchFamily="2" charset="2"/>
                        <a:buNone/>
                        <a:tabLst/>
                      </a:pPr>
                      <a:r>
                        <a:rPr kumimoji="0" lang="en-US" sz="2600" b="1" i="0" u="none" strike="noStrike" kern="1200" cap="none" normalizeH="0" baseline="0" dirty="0">
                          <a:ln>
                            <a:noFill/>
                          </a:ln>
                          <a:solidFill>
                            <a:schemeClr val="bg2"/>
                          </a:solidFill>
                          <a:effectLst/>
                          <a:latin typeface="Calibri" panose="020F0502020204030204" pitchFamily="34" charset="0"/>
                          <a:ea typeface="+mn-ea"/>
                          <a:cs typeface="+mn-cs"/>
                        </a:rPr>
                        <a:t>Wars</a:t>
                      </a:r>
                    </a:p>
                  </a:txBody>
                  <a:tcPr marT="45726" marB="45726" horzOverflow="overflow">
                    <a:solidFill>
                      <a:schemeClr val="tx1">
                        <a:lumMod val="95000"/>
                      </a:schemeClr>
                    </a:solidFill>
                  </a:tcPr>
                </a:tc>
                <a:tc>
                  <a:txBody>
                    <a:bodyPr/>
                    <a:lstStyle/>
                    <a:p>
                      <a:pPr marL="0" marR="0" lvl="0" indent="0" algn="l" defTabSz="914400" rtl="0" eaLnBrk="1" fontAlgn="base" latinLnBrk="0" hangingPunct="1">
                        <a:lnSpc>
                          <a:spcPct val="100000"/>
                        </a:lnSpc>
                        <a:spcBef>
                          <a:spcPts val="600"/>
                        </a:spcBef>
                        <a:spcAft>
                          <a:spcPts val="600"/>
                        </a:spcAft>
                        <a:buClr>
                          <a:schemeClr val="tx2"/>
                        </a:buClr>
                        <a:buSzPct val="75000"/>
                        <a:buFont typeface="Wingdings" pitchFamily="2" charset="2"/>
                        <a:buNone/>
                        <a:tabLst/>
                      </a:pPr>
                      <a:r>
                        <a:rPr lang="en-US" sz="2600" b="1" kern="1200" dirty="0">
                          <a:solidFill>
                            <a:srgbClr val="0000CC"/>
                          </a:solidFill>
                          <a:latin typeface="Calibri" panose="020F0502020204030204" pitchFamily="34" charset="0"/>
                          <a:ea typeface="+mn-ea"/>
                          <a:cs typeface="+mn-cs"/>
                        </a:rPr>
                        <a:t>Political</a:t>
                      </a:r>
                    </a:p>
                  </a:txBody>
                  <a:tcPr marT="45726" marB="45726" horzOverflow="overflow">
                    <a:solidFill>
                      <a:schemeClr val="tx1">
                        <a:lumMod val="95000"/>
                      </a:schemeClr>
                    </a:solidFill>
                  </a:tcPr>
                </a:tc>
                <a:tc>
                  <a:txBody>
                    <a:bodyPr/>
                    <a:lstStyle/>
                    <a:p>
                      <a:pPr marL="0" marR="0" lvl="0" indent="0" algn="l" defTabSz="914400" rtl="0" eaLnBrk="1" fontAlgn="base" latinLnBrk="0" hangingPunct="1">
                        <a:lnSpc>
                          <a:spcPct val="100000"/>
                        </a:lnSpc>
                        <a:spcBef>
                          <a:spcPts val="600"/>
                        </a:spcBef>
                        <a:spcAft>
                          <a:spcPts val="600"/>
                        </a:spcAft>
                        <a:buClr>
                          <a:schemeClr val="tx2"/>
                        </a:buClr>
                        <a:buSzPct val="75000"/>
                        <a:buFont typeface="Wingdings" pitchFamily="2" charset="2"/>
                        <a:buNone/>
                        <a:tabLst/>
                      </a:pPr>
                      <a:r>
                        <a:rPr kumimoji="0" lang="en-US" sz="2600" b="1" i="0" u="none" strike="noStrike" kern="1200" cap="none" normalizeH="0" baseline="0" dirty="0">
                          <a:ln>
                            <a:noFill/>
                          </a:ln>
                          <a:solidFill>
                            <a:srgbClr val="C00000"/>
                          </a:solidFill>
                          <a:effectLst/>
                          <a:latin typeface="Calibri" panose="020F0502020204030204" pitchFamily="34" charset="0"/>
                          <a:ea typeface="+mn-ea"/>
                          <a:cs typeface="+mn-cs"/>
                        </a:rPr>
                        <a:t>Spiritual</a:t>
                      </a:r>
                    </a:p>
                  </a:txBody>
                  <a:tcPr marT="45726" marB="45726" horzOverflow="overflow">
                    <a:solidFill>
                      <a:schemeClr val="tx1">
                        <a:lumMod val="95000"/>
                      </a:schemeClr>
                    </a:solidFill>
                  </a:tcPr>
                </a:tc>
                <a:extLst>
                  <a:ext uri="{0D108BD9-81ED-4DB2-BD59-A6C34878D82A}">
                    <a16:rowId xmlns:a16="http://schemas.microsoft.com/office/drawing/2014/main" val="4190093951"/>
                  </a:ext>
                </a:extLst>
              </a:tr>
              <a:tr h="605975">
                <a:tc>
                  <a:txBody>
                    <a:bodyPr/>
                    <a:lstStyle/>
                    <a:p>
                      <a:pPr marL="0" marR="0" lvl="0" indent="0" algn="l" defTabSz="914400" rtl="0" eaLnBrk="1" fontAlgn="base" latinLnBrk="0" hangingPunct="1">
                        <a:lnSpc>
                          <a:spcPct val="100000"/>
                        </a:lnSpc>
                        <a:spcBef>
                          <a:spcPts val="600"/>
                        </a:spcBef>
                        <a:spcAft>
                          <a:spcPts val="600"/>
                        </a:spcAft>
                        <a:buClr>
                          <a:schemeClr val="tx2"/>
                        </a:buClr>
                        <a:buSzPct val="75000"/>
                        <a:buFont typeface="Wingdings" pitchFamily="2" charset="2"/>
                        <a:buNone/>
                        <a:tabLst/>
                      </a:pPr>
                      <a:r>
                        <a:rPr kumimoji="0" lang="en-US" sz="2600" b="1" i="0" u="sng" strike="noStrike" kern="1200" cap="none" normalizeH="0" baseline="0" dirty="0">
                          <a:ln>
                            <a:noFill/>
                          </a:ln>
                          <a:solidFill>
                            <a:schemeClr val="bg2"/>
                          </a:solidFill>
                          <a:effectLst/>
                          <a:latin typeface="Calibri" panose="020F0502020204030204" pitchFamily="34" charset="0"/>
                          <a:ea typeface="+mn-ea"/>
                          <a:cs typeface="+mn-cs"/>
                        </a:rPr>
                        <a:t>Timing</a:t>
                      </a:r>
                    </a:p>
                  </a:txBody>
                  <a:tcPr marT="45726" marB="45726" horzOverflow="overflow">
                    <a:solidFill>
                      <a:srgbClr val="FFFFCC"/>
                    </a:solidFill>
                  </a:tcPr>
                </a:tc>
                <a:tc>
                  <a:txBody>
                    <a:bodyPr/>
                    <a:lstStyle/>
                    <a:p>
                      <a:pPr marL="0" marR="0" lvl="0" indent="0" algn="l" defTabSz="914400" rtl="0" eaLnBrk="1" fontAlgn="base" latinLnBrk="0" hangingPunct="1">
                        <a:lnSpc>
                          <a:spcPct val="100000"/>
                        </a:lnSpc>
                        <a:spcBef>
                          <a:spcPts val="600"/>
                        </a:spcBef>
                        <a:spcAft>
                          <a:spcPts val="600"/>
                        </a:spcAft>
                        <a:buClr>
                          <a:schemeClr val="tx2"/>
                        </a:buClr>
                        <a:buSzPct val="75000"/>
                        <a:buFont typeface="Wingdings" pitchFamily="2" charset="2"/>
                        <a:buNone/>
                        <a:tabLst/>
                      </a:pPr>
                      <a:r>
                        <a:rPr lang="en-US" sz="2600" b="1" u="sng" kern="1200" dirty="0">
                          <a:solidFill>
                            <a:srgbClr val="0000CC"/>
                          </a:solidFill>
                          <a:latin typeface="Calibri" panose="020F0502020204030204" pitchFamily="34" charset="0"/>
                          <a:ea typeface="+mn-ea"/>
                          <a:cs typeface="+mn-cs"/>
                        </a:rPr>
                        <a:t>A quo / ad </a:t>
                      </a:r>
                      <a:r>
                        <a:rPr lang="en-US" sz="2600" b="1" u="sng" kern="1200" dirty="0" err="1">
                          <a:solidFill>
                            <a:srgbClr val="0000CC"/>
                          </a:solidFill>
                          <a:latin typeface="Calibri" panose="020F0502020204030204" pitchFamily="34" charset="0"/>
                          <a:ea typeface="+mn-ea"/>
                          <a:cs typeface="+mn-cs"/>
                        </a:rPr>
                        <a:t>quem</a:t>
                      </a:r>
                      <a:endParaRPr lang="en-US" sz="2600" b="1" u="sng" kern="1200" dirty="0">
                        <a:solidFill>
                          <a:srgbClr val="0000CC"/>
                        </a:solidFill>
                        <a:latin typeface="Calibri" panose="020F0502020204030204" pitchFamily="34" charset="0"/>
                        <a:ea typeface="+mn-ea"/>
                        <a:cs typeface="+mn-cs"/>
                      </a:endParaRPr>
                    </a:p>
                  </a:txBody>
                  <a:tcPr marT="45726" marB="45726" horzOverflow="overflow">
                    <a:solidFill>
                      <a:srgbClr val="FFFFCC"/>
                    </a:solidFill>
                  </a:tcPr>
                </a:tc>
                <a:tc>
                  <a:txBody>
                    <a:bodyPr/>
                    <a:lstStyle/>
                    <a:p>
                      <a:pPr marL="0" marR="0" lvl="0" indent="0" algn="l" defTabSz="914400" rtl="0" eaLnBrk="1" fontAlgn="base" latinLnBrk="0" hangingPunct="1">
                        <a:lnSpc>
                          <a:spcPct val="100000"/>
                        </a:lnSpc>
                        <a:spcBef>
                          <a:spcPts val="600"/>
                        </a:spcBef>
                        <a:spcAft>
                          <a:spcPts val="600"/>
                        </a:spcAft>
                        <a:buClr>
                          <a:schemeClr val="tx2"/>
                        </a:buClr>
                        <a:buSzPct val="75000"/>
                        <a:buFont typeface="Wingdings" pitchFamily="2" charset="2"/>
                        <a:buNone/>
                        <a:tabLst/>
                      </a:pPr>
                      <a:r>
                        <a:rPr kumimoji="0" lang="en-US" sz="2600" b="1" i="0" u="sng" strike="noStrike" kern="1200" cap="none" normalizeH="0" baseline="0" dirty="0">
                          <a:ln>
                            <a:noFill/>
                          </a:ln>
                          <a:solidFill>
                            <a:srgbClr val="C00000"/>
                          </a:solidFill>
                          <a:effectLst/>
                          <a:latin typeface="Calibri" panose="020F0502020204030204" pitchFamily="34" charset="0"/>
                          <a:ea typeface="+mn-ea"/>
                          <a:cs typeface="+mn-cs"/>
                        </a:rPr>
                        <a:t>No time indicators</a:t>
                      </a:r>
                    </a:p>
                  </a:txBody>
                  <a:tcPr marT="45726" marB="45726" horzOverflow="overflow">
                    <a:solidFill>
                      <a:srgbClr val="FFFFCC"/>
                    </a:solidFill>
                  </a:tcPr>
                </a:tc>
                <a:extLst>
                  <a:ext uri="{0D108BD9-81ED-4DB2-BD59-A6C34878D82A}">
                    <a16:rowId xmlns:a16="http://schemas.microsoft.com/office/drawing/2014/main" val="1085081869"/>
                  </a:ext>
                </a:extLst>
              </a:tr>
              <a:tr h="605975">
                <a:tc>
                  <a:txBody>
                    <a:bodyPr/>
                    <a:lstStyle/>
                    <a:p>
                      <a:pPr marL="0" marR="0" lvl="0" indent="0" algn="l" defTabSz="914400" rtl="0" eaLnBrk="1" fontAlgn="base" latinLnBrk="0" hangingPunct="1">
                        <a:lnSpc>
                          <a:spcPct val="100000"/>
                        </a:lnSpc>
                        <a:spcBef>
                          <a:spcPts val="600"/>
                        </a:spcBef>
                        <a:spcAft>
                          <a:spcPts val="600"/>
                        </a:spcAft>
                        <a:buClr>
                          <a:schemeClr val="tx2"/>
                        </a:buClr>
                        <a:buSzPct val="75000"/>
                        <a:buFont typeface="Wingdings" pitchFamily="2" charset="2"/>
                        <a:buNone/>
                        <a:tabLst/>
                      </a:pPr>
                      <a:r>
                        <a:rPr kumimoji="0" lang="en-US" sz="2600" b="1" i="0" u="none" strike="noStrike" kern="1200" cap="none" normalizeH="0" baseline="0" dirty="0">
                          <a:ln>
                            <a:noFill/>
                          </a:ln>
                          <a:solidFill>
                            <a:schemeClr val="bg2"/>
                          </a:solidFill>
                          <a:effectLst/>
                          <a:latin typeface="Calibri" panose="020F0502020204030204" pitchFamily="34" charset="0"/>
                          <a:ea typeface="+mn-ea"/>
                          <a:cs typeface="+mn-cs"/>
                        </a:rPr>
                        <a:t>Priesthood</a:t>
                      </a:r>
                    </a:p>
                  </a:txBody>
                  <a:tcPr marT="45726" marB="45726" horzOverflow="overflow">
                    <a:solidFill>
                      <a:schemeClr val="tx1">
                        <a:lumMod val="95000"/>
                      </a:schemeClr>
                    </a:solidFill>
                  </a:tcPr>
                </a:tc>
                <a:tc>
                  <a:txBody>
                    <a:bodyPr/>
                    <a:lstStyle/>
                    <a:p>
                      <a:pPr marL="0" marR="0" lvl="0" indent="0" algn="l" defTabSz="914400" rtl="0" eaLnBrk="1" fontAlgn="base" latinLnBrk="0" hangingPunct="1">
                        <a:lnSpc>
                          <a:spcPct val="100000"/>
                        </a:lnSpc>
                        <a:spcBef>
                          <a:spcPts val="600"/>
                        </a:spcBef>
                        <a:spcAft>
                          <a:spcPts val="600"/>
                        </a:spcAft>
                        <a:buClr>
                          <a:schemeClr val="tx2"/>
                        </a:buClr>
                        <a:buSzPct val="75000"/>
                        <a:buFont typeface="Wingdings" pitchFamily="2" charset="2"/>
                        <a:buNone/>
                        <a:tabLst/>
                      </a:pPr>
                      <a:r>
                        <a:rPr lang="en-US" sz="2600" b="1" kern="1200" dirty="0">
                          <a:solidFill>
                            <a:srgbClr val="0000CC"/>
                          </a:solidFill>
                          <a:latin typeface="Calibri" panose="020F0502020204030204" pitchFamily="34" charset="0"/>
                          <a:ea typeface="+mn-ea"/>
                          <a:cs typeface="+mn-cs"/>
                        </a:rPr>
                        <a:t>Have a priesthood</a:t>
                      </a:r>
                    </a:p>
                  </a:txBody>
                  <a:tcPr marT="45726" marB="45726" horzOverflow="overflow">
                    <a:solidFill>
                      <a:schemeClr val="tx1">
                        <a:lumMod val="95000"/>
                      </a:schemeClr>
                    </a:solidFill>
                  </a:tcPr>
                </a:tc>
                <a:tc>
                  <a:txBody>
                    <a:bodyPr/>
                    <a:lstStyle/>
                    <a:p>
                      <a:pPr marL="0" marR="0" lvl="0" indent="0" algn="l" defTabSz="914400" rtl="0" eaLnBrk="1" fontAlgn="base" latinLnBrk="0" hangingPunct="1">
                        <a:lnSpc>
                          <a:spcPct val="100000"/>
                        </a:lnSpc>
                        <a:spcBef>
                          <a:spcPts val="600"/>
                        </a:spcBef>
                        <a:spcAft>
                          <a:spcPts val="600"/>
                        </a:spcAft>
                        <a:buClr>
                          <a:schemeClr val="tx2"/>
                        </a:buClr>
                        <a:buSzPct val="75000"/>
                        <a:buFont typeface="Wingdings" pitchFamily="2" charset="2"/>
                        <a:buNone/>
                        <a:tabLst/>
                      </a:pPr>
                      <a:r>
                        <a:rPr kumimoji="0" lang="en-US" sz="2600" b="1" i="0" u="none" strike="noStrike" kern="1200" cap="none" normalizeH="0" baseline="0" dirty="0">
                          <a:ln>
                            <a:noFill/>
                          </a:ln>
                          <a:solidFill>
                            <a:srgbClr val="C00000"/>
                          </a:solidFill>
                          <a:effectLst/>
                          <a:latin typeface="Calibri" panose="020F0502020204030204" pitchFamily="34" charset="0"/>
                          <a:ea typeface="+mn-ea"/>
                          <a:cs typeface="+mn-cs"/>
                        </a:rPr>
                        <a:t>Are a priesthood</a:t>
                      </a:r>
                    </a:p>
                  </a:txBody>
                  <a:tcPr marT="45726" marB="45726" horzOverflow="overflow">
                    <a:solidFill>
                      <a:schemeClr val="tx1">
                        <a:lumMod val="95000"/>
                      </a:schemeClr>
                    </a:solidFill>
                  </a:tcPr>
                </a:tc>
                <a:extLst>
                  <a:ext uri="{0D108BD9-81ED-4DB2-BD59-A6C34878D82A}">
                    <a16:rowId xmlns:a16="http://schemas.microsoft.com/office/drawing/2014/main" val="3070623534"/>
                  </a:ext>
                </a:extLst>
              </a:tr>
              <a:tr h="605975">
                <a:tc>
                  <a:txBody>
                    <a:bodyPr/>
                    <a:lstStyle/>
                    <a:p>
                      <a:pPr marL="0" marR="0" lvl="0" indent="0" algn="l" defTabSz="914400" rtl="0" eaLnBrk="1" fontAlgn="base" latinLnBrk="0" hangingPunct="1">
                        <a:lnSpc>
                          <a:spcPct val="100000"/>
                        </a:lnSpc>
                        <a:spcBef>
                          <a:spcPts val="600"/>
                        </a:spcBef>
                        <a:spcAft>
                          <a:spcPts val="600"/>
                        </a:spcAft>
                        <a:buClr>
                          <a:schemeClr val="tx2"/>
                        </a:buClr>
                        <a:buSzPct val="75000"/>
                        <a:buFont typeface="Wingdings" pitchFamily="2" charset="2"/>
                        <a:buNone/>
                        <a:tabLst/>
                      </a:pPr>
                      <a:r>
                        <a:rPr kumimoji="0" lang="en-US" sz="2600" b="1" i="0" u="none" strike="noStrike" kern="1200" cap="none" normalizeH="0" baseline="0" dirty="0">
                          <a:ln>
                            <a:noFill/>
                          </a:ln>
                          <a:solidFill>
                            <a:schemeClr val="bg2"/>
                          </a:solidFill>
                          <a:effectLst/>
                          <a:latin typeface="Calibri" panose="020F0502020204030204" pitchFamily="34" charset="0"/>
                          <a:ea typeface="+mn-ea"/>
                          <a:cs typeface="+mn-cs"/>
                        </a:rPr>
                        <a:t>Temple</a:t>
                      </a:r>
                    </a:p>
                  </a:txBody>
                  <a:tcPr marT="45726" marB="45726" horzOverflow="overflow"/>
                </a:tc>
                <a:tc>
                  <a:txBody>
                    <a:bodyPr/>
                    <a:lstStyle/>
                    <a:p>
                      <a:pPr marL="0" marR="0" lvl="0" indent="0" algn="l" defTabSz="914400" rtl="0" eaLnBrk="1" fontAlgn="base" latinLnBrk="0" hangingPunct="1">
                        <a:lnSpc>
                          <a:spcPct val="100000"/>
                        </a:lnSpc>
                        <a:spcBef>
                          <a:spcPts val="600"/>
                        </a:spcBef>
                        <a:spcAft>
                          <a:spcPts val="600"/>
                        </a:spcAft>
                        <a:buClr>
                          <a:schemeClr val="tx2"/>
                        </a:buClr>
                        <a:buSzPct val="75000"/>
                        <a:buFont typeface="Wingdings" pitchFamily="2" charset="2"/>
                        <a:buNone/>
                        <a:tabLst/>
                      </a:pPr>
                      <a:r>
                        <a:rPr lang="en-US" sz="2600" b="1" kern="1200" dirty="0">
                          <a:solidFill>
                            <a:srgbClr val="0000CC"/>
                          </a:solidFill>
                          <a:latin typeface="Calibri" panose="020F0502020204030204" pitchFamily="34" charset="0"/>
                          <a:ea typeface="+mn-ea"/>
                          <a:cs typeface="+mn-cs"/>
                        </a:rPr>
                        <a:t>Physical</a:t>
                      </a:r>
                    </a:p>
                  </a:txBody>
                  <a:tcPr marT="45726" marB="45726" horzOverflow="overflow"/>
                </a:tc>
                <a:tc>
                  <a:txBody>
                    <a:bodyPr/>
                    <a:lstStyle/>
                    <a:p>
                      <a:pPr marL="0" marR="0" lvl="0" indent="0" algn="l" defTabSz="914400" rtl="0" eaLnBrk="1" fontAlgn="base" latinLnBrk="0" hangingPunct="1">
                        <a:lnSpc>
                          <a:spcPct val="100000"/>
                        </a:lnSpc>
                        <a:spcBef>
                          <a:spcPts val="600"/>
                        </a:spcBef>
                        <a:spcAft>
                          <a:spcPts val="600"/>
                        </a:spcAft>
                        <a:buClr>
                          <a:schemeClr val="tx2"/>
                        </a:buClr>
                        <a:buSzPct val="75000"/>
                        <a:buFont typeface="Wingdings" pitchFamily="2" charset="2"/>
                        <a:buNone/>
                        <a:tabLst/>
                      </a:pPr>
                      <a:r>
                        <a:rPr kumimoji="0" lang="en-US" sz="2600" b="1" i="0" u="none" strike="noStrike" kern="1200" cap="none" normalizeH="0" baseline="0" dirty="0">
                          <a:ln>
                            <a:noFill/>
                          </a:ln>
                          <a:solidFill>
                            <a:srgbClr val="C00000"/>
                          </a:solidFill>
                          <a:effectLst/>
                          <a:latin typeface="Calibri" panose="020F0502020204030204" pitchFamily="34" charset="0"/>
                          <a:ea typeface="+mn-ea"/>
                          <a:cs typeface="+mn-cs"/>
                        </a:rPr>
                        <a:t>Body</a:t>
                      </a:r>
                    </a:p>
                  </a:txBody>
                  <a:tcPr marT="45726" marB="45726" horzOverflow="overflow"/>
                </a:tc>
                <a:extLst>
                  <a:ext uri="{0D108BD9-81ED-4DB2-BD59-A6C34878D82A}">
                    <a16:rowId xmlns:a16="http://schemas.microsoft.com/office/drawing/2014/main" val="776872238"/>
                  </a:ext>
                </a:extLst>
              </a:tr>
              <a:tr h="605975">
                <a:tc>
                  <a:txBody>
                    <a:bodyPr/>
                    <a:lstStyle/>
                    <a:p>
                      <a:pPr marL="0" marR="0" lvl="0" indent="0" algn="l" defTabSz="914400" rtl="0" eaLnBrk="1" fontAlgn="base" latinLnBrk="0" hangingPunct="1">
                        <a:lnSpc>
                          <a:spcPct val="100000"/>
                        </a:lnSpc>
                        <a:spcBef>
                          <a:spcPts val="600"/>
                        </a:spcBef>
                        <a:spcAft>
                          <a:spcPts val="600"/>
                        </a:spcAft>
                        <a:buClr>
                          <a:schemeClr val="tx2"/>
                        </a:buClr>
                        <a:buSzPct val="75000"/>
                        <a:buFont typeface="Wingdings" pitchFamily="2" charset="2"/>
                        <a:buNone/>
                        <a:tabLst/>
                      </a:pPr>
                      <a:r>
                        <a:rPr kumimoji="0" lang="en-US" sz="2600" b="1" i="0" u="none" strike="noStrike" kern="1200" cap="none" normalizeH="0" baseline="0" dirty="0">
                          <a:ln>
                            <a:noFill/>
                          </a:ln>
                          <a:solidFill>
                            <a:schemeClr val="bg2"/>
                          </a:solidFill>
                          <a:effectLst/>
                          <a:latin typeface="Calibri" panose="020F0502020204030204" pitchFamily="34" charset="0"/>
                          <a:ea typeface="+mn-ea"/>
                          <a:cs typeface="+mn-cs"/>
                        </a:rPr>
                        <a:t>Resurrection</a:t>
                      </a:r>
                    </a:p>
                  </a:txBody>
                  <a:tcPr marT="45726" marB="45726" horzOverflow="overflow">
                    <a:solidFill>
                      <a:schemeClr val="tx1">
                        <a:lumMod val="95000"/>
                      </a:schemeClr>
                    </a:solidFill>
                  </a:tcPr>
                </a:tc>
                <a:tc>
                  <a:txBody>
                    <a:bodyPr/>
                    <a:lstStyle/>
                    <a:p>
                      <a:pPr marL="0" marR="0" lvl="0" indent="0" algn="l" defTabSz="914400" rtl="0" eaLnBrk="1" fontAlgn="base" latinLnBrk="0" hangingPunct="1">
                        <a:lnSpc>
                          <a:spcPct val="100000"/>
                        </a:lnSpc>
                        <a:spcBef>
                          <a:spcPts val="600"/>
                        </a:spcBef>
                        <a:spcAft>
                          <a:spcPts val="600"/>
                        </a:spcAft>
                        <a:buClr>
                          <a:schemeClr val="tx2"/>
                        </a:buClr>
                        <a:buSzPct val="75000"/>
                        <a:buFont typeface="Wingdings" pitchFamily="2" charset="2"/>
                        <a:buNone/>
                        <a:tabLst/>
                      </a:pPr>
                      <a:r>
                        <a:rPr lang="en-US" sz="2600" b="1" kern="1200" dirty="0">
                          <a:solidFill>
                            <a:srgbClr val="0000CC"/>
                          </a:solidFill>
                          <a:latin typeface="Calibri" panose="020F0502020204030204" pitchFamily="34" charset="0"/>
                          <a:ea typeface="+mn-ea"/>
                          <a:cs typeface="+mn-cs"/>
                        </a:rPr>
                        <a:t>1st resurrection</a:t>
                      </a:r>
                    </a:p>
                  </a:txBody>
                  <a:tcPr marT="45726" marB="45726" horzOverflow="overflow">
                    <a:solidFill>
                      <a:schemeClr val="tx1">
                        <a:lumMod val="95000"/>
                      </a:schemeClr>
                    </a:solidFill>
                  </a:tcPr>
                </a:tc>
                <a:tc>
                  <a:txBody>
                    <a:bodyPr/>
                    <a:lstStyle/>
                    <a:p>
                      <a:pPr marL="0" marR="0" lvl="0" indent="0" algn="l" defTabSz="914400" rtl="0" eaLnBrk="1" fontAlgn="base" latinLnBrk="0" hangingPunct="1">
                        <a:lnSpc>
                          <a:spcPct val="100000"/>
                        </a:lnSpc>
                        <a:spcBef>
                          <a:spcPts val="600"/>
                        </a:spcBef>
                        <a:spcAft>
                          <a:spcPts val="600"/>
                        </a:spcAft>
                        <a:buClr>
                          <a:schemeClr val="tx2"/>
                        </a:buClr>
                        <a:buSzPct val="75000"/>
                        <a:buFont typeface="Wingdings" pitchFamily="2" charset="2"/>
                        <a:buNone/>
                        <a:tabLst/>
                      </a:pPr>
                      <a:r>
                        <a:rPr kumimoji="0" lang="en-US" sz="2600" b="1" i="0" u="none" strike="noStrike" kern="1200" cap="none" normalizeH="0" baseline="0" dirty="0">
                          <a:ln>
                            <a:noFill/>
                          </a:ln>
                          <a:solidFill>
                            <a:srgbClr val="C00000"/>
                          </a:solidFill>
                          <a:effectLst/>
                          <a:latin typeface="Calibri" panose="020F0502020204030204" pitchFamily="34" charset="0"/>
                          <a:ea typeface="+mn-ea"/>
                          <a:cs typeface="+mn-cs"/>
                        </a:rPr>
                        <a:t>Rapture</a:t>
                      </a:r>
                    </a:p>
                  </a:txBody>
                  <a:tcPr marT="45726" marB="45726" horzOverflow="overflow">
                    <a:solidFill>
                      <a:schemeClr val="tx1">
                        <a:lumMod val="95000"/>
                      </a:schemeClr>
                    </a:solidFill>
                  </a:tcPr>
                </a:tc>
                <a:extLst>
                  <a:ext uri="{0D108BD9-81ED-4DB2-BD59-A6C34878D82A}">
                    <a16:rowId xmlns:a16="http://schemas.microsoft.com/office/drawing/2014/main" val="934686761"/>
                  </a:ext>
                </a:extLst>
              </a:tr>
              <a:tr h="605975">
                <a:tc>
                  <a:txBody>
                    <a:bodyPr/>
                    <a:lstStyle/>
                    <a:p>
                      <a:pPr marL="0" marR="0" lvl="0" indent="0" algn="l" defTabSz="914400" rtl="0" eaLnBrk="1" fontAlgn="base" latinLnBrk="0" hangingPunct="1">
                        <a:lnSpc>
                          <a:spcPct val="100000"/>
                        </a:lnSpc>
                        <a:spcBef>
                          <a:spcPts val="600"/>
                        </a:spcBef>
                        <a:spcAft>
                          <a:spcPts val="600"/>
                        </a:spcAft>
                        <a:buClr>
                          <a:schemeClr val="tx2"/>
                        </a:buClr>
                        <a:buSzPct val="75000"/>
                        <a:buFont typeface="Wingdings" pitchFamily="2" charset="2"/>
                        <a:buNone/>
                        <a:tabLst/>
                      </a:pPr>
                      <a:r>
                        <a:rPr kumimoji="0" lang="en-US" sz="2600" b="1" i="0" u="none" strike="noStrike" kern="1200" cap="none" normalizeH="0" baseline="0" dirty="0">
                          <a:ln>
                            <a:noFill/>
                          </a:ln>
                          <a:solidFill>
                            <a:schemeClr val="bg2"/>
                          </a:solidFill>
                          <a:effectLst/>
                          <a:latin typeface="Calibri" panose="020F0502020204030204" pitchFamily="34" charset="0"/>
                          <a:ea typeface="+mn-ea"/>
                          <a:cs typeface="+mn-cs"/>
                        </a:rPr>
                        <a:t>Judgment</a:t>
                      </a:r>
                    </a:p>
                  </a:txBody>
                  <a:tcPr marT="45726" marB="45726" horzOverflow="overflow"/>
                </a:tc>
                <a:tc>
                  <a:txBody>
                    <a:bodyPr/>
                    <a:lstStyle/>
                    <a:p>
                      <a:pPr marL="0" marR="0" lvl="0" indent="0" algn="l" defTabSz="914400" rtl="0" eaLnBrk="1" fontAlgn="base" latinLnBrk="0" hangingPunct="1">
                        <a:lnSpc>
                          <a:spcPct val="100000"/>
                        </a:lnSpc>
                        <a:spcBef>
                          <a:spcPts val="600"/>
                        </a:spcBef>
                        <a:spcAft>
                          <a:spcPts val="600"/>
                        </a:spcAft>
                        <a:buClr>
                          <a:schemeClr val="tx2"/>
                        </a:buClr>
                        <a:buSzPct val="75000"/>
                        <a:buFont typeface="Wingdings" pitchFamily="2" charset="2"/>
                        <a:buNone/>
                        <a:tabLst/>
                      </a:pPr>
                      <a:r>
                        <a:rPr lang="en-US" sz="2600" b="1" kern="1200" dirty="0">
                          <a:solidFill>
                            <a:srgbClr val="0000CC"/>
                          </a:solidFill>
                          <a:latin typeface="Calibri" panose="020F0502020204030204" pitchFamily="34" charset="0"/>
                          <a:ea typeface="+mn-ea"/>
                          <a:cs typeface="+mn-cs"/>
                        </a:rPr>
                        <a:t>Earthly (Ezek. 20:33-44)</a:t>
                      </a:r>
                    </a:p>
                  </a:txBody>
                  <a:tcPr marT="45726" marB="45726" horzOverflow="overflow"/>
                </a:tc>
                <a:tc>
                  <a:txBody>
                    <a:bodyPr/>
                    <a:lstStyle/>
                    <a:p>
                      <a:pPr marL="0" marR="0" lvl="0" indent="0" algn="l" defTabSz="914400" rtl="0" eaLnBrk="1" fontAlgn="base" latinLnBrk="0" hangingPunct="1">
                        <a:lnSpc>
                          <a:spcPct val="100000"/>
                        </a:lnSpc>
                        <a:spcBef>
                          <a:spcPts val="600"/>
                        </a:spcBef>
                        <a:spcAft>
                          <a:spcPts val="600"/>
                        </a:spcAft>
                        <a:buClr>
                          <a:schemeClr val="tx2"/>
                        </a:buClr>
                        <a:buSzPct val="75000"/>
                        <a:buFont typeface="Wingdings" pitchFamily="2" charset="2"/>
                        <a:buNone/>
                        <a:tabLst/>
                      </a:pPr>
                      <a:r>
                        <a:rPr kumimoji="0" lang="en-US" sz="2600" b="1" i="0" u="none" strike="noStrike" kern="1200" cap="none" normalizeH="0" baseline="0" dirty="0">
                          <a:ln>
                            <a:noFill/>
                          </a:ln>
                          <a:solidFill>
                            <a:srgbClr val="C00000"/>
                          </a:solidFill>
                          <a:effectLst/>
                          <a:latin typeface="Calibri" panose="020F0502020204030204" pitchFamily="34" charset="0"/>
                          <a:ea typeface="+mn-ea"/>
                          <a:cs typeface="+mn-cs"/>
                        </a:rPr>
                        <a:t>Heavenly (Bema)</a:t>
                      </a:r>
                    </a:p>
                  </a:txBody>
                  <a:tcPr marT="45726" marB="45726" horzOverflow="overflow"/>
                </a:tc>
                <a:extLst>
                  <a:ext uri="{0D108BD9-81ED-4DB2-BD59-A6C34878D82A}">
                    <a16:rowId xmlns:a16="http://schemas.microsoft.com/office/drawing/2014/main" val="2215589415"/>
                  </a:ext>
                </a:extLst>
              </a:tr>
              <a:tr h="605975">
                <a:tc>
                  <a:txBody>
                    <a:bodyPr/>
                    <a:lstStyle/>
                    <a:p>
                      <a:pPr marL="0" marR="0" lvl="0" indent="0" algn="l" defTabSz="914400" rtl="0" eaLnBrk="1" fontAlgn="base" latinLnBrk="0" hangingPunct="1">
                        <a:lnSpc>
                          <a:spcPct val="100000"/>
                        </a:lnSpc>
                        <a:spcBef>
                          <a:spcPts val="600"/>
                        </a:spcBef>
                        <a:spcAft>
                          <a:spcPts val="600"/>
                        </a:spcAft>
                        <a:buClr>
                          <a:schemeClr val="tx2"/>
                        </a:buClr>
                        <a:buSzPct val="75000"/>
                        <a:buFont typeface="Wingdings" pitchFamily="2" charset="2"/>
                        <a:buNone/>
                        <a:tabLst/>
                      </a:pPr>
                      <a:r>
                        <a:rPr kumimoji="0" lang="en-US" sz="2600" b="1" i="0" u="none" strike="noStrike" kern="1200" cap="none" normalizeH="0" baseline="0" dirty="0">
                          <a:ln>
                            <a:noFill/>
                          </a:ln>
                          <a:solidFill>
                            <a:schemeClr val="bg2"/>
                          </a:solidFill>
                          <a:effectLst/>
                          <a:latin typeface="Calibri" panose="020F0502020204030204" pitchFamily="34" charset="0"/>
                          <a:ea typeface="+mn-ea"/>
                          <a:cs typeface="+mn-cs"/>
                        </a:rPr>
                        <a:t>New Jerusalem</a:t>
                      </a:r>
                    </a:p>
                  </a:txBody>
                  <a:tcPr marT="45726" marB="45726" horzOverflow="overflow">
                    <a:solidFill>
                      <a:schemeClr val="tx1">
                        <a:lumMod val="95000"/>
                      </a:schemeClr>
                    </a:solidFill>
                  </a:tcPr>
                </a:tc>
                <a:tc>
                  <a:txBody>
                    <a:bodyPr/>
                    <a:lstStyle/>
                    <a:p>
                      <a:pPr marL="0" marR="0" lvl="0" indent="0" algn="l" defTabSz="914400" rtl="0" eaLnBrk="1" fontAlgn="base" latinLnBrk="0" hangingPunct="1">
                        <a:lnSpc>
                          <a:spcPct val="100000"/>
                        </a:lnSpc>
                        <a:spcBef>
                          <a:spcPts val="600"/>
                        </a:spcBef>
                        <a:spcAft>
                          <a:spcPts val="600"/>
                        </a:spcAft>
                        <a:buClr>
                          <a:schemeClr val="tx2"/>
                        </a:buClr>
                        <a:buSzPct val="75000"/>
                        <a:buFont typeface="Wingdings" pitchFamily="2" charset="2"/>
                        <a:buNone/>
                        <a:tabLst/>
                      </a:pPr>
                      <a:r>
                        <a:rPr lang="en-US" sz="2600" b="1" kern="1200" dirty="0">
                          <a:solidFill>
                            <a:srgbClr val="0000CC"/>
                          </a:solidFill>
                          <a:latin typeface="Calibri" panose="020F0502020204030204" pitchFamily="34" charset="0"/>
                          <a:ea typeface="+mn-ea"/>
                          <a:cs typeface="+mn-cs"/>
                        </a:rPr>
                        <a:t>Gates</a:t>
                      </a:r>
                    </a:p>
                  </a:txBody>
                  <a:tcPr marT="45726" marB="45726" horzOverflow="overflow">
                    <a:solidFill>
                      <a:schemeClr val="tx1">
                        <a:lumMod val="95000"/>
                      </a:schemeClr>
                    </a:solidFill>
                  </a:tcPr>
                </a:tc>
                <a:tc>
                  <a:txBody>
                    <a:bodyPr/>
                    <a:lstStyle/>
                    <a:p>
                      <a:pPr marL="0" marR="0" lvl="0" indent="0" algn="l" defTabSz="914400" rtl="0" eaLnBrk="1" fontAlgn="base" latinLnBrk="0" hangingPunct="1">
                        <a:lnSpc>
                          <a:spcPct val="100000"/>
                        </a:lnSpc>
                        <a:spcBef>
                          <a:spcPts val="600"/>
                        </a:spcBef>
                        <a:spcAft>
                          <a:spcPts val="600"/>
                        </a:spcAft>
                        <a:buClr>
                          <a:schemeClr val="tx2"/>
                        </a:buClr>
                        <a:buSzPct val="75000"/>
                        <a:buFont typeface="Wingdings" pitchFamily="2" charset="2"/>
                        <a:buNone/>
                        <a:tabLst/>
                      </a:pPr>
                      <a:r>
                        <a:rPr kumimoji="0" lang="en-US" sz="2600" b="1" i="0" u="none" strike="noStrike" kern="1200" cap="none" normalizeH="0" baseline="0" dirty="0">
                          <a:ln>
                            <a:noFill/>
                          </a:ln>
                          <a:solidFill>
                            <a:srgbClr val="C00000"/>
                          </a:solidFill>
                          <a:effectLst/>
                          <a:latin typeface="Calibri" panose="020F0502020204030204" pitchFamily="34" charset="0"/>
                          <a:ea typeface="+mn-ea"/>
                          <a:cs typeface="+mn-cs"/>
                        </a:rPr>
                        <a:t>Foundations</a:t>
                      </a:r>
                    </a:p>
                  </a:txBody>
                  <a:tcPr marT="45726" marB="45726" horzOverflow="overflow">
                    <a:solidFill>
                      <a:schemeClr val="tx1">
                        <a:lumMod val="95000"/>
                      </a:schemeClr>
                    </a:solidFill>
                  </a:tcPr>
                </a:tc>
                <a:extLst>
                  <a:ext uri="{0D108BD9-81ED-4DB2-BD59-A6C34878D82A}">
                    <a16:rowId xmlns:a16="http://schemas.microsoft.com/office/drawing/2014/main" val="3144159118"/>
                  </a:ext>
                </a:extLst>
              </a:tr>
              <a:tr h="605975">
                <a:tc>
                  <a:txBody>
                    <a:bodyPr/>
                    <a:lstStyle/>
                    <a:p>
                      <a:pPr marL="0" marR="0" lvl="0" indent="0" algn="l" defTabSz="914400" rtl="0" eaLnBrk="1" fontAlgn="base" latinLnBrk="0" hangingPunct="1">
                        <a:lnSpc>
                          <a:spcPct val="100000"/>
                        </a:lnSpc>
                        <a:spcBef>
                          <a:spcPts val="600"/>
                        </a:spcBef>
                        <a:spcAft>
                          <a:spcPts val="600"/>
                        </a:spcAft>
                        <a:buClr>
                          <a:schemeClr val="tx2"/>
                        </a:buClr>
                        <a:buSzPct val="75000"/>
                        <a:buFont typeface="Wingdings" pitchFamily="2" charset="2"/>
                        <a:buNone/>
                        <a:tabLst/>
                      </a:pPr>
                      <a:r>
                        <a:rPr kumimoji="0" lang="en-US" sz="2600" b="1" i="0" u="none" strike="noStrike" kern="1200" cap="none" normalizeH="0" baseline="0" dirty="0">
                          <a:ln>
                            <a:noFill/>
                          </a:ln>
                          <a:solidFill>
                            <a:schemeClr val="bg2"/>
                          </a:solidFill>
                          <a:effectLst/>
                          <a:latin typeface="Calibri" panose="020F0502020204030204" pitchFamily="34" charset="0"/>
                          <a:ea typeface="+mn-ea"/>
                          <a:cs typeface="+mn-cs"/>
                        </a:rPr>
                        <a:t>Entrance</a:t>
                      </a:r>
                    </a:p>
                  </a:txBody>
                  <a:tcPr marT="45726" marB="45726" horzOverflow="overflow"/>
                </a:tc>
                <a:tc>
                  <a:txBody>
                    <a:bodyPr/>
                    <a:lstStyle/>
                    <a:p>
                      <a:pPr marL="0" marR="0" lvl="0" indent="0" algn="l" defTabSz="914400" rtl="0" eaLnBrk="1" fontAlgn="base" latinLnBrk="0" hangingPunct="1">
                        <a:lnSpc>
                          <a:spcPct val="100000"/>
                        </a:lnSpc>
                        <a:spcBef>
                          <a:spcPts val="600"/>
                        </a:spcBef>
                        <a:spcAft>
                          <a:spcPts val="600"/>
                        </a:spcAft>
                        <a:buClr>
                          <a:schemeClr val="tx2"/>
                        </a:buClr>
                        <a:buSzPct val="75000"/>
                        <a:buFont typeface="Wingdings" pitchFamily="2" charset="2"/>
                        <a:buNone/>
                        <a:tabLst/>
                      </a:pPr>
                      <a:r>
                        <a:rPr lang="en-US" sz="2600" b="1" kern="1200" dirty="0">
                          <a:solidFill>
                            <a:srgbClr val="0000CC"/>
                          </a:solidFill>
                          <a:latin typeface="Calibri" panose="020F0502020204030204" pitchFamily="34" charset="0"/>
                          <a:ea typeface="+mn-ea"/>
                          <a:cs typeface="+mn-cs"/>
                        </a:rPr>
                        <a:t>Physical birth</a:t>
                      </a:r>
                    </a:p>
                  </a:txBody>
                  <a:tcPr marT="45726" marB="45726" horzOverflow="overflow"/>
                </a:tc>
                <a:tc>
                  <a:txBody>
                    <a:bodyPr/>
                    <a:lstStyle/>
                    <a:p>
                      <a:pPr marL="0" marR="0" lvl="0" indent="0" algn="l" defTabSz="914400" rtl="0" eaLnBrk="1" fontAlgn="base" latinLnBrk="0" hangingPunct="1">
                        <a:lnSpc>
                          <a:spcPct val="100000"/>
                        </a:lnSpc>
                        <a:spcBef>
                          <a:spcPts val="600"/>
                        </a:spcBef>
                        <a:spcAft>
                          <a:spcPts val="600"/>
                        </a:spcAft>
                        <a:buClr>
                          <a:schemeClr val="tx2"/>
                        </a:buClr>
                        <a:buSzPct val="75000"/>
                        <a:buFont typeface="Wingdings" pitchFamily="2" charset="2"/>
                        <a:buNone/>
                        <a:tabLst/>
                      </a:pPr>
                      <a:r>
                        <a:rPr kumimoji="0" lang="en-US" sz="2600" b="1" i="0" u="none" strike="noStrike" kern="1200" cap="none" normalizeH="0" baseline="0" dirty="0">
                          <a:ln>
                            <a:noFill/>
                          </a:ln>
                          <a:solidFill>
                            <a:srgbClr val="C00000"/>
                          </a:solidFill>
                          <a:effectLst/>
                          <a:latin typeface="Calibri" panose="020F0502020204030204" pitchFamily="34" charset="0"/>
                          <a:ea typeface="+mn-ea"/>
                          <a:cs typeface="+mn-cs"/>
                        </a:rPr>
                        <a:t>Spiritual birth</a:t>
                      </a:r>
                    </a:p>
                  </a:txBody>
                  <a:tcPr marT="45726" marB="45726" horzOverflow="overflow"/>
                </a:tc>
                <a:extLst>
                  <a:ext uri="{0D108BD9-81ED-4DB2-BD59-A6C34878D82A}">
                    <a16:rowId xmlns:a16="http://schemas.microsoft.com/office/drawing/2014/main" val="3155297498"/>
                  </a:ext>
                </a:extLst>
              </a:tr>
            </a:tbl>
          </a:graphicData>
        </a:graphic>
      </p:graphicFrame>
    </p:spTree>
    <p:extLst>
      <p:ext uri="{BB962C8B-B14F-4D97-AF65-F5344CB8AC3E}">
        <p14:creationId xmlns:p14="http://schemas.microsoft.com/office/powerpoint/2010/main" val="23528178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27502" y="228600"/>
            <a:ext cx="873699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11226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1762125" y="1371600"/>
            <a:ext cx="8667750" cy="4724400"/>
          </a:xfrm>
        </p:spPr>
        <p:txBody>
          <a:bodyPr/>
          <a:lstStyle/>
          <a:p>
            <a:pPr marL="569913" indent="-569913" algn="just"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Will the Rapture occur on a Hebrew feast day?</a:t>
            </a:r>
          </a:p>
          <a:p>
            <a:pPr marL="569913" indent="-569913" algn="just"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Is Isaiah 26:19-20 speaking of the Rapture?</a:t>
            </a: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pic>
        <p:nvPicPr>
          <p:cNvPr id="3" name="Picture 2">
            <a:extLst>
              <a:ext uri="{FF2B5EF4-FFF2-40B4-BE49-F238E27FC236}">
                <a16:creationId xmlns:a16="http://schemas.microsoft.com/office/drawing/2014/main" id="{C1F01850-66CF-4CDC-B93F-3B27F205BDED}"/>
              </a:ext>
            </a:extLst>
          </p:cNvPr>
          <p:cNvPicPr>
            <a:picLocks noChangeAspect="1"/>
          </p:cNvPicPr>
          <p:nvPr/>
        </p:nvPicPr>
        <p:blipFill>
          <a:blip r:embed="rId3"/>
          <a:stretch>
            <a:fillRect/>
          </a:stretch>
        </p:blipFill>
        <p:spPr>
          <a:xfrm>
            <a:off x="4271865" y="3505200"/>
            <a:ext cx="3648270" cy="2743200"/>
          </a:xfrm>
          <a:prstGeom prst="rect">
            <a:avLst/>
          </a:prstGeom>
        </p:spPr>
      </p:pic>
    </p:spTree>
    <p:extLst>
      <p:ext uri="{BB962C8B-B14F-4D97-AF65-F5344CB8AC3E}">
        <p14:creationId xmlns:p14="http://schemas.microsoft.com/office/powerpoint/2010/main" val="17880128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639746" y="228600"/>
            <a:ext cx="8912508"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2362200" y="3886200"/>
            <a:ext cx="1752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6781800" y="6858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55384098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C45E28-E3A9-4005-8CCA-26F3C7B38C8A}"/>
              </a:ext>
            </a:extLst>
          </p:cNvPr>
          <p:cNvPicPr>
            <a:picLocks noChangeAspect="1"/>
          </p:cNvPicPr>
          <p:nvPr/>
        </p:nvPicPr>
        <p:blipFill>
          <a:blip r:embed="rId2"/>
          <a:stretch>
            <a:fillRect/>
          </a:stretch>
        </p:blipFill>
        <p:spPr>
          <a:xfrm>
            <a:off x="1731961" y="137160"/>
            <a:ext cx="872807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25301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951" y="45720"/>
            <a:ext cx="8926101" cy="6766560"/>
          </a:xfrm>
          <a:prstGeom prst="rect">
            <a:avLst/>
          </a:prstGeom>
        </p:spPr>
      </p:pic>
    </p:spTree>
    <p:extLst>
      <p:ext uri="{BB962C8B-B14F-4D97-AF65-F5344CB8AC3E}">
        <p14:creationId xmlns:p14="http://schemas.microsoft.com/office/powerpoint/2010/main" val="691796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2" descr="http://www.softwareag.com/blog/reality_check/wp-content/uploads/2013/06/Stopwatch_02.png">
            <a:extLst>
              <a:ext uri="{FF2B5EF4-FFF2-40B4-BE49-F238E27FC236}">
                <a16:creationId xmlns:a16="http://schemas.microsoft.com/office/drawing/2014/main" id="{BC604DA6-BB3D-41ED-BA30-9962A2900EC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86200" y="152401"/>
            <a:ext cx="470535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35359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67" name="Group 59"/>
          <p:cNvGraphicFramePr>
            <a:graphicFrameLocks noGrp="1"/>
          </p:cNvGraphicFramePr>
          <p:nvPr>
            <p:ph type="tbl" idx="4294967295"/>
          </p:nvPr>
        </p:nvGraphicFramePr>
        <p:xfrm>
          <a:off x="609600" y="806609"/>
          <a:ext cx="10972800" cy="5244783"/>
        </p:xfrm>
        <a:graphic>
          <a:graphicData uri="http://schemas.openxmlformats.org/drawingml/2006/table">
            <a:tbl>
              <a:tblPr/>
              <a:tblGrid>
                <a:gridCol w="3728018">
                  <a:extLst>
                    <a:ext uri="{9D8B030D-6E8A-4147-A177-3AD203B41FA5}">
                      <a16:colId xmlns:a16="http://schemas.microsoft.com/office/drawing/2014/main" val="20000"/>
                    </a:ext>
                  </a:extLst>
                </a:gridCol>
                <a:gridCol w="1631008">
                  <a:extLst>
                    <a:ext uri="{9D8B030D-6E8A-4147-A177-3AD203B41FA5}">
                      <a16:colId xmlns:a16="http://schemas.microsoft.com/office/drawing/2014/main" val="20001"/>
                    </a:ext>
                  </a:extLst>
                </a:gridCol>
                <a:gridCol w="2702814">
                  <a:extLst>
                    <a:ext uri="{9D8B030D-6E8A-4147-A177-3AD203B41FA5}">
                      <a16:colId xmlns:a16="http://schemas.microsoft.com/office/drawing/2014/main" val="20002"/>
                    </a:ext>
                  </a:extLst>
                </a:gridCol>
                <a:gridCol w="2910960">
                  <a:extLst>
                    <a:ext uri="{9D8B030D-6E8A-4147-A177-3AD203B41FA5}">
                      <a16:colId xmlns:a16="http://schemas.microsoft.com/office/drawing/2014/main" val="20003"/>
                    </a:ext>
                  </a:extLst>
                </a:gridCol>
              </a:tblGrid>
              <a:tr h="51435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Levitical Feasts (Leviticus 23)</a:t>
                      </a:r>
                      <a:endParaRPr kumimoji="0" lang="en-US" altLang="en-US" sz="18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Purpose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Type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Redemption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Separation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John 6:35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1st fruits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1 Cor 15:20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550863">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Acts 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Trumpets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New Year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24:31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extLst>
                  <a:ext uri="{0D108BD9-81ED-4DB2-BD59-A6C34878D82A}">
                    <a16:rowId xmlns:a16="http://schemas.microsoft.com/office/drawing/2014/main" val="10005"/>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Lev 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12:10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Wilderness provision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14:16-18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984068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6047" y="228600"/>
            <a:ext cx="8659906" cy="64008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628024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2514600" y="228600"/>
            <a:ext cx="7162800" cy="685800"/>
          </a:xfrm>
        </p:spPr>
        <p:txBody>
          <a:bodyPr/>
          <a:lstStyle/>
          <a:p>
            <a:pPr algn="ctr"/>
            <a:r>
              <a:rPr lang="en-US" altLang="en-US" sz="3600" dirty="0">
                <a:solidFill>
                  <a:srgbClr val="00FFFF"/>
                </a:solidFill>
                <a:effectLst>
                  <a:outerShdw blurRad="38100" dist="38100" dir="2700000" algn="tl">
                    <a:srgbClr val="000000">
                      <a:alpha val="43137"/>
                    </a:srgbClr>
                  </a:outerShdw>
                </a:effectLst>
              </a:rPr>
              <a:t>Areas of Systematic Theology</a:t>
            </a:r>
          </a:p>
        </p:txBody>
      </p:sp>
      <p:sp>
        <p:nvSpPr>
          <p:cNvPr id="3075" name="Content Placeholder 2"/>
          <p:cNvSpPr>
            <a:spLocks noGrp="1"/>
          </p:cNvSpPr>
          <p:nvPr>
            <p:ph idx="1"/>
          </p:nvPr>
        </p:nvSpPr>
        <p:spPr>
          <a:xfrm>
            <a:off x="609600" y="914400"/>
            <a:ext cx="8458200" cy="5791200"/>
          </a:xfrm>
        </p:spPr>
        <p:txBody>
          <a:bodyPr/>
          <a:lstStyle/>
          <a:p>
            <a:pPr>
              <a:spcBef>
                <a:spcPts val="0"/>
              </a:spcBef>
              <a:spcAft>
                <a:spcPts val="600"/>
              </a:spcAft>
            </a:pPr>
            <a:r>
              <a:rPr lang="en-US" altLang="en-US" dirty="0"/>
              <a:t>Prolegomena – Introduction</a:t>
            </a:r>
          </a:p>
          <a:p>
            <a:pPr>
              <a:spcBef>
                <a:spcPts val="0"/>
              </a:spcBef>
              <a:spcAft>
                <a:spcPts val="600"/>
              </a:spcAft>
            </a:pPr>
            <a:r>
              <a:rPr lang="en-US" altLang="en-US" dirty="0"/>
              <a:t>Theology – Study of God</a:t>
            </a:r>
          </a:p>
          <a:p>
            <a:pPr>
              <a:spcBef>
                <a:spcPts val="0"/>
              </a:spcBef>
              <a:spcAft>
                <a:spcPts val="600"/>
              </a:spcAft>
            </a:pPr>
            <a:r>
              <a:rPr lang="en-US" altLang="en-US" dirty="0"/>
              <a:t>Christology – Study of Christ</a:t>
            </a:r>
          </a:p>
          <a:p>
            <a:pPr>
              <a:spcBef>
                <a:spcPts val="0"/>
              </a:spcBef>
              <a:spcAft>
                <a:spcPts val="600"/>
              </a:spcAft>
            </a:pPr>
            <a:r>
              <a:rPr lang="en-US" altLang="en-US" dirty="0"/>
              <a:t>Pneumatology – Study of the Holy Spirit</a:t>
            </a:r>
          </a:p>
          <a:p>
            <a:pPr>
              <a:spcBef>
                <a:spcPts val="0"/>
              </a:spcBef>
              <a:spcAft>
                <a:spcPts val="600"/>
              </a:spcAft>
            </a:pPr>
            <a:r>
              <a:rPr lang="en-US" altLang="en-US" dirty="0"/>
              <a:t>Anthropology – Study of Man</a:t>
            </a:r>
          </a:p>
          <a:p>
            <a:pPr>
              <a:spcBef>
                <a:spcPts val="0"/>
              </a:spcBef>
              <a:spcAft>
                <a:spcPts val="600"/>
              </a:spcAft>
            </a:pPr>
            <a:r>
              <a:rPr lang="en-US" altLang="en-US" dirty="0"/>
              <a:t>Hamartiology – Study of sin</a:t>
            </a:r>
          </a:p>
          <a:p>
            <a:pPr>
              <a:spcBef>
                <a:spcPts val="0"/>
              </a:spcBef>
              <a:spcAft>
                <a:spcPts val="600"/>
              </a:spcAft>
            </a:pPr>
            <a:r>
              <a:rPr lang="en-US" altLang="en-US" dirty="0"/>
              <a:t>Soteriology – Study of salvation</a:t>
            </a:r>
          </a:p>
          <a:p>
            <a:pPr>
              <a:spcBef>
                <a:spcPts val="0"/>
              </a:spcBef>
              <a:spcAft>
                <a:spcPts val="600"/>
              </a:spcAft>
            </a:pPr>
            <a:r>
              <a:rPr lang="en-US" altLang="en-US" dirty="0"/>
              <a:t>Angelology – Study of angels</a:t>
            </a:r>
          </a:p>
          <a:p>
            <a:pPr>
              <a:spcBef>
                <a:spcPts val="0"/>
              </a:spcBef>
              <a:spcAft>
                <a:spcPts val="600"/>
              </a:spcAft>
            </a:pPr>
            <a:r>
              <a:rPr lang="en-US" altLang="en-US" b="1" u="sng" dirty="0">
                <a:solidFill>
                  <a:srgbClr val="FFFFCC"/>
                </a:solidFill>
              </a:rPr>
              <a:t>Ecclesiology – Study of the Church</a:t>
            </a:r>
          </a:p>
          <a:p>
            <a:pPr>
              <a:spcBef>
                <a:spcPts val="0"/>
              </a:spcBef>
              <a:spcAft>
                <a:spcPts val="600"/>
              </a:spcAft>
            </a:pPr>
            <a:r>
              <a:rPr lang="en-US" altLang="en-US" dirty="0"/>
              <a:t>Eschatology – Study of the end</a:t>
            </a:r>
          </a:p>
        </p:txBody>
      </p:sp>
      <p:pic>
        <p:nvPicPr>
          <p:cNvPr id="3076" name="Picture 2" descr="http://studentsofjesus.com/storage/Systematic%20Theology.jpg?__SQUARESPACE_CACHEVERSION=133843368137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39396" y="3810000"/>
            <a:ext cx="3343004"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4" descr="http://rediscoveringthebible.com/SystematicTheology.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90453" y="1219200"/>
            <a:ext cx="3304388" cy="1371600"/>
          </a:xfrm>
          <a:prstGeom prst="rect">
            <a:avLst/>
          </a:prstGeom>
          <a:solidFill>
            <a:schemeClr val="tx1"/>
          </a:solidFill>
          <a:ln w="952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296099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6. Rapture on a Feast Day?</a:t>
            </a:r>
          </a:p>
        </p:txBody>
      </p:sp>
      <p:sp>
        <p:nvSpPr>
          <p:cNvPr id="22531" name="Rectangle 3"/>
          <p:cNvSpPr>
            <a:spLocks noGrp="1" noChangeArrowheads="1"/>
          </p:cNvSpPr>
          <p:nvPr>
            <p:ph type="body" sz="half" idx="2"/>
          </p:nvPr>
        </p:nvSpPr>
        <p:spPr>
          <a:xfrm>
            <a:off x="2321718" y="1371600"/>
            <a:ext cx="7812882" cy="2743200"/>
          </a:xfrm>
        </p:spPr>
        <p:txBody>
          <a:bodyPr/>
          <a:lstStyle/>
          <a:p>
            <a:pPr marL="573088" indent="-573088" algn="just"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Denies imminency</a:t>
            </a:r>
          </a:p>
          <a:p>
            <a:pPr marL="573088" indent="-573088" algn="just"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Places Church under the Mosaic Law</a:t>
            </a:r>
          </a:p>
          <a:p>
            <a:pPr marL="573088" indent="-573088" algn="just"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Misunderstands the nature of the Church</a:t>
            </a:r>
          </a:p>
          <a:p>
            <a:pPr marL="573088" indent="-573088" algn="just" eaLnBrk="1" hangingPunct="1">
              <a:spcBef>
                <a:spcPts val="0"/>
              </a:spcBef>
              <a:spcAft>
                <a:spcPts val="3600"/>
              </a:spcAft>
              <a:buClr>
                <a:srgbClr val="FF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Why did the Church begin on Pentecost?</a:t>
            </a: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pic>
        <p:nvPicPr>
          <p:cNvPr id="2" name="Picture 1">
            <a:extLst>
              <a:ext uri="{FF2B5EF4-FFF2-40B4-BE49-F238E27FC236}">
                <a16:creationId xmlns:a16="http://schemas.microsoft.com/office/drawing/2014/main" id="{EC757464-04D8-4AC1-921E-6CB1A6D23875}"/>
              </a:ext>
            </a:extLst>
          </p:cNvPr>
          <p:cNvPicPr>
            <a:picLocks noChangeAspect="1"/>
          </p:cNvPicPr>
          <p:nvPr/>
        </p:nvPicPr>
        <p:blipFill>
          <a:blip r:embed="rId3"/>
          <a:stretch>
            <a:fillRect/>
          </a:stretch>
        </p:blipFill>
        <p:spPr>
          <a:xfrm>
            <a:off x="5105400" y="4856441"/>
            <a:ext cx="2364164" cy="1770841"/>
          </a:xfrm>
          <a:prstGeom prst="rect">
            <a:avLst/>
          </a:prstGeom>
          <a:ln>
            <a:solidFill>
              <a:schemeClr val="tx1"/>
            </a:solidFill>
          </a:ln>
        </p:spPr>
      </p:pic>
    </p:spTree>
    <p:extLst>
      <p:ext uri="{BB962C8B-B14F-4D97-AF65-F5344CB8AC3E}">
        <p14:creationId xmlns:p14="http://schemas.microsoft.com/office/powerpoint/2010/main" val="18842331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2133600" y="228600"/>
            <a:ext cx="7924800" cy="838200"/>
          </a:xfrm>
        </p:spPr>
        <p:txBody>
          <a:bodyPr/>
          <a:lstStyle/>
          <a:p>
            <a:pPr algn="ctr" eaLnBrk="1" hangingPunct="1"/>
            <a:r>
              <a:rPr lang="en-US" altLang="en-US" sz="3600" dirty="0">
                <a:effectLst>
                  <a:outerShdw blurRad="38100" dist="38100" dir="2700000" algn="tl">
                    <a:srgbClr val="000000">
                      <a:alpha val="43137"/>
                    </a:srgbClr>
                  </a:outerShdw>
                </a:effectLst>
              </a:rPr>
              <a:t>When Did the Church Begin?</a:t>
            </a:r>
          </a:p>
        </p:txBody>
      </p:sp>
      <p:sp>
        <p:nvSpPr>
          <p:cNvPr id="16387" name="Rectangle 3"/>
          <p:cNvSpPr>
            <a:spLocks noGrp="1" noChangeArrowheads="1"/>
          </p:cNvSpPr>
          <p:nvPr>
            <p:ph type="body" sz="half" idx="2"/>
          </p:nvPr>
        </p:nvSpPr>
        <p:spPr>
          <a:xfrm>
            <a:off x="609600" y="1257300"/>
            <a:ext cx="10972799" cy="4991100"/>
          </a:xfrm>
        </p:spPr>
        <p:txBody>
          <a:bodyPr/>
          <a:lstStyle/>
          <a:p>
            <a:pPr marL="573088" indent="-573088" algn="just" eaLnBrk="1" hangingPunct="1">
              <a:spcBef>
                <a:spcPts val="0"/>
              </a:spcBef>
              <a:spcAft>
                <a:spcPts val="2400"/>
              </a:spcAft>
              <a:buSzPct val="100000"/>
              <a:buFont typeface="+mj-lt"/>
              <a:buAutoNum type="alphaLcPeriod"/>
              <a:defRPr/>
            </a:pPr>
            <a:r>
              <a:rPr lang="en-US" dirty="0">
                <a:effectLst>
                  <a:outerShdw blurRad="38100" dist="38100" dir="2700000" algn="tl">
                    <a:srgbClr val="000000">
                      <a:alpha val="43137"/>
                    </a:srgbClr>
                  </a:outerShdw>
                </a:effectLst>
              </a:rPr>
              <a:t>Christ referred to the Church in the future tense (Matt. 16:18)</a:t>
            </a:r>
          </a:p>
          <a:p>
            <a:pPr marL="573088" indent="-573088" algn="just" eaLnBrk="1" hangingPunct="1">
              <a:spcBef>
                <a:spcPts val="0"/>
              </a:spcBef>
              <a:spcAft>
                <a:spcPts val="2400"/>
              </a:spcAft>
              <a:buSzPct val="100000"/>
              <a:buFont typeface="+mj-lt"/>
              <a:buAutoNum type="alphaLcPeriod"/>
              <a:defRPr/>
            </a:pPr>
            <a:r>
              <a:rPr lang="en-US" dirty="0">
                <a:effectLst>
                  <a:outerShdw blurRad="38100" dist="38100" dir="2700000" algn="tl">
                    <a:srgbClr val="000000">
                      <a:alpha val="43137"/>
                    </a:srgbClr>
                  </a:outerShdw>
                </a:effectLst>
              </a:rPr>
              <a:t>Paul referred to the Church as a “mystery” (Eph. 3:4-5, 9) </a:t>
            </a:r>
          </a:p>
          <a:p>
            <a:pPr marL="573088" indent="-573088" algn="just" eaLnBrk="1" hangingPunct="1">
              <a:spcBef>
                <a:spcPts val="0"/>
              </a:spcBef>
              <a:spcAft>
                <a:spcPts val="2400"/>
              </a:spcAft>
              <a:buSzPct val="100000"/>
              <a:buFont typeface="+mj-lt"/>
              <a:buAutoNum type="alphaLcPeriod"/>
              <a:defRPr/>
            </a:pPr>
            <a:r>
              <a:rPr lang="en-US" dirty="0">
                <a:effectLst>
                  <a:outerShdw blurRad="38100" dist="38100" dir="2700000" algn="tl">
                    <a:srgbClr val="000000">
                      <a:alpha val="43137"/>
                    </a:srgbClr>
                  </a:outerShdw>
                </a:effectLst>
              </a:rPr>
              <a:t>The Church did not exist prior to Acts 1 since Christ became the head of the Church (Eph. 5:23) after His Ascension (Eph. 1:20-22)</a:t>
            </a:r>
          </a:p>
          <a:p>
            <a:pPr marL="573088" indent="-573088" algn="just" eaLnBrk="1" hangingPunct="1">
              <a:spcBef>
                <a:spcPts val="0"/>
              </a:spcBef>
              <a:spcAft>
                <a:spcPts val="2400"/>
              </a:spcAft>
              <a:buSzPct val="100000"/>
              <a:buFont typeface="+mj-lt"/>
              <a:buAutoNum type="alphaLcPeriod"/>
              <a:defRPr/>
            </a:pPr>
            <a:r>
              <a:rPr lang="en-US" dirty="0">
                <a:effectLst>
                  <a:outerShdw blurRad="38100" dist="38100" dir="2700000" algn="tl">
                    <a:srgbClr val="000000">
                      <a:alpha val="43137"/>
                    </a:srgbClr>
                  </a:outerShdw>
                </a:effectLst>
              </a:rPr>
              <a:t>The Church did not exist prior to Acts 1 since spiritual gifts (1 Cor. 12:7; 14:26) only came into existence after His Ascension (Eph. 4:7-11)</a:t>
            </a:r>
            <a:endParaRPr lang="en-US" sz="2800" dirty="0">
              <a:effectLst>
                <a:outerShdw blurRad="38100" dist="38100" dir="2700000" algn="tl">
                  <a:srgbClr val="000000">
                    <a:alpha val="43137"/>
                  </a:srgbClr>
                </a:outerShdw>
              </a:effectLst>
            </a:endParaRPr>
          </a:p>
        </p:txBody>
      </p:sp>
      <p:pic>
        <p:nvPicPr>
          <p:cNvPr id="84996" name="Picture 4" descr="King_of_Kings[1]"/>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10820400" y="121920"/>
            <a:ext cx="810313" cy="1097280"/>
          </a:xfrm>
        </p:spPr>
      </p:pic>
    </p:spTree>
    <p:extLst>
      <p:ext uri="{BB962C8B-B14F-4D97-AF65-F5344CB8AC3E}">
        <p14:creationId xmlns:p14="http://schemas.microsoft.com/office/powerpoint/2010/main" val="19084298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sz="half" idx="2"/>
          </p:nvPr>
        </p:nvSpPr>
        <p:spPr>
          <a:xfrm>
            <a:off x="609600" y="1257300"/>
            <a:ext cx="10972800" cy="5219700"/>
          </a:xfrm>
        </p:spPr>
        <p:txBody>
          <a:bodyPr/>
          <a:lstStyle/>
          <a:p>
            <a:pPr marL="573088" indent="-573088" eaLnBrk="1" hangingPunct="1">
              <a:spcBef>
                <a:spcPts val="0"/>
              </a:spcBef>
              <a:spcAft>
                <a:spcPts val="2400"/>
              </a:spcAft>
              <a:buSzPct val="100000"/>
              <a:buFont typeface="+mj-lt"/>
              <a:buAutoNum type="alphaLcPeriod" startAt="5"/>
              <a:defRPr/>
            </a:pPr>
            <a:r>
              <a:rPr lang="en-US" dirty="0">
                <a:effectLst>
                  <a:outerShdw blurRad="38100" dist="38100" dir="2700000" algn="tl">
                    <a:srgbClr val="000000">
                      <a:alpha val="43137"/>
                    </a:srgbClr>
                  </a:outerShdw>
                </a:effectLst>
              </a:rPr>
              <a:t>The Church existed before Paul’s conversion in Acts 9 (Acts 5:11; 8:1,3; Rom. 16:7)</a:t>
            </a:r>
          </a:p>
          <a:p>
            <a:pPr marL="573088" indent="-573088" eaLnBrk="1" hangingPunct="1">
              <a:spcBef>
                <a:spcPts val="0"/>
              </a:spcBef>
              <a:spcAft>
                <a:spcPts val="2400"/>
              </a:spcAft>
              <a:buSzPct val="100000"/>
              <a:buFont typeface="+mj-lt"/>
              <a:buAutoNum type="alphaLcPeriod" startAt="5"/>
              <a:defRPr/>
            </a:pPr>
            <a:r>
              <a:rPr lang="en-US" dirty="0">
                <a:effectLst>
                  <a:outerShdw blurRad="38100" dist="38100" dir="2700000" algn="tl">
                    <a:srgbClr val="000000">
                      <a:alpha val="43137"/>
                    </a:srgbClr>
                  </a:outerShdw>
                </a:effectLst>
              </a:rPr>
              <a:t>The Baptizing </a:t>
            </a:r>
            <a:r>
              <a:rPr lang="en-US" i="1" dirty="0">
                <a:effectLst>
                  <a:outerShdw blurRad="38100" dist="38100" dir="2700000" algn="tl">
                    <a:srgbClr val="000000">
                      <a:alpha val="43137"/>
                    </a:srgbClr>
                  </a:outerShdw>
                </a:effectLst>
              </a:rPr>
              <a:t>(joining, uniting, identifying) </a:t>
            </a:r>
            <a:r>
              <a:rPr lang="en-US" dirty="0">
                <a:effectLst>
                  <a:outerShdw blurRad="38100" dist="38100" dir="2700000" algn="tl">
                    <a:srgbClr val="000000">
                      <a:alpha val="43137"/>
                    </a:srgbClr>
                  </a:outerShdw>
                </a:effectLst>
              </a:rPr>
              <a:t>ministry of the Holy Spirit began in Acts 2</a:t>
            </a:r>
          </a:p>
          <a:p>
            <a:pPr marL="1028700" lvl="1" indent="-458788" eaLnBrk="1" hangingPunct="1">
              <a:spcBef>
                <a:spcPts val="0"/>
              </a:spcBef>
              <a:spcAft>
                <a:spcPts val="1800"/>
              </a:spcAft>
              <a:buSzPct val="100000"/>
              <a:buFont typeface="+mj-lt"/>
              <a:buAutoNum type="arabicParenR"/>
              <a:defRPr/>
            </a:pPr>
            <a:r>
              <a:rPr lang="en-US" dirty="0">
                <a:effectLst>
                  <a:outerShdw blurRad="38100" dist="38100" dir="2700000" algn="tl">
                    <a:srgbClr val="000000">
                      <a:alpha val="43137"/>
                    </a:srgbClr>
                  </a:outerShdw>
                </a:effectLst>
              </a:rPr>
              <a:t>1 Cor. 12:13</a:t>
            </a:r>
          </a:p>
          <a:p>
            <a:pPr marL="1028700" lvl="1" indent="-458788" eaLnBrk="1" hangingPunct="1">
              <a:spcBef>
                <a:spcPts val="0"/>
              </a:spcBef>
              <a:spcAft>
                <a:spcPts val="1800"/>
              </a:spcAft>
              <a:buSzPct val="100000"/>
              <a:buFont typeface="+mj-lt"/>
              <a:buAutoNum type="arabicParenR"/>
              <a:defRPr/>
            </a:pPr>
            <a:r>
              <a:rPr lang="en-US" dirty="0">
                <a:effectLst>
                  <a:outerShdw blurRad="38100" dist="38100" dir="2700000" algn="tl">
                    <a:srgbClr val="000000">
                      <a:alpha val="43137"/>
                    </a:srgbClr>
                  </a:outerShdw>
                </a:effectLst>
              </a:rPr>
              <a:t>Acts 1:5</a:t>
            </a:r>
          </a:p>
          <a:p>
            <a:pPr marL="1028700" lvl="1" indent="-458788" eaLnBrk="1" hangingPunct="1">
              <a:spcBef>
                <a:spcPts val="0"/>
              </a:spcBef>
              <a:spcAft>
                <a:spcPts val="1800"/>
              </a:spcAft>
              <a:buSzPct val="100000"/>
              <a:buFont typeface="+mj-lt"/>
              <a:buAutoNum type="arabicParenR"/>
              <a:defRPr/>
            </a:pPr>
            <a:r>
              <a:rPr lang="en-US" dirty="0">
                <a:effectLst>
                  <a:outerShdw blurRad="38100" dist="38100" dir="2700000" algn="tl">
                    <a:srgbClr val="000000">
                      <a:alpha val="43137"/>
                    </a:srgbClr>
                  </a:outerShdw>
                </a:effectLst>
              </a:rPr>
              <a:t>Acts 11:15-16</a:t>
            </a:r>
          </a:p>
          <a:p>
            <a:pPr marL="1028700" lvl="1" indent="-458788" eaLnBrk="1" hangingPunct="1">
              <a:spcBef>
                <a:spcPts val="0"/>
              </a:spcBef>
              <a:spcAft>
                <a:spcPts val="1800"/>
              </a:spcAft>
              <a:buSzPct val="100000"/>
              <a:buFont typeface="+mj-lt"/>
              <a:buAutoNum type="arabicParenR"/>
              <a:defRPr/>
            </a:pPr>
            <a:r>
              <a:rPr lang="en-US" dirty="0">
                <a:effectLst>
                  <a:outerShdw blurRad="38100" dist="38100" dir="2700000" algn="tl">
                    <a:srgbClr val="000000">
                      <a:alpha val="43137"/>
                    </a:srgbClr>
                  </a:outerShdw>
                </a:effectLst>
              </a:rPr>
              <a:t>Acts 2:1-4, 37-41</a:t>
            </a:r>
          </a:p>
        </p:txBody>
      </p:sp>
      <p:sp>
        <p:nvSpPr>
          <p:cNvPr id="7" name="Rectangle 2">
            <a:extLst>
              <a:ext uri="{FF2B5EF4-FFF2-40B4-BE49-F238E27FC236}">
                <a16:creationId xmlns:a16="http://schemas.microsoft.com/office/drawing/2014/main" id="{FA21FFFD-0E23-490C-AEE7-1B7947F2BFB2}"/>
              </a:ext>
            </a:extLst>
          </p:cNvPr>
          <p:cNvSpPr>
            <a:spLocks noGrp="1" noChangeArrowheads="1"/>
          </p:cNvSpPr>
          <p:nvPr>
            <p:ph type="title"/>
          </p:nvPr>
        </p:nvSpPr>
        <p:spPr>
          <a:xfrm>
            <a:off x="2133600" y="228600"/>
            <a:ext cx="7924800" cy="838200"/>
          </a:xfrm>
        </p:spPr>
        <p:txBody>
          <a:bodyPr/>
          <a:lstStyle/>
          <a:p>
            <a:pPr algn="ctr" eaLnBrk="1" hangingPunct="1"/>
            <a:r>
              <a:rPr lang="en-US" altLang="en-US" sz="3600" dirty="0">
                <a:effectLst>
                  <a:outerShdw blurRad="38100" dist="38100" dir="2700000" algn="tl">
                    <a:srgbClr val="000000">
                      <a:alpha val="43137"/>
                    </a:srgbClr>
                  </a:outerShdw>
                </a:effectLst>
              </a:rPr>
              <a:t>When Did the Church Begin?</a:t>
            </a:r>
          </a:p>
        </p:txBody>
      </p:sp>
      <p:pic>
        <p:nvPicPr>
          <p:cNvPr id="8" name="Picture 4" descr="King_of_Kings[1]">
            <a:extLst>
              <a:ext uri="{FF2B5EF4-FFF2-40B4-BE49-F238E27FC236}">
                <a16:creationId xmlns:a16="http://schemas.microsoft.com/office/drawing/2014/main" id="{F3201337-D88E-4D84-A507-C923D221065A}"/>
              </a:ext>
            </a:extLst>
          </p:cNvPr>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10820400" y="121920"/>
            <a:ext cx="810313" cy="1097280"/>
          </a:xfrm>
        </p:spPr>
      </p:pic>
    </p:spTree>
    <p:extLst>
      <p:ext uri="{BB962C8B-B14F-4D97-AF65-F5344CB8AC3E}">
        <p14:creationId xmlns:p14="http://schemas.microsoft.com/office/powerpoint/2010/main" val="3037205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1762125" y="1371600"/>
            <a:ext cx="8667750" cy="4724400"/>
          </a:xfrm>
        </p:spPr>
        <p:txBody>
          <a:bodyPr/>
          <a:lstStyle/>
          <a:p>
            <a:pPr marL="569913" indent="-569913" algn="just" eaLnBrk="1" hangingPunct="1">
              <a:spcBef>
                <a:spcPts val="0"/>
              </a:spcBef>
              <a:spcAft>
                <a:spcPts val="36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Will the Rapture occur on a Hebrew feast day?</a:t>
            </a:r>
          </a:p>
          <a:p>
            <a:pPr marL="569913" indent="-569913" algn="just"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Is Isaiah 26:19-20 speaking of the Rapture?</a:t>
            </a: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pic>
        <p:nvPicPr>
          <p:cNvPr id="9" name="Picture 8">
            <a:extLst>
              <a:ext uri="{FF2B5EF4-FFF2-40B4-BE49-F238E27FC236}">
                <a16:creationId xmlns:a16="http://schemas.microsoft.com/office/drawing/2014/main" id="{B8EBF543-021D-4D98-AB75-E3A6091EBBB1}"/>
              </a:ext>
            </a:extLst>
          </p:cNvPr>
          <p:cNvPicPr>
            <a:picLocks noChangeAspect="1"/>
          </p:cNvPicPr>
          <p:nvPr/>
        </p:nvPicPr>
        <p:blipFill>
          <a:blip r:embed="rId3"/>
          <a:stretch>
            <a:fillRect/>
          </a:stretch>
        </p:blipFill>
        <p:spPr>
          <a:xfrm>
            <a:off x="4271865" y="3505200"/>
            <a:ext cx="3648270" cy="2743200"/>
          </a:xfrm>
          <a:prstGeom prst="rect">
            <a:avLst/>
          </a:prstGeom>
        </p:spPr>
      </p:pic>
    </p:spTree>
    <p:extLst>
      <p:ext uri="{BB962C8B-B14F-4D97-AF65-F5344CB8AC3E}">
        <p14:creationId xmlns:p14="http://schemas.microsoft.com/office/powerpoint/2010/main" val="32049412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5054" y="137160"/>
            <a:ext cx="8941895" cy="6583680"/>
          </a:xfrm>
          <a:prstGeom prst="rect">
            <a:avLst/>
          </a:prstGeom>
        </p:spPr>
      </p:pic>
    </p:spTree>
    <p:extLst>
      <p:ext uri="{BB962C8B-B14F-4D97-AF65-F5344CB8AC3E}">
        <p14:creationId xmlns:p14="http://schemas.microsoft.com/office/powerpoint/2010/main" val="77816836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59">
            <a:extLst>
              <a:ext uri="{FF2B5EF4-FFF2-40B4-BE49-F238E27FC236}">
                <a16:creationId xmlns:a16="http://schemas.microsoft.com/office/drawing/2014/main" id="{D35CFE48-0E46-4D26-A4B5-8B5F3A0A9ADF}"/>
              </a:ext>
            </a:extLst>
          </p:cNvPr>
          <p:cNvGraphicFramePr>
            <a:graphicFrameLocks/>
          </p:cNvGraphicFramePr>
          <p:nvPr>
            <p:extLst>
              <p:ext uri="{D42A27DB-BD31-4B8C-83A1-F6EECF244321}">
                <p14:modId xmlns:p14="http://schemas.microsoft.com/office/powerpoint/2010/main" val="14024571"/>
              </p:ext>
            </p:extLst>
          </p:nvPr>
        </p:nvGraphicFramePr>
        <p:xfrm>
          <a:off x="609600" y="566928"/>
          <a:ext cx="10972800" cy="5724144"/>
        </p:xfrm>
        <a:graphic>
          <a:graphicData uri="http://schemas.openxmlformats.org/drawingml/2006/table">
            <a:tbl>
              <a:tblPr/>
              <a:tblGrid>
                <a:gridCol w="3728018">
                  <a:extLst>
                    <a:ext uri="{9D8B030D-6E8A-4147-A177-3AD203B41FA5}">
                      <a16:colId xmlns:a16="http://schemas.microsoft.com/office/drawing/2014/main" val="20000"/>
                    </a:ext>
                  </a:extLst>
                </a:gridCol>
                <a:gridCol w="1631008">
                  <a:extLst>
                    <a:ext uri="{9D8B030D-6E8A-4147-A177-3AD203B41FA5}">
                      <a16:colId xmlns:a16="http://schemas.microsoft.com/office/drawing/2014/main" val="20001"/>
                    </a:ext>
                  </a:extLst>
                </a:gridCol>
                <a:gridCol w="2702813">
                  <a:extLst>
                    <a:ext uri="{9D8B030D-6E8A-4147-A177-3AD203B41FA5}">
                      <a16:colId xmlns:a16="http://schemas.microsoft.com/office/drawing/2014/main" val="20002"/>
                    </a:ext>
                  </a:extLst>
                </a:gridCol>
                <a:gridCol w="2910961">
                  <a:extLst>
                    <a:ext uri="{9D8B030D-6E8A-4147-A177-3AD203B41FA5}">
                      <a16:colId xmlns:a16="http://schemas.microsoft.com/office/drawing/2014/main" val="20003"/>
                    </a:ext>
                  </a:extLst>
                </a:gridCol>
              </a:tblGrid>
              <a:tr h="51435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Levitical Feasts (Leviticus 23)</a:t>
                      </a:r>
                      <a:endParaRPr kumimoji="0" lang="en-US" altLang="en-US" sz="18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Fulfillment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Rejected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1:29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1:11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6:35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6:41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1st fruits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15:20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28:11-15</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550863">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Joel 2:28-32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Acts 2:13;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14:22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Trumpets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New Year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24:31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extLst>
                  <a:ext uri="{0D108BD9-81ED-4DB2-BD59-A6C34878D82A}">
                    <a16:rowId xmlns:a16="http://schemas.microsoft.com/office/drawing/2014/main" val="10005"/>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Lev 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Zech. 12:10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Fall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Wilderness provision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Zech. 14:16-18</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7630780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34147" name="Rectangle 1"/>
          <p:cNvSpPr>
            <a:spLocks noChangeArrowheads="1"/>
          </p:cNvSpPr>
          <p:nvPr/>
        </p:nvSpPr>
        <p:spPr bwMode="auto">
          <a:xfrm>
            <a:off x="609600" y="0"/>
            <a:ext cx="10972800" cy="4739759"/>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Act 3:19-21</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19 </a:t>
            </a:r>
            <a:r>
              <a:rPr lang="en-US" sz="3600" dirty="0">
                <a:latin typeface="Calibri" panose="020F0502020204030204" pitchFamily="34" charset="0"/>
                <a:cs typeface="Calibri" panose="020F0502020204030204" pitchFamily="34" charset="0"/>
              </a:rPr>
              <a:t>Therefore repent and return, so that your sins may be wiped away, in order that times of refreshing may come from the presence of the Lord; </a:t>
            </a:r>
            <a:r>
              <a:rPr lang="en-US" sz="3600" baseline="30000" dirty="0">
                <a:latin typeface="Calibri" panose="020F0502020204030204" pitchFamily="34" charset="0"/>
                <a:cs typeface="Calibri" panose="020F0502020204030204" pitchFamily="34" charset="0"/>
              </a:rPr>
              <a:t>20 </a:t>
            </a:r>
            <a:r>
              <a:rPr lang="en-US" sz="3600" dirty="0">
                <a:latin typeface="Calibri" panose="020F0502020204030204" pitchFamily="34" charset="0"/>
                <a:cs typeface="Calibri" panose="020F0502020204030204" pitchFamily="34" charset="0"/>
              </a:rPr>
              <a:t>and that He may send Jesus, the Christ appointed for you, </a:t>
            </a:r>
            <a:r>
              <a:rPr lang="en-US" sz="3600" baseline="30000" dirty="0">
                <a:latin typeface="Calibri" panose="020F0502020204030204" pitchFamily="34" charset="0"/>
                <a:cs typeface="Calibri" panose="020F0502020204030204" pitchFamily="34" charset="0"/>
              </a:rPr>
              <a:t>21 </a:t>
            </a:r>
            <a:r>
              <a:rPr lang="en-US" sz="3600" dirty="0">
                <a:latin typeface="Calibri" panose="020F0502020204030204" pitchFamily="34" charset="0"/>
                <a:cs typeface="Calibri" panose="020F0502020204030204" pitchFamily="34" charset="0"/>
              </a:rPr>
              <a:t>whom heaven must receive until </a:t>
            </a:r>
            <a:r>
              <a:rPr lang="en-US" sz="3600" i="1" dirty="0">
                <a:latin typeface="Calibri" panose="020F0502020204030204" pitchFamily="34" charset="0"/>
                <a:cs typeface="Calibri" panose="020F0502020204030204" pitchFamily="34" charset="0"/>
              </a:rPr>
              <a:t>the</a:t>
            </a:r>
            <a:r>
              <a:rPr lang="en-US" sz="3600" dirty="0">
                <a:latin typeface="Calibri" panose="020F0502020204030204" pitchFamily="34" charset="0"/>
                <a:cs typeface="Calibri" panose="020F0502020204030204" pitchFamily="34" charset="0"/>
              </a:rPr>
              <a:t> period of restoration of all things about which God spoke by the mouth of His holy prophets from ancient time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156536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B87461A-4A3D-4EB7-8ED7-D41890439C84}"/>
              </a:ext>
            </a:extLst>
          </p:cNvPr>
          <p:cNvSpPr>
            <a:spLocks noGrp="1" noChangeArrowheads="1"/>
          </p:cNvSpPr>
          <p:nvPr>
            <p:ph type="title"/>
          </p:nvPr>
        </p:nvSpPr>
        <p:spPr>
          <a:xfrm>
            <a:off x="2400300" y="228600"/>
            <a:ext cx="7391400" cy="1066800"/>
          </a:xfrm>
        </p:spPr>
        <p:txBody>
          <a:bodyPr/>
          <a:lstStyle/>
          <a:p>
            <a:pPr algn="ctr">
              <a:spcAft>
                <a:spcPts val="600"/>
              </a:spcAft>
            </a:pPr>
            <a:r>
              <a:rPr lang="en-US" sz="3600" dirty="0">
                <a:effectLst>
                  <a:outerShdw blurRad="38100" dist="38100" dir="2700000" algn="tl">
                    <a:srgbClr val="000000">
                      <a:alpha val="43137"/>
                    </a:srgbClr>
                  </a:outerShdw>
                </a:effectLst>
                <a:cs typeface="Calibri" panose="020F0502020204030204" pitchFamily="34" charset="0"/>
              </a:rPr>
              <a:t>Terry Hulbert</a:t>
            </a:r>
            <a:br>
              <a:rPr lang="en-US" sz="3600" dirty="0">
                <a:effectLst>
                  <a:outerShdw blurRad="38100" dist="38100" dir="2700000" algn="tl">
                    <a:srgbClr val="000000">
                      <a:alpha val="43137"/>
                    </a:srgbClr>
                  </a:outerShdw>
                </a:effectLst>
                <a:cs typeface="Calibri" panose="020F0502020204030204" pitchFamily="34" charset="0"/>
              </a:rPr>
            </a:br>
            <a:r>
              <a:rPr lang="en-US" sz="1800" dirty="0">
                <a:solidFill>
                  <a:schemeClr val="tx1"/>
                </a:solidFill>
                <a:effectLst>
                  <a:outerShdw blurRad="38100" dist="38100" dir="2700000" algn="tl">
                    <a:srgbClr val="000000">
                      <a:alpha val="43137"/>
                    </a:srgbClr>
                  </a:outerShdw>
                </a:effectLst>
                <a:cs typeface="Calibri" panose="020F0502020204030204" pitchFamily="34" charset="0"/>
              </a:rPr>
              <a:t>Terry C. Hulbert, </a:t>
            </a:r>
            <a:r>
              <a:rPr lang="en-US" sz="1800" i="1" dirty="0">
                <a:solidFill>
                  <a:schemeClr val="tx1"/>
                </a:solidFill>
                <a:effectLst>
                  <a:outerShdw blurRad="38100" dist="38100" dir="2700000" algn="tl">
                    <a:srgbClr val="000000">
                      <a:alpha val="43137"/>
                    </a:srgbClr>
                  </a:outerShdw>
                </a:effectLst>
                <a:cs typeface="Calibri" panose="020F0502020204030204" pitchFamily="34" charset="0"/>
              </a:rPr>
              <a:t>The Eschatological Significance of Israel's Annual Feasts</a:t>
            </a:r>
            <a:r>
              <a:rPr lang="en-US" sz="1800" dirty="0">
                <a:solidFill>
                  <a:schemeClr val="tx1"/>
                </a:solidFill>
                <a:effectLst>
                  <a:outerShdw blurRad="38100" dist="38100" dir="2700000" algn="tl">
                    <a:srgbClr val="000000">
                      <a:alpha val="43137"/>
                    </a:srgbClr>
                  </a:outerShdw>
                </a:effectLst>
                <a:cs typeface="Calibri" panose="020F0502020204030204" pitchFamily="34" charset="0"/>
              </a:rPr>
              <a:t>. Doctoral Dissertation. Dallas Theological Seminary. 1965. Pages 2, 115-116.</a:t>
            </a:r>
            <a:endParaRPr lang="en-US" altLang="en-US" sz="18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599400" y="1600200"/>
            <a:ext cx="10972800" cy="494652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God fulfilled the first four feasts, He had provided everything necessary for Israel to enter into literal kingdom blessing</a:t>
            </a:r>
            <a:r>
              <a:rPr lang="en-US" dirty="0">
                <a:effectLst/>
                <a:latin typeface="Calibri" panose="020F0502020204030204" pitchFamily="34" charset="0"/>
                <a:ea typeface="Calibri" panose="020F0502020204030204" pitchFamily="34" charset="0"/>
              </a:rPr>
              <a:t>‒</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redemption, separation, resurrection, and the presence of the Holy Spirit. Israel’s rejection of these, however, made a necessary national change of heart before the kingdom could be established…The paschal lamb of God pointed out by John the Baptist was rejected as an imposter. The resurrection of Christ, as it answered to the Feast of First Fruits, was suppressed in it’s proclamation by the bribe money paid to the sentries…Finally, the coming of the Spirit was rejected at Pentecost as the Jews…</a:t>
            </a:r>
            <a:endPar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pic>
        <p:nvPicPr>
          <p:cNvPr id="5" name="Picture 4" descr="Diagram&#10;&#10;Description automatically generated">
            <a:extLst>
              <a:ext uri="{FF2B5EF4-FFF2-40B4-BE49-F238E27FC236}">
                <a16:creationId xmlns:a16="http://schemas.microsoft.com/office/drawing/2014/main" id="{32847733-84DC-48E6-B617-2756EA4EA8F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600" y="152400"/>
            <a:ext cx="1460703" cy="1143000"/>
          </a:xfrm>
          <a:prstGeom prst="rect">
            <a:avLst/>
          </a:prstGeom>
        </p:spPr>
      </p:pic>
    </p:spTree>
    <p:extLst>
      <p:ext uri="{BB962C8B-B14F-4D97-AF65-F5344CB8AC3E}">
        <p14:creationId xmlns:p14="http://schemas.microsoft.com/office/powerpoint/2010/main" val="7841170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9600" y="1600200"/>
            <a:ext cx="10972800" cy="502272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…taunted the apostles with charges of drunkenness. By the time of the close of Acts chapter 2, God had done all He could do for Israel until they repented as a nation. Thus, the significance of Peter’s second sermon in Acts 3 was that it re-emphasized the condition of millennial blessing already laid down in the Old Testament, but as yet unfulfilled...Of the upmost importance here is the fact that the shedding of the blood of Christ to take away sin, and with the coming of the Spirit to empower the life of the redeemed, all of the spiritual requirements for the millennial kingdom had been met as far as God was concerned….</a:t>
            </a:r>
            <a:endPar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sp>
        <p:nvSpPr>
          <p:cNvPr id="9" name="Rectangle 2">
            <a:extLst>
              <a:ext uri="{FF2B5EF4-FFF2-40B4-BE49-F238E27FC236}">
                <a16:creationId xmlns:a16="http://schemas.microsoft.com/office/drawing/2014/main" id="{540B70ED-4BD2-4014-BA58-709C2E8C3A77}"/>
              </a:ext>
            </a:extLst>
          </p:cNvPr>
          <p:cNvSpPr>
            <a:spLocks noGrp="1" noChangeArrowheads="1"/>
          </p:cNvSpPr>
          <p:nvPr>
            <p:ph type="title"/>
          </p:nvPr>
        </p:nvSpPr>
        <p:spPr>
          <a:xfrm>
            <a:off x="2400300" y="228600"/>
            <a:ext cx="7391400" cy="1066800"/>
          </a:xfrm>
        </p:spPr>
        <p:txBody>
          <a:bodyPr/>
          <a:lstStyle/>
          <a:p>
            <a:pPr algn="ctr">
              <a:spcAft>
                <a:spcPts val="600"/>
              </a:spcAft>
            </a:pPr>
            <a:r>
              <a:rPr lang="en-US" sz="3600" dirty="0">
                <a:effectLst>
                  <a:outerShdw blurRad="38100" dist="38100" dir="2700000" algn="tl">
                    <a:srgbClr val="000000">
                      <a:alpha val="43137"/>
                    </a:srgbClr>
                  </a:outerShdw>
                </a:effectLst>
                <a:cs typeface="Calibri" panose="020F0502020204030204" pitchFamily="34" charset="0"/>
              </a:rPr>
              <a:t>Terry Hulbert</a:t>
            </a:r>
            <a:br>
              <a:rPr lang="en-US" sz="3600" dirty="0">
                <a:effectLst>
                  <a:outerShdw blurRad="38100" dist="38100" dir="2700000" algn="tl">
                    <a:srgbClr val="000000">
                      <a:alpha val="43137"/>
                    </a:srgbClr>
                  </a:outerShdw>
                </a:effectLst>
                <a:cs typeface="Calibri" panose="020F0502020204030204" pitchFamily="34" charset="0"/>
              </a:rPr>
            </a:br>
            <a:r>
              <a:rPr lang="en-US" sz="1800" dirty="0">
                <a:solidFill>
                  <a:schemeClr val="tx1"/>
                </a:solidFill>
                <a:effectLst>
                  <a:outerShdw blurRad="38100" dist="38100" dir="2700000" algn="tl">
                    <a:srgbClr val="000000">
                      <a:alpha val="43137"/>
                    </a:srgbClr>
                  </a:outerShdw>
                </a:effectLst>
                <a:cs typeface="Calibri" panose="020F0502020204030204" pitchFamily="34" charset="0"/>
              </a:rPr>
              <a:t>Terry C. Hulbert, </a:t>
            </a:r>
            <a:r>
              <a:rPr lang="en-US" sz="1800" i="1" dirty="0">
                <a:solidFill>
                  <a:schemeClr val="tx1"/>
                </a:solidFill>
                <a:effectLst>
                  <a:outerShdw blurRad="38100" dist="38100" dir="2700000" algn="tl">
                    <a:srgbClr val="000000">
                      <a:alpha val="43137"/>
                    </a:srgbClr>
                  </a:outerShdw>
                </a:effectLst>
                <a:cs typeface="Calibri" panose="020F0502020204030204" pitchFamily="34" charset="0"/>
              </a:rPr>
              <a:t>The Eschatological Significance of Israel's Annual Feasts</a:t>
            </a:r>
            <a:r>
              <a:rPr lang="en-US" sz="1800" dirty="0">
                <a:solidFill>
                  <a:schemeClr val="tx1"/>
                </a:solidFill>
                <a:effectLst>
                  <a:outerShdw blurRad="38100" dist="38100" dir="2700000" algn="tl">
                    <a:srgbClr val="000000">
                      <a:alpha val="43137"/>
                    </a:srgbClr>
                  </a:outerShdw>
                </a:effectLst>
                <a:cs typeface="Calibri" panose="020F0502020204030204" pitchFamily="34" charset="0"/>
              </a:rPr>
              <a:t>. Doctoral Dissertation. Dallas Theological Seminary. 1965. Pages 2, 115-116.</a:t>
            </a:r>
            <a:endParaRPr lang="en-US" altLang="en-US" sz="180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10" name="Picture 9" descr="Diagram&#10;&#10;Description automatically generated">
            <a:extLst>
              <a:ext uri="{FF2B5EF4-FFF2-40B4-BE49-F238E27FC236}">
                <a16:creationId xmlns:a16="http://schemas.microsoft.com/office/drawing/2014/main" id="{348267A4-D002-47A4-8E5D-1FF813510CF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600" y="152400"/>
            <a:ext cx="1460703" cy="1143000"/>
          </a:xfrm>
          <a:prstGeom prst="rect">
            <a:avLst/>
          </a:prstGeom>
        </p:spPr>
      </p:pic>
    </p:spTree>
    <p:extLst>
      <p:ext uri="{BB962C8B-B14F-4D97-AF65-F5344CB8AC3E}">
        <p14:creationId xmlns:p14="http://schemas.microsoft.com/office/powerpoint/2010/main" val="38004571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9600" y="1600200"/>
            <a:ext cx="10972800" cy="28956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God‘s provision could not be operative until man appropriated it. This point cannot be over emphasized, for it is not only the reason for the delay in the fulfillment of the final three feasts, it is the basis for understanding the relationship of the church to the feasts.”</a:t>
            </a:r>
            <a:endPar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sp>
        <p:nvSpPr>
          <p:cNvPr id="9" name="Rectangle 2">
            <a:extLst>
              <a:ext uri="{FF2B5EF4-FFF2-40B4-BE49-F238E27FC236}">
                <a16:creationId xmlns:a16="http://schemas.microsoft.com/office/drawing/2014/main" id="{6D859BD2-8F9D-4498-9AC4-A67450C188A1}"/>
              </a:ext>
            </a:extLst>
          </p:cNvPr>
          <p:cNvSpPr>
            <a:spLocks noGrp="1" noChangeArrowheads="1"/>
          </p:cNvSpPr>
          <p:nvPr>
            <p:ph type="title"/>
          </p:nvPr>
        </p:nvSpPr>
        <p:spPr>
          <a:xfrm>
            <a:off x="2400300" y="228600"/>
            <a:ext cx="7391400" cy="1066800"/>
          </a:xfrm>
        </p:spPr>
        <p:txBody>
          <a:bodyPr/>
          <a:lstStyle/>
          <a:p>
            <a:pPr algn="ctr">
              <a:spcAft>
                <a:spcPts val="600"/>
              </a:spcAft>
            </a:pPr>
            <a:r>
              <a:rPr lang="en-US" sz="3600" dirty="0">
                <a:effectLst>
                  <a:outerShdw blurRad="38100" dist="38100" dir="2700000" algn="tl">
                    <a:srgbClr val="000000">
                      <a:alpha val="43137"/>
                    </a:srgbClr>
                  </a:outerShdw>
                </a:effectLst>
                <a:cs typeface="Calibri" panose="020F0502020204030204" pitchFamily="34" charset="0"/>
              </a:rPr>
              <a:t>Terry Hulbert</a:t>
            </a:r>
            <a:br>
              <a:rPr lang="en-US" sz="3600" dirty="0">
                <a:effectLst>
                  <a:outerShdw blurRad="38100" dist="38100" dir="2700000" algn="tl">
                    <a:srgbClr val="000000">
                      <a:alpha val="43137"/>
                    </a:srgbClr>
                  </a:outerShdw>
                </a:effectLst>
                <a:cs typeface="Calibri" panose="020F0502020204030204" pitchFamily="34" charset="0"/>
              </a:rPr>
            </a:br>
            <a:r>
              <a:rPr lang="en-US" sz="1800" dirty="0">
                <a:solidFill>
                  <a:schemeClr val="tx1"/>
                </a:solidFill>
                <a:effectLst>
                  <a:outerShdw blurRad="38100" dist="38100" dir="2700000" algn="tl">
                    <a:srgbClr val="000000">
                      <a:alpha val="43137"/>
                    </a:srgbClr>
                  </a:outerShdw>
                </a:effectLst>
                <a:cs typeface="Calibri" panose="020F0502020204030204" pitchFamily="34" charset="0"/>
              </a:rPr>
              <a:t>Terry C. Hulbert, </a:t>
            </a:r>
            <a:r>
              <a:rPr lang="en-US" sz="1800" i="1" dirty="0">
                <a:solidFill>
                  <a:schemeClr val="tx1"/>
                </a:solidFill>
                <a:effectLst>
                  <a:outerShdw blurRad="38100" dist="38100" dir="2700000" algn="tl">
                    <a:srgbClr val="000000">
                      <a:alpha val="43137"/>
                    </a:srgbClr>
                  </a:outerShdw>
                </a:effectLst>
                <a:cs typeface="Calibri" panose="020F0502020204030204" pitchFamily="34" charset="0"/>
              </a:rPr>
              <a:t>The Eschatological Significance of Israel's Annual Feasts</a:t>
            </a:r>
            <a:r>
              <a:rPr lang="en-US" sz="1800" dirty="0">
                <a:solidFill>
                  <a:schemeClr val="tx1"/>
                </a:solidFill>
                <a:effectLst>
                  <a:outerShdw blurRad="38100" dist="38100" dir="2700000" algn="tl">
                    <a:srgbClr val="000000">
                      <a:alpha val="43137"/>
                    </a:srgbClr>
                  </a:outerShdw>
                </a:effectLst>
                <a:cs typeface="Calibri" panose="020F0502020204030204" pitchFamily="34" charset="0"/>
              </a:rPr>
              <a:t>. Doctoral Dissertation. Dallas Theological Seminary. 1965. </a:t>
            </a:r>
            <a:r>
              <a:rPr lang="en-US" sz="1800">
                <a:solidFill>
                  <a:schemeClr val="tx1"/>
                </a:solidFill>
                <a:effectLst>
                  <a:outerShdw blurRad="38100" dist="38100" dir="2700000" algn="tl">
                    <a:srgbClr val="000000">
                      <a:alpha val="43137"/>
                    </a:srgbClr>
                  </a:outerShdw>
                </a:effectLst>
                <a:cs typeface="Calibri" panose="020F0502020204030204" pitchFamily="34" charset="0"/>
              </a:rPr>
              <a:t>Pages 2, </a:t>
            </a:r>
            <a:r>
              <a:rPr lang="en-US" sz="1800" dirty="0">
                <a:solidFill>
                  <a:schemeClr val="tx1"/>
                </a:solidFill>
                <a:effectLst>
                  <a:outerShdw blurRad="38100" dist="38100" dir="2700000" algn="tl">
                    <a:srgbClr val="000000">
                      <a:alpha val="43137"/>
                    </a:srgbClr>
                  </a:outerShdw>
                </a:effectLst>
                <a:cs typeface="Calibri" panose="020F0502020204030204" pitchFamily="34" charset="0"/>
              </a:rPr>
              <a:t>115-116.</a:t>
            </a:r>
            <a:endParaRPr lang="en-US" altLang="en-US" sz="180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10" name="Picture 9" descr="Diagram&#10;&#10;Description automatically generated">
            <a:extLst>
              <a:ext uri="{FF2B5EF4-FFF2-40B4-BE49-F238E27FC236}">
                <a16:creationId xmlns:a16="http://schemas.microsoft.com/office/drawing/2014/main" id="{C3F71CB0-5A3B-4924-A367-73344464B28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600" y="152400"/>
            <a:ext cx="1460703" cy="1143000"/>
          </a:xfrm>
          <a:prstGeom prst="rect">
            <a:avLst/>
          </a:prstGeom>
        </p:spPr>
      </p:pic>
    </p:spTree>
    <p:extLst>
      <p:ext uri="{BB962C8B-B14F-4D97-AF65-F5344CB8AC3E}">
        <p14:creationId xmlns:p14="http://schemas.microsoft.com/office/powerpoint/2010/main" val="33286005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unds Of Trumpet: The Seven Feasts of Israel are ...">
            <a:extLst>
              <a:ext uri="{FF2B5EF4-FFF2-40B4-BE49-F238E27FC236}">
                <a16:creationId xmlns:a16="http://schemas.microsoft.com/office/drawing/2014/main" id="{41C4DB65-40CE-4E4A-ACC3-A16678F3A5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399"/>
            <a:ext cx="10879667" cy="6555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1148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67" name="Group 59"/>
          <p:cNvGraphicFramePr>
            <a:graphicFrameLocks noGrp="1"/>
          </p:cNvGraphicFramePr>
          <p:nvPr>
            <p:ph type="tbl" idx="4294967295"/>
          </p:nvPr>
        </p:nvGraphicFramePr>
        <p:xfrm>
          <a:off x="609600" y="806609"/>
          <a:ext cx="10972800" cy="5244783"/>
        </p:xfrm>
        <a:graphic>
          <a:graphicData uri="http://schemas.openxmlformats.org/drawingml/2006/table">
            <a:tbl>
              <a:tblPr/>
              <a:tblGrid>
                <a:gridCol w="3728018">
                  <a:extLst>
                    <a:ext uri="{9D8B030D-6E8A-4147-A177-3AD203B41FA5}">
                      <a16:colId xmlns:a16="http://schemas.microsoft.com/office/drawing/2014/main" val="20000"/>
                    </a:ext>
                  </a:extLst>
                </a:gridCol>
                <a:gridCol w="1631008">
                  <a:extLst>
                    <a:ext uri="{9D8B030D-6E8A-4147-A177-3AD203B41FA5}">
                      <a16:colId xmlns:a16="http://schemas.microsoft.com/office/drawing/2014/main" val="20001"/>
                    </a:ext>
                  </a:extLst>
                </a:gridCol>
                <a:gridCol w="2702814">
                  <a:extLst>
                    <a:ext uri="{9D8B030D-6E8A-4147-A177-3AD203B41FA5}">
                      <a16:colId xmlns:a16="http://schemas.microsoft.com/office/drawing/2014/main" val="20002"/>
                    </a:ext>
                  </a:extLst>
                </a:gridCol>
                <a:gridCol w="2910960">
                  <a:extLst>
                    <a:ext uri="{9D8B030D-6E8A-4147-A177-3AD203B41FA5}">
                      <a16:colId xmlns:a16="http://schemas.microsoft.com/office/drawing/2014/main" val="20003"/>
                    </a:ext>
                  </a:extLst>
                </a:gridCol>
              </a:tblGrid>
              <a:tr h="51435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Levitical Feasts (Leviticus 23)</a:t>
                      </a:r>
                      <a:endParaRPr kumimoji="0" lang="en-US" altLang="en-US" sz="18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Purpose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Type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Redemption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Separation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John 6:35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1st fruits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1 Cor 15:20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550863">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Acts 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Trumpets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New Year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24:31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extLst>
                  <a:ext uri="{0D108BD9-81ED-4DB2-BD59-A6C34878D82A}">
                    <a16:rowId xmlns:a16="http://schemas.microsoft.com/office/drawing/2014/main" val="10005"/>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Lev 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12:10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Wilderness provision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14:16-18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5097321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A5FD1C-8B91-445F-8B3C-E4C9C22DB3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Matthew 24:31</a:t>
            </a:r>
          </a:p>
          <a:p>
            <a:pPr algn="just">
              <a:spcBef>
                <a:spcPts val="0"/>
              </a:spcBef>
              <a:spcAft>
                <a:spcPts val="0"/>
              </a:spcAft>
            </a:pP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31</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send His angels with a great sound of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trumpet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they will gather together His elect from the four winds, from one end of heaven to the other.”</a:t>
            </a:r>
          </a:p>
        </p:txBody>
      </p:sp>
      <p:pic>
        <p:nvPicPr>
          <p:cNvPr id="1026" name="Picture 2" descr="The Star of David: Is it of Man or of God? Part 2 | Jewish Voice ...">
            <a:extLst>
              <a:ext uri="{FF2B5EF4-FFF2-40B4-BE49-F238E27FC236}">
                <a16:creationId xmlns:a16="http://schemas.microsoft.com/office/drawing/2014/main" id="{8906291A-D68D-43F0-8926-8B31668A219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24326" y="2590800"/>
            <a:ext cx="2943348" cy="2286000"/>
          </a:xfrm>
          <a:prstGeom prst="wav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1216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88E485-BD79-466B-9863-D2539F7EF2C4}"/>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799" cy="4185761"/>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Zechariah 12:10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pour out on the house of David and on the inhabitants of Jerusalem, the Spirit of grace</a:t>
            </a:r>
            <a:r>
              <a:rPr lang="en-US" sz="36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of supplication, so that they will look on Me whom they have pierced; and they will mourn for Him, as one mourns for an only son, and they will weep bitterly over Him like the bitter weeping over a firstborn.”</a:t>
            </a:r>
          </a:p>
        </p:txBody>
      </p:sp>
    </p:spTree>
    <p:extLst>
      <p:ext uri="{BB962C8B-B14F-4D97-AF65-F5344CB8AC3E}">
        <p14:creationId xmlns:p14="http://schemas.microsoft.com/office/powerpoint/2010/main" val="3926728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67" name="Group 59"/>
          <p:cNvGraphicFramePr>
            <a:graphicFrameLocks noGrp="1"/>
          </p:cNvGraphicFramePr>
          <p:nvPr>
            <p:ph type="tbl" idx="4294967295"/>
            <p:extLst>
              <p:ext uri="{D42A27DB-BD31-4B8C-83A1-F6EECF244321}">
                <p14:modId xmlns:p14="http://schemas.microsoft.com/office/powerpoint/2010/main" val="4068528656"/>
              </p:ext>
            </p:extLst>
          </p:nvPr>
        </p:nvGraphicFramePr>
        <p:xfrm>
          <a:off x="609600" y="806609"/>
          <a:ext cx="10972800" cy="5244783"/>
        </p:xfrm>
        <a:graphic>
          <a:graphicData uri="http://schemas.openxmlformats.org/drawingml/2006/table">
            <a:tbl>
              <a:tblPr/>
              <a:tblGrid>
                <a:gridCol w="3728018">
                  <a:extLst>
                    <a:ext uri="{9D8B030D-6E8A-4147-A177-3AD203B41FA5}">
                      <a16:colId xmlns:a16="http://schemas.microsoft.com/office/drawing/2014/main" val="20000"/>
                    </a:ext>
                  </a:extLst>
                </a:gridCol>
                <a:gridCol w="1631008">
                  <a:extLst>
                    <a:ext uri="{9D8B030D-6E8A-4147-A177-3AD203B41FA5}">
                      <a16:colId xmlns:a16="http://schemas.microsoft.com/office/drawing/2014/main" val="20001"/>
                    </a:ext>
                  </a:extLst>
                </a:gridCol>
                <a:gridCol w="2702814">
                  <a:extLst>
                    <a:ext uri="{9D8B030D-6E8A-4147-A177-3AD203B41FA5}">
                      <a16:colId xmlns:a16="http://schemas.microsoft.com/office/drawing/2014/main" val="20002"/>
                    </a:ext>
                  </a:extLst>
                </a:gridCol>
                <a:gridCol w="2910960">
                  <a:extLst>
                    <a:ext uri="{9D8B030D-6E8A-4147-A177-3AD203B41FA5}">
                      <a16:colId xmlns:a16="http://schemas.microsoft.com/office/drawing/2014/main" val="20003"/>
                    </a:ext>
                  </a:extLst>
                </a:gridCol>
              </a:tblGrid>
              <a:tr h="51435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Levitical Feasts (Leviticus 23)</a:t>
                      </a:r>
                      <a:endParaRPr kumimoji="0" lang="en-US" altLang="en-US" sz="18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Purpose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Type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Redemption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Separation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John 6:35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1st fruits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1 Cor 15:20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550863">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Acts 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Trumpets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New Year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24:31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extLst>
                  <a:ext uri="{0D108BD9-81ED-4DB2-BD59-A6C34878D82A}">
                    <a16:rowId xmlns:a16="http://schemas.microsoft.com/office/drawing/2014/main" val="10005"/>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Lev 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12:10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Wilderness provision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14:16-18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4186369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7EE89-7B42-401C-8B48-BA2DB447AB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marL="342900" indent="-342900"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14:16-18</a:t>
            </a:r>
          </a:p>
          <a:p>
            <a:pPr algn="just">
              <a:spcBef>
                <a:spcPts val="0"/>
              </a:spcBef>
              <a:spcAft>
                <a:spcPts val="0"/>
              </a:spcAft>
            </a:pP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it will come about that any who are left of all the nations that went against Jerusalem will go up from year to year to worship the King, the </a:t>
            </a:r>
            <a:r>
              <a:rPr lang="en-US" sz="315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and to celebrate </a:t>
            </a:r>
            <a:r>
              <a:rPr lang="en-US" sz="31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Feast of Booths</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it will be that whichever of the families of the earth does not go up to Jerusalem to worship the King, the </a:t>
            </a:r>
            <a:r>
              <a:rPr lang="en-US" sz="315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there will be no rain on them. </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the family of Egypt does not go up or enter, then no </a:t>
            </a:r>
            <a:r>
              <a:rPr lang="en-US" sz="315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rain will fall</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them; it will be the plague with which the </a:t>
            </a:r>
            <a:r>
              <a:rPr lang="en-US" sz="315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smites the nations who do not go up to celebrate the Feast of Booths.”</a:t>
            </a:r>
            <a:endParaRPr lang="en-US" altLang="en-US" sz="315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36875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38640" y="1524000"/>
            <a:ext cx="10913520" cy="51054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three fall feasts await fulfillment in the events that will take place at the Second Coming of Christ and in the Millennium. The Feast of Trumpets will take place at the Second Coming, as Matthew 24:31 indicates: ‘He will send forth his angels with a great trumpet and they will gather together His elect from the four winds, from one end of the sky to the other.’ The Day of Atonement will be applied to the nation of Israel when the people realize that Jesus was their long-awaited Messiah all along (Zechariah 12:10; Romans 11:25–27). And the Feast of Tabernacle’s will be fulfilled by the Millennial kingdom when the Jewish nation will dwell with their God in the land of Israel for 1000 years.”</a:t>
            </a:r>
            <a:endParaRPr lang="en-US" sz="3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sp>
        <p:nvSpPr>
          <p:cNvPr id="9" name="Rectangle 2">
            <a:extLst>
              <a:ext uri="{FF2B5EF4-FFF2-40B4-BE49-F238E27FC236}">
                <a16:creationId xmlns:a16="http://schemas.microsoft.com/office/drawing/2014/main" id="{6D859BD2-8F9D-4498-9AC4-A67450C188A1}"/>
              </a:ext>
            </a:extLst>
          </p:cNvPr>
          <p:cNvSpPr>
            <a:spLocks noGrp="1" noChangeArrowheads="1"/>
          </p:cNvSpPr>
          <p:nvPr>
            <p:ph type="title"/>
          </p:nvPr>
        </p:nvSpPr>
        <p:spPr>
          <a:xfrm>
            <a:off x="1490918" y="228600"/>
            <a:ext cx="9210164" cy="1066800"/>
          </a:xfrm>
        </p:spPr>
        <p:txBody>
          <a:bodyPr/>
          <a:lstStyle/>
          <a:p>
            <a:pPr algn="ctr">
              <a:spcAft>
                <a:spcPts val="600"/>
              </a:spcAft>
            </a:pPr>
            <a:r>
              <a:rPr lang="en-US" sz="3600" dirty="0">
                <a:effectLst>
                  <a:outerShdw blurRad="38100" dist="38100" dir="2700000" algn="tl">
                    <a:srgbClr val="000000">
                      <a:alpha val="43137"/>
                    </a:srgbClr>
                  </a:outerShdw>
                </a:effectLst>
                <a:cs typeface="Calibri" panose="020F0502020204030204" pitchFamily="34" charset="0"/>
              </a:rPr>
              <a:t>Thomas D. Ice</a:t>
            </a:r>
            <a:br>
              <a:rPr lang="en-US" sz="3600" dirty="0">
                <a:effectLst>
                  <a:outerShdw blurRad="38100" dist="38100" dir="2700000" algn="tl">
                    <a:srgbClr val="000000">
                      <a:alpha val="43137"/>
                    </a:srgbClr>
                  </a:outerShdw>
                </a:effectLst>
                <a:cs typeface="Calibri" panose="020F0502020204030204" pitchFamily="34" charset="0"/>
              </a:rPr>
            </a:br>
            <a:r>
              <a:rPr lang="en-US" sz="1600" dirty="0">
                <a:solidFill>
                  <a:schemeClr val="tx1"/>
                </a:solidFill>
                <a:effectLst>
                  <a:outerShdw blurRad="38100" dist="38100" dir="2700000" algn="tl">
                    <a:srgbClr val="000000">
                      <a:alpha val="43137"/>
                    </a:srgbClr>
                  </a:outerShdw>
                </a:effectLst>
                <a:cs typeface="Calibri" panose="020F0502020204030204" pitchFamily="34" charset="0"/>
              </a:rPr>
              <a:t>Thomas D. Ice, "The Feasts of Israel in Prophecy," in </a:t>
            </a:r>
            <a:r>
              <a:rPr lang="en-US" sz="1600" i="1" dirty="0">
                <a:solidFill>
                  <a:schemeClr val="tx1"/>
                </a:solidFill>
                <a:effectLst>
                  <a:outerShdw blurRad="38100" dist="38100" dir="2700000" algn="tl">
                    <a:srgbClr val="000000">
                      <a:alpha val="43137"/>
                    </a:srgbClr>
                  </a:outerShdw>
                </a:effectLst>
                <a:cs typeface="Calibri" panose="020F0502020204030204" pitchFamily="34" charset="0"/>
              </a:rPr>
              <a:t>Charting the End Times: A Visual Guide to Understanding Bible Prophecy</a:t>
            </a:r>
            <a:r>
              <a:rPr lang="en-US" sz="1600" dirty="0">
                <a:solidFill>
                  <a:schemeClr val="tx1"/>
                </a:solidFill>
                <a:effectLst>
                  <a:outerShdw blurRad="38100" dist="38100" dir="2700000" algn="tl">
                    <a:srgbClr val="000000">
                      <a:alpha val="43137"/>
                    </a:srgbClr>
                  </a:outerShdw>
                </a:effectLst>
                <a:cs typeface="Calibri" panose="020F0502020204030204" pitchFamily="34" charset="0"/>
              </a:rPr>
              <a:t>, ed. Time LaHaye and Thomas Ice (Eugene, OR: Harvest House, 2001), 103-104.</a:t>
            </a:r>
            <a:endParaRPr lang="en-US" altLang="en-US" sz="180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1026" name="Picture 2" descr="Charting the End Times: A Visual Guide to Understanding ...">
            <a:extLst>
              <a:ext uri="{FF2B5EF4-FFF2-40B4-BE49-F238E27FC236}">
                <a16:creationId xmlns:a16="http://schemas.microsoft.com/office/drawing/2014/main" id="{687DBD5A-020B-4BED-B2E1-86632F22172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201" y="121920"/>
            <a:ext cx="897363" cy="914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4537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1762125" y="1371600"/>
            <a:ext cx="8667750" cy="4724400"/>
          </a:xfrm>
        </p:spPr>
        <p:txBody>
          <a:bodyPr/>
          <a:lstStyle/>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Will the Rapture occur on a Hebrew feast day?</a:t>
            </a:r>
          </a:p>
          <a:p>
            <a:pPr marL="569913" indent="-569913" algn="just" eaLnBrk="1" hangingPunct="1">
              <a:spcBef>
                <a:spcPts val="0"/>
              </a:spcBef>
              <a:spcAft>
                <a:spcPts val="24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Is Isaiah 26:19-20 speaking of the Rapture?</a:t>
            </a: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pic>
        <p:nvPicPr>
          <p:cNvPr id="7" name="Picture 6">
            <a:extLst>
              <a:ext uri="{FF2B5EF4-FFF2-40B4-BE49-F238E27FC236}">
                <a16:creationId xmlns:a16="http://schemas.microsoft.com/office/drawing/2014/main" id="{04D31B27-B0D4-49F9-8346-D8B60FBFF635}"/>
              </a:ext>
            </a:extLst>
          </p:cNvPr>
          <p:cNvPicPr>
            <a:picLocks noChangeAspect="1"/>
          </p:cNvPicPr>
          <p:nvPr/>
        </p:nvPicPr>
        <p:blipFill>
          <a:blip r:embed="rId3"/>
          <a:stretch>
            <a:fillRect/>
          </a:stretch>
        </p:blipFill>
        <p:spPr>
          <a:xfrm>
            <a:off x="4271865" y="3505200"/>
            <a:ext cx="3648270" cy="2743200"/>
          </a:xfrm>
          <a:prstGeom prst="rect">
            <a:avLst/>
          </a:prstGeom>
        </p:spPr>
      </p:pic>
    </p:spTree>
    <p:extLst>
      <p:ext uri="{BB962C8B-B14F-4D97-AF65-F5344CB8AC3E}">
        <p14:creationId xmlns:p14="http://schemas.microsoft.com/office/powerpoint/2010/main" val="25463633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88E485-BD79-466B-9863-D2539F7EF2C4}"/>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799" cy="4185761"/>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Isaiah 26:19-20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Your dead will live; Their corpses will rise. You who lie in the dust, awake and shout for joy, For your dew is as the dew of the dawn, And the earth will give birth to the departed spirits. </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 my people, enter into your rooms And close your doors behind you; Hide for a little while.”</a:t>
            </a:r>
          </a:p>
        </p:txBody>
      </p:sp>
    </p:spTree>
    <p:extLst>
      <p:ext uri="{BB962C8B-B14F-4D97-AF65-F5344CB8AC3E}">
        <p14:creationId xmlns:p14="http://schemas.microsoft.com/office/powerpoint/2010/main" val="20877517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A31BA0-6AD8-430C-808D-14DB88541FB8}"/>
              </a:ext>
            </a:extLst>
          </p:cNvPr>
          <p:cNvPicPr>
            <a:picLocks noChangeAspect="1"/>
          </p:cNvPicPr>
          <p:nvPr/>
        </p:nvPicPr>
        <p:blipFill>
          <a:blip r:embed="rId2"/>
          <a:stretch>
            <a:fillRect/>
          </a:stretch>
        </p:blipFill>
        <p:spPr>
          <a:xfrm>
            <a:off x="2641297" y="228600"/>
            <a:ext cx="6909409" cy="6400800"/>
          </a:xfrm>
          <a:prstGeom prst="rect">
            <a:avLst/>
          </a:prstGeom>
        </p:spPr>
      </p:pic>
    </p:spTree>
    <p:extLst>
      <p:ext uri="{BB962C8B-B14F-4D97-AF65-F5344CB8AC3E}">
        <p14:creationId xmlns:p14="http://schemas.microsoft.com/office/powerpoint/2010/main" val="1296257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 description available.">
            <a:extLst>
              <a:ext uri="{FF2B5EF4-FFF2-40B4-BE49-F238E27FC236}">
                <a16:creationId xmlns:a16="http://schemas.microsoft.com/office/drawing/2014/main" id="{547A899D-1BB4-4941-83C8-A0F82F8955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205" b="28134"/>
          <a:stretch/>
        </p:blipFill>
        <p:spPr bwMode="auto">
          <a:xfrm>
            <a:off x="2860854" y="228600"/>
            <a:ext cx="647029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527708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No description available.">
            <a:extLst>
              <a:ext uri="{FF2B5EF4-FFF2-40B4-BE49-F238E27FC236}">
                <a16:creationId xmlns:a16="http://schemas.microsoft.com/office/drawing/2014/main" id="{EB1C7D75-EBC5-4439-8814-A9D1CD201F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290" b="27832"/>
          <a:stretch/>
        </p:blipFill>
        <p:spPr bwMode="auto">
          <a:xfrm>
            <a:off x="2876123" y="228600"/>
            <a:ext cx="643975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962957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o description available.">
            <a:extLst>
              <a:ext uri="{FF2B5EF4-FFF2-40B4-BE49-F238E27FC236}">
                <a16:creationId xmlns:a16="http://schemas.microsoft.com/office/drawing/2014/main" id="{923B5D55-BBA1-423D-9CDE-A7760E264F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885" b="27653"/>
          <a:stretch/>
        </p:blipFill>
        <p:spPr bwMode="auto">
          <a:xfrm>
            <a:off x="2916555" y="228600"/>
            <a:ext cx="635889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90038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o description available.">
            <a:extLst>
              <a:ext uri="{FF2B5EF4-FFF2-40B4-BE49-F238E27FC236}">
                <a16:creationId xmlns:a16="http://schemas.microsoft.com/office/drawing/2014/main" id="{510E5198-B27D-4BDC-B101-CCA3DDFCB7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874" b="28137"/>
          <a:stretch/>
        </p:blipFill>
        <p:spPr bwMode="auto">
          <a:xfrm>
            <a:off x="2812473" y="228600"/>
            <a:ext cx="656705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540102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34147" name="Rectangle 1"/>
          <p:cNvSpPr>
            <a:spLocks noChangeArrowheads="1"/>
          </p:cNvSpPr>
          <p:nvPr/>
        </p:nvSpPr>
        <p:spPr bwMode="auto">
          <a:xfrm>
            <a:off x="609600" y="0"/>
            <a:ext cx="10972800" cy="2046714"/>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15:51</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I tell you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mystery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mystērion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we will not all sleep, but we will all be changed.”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8A5255A6-5981-4ABA-8255-E4901461B6C6}"/>
              </a:ext>
            </a:extLst>
          </p:cNvPr>
          <p:cNvPicPr>
            <a:picLocks noChangeAspect="1"/>
          </p:cNvPicPr>
          <p:nvPr/>
        </p:nvPicPr>
        <p:blipFill>
          <a:blip r:embed="rId3"/>
          <a:stretch>
            <a:fillRect/>
          </a:stretch>
        </p:blipFill>
        <p:spPr>
          <a:xfrm>
            <a:off x="4268245" y="2011680"/>
            <a:ext cx="3655510" cy="3017520"/>
          </a:xfrm>
          <a:prstGeom prst="rect">
            <a:avLst/>
          </a:prstGeom>
        </p:spPr>
      </p:pic>
    </p:spTree>
    <p:extLst>
      <p:ext uri="{BB962C8B-B14F-4D97-AF65-F5344CB8AC3E}">
        <p14:creationId xmlns:p14="http://schemas.microsoft.com/office/powerpoint/2010/main" val="3230986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67" name="Group 59"/>
          <p:cNvGraphicFramePr>
            <a:graphicFrameLocks noGrp="1"/>
          </p:cNvGraphicFramePr>
          <p:nvPr>
            <p:ph type="tbl" idx="4294967295"/>
            <p:extLst>
              <p:ext uri="{D42A27DB-BD31-4B8C-83A1-F6EECF244321}">
                <p14:modId xmlns:p14="http://schemas.microsoft.com/office/powerpoint/2010/main" val="1849524765"/>
              </p:ext>
            </p:extLst>
          </p:nvPr>
        </p:nvGraphicFramePr>
        <p:xfrm>
          <a:off x="609600" y="806609"/>
          <a:ext cx="10972800" cy="5244783"/>
        </p:xfrm>
        <a:graphic>
          <a:graphicData uri="http://schemas.openxmlformats.org/drawingml/2006/table">
            <a:tbl>
              <a:tblPr/>
              <a:tblGrid>
                <a:gridCol w="3728018">
                  <a:extLst>
                    <a:ext uri="{9D8B030D-6E8A-4147-A177-3AD203B41FA5}">
                      <a16:colId xmlns:a16="http://schemas.microsoft.com/office/drawing/2014/main" val="20000"/>
                    </a:ext>
                  </a:extLst>
                </a:gridCol>
                <a:gridCol w="1631008">
                  <a:extLst>
                    <a:ext uri="{9D8B030D-6E8A-4147-A177-3AD203B41FA5}">
                      <a16:colId xmlns:a16="http://schemas.microsoft.com/office/drawing/2014/main" val="20001"/>
                    </a:ext>
                  </a:extLst>
                </a:gridCol>
                <a:gridCol w="2702814">
                  <a:extLst>
                    <a:ext uri="{9D8B030D-6E8A-4147-A177-3AD203B41FA5}">
                      <a16:colId xmlns:a16="http://schemas.microsoft.com/office/drawing/2014/main" val="20002"/>
                    </a:ext>
                  </a:extLst>
                </a:gridCol>
                <a:gridCol w="2910960">
                  <a:extLst>
                    <a:ext uri="{9D8B030D-6E8A-4147-A177-3AD203B41FA5}">
                      <a16:colId xmlns:a16="http://schemas.microsoft.com/office/drawing/2014/main" val="20003"/>
                    </a:ext>
                  </a:extLst>
                </a:gridCol>
              </a:tblGrid>
              <a:tr h="51435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Levitical Feasts (Leviticus 23)</a:t>
                      </a:r>
                      <a:endParaRPr kumimoji="0" lang="en-US" altLang="en-US" sz="18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Purpose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Type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Redemption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Separation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John 6:35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1st fruits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1 Cor 15:20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550863">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Acts 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sng" kern="1200" dirty="0">
                          <a:solidFill>
                            <a:srgbClr val="0000CC"/>
                          </a:solidFill>
                          <a:effectLst/>
                          <a:latin typeface="Calibri" panose="020F0502020204030204" pitchFamily="34" charset="0"/>
                          <a:ea typeface="+mn-ea"/>
                          <a:cs typeface="+mn-cs"/>
                        </a:rPr>
                        <a:t>Trumpets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New Year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Matt 24:31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5"/>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Lev 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12:10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Wilderness provision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14:16-18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0840537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099E8B-CE42-4328-935D-E27333EB37E7}"/>
              </a:ext>
            </a:extLst>
          </p:cNvPr>
          <p:cNvPicPr>
            <a:picLocks noChangeAspect="1"/>
          </p:cNvPicPr>
          <p:nvPr/>
        </p:nvPicPr>
        <p:blipFill>
          <a:blip r:embed="rId2"/>
          <a:stretch>
            <a:fillRect/>
          </a:stretch>
        </p:blipFill>
        <p:spPr>
          <a:xfrm>
            <a:off x="0" y="1"/>
            <a:ext cx="12192000" cy="6857999"/>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609600" y="16790"/>
            <a:ext cx="10972800" cy="4739759"/>
          </a:xfrm>
          <a:prstGeom prst="rect">
            <a:avLst/>
          </a:prstGeom>
        </p:spPr>
        <p:txBody>
          <a:bodyPr wrap="square">
            <a:spAutoFit/>
          </a:bodyPr>
          <a:lstStyle/>
          <a:p>
            <a:pPr algn="ctr" defTabSz="68580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John 14:1–4</a:t>
            </a:r>
          </a:p>
          <a:p>
            <a:pPr algn="just">
              <a:spcBef>
                <a:spcPts val="0"/>
              </a:spcBef>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rPr>
              <a:t> “Do not let your heart be troubled; believe in God, believe also in Me. </a:t>
            </a:r>
            <a:r>
              <a:rPr lang="en-US" sz="3600" baseline="30000" dirty="0">
                <a:effectLst>
                  <a:outerShdw blurRad="38100" dist="38100" dir="2700000" algn="tl">
                    <a:srgbClr val="000000">
                      <a:alpha val="43137"/>
                    </a:srgbClr>
                  </a:outerShdw>
                </a:effectLst>
                <a:latin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rPr>
              <a:t> “In My Father’s house are many dwelling places; if it were not so, I would have told you; for I go to prepare a place for you. </a:t>
            </a:r>
            <a:r>
              <a:rPr lang="en-US" sz="3600" baseline="30000" dirty="0">
                <a:effectLst>
                  <a:outerShdw blurRad="38100" dist="38100" dir="2700000" algn="tl">
                    <a:srgbClr val="000000">
                      <a:alpha val="43137"/>
                    </a:srgbClr>
                  </a:outerShdw>
                </a:effectLst>
                <a:latin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rPr>
              <a:t> “If I go and prepare a place for you, I will come again and receive you to Myself, that where I am, </a:t>
            </a:r>
            <a:r>
              <a:rPr lang="en-US" sz="3600" i="1" dirty="0">
                <a:effectLst>
                  <a:outerShdw blurRad="38100" dist="38100" dir="2700000" algn="tl">
                    <a:srgbClr val="000000">
                      <a:alpha val="43137"/>
                    </a:srgbClr>
                  </a:outerShdw>
                </a:effectLst>
                <a:latin typeface="Calibri" panose="020F0502020204030204" pitchFamily="34" charset="0"/>
              </a:rPr>
              <a:t>there</a:t>
            </a:r>
            <a:r>
              <a:rPr lang="en-US" sz="3600" dirty="0">
                <a:effectLst>
                  <a:outerShdw blurRad="38100" dist="38100" dir="2700000" algn="tl">
                    <a:srgbClr val="000000">
                      <a:alpha val="43137"/>
                    </a:srgbClr>
                  </a:outerShdw>
                </a:effectLst>
                <a:latin typeface="Calibri" panose="020F0502020204030204" pitchFamily="34" charset="0"/>
              </a:rPr>
              <a:t> you may be also. </a:t>
            </a:r>
            <a:r>
              <a:rPr lang="en-US" sz="3600" baseline="30000" dirty="0">
                <a:effectLst>
                  <a:outerShdw blurRad="38100" dist="38100" dir="2700000" algn="tl">
                    <a:srgbClr val="000000">
                      <a:alpha val="43137"/>
                    </a:srgbClr>
                  </a:outerShdw>
                </a:effectLst>
                <a:latin typeface="Calibri" panose="020F0502020204030204" pitchFamily="34" charset="0"/>
              </a:rPr>
              <a:t>4</a:t>
            </a:r>
            <a:r>
              <a:rPr lang="en-US" sz="3600" dirty="0">
                <a:effectLst>
                  <a:outerShdw blurRad="38100" dist="38100" dir="2700000" algn="tl">
                    <a:srgbClr val="000000">
                      <a:alpha val="43137"/>
                    </a:srgbClr>
                  </a:outerShdw>
                </a:effectLst>
                <a:latin typeface="Calibri" panose="020F0502020204030204" pitchFamily="34" charset="0"/>
              </a:rPr>
              <a:t> “And you know the way where I am going.” </a:t>
            </a:r>
          </a:p>
        </p:txBody>
      </p:sp>
    </p:spTree>
    <p:extLst>
      <p:ext uri="{BB962C8B-B14F-4D97-AF65-F5344CB8AC3E}">
        <p14:creationId xmlns:p14="http://schemas.microsoft.com/office/powerpoint/2010/main" val="35271419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a:xfrm>
            <a:off x="2835466" y="228600"/>
            <a:ext cx="6521068"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NEW MYSTERY TRUTH</a:t>
            </a:r>
          </a:p>
        </p:txBody>
      </p:sp>
      <p:sp>
        <p:nvSpPr>
          <p:cNvPr id="70658" name="Content Placeholder 2"/>
          <p:cNvSpPr>
            <a:spLocks noGrp="1"/>
          </p:cNvSpPr>
          <p:nvPr>
            <p:ph idx="1"/>
          </p:nvPr>
        </p:nvSpPr>
        <p:spPr>
          <a:xfrm>
            <a:off x="609600" y="1600202"/>
            <a:ext cx="10972800" cy="3962399"/>
          </a:xfrm>
        </p:spPr>
        <p:txBody>
          <a:bodyPr/>
          <a:lstStyle/>
          <a:p>
            <a:pPr marL="0" indent="0" algn="just">
              <a:spcBef>
                <a:spcPts val="0"/>
              </a:spcBef>
              <a:spcAft>
                <a:spcPts val="1600"/>
              </a:spcAft>
              <a:buClr>
                <a:srgbClr val="00FFFF"/>
              </a:buClr>
              <a:buNone/>
            </a:pPr>
            <a:r>
              <a:rPr lang="en-US" sz="3400" dirty="0">
                <a:effectLst>
                  <a:outerShdw blurRad="38100" dist="38100" dir="2700000" algn="tl">
                    <a:srgbClr val="000000">
                      <a:alpha val="43137"/>
                    </a:srgbClr>
                  </a:outerShdw>
                </a:effectLst>
              </a:rPr>
              <a:t>“But here in John 14 the Lord gives a new and unique revelation; He speaks  of something which no prophet had promised, or even could promise. Where is it written that this Messiah would come and instead of gathering His saints into an earthly Jerusalem, would take them to the Father's house, to the very place where He is? It is something new.” </a:t>
            </a:r>
          </a:p>
        </p:txBody>
      </p:sp>
      <p:sp>
        <p:nvSpPr>
          <p:cNvPr id="70659" name="TextBox 3"/>
          <p:cNvSpPr txBox="1">
            <a:spLocks noChangeArrowheads="1"/>
          </p:cNvSpPr>
          <p:nvPr/>
        </p:nvSpPr>
        <p:spPr bwMode="auto">
          <a:xfrm>
            <a:off x="2438400" y="6324601"/>
            <a:ext cx="7315200" cy="461665"/>
          </a:xfrm>
          <a:prstGeom prst="rect">
            <a:avLst/>
          </a:prstGeom>
          <a:noFill/>
          <a:ln w="9525">
            <a:noFill/>
            <a:miter lim="800000"/>
            <a:headEnd/>
            <a:tailEnd/>
          </a:ln>
        </p:spPr>
        <p:txBody>
          <a:bodyPr>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Arno C. </a:t>
            </a:r>
            <a:r>
              <a:rPr lang="en-US"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Gaebelein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of John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268.</a:t>
            </a:r>
          </a:p>
        </p:txBody>
      </p:sp>
      <p:pic>
        <p:nvPicPr>
          <p:cNvPr id="70660" name="Picture 2" descr="Arno Gaebelein">
            <a:hlinkClick r:id="rId2"/>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 y="137160"/>
            <a:ext cx="826265" cy="1097280"/>
          </a:xfrm>
          <a:prstGeom prst="rect">
            <a:avLst/>
          </a:prstGeom>
          <a:noFill/>
          <a:ln w="9525">
            <a:solidFill>
              <a:schemeClr val="tx1"/>
            </a:solid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Colossians 1:26</a:t>
            </a:r>
          </a:p>
          <a:p>
            <a:pPr algn="just">
              <a:spcBef>
                <a:spcPts val="600"/>
              </a:spcBef>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is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mystery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has been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hidden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the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ages and generations,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now been manifested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His saints.”</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19C2A9F6-EF8C-4623-9BAA-E691096D14F7}"/>
              </a:ext>
            </a:extLst>
          </p:cNvPr>
          <p:cNvPicPr>
            <a:picLocks noChangeAspect="1"/>
          </p:cNvPicPr>
          <p:nvPr/>
        </p:nvPicPr>
        <p:blipFill>
          <a:blip r:embed="rId3"/>
          <a:stretch>
            <a:fillRect/>
          </a:stretch>
        </p:blipFill>
        <p:spPr>
          <a:xfrm>
            <a:off x="4268245" y="2011680"/>
            <a:ext cx="3655510" cy="3017520"/>
          </a:xfrm>
          <a:prstGeom prst="rect">
            <a:avLst/>
          </a:prstGeom>
        </p:spPr>
      </p:pic>
    </p:spTree>
    <p:extLst>
      <p:ext uri="{BB962C8B-B14F-4D97-AF65-F5344CB8AC3E}">
        <p14:creationId xmlns:p14="http://schemas.microsoft.com/office/powerpoint/2010/main" val="10700619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3962400" y="228600"/>
            <a:ext cx="4267200" cy="762000"/>
          </a:xfrm>
        </p:spPr>
        <p:txBody>
          <a:bodyPr/>
          <a:lstStyle/>
          <a:p>
            <a:pPr algn="ctr">
              <a:defRPr/>
            </a:pP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“Mystery” Defined</a:t>
            </a:r>
          </a:p>
        </p:txBody>
      </p:sp>
      <p:sp>
        <p:nvSpPr>
          <p:cNvPr id="108547" name="Content Placeholder 2"/>
          <p:cNvSpPr>
            <a:spLocks noGrp="1"/>
          </p:cNvSpPr>
          <p:nvPr>
            <p:ph idx="1"/>
          </p:nvPr>
        </p:nvSpPr>
        <p:spPr>
          <a:xfrm>
            <a:off x="609600" y="1143000"/>
            <a:ext cx="10972800" cy="2590800"/>
          </a:xfrm>
        </p:spPr>
        <p:txBody>
          <a:bodyPr/>
          <a:lstStyle/>
          <a:p>
            <a:pPr marL="0" indent="0" algn="just">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N.T, it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mystērion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denotes, not the mysterious (as with the Eng. word), but that which, being outside the range of unassisted natural apprehension, can be made known only by Divine revelation, and is made known in a manner and at a time appointed by God, and to those who are illumined by His Spirit.”</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08548" name="TextBox 3"/>
          <p:cNvSpPr txBox="1">
            <a:spLocks noChangeArrowheads="1"/>
          </p:cNvSpPr>
          <p:nvPr/>
        </p:nvSpPr>
        <p:spPr bwMode="auto">
          <a:xfrm>
            <a:off x="2324100" y="6197600"/>
            <a:ext cx="7543800" cy="584200"/>
          </a:xfrm>
          <a:prstGeom prst="rect">
            <a:avLst/>
          </a:prstGeom>
          <a:noFill/>
          <a:ln w="9525">
            <a:noFill/>
            <a:miter lim="800000"/>
            <a:headEnd/>
            <a:tailEnd/>
          </a:ln>
        </p:spPr>
        <p:txBody>
          <a:bodyPr wrap="square">
            <a:spAutoFit/>
          </a:bodyPr>
          <a:lstStyle/>
          <a:p>
            <a:pPr algn="ctr"/>
            <a:r>
              <a:rPr lang="en-US" alt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 E. Vine, Merrill F. Unger, and William White, </a:t>
            </a:r>
            <a:r>
              <a:rPr lang="en-US" alt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Vine's Complete Expository Dictionary of the Old and New Testament Words</a:t>
            </a:r>
            <a:r>
              <a:rPr lang="en-US" alt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(Nashville: Nelson, 1996), 424.</a:t>
            </a:r>
          </a:p>
        </p:txBody>
      </p:sp>
      <p:pic>
        <p:nvPicPr>
          <p:cNvPr id="5" name="Picture 4">
            <a:extLst>
              <a:ext uri="{FF2B5EF4-FFF2-40B4-BE49-F238E27FC236}">
                <a16:creationId xmlns:a16="http://schemas.microsoft.com/office/drawing/2014/main" id="{67EA5568-3EF1-4F18-8741-CC6BDE8F99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11004" y="3810000"/>
            <a:ext cx="2769993" cy="2286000"/>
          </a:xfrm>
          <a:prstGeom prst="ellipse">
            <a:avLst/>
          </a:prstGeom>
          <a:ln>
            <a:noFill/>
          </a:ln>
          <a:effectLst>
            <a:softEdge rad="112500"/>
          </a:effectLst>
        </p:spPr>
      </p:pic>
    </p:spTree>
    <p:extLst>
      <p:ext uri="{BB962C8B-B14F-4D97-AF65-F5344CB8AC3E}">
        <p14:creationId xmlns:p14="http://schemas.microsoft.com/office/powerpoint/2010/main" val="36338690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28801"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1027"/>
          <p:cNvSpPr txBox="1">
            <a:spLocks noChangeArrowheads="1"/>
          </p:cNvSpPr>
          <p:nvPr/>
        </p:nvSpPr>
        <p:spPr bwMode="auto">
          <a:xfrm>
            <a:off x="4991100" y="1905000"/>
            <a:ext cx="2209800" cy="2895600"/>
          </a:xfrm>
          <a:prstGeom prst="rect">
            <a:avLst/>
          </a:prstGeom>
          <a:noFill/>
          <a:ln>
            <a:noFill/>
          </a:ln>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defRPr/>
            </a:pPr>
            <a:r>
              <a:rPr lang="en-US" altLang="en-US" kern="0" dirty="0"/>
              <a:t>Statue </a:t>
            </a:r>
          </a:p>
          <a:p>
            <a:pPr algn="ctr" eaLnBrk="1" hangingPunct="1">
              <a:defRPr/>
            </a:pPr>
            <a:r>
              <a:rPr lang="en-US" altLang="en-US" kern="0" dirty="0"/>
              <a:t>&amp; </a:t>
            </a:r>
          </a:p>
          <a:p>
            <a:pPr algn="ctr" eaLnBrk="1" hangingPunct="1">
              <a:defRPr/>
            </a:pPr>
            <a:r>
              <a:rPr lang="en-US" altLang="en-US" kern="0" dirty="0"/>
              <a:t>Stone</a:t>
            </a:r>
          </a:p>
        </p:txBody>
      </p:sp>
      <p:pic>
        <p:nvPicPr>
          <p:cNvPr id="4" name="Picture 1026" descr="C:\STATUE.T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20132"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506135-E7DC-4C54-93A6-A785D616AFF8}"/>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5016758"/>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Daniel 2:18-19, 27-30</a:t>
            </a:r>
          </a:p>
          <a:p>
            <a:pPr algn="just">
              <a:spcBef>
                <a:spcPts val="0"/>
              </a:spcBef>
              <a:spcAft>
                <a:spcPts val="0"/>
              </a:spcAft>
            </a:pPr>
            <a:r>
              <a:rPr lang="en-US" sz="3000" dirty="0">
                <a:latin typeface="Calibri" panose="020F0502020204030204" pitchFamily="34" charset="0"/>
                <a:cs typeface="Calibri" panose="020F0502020204030204" pitchFamily="34" charset="0"/>
              </a:rPr>
              <a:t>“</a:t>
            </a:r>
            <a:r>
              <a:rPr lang="en-US" sz="3000" baseline="30000" dirty="0">
                <a:latin typeface="Calibri" panose="020F0502020204030204" pitchFamily="34" charset="0"/>
                <a:cs typeface="Calibri" panose="020F0502020204030204" pitchFamily="34" charset="0"/>
              </a:rPr>
              <a:t>18 </a:t>
            </a:r>
            <a:r>
              <a:rPr lang="en-US" sz="3000" dirty="0">
                <a:latin typeface="Calibri" panose="020F0502020204030204" pitchFamily="34" charset="0"/>
                <a:cs typeface="Calibri" panose="020F0502020204030204" pitchFamily="34" charset="0"/>
              </a:rPr>
              <a:t>so that they might request compassion from the God of heaven concerning this </a:t>
            </a:r>
            <a:r>
              <a:rPr lang="en-US" sz="3000" b="1" u="sng" dirty="0">
                <a:solidFill>
                  <a:srgbClr val="FFFFCC"/>
                </a:solidFill>
                <a:latin typeface="Calibri" panose="020F0502020204030204" pitchFamily="34" charset="0"/>
                <a:cs typeface="Calibri" panose="020F0502020204030204" pitchFamily="34" charset="0"/>
              </a:rPr>
              <a:t>mystery</a:t>
            </a:r>
            <a:r>
              <a:rPr lang="en-US" sz="3000" dirty="0">
                <a:latin typeface="Calibri" panose="020F0502020204030204" pitchFamily="34" charset="0"/>
                <a:cs typeface="Calibri" panose="020F0502020204030204" pitchFamily="34" charset="0"/>
              </a:rPr>
              <a:t>, so that Daniel and his friends would not be destroyed with the rest of the wise men of Babylon. </a:t>
            </a:r>
            <a:r>
              <a:rPr lang="en-US" sz="3000" baseline="30000" dirty="0">
                <a:latin typeface="Calibri" panose="020F0502020204030204" pitchFamily="34" charset="0"/>
                <a:cs typeface="Calibri" panose="020F0502020204030204" pitchFamily="34" charset="0"/>
              </a:rPr>
              <a:t>19 </a:t>
            </a:r>
            <a:r>
              <a:rPr lang="en-US" sz="3000" dirty="0">
                <a:latin typeface="Calibri" panose="020F0502020204030204" pitchFamily="34" charset="0"/>
                <a:cs typeface="Calibri" panose="020F0502020204030204" pitchFamily="34" charset="0"/>
              </a:rPr>
              <a:t>Then the </a:t>
            </a:r>
            <a:r>
              <a:rPr lang="en-US" sz="3000" b="1" u="sng" dirty="0">
                <a:solidFill>
                  <a:srgbClr val="FFFFCC"/>
                </a:solidFill>
                <a:latin typeface="Calibri" panose="020F0502020204030204" pitchFamily="34" charset="0"/>
                <a:cs typeface="Calibri" panose="020F0502020204030204" pitchFamily="34" charset="0"/>
              </a:rPr>
              <a:t>mystery</a:t>
            </a:r>
            <a:r>
              <a:rPr lang="en-US" sz="3000" dirty="0">
                <a:latin typeface="Calibri" panose="020F0502020204030204" pitchFamily="34" charset="0"/>
                <a:cs typeface="Calibri" panose="020F0502020204030204" pitchFamily="34" charset="0"/>
              </a:rPr>
              <a:t> was revealed to Daniel in a night vision. Then Daniel blessed the God of heaven;…</a:t>
            </a:r>
            <a:r>
              <a:rPr lang="en-US" sz="3000" baseline="30000" dirty="0">
                <a:latin typeface="Calibri" panose="020F0502020204030204" pitchFamily="34" charset="0"/>
                <a:cs typeface="Calibri" panose="020F0502020204030204" pitchFamily="34" charset="0"/>
              </a:rPr>
              <a:t>27 </a:t>
            </a:r>
            <a:r>
              <a:rPr lang="en-US" sz="3000" dirty="0">
                <a:latin typeface="Calibri" panose="020F0502020204030204" pitchFamily="34" charset="0"/>
                <a:cs typeface="Calibri" panose="020F0502020204030204" pitchFamily="34" charset="0"/>
              </a:rPr>
              <a:t>Daniel answered before the king and said, “As for the </a:t>
            </a:r>
            <a:r>
              <a:rPr lang="en-US" sz="3000" b="1" u="sng" dirty="0">
                <a:solidFill>
                  <a:srgbClr val="FFFFCC"/>
                </a:solidFill>
                <a:latin typeface="Calibri" panose="020F0502020204030204" pitchFamily="34" charset="0"/>
                <a:cs typeface="Calibri" panose="020F0502020204030204" pitchFamily="34" charset="0"/>
              </a:rPr>
              <a:t>mystery</a:t>
            </a:r>
            <a:r>
              <a:rPr lang="en-US" sz="3000" dirty="0">
                <a:latin typeface="Calibri" panose="020F0502020204030204" pitchFamily="34" charset="0"/>
                <a:cs typeface="Calibri" panose="020F0502020204030204" pitchFamily="34" charset="0"/>
              </a:rPr>
              <a:t> about which the king has inquired, neither wise men, conjurers, magicians </a:t>
            </a:r>
            <a:r>
              <a:rPr lang="en-US" sz="3000" i="1" dirty="0">
                <a:latin typeface="Calibri" panose="020F0502020204030204" pitchFamily="34" charset="0"/>
                <a:cs typeface="Calibri" panose="020F0502020204030204" pitchFamily="34" charset="0"/>
              </a:rPr>
              <a:t>nor</a:t>
            </a:r>
            <a:r>
              <a:rPr lang="en-US" sz="3000" dirty="0">
                <a:latin typeface="Calibri" panose="020F0502020204030204" pitchFamily="34" charset="0"/>
                <a:cs typeface="Calibri" panose="020F0502020204030204" pitchFamily="34" charset="0"/>
              </a:rPr>
              <a:t> diviners are able to declare </a:t>
            </a:r>
            <a:r>
              <a:rPr lang="en-US" sz="3000" i="1" dirty="0">
                <a:latin typeface="Calibri" panose="020F0502020204030204" pitchFamily="34" charset="0"/>
                <a:cs typeface="Calibri" panose="020F0502020204030204" pitchFamily="34" charset="0"/>
              </a:rPr>
              <a:t>it</a:t>
            </a:r>
            <a:r>
              <a:rPr lang="en-US" sz="3000" dirty="0">
                <a:latin typeface="Calibri" panose="020F0502020204030204" pitchFamily="34" charset="0"/>
                <a:cs typeface="Calibri" panose="020F0502020204030204" pitchFamily="34" charset="0"/>
              </a:rPr>
              <a:t> to the king. </a:t>
            </a:r>
            <a:r>
              <a:rPr lang="en-US" sz="3000" baseline="30000" dirty="0">
                <a:latin typeface="Calibri" panose="020F0502020204030204" pitchFamily="34" charset="0"/>
                <a:cs typeface="Calibri" panose="020F0502020204030204" pitchFamily="34" charset="0"/>
              </a:rPr>
              <a:t>28 </a:t>
            </a:r>
            <a:r>
              <a:rPr lang="en-US" sz="3000" dirty="0">
                <a:latin typeface="Calibri" panose="020F0502020204030204" pitchFamily="34" charset="0"/>
                <a:cs typeface="Calibri" panose="020F0502020204030204" pitchFamily="34" charset="0"/>
              </a:rPr>
              <a:t>However, there is a God in heaven who </a:t>
            </a:r>
            <a:r>
              <a:rPr lang="en-US" sz="3000" b="1" u="sng" dirty="0">
                <a:solidFill>
                  <a:srgbClr val="FFFFCC"/>
                </a:solidFill>
                <a:latin typeface="Calibri" panose="020F0502020204030204" pitchFamily="34" charset="0"/>
                <a:cs typeface="Calibri" panose="020F0502020204030204" pitchFamily="34" charset="0"/>
              </a:rPr>
              <a:t>mysteries</a:t>
            </a:r>
            <a:r>
              <a:rPr lang="en-US" sz="3000" dirty="0">
                <a:latin typeface="Calibri" panose="020F0502020204030204" pitchFamily="34" charset="0"/>
                <a:cs typeface="Calibri" panose="020F0502020204030204" pitchFamily="34" charset="0"/>
              </a:rPr>
              <a:t>, and He has made known to King Nebuchadnezzar what will take place in the . . .</a:t>
            </a:r>
          </a:p>
        </p:txBody>
      </p:sp>
    </p:spTree>
    <p:extLst>
      <p:ext uri="{BB962C8B-B14F-4D97-AF65-F5344CB8AC3E}">
        <p14:creationId xmlns:p14="http://schemas.microsoft.com/office/powerpoint/2010/main" val="13821212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5DA663-12F0-45DA-8BD1-E1E2F97760A5}"/>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555093"/>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Daniel 2:18-19, 27-30</a:t>
            </a:r>
          </a:p>
          <a:p>
            <a:pPr algn="just">
              <a:spcBef>
                <a:spcPts val="0"/>
              </a:spcBef>
              <a:spcAft>
                <a:spcPts val="0"/>
              </a:spcAft>
            </a:pPr>
            <a:r>
              <a:rPr lang="en-US" sz="3000" dirty="0">
                <a:latin typeface="Calibri" panose="020F0502020204030204" pitchFamily="34" charset="0"/>
                <a:cs typeface="Calibri" panose="020F0502020204030204" pitchFamily="34" charset="0"/>
              </a:rPr>
              <a:t>. . . latter days. This was your dream and the visions in your mind </a:t>
            </a:r>
            <a:r>
              <a:rPr lang="en-US" sz="3000" i="1" dirty="0">
                <a:latin typeface="Calibri" panose="020F0502020204030204" pitchFamily="34" charset="0"/>
                <a:cs typeface="Calibri" panose="020F0502020204030204" pitchFamily="34" charset="0"/>
              </a:rPr>
              <a:t>while</a:t>
            </a:r>
            <a:r>
              <a:rPr lang="en-US" sz="3000" dirty="0">
                <a:latin typeface="Calibri" panose="020F0502020204030204" pitchFamily="34" charset="0"/>
                <a:cs typeface="Calibri" panose="020F0502020204030204" pitchFamily="34" charset="0"/>
              </a:rPr>
              <a:t> on your bed. </a:t>
            </a:r>
            <a:r>
              <a:rPr lang="en-US" sz="3000" baseline="30000" dirty="0">
                <a:latin typeface="Calibri" panose="020F0502020204030204" pitchFamily="34" charset="0"/>
                <a:cs typeface="Calibri" panose="020F0502020204030204" pitchFamily="34" charset="0"/>
              </a:rPr>
              <a:t>29 </a:t>
            </a:r>
            <a:r>
              <a:rPr lang="en-US" sz="3000" dirty="0">
                <a:latin typeface="Calibri" panose="020F0502020204030204" pitchFamily="34" charset="0"/>
                <a:cs typeface="Calibri" panose="020F0502020204030204" pitchFamily="34" charset="0"/>
              </a:rPr>
              <a:t>As for you, O king, </a:t>
            </a:r>
            <a:r>
              <a:rPr lang="en-US" sz="3000" i="1" dirty="0">
                <a:latin typeface="Calibri" panose="020F0502020204030204" pitchFamily="34" charset="0"/>
                <a:cs typeface="Calibri" panose="020F0502020204030204" pitchFamily="34" charset="0"/>
              </a:rPr>
              <a:t>while</a:t>
            </a:r>
            <a:r>
              <a:rPr lang="en-US" sz="3000" dirty="0">
                <a:latin typeface="Calibri" panose="020F0502020204030204" pitchFamily="34" charset="0"/>
                <a:cs typeface="Calibri" panose="020F0502020204030204" pitchFamily="34" charset="0"/>
              </a:rPr>
              <a:t> on your bed your thoughts turned to what would take place in the future; and He who reveals </a:t>
            </a:r>
            <a:r>
              <a:rPr lang="en-US" sz="3000" b="1" u="sng" dirty="0">
                <a:solidFill>
                  <a:srgbClr val="FFFFCC"/>
                </a:solidFill>
                <a:latin typeface="Calibri" panose="020F0502020204030204" pitchFamily="34" charset="0"/>
                <a:cs typeface="Calibri" panose="020F0502020204030204" pitchFamily="34" charset="0"/>
              </a:rPr>
              <a:t>mysteries</a:t>
            </a:r>
            <a:r>
              <a:rPr lang="en-US" sz="3000" dirty="0">
                <a:latin typeface="Calibri" panose="020F0502020204030204" pitchFamily="34" charset="0"/>
                <a:cs typeface="Calibri" panose="020F0502020204030204" pitchFamily="34" charset="0"/>
              </a:rPr>
              <a:t> has made known to you what will take place. </a:t>
            </a:r>
            <a:r>
              <a:rPr lang="en-US" sz="3000" baseline="30000" dirty="0">
                <a:latin typeface="Calibri" panose="020F0502020204030204" pitchFamily="34" charset="0"/>
                <a:cs typeface="Calibri" panose="020F0502020204030204" pitchFamily="34" charset="0"/>
              </a:rPr>
              <a:t>30 </a:t>
            </a:r>
            <a:r>
              <a:rPr lang="en-US" sz="3000" dirty="0">
                <a:latin typeface="Calibri" panose="020F0502020204030204" pitchFamily="34" charset="0"/>
                <a:cs typeface="Calibri" panose="020F0502020204030204" pitchFamily="34" charset="0"/>
              </a:rPr>
              <a:t>But as for me, this </a:t>
            </a:r>
            <a:r>
              <a:rPr lang="en-US" sz="3000" b="1" u="sng" dirty="0">
                <a:solidFill>
                  <a:srgbClr val="FFFFCC"/>
                </a:solidFill>
                <a:latin typeface="Calibri" panose="020F0502020204030204" pitchFamily="34" charset="0"/>
                <a:cs typeface="Calibri" panose="020F0502020204030204" pitchFamily="34" charset="0"/>
              </a:rPr>
              <a:t>mystery</a:t>
            </a:r>
            <a:r>
              <a:rPr lang="en-US" sz="3000" dirty="0">
                <a:latin typeface="Calibri" panose="020F0502020204030204" pitchFamily="34" charset="0"/>
                <a:cs typeface="Calibri" panose="020F0502020204030204" pitchFamily="34" charset="0"/>
              </a:rPr>
              <a:t> has not been revealed to me for any wisdom residing in me more than </a:t>
            </a:r>
            <a:r>
              <a:rPr lang="en-US" sz="3000" i="1" dirty="0">
                <a:latin typeface="Calibri" panose="020F0502020204030204" pitchFamily="34" charset="0"/>
                <a:cs typeface="Calibri" panose="020F0502020204030204" pitchFamily="34" charset="0"/>
              </a:rPr>
              <a:t>in</a:t>
            </a:r>
            <a:r>
              <a:rPr lang="en-US" sz="3000" dirty="0">
                <a:latin typeface="Calibri" panose="020F0502020204030204" pitchFamily="34" charset="0"/>
                <a:cs typeface="Calibri" panose="020F0502020204030204" pitchFamily="34" charset="0"/>
              </a:rPr>
              <a:t> any </a:t>
            </a:r>
            <a:r>
              <a:rPr lang="en-US" sz="3000" i="1" dirty="0">
                <a:latin typeface="Calibri" panose="020F0502020204030204" pitchFamily="34" charset="0"/>
                <a:cs typeface="Calibri" panose="020F0502020204030204" pitchFamily="34" charset="0"/>
              </a:rPr>
              <a:t>other</a:t>
            </a:r>
            <a:r>
              <a:rPr lang="en-US" sz="3000" dirty="0">
                <a:latin typeface="Calibri" panose="020F0502020204030204" pitchFamily="34" charset="0"/>
                <a:cs typeface="Calibri" panose="020F0502020204030204" pitchFamily="34" charset="0"/>
              </a:rPr>
              <a:t> living man, but for the purpose of making the interpretation known to the king, and that you may understand the thoughts of your mind.”</a:t>
            </a:r>
          </a:p>
        </p:txBody>
      </p:sp>
    </p:spTree>
    <p:extLst>
      <p:ext uri="{BB962C8B-B14F-4D97-AF65-F5344CB8AC3E}">
        <p14:creationId xmlns:p14="http://schemas.microsoft.com/office/powerpoint/2010/main" val="12770864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891326-F19F-47FE-A4B2-4BB7B9C54F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34147" name="Rectangle 1"/>
          <p:cNvSpPr>
            <a:spLocks noChangeArrowheads="1"/>
          </p:cNvSpPr>
          <p:nvPr/>
        </p:nvSpPr>
        <p:spPr bwMode="auto">
          <a:xfrm>
            <a:off x="609600" y="0"/>
            <a:ext cx="10972800" cy="4801314"/>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3:3-6</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by revelation there was made known to me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mystery</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as I wrote before in brief.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referring to this, when you read you can understand my insight into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mystery</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Christ,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which in other generations was not made known to the sons of men, as it has now been revealed to His holy apostles and prophets in the Spirit;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to be specific, that the Gentiles are fellow heirs and fellow members of the body, and fellow partakers of the promise in Christ Jesus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the gospel”.</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87575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8E2169-B760-4373-A07A-3371CC03A2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34147" name="Rectangle 1"/>
          <p:cNvSpPr>
            <a:spLocks noChangeArrowheads="1"/>
          </p:cNvSpPr>
          <p:nvPr/>
        </p:nvSpPr>
        <p:spPr bwMode="auto">
          <a:xfrm>
            <a:off x="609600" y="0"/>
            <a:ext cx="10972800" cy="2600712"/>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3:9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to bring to light what is the administration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mystery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for ages has been hidden in God who created all things.”</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C8FB0AFC-776F-4CE8-AEBE-8448C59DDD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11007" y="2667000"/>
            <a:ext cx="2769993" cy="2286000"/>
          </a:xfrm>
          <a:prstGeom prst="ellipse">
            <a:avLst/>
          </a:prstGeom>
          <a:ln>
            <a:noFill/>
          </a:ln>
          <a:effectLst>
            <a:softEdge rad="112500"/>
          </a:effectLst>
        </p:spPr>
      </p:pic>
    </p:spTree>
    <p:extLst>
      <p:ext uri="{BB962C8B-B14F-4D97-AF65-F5344CB8AC3E}">
        <p14:creationId xmlns:p14="http://schemas.microsoft.com/office/powerpoint/2010/main" val="18615995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807939-35E7-4F52-AA3D-1DD48B0EFF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2523768"/>
          </a:xfrm>
          <a:prstGeom prst="rect">
            <a:avLst/>
          </a:prstGeom>
          <a:noFill/>
          <a:ln w="28575">
            <a:noFill/>
            <a:miter lim="800000"/>
            <a:headEnd/>
            <a:tailEnd/>
          </a:ln>
        </p:spPr>
        <p:txBody>
          <a:bodyPr wrap="square">
            <a:spAutoFit/>
          </a:bodyPr>
          <a:lstStyle/>
          <a:p>
            <a:pPr algn="ctr" eaLnBrk="1" hangingPunct="1">
              <a:spcBef>
                <a:spcPts val="0"/>
              </a:spcBef>
              <a:spcAft>
                <a:spcPts val="12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16:18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also say to you that you are Peter, and upon this rock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build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oikodomeō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My church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gates of Hades WILL NOT overpower it.”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5" name="Slide Number Placeholder 1">
            <a:extLst>
              <a:ext uri="{FF2B5EF4-FFF2-40B4-BE49-F238E27FC236}">
                <a16:creationId xmlns:a16="http://schemas.microsoft.com/office/drawing/2014/main" id="{9B52D765-6944-45C9-9B91-0FD0891DE5D6}"/>
              </a:ext>
            </a:extLst>
          </p:cNvPr>
          <p:cNvSpPr txBox="1">
            <a:spLocks/>
          </p:cNvSpPr>
          <p:nvPr/>
        </p:nvSpPr>
        <p:spPr>
          <a:xfrm>
            <a:off x="9347200" y="6248400"/>
            <a:ext cx="2540000" cy="457200"/>
          </a:xfrm>
          <a:prstGeom prst="rect">
            <a:avLst/>
          </a:prstGeom>
        </p:spPr>
        <p:txBody>
          <a:bodyPr anchor="ct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r">
              <a:defRPr/>
            </a:pPr>
            <a:fld id="{B3C3A6CF-E9D9-4FB9-8425-0D4364AA3ACE}" type="slidenum">
              <a:rPr lang="en-US" altLang="en-US" sz="1600" b="1">
                <a:latin typeface="Calibri" panose="020F0502020204030204" pitchFamily="34" charset="0"/>
                <a:cs typeface="Calibri" panose="020F0502020204030204" pitchFamily="34" charset="0"/>
              </a:rPr>
              <a:pPr algn="r">
                <a:defRPr/>
              </a:pPr>
              <a:t>69</a:t>
            </a:fld>
            <a:endParaRPr lang="en-US" altLang="en-US" sz="1600" b="1"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FA8FF99-5E30-4649-BBE1-63182A55E4D3}"/>
              </a:ext>
            </a:extLst>
          </p:cNvPr>
          <p:cNvPicPr>
            <a:picLocks noChangeAspect="1"/>
          </p:cNvPicPr>
          <p:nvPr/>
        </p:nvPicPr>
        <p:blipFill>
          <a:blip r:embed="rId4"/>
          <a:stretch>
            <a:fillRect/>
          </a:stretch>
        </p:blipFill>
        <p:spPr>
          <a:xfrm>
            <a:off x="1758320" y="2819400"/>
            <a:ext cx="8675360" cy="1828959"/>
          </a:xfrm>
          <a:prstGeom prst="rect">
            <a:avLst/>
          </a:prstGeom>
        </p:spPr>
      </p:pic>
    </p:spTree>
    <p:extLst>
      <p:ext uri="{BB962C8B-B14F-4D97-AF65-F5344CB8AC3E}">
        <p14:creationId xmlns:p14="http://schemas.microsoft.com/office/powerpoint/2010/main" val="477004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A5FD1C-8B91-445F-8B3C-E4C9C22DB3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Matthew 24:31</a:t>
            </a:r>
          </a:p>
          <a:p>
            <a:pPr algn="just">
              <a:spcBef>
                <a:spcPts val="0"/>
              </a:spcBef>
              <a:spcAft>
                <a:spcPts val="0"/>
              </a:spcAft>
            </a:pP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31</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send His angels with a great sound of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trumpet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they will gather together His elect from the four winds, from one end of heaven to the other.”</a:t>
            </a:r>
          </a:p>
        </p:txBody>
      </p:sp>
      <p:pic>
        <p:nvPicPr>
          <p:cNvPr id="1026" name="Picture 2" descr="The Star of David: Is it of Man or of God? Part 2 | Jewish Voice ...">
            <a:extLst>
              <a:ext uri="{FF2B5EF4-FFF2-40B4-BE49-F238E27FC236}">
                <a16:creationId xmlns:a16="http://schemas.microsoft.com/office/drawing/2014/main" id="{8906291A-D68D-43F0-8926-8B31668A219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24326" y="2590800"/>
            <a:ext cx="2943348" cy="2286000"/>
          </a:xfrm>
          <a:prstGeom prst="wav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5909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CE9AB7-1610-43CB-8664-7FF8CF10CF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2294" y="228600"/>
            <a:ext cx="812741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6B164BD4-4BE6-4DEF-A5C5-5A2D0386722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sp>
        <p:nvSpPr>
          <p:cNvPr id="38914" name="Rectangle 3"/>
          <p:cNvSpPr>
            <a:spLocks noChangeArrowheads="1"/>
          </p:cNvSpPr>
          <p:nvPr/>
        </p:nvSpPr>
        <p:spPr bwMode="auto">
          <a:xfrm>
            <a:off x="609600" y="0"/>
            <a:ext cx="109728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1"/>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9:6-7</a:t>
            </a:r>
          </a:p>
          <a:p>
            <a:pPr algn="just">
              <a:spcBef>
                <a:spcPts val="0"/>
              </a:spcBef>
              <a:spcAft>
                <a:spcPts val="1000"/>
              </a:spcAft>
            </a:pPr>
            <a:r>
              <a:rPr lang="en-US" sz="3200" baseline="30000" dirty="0">
                <a:solidFill>
                  <a:srgbClr val="FFFFCC"/>
                </a:solidFill>
                <a:effectLst>
                  <a:outerShdw blurRad="38100" dist="38100" dir="2700000" algn="tl">
                    <a:srgbClr val="000000">
                      <a:alpha val="43137"/>
                    </a:srgbClr>
                  </a:outerShdw>
                </a:effectLst>
                <a:latin typeface="Calibri" panose="020F0502020204030204" pitchFamily="34" charset="0"/>
              </a:rPr>
              <a:t>6</a:t>
            </a:r>
            <a:r>
              <a:rPr lang="en-US" sz="3200" baseline="30000" dirty="0">
                <a:effectLst>
                  <a:outerShdw blurRad="38100" dist="38100" dir="2700000" algn="tl">
                    <a:srgbClr val="000000">
                      <a:alpha val="43137"/>
                    </a:srgbClr>
                  </a:outerShdw>
                </a:effectLst>
                <a:latin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For a child will be born to us, a son will be given to us</a:t>
            </a:r>
            <a:r>
              <a:rPr lang="en-US" sz="3200" dirty="0">
                <a:solidFill>
                  <a:srgbClr val="FFFFCC"/>
                </a:solidFill>
                <a:effectLst>
                  <a:outerShdw blurRad="38100" dist="38100" dir="2700000" algn="tl">
                    <a:srgbClr val="000000">
                      <a:alpha val="43137"/>
                    </a:srgbClr>
                  </a:outerShdw>
                </a:effectLst>
                <a:latin typeface="Calibri" panose="020F0502020204030204" pitchFamily="34" charset="0"/>
                <a:cs typeface="+mn-cs"/>
              </a:rPr>
              <a:t>; </a:t>
            </a:r>
            <a:r>
              <a:rPr lang="en-US" sz="3200" b="1" u="sng" dirty="0">
                <a:solidFill>
                  <a:srgbClr val="99FF66"/>
                </a:solidFill>
                <a:effectLst>
                  <a:outerShdw blurRad="38100" dist="38100" dir="2700000" algn="tl">
                    <a:srgbClr val="000000">
                      <a:alpha val="43137"/>
                    </a:srgbClr>
                  </a:outerShdw>
                </a:effectLst>
                <a:latin typeface="Calibri" panose="020F0502020204030204" pitchFamily="34" charset="0"/>
                <a:cs typeface="+mn-cs"/>
              </a:rPr>
              <a:t>And the government will rest on His shoulders</a:t>
            </a:r>
            <a:r>
              <a:rPr lang="en-US" sz="3200" dirty="0">
                <a:solidFill>
                  <a:srgbClr val="FFFFCC"/>
                </a:solidFill>
                <a:effectLst>
                  <a:outerShdw blurRad="38100" dist="38100" dir="2700000" algn="tl">
                    <a:srgbClr val="000000">
                      <a:alpha val="43137"/>
                    </a:srgbClr>
                  </a:outerShdw>
                </a:effectLst>
                <a:latin typeface="Calibri" panose="020F0502020204030204" pitchFamily="34" charset="0"/>
                <a:cs typeface="+mn-cs"/>
              </a:rPr>
              <a:t>; </a:t>
            </a:r>
            <a:r>
              <a:rPr lang="en-US" sz="3200" dirty="0">
                <a:effectLst>
                  <a:outerShdw blurRad="38100" dist="38100" dir="2700000" algn="tl">
                    <a:srgbClr val="000000">
                      <a:alpha val="43137"/>
                    </a:srgbClr>
                  </a:outerShdw>
                </a:effectLst>
                <a:latin typeface="Calibri" panose="020F0502020204030204" pitchFamily="34" charset="0"/>
                <a:cs typeface="+mn-cs"/>
              </a:rPr>
              <a:t>And His name will be called Wonderful Counselor, Mighty God, Eternal Father, Prince of Peace.</a:t>
            </a:r>
            <a:r>
              <a:rPr lang="en-US" sz="3200" baseline="30000" dirty="0">
                <a:effectLst>
                  <a:outerShdw blurRad="38100" dist="38100" dir="2700000" algn="tl">
                    <a:srgbClr val="000000">
                      <a:alpha val="43137"/>
                    </a:srgbClr>
                  </a:outerShdw>
                </a:effectLst>
                <a:latin typeface="Calibri" panose="020F0502020204030204" pitchFamily="34" charset="0"/>
              </a:rPr>
              <a:t>7</a:t>
            </a:r>
            <a:r>
              <a:rPr lang="en-US" sz="3200" dirty="0">
                <a:effectLst>
                  <a:outerShdw blurRad="38100" dist="38100" dir="2700000" algn="tl">
                    <a:srgbClr val="000000">
                      <a:alpha val="43137"/>
                    </a:srgbClr>
                  </a:outerShdw>
                </a:effectLst>
                <a:latin typeface="Calibri" panose="020F0502020204030204" pitchFamily="34" charset="0"/>
                <a:cs typeface="+mn-cs"/>
              </a:rPr>
              <a:t> </a:t>
            </a:r>
            <a:r>
              <a:rPr lang="en-US" sz="3200" b="1" u="sng" dirty="0">
                <a:solidFill>
                  <a:srgbClr val="99FF66"/>
                </a:solidFill>
                <a:effectLst>
                  <a:outerShdw blurRad="38100" dist="38100" dir="2700000" algn="tl">
                    <a:srgbClr val="000000">
                      <a:alpha val="43137"/>
                    </a:srgbClr>
                  </a:outerShdw>
                </a:effectLst>
                <a:latin typeface="Calibri" panose="020F0502020204030204" pitchFamily="34" charset="0"/>
                <a:cs typeface="+mn-cs"/>
              </a:rPr>
              <a:t>There will be no end to the increase of His government or of peace, On the throne of David and over his kingdom, To establish it and to uphold it with justice and righteousness From then on and forevermore</a:t>
            </a:r>
            <a:r>
              <a:rPr lang="en-US" sz="3200" dirty="0">
                <a:solidFill>
                  <a:srgbClr val="FFFFCC"/>
                </a:solidFill>
                <a:effectLst>
                  <a:outerShdw blurRad="38100" dist="38100" dir="2700000" algn="tl">
                    <a:srgbClr val="000000">
                      <a:alpha val="43137"/>
                    </a:srgbClr>
                  </a:outerShdw>
                </a:effectLst>
                <a:latin typeface="Calibri" panose="020F0502020204030204" pitchFamily="34" charset="0"/>
                <a:cs typeface="+mn-cs"/>
              </a:rPr>
              <a:t>. </a:t>
            </a:r>
            <a:r>
              <a:rPr lang="en-US" sz="3200" dirty="0">
                <a:effectLst>
                  <a:outerShdw blurRad="38100" dist="38100" dir="2700000" algn="tl">
                    <a:srgbClr val="000000">
                      <a:alpha val="43137"/>
                    </a:srgbClr>
                  </a:outerShdw>
                </a:effectLst>
                <a:latin typeface="Calibri" panose="020F0502020204030204" pitchFamily="34" charset="0"/>
                <a:cs typeface="+mn-cs"/>
              </a:rPr>
              <a:t>The zeal of the Lord of hosts will accomplish this.</a:t>
            </a:r>
          </a:p>
        </p:txBody>
      </p:sp>
    </p:spTree>
    <p:extLst>
      <p:ext uri="{BB962C8B-B14F-4D97-AF65-F5344CB8AC3E}">
        <p14:creationId xmlns:p14="http://schemas.microsoft.com/office/powerpoint/2010/main" val="41749379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8A39A9-A76E-436F-8363-1AFAE67B4FF1}"/>
              </a:ext>
            </a:extLst>
          </p:cNvPr>
          <p:cNvPicPr>
            <a:picLocks noChangeAspect="1"/>
          </p:cNvPicPr>
          <p:nvPr/>
        </p:nvPicPr>
        <p:blipFill>
          <a:blip r:embed="rId2"/>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1"/>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9:9-10</a:t>
            </a:r>
          </a:p>
          <a:p>
            <a:pPr algn="just">
              <a:spcAft>
                <a:spcPts val="0"/>
              </a:spcAft>
            </a:pP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Rejoice greatly, O daughter of Zion! Shout in triumph, O daughter of Jerusalem! Behold, your king is coming to you; He is just and endowed with salvation, Humble, and mounted on a donkey, Even on a colt, the foal of a donkey</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cut off the chariot from Ephraim And the horse from Jerusalem; And the bow of war will be cut off.</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66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speak peace to the nations; And His dominion will be from sea to sea, And from the River to the ends of the earth</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8682304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15440" y="708660"/>
            <a:ext cx="8961120" cy="5440683"/>
          </a:xfrm>
          <a:prstGeom prst="rect">
            <a:avLst/>
          </a:prstGeom>
          <a:ln w="28575">
            <a:solidFill>
              <a:srgbClr val="FFFFCC"/>
            </a:solidFill>
          </a:ln>
        </p:spPr>
      </p:pic>
    </p:spTree>
    <p:extLst>
      <p:ext uri="{BB962C8B-B14F-4D97-AF65-F5344CB8AC3E}">
        <p14:creationId xmlns:p14="http://schemas.microsoft.com/office/powerpoint/2010/main" val="7448339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C6E57B-48E7-4E64-83CB-D373606F09BA}"/>
              </a:ext>
            </a:extLst>
          </p:cNvPr>
          <p:cNvPicPr>
            <a:picLocks noChangeAspect="1"/>
          </p:cNvPicPr>
          <p:nvPr/>
        </p:nvPicPr>
        <p:blipFill>
          <a:blip r:embed="rId2"/>
          <a:stretch>
            <a:fillRect/>
          </a:stretch>
        </p:blipFill>
        <p:spPr>
          <a:xfrm>
            <a:off x="1669920" y="158212"/>
            <a:ext cx="8852159" cy="6541575"/>
          </a:xfrm>
          <a:prstGeom prst="rect">
            <a:avLst/>
          </a:prstGeom>
        </p:spPr>
      </p:pic>
    </p:spTree>
    <p:extLst>
      <p:ext uri="{BB962C8B-B14F-4D97-AF65-F5344CB8AC3E}">
        <p14:creationId xmlns:p14="http://schemas.microsoft.com/office/powerpoint/2010/main" val="3662515618"/>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5398C8-DAA1-4F48-A301-0601866C0A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4579" name="Rectangle 3">
            <a:extLst>
              <a:ext uri="{FF2B5EF4-FFF2-40B4-BE49-F238E27FC236}">
                <a16:creationId xmlns:a16="http://schemas.microsoft.com/office/drawing/2014/main" id="{64164359-1CCE-491B-8BD9-5FB74E8EE1B2}"/>
              </a:ext>
            </a:extLst>
          </p:cNvPr>
          <p:cNvSpPr>
            <a:spLocks noGrp="1"/>
          </p:cNvSpPr>
          <p:nvPr>
            <p:ph type="body" idx="4294967295"/>
          </p:nvPr>
        </p:nvSpPr>
        <p:spPr>
          <a:xfrm>
            <a:off x="609600" y="0"/>
            <a:ext cx="10972800" cy="3505200"/>
          </a:xfrm>
        </p:spPr>
        <p:txBody>
          <a:bodyPr/>
          <a:lstStyle/>
          <a:p>
            <a:pPr marL="0" indent="0" algn="ctr" defTabSz="685800">
              <a:spcBef>
                <a:spcPts val="0"/>
              </a:spcBef>
              <a:spcAft>
                <a:spcPts val="1200"/>
              </a:spcAft>
              <a:buClr>
                <a:schemeClr val="tx1"/>
              </a:buClr>
              <a:buNone/>
              <a:defRPr/>
            </a:pPr>
            <a:r>
              <a:rPr lang="en-US" altLang="en-US" sz="4000" kern="1200" dirty="0">
                <a:solidFill>
                  <a:schemeClr val="tx2"/>
                </a:solidFill>
                <a:ea typeface="+mj-ea"/>
                <a:cs typeface="Calibri" panose="020F0502020204030204" pitchFamily="34" charset="0"/>
              </a:rPr>
              <a:t>Joel 2:2</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400" dirty="0">
                <a:effectLst>
                  <a:outerShdw blurRad="38100" dist="38100" dir="2700000" algn="tl">
                    <a:srgbClr val="000000">
                      <a:alpha val="43137"/>
                    </a:srgbClr>
                  </a:outerShdw>
                </a:effectLst>
                <a:cs typeface="Calibri" panose="020F0502020204030204" pitchFamily="34" charset="0"/>
              </a:rPr>
              <a:t>“A day of darkness and gloom, A day of clouds and thick darkness. As the dawn is spread over the mountains, So there is a great and mighty people;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There has never been anything like it, Nor will there be again after it</a:t>
            </a:r>
            <a:r>
              <a:rPr lang="en-US" sz="3400" dirty="0">
                <a:effectLst>
                  <a:outerShdw blurRad="38100" dist="38100" dir="2700000" algn="tl">
                    <a:srgbClr val="000000">
                      <a:alpha val="43137"/>
                    </a:srgbClr>
                  </a:outerShdw>
                </a:effectLst>
                <a:cs typeface="Calibri" panose="020F0502020204030204" pitchFamily="34" charset="0"/>
              </a:rPr>
              <a:t> To the years of many generations.”</a:t>
            </a:r>
          </a:p>
        </p:txBody>
      </p:sp>
      <p:pic>
        <p:nvPicPr>
          <p:cNvPr id="74756" name="Picture 2" descr="http://www.iconograms.org/images/igimages/I0219000501S0037AA_jeremiah_prophet.jpg">
            <a:extLst>
              <a:ext uri="{FF2B5EF4-FFF2-40B4-BE49-F238E27FC236}">
                <a16:creationId xmlns:a16="http://schemas.microsoft.com/office/drawing/2014/main" id="{F55345D5-26C4-423C-AAE9-757EDACD564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53892" y="3413760"/>
            <a:ext cx="1084217"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5761957"/>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5398C8-DAA1-4F48-A301-0601866C0A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4579" name="Rectangle 3">
            <a:extLst>
              <a:ext uri="{FF2B5EF4-FFF2-40B4-BE49-F238E27FC236}">
                <a16:creationId xmlns:a16="http://schemas.microsoft.com/office/drawing/2014/main" id="{64164359-1CCE-491B-8BD9-5FB74E8EE1B2}"/>
              </a:ext>
            </a:extLst>
          </p:cNvPr>
          <p:cNvSpPr>
            <a:spLocks noGrp="1"/>
          </p:cNvSpPr>
          <p:nvPr>
            <p:ph type="body" idx="4294967295"/>
          </p:nvPr>
        </p:nvSpPr>
        <p:spPr>
          <a:xfrm>
            <a:off x="609600" y="0"/>
            <a:ext cx="10972800" cy="2590800"/>
          </a:xfrm>
        </p:spPr>
        <p:txBody>
          <a:bodyPr/>
          <a:lstStyle/>
          <a:p>
            <a:pPr marL="0" indent="0" algn="ctr" defTabSz="685800">
              <a:spcBef>
                <a:spcPts val="0"/>
              </a:spcBef>
              <a:spcAft>
                <a:spcPts val="1200"/>
              </a:spcAft>
              <a:buClr>
                <a:schemeClr val="tx1"/>
              </a:buClr>
              <a:buNone/>
              <a:defRPr/>
            </a:pPr>
            <a:r>
              <a:rPr lang="en-US" altLang="en-US" sz="4000" kern="1200" dirty="0">
                <a:solidFill>
                  <a:schemeClr val="tx2"/>
                </a:solidFill>
                <a:ea typeface="+mj-ea"/>
                <a:cs typeface="Calibri" panose="020F0502020204030204" pitchFamily="34" charset="0"/>
              </a:rPr>
              <a:t>Jeremiah 30:7</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600" dirty="0">
                <a:effectLst>
                  <a:outerShdw blurRad="38100" dist="38100" dir="2700000" algn="tl">
                    <a:srgbClr val="000000">
                      <a:alpha val="43137"/>
                    </a:srgbClr>
                  </a:outerShdw>
                </a:effectLst>
                <a:cs typeface="Calibri" panose="020F0502020204030204" pitchFamily="34" charset="0"/>
              </a:rPr>
              <a:t>“Alas! for that day is great, There is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none like it</a:t>
            </a:r>
            <a:r>
              <a:rPr lang="en-US" sz="3600" dirty="0">
                <a:effectLst>
                  <a:outerShdw blurRad="38100" dist="38100" dir="2700000" algn="tl">
                    <a:srgbClr val="000000">
                      <a:alpha val="43137"/>
                    </a:srgbClr>
                  </a:outerShdw>
                </a:effectLst>
                <a:cs typeface="Calibri" panose="020F0502020204030204" pitchFamily="34" charset="0"/>
              </a:rPr>
              <a:t>; And it is the time of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Jacob’s distress </a:t>
            </a:r>
            <a:r>
              <a:rPr lang="en-US" sz="3600" dirty="0">
                <a:effectLst>
                  <a:outerShdw blurRad="38100" dist="38100" dir="2700000" algn="tl">
                    <a:srgbClr val="000000">
                      <a:alpha val="43137"/>
                    </a:srgbClr>
                  </a:outerShdw>
                </a:effectLst>
                <a:cs typeface="Calibri" panose="020F0502020204030204" pitchFamily="34" charset="0"/>
              </a:rPr>
              <a:t>(Gen. 32:8; 35:10), But he will be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saved</a:t>
            </a:r>
            <a:r>
              <a:rPr lang="en-US" sz="3600" dirty="0">
                <a:effectLst>
                  <a:outerShdw blurRad="38100" dist="38100" dir="2700000" algn="tl">
                    <a:srgbClr val="000000">
                      <a:alpha val="43137"/>
                    </a:srgbClr>
                  </a:outerShdw>
                </a:effectLst>
                <a:cs typeface="Calibri" panose="020F0502020204030204" pitchFamily="34" charset="0"/>
              </a:rPr>
              <a:t> from</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it.”</a:t>
            </a:r>
          </a:p>
        </p:txBody>
      </p:sp>
      <p:pic>
        <p:nvPicPr>
          <p:cNvPr id="74756" name="Picture 2" descr="http://www.iconograms.org/images/igimages/I0219000501S0037AA_jeremiah_prophet.jpg">
            <a:extLst>
              <a:ext uri="{FF2B5EF4-FFF2-40B4-BE49-F238E27FC236}">
                <a16:creationId xmlns:a16="http://schemas.microsoft.com/office/drawing/2014/main" id="{F55345D5-26C4-423C-AAE9-757EDACD564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48955" y="2590800"/>
            <a:ext cx="169409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1043793"/>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spcBef>
                <a:spcPts val="0"/>
              </a:spcBef>
              <a:spcAft>
                <a:spcPts val="1200"/>
              </a:spcAft>
              <a:buClr>
                <a:schemeClr val="tx1"/>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12:1</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at that time Michael, the great prince who stands guard over the sons of your people, will arise.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there will be a time of distress such as never occurred since there was a nation until that time; and at that time your people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everyone who is found written in the book, will be rescued.”</a:t>
            </a:r>
          </a:p>
        </p:txBody>
      </p:sp>
    </p:spTree>
    <p:extLst>
      <p:ext uri="{BB962C8B-B14F-4D97-AF65-F5344CB8AC3E}">
        <p14:creationId xmlns:p14="http://schemas.microsoft.com/office/powerpoint/2010/main" val="16790883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831A91-8A76-4637-A0AC-13227E8C22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14363" y="1"/>
            <a:ext cx="10963275"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spcBef>
                <a:spcPts val="0"/>
              </a:spcBef>
              <a:spcAft>
                <a:spcPts val="12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24:21-22</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then there will be a great tribulation,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such as has not occurred since the beginning of the world until now, nor ever will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Unless those days had been cut short, no life would have been saved; but for the sake of the elect those days will be cut short.”</a:t>
            </a:r>
          </a:p>
        </p:txBody>
      </p:sp>
      <p:pic>
        <p:nvPicPr>
          <p:cNvPr id="2" name="Picture 2" descr="The Olivet Discourse - The End Times According to Jesus">
            <a:extLst>
              <a:ext uri="{FF2B5EF4-FFF2-40B4-BE49-F238E27FC236}">
                <a16:creationId xmlns:a16="http://schemas.microsoft.com/office/drawing/2014/main" id="{DF74D364-2FEA-47A9-9517-A9925B8A647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15840" y="3581400"/>
            <a:ext cx="2560321" cy="1280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6101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77C23AE0-B868-42BC-982F-EB775206724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47700" y="0"/>
            <a:ext cx="10896600" cy="4739759"/>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13:8-9</a:t>
            </a:r>
          </a:p>
          <a:p>
            <a:pPr algn="just">
              <a:spcBef>
                <a:spcPts val="0"/>
              </a:spcBef>
              <a:spcAft>
                <a:spcPts val="1000"/>
              </a:spcAft>
            </a:pPr>
            <a:r>
              <a:rPr lang="en-US" sz="3600" baseline="30000" dirty="0">
                <a:effectLst>
                  <a:outerShdw blurRad="38100" dist="38100" dir="2700000" algn="tl">
                    <a:srgbClr val="000000">
                      <a:alpha val="43137"/>
                    </a:srgbClr>
                  </a:outerShdw>
                </a:effectLst>
                <a:latin typeface="Calibri" panose="020F0502020204030204" pitchFamily="34" charset="0"/>
              </a:rPr>
              <a:t>8</a:t>
            </a:r>
            <a:r>
              <a:rPr lang="en-US" sz="3600" dirty="0">
                <a:effectLst>
                  <a:outerShdw blurRad="38100" dist="38100" dir="2700000" algn="tl">
                    <a:srgbClr val="000000">
                      <a:alpha val="43137"/>
                    </a:srgbClr>
                  </a:outerShdw>
                </a:effectLst>
                <a:latin typeface="Calibri" panose="020F0502020204030204" pitchFamily="34" charset="0"/>
              </a:rPr>
              <a:t>“It will come about in all the land,” Declares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That two parts in it will be cut off and perish; But the third will be left in it</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rPr>
              <a:t>“And I will bring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third part</a:t>
            </a:r>
            <a:r>
              <a:rPr lang="en-US" sz="3600" dirty="0">
                <a:effectLst>
                  <a:outerShdw blurRad="38100" dist="38100" dir="2700000" algn="tl">
                    <a:srgbClr val="000000">
                      <a:alpha val="43137"/>
                    </a:srgbClr>
                  </a:outerShdw>
                </a:effectLst>
                <a:latin typeface="Calibri" panose="020F0502020204030204" pitchFamily="34" charset="0"/>
              </a:rPr>
              <a:t> through the fire, Refine them as silver is refined, And test them as gold is tested. They will call on My name, And I will answer them; I will say, ‘They are My people,’ And they will say,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is my God.’ ” </a:t>
            </a:r>
          </a:p>
        </p:txBody>
      </p:sp>
    </p:spTree>
    <p:extLst>
      <p:ext uri="{BB962C8B-B14F-4D97-AF65-F5344CB8AC3E}">
        <p14:creationId xmlns:p14="http://schemas.microsoft.com/office/powerpoint/2010/main" val="3945876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6. Rapture on a Feast Day?</a:t>
            </a:r>
          </a:p>
        </p:txBody>
      </p:sp>
      <p:sp>
        <p:nvSpPr>
          <p:cNvPr id="22531" name="Rectangle 3"/>
          <p:cNvSpPr>
            <a:spLocks noGrp="1" noChangeArrowheads="1"/>
          </p:cNvSpPr>
          <p:nvPr>
            <p:ph type="body" sz="half" idx="2"/>
          </p:nvPr>
        </p:nvSpPr>
        <p:spPr>
          <a:xfrm>
            <a:off x="2321718" y="1371600"/>
            <a:ext cx="7812882" cy="2743200"/>
          </a:xfrm>
        </p:spPr>
        <p:txBody>
          <a:bodyPr/>
          <a:lstStyle/>
          <a:p>
            <a:pPr marL="573088" indent="-573088" algn="just"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Denies imminency</a:t>
            </a:r>
          </a:p>
          <a:p>
            <a:pPr marL="573088" indent="-573088" algn="just"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Places Church under the Mosaic Law</a:t>
            </a:r>
          </a:p>
          <a:p>
            <a:pPr marL="573088" indent="-573088" algn="just"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Misunderstands the nature of the Church</a:t>
            </a:r>
          </a:p>
          <a:p>
            <a:pPr marL="573088" indent="-573088" algn="just"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Why did the Church begin on Pentecost?</a:t>
            </a: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pic>
        <p:nvPicPr>
          <p:cNvPr id="2" name="Picture 1">
            <a:extLst>
              <a:ext uri="{FF2B5EF4-FFF2-40B4-BE49-F238E27FC236}">
                <a16:creationId xmlns:a16="http://schemas.microsoft.com/office/drawing/2014/main" id="{EC757464-04D8-4AC1-921E-6CB1A6D23875}"/>
              </a:ext>
            </a:extLst>
          </p:cNvPr>
          <p:cNvPicPr>
            <a:picLocks noChangeAspect="1"/>
          </p:cNvPicPr>
          <p:nvPr/>
        </p:nvPicPr>
        <p:blipFill>
          <a:blip r:embed="rId3"/>
          <a:stretch>
            <a:fillRect/>
          </a:stretch>
        </p:blipFill>
        <p:spPr>
          <a:xfrm>
            <a:off x="5105400" y="4856441"/>
            <a:ext cx="2364164" cy="1770841"/>
          </a:xfrm>
          <a:prstGeom prst="rect">
            <a:avLst/>
          </a:prstGeom>
          <a:ln>
            <a:solidFill>
              <a:schemeClr val="tx1"/>
            </a:solidFill>
          </a:ln>
        </p:spPr>
      </p:pic>
    </p:spTree>
    <p:extLst>
      <p:ext uri="{BB962C8B-B14F-4D97-AF65-F5344CB8AC3E}">
        <p14:creationId xmlns:p14="http://schemas.microsoft.com/office/powerpoint/2010/main" val="28242327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spcBef>
                <a:spcPts val="0"/>
              </a:spcBef>
              <a:spcAft>
                <a:spcPts val="1200"/>
              </a:spcAft>
              <a:buClr>
                <a:schemeClr val="tx1"/>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12:1-2</a:t>
            </a:r>
          </a:p>
          <a:p>
            <a:pPr algn="just">
              <a:spcAft>
                <a:spcPts val="120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at that time Michael, the great prince who stands guard over the sons of your people, will arise. And there will be a time of distress such as never occurred since there was a nation until that time; and at that time your people, everyone who is found written in the book, will be rescued.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Many of those who sleep in the dust of the ground will awake, these to everlasting (</a:t>
            </a:r>
            <a:r>
              <a:rPr lang="en-US" sz="3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life, but the others to disgrace and everlasting (</a:t>
            </a:r>
            <a:r>
              <a:rPr lang="en-US" sz="3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contempt.”</a:t>
            </a:r>
          </a:p>
        </p:txBody>
      </p:sp>
    </p:spTree>
    <p:extLst>
      <p:ext uri="{BB962C8B-B14F-4D97-AF65-F5344CB8AC3E}">
        <p14:creationId xmlns:p14="http://schemas.microsoft.com/office/powerpoint/2010/main" val="11078640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2BF29FF-1ED0-4EAD-BE07-2DE0BDBB4963}"/>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5047536"/>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20:4-6</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saw thrones, and they sat on them, and judgment was given to them. And I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saw</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souls of those who had been beheaded because of their testimony of Jesus and because of the word of God, and those who had not worshiped the beast or his image, and had not received the mark on their forehead and on their hand; and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came to life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zaō</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a</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nd reigned with Christ for a thousand years.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rest of the dead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did not come to life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zaō</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 the. . .</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86950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4F7D522-CBC7-41A6-B712-3E4204B59D18}"/>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4001095"/>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20:4-6</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…thousand years were completed. This is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resurrection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anastasis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not</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palingenesia</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and holy is the one who has a part in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resurrection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anastasis</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not</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palingenesia</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over these the second death has no power, but they will be priests of God and of Christ and will reign with Him for a thousand years.”</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28903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400" y="533400"/>
            <a:ext cx="8839201" cy="5791200"/>
          </a:xfrm>
          <a:prstGeom prst="rect">
            <a:avLst/>
          </a:prstGeom>
          <a:ln>
            <a:solidFill>
              <a:srgbClr val="FFFFCC"/>
            </a:solidFill>
          </a:ln>
        </p:spPr>
      </p:pic>
    </p:spTree>
    <p:extLst>
      <p:ext uri="{BB962C8B-B14F-4D97-AF65-F5344CB8AC3E}">
        <p14:creationId xmlns:p14="http://schemas.microsoft.com/office/powerpoint/2010/main" val="38231872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2CA96-E8CA-4D41-ACB5-76F3B25956C3}"/>
              </a:ext>
            </a:extLst>
          </p:cNvPr>
          <p:cNvSpPr>
            <a:spLocks noGrp="1"/>
          </p:cNvSpPr>
          <p:nvPr>
            <p:ph type="title"/>
          </p:nvPr>
        </p:nvSpPr>
        <p:spPr>
          <a:xfrm>
            <a:off x="914400" y="2857500"/>
            <a:ext cx="10363200" cy="1143000"/>
          </a:xfrm>
        </p:spPr>
        <p:txBody>
          <a:bodyPr/>
          <a:lstStyle/>
          <a:p>
            <a:pPr algn="ctr"/>
            <a:r>
              <a:rPr lang="en-US" dirty="0"/>
              <a:t>CONCLUSION</a:t>
            </a:r>
          </a:p>
        </p:txBody>
      </p:sp>
    </p:spTree>
    <p:extLst>
      <p:ext uri="{BB962C8B-B14F-4D97-AF65-F5344CB8AC3E}">
        <p14:creationId xmlns:p14="http://schemas.microsoft.com/office/powerpoint/2010/main" val="8674264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1762125" y="1371600"/>
            <a:ext cx="8667750" cy="4724400"/>
          </a:xfrm>
        </p:spPr>
        <p:txBody>
          <a:bodyPr/>
          <a:lstStyle/>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Will the Rapture occur on a Hebrew feast day?</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Is Isaiah 26:19-20 speaking of the Rapture?</a:t>
            </a: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pic>
        <p:nvPicPr>
          <p:cNvPr id="7" name="Picture 6">
            <a:extLst>
              <a:ext uri="{FF2B5EF4-FFF2-40B4-BE49-F238E27FC236}">
                <a16:creationId xmlns:a16="http://schemas.microsoft.com/office/drawing/2014/main" id="{A04F859D-FC76-47B8-82EC-6663E919E911}"/>
              </a:ext>
            </a:extLst>
          </p:cNvPr>
          <p:cNvPicPr>
            <a:picLocks noChangeAspect="1"/>
          </p:cNvPicPr>
          <p:nvPr/>
        </p:nvPicPr>
        <p:blipFill>
          <a:blip r:embed="rId3"/>
          <a:stretch>
            <a:fillRect/>
          </a:stretch>
        </p:blipFill>
        <p:spPr>
          <a:xfrm>
            <a:off x="4271865" y="3505200"/>
            <a:ext cx="3648270" cy="2743200"/>
          </a:xfrm>
          <a:prstGeom prst="rect">
            <a:avLst/>
          </a:prstGeom>
        </p:spPr>
      </p:pic>
    </p:spTree>
    <p:extLst>
      <p:ext uri="{BB962C8B-B14F-4D97-AF65-F5344CB8AC3E}">
        <p14:creationId xmlns:p14="http://schemas.microsoft.com/office/powerpoint/2010/main" val="1488761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6. Rapture on a Feast Day?</a:t>
            </a:r>
          </a:p>
        </p:txBody>
      </p:sp>
      <p:sp>
        <p:nvSpPr>
          <p:cNvPr id="22531" name="Rectangle 3"/>
          <p:cNvSpPr>
            <a:spLocks noGrp="1" noChangeArrowheads="1"/>
          </p:cNvSpPr>
          <p:nvPr>
            <p:ph type="body" sz="half" idx="2"/>
          </p:nvPr>
        </p:nvSpPr>
        <p:spPr>
          <a:xfrm>
            <a:off x="2321718" y="1371600"/>
            <a:ext cx="7812882" cy="2743200"/>
          </a:xfrm>
        </p:spPr>
        <p:txBody>
          <a:bodyPr/>
          <a:lstStyle/>
          <a:p>
            <a:pPr marL="573088" indent="-573088" algn="just" eaLnBrk="1" hangingPunct="1">
              <a:spcBef>
                <a:spcPts val="0"/>
              </a:spcBef>
              <a:spcAft>
                <a:spcPts val="3600"/>
              </a:spcAft>
              <a:buClr>
                <a:srgbClr val="FF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Denies imminency</a:t>
            </a:r>
          </a:p>
          <a:p>
            <a:pPr marL="573088" indent="-573088" algn="just"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Places Church under the Mosaic Law</a:t>
            </a:r>
          </a:p>
          <a:p>
            <a:pPr marL="573088" indent="-573088" algn="just"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Misunderstands the nature of the Church</a:t>
            </a:r>
          </a:p>
          <a:p>
            <a:pPr marL="573088" indent="-573088" algn="just"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Why did the Church begin on Pentecost?</a:t>
            </a: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pic>
        <p:nvPicPr>
          <p:cNvPr id="2" name="Picture 1">
            <a:extLst>
              <a:ext uri="{FF2B5EF4-FFF2-40B4-BE49-F238E27FC236}">
                <a16:creationId xmlns:a16="http://schemas.microsoft.com/office/drawing/2014/main" id="{EC757464-04D8-4AC1-921E-6CB1A6D23875}"/>
              </a:ext>
            </a:extLst>
          </p:cNvPr>
          <p:cNvPicPr>
            <a:picLocks noChangeAspect="1"/>
          </p:cNvPicPr>
          <p:nvPr/>
        </p:nvPicPr>
        <p:blipFill>
          <a:blip r:embed="rId3"/>
          <a:stretch>
            <a:fillRect/>
          </a:stretch>
        </p:blipFill>
        <p:spPr>
          <a:xfrm>
            <a:off x="5105400" y="4856441"/>
            <a:ext cx="2364164" cy="1770841"/>
          </a:xfrm>
          <a:prstGeom prst="rect">
            <a:avLst/>
          </a:prstGeom>
          <a:ln>
            <a:solidFill>
              <a:schemeClr val="tx1"/>
            </a:solidFill>
          </a:ln>
        </p:spPr>
      </p:pic>
    </p:spTree>
    <p:extLst>
      <p:ext uri="{BB962C8B-B14F-4D97-AF65-F5344CB8AC3E}">
        <p14:creationId xmlns:p14="http://schemas.microsoft.com/office/powerpoint/2010/main" val="9888668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4643"/>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24722</TotalTime>
  <Words>4098</Words>
  <Application>Microsoft Office PowerPoint</Application>
  <PresentationFormat>Widescreen</PresentationFormat>
  <Paragraphs>448</Paragraphs>
  <Slides>85</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85</vt:i4>
      </vt:variant>
    </vt:vector>
  </HeadingPairs>
  <TitlesOfParts>
    <vt:vector size="90" baseType="lpstr">
      <vt:lpstr>Arial</vt:lpstr>
      <vt:lpstr>Calibri</vt:lpstr>
      <vt:lpstr>Times New Roman</vt:lpstr>
      <vt:lpstr>Wingdings</vt:lpstr>
      <vt:lpstr>Azure</vt:lpstr>
      <vt:lpstr>PowerPoint Presentation</vt:lpstr>
      <vt:lpstr>The Rapture Course Overview</vt:lpstr>
      <vt:lpstr>MAIL BAG</vt:lpstr>
      <vt:lpstr>MAIL BAG</vt:lpstr>
      <vt:lpstr>PowerPoint Presentation</vt:lpstr>
      <vt:lpstr>PowerPoint Presentation</vt:lpstr>
      <vt:lpstr>PowerPoint Presentation</vt:lpstr>
      <vt:lpstr>6. Rapture on a Feast Day?</vt:lpstr>
      <vt:lpstr>6. Rapture on a Feast Day?</vt:lpstr>
      <vt:lpstr>Imminent  (1 Cor 15:51; 1 Thess 4:15)</vt:lpstr>
      <vt:lpstr>PowerPoint Presentation</vt:lpstr>
      <vt:lpstr>PowerPoint Presentation</vt:lpstr>
      <vt:lpstr>Imminent  (1 Cor 15:51; 1 Thess 4:15)</vt:lpstr>
      <vt:lpstr>PowerPoint Presentation</vt:lpstr>
      <vt:lpstr>6. Rapture on a Feast Day?</vt:lpstr>
      <vt:lpstr>PowerPoint Presentation</vt:lpstr>
      <vt:lpstr>PowerPoint Presentation</vt:lpstr>
      <vt:lpstr>PowerPoint Presentation</vt:lpstr>
      <vt:lpstr>PowerPoint Presentation</vt:lpstr>
      <vt:lpstr>PowerPoint Presentation</vt:lpstr>
      <vt:lpstr>Arnold G. Fruchtenbaum “Israel and the Church,” in Issues in Dispensationalism, ed. Wesley R. Willis and John R. Master (Chicago: Moody, 1994), 118.</vt:lpstr>
      <vt:lpstr>6. Rapture on a Feast 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Areas of Systematic Theology</vt:lpstr>
      <vt:lpstr>6. Rapture on a Feast Day?</vt:lpstr>
      <vt:lpstr>When Did the Church Begin?</vt:lpstr>
      <vt:lpstr>When Did the Church Begin?</vt:lpstr>
      <vt:lpstr>PowerPoint Presentation</vt:lpstr>
      <vt:lpstr>PowerPoint Presentation</vt:lpstr>
      <vt:lpstr>PowerPoint Presentation</vt:lpstr>
      <vt:lpstr>Terry Hulbert Terry C. Hulbert, The Eschatological Significance of Israel's Annual Feasts. Doctoral Dissertation. Dallas Theological Seminary. 1965. Pages 2, 115-116.</vt:lpstr>
      <vt:lpstr>Terry Hulbert Terry C. Hulbert, The Eschatological Significance of Israel's Annual Feasts. Doctoral Dissertation. Dallas Theological Seminary. 1965. Pages 2, 115-116.</vt:lpstr>
      <vt:lpstr>Terry Hulbert Terry C. Hulbert, The Eschatological Significance of Israel's Annual Feasts. Doctoral Dissertation. Dallas Theological Seminary. 1965. Pages 2, 115-116.</vt:lpstr>
      <vt:lpstr>PowerPoint Presentation</vt:lpstr>
      <vt:lpstr>PowerPoint Presentation</vt:lpstr>
      <vt:lpstr>PowerPoint Presentation</vt:lpstr>
      <vt:lpstr>PowerPoint Presentation</vt:lpstr>
      <vt:lpstr>PowerPoint Presentation</vt:lpstr>
      <vt:lpstr>Thomas D. Ice Thomas D. Ice, "The Feasts of Israel in Prophecy," in Charting the End Times: A Visual Guide to Understanding Bible Prophecy, ed. Time LaHaye and Thomas Ice (Eugene, OR: Harvest House, 2001), 103-104.</vt:lpstr>
      <vt:lpstr>MAIL BAG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MYSTERY TRUTH</vt:lpstr>
      <vt:lpstr>PowerPoint Presentation</vt:lpstr>
      <vt:lpstr>“Mystery” Defined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MAIL BAG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RAPTURE 067 - Questions And Answers - Part 5 - 16-X-9</dc:title>
  <dc:subject>RAPTURE</dc:subject>
  <dc:creator>A. Woods</dc:creator>
  <dc:description>Modified by Jim McGowan</dc:description>
  <cp:lastModifiedBy>James McGowan</cp:lastModifiedBy>
  <cp:revision>2763</cp:revision>
  <cp:lastPrinted>2021-11-03T01:34:45Z</cp:lastPrinted>
  <dcterms:created xsi:type="dcterms:W3CDTF">2009-03-17T12:21:13Z</dcterms:created>
  <dcterms:modified xsi:type="dcterms:W3CDTF">2021-11-03T12:34:32Z</dcterms:modified>
</cp:coreProperties>
</file>