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9"/>
  </p:notesMasterIdLst>
  <p:handoutMasterIdLst>
    <p:handoutMasterId r:id="rId60"/>
  </p:handoutMasterIdLst>
  <p:sldIdLst>
    <p:sldId id="2094" r:id="rId2"/>
    <p:sldId id="7754" r:id="rId3"/>
    <p:sldId id="7917" r:id="rId4"/>
    <p:sldId id="7919" r:id="rId5"/>
    <p:sldId id="7772" r:id="rId6"/>
    <p:sldId id="7939" r:id="rId7"/>
    <p:sldId id="7941" r:id="rId8"/>
    <p:sldId id="7977" r:id="rId9"/>
    <p:sldId id="7739" r:id="rId10"/>
    <p:sldId id="7978" r:id="rId11"/>
    <p:sldId id="7991" r:id="rId12"/>
    <p:sldId id="7979" r:id="rId13"/>
    <p:sldId id="7956" r:id="rId14"/>
    <p:sldId id="7957" r:id="rId15"/>
    <p:sldId id="5793" r:id="rId16"/>
    <p:sldId id="3669" r:id="rId17"/>
    <p:sldId id="3679" r:id="rId18"/>
    <p:sldId id="5568" r:id="rId19"/>
    <p:sldId id="7992" r:id="rId20"/>
    <p:sldId id="7688" r:id="rId21"/>
    <p:sldId id="7689" r:id="rId22"/>
    <p:sldId id="5784" r:id="rId23"/>
    <p:sldId id="3048" r:id="rId24"/>
    <p:sldId id="7980" r:id="rId25"/>
    <p:sldId id="7963" r:id="rId26"/>
    <p:sldId id="7964" r:id="rId27"/>
    <p:sldId id="7907" r:id="rId28"/>
    <p:sldId id="7908" r:id="rId29"/>
    <p:sldId id="2060" r:id="rId30"/>
    <p:sldId id="7974" r:id="rId31"/>
    <p:sldId id="7975" r:id="rId32"/>
    <p:sldId id="7993" r:id="rId33"/>
    <p:sldId id="4435" r:id="rId34"/>
    <p:sldId id="4436" r:id="rId35"/>
    <p:sldId id="5552" r:id="rId36"/>
    <p:sldId id="3093" r:id="rId37"/>
    <p:sldId id="5934" r:id="rId38"/>
    <p:sldId id="2018" r:id="rId39"/>
    <p:sldId id="7981" r:id="rId40"/>
    <p:sldId id="7959" r:id="rId41"/>
    <p:sldId id="7960" r:id="rId42"/>
    <p:sldId id="7420" r:id="rId43"/>
    <p:sldId id="7961" r:id="rId44"/>
    <p:sldId id="7973" r:id="rId45"/>
    <p:sldId id="7962" r:id="rId46"/>
    <p:sldId id="7324" r:id="rId47"/>
    <p:sldId id="7982" r:id="rId48"/>
    <p:sldId id="7966" r:id="rId49"/>
    <p:sldId id="7983" r:id="rId50"/>
    <p:sldId id="7984" r:id="rId51"/>
    <p:sldId id="7985" r:id="rId52"/>
    <p:sldId id="2658" r:id="rId53"/>
    <p:sldId id="2651" r:id="rId54"/>
    <p:sldId id="2645" r:id="rId55"/>
    <p:sldId id="7655" r:id="rId56"/>
    <p:sldId id="7986" r:id="rId57"/>
    <p:sldId id="7940" r:id="rId58"/>
  </p:sldIdLst>
  <p:sldSz cx="12192000" cy="6858000"/>
  <p:notesSz cx="7315200" cy="9601200"/>
  <p:custDataLst>
    <p:tags r:id="rId61"/>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7CB19-D80E-4CBD-BFD8-1E898A1AAFF3}" v="1" dt="2021-10-28T01:01:19.325"/>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105" d="100"/>
          <a:sy n="105" d="100"/>
        </p:scale>
        <p:origin x="84" y="1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007 - 2v5-13</a:t>
            </a:r>
          </a:p>
          <a:p>
            <a:pPr>
              <a:defRPr/>
            </a:pPr>
            <a:r>
              <a:rPr lang="en-US" sz="1600" dirty="0"/>
              <a:t>11-03-2021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11/3/2021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a:t>
            </a:fld>
            <a:endParaRPr lang="en-US" altLang="en-US" dirty="0"/>
          </a:p>
        </p:txBody>
      </p:sp>
    </p:spTree>
    <p:extLst>
      <p:ext uri="{BB962C8B-B14F-4D97-AF65-F5344CB8AC3E}">
        <p14:creationId xmlns:p14="http://schemas.microsoft.com/office/powerpoint/2010/main" val="671661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310587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2701670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44</a:t>
            </a:fld>
            <a:endParaRPr lang="en-US" altLang="en-US" dirty="0"/>
          </a:p>
        </p:txBody>
      </p:sp>
    </p:spTree>
    <p:extLst>
      <p:ext uri="{BB962C8B-B14F-4D97-AF65-F5344CB8AC3E}">
        <p14:creationId xmlns:p14="http://schemas.microsoft.com/office/powerpoint/2010/main" val="34305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11/3/2021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291933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w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sym typeface="Symbol" pitchFamily="18" charset="2"/>
              </a:rPr>
              <a:t>Zechariah</a:t>
            </a: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a:t>
            </a:r>
            <a:r>
              <a:rPr lang="en-US" sz="3200" kern="0">
                <a:solidFill>
                  <a:srgbClr val="FFFFCC"/>
                </a:solidFill>
                <a:effectLst>
                  <a:outerShdw blurRad="38100" dist="38100" dir="2700000" algn="tl">
                    <a:srgbClr val="000000">
                      <a:alpha val="43137"/>
                    </a:srgbClr>
                  </a:outerShdw>
                </a:effectLst>
                <a:sym typeface="Symbol" pitchFamily="18" charset="2"/>
              </a:rPr>
              <a:t>Remembers!</a:t>
            </a:r>
            <a:endParaRPr lang="en-US" sz="3200" kern="0" dirty="0">
              <a:solidFill>
                <a:srgbClr val="FFFFCC"/>
              </a:solidFill>
              <a:effectLst>
                <a:outerShdw blurRad="38100" dist="38100" dir="2700000" algn="tl">
                  <a:srgbClr val="000000">
                    <a:alpha val="43137"/>
                  </a:srgbClr>
                </a:outerShdw>
              </a:effectLst>
              <a:sym typeface="Symbol" pitchFamily="18" charset="2"/>
            </a:endParaRP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2923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 Jerusalem’s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(2:3-5)</a:t>
            </a:r>
            <a:endParaRPr lang="en-US" altLang="en-US" sz="3600" dirty="0">
              <a:solidFill>
                <a:schemeClr val="tx1"/>
              </a:solidFill>
              <a:effectLst>
                <a:outerShdw blurRad="38100" dist="38100" dir="2700000" algn="tl">
                  <a:srgbClr val="000000">
                    <a:alpha val="43137"/>
                  </a:srgbClr>
                </a:outerShdw>
              </a:effectLst>
            </a:endParaRP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56543764-2DB1-4A2A-AA6B-83251C3E2A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1F879124-1653-47A7-BB40-36211E09334F}"/>
              </a:ext>
            </a:extLst>
          </p:cNvPr>
          <p:cNvSpPr txBox="1">
            <a:spLocks noChangeArrowheads="1"/>
          </p:cNvSpPr>
          <p:nvPr/>
        </p:nvSpPr>
        <p:spPr bwMode="auto">
          <a:xfrm>
            <a:off x="1066799" y="1790700"/>
            <a:ext cx="5715001"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Angelic conversation (3)</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repopulation (4)</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Jerusalem’s protection (5)</a:t>
            </a:r>
          </a:p>
        </p:txBody>
      </p:sp>
    </p:spTree>
    <p:extLst>
      <p:ext uri="{BB962C8B-B14F-4D97-AF65-F5344CB8AC3E}">
        <p14:creationId xmlns:p14="http://schemas.microsoft.com/office/powerpoint/2010/main" val="336547879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41932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III. Jerusalem’s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(2:6-7)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828800"/>
            <a:ext cx="5854498" cy="287655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Future worldwide return (6)</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Historic local return (7)</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81BD4101-2A5D-4AE3-A9A5-CD4873EC092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52815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III. Jerusalem’s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(2:6-7)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828800"/>
            <a:ext cx="5854498" cy="2876550"/>
          </a:xfrm>
        </p:spPr>
        <p:txBody>
          <a:bodyPr/>
          <a:lstStyle/>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Future worldwide return (6)</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Historic local return (7)</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C60509B8-A8E5-42B1-AA76-D2B58E21A6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66707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691796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633A5-B96A-4886-B7AF-7D2B0514CB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2"/>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11:11-12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rPr>
              <a:t>Then it will happen on that day that the Lord Will again recover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second time</a:t>
            </a:r>
            <a:r>
              <a:rPr lang="en-US" sz="3600" dirty="0">
                <a:effectLst>
                  <a:outerShdw blurRad="38100" dist="38100" dir="2700000" algn="tl">
                    <a:srgbClr val="000000">
                      <a:alpha val="43137"/>
                    </a:srgbClr>
                  </a:outerShdw>
                </a:effectLst>
                <a:latin typeface="Calibri" panose="020F0502020204030204" pitchFamily="34" charset="0"/>
              </a:rPr>
              <a:t> with His hand The remnant of His people, who will remain, From Assyria, Egypt, </a:t>
            </a:r>
            <a:r>
              <a:rPr lang="en-US" sz="3600" dirty="0" err="1">
                <a:effectLst>
                  <a:outerShdw blurRad="38100" dist="38100" dir="2700000" algn="tl">
                    <a:srgbClr val="000000">
                      <a:alpha val="43137"/>
                    </a:srgbClr>
                  </a:outerShdw>
                </a:effectLst>
                <a:latin typeface="Calibri" panose="020F0502020204030204" pitchFamily="34" charset="0"/>
              </a:rPr>
              <a:t>Pathros</a:t>
            </a:r>
            <a:r>
              <a:rPr lang="en-US" sz="3600" dirty="0">
                <a:effectLst>
                  <a:outerShdw blurRad="38100" dist="38100" dir="2700000" algn="tl">
                    <a:srgbClr val="000000">
                      <a:alpha val="43137"/>
                    </a:srgbClr>
                  </a:outerShdw>
                </a:effectLst>
                <a:latin typeface="Calibri" panose="020F0502020204030204" pitchFamily="34" charset="0"/>
              </a:rPr>
              <a:t>, Cush, Elam, Shinar, </a:t>
            </a:r>
            <a:r>
              <a:rPr lang="en-US" sz="3600" dirty="0" err="1">
                <a:effectLst>
                  <a:outerShdw blurRad="38100" dist="38100" dir="2700000" algn="tl">
                    <a:srgbClr val="000000">
                      <a:alpha val="43137"/>
                    </a:srgbClr>
                  </a:outerShdw>
                </a:effectLst>
                <a:latin typeface="Calibri" panose="020F0502020204030204" pitchFamily="34" charset="0"/>
              </a:rPr>
              <a:t>Hamath</a:t>
            </a:r>
            <a:r>
              <a:rPr lang="en-US" sz="3600" dirty="0">
                <a:effectLst>
                  <a:outerShdw blurRad="38100" dist="38100" dir="2700000" algn="tl">
                    <a:srgbClr val="000000">
                      <a:alpha val="43137"/>
                    </a:srgbClr>
                  </a:outerShdw>
                </a:effectLst>
                <a:latin typeface="Calibri" panose="020F0502020204030204" pitchFamily="34" charset="0"/>
              </a:rPr>
              <a:t>, And from the islands of the sea.</a:t>
            </a:r>
            <a:r>
              <a:rPr lang="en-US" sz="3600" baseline="30000" dirty="0">
                <a:effectLst>
                  <a:outerShdw blurRad="38100" dist="38100" dir="2700000" algn="tl">
                    <a:srgbClr val="000000">
                      <a:alpha val="43137"/>
                    </a:srgbClr>
                  </a:outerShdw>
                </a:effectLst>
                <a:latin typeface="Calibri" panose="020F0502020204030204" pitchFamily="34" charset="0"/>
              </a:rPr>
              <a:t>12 </a:t>
            </a:r>
            <a:r>
              <a:rPr lang="en-US" sz="3600" dirty="0">
                <a:effectLst>
                  <a:outerShdw blurRad="38100" dist="38100" dir="2700000" algn="tl">
                    <a:srgbClr val="000000">
                      <a:alpha val="43137"/>
                    </a:srgbClr>
                  </a:outerShdw>
                </a:effectLst>
                <a:latin typeface="Calibri" panose="020F0502020204030204" pitchFamily="34" charset="0"/>
              </a:rPr>
              <a:t>And He will lift up a standard for the nations And assemble the banished ones of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And will gather the dispersed of Judah From the four corners of the earth</a:t>
            </a:r>
            <a:r>
              <a:rPr 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68919637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992F8-09FF-4F07-B149-A1FCCBB843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27:13</a:t>
            </a:r>
          </a:p>
          <a:p>
            <a:pPr algn="just"/>
            <a:r>
              <a:rPr lang="en-US" sz="3600" dirty="0">
                <a:effectLst>
                  <a:outerShdw blurRad="38100" dist="38100" dir="2700000" algn="tl">
                    <a:srgbClr val="000000">
                      <a:alpha val="43137"/>
                    </a:srgbClr>
                  </a:outerShdw>
                </a:effectLst>
                <a:latin typeface="Calibri" panose="020F0502020204030204" pitchFamily="34" charset="0"/>
              </a:rPr>
              <a:t>“It will come about also in that day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great trumpet will be blown</a:t>
            </a:r>
            <a:r>
              <a:rPr lang="en-US" sz="3600" dirty="0">
                <a:effectLst>
                  <a:outerShdw blurRad="38100" dist="38100" dir="2700000" algn="tl">
                    <a:srgbClr val="000000">
                      <a:alpha val="43137"/>
                    </a:srgbClr>
                  </a:outerShdw>
                </a:effectLst>
                <a:latin typeface="Calibri" panose="020F0502020204030204" pitchFamily="34" charset="0"/>
              </a:rPr>
              <a:t>, and those who were perishing in the land of Assyria and who were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scattered</a:t>
            </a:r>
            <a:r>
              <a:rPr lang="en-US" sz="3600" dirty="0">
                <a:effectLst>
                  <a:outerShdw blurRad="38100" dist="38100" dir="2700000" algn="tl">
                    <a:srgbClr val="000000">
                      <a:alpha val="43137"/>
                    </a:srgbClr>
                  </a:outerShdw>
                </a:effectLst>
                <a:latin typeface="Calibri" panose="020F0502020204030204" pitchFamily="34" charset="0"/>
              </a:rPr>
              <a:t> in the land of Egypt will come and worship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in the holy mountain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Jerusalem</a:t>
            </a:r>
            <a:r>
              <a:rPr 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AB81E93-1EE0-4BFF-9E47-EFCEB03FF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6712" y="3307080"/>
            <a:ext cx="1718576" cy="1645920"/>
          </a:xfrm>
          <a:prstGeom prst="rect">
            <a:avLst/>
          </a:prstGeom>
        </p:spPr>
      </p:pic>
    </p:spTree>
    <p:extLst>
      <p:ext uri="{BB962C8B-B14F-4D97-AF65-F5344CB8AC3E}">
        <p14:creationId xmlns:p14="http://schemas.microsoft.com/office/powerpoint/2010/main" val="247649387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A893A-C925-4595-9FD3-FF66A7D08A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24:31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 great trumpet and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a:t>
            </a:r>
            <a:r>
              <a:rPr lang="en-US" sz="36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together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His elect from the four winds, from one end of the sky to the other.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descr="The Olivet Discourse - The End Times According to Jesus">
            <a:extLst>
              <a:ext uri="{FF2B5EF4-FFF2-40B4-BE49-F238E27FC236}">
                <a16:creationId xmlns:a16="http://schemas.microsoft.com/office/drawing/2014/main" id="{976A34F1-1E73-459F-A123-FAB52A4821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0082"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59683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III. Jerusalem’s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(2:6-7)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828800"/>
            <a:ext cx="5854498" cy="287655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Future worldwide return (6)</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Historic local return (7)</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C60509B8-A8E5-42B1-AA76-D2B58E21A6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60802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EE09B1D-11CA-4C89-BF53-28F7C334C95B}"/>
              </a:ext>
            </a:extLst>
          </p:cNvPr>
          <p:cNvSpPr>
            <a:spLocks noGrp="1" noChangeArrowheads="1"/>
          </p:cNvSpPr>
          <p:nvPr>
            <p:ph type="title"/>
          </p:nvPr>
        </p:nvSpPr>
        <p:spPr>
          <a:xfrm>
            <a:off x="914400" y="228600"/>
            <a:ext cx="10363200" cy="1143000"/>
          </a:xfrm>
        </p:spPr>
        <p:txBody>
          <a:bodyPr/>
          <a:lstStyle/>
          <a:p>
            <a:pPr algn="ctr"/>
            <a:r>
              <a:rPr lang="en-US" altLang="en-US" dirty="0">
                <a:effectLst>
                  <a:outerShdw blurRad="38100" dist="38100" dir="2700000" algn="tl">
                    <a:srgbClr val="000000">
                      <a:alpha val="43137"/>
                    </a:srgbClr>
                  </a:outerShdw>
                </a:effectLst>
              </a:rPr>
              <a:t>Cyrus Cylinder</a:t>
            </a:r>
          </a:p>
        </p:txBody>
      </p:sp>
      <p:pic>
        <p:nvPicPr>
          <p:cNvPr id="31747" name="Picture 3">
            <a:extLst>
              <a:ext uri="{FF2B5EF4-FFF2-40B4-BE49-F238E27FC236}">
                <a16:creationId xmlns:a16="http://schemas.microsoft.com/office/drawing/2014/main" id="{ED8E75ED-36D8-42ED-A030-6C97C41BF886}"/>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2057400" y="1905000"/>
            <a:ext cx="7772400" cy="4114800"/>
          </a:xfrm>
        </p:spPr>
      </p:pic>
    </p:spTree>
    <p:extLst>
      <p:ext uri="{BB962C8B-B14F-4D97-AF65-F5344CB8AC3E}">
        <p14:creationId xmlns:p14="http://schemas.microsoft.com/office/powerpoint/2010/main" val="38083320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Group 3"/>
          <p:cNvGraphicFramePr>
            <a:graphicFrameLocks noGrp="1"/>
          </p:cNvGraphicFramePr>
          <p:nvPr/>
        </p:nvGraphicFramePr>
        <p:xfrm>
          <a:off x="609600" y="152400"/>
          <a:ext cx="10972800" cy="6477001"/>
        </p:xfrm>
        <a:graphic>
          <a:graphicData uri="http://schemas.openxmlformats.org/drawingml/2006/table">
            <a:tbl>
              <a:tblPr/>
              <a:tblGrid>
                <a:gridCol w="1295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359878">
                  <a:extLst>
                    <a:ext uri="{9D8B030D-6E8A-4147-A177-3AD203B41FA5}">
                      <a16:colId xmlns:a16="http://schemas.microsoft.com/office/drawing/2014/main" val="20002"/>
                    </a:ext>
                  </a:extLst>
                </a:gridCol>
                <a:gridCol w="1500554">
                  <a:extLst>
                    <a:ext uri="{9D8B030D-6E8A-4147-A177-3AD203B41FA5}">
                      <a16:colId xmlns:a16="http://schemas.microsoft.com/office/drawing/2014/main" val="20003"/>
                    </a:ext>
                  </a:extLst>
                </a:gridCol>
                <a:gridCol w="1406768">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gridCol w="1297354">
                  <a:extLst>
                    <a:ext uri="{9D8B030D-6E8A-4147-A177-3AD203B41FA5}">
                      <a16:colId xmlns:a16="http://schemas.microsoft.com/office/drawing/2014/main" val="20006"/>
                    </a:ext>
                  </a:extLst>
                </a:gridCol>
                <a:gridCol w="1547446">
                  <a:extLst>
                    <a:ext uri="{9D8B030D-6E8A-4147-A177-3AD203B41FA5}">
                      <a16:colId xmlns:a16="http://schemas.microsoft.com/office/drawing/2014/main" val="20007"/>
                    </a:ext>
                  </a:extLst>
                </a:gridCol>
              </a:tblGrid>
              <a:tr h="944187">
                <a:tc gridSpan="8">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Three Returns</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174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DATE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DURATION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PERSIAN KING</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JEWISH LEADER</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SCRIPTURE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PURPOSE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NUMBER OF RETURNEES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1</a:t>
                      </a:r>
                      <a:r>
                        <a:rPr kumimoji="0" lang="en-US" sz="2000" b="1" i="0" u="none" strike="noStrike" cap="none" normalizeH="0" baseline="30000" dirty="0">
                          <a:ln>
                            <a:noFill/>
                          </a:ln>
                          <a:solidFill>
                            <a:srgbClr val="000000"/>
                          </a:solidFill>
                          <a:effectLst/>
                          <a:latin typeface="Calibri" pitchFamily="34" charset="0"/>
                          <a:cs typeface="Arial" charset="0"/>
                        </a:rPr>
                        <a:t>st</a:t>
                      </a:r>
                      <a:r>
                        <a:rPr kumimoji="0" lang="en-US" sz="2000" b="1" i="0" u="none" strike="noStrike" cap="none" normalizeH="0" baseline="0" dirty="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538–515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23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Cyrus (Isa 44:28‒45:1)</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Zerubbabel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Ezra 1–6; Isaiah 44:28</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Rebuilding the temple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50,000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212390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a:t>
                      </a:r>
                      <a:r>
                        <a:rPr kumimoji="0" lang="en-US" sz="2000" b="1" i="0" u="none" strike="noStrike" cap="none" normalizeH="0" baseline="30000">
                          <a:ln>
                            <a:noFill/>
                          </a:ln>
                          <a:solidFill>
                            <a:srgbClr val="000000"/>
                          </a:solidFill>
                          <a:effectLst/>
                          <a:latin typeface="Calibri" pitchFamily="34" charset="0"/>
                          <a:cs typeface="Arial" charset="0"/>
                        </a:rPr>
                        <a:t>nd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458–457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 7–10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Adorning of the temple and reforming the people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3</a:t>
                      </a:r>
                      <a:r>
                        <a:rPr kumimoji="0" lang="en-US" sz="2000" b="1" i="0" u="none" strike="noStrike" cap="none" normalizeH="0" baseline="30000">
                          <a:ln>
                            <a:noFill/>
                          </a:ln>
                          <a:solidFill>
                            <a:srgbClr val="000000"/>
                          </a:solidFill>
                          <a:effectLst/>
                          <a:latin typeface="Calibri" pitchFamily="34" charset="0"/>
                          <a:cs typeface="Arial" charset="0"/>
                        </a:rPr>
                        <a:t>rd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444–432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8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Rebuilding the wall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00"/>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3239098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698C5A2A-8646-4F4B-A86A-5A83D3901C7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799"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Genesis 11:1-4</a:t>
            </a:r>
          </a:p>
          <a:p>
            <a:pPr marL="0" indent="0" algn="just" eaLnBrk="1" hangingPunct="1">
              <a:spcBef>
                <a:spcPts val="0"/>
              </a:spcBef>
              <a:spcAft>
                <a:spcPts val="600"/>
              </a:spcAft>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a:t>
            </a:r>
            <a:r>
              <a:rPr lang="en-US" altLang="en-US" b="1" u="sng" dirty="0">
                <a:solidFill>
                  <a:srgbClr val="FFFFCC"/>
                </a:solidFill>
                <a:effectLst>
                  <a:outerShdw blurRad="38100" dist="38100" dir="2700000" algn="tl">
                    <a:srgbClr val="000000">
                      <a:alpha val="43137"/>
                    </a:srgbClr>
                  </a:outerShdw>
                </a:effectLst>
              </a:rPr>
              <a:t>the whole earth used the same language and the same words</a:t>
            </a:r>
            <a:r>
              <a:rPr lang="en-US" altLang="en-US" dirty="0">
                <a:effectLst>
                  <a:outerShdw blurRad="38100" dist="38100" dir="2700000" algn="tl">
                    <a:srgbClr val="000000">
                      <a:alpha val="43137"/>
                    </a:srgbClr>
                  </a:outerShdw>
                </a:effectLst>
              </a:rPr>
              <a:t>.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east, that they found a plain in the land of Shinar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978731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609600" y="182880"/>
          <a:ext cx="10972800" cy="6553200"/>
        </p:xfrm>
        <a:graphic>
          <a:graphicData uri="http://schemas.openxmlformats.org/drawingml/2006/table">
            <a:tbl>
              <a:tblPr firstRow="1" bandRow="1">
                <a:tableStyleId>{073A0DAA-6AF3-43AB-8588-CEC1D06C72B9}</a:tableStyleId>
              </a:tblPr>
              <a:tblGrid>
                <a:gridCol w="3657600">
                  <a:extLst>
                    <a:ext uri="{9D8B030D-6E8A-4147-A177-3AD203B41FA5}">
                      <a16:colId xmlns:a16="http://schemas.microsoft.com/office/drawing/2014/main" val="2807051881"/>
                    </a:ext>
                  </a:extLst>
                </a:gridCol>
                <a:gridCol w="3657600">
                  <a:extLst>
                    <a:ext uri="{9D8B030D-6E8A-4147-A177-3AD203B41FA5}">
                      <a16:colId xmlns:a16="http://schemas.microsoft.com/office/drawing/2014/main" val="416673137"/>
                    </a:ext>
                  </a:extLst>
                </a:gridCol>
                <a:gridCol w="36576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6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err="1">
                          <a:ln>
                            <a:noFill/>
                          </a:ln>
                          <a:solidFill>
                            <a:schemeClr val="bg2"/>
                          </a:solidFill>
                          <a:effectLst/>
                          <a:latin typeface="Calibri" panose="020F0502020204030204" pitchFamily="34" charset="0"/>
                        </a:rPr>
                        <a:t>Desius</a:t>
                      </a:r>
                      <a:endParaRPr kumimoji="0" lang="en-US" sz="26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err="1">
                          <a:ln>
                            <a:noFill/>
                          </a:ln>
                          <a:solidFill>
                            <a:schemeClr val="bg2"/>
                          </a:solidFill>
                          <a:effectLst/>
                          <a:latin typeface="Calibri" panose="020F0502020204030204" pitchFamily="34" charset="0"/>
                        </a:rPr>
                        <a:t>Aswara</a:t>
                      </a:r>
                      <a:endParaRPr kumimoji="0" lang="en-US" sz="26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502920">
                <a:tc>
                  <a:txBody>
                    <a:bodyPr/>
                    <a:lstStyle/>
                    <a:p>
                      <a:pPr marL="45720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Israel</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Queen of Heaven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(Jer. 7:18; 44:17)</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Tammuz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(Ezek. 8:14-15)</a:t>
                      </a:r>
                    </a:p>
                  </a:txBody>
                  <a:tcPr horzOverflow="overflow"/>
                </a:tc>
                <a:extLst>
                  <a:ext uri="{0D108BD9-81ED-4DB2-BD59-A6C34878D82A}">
                    <a16:rowId xmlns:a16="http://schemas.microsoft.com/office/drawing/2014/main" val="1819150901"/>
                  </a:ext>
                </a:extLst>
              </a:tr>
              <a:tr h="50292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400" dirty="0">
                          <a:latin typeface="Calibri" panose="020F0502020204030204" pitchFamily="34" charset="0"/>
                        </a:rPr>
                        <a:t>Alexander Hislop, </a:t>
                      </a:r>
                      <a:r>
                        <a:rPr lang="en-US" sz="2400" i="1" dirty="0">
                          <a:latin typeface="Calibri" panose="020F0502020204030204" pitchFamily="34" charset="0"/>
                        </a:rPr>
                        <a:t>Two Babylons</a:t>
                      </a: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3877763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19236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God and the Nations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(2:8-9)</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828800"/>
            <a:ext cx="6705599" cy="2286000"/>
          </a:xfrm>
        </p:spPr>
        <p:txBody>
          <a:bodyPr/>
          <a:lstStyle/>
          <a:p>
            <a:pPr marL="458788" indent="-458788">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God’s punishment of the nations (8)</a:t>
            </a:r>
          </a:p>
          <a:p>
            <a:pPr marL="458788" indent="-458788">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Israel’s elevation (9)</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4E39E51D-4D5C-4907-A754-40EA0AC0CB8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64529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God and the Nations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(2:8-9)</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828800"/>
            <a:ext cx="7162800" cy="2286000"/>
          </a:xfrm>
        </p:spPr>
        <p:txBody>
          <a:bodyPr/>
          <a:lstStyle/>
          <a:p>
            <a:pPr marL="458788" indent="-458788">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God’s punishment of the nations (8)</a:t>
            </a:r>
          </a:p>
          <a:p>
            <a:pPr marL="458788" indent="-458788">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Israel’s elevation (9)</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58B86972-DACE-44B2-A9E1-9A47BE8D83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85095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654" y="2286000"/>
            <a:ext cx="1980692" cy="2560320"/>
          </a:xfrm>
          <a:prstGeom prst="rect">
            <a:avLst/>
          </a:prstGeom>
        </p:spPr>
      </p:pic>
    </p:spTree>
    <p:extLst>
      <p:ext uri="{BB962C8B-B14F-4D97-AF65-F5344CB8AC3E}">
        <p14:creationId xmlns:p14="http://schemas.microsoft.com/office/powerpoint/2010/main" val="2985869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descr="A close up of text on a white background&#10;&#10;Description automatically generated">
            <a:extLst>
              <a:ext uri="{FF2B5EF4-FFF2-40B4-BE49-F238E27FC236}">
                <a16:creationId xmlns:a16="http://schemas.microsoft.com/office/drawing/2014/main" id="{1364BB16-2C42-46B7-ABC6-DBC2340403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654" y="2286000"/>
            <a:ext cx="1980692" cy="256032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6DB02-8323-4295-94EC-A617BEF92B6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2:8</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thus says the Lord of hosts, “After glory He has sent me against the nations which plunder you, for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he who touches you, touches the apple of His eye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descr="A picture containing music, orange, dark, light&#10;&#10;Description automatically generated">
            <a:extLst>
              <a:ext uri="{FF2B5EF4-FFF2-40B4-BE49-F238E27FC236}">
                <a16:creationId xmlns:a16="http://schemas.microsoft.com/office/drawing/2014/main" id="{FD6AB51B-3910-4032-BFC2-B2DECD557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958" y="2362200"/>
            <a:ext cx="2734084" cy="2743200"/>
          </a:xfrm>
          <a:prstGeom prst="rect">
            <a:avLst/>
          </a:prstGeom>
        </p:spPr>
      </p:pic>
    </p:spTree>
    <p:extLst>
      <p:ext uri="{BB962C8B-B14F-4D97-AF65-F5344CB8AC3E}">
        <p14:creationId xmlns:p14="http://schemas.microsoft.com/office/powerpoint/2010/main" val="3718120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3EE593B-7D58-442D-AD88-2B0DD02DAD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731" y="91440"/>
            <a:ext cx="8320539" cy="6675120"/>
          </a:xfrm>
          <a:prstGeom prst="rect">
            <a:avLst/>
          </a:prstGeom>
          <a:ln w="28575">
            <a:solidFill>
              <a:srgbClr val="FF0000"/>
            </a:solidFill>
          </a:ln>
        </p:spPr>
      </p:pic>
    </p:spTree>
    <p:extLst>
      <p:ext uri="{BB962C8B-B14F-4D97-AF65-F5344CB8AC3E}">
        <p14:creationId xmlns:p14="http://schemas.microsoft.com/office/powerpoint/2010/main" val="400284138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772532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Though several MSS. have this reading, the better supported reading is ‘</a:t>
            </a:r>
            <a:r>
              <a:rPr lang="en-US" i="1" dirty="0" err="1">
                <a:effectLst>
                  <a:outerShdw blurRad="38100" dist="38100" dir="2700000" algn="tl">
                    <a:srgbClr val="000000">
                      <a:alpha val="43137"/>
                    </a:srgbClr>
                  </a:outerShdw>
                </a:effectLst>
              </a:rPr>
              <a:t>eno</a:t>
            </a:r>
            <a:r>
              <a:rPr lang="en-US" dirty="0">
                <a:effectLst>
                  <a:outerShdw blurRad="38100" dist="38100" dir="2700000" algn="tl">
                    <a:srgbClr val="000000">
                      <a:alpha val="43137"/>
                    </a:srgbClr>
                  </a:outerShdw>
                </a:effectLst>
              </a:rPr>
              <a:t>. Those who contend for the first, claim that the alteration was made that the text might be referred to the apple of a man’s eye; that is, whoever touches Israel, touches the apple of his own eye, doing himself irreparable damage.</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49-50.</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6008" y="1861968"/>
            <a:ext cx="3136392" cy="4572000"/>
          </a:xfrm>
          <a:prstGeom prst="rect">
            <a:avLst/>
          </a:prstGeom>
        </p:spPr>
      </p:pic>
    </p:spTree>
    <p:extLst>
      <p:ext uri="{BB962C8B-B14F-4D97-AF65-F5344CB8AC3E}">
        <p14:creationId xmlns:p14="http://schemas.microsoft.com/office/powerpoint/2010/main" val="257919074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8" y="1600200"/>
            <a:ext cx="772532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In our opinion Deuteronomy 32:10 will allow no such interpretation, nor is it the most forceful here. True, that a man’s touching of the pupil of his own eye will bring him injury in a most sensitive part, how much more is this true if he touch the apple of God’s eye?</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49-50.</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7" name="Picture 6">
            <a:extLst>
              <a:ext uri="{FF2B5EF4-FFF2-40B4-BE49-F238E27FC236}">
                <a16:creationId xmlns:a16="http://schemas.microsoft.com/office/drawing/2014/main" id="{6551CF97-EAE5-497A-ABAF-E821E2D1D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6008" y="1861968"/>
            <a:ext cx="3136392" cy="4572000"/>
          </a:xfrm>
          <a:prstGeom prst="rect">
            <a:avLst/>
          </a:prstGeom>
        </p:spPr>
      </p:pic>
    </p:spTree>
    <p:extLst>
      <p:ext uri="{BB962C8B-B14F-4D97-AF65-F5344CB8AC3E}">
        <p14:creationId xmlns:p14="http://schemas.microsoft.com/office/powerpoint/2010/main" val="60836947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God and the Nations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(2:8-9)</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828800"/>
            <a:ext cx="7162800" cy="2286000"/>
          </a:xfrm>
        </p:spPr>
        <p:txBody>
          <a:bodyPr/>
          <a:lstStyle/>
          <a:p>
            <a:pPr marL="458788" indent="-458788">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punishment of the nations (8)</a:t>
            </a:r>
          </a:p>
          <a:p>
            <a:pPr marL="458788" indent="-458788">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Israel’s elevation (9)</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58B86972-DACE-44B2-A9E1-9A47BE8D83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40643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609600" y="2057400"/>
            <a:ext cx="109918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[God] has a saving purpose for Israel. All Israel will someday turn to the Lord Christ as a group. This is my deep understanding in belief of Romans 11. The broken off branches will be grafted in one day to the people of God, the bride of Christ, His church.”</a:t>
            </a:r>
          </a:p>
        </p:txBody>
      </p:sp>
      <p:sp>
        <p:nvSpPr>
          <p:cNvPr id="93187" name="TextBox 2"/>
          <p:cNvSpPr txBox="1">
            <a:spLocks noChangeArrowheads="1"/>
          </p:cNvSpPr>
          <p:nvPr/>
        </p:nvSpPr>
        <p:spPr bwMode="auto">
          <a:xfrm>
            <a:off x="3429000" y="228600"/>
            <a:ext cx="5334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John Piper</a:t>
            </a:r>
          </a:p>
          <a:p>
            <a:pPr eaLnBrk="1" hangingPunct="1">
              <a:spcBef>
                <a:spcPct val="0"/>
              </a:spcBef>
              <a:buClrTx/>
              <a:buSzTx/>
              <a:buFontTx/>
              <a:buNone/>
            </a:pPr>
            <a:r>
              <a:rPr lang="en-US" sz="1400" dirty="0">
                <a:effectLst>
                  <a:outerShdw blurRad="38100" dist="38100" dir="2700000" algn="tl">
                    <a:srgbClr val="000000">
                      <a:alpha val="43137"/>
                    </a:srgbClr>
                  </a:outerShdw>
                </a:effectLst>
                <a:cs typeface="Calibri" panose="020F0502020204030204" pitchFamily="34" charset="0"/>
              </a:rPr>
              <a:t>John Piper, cited in Paul R. Wilkinson, </a:t>
            </a:r>
            <a:r>
              <a:rPr lang="en-US" sz="1400" i="1" dirty="0">
                <a:effectLst>
                  <a:outerShdw blurRad="38100" dist="38100" dir="2700000" algn="tl">
                    <a:srgbClr val="000000">
                      <a:alpha val="43137"/>
                    </a:srgbClr>
                  </a:outerShdw>
                </a:effectLst>
                <a:cs typeface="Calibri" panose="020F0502020204030204" pitchFamily="34" charset="0"/>
              </a:rPr>
              <a:t>Israel Betrayed: Volume 2: The Rise of Christian Palestinianism</a:t>
            </a:r>
            <a:r>
              <a:rPr lang="en-US" sz="1400" dirty="0">
                <a:effectLst>
                  <a:outerShdw blurRad="38100" dist="38100" dir="2700000" algn="tl">
                    <a:srgbClr val="000000">
                      <a:alpha val="43137"/>
                    </a:srgbClr>
                  </a:outerShdw>
                </a:effectLst>
                <a:cs typeface="Calibri" panose="020F0502020204030204" pitchFamily="34" charset="0"/>
              </a:rPr>
              <a:t> (San Antonio, TX: Ariel, 2018), 331-32.</a:t>
            </a:r>
            <a:endParaRPr lang="en-US" altLang="en-US" sz="1400" dirty="0">
              <a:effectLst>
                <a:outerShdw blurRad="38100" dist="38100" dir="2700000" algn="tl">
                  <a:srgbClr val="000000">
                    <a:alpha val="43137"/>
                  </a:srgbClr>
                </a:outerShdw>
              </a:effectLst>
              <a:cs typeface="Calibri" panose="020F0502020204030204" pitchFamily="34" charset="0"/>
            </a:endParaRPr>
          </a:p>
        </p:txBody>
      </p:sp>
      <p:pic>
        <p:nvPicPr>
          <p:cNvPr id="2050" name="Picture 2" descr="Image result for john piper">
            <a:extLst>
              <a:ext uri="{FF2B5EF4-FFF2-40B4-BE49-F238E27FC236}">
                <a16:creationId xmlns:a16="http://schemas.microsoft.com/office/drawing/2014/main" id="{B5AD4EEF-934A-4EED-BC14-671F27B393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9675"/>
            <a:ext cx="164705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82023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609600" y="1600200"/>
            <a:ext cx="109728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On the basis of this kind of statement, many in the church are being misled into believing that Piper stands with Israel, but he does not. What Piper said is not what Paul taught. Israel’s destiny as a nation is not one of spiritual incorporation into the church, which is the classic Reformed, Calvinistic teaching. The church comprises individual Jews and Gentiles, not ‘Israel,’ which is a distinct national entity. The appointed destiny for Israel is for her to remain a nation in the sight of God and in the midst of all the nations, for as long as God’s ‘fixed order’ of creation endures (Jer. 31:36).”</a:t>
            </a:r>
          </a:p>
        </p:txBody>
      </p:sp>
      <p:sp>
        <p:nvSpPr>
          <p:cNvPr id="93187" name="TextBox 2"/>
          <p:cNvSpPr txBox="1">
            <a:spLocks noChangeArrowheads="1"/>
          </p:cNvSpPr>
          <p:nvPr/>
        </p:nvSpPr>
        <p:spPr bwMode="auto">
          <a:xfrm>
            <a:off x="3429000" y="228600"/>
            <a:ext cx="5334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Paul Wilkinson</a:t>
            </a:r>
          </a:p>
          <a:p>
            <a:pPr eaLnBrk="1" hangingPunct="1">
              <a:spcBef>
                <a:spcPct val="0"/>
              </a:spcBef>
              <a:buClrTx/>
              <a:buSzTx/>
              <a:buFontTx/>
              <a:buNone/>
            </a:pPr>
            <a:r>
              <a:rPr lang="en-US" sz="1400" dirty="0">
                <a:effectLst>
                  <a:outerShdw blurRad="38100" dist="38100" dir="2700000" algn="tl">
                    <a:srgbClr val="000000">
                      <a:alpha val="43137"/>
                    </a:srgbClr>
                  </a:outerShdw>
                </a:effectLst>
                <a:cs typeface="Calibri" panose="020F0502020204030204" pitchFamily="34" charset="0"/>
              </a:rPr>
              <a:t>John Piper, cited in Paul R. Wilkinson, </a:t>
            </a:r>
            <a:r>
              <a:rPr lang="en-US" sz="1400" i="1" dirty="0">
                <a:effectLst>
                  <a:outerShdw blurRad="38100" dist="38100" dir="2700000" algn="tl">
                    <a:srgbClr val="000000">
                      <a:alpha val="43137"/>
                    </a:srgbClr>
                  </a:outerShdw>
                </a:effectLst>
                <a:cs typeface="Calibri" panose="020F0502020204030204" pitchFamily="34" charset="0"/>
              </a:rPr>
              <a:t>Israel Betrayed: Volume 2: The Rise of Christian Palestinianism</a:t>
            </a:r>
            <a:r>
              <a:rPr lang="en-US" sz="1400" dirty="0">
                <a:effectLst>
                  <a:outerShdw blurRad="38100" dist="38100" dir="2700000" algn="tl">
                    <a:srgbClr val="000000">
                      <a:alpha val="43137"/>
                    </a:srgbClr>
                  </a:outerShdw>
                </a:effectLst>
                <a:cs typeface="Calibri" panose="020F0502020204030204" pitchFamily="34" charset="0"/>
              </a:rPr>
              <a:t> (San Antonio, TX: Ariel, 2018), 332.</a:t>
            </a:r>
            <a:endParaRPr lang="en-US" altLang="en-US" sz="1400" dirty="0">
              <a:effectLst>
                <a:outerShdw blurRad="38100" dist="38100" dir="2700000" algn="tl">
                  <a:srgbClr val="000000">
                    <a:alpha val="43137"/>
                  </a:srgbClr>
                </a:outerShdw>
              </a:effectLst>
              <a:cs typeface="Calibri" panose="020F0502020204030204" pitchFamily="34" charset="0"/>
            </a:endParaRPr>
          </a:p>
        </p:txBody>
      </p:sp>
      <p:pic>
        <p:nvPicPr>
          <p:cNvPr id="3074" name="Picture 2" descr="Image result for paul wilkinson on darby">
            <a:extLst>
              <a:ext uri="{FF2B5EF4-FFF2-40B4-BE49-F238E27FC236}">
                <a16:creationId xmlns:a16="http://schemas.microsoft.com/office/drawing/2014/main" id="{D30798D2-EDF8-48E3-A0B5-594F5572D9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111" b="15853"/>
          <a:stretch/>
        </p:blipFill>
        <p:spPr bwMode="auto">
          <a:xfrm>
            <a:off x="609599" y="152400"/>
            <a:ext cx="164705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65707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14:16-18</a:t>
            </a:r>
          </a:p>
          <a:p>
            <a:pPr algn="just">
              <a:spcBef>
                <a:spcPts val="0"/>
              </a:spcBef>
              <a:spcAft>
                <a:spcPts val="0"/>
              </a:spcAft>
            </a:pP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5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5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68751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F07CD-990C-4C5C-BAC7-1271BA2106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924425"/>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2:2-3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will come about that In the last days The mountain of the house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be established as the chief of the mountains, And will be raised above the hills; And all the nations will stream to it.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many peoples will come and say, ‘Come, let us go up to the mountain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house of the God of Jacob; That He may teach us concerning His ways And that we may walk in His paths.’ For the law will go forth from Zion And the word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254174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321687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623710" y="1600200"/>
            <a:ext cx="10958690" cy="1676400"/>
          </a:xfrm>
        </p:spPr>
        <p:txBody>
          <a:bodyPr vert="horz" wrap="square" lIns="92075" tIns="46038" rIns="92075" bIns="46038" numCol="1" anchor="t" anchorCtr="0" compatLnSpc="1">
            <a:prstTxWarp prst="textNoShape">
              <a:avLst/>
            </a:prstTxWarp>
          </a:bodyPr>
          <a:lstStyle/>
          <a:p>
            <a:pPr marL="0" indent="0" algn="just">
              <a:buNone/>
              <a:defRPr/>
            </a:pPr>
            <a:r>
              <a:rPr lang="en-US"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710" y="152400"/>
            <a:ext cx="781194" cy="1097280"/>
          </a:xfrm>
          <a:prstGeom prst="rect">
            <a:avLst/>
          </a:prstGeom>
          <a:ln>
            <a:solidFill>
              <a:schemeClr val="tx1"/>
            </a:solidFill>
          </a:ln>
        </p:spPr>
      </p:pic>
      <p:sp>
        <p:nvSpPr>
          <p:cNvPr id="6" name="Rectangle 5">
            <a:extLst>
              <a:ext uri="{FF2B5EF4-FFF2-40B4-BE49-F238E27FC236}">
                <a16:creationId xmlns:a16="http://schemas.microsoft.com/office/drawing/2014/main" id="{D560E003-5FE2-4431-B817-A84B8CF6C772}"/>
              </a:ext>
            </a:extLst>
          </p:cNvPr>
          <p:cNvSpPr/>
          <p:nvPr/>
        </p:nvSpPr>
        <p:spPr>
          <a:xfrm>
            <a:off x="3657600" y="228600"/>
            <a:ext cx="4876800" cy="1077218"/>
          </a:xfrm>
          <a:prstGeom prst="rect">
            <a:avLst/>
          </a:prstGeom>
        </p:spPr>
        <p:txBody>
          <a:bodyPr wrap="square">
            <a:spAutoFit/>
          </a:bodyPr>
          <a:lstStyle/>
          <a:p>
            <a:pPr algn="ctr">
              <a:spcAft>
                <a:spcPts val="12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8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1800"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page 207.</a:t>
            </a:r>
            <a:endParaRPr lang="en-US" sz="1600" dirty="0">
              <a:latin typeface="Calibri" panose="020F0502020204030204" pitchFamily="34" charset="0"/>
              <a:ea typeface="+mj-ea"/>
              <a:cs typeface="+mj-cs"/>
            </a:endParaRPr>
          </a:p>
        </p:txBody>
      </p:sp>
      <p:pic>
        <p:nvPicPr>
          <p:cNvPr id="5" name="Picture 4">
            <a:extLst>
              <a:ext uri="{FF2B5EF4-FFF2-40B4-BE49-F238E27FC236}">
                <a16:creationId xmlns:a16="http://schemas.microsoft.com/office/drawing/2014/main" id="{D04C4794-03A1-494C-95BB-A8801F8125F3}"/>
              </a:ext>
            </a:extLst>
          </p:cNvPr>
          <p:cNvPicPr>
            <a:picLocks noChangeAspect="1"/>
          </p:cNvPicPr>
          <p:nvPr/>
        </p:nvPicPr>
        <p:blipFill rotWithShape="1">
          <a:blip r:embed="rId3"/>
          <a:srcRect r="3082"/>
          <a:stretch/>
        </p:blipFill>
        <p:spPr>
          <a:xfrm>
            <a:off x="3584815" y="3352800"/>
            <a:ext cx="5022370" cy="3200677"/>
          </a:xfrm>
          <a:prstGeom prst="rect">
            <a:avLst/>
          </a:prstGeom>
        </p:spPr>
      </p:pic>
    </p:spTree>
    <p:extLst>
      <p:ext uri="{BB962C8B-B14F-4D97-AF65-F5344CB8AC3E}">
        <p14:creationId xmlns:p14="http://schemas.microsoft.com/office/powerpoint/2010/main" val="38474627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62125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757292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Several features are noteworthy in this vision: (1) God takes account of everyone that lifts his hand against Israel; (2) He has complete knowledge of the dejected condition of His people and the extent of their injury; and (3) He has already provided the punishment for every foe of His chosen ones. As a definite matter of history three of the empires or kingdoms symbolized by the horns already know of the visitation of God upon them</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42-43.</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11486713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 God to Inhabit Jerusalem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(2:10-12)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828800"/>
            <a:ext cx="6311697" cy="2286000"/>
          </a:xfrm>
        </p:spPr>
        <p:txBody>
          <a:bodyPr/>
          <a:lstStyle/>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God to inhabit Jerusalem (10)</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Nations to be blessed (11)</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 to choose Jerusalem (12)</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BB885914-196F-4416-849B-BB2F5AC4BE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88061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 God to Inhabit Jerusalem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(2:10-12)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828800"/>
            <a:ext cx="6311697" cy="2286000"/>
          </a:xfrm>
        </p:spPr>
        <p:txBody>
          <a:bodyPr/>
          <a:lstStyle/>
          <a:p>
            <a:pPr marL="457200" indent="-4572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God to inhabit Jerusalem (10)</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Nations to be blessed (11)</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 to choose Jerusalem (12)</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C769C5F3-E1AF-4CA4-AC70-54B55ADF72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95428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7216" y="228600"/>
            <a:ext cx="7697569" cy="6400800"/>
          </a:xfrm>
          <a:prstGeom prst="rect">
            <a:avLst/>
          </a:prstGeom>
          <a:ln w="28575">
            <a:solidFill>
              <a:schemeClr val="tx1"/>
            </a:solidFill>
          </a:ln>
        </p:spPr>
      </p:pic>
    </p:spTree>
    <p:extLst>
      <p:ext uri="{BB962C8B-B14F-4D97-AF65-F5344CB8AC3E}">
        <p14:creationId xmlns:p14="http://schemas.microsoft.com/office/powerpoint/2010/main" val="62173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 God to Inhabit Jerusalem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(2:10-12)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828800"/>
            <a:ext cx="6311697" cy="2286000"/>
          </a:xfrm>
        </p:spPr>
        <p:txBody>
          <a:bodyPr/>
          <a:lstStyle/>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God to inhabit Jerusalem (10)</a:t>
            </a:r>
          </a:p>
          <a:p>
            <a:pPr marL="457200" indent="-4572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Nations to be blessed (11)</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 to choose Jerusalem (12)</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27A8B5-4678-4570-9845-EC5EEC20044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23396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764912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chapter reveals so vividly how little the nations of the earth realize how much their blessing depends upon Israel. They do well to take heed lest they fall into the hands of the living God, which is a fearful thing</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52.</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6008" y="1861968"/>
            <a:ext cx="3136392" cy="4572000"/>
          </a:xfrm>
          <a:prstGeom prst="rect">
            <a:avLst/>
          </a:prstGeom>
        </p:spPr>
      </p:pic>
    </p:spTree>
    <p:extLst>
      <p:ext uri="{BB962C8B-B14F-4D97-AF65-F5344CB8AC3E}">
        <p14:creationId xmlns:p14="http://schemas.microsoft.com/office/powerpoint/2010/main" val="258255756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 God to Inhabit Jerusalem</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(2:10-12)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828800"/>
            <a:ext cx="6311697" cy="3009900"/>
          </a:xfrm>
        </p:spPr>
        <p:txBody>
          <a:bodyPr/>
          <a:lstStyle/>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God to inhabit Jerusalem (10)</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Nations to be blessed (11)</a:t>
            </a:r>
          </a:p>
          <a:p>
            <a:pPr marL="457200" indent="-4572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God to choose Jerusalem (12)</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F20ECF63-55E4-424B-A9C6-5DFFC257E1F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35274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651138246"/>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4301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VI. Concluding Exhortation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828800"/>
            <a:ext cx="6477000" cy="3009900"/>
          </a:xfrm>
        </p:spPr>
        <p:txBody>
          <a:bodyPr/>
          <a:lstStyle/>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The need for silence (13a)</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Divine emotions (13b)</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Heavenly action forthcoming (13c)</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15CF073D-B7B7-4DF7-9D4C-6D8DEEEA476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29567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VI. Concluding Exhortation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828800"/>
            <a:ext cx="6477000" cy="3009900"/>
          </a:xfrm>
        </p:spPr>
        <p:txBody>
          <a:bodyPr/>
          <a:lstStyle/>
          <a:p>
            <a:pPr marL="457200" indent="-4572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The need for silence (13a)</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Divine emotions (13b)</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Heavenly action forthcoming (13c)</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A2262AFA-E32A-427D-AB61-EDFA084067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52223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491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VI. Concluding Exhortation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828800"/>
            <a:ext cx="6477000" cy="3009900"/>
          </a:xfrm>
        </p:spPr>
        <p:txBody>
          <a:bodyPr/>
          <a:lstStyle/>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The need for silence (13a)</a:t>
            </a:r>
          </a:p>
          <a:p>
            <a:pPr marL="457200" indent="-4572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Divine emotions (13b)</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Heavenly action forthcoming (13c)</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5D9E0094-F87E-4FD0-A658-9BD857493B7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47892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VI. Concluding Exhortation</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828800"/>
            <a:ext cx="6477000" cy="3009900"/>
          </a:xfrm>
        </p:spPr>
        <p:txBody>
          <a:bodyPr/>
          <a:lstStyle/>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The need for silence (13a)</a:t>
            </a:r>
          </a:p>
          <a:p>
            <a:pPr marL="457200" indent="-4572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Divine emotions (13b)</a:t>
            </a:r>
          </a:p>
          <a:p>
            <a:pPr marL="457200" indent="-4572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Heavenly action forthcoming (13c)</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4B365C12-4D8E-43BA-A362-581EF3CDF62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17147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D02BF7-3FD0-4A49-B260-571E841863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708708"/>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2:44</a:t>
            </a:r>
          </a:p>
          <a:p>
            <a:pPr algn="just">
              <a:spcBef>
                <a:spcPts val="0"/>
              </a:spcBef>
              <a:spcAft>
                <a:spcPts val="0"/>
              </a:spcAft>
            </a:pPr>
            <a:r>
              <a:rPr lang="en-US" altLang="en-US" sz="3600" kern="0" dirty="0">
                <a:latin typeface="Calibri" panose="020F0502020204030204" pitchFamily="34" charset="0"/>
              </a:rPr>
              <a:t>“</a:t>
            </a:r>
            <a:r>
              <a:rPr lang="en-US" sz="3600" dirty="0">
                <a:latin typeface="Calibri" panose="020F0502020204030204" pitchFamily="34" charset="0"/>
              </a:rPr>
              <a:t>In the days of those kings </a:t>
            </a:r>
            <a:r>
              <a:rPr lang="en-US" sz="3600" b="1" u="sng" dirty="0">
                <a:solidFill>
                  <a:srgbClr val="FFFFCC"/>
                </a:solidFill>
                <a:latin typeface="Calibri" panose="020F0502020204030204" pitchFamily="34" charset="0"/>
              </a:rPr>
              <a:t>the God of heaven</a:t>
            </a:r>
            <a:r>
              <a:rPr lang="en-US" sz="3600" dirty="0">
                <a:latin typeface="Calibri" panose="020F0502020204030204" pitchFamily="34" charset="0"/>
              </a:rPr>
              <a:t> will set up a kingdom which will never be destroyed, and </a:t>
            </a:r>
            <a:r>
              <a:rPr lang="en-US" sz="3600" i="1" dirty="0">
                <a:latin typeface="Calibri" panose="020F0502020204030204" pitchFamily="34" charset="0"/>
              </a:rPr>
              <a:t>that</a:t>
            </a:r>
            <a:r>
              <a:rPr lang="en-US" sz="3600" dirty="0">
                <a:latin typeface="Calibri" panose="020F0502020204030204" pitchFamily="34" charset="0"/>
              </a:rPr>
              <a:t> kingdom will not be left for another people; it will crush and put an end to all these kingdoms, but it will itself endure forever.”</a:t>
            </a:r>
            <a:endParaRPr lang="en-US" altLang="en-US" sz="3600" kern="0" dirty="0">
              <a:latin typeface="Calibri" panose="020F0502020204030204" pitchFamily="34" charset="0"/>
            </a:endParaRPr>
          </a:p>
        </p:txBody>
      </p:sp>
      <p:pic>
        <p:nvPicPr>
          <p:cNvPr id="2" name="Picture 1">
            <a:extLst>
              <a:ext uri="{FF2B5EF4-FFF2-40B4-BE49-F238E27FC236}">
                <a16:creationId xmlns:a16="http://schemas.microsoft.com/office/drawing/2014/main" id="{E69CAB01-0A39-4D6C-B48C-E296C1E43578}"/>
              </a:ext>
            </a:extLst>
          </p:cNvPr>
          <p:cNvPicPr>
            <a:picLocks noChangeAspect="1"/>
          </p:cNvPicPr>
          <p:nvPr/>
        </p:nvPicPr>
        <p:blipFill rotWithShape="1">
          <a:blip r:embed="rId3"/>
          <a:srcRect l="14339" r="17905"/>
          <a:stretch/>
        </p:blipFill>
        <p:spPr>
          <a:xfrm>
            <a:off x="5280197" y="3230880"/>
            <a:ext cx="1631607" cy="1645920"/>
          </a:xfrm>
          <a:prstGeom prst="rect">
            <a:avLst/>
          </a:prstGeom>
          <a:ln>
            <a:solidFill>
              <a:schemeClr val="tx1"/>
            </a:solidFill>
          </a:ln>
        </p:spPr>
      </p:pic>
    </p:spTree>
    <p:extLst>
      <p:ext uri="{BB962C8B-B14F-4D97-AF65-F5344CB8AC3E}">
        <p14:creationId xmlns:p14="http://schemas.microsoft.com/office/powerpoint/2010/main" val="278513008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DAAF5F-8351-49F9-A17D-8F10862FCEF0}"/>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3:1-2</a:t>
            </a:r>
          </a:p>
          <a:p>
            <a:pPr algn="just">
              <a:spcBef>
                <a:spcPts val="0"/>
              </a:spcBef>
              <a:spcAft>
                <a:spcPts val="0"/>
              </a:spcAft>
            </a:pPr>
            <a:r>
              <a:rPr lang="en-US" altLang="en-US" sz="3600" kern="0" dirty="0">
                <a:latin typeface="Calibri" panose="020F0502020204030204" pitchFamily="34" charset="0"/>
              </a:rPr>
              <a:t>“</a:t>
            </a:r>
            <a:r>
              <a:rPr lang="en-US" sz="3600" dirty="0">
                <a:latin typeface="Calibri" panose="020F0502020204030204" pitchFamily="34" charset="0"/>
              </a:rPr>
              <a:t>Now in those days John the Baptist came, preaching in the wilderness of Judea, saying, ‘</a:t>
            </a:r>
            <a:r>
              <a:rPr lang="en-US" sz="3600" b="1" u="sng" dirty="0">
                <a:solidFill>
                  <a:srgbClr val="FFFFCC"/>
                </a:solidFill>
                <a:latin typeface="Calibri" panose="020F0502020204030204" pitchFamily="34" charset="0"/>
              </a:rPr>
              <a:t>Repent, for the kingdom of heaven is at hand</a:t>
            </a:r>
            <a:r>
              <a:rPr lang="en-US" sz="3600" dirty="0">
                <a:latin typeface="Calibri" panose="020F0502020204030204" pitchFamily="34" charset="0"/>
              </a:rPr>
              <a:t>.”</a:t>
            </a:r>
          </a:p>
        </p:txBody>
      </p:sp>
      <p:pic>
        <p:nvPicPr>
          <p:cNvPr id="3" name="Picture 2">
            <a:extLst>
              <a:ext uri="{FF2B5EF4-FFF2-40B4-BE49-F238E27FC236}">
                <a16:creationId xmlns:a16="http://schemas.microsoft.com/office/drawing/2014/main" id="{FC74B769-ED35-40AC-9584-93858DD4E440}"/>
              </a:ext>
            </a:extLst>
          </p:cNvPr>
          <p:cNvPicPr>
            <a:picLocks noChangeAspect="1"/>
          </p:cNvPicPr>
          <p:nvPr/>
        </p:nvPicPr>
        <p:blipFill>
          <a:blip r:embed="rId3"/>
          <a:stretch>
            <a:fillRect/>
          </a:stretch>
        </p:blipFill>
        <p:spPr>
          <a:xfrm>
            <a:off x="5181600" y="2971800"/>
            <a:ext cx="1828800" cy="1828800"/>
          </a:xfrm>
          <a:prstGeom prst="rect">
            <a:avLst/>
          </a:prstGeom>
          <a:ln>
            <a:solidFill>
              <a:schemeClr val="tx1"/>
            </a:solidFill>
          </a:ln>
        </p:spPr>
      </p:pic>
    </p:spTree>
    <p:extLst>
      <p:ext uri="{BB962C8B-B14F-4D97-AF65-F5344CB8AC3E}">
        <p14:creationId xmlns:p14="http://schemas.microsoft.com/office/powerpoint/2010/main" val="262499405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1828800" y="228600"/>
            <a:ext cx="8534400" cy="1143000"/>
          </a:xfrm>
        </p:spPr>
        <p:txBody>
          <a:bodyPr/>
          <a:lstStyle/>
          <a:p>
            <a:pPr algn="ctr" eaLnBrk="1" hangingPunct="1">
              <a:defRPr/>
            </a:pPr>
            <a:r>
              <a:rPr lang="en-US" altLang="en-US" sz="4000" dirty="0">
                <a:solidFill>
                  <a:srgbClr val="00FFFF"/>
                </a:solidFill>
                <a:effectLst>
                  <a:outerShdw blurRad="38100" dist="38100" dir="2700000" algn="tl">
                    <a:srgbClr val="000000">
                      <a:alpha val="43137"/>
                    </a:srgbClr>
                  </a:outerShdw>
                </a:effectLst>
              </a:rPr>
              <a:t>Messengers of the Kingdom In Matthew</a:t>
            </a:r>
          </a:p>
        </p:txBody>
      </p:sp>
      <p:sp>
        <p:nvSpPr>
          <p:cNvPr id="145411" name="Rectangle 3"/>
          <p:cNvSpPr>
            <a:spLocks noGrp="1" noChangeArrowheads="1"/>
          </p:cNvSpPr>
          <p:nvPr>
            <p:ph type="body" sz="half" idx="4294967295"/>
          </p:nvPr>
        </p:nvSpPr>
        <p:spPr>
          <a:xfrm>
            <a:off x="6181728" y="1905003"/>
            <a:ext cx="4257673" cy="3581398"/>
          </a:xfrm>
        </p:spPr>
        <p:txBody>
          <a:bodyPr/>
          <a:lstStyle/>
          <a:p>
            <a:pPr marL="461963" indent="-461963" eaLnBrk="1" hangingPunct="1">
              <a:spcBef>
                <a:spcPts val="1200"/>
              </a:spcBef>
              <a:spcAft>
                <a:spcPts val="1200"/>
              </a:spcAft>
            </a:pPr>
            <a:r>
              <a:rPr lang="en-US" altLang="en-US" sz="3000" dirty="0"/>
              <a:t>John the Baptist – 3:2</a:t>
            </a:r>
          </a:p>
          <a:p>
            <a:pPr marL="461963" indent="-461963" eaLnBrk="1" hangingPunct="1">
              <a:spcBef>
                <a:spcPts val="1200"/>
              </a:spcBef>
              <a:spcAft>
                <a:spcPts val="1200"/>
              </a:spcAft>
            </a:pPr>
            <a:r>
              <a:rPr lang="en-US" altLang="en-US" sz="3000" dirty="0"/>
              <a:t>Jesus Christ – 4:17</a:t>
            </a:r>
          </a:p>
          <a:p>
            <a:pPr marL="461963" indent="-461963" eaLnBrk="1" hangingPunct="1">
              <a:spcBef>
                <a:spcPts val="1200"/>
              </a:spcBef>
              <a:spcAft>
                <a:spcPts val="1200"/>
              </a:spcAft>
            </a:pPr>
            <a:r>
              <a:rPr lang="en-US" altLang="en-US" sz="3000" dirty="0"/>
              <a:t>12 Apostles – 10:5-7</a:t>
            </a:r>
          </a:p>
          <a:p>
            <a:pPr marL="461963" indent="-461963" eaLnBrk="1" hangingPunct="1">
              <a:spcBef>
                <a:spcPts val="1200"/>
              </a:spcBef>
              <a:spcAft>
                <a:spcPts val="1200"/>
              </a:spcAft>
            </a:pPr>
            <a:r>
              <a:rPr lang="en-US" altLang="en-US" sz="3000" dirty="0"/>
              <a:t>Seventy – Luke 10:1, 9</a:t>
            </a:r>
          </a:p>
        </p:txBody>
      </p:sp>
      <p:pic>
        <p:nvPicPr>
          <p:cNvPr id="145412" name="Picture 4" descr="j0275620"/>
          <p:cNvPicPr>
            <a:picLocks noGrp="1" noChangeAspect="1" noChangeArrowheads="1"/>
          </p:cNvPicPr>
          <p:nvPr>
            <p:ph type="clipArt" sz="half" idx="4294967295"/>
          </p:nvPr>
        </p:nvPicPr>
        <p:blipFill>
          <a:blip r:embed="rId2" cstate="print"/>
          <a:srcRect/>
          <a:stretch>
            <a:fillRect/>
          </a:stretch>
        </p:blipFill>
        <p:spPr>
          <a:xfrm>
            <a:off x="1819277" y="1905003"/>
            <a:ext cx="4048124" cy="3292475"/>
          </a:xfrm>
        </p:spPr>
      </p:pic>
      <p:sp>
        <p:nvSpPr>
          <p:cNvPr id="145413" name="TextBox 4"/>
          <p:cNvSpPr txBox="1">
            <a:spLocks noChangeArrowheads="1"/>
          </p:cNvSpPr>
          <p:nvPr/>
        </p:nvSpPr>
        <p:spPr bwMode="auto">
          <a:xfrm>
            <a:off x="3814765" y="6324601"/>
            <a:ext cx="4562473" cy="461665"/>
          </a:xfrm>
          <a:prstGeom prst="rect">
            <a:avLst/>
          </a:prstGeom>
          <a:noFill/>
          <a:ln w="9525">
            <a:noFill/>
            <a:miter lim="800000"/>
            <a:headEnd/>
            <a:tailEnd/>
          </a:ln>
        </p:spPr>
        <p:txBody>
          <a:bodyPr wrap="square">
            <a:spAutoFit/>
          </a:bodyPr>
          <a:lstStyle/>
          <a:p>
            <a:pPr algn="ctr"/>
            <a:r>
              <a:rPr lang="en-US" altLang="en-US" kern="0" dirty="0">
                <a:latin typeface="Calibri" panose="020F0502020204030204" pitchFamily="34" charset="0"/>
              </a:rPr>
              <a:t>Toussaint, </a:t>
            </a:r>
            <a:r>
              <a:rPr lang="en-US" altLang="en-US" i="1" kern="0" dirty="0">
                <a:latin typeface="Calibri" panose="020F0502020204030204" pitchFamily="34" charset="0"/>
              </a:rPr>
              <a:t>Behold the King</a:t>
            </a:r>
            <a:r>
              <a:rPr lang="en-US" altLang="en-US" kern="0" dirty="0">
                <a:latin typeface="Calibri" panose="020F0502020204030204" pitchFamily="34" charset="0"/>
              </a:rPr>
              <a:t>, 18-20</a:t>
            </a:r>
          </a:p>
        </p:txBody>
      </p:sp>
    </p:spTree>
    <p:extLst>
      <p:ext uri="{BB962C8B-B14F-4D97-AF65-F5344CB8AC3E}">
        <p14:creationId xmlns:p14="http://schemas.microsoft.com/office/powerpoint/2010/main" val="268808864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276851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67375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885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5C5E13FA-2F8B-4D16-B7F4-362C930D0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114" y="91440"/>
            <a:ext cx="8377772" cy="667512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988325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5051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3. The Man with the Measuring Line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(2:1-13)</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562100"/>
            <a:ext cx="7010400" cy="4381500"/>
          </a:xfrm>
        </p:spPr>
        <p:txBody>
          <a:bodyPr/>
          <a:lstStyle/>
          <a:p>
            <a:pPr marL="569913" indent="-569913">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Vision (2:1-2)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Jerusalem’s restoration (2:3-5)</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Exiles to return (2:6-7)</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and the nations (2:8-9)</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God to inhabit Jerusalem (2:10-12)</a:t>
            </a:r>
          </a:p>
          <a:p>
            <a:pPr marL="569913" indent="-569913">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Concluding exhortation (2:13) </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91026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 Vision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(2:1-2)</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790700"/>
            <a:ext cx="5562601" cy="32766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Vision (1)</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Question (2a)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Answer (2b)</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7A63B10E-AB09-4341-89A8-AF7381282C4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800100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07885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20217</TotalTime>
  <Words>2592</Words>
  <Application>Microsoft Office PowerPoint</Application>
  <PresentationFormat>Widescreen</PresentationFormat>
  <Paragraphs>263</Paragraphs>
  <Slides>57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Calibri</vt:lpstr>
      <vt:lpstr>Times New Roman</vt:lpstr>
      <vt:lpstr>Wingdings</vt:lpstr>
      <vt:lpstr>Azure</vt:lpstr>
      <vt:lpstr>PowerPoint Presentation</vt:lpstr>
      <vt:lpstr>Structure</vt:lpstr>
      <vt:lpstr>PowerPoint Presentation</vt:lpstr>
      <vt:lpstr>PowerPoint Presentation</vt:lpstr>
      <vt:lpstr>II. Eight Night Visions  (1:7‒6:15)</vt:lpstr>
      <vt:lpstr>PowerPoint Presentation</vt:lpstr>
      <vt:lpstr>3. The Man with the Measuring Line  (2:1-13)</vt:lpstr>
      <vt:lpstr>3. The Man with the Measuring Line  (2:1-13)</vt:lpstr>
      <vt:lpstr>I. Vision  (2:1-2)</vt:lpstr>
      <vt:lpstr>3. The Man with the Measuring Line  (2:1-13)</vt:lpstr>
      <vt:lpstr>II. Jerusalem’s (2:3-5)</vt:lpstr>
      <vt:lpstr>3. The Man with the Measuring Line  (2:1-13)</vt:lpstr>
      <vt:lpstr>III. Jerusalem’s  (2:6-7)</vt:lpstr>
      <vt:lpstr>III. Jerusalem’s  (2:6-7)</vt:lpstr>
      <vt:lpstr>PowerPoint Presentation</vt:lpstr>
      <vt:lpstr>PowerPoint Presentation</vt:lpstr>
      <vt:lpstr>PowerPoint Presentation</vt:lpstr>
      <vt:lpstr>PowerPoint Presentation</vt:lpstr>
      <vt:lpstr>III. Jerusalem’s  (2:6-7)</vt:lpstr>
      <vt:lpstr>Cyrus Cylinder</vt:lpstr>
      <vt:lpstr>PowerPoint Presentation</vt:lpstr>
      <vt:lpstr>PowerPoint Presentation</vt:lpstr>
      <vt:lpstr>PowerPoint Presentation</vt:lpstr>
      <vt:lpstr>3. The Man with the Measuring Line  (2:1-13)</vt:lpstr>
      <vt:lpstr>IV. God and the Nations  (2:8-9)</vt:lpstr>
      <vt:lpstr>IV. God and the Nations  (2:8-9)</vt:lpstr>
      <vt:lpstr>PowerPoint Presentation</vt:lpstr>
      <vt:lpstr>PowerPoint Presentation</vt:lpstr>
      <vt:lpstr>PowerPoint Presentation</vt:lpstr>
      <vt:lpstr>PowerPoint Presentation</vt:lpstr>
      <vt:lpstr>PowerPoint Presentation</vt:lpstr>
      <vt:lpstr>IV. God and the Nations  (2:8-9)</vt:lpstr>
      <vt:lpstr>PowerPoint Presentation</vt:lpstr>
      <vt:lpstr>PowerPoint Presentation</vt:lpstr>
      <vt:lpstr>PowerPoint Presentation</vt:lpstr>
      <vt:lpstr>PowerPoint Presentation</vt:lpstr>
      <vt:lpstr>PowerPoint Presentation</vt:lpstr>
      <vt:lpstr>PowerPoint Presentation</vt:lpstr>
      <vt:lpstr>3. The Man with the Measuring Line  (2:1-13)</vt:lpstr>
      <vt:lpstr>V. God to Inhabit Jerusalem (2:10-12)</vt:lpstr>
      <vt:lpstr>V. God to Inhabit Jerusalem (2:10-12)</vt:lpstr>
      <vt:lpstr>PowerPoint Presentation</vt:lpstr>
      <vt:lpstr>V. God to Inhabit Jerusalem (2:10-12)</vt:lpstr>
      <vt:lpstr>PowerPoint Presentation</vt:lpstr>
      <vt:lpstr>V. God to Inhabit Jerusalem (2:10-12)</vt:lpstr>
      <vt:lpstr>PowerPoint Presentation</vt:lpstr>
      <vt:lpstr>3. The Man with the Measuring Line  (2:1-13)</vt:lpstr>
      <vt:lpstr>VI. Concluding Exhortation (2:13)</vt:lpstr>
      <vt:lpstr>VI. Concluding Exhortation (2:13)</vt:lpstr>
      <vt:lpstr>VI. Concluding Exhortation (2:13)</vt:lpstr>
      <vt:lpstr>VI. Concluding Exhortation (2:13)</vt:lpstr>
      <vt:lpstr>PowerPoint Presentation</vt:lpstr>
      <vt:lpstr>PowerPoint Presentation</vt:lpstr>
      <vt:lpstr>Messengers of the Kingdom In Matthew</vt:lpstr>
      <vt:lpstr>Conclusion</vt:lpstr>
      <vt:lpstr>3. The Man with the Measuring Line  (2:1-13)</vt:lpstr>
      <vt:lpstr>II. Eight Night Visions  (1:7‒6:15)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007 - 2v5-13 - 16 X 9</dc:title>
  <dc:subject>Zechariah</dc:subject>
  <dc:creator>A. Woods</dc:creator>
  <dc:description>Modified by Jim McGowan</dc:description>
  <cp:lastModifiedBy>James McGowan</cp:lastModifiedBy>
  <cp:revision>2083</cp:revision>
  <cp:lastPrinted>2021-11-03T00:35:24Z</cp:lastPrinted>
  <dcterms:created xsi:type="dcterms:W3CDTF">2009-03-17T12:21:13Z</dcterms:created>
  <dcterms:modified xsi:type="dcterms:W3CDTF">2021-11-03T12:35:18Z</dcterms:modified>
</cp:coreProperties>
</file>