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2"/>
  </p:notesMasterIdLst>
  <p:handoutMasterIdLst>
    <p:handoutMasterId r:id="rId43"/>
  </p:handoutMasterIdLst>
  <p:sldIdLst>
    <p:sldId id="2094" r:id="rId2"/>
    <p:sldId id="2064" r:id="rId3"/>
    <p:sldId id="1984" r:id="rId4"/>
    <p:sldId id="7886" r:id="rId5"/>
    <p:sldId id="7802" r:id="rId6"/>
    <p:sldId id="1985" r:id="rId7"/>
    <p:sldId id="2039" r:id="rId8"/>
    <p:sldId id="7909" r:id="rId9"/>
    <p:sldId id="7941" r:id="rId10"/>
    <p:sldId id="7947" r:id="rId11"/>
    <p:sldId id="7955" r:id="rId12"/>
    <p:sldId id="7931" r:id="rId13"/>
    <p:sldId id="7960" r:id="rId14"/>
    <p:sldId id="3264" r:id="rId15"/>
    <p:sldId id="7883" r:id="rId16"/>
    <p:sldId id="7294" r:id="rId17"/>
    <p:sldId id="7985" r:id="rId18"/>
    <p:sldId id="7961" r:id="rId19"/>
    <p:sldId id="7945" r:id="rId20"/>
    <p:sldId id="3193" r:id="rId21"/>
    <p:sldId id="3227" r:id="rId22"/>
    <p:sldId id="3233" r:id="rId23"/>
    <p:sldId id="7962" r:id="rId24"/>
    <p:sldId id="7952" r:id="rId25"/>
    <p:sldId id="7963" r:id="rId26"/>
    <p:sldId id="7949" r:id="rId27"/>
    <p:sldId id="7908" r:id="rId28"/>
    <p:sldId id="7946" r:id="rId29"/>
    <p:sldId id="7950" r:id="rId30"/>
    <p:sldId id="4461" r:id="rId31"/>
    <p:sldId id="7964" r:id="rId32"/>
    <p:sldId id="7885" r:id="rId33"/>
    <p:sldId id="7951" r:id="rId34"/>
    <p:sldId id="730" r:id="rId35"/>
    <p:sldId id="7922" r:id="rId36"/>
    <p:sldId id="2874" r:id="rId37"/>
    <p:sldId id="7655" r:id="rId38"/>
    <p:sldId id="7965" r:id="rId39"/>
    <p:sldId id="7984" r:id="rId40"/>
    <p:sldId id="7656" r:id="rId41"/>
  </p:sldIdLst>
  <p:sldSz cx="12192000" cy="6858000"/>
  <p:notesSz cx="7315200" cy="9601200"/>
  <p:custDataLst>
    <p:tags r:id="rId44"/>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99FF"/>
    <a:srgbClr val="FF00FF"/>
    <a:srgbClr val="00CCFF"/>
    <a:srgbClr val="000066"/>
    <a:srgbClr val="4D4D4D"/>
    <a:srgbClr val="0000CC"/>
    <a:srgbClr val="CCCCFF"/>
    <a:srgbClr val="FFCCFF"/>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63006F-0454-4841-9852-4C9B9AF466CD}" v="13" dt="2021-10-24T17:27:39.679"/>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53" autoAdjust="0"/>
    <p:restoredTop sz="95478" autoAdjust="0"/>
  </p:normalViewPr>
  <p:slideViewPr>
    <p:cSldViewPr>
      <p:cViewPr>
        <p:scale>
          <a:sx n="100" d="100"/>
          <a:sy n="100" d="100"/>
        </p:scale>
        <p:origin x="1094" y="23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1" d="100"/>
          <a:sy n="81" d="100"/>
        </p:scale>
        <p:origin x="4142"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056 - 12v10-20 </a:t>
            </a:r>
          </a:p>
          <a:p>
            <a:pPr>
              <a:defRPr/>
            </a:pPr>
            <a:r>
              <a:rPr lang="en-US" sz="1600" dirty="0"/>
              <a:t>10-31-2021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10/31/2021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a:t>
            </a:fld>
            <a:endParaRPr lang="en-US" altLang="en-US" dirty="0"/>
          </a:p>
        </p:txBody>
      </p:sp>
    </p:spTree>
    <p:extLst>
      <p:ext uri="{BB962C8B-B14F-4D97-AF65-F5344CB8AC3E}">
        <p14:creationId xmlns:p14="http://schemas.microsoft.com/office/powerpoint/2010/main" val="2343974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a:t>
            </a:fld>
            <a:endParaRPr lang="en-US" altLang="en-US" dirty="0"/>
          </a:p>
        </p:txBody>
      </p:sp>
    </p:spTree>
    <p:extLst>
      <p:ext uri="{BB962C8B-B14F-4D97-AF65-F5344CB8AC3E}">
        <p14:creationId xmlns:p14="http://schemas.microsoft.com/office/powerpoint/2010/main" val="3617602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16</a:t>
            </a:fld>
            <a:endParaRPr lang="en-US" altLang="en-US" dirty="0"/>
          </a:p>
        </p:txBody>
      </p:sp>
    </p:spTree>
    <p:extLst>
      <p:ext uri="{BB962C8B-B14F-4D97-AF65-F5344CB8AC3E}">
        <p14:creationId xmlns:p14="http://schemas.microsoft.com/office/powerpoint/2010/main" val="1771630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19</a:t>
            </a:fld>
            <a:endParaRPr lang="en-US" altLang="en-US" dirty="0"/>
          </a:p>
        </p:txBody>
      </p:sp>
    </p:spTree>
    <p:extLst>
      <p:ext uri="{BB962C8B-B14F-4D97-AF65-F5344CB8AC3E}">
        <p14:creationId xmlns:p14="http://schemas.microsoft.com/office/powerpoint/2010/main" val="2859145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28</a:t>
            </a:fld>
            <a:endParaRPr lang="en-US" altLang="en-US" dirty="0"/>
          </a:p>
        </p:txBody>
      </p:sp>
    </p:spTree>
    <p:extLst>
      <p:ext uri="{BB962C8B-B14F-4D97-AF65-F5344CB8AC3E}">
        <p14:creationId xmlns:p14="http://schemas.microsoft.com/office/powerpoint/2010/main" val="2472169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29</a:t>
            </a:fld>
            <a:endParaRPr lang="en-US" altLang="en-US" dirty="0"/>
          </a:p>
        </p:txBody>
      </p:sp>
    </p:spTree>
    <p:extLst>
      <p:ext uri="{BB962C8B-B14F-4D97-AF65-F5344CB8AC3E}">
        <p14:creationId xmlns:p14="http://schemas.microsoft.com/office/powerpoint/2010/main" val="3619713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30</a:t>
            </a:fld>
            <a:endParaRPr lang="en-US" altLang="en-US" dirty="0"/>
          </a:p>
        </p:txBody>
      </p:sp>
    </p:spTree>
    <p:extLst>
      <p:ext uri="{BB962C8B-B14F-4D97-AF65-F5344CB8AC3E}">
        <p14:creationId xmlns:p14="http://schemas.microsoft.com/office/powerpoint/2010/main" val="2688221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33</a:t>
            </a:fld>
            <a:endParaRPr lang="en-US" altLang="en-US" dirty="0"/>
          </a:p>
        </p:txBody>
      </p:sp>
    </p:spTree>
    <p:extLst>
      <p:ext uri="{BB962C8B-B14F-4D97-AF65-F5344CB8AC3E}">
        <p14:creationId xmlns:p14="http://schemas.microsoft.com/office/powerpoint/2010/main" val="2161952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40</a:t>
            </a:fld>
            <a:endParaRPr lang="en-US" altLang="en-US" dirty="0"/>
          </a:p>
        </p:txBody>
      </p:sp>
    </p:spTree>
    <p:extLst>
      <p:ext uri="{BB962C8B-B14F-4D97-AF65-F5344CB8AC3E}">
        <p14:creationId xmlns:p14="http://schemas.microsoft.com/office/powerpoint/2010/main" val="474204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2276857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115037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12:4</a:t>
            </a:r>
            <a:r>
              <a:rPr lang="en-US" sz="3600" dirty="0">
                <a:effectLst>
                  <a:outerShdw blurRad="38100" dist="38100" dir="2700000" algn="tl">
                    <a:srgbClr val="000000">
                      <a:alpha val="43137"/>
                    </a:srgbClr>
                  </a:outerShdw>
                </a:effectLst>
                <a:cs typeface="Calibri" panose="020F0502020204030204" pitchFamily="34" charset="0"/>
              </a:rPr>
              <a:t>‒20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Abraham’s Early Journeys</a:t>
            </a:r>
          </a:p>
        </p:txBody>
      </p:sp>
      <p:sp>
        <p:nvSpPr>
          <p:cNvPr id="161795" name="Rectangle 3"/>
          <p:cNvSpPr>
            <a:spLocks noGrp="1" noChangeArrowheads="1"/>
          </p:cNvSpPr>
          <p:nvPr>
            <p:ph type="body" idx="1"/>
          </p:nvPr>
        </p:nvSpPr>
        <p:spPr>
          <a:xfrm>
            <a:off x="609600" y="1905000"/>
            <a:ext cx="7620000" cy="2743200"/>
          </a:xfrm>
        </p:spPr>
        <p:txBody>
          <a:bodyPr/>
          <a:lstStyle/>
          <a:p>
            <a:pPr marL="574675" lvl="1" indent="-574675" eaLnBrk="1" hangingPunct="1">
              <a:spcBef>
                <a:spcPts val="0"/>
              </a:spcBef>
              <a:spcAft>
                <a:spcPts val="3000"/>
              </a:spcAft>
              <a:buClr>
                <a:schemeClr val="tx2"/>
              </a:buClr>
              <a:buSzPct val="100000"/>
              <a:buFont typeface="+mj-lt"/>
              <a:buAutoNum type="romanUcPeriod"/>
              <a:defRPr/>
            </a:pPr>
            <a:r>
              <a:rPr lang="en-US" dirty="0"/>
              <a:t>From Haran to Canaan (Gen. 12:4-5)</a:t>
            </a:r>
          </a:p>
          <a:p>
            <a:pPr marL="574675" lvl="1" indent="-574675" eaLnBrk="1" hangingPunct="1">
              <a:spcBef>
                <a:spcPts val="0"/>
              </a:spcBef>
              <a:spcAft>
                <a:spcPts val="3000"/>
              </a:spcAft>
              <a:buClr>
                <a:schemeClr val="tx2"/>
              </a:buClr>
              <a:buSzPct val="100000"/>
              <a:buFont typeface="+mj-lt"/>
              <a:buAutoNum type="romanUcPeriod"/>
              <a:defRPr/>
            </a:pPr>
            <a:r>
              <a:rPr lang="en-US" dirty="0"/>
              <a:t>In Canaan (Gen. 12:6-9)</a:t>
            </a:r>
          </a:p>
          <a:p>
            <a:pPr marL="574675" lvl="1" indent="-574675" eaLnBrk="1" hangingPunct="1">
              <a:spcBef>
                <a:spcPts val="0"/>
              </a:spcBef>
              <a:spcAft>
                <a:spcPts val="3000"/>
              </a:spcAft>
              <a:buClr>
                <a:schemeClr val="tx2"/>
              </a:buClr>
              <a:buSzPct val="100000"/>
              <a:buFont typeface="+mj-lt"/>
              <a:buAutoNum type="romanUcPeriod"/>
              <a:defRPr/>
            </a:pPr>
            <a:r>
              <a:rPr lang="en-US" b="1" u="sng" dirty="0">
                <a:solidFill>
                  <a:srgbClr val="FFFFCC"/>
                </a:solidFill>
              </a:rPr>
              <a:t>In Egypt (Gen. 12:10-20)</a:t>
            </a:r>
          </a:p>
        </p:txBody>
      </p:sp>
      <p:pic>
        <p:nvPicPr>
          <p:cNvPr id="6" name="Picture 5">
            <a:extLst>
              <a:ext uri="{FF2B5EF4-FFF2-40B4-BE49-F238E27FC236}">
                <a16:creationId xmlns:a16="http://schemas.microsoft.com/office/drawing/2014/main" id="{F4BAD4D4-E16C-4CBE-993D-A3A0185A7F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805677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III. In Egypt</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12:10-20</a:t>
            </a:r>
          </a:p>
        </p:txBody>
      </p:sp>
      <p:sp>
        <p:nvSpPr>
          <p:cNvPr id="161795" name="Rectangle 3"/>
          <p:cNvSpPr>
            <a:spLocks noGrp="1" noChangeArrowheads="1"/>
          </p:cNvSpPr>
          <p:nvPr>
            <p:ph type="body" idx="1"/>
          </p:nvPr>
        </p:nvSpPr>
        <p:spPr>
          <a:xfrm>
            <a:off x="585217" y="1828800"/>
            <a:ext cx="7187183" cy="41910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Famine (Gen. 12:10)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Fabrication (Gen. 12:11-13)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Fulfilled prediction (Gen. 12:14-16)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Fury of God (Gen. 12:17)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Fury of Pharoah (Gen. 12:18-20)</a:t>
            </a:r>
          </a:p>
        </p:txBody>
      </p:sp>
      <p:pic>
        <p:nvPicPr>
          <p:cNvPr id="7" name="Picture 6">
            <a:extLst>
              <a:ext uri="{FF2B5EF4-FFF2-40B4-BE49-F238E27FC236}">
                <a16:creationId xmlns:a16="http://schemas.microsoft.com/office/drawing/2014/main" id="{ACAE218E-C847-4CE8-9F70-42CE8C72B4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933794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III. In Egypt</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12:10-20</a:t>
            </a:r>
          </a:p>
        </p:txBody>
      </p:sp>
      <p:sp>
        <p:nvSpPr>
          <p:cNvPr id="161795" name="Rectangle 3"/>
          <p:cNvSpPr>
            <a:spLocks noGrp="1" noChangeArrowheads="1"/>
          </p:cNvSpPr>
          <p:nvPr>
            <p:ph type="body" idx="1"/>
          </p:nvPr>
        </p:nvSpPr>
        <p:spPr>
          <a:xfrm>
            <a:off x="585217" y="1828800"/>
            <a:ext cx="7187183" cy="41910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Famine (Gen. 12:10)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Fabrication (Gen. 12:11-13)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Fulfilled prediction (Gen. 12:14-16)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Fury of God (Gen. 12:17)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Fury of Pharoah (Gen. 12:18-20)</a:t>
            </a:r>
          </a:p>
        </p:txBody>
      </p:sp>
      <p:pic>
        <p:nvPicPr>
          <p:cNvPr id="7" name="Picture 6">
            <a:extLst>
              <a:ext uri="{FF2B5EF4-FFF2-40B4-BE49-F238E27FC236}">
                <a16:creationId xmlns:a16="http://schemas.microsoft.com/office/drawing/2014/main" id="{ACAE218E-C847-4CE8-9F70-42CE8C72B4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181255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362200" y="38862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6858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55384098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1226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1019253" cy="4800600"/>
          </a:xfrm>
        </p:spPr>
        <p:txBody>
          <a:bodyPr/>
          <a:lstStyle/>
          <a:p>
            <a:pPr marL="0" indent="0" algn="just">
              <a:spcBef>
                <a:spcPts val="0"/>
              </a:spcBef>
              <a:buNone/>
            </a:pPr>
            <a:r>
              <a:rPr lang="en-US" dirty="0">
                <a:effectLst>
                  <a:outerShdw blurRad="38100" dist="38100" dir="2700000" algn="tl">
                    <a:srgbClr val="000000">
                      <a:alpha val="43137"/>
                    </a:srgbClr>
                  </a:outerShdw>
                </a:effectLst>
              </a:rPr>
              <a:t>“Archeology has verified what is described in this verse, because paintings in the Tomb of </a:t>
            </a:r>
            <a:r>
              <a:rPr lang="en-US" dirty="0" err="1">
                <a:effectLst>
                  <a:outerShdw blurRad="38100" dist="38100" dir="2700000" algn="tl">
                    <a:srgbClr val="000000">
                      <a:alpha val="43137"/>
                    </a:srgbClr>
                  </a:outerShdw>
                </a:effectLst>
              </a:rPr>
              <a:t>Khnun-hotep</a:t>
            </a:r>
            <a:r>
              <a:rPr lang="en-US" dirty="0">
                <a:effectLst>
                  <a:outerShdw blurRad="38100" dist="38100" dir="2700000" algn="tl">
                    <a:srgbClr val="000000">
                      <a:alpha val="43137"/>
                    </a:srgbClr>
                  </a:outerShdw>
                </a:effectLst>
              </a:rPr>
              <a:t> III in Beni Hagan, which dates back to the time of </a:t>
            </a:r>
            <a:r>
              <a:rPr lang="en-US" dirty="0" err="1">
                <a:effectLst>
                  <a:outerShdw blurRad="38100" dist="38100" dir="2700000" algn="tl">
                    <a:srgbClr val="000000">
                      <a:alpha val="43137"/>
                    </a:srgbClr>
                  </a:outerShdw>
                </a:effectLst>
              </a:rPr>
              <a:t>Sesostris</a:t>
            </a:r>
            <a:r>
              <a:rPr lang="en-US" dirty="0">
                <a:effectLst>
                  <a:outerShdw blurRad="38100" dist="38100" dir="2700000" algn="tl">
                    <a:srgbClr val="000000">
                      <a:alpha val="43137"/>
                    </a:srgbClr>
                  </a:outerShdw>
                </a:effectLst>
              </a:rPr>
              <a:t> II (1897–1878 </a:t>
            </a:r>
            <a:r>
              <a:rPr lang="en-US" dirty="0" err="1">
                <a:effectLst>
                  <a:outerShdw blurRad="38100" dist="38100" dir="2700000" algn="tl">
                    <a:srgbClr val="000000">
                      <a:alpha val="43137"/>
                    </a:srgbClr>
                  </a:outerShdw>
                </a:effectLst>
              </a:rPr>
              <a:t>b.c.</a:t>
            </a:r>
            <a:r>
              <a:rPr lang="en-US" dirty="0">
                <a:effectLst>
                  <a:outerShdw blurRad="38100" dist="38100" dir="2700000" algn="tl">
                    <a:srgbClr val="000000">
                      <a:alpha val="43137"/>
                    </a:srgbClr>
                  </a:outerShdw>
                </a:effectLst>
              </a:rPr>
              <a:t>), show the arrival of thirty-seven Asiatic men, women, and children in the same time period of Abram. Thus, Egypt regularly experienced migrations of </a:t>
            </a:r>
            <a:r>
              <a:rPr lang="en-US" dirty="0" err="1">
                <a:effectLst>
                  <a:outerShdw blurRad="38100" dist="38100" dir="2700000" algn="tl">
                    <a:srgbClr val="000000">
                      <a:alpha val="43137"/>
                    </a:srgbClr>
                  </a:outerShdw>
                </a:effectLst>
              </a:rPr>
              <a:t>Asiatics</a:t>
            </a:r>
            <a:r>
              <a:rPr lang="en-US" dirty="0">
                <a:effectLst>
                  <a:outerShdw blurRad="38100" dist="38100" dir="2700000" algn="tl">
                    <a:srgbClr val="000000">
                      <a:alpha val="43137"/>
                    </a:srgbClr>
                  </a:outerShdw>
                </a:effectLst>
              </a:rPr>
              <a:t> into Egypt, especially in times of famine.</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248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591284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126A92-0E94-4C2F-8144-0C5576D43C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504" y="0"/>
            <a:ext cx="12329504" cy="6935345"/>
          </a:xfrm>
          <a:prstGeom prst="rect">
            <a:avLst/>
          </a:prstGeom>
        </p:spPr>
      </p:pic>
      <p:sp>
        <p:nvSpPr>
          <p:cNvPr id="8" name="TextBox 7">
            <a:extLst>
              <a:ext uri="{FF2B5EF4-FFF2-40B4-BE49-F238E27FC236}">
                <a16:creationId xmlns:a16="http://schemas.microsoft.com/office/drawing/2014/main" id="{3A68701E-AEFB-42B5-9E43-119B532881D6}"/>
              </a:ext>
            </a:extLst>
          </p:cNvPr>
          <p:cNvSpPr txBox="1"/>
          <p:nvPr/>
        </p:nvSpPr>
        <p:spPr>
          <a:xfrm>
            <a:off x="609600" y="0"/>
            <a:ext cx="10972800" cy="3077766"/>
          </a:xfrm>
          <a:prstGeom prst="rect">
            <a:avLst/>
          </a:prstGeom>
          <a:noFill/>
        </p:spPr>
        <p:txBody>
          <a:bodyPr wrap="square">
            <a:spAutoFit/>
          </a:bodyPr>
          <a:lstStyle/>
          <a:p>
            <a:pPr marR="0" algn="ctr">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Colossians 2:8</a:t>
            </a:r>
          </a:p>
          <a:p>
            <a:pPr marL="0" marR="0"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“See to it that no one takes you captive through philosophy and empty deception, according to the tradition of men, according to the elementary principles of the world, rather than according to Christ.”</a:t>
            </a:r>
          </a:p>
        </p:txBody>
      </p:sp>
    </p:spTree>
    <p:extLst>
      <p:ext uri="{BB962C8B-B14F-4D97-AF65-F5344CB8AC3E}">
        <p14:creationId xmlns:p14="http://schemas.microsoft.com/office/powerpoint/2010/main" val="173228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III. In Egypt</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12:10-20</a:t>
            </a:r>
          </a:p>
        </p:txBody>
      </p:sp>
      <p:sp>
        <p:nvSpPr>
          <p:cNvPr id="161795" name="Rectangle 3"/>
          <p:cNvSpPr>
            <a:spLocks noGrp="1" noChangeArrowheads="1"/>
          </p:cNvSpPr>
          <p:nvPr>
            <p:ph type="body" idx="1"/>
          </p:nvPr>
        </p:nvSpPr>
        <p:spPr>
          <a:xfrm>
            <a:off x="585217" y="1828800"/>
            <a:ext cx="7187183" cy="41910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Famine (Gen. 12:10)</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Fabrication (Gen. 12:11-13)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Fulfilled prediction (Gen. 12:14-16)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Fury of God (Gen. 12:17)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Fury of Pharoah (Gen. 12:18-20)</a:t>
            </a:r>
          </a:p>
        </p:txBody>
      </p:sp>
      <p:pic>
        <p:nvPicPr>
          <p:cNvPr id="7" name="Picture 6">
            <a:extLst>
              <a:ext uri="{FF2B5EF4-FFF2-40B4-BE49-F238E27FC236}">
                <a16:creationId xmlns:a16="http://schemas.microsoft.com/office/drawing/2014/main" id="{ACAE218E-C847-4CE8-9F70-42CE8C72B4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269234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1019253" cy="4800600"/>
          </a:xfrm>
        </p:spPr>
        <p:txBody>
          <a:bodyPr/>
          <a:lstStyle/>
          <a:p>
            <a:pPr marL="0" indent="0" algn="just">
              <a:spcBef>
                <a:spcPts val="0"/>
              </a:spcBef>
              <a:buNone/>
            </a:pPr>
            <a:r>
              <a:rPr lang="en-US" dirty="0">
                <a:effectLst>
                  <a:outerShdw blurRad="38100" dist="38100" dir="2700000" algn="tl">
                    <a:srgbClr val="000000">
                      <a:alpha val="43137"/>
                    </a:srgbClr>
                  </a:outerShdw>
                </a:effectLst>
              </a:rPr>
              <a:t>“Verse 11b focuses on Sarai’s beauty: that he said unto Sarai his wife, Behold now, I know that you are a fair woman to look upon. The Hebrew literally reads ‘of beautiful appearance.’ This is phenomenal in light of the fact that she was 65 years old at this time. Nevertheless, in light of her longevity, she obviously aged at a slower pace than people do now.</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248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69485033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E7F1DD-30FD-46F0-8C66-85C8434E18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BBC937-3D55-4F11-B901-E77D077FBD96}"/>
              </a:ext>
            </a:extLst>
          </p:cNvPr>
          <p:cNvPicPr>
            <a:picLocks noChangeAspect="1"/>
          </p:cNvPicPr>
          <p:nvPr/>
        </p:nvPicPr>
        <p:blipFill>
          <a:blip r:embed="rId2"/>
          <a:stretch>
            <a:fillRect/>
          </a:stretch>
        </p:blipFill>
        <p:spPr>
          <a:xfrm>
            <a:off x="12191" y="0"/>
            <a:ext cx="12167617" cy="6858000"/>
          </a:xfrm>
          <a:prstGeom prst="rect">
            <a:avLst/>
          </a:prstGeom>
        </p:spPr>
      </p:pic>
      <p:sp>
        <p:nvSpPr>
          <p:cNvPr id="38914" name="Rectangle 3"/>
          <p:cNvSpPr>
            <a:spLocks noChangeArrowheads="1"/>
          </p:cNvSpPr>
          <p:nvPr/>
        </p:nvSpPr>
        <p:spPr bwMode="auto">
          <a:xfrm>
            <a:off x="609600" y="0"/>
            <a:ext cx="10972800"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ts val="0"/>
              </a:spcBef>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2 Cor. 4:16</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we do not lose heart, but though our outer man is decaying, yet our inner man is being renewed day by day.</a:t>
            </a:r>
          </a:p>
        </p:txBody>
      </p:sp>
      <p:pic>
        <p:nvPicPr>
          <p:cNvPr id="3" name="Picture 2">
            <a:extLst>
              <a:ext uri="{FF2B5EF4-FFF2-40B4-BE49-F238E27FC236}">
                <a16:creationId xmlns:a16="http://schemas.microsoft.com/office/drawing/2014/main" id="{02E185EF-4D20-49A6-9761-B9C3940D1E52}"/>
              </a:ext>
            </a:extLst>
          </p:cNvPr>
          <p:cNvPicPr>
            <a:picLocks noChangeAspect="1"/>
          </p:cNvPicPr>
          <p:nvPr/>
        </p:nvPicPr>
        <p:blipFill>
          <a:blip r:embed="rId3"/>
          <a:stretch>
            <a:fillRect/>
          </a:stretch>
        </p:blipFill>
        <p:spPr>
          <a:xfrm>
            <a:off x="5077523" y="2590800"/>
            <a:ext cx="2036955" cy="2286000"/>
          </a:xfrm>
          <a:prstGeom prst="rect">
            <a:avLst/>
          </a:prstGeom>
        </p:spPr>
      </p:pic>
    </p:spTree>
    <p:extLst>
      <p:ext uri="{BB962C8B-B14F-4D97-AF65-F5344CB8AC3E}">
        <p14:creationId xmlns:p14="http://schemas.microsoft.com/office/powerpoint/2010/main" val="131285490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ABDD25-C677-4BEE-9966-53AE3DE2CDB9}"/>
              </a:ext>
            </a:extLst>
          </p:cNvPr>
          <p:cNvPicPr>
            <a:picLocks noChangeAspect="1"/>
          </p:cNvPicPr>
          <p:nvPr/>
        </p:nvPicPr>
        <p:blipFill>
          <a:blip r:embed="rId2"/>
          <a:stretch>
            <a:fillRect/>
          </a:stretch>
        </p:blipFill>
        <p:spPr>
          <a:xfrm>
            <a:off x="12191" y="0"/>
            <a:ext cx="12167617" cy="6858000"/>
          </a:xfrm>
          <a:prstGeom prst="rect">
            <a:avLst/>
          </a:prstGeom>
        </p:spPr>
      </p:pic>
      <p:sp>
        <p:nvSpPr>
          <p:cNvPr id="38914" name="Rectangle 3"/>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ts val="0"/>
              </a:spcBef>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2 Cor. 4:17</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momentary, light affliction is producing for us an eternal weight of glory far beyond all comparison</a:t>
            </a:r>
          </a:p>
        </p:txBody>
      </p:sp>
      <p:pic>
        <p:nvPicPr>
          <p:cNvPr id="2" name="Picture 1">
            <a:extLst>
              <a:ext uri="{FF2B5EF4-FFF2-40B4-BE49-F238E27FC236}">
                <a16:creationId xmlns:a16="http://schemas.microsoft.com/office/drawing/2014/main" id="{A5C237DC-A308-461D-A03B-6DA671C7B741}"/>
              </a:ext>
            </a:extLst>
          </p:cNvPr>
          <p:cNvPicPr>
            <a:picLocks noChangeAspect="1"/>
          </p:cNvPicPr>
          <p:nvPr/>
        </p:nvPicPr>
        <p:blipFill rotWithShape="1">
          <a:blip r:embed="rId3"/>
          <a:srcRect l="2613" t="2500" r="2613" b="33750"/>
          <a:stretch/>
        </p:blipFill>
        <p:spPr>
          <a:xfrm>
            <a:off x="4572000" y="2514600"/>
            <a:ext cx="3048000" cy="2286000"/>
          </a:xfrm>
          <a:prstGeom prst="rect">
            <a:avLst/>
          </a:prstGeom>
          <a:ln>
            <a:solidFill>
              <a:schemeClr val="tx1"/>
            </a:solidFill>
          </a:ln>
        </p:spPr>
      </p:pic>
    </p:spTree>
    <p:extLst>
      <p:ext uri="{BB962C8B-B14F-4D97-AF65-F5344CB8AC3E}">
        <p14:creationId xmlns:p14="http://schemas.microsoft.com/office/powerpoint/2010/main" val="92508812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5A7DCA-7676-4684-8BD3-EDD7E3100C39}"/>
              </a:ext>
            </a:extLst>
          </p:cNvPr>
          <p:cNvPicPr>
            <a:picLocks noChangeAspect="1"/>
          </p:cNvPicPr>
          <p:nvPr/>
        </p:nvPicPr>
        <p:blipFill>
          <a:blip r:embed="rId2"/>
          <a:stretch>
            <a:fillRect/>
          </a:stretch>
        </p:blipFill>
        <p:spPr>
          <a:xfrm>
            <a:off x="12191" y="0"/>
            <a:ext cx="12167617" cy="6858000"/>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ts val="0"/>
              </a:spcBef>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2 Cor. 4:18</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while we look not at the things which are seen, but at the things which are not seen; for the things which are seen are temporal, but the things which are not seen are eternal.</a:t>
            </a:r>
            <a:endPar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13AA048-AD6E-4680-8297-5D6CCDCEACC1}"/>
              </a:ext>
            </a:extLst>
          </p:cNvPr>
          <p:cNvPicPr>
            <a:picLocks noChangeAspect="1"/>
          </p:cNvPicPr>
          <p:nvPr/>
        </p:nvPicPr>
        <p:blipFill rotWithShape="1">
          <a:blip r:embed="rId3"/>
          <a:srcRect l="2613" t="2500" r="2613" b="33750"/>
          <a:stretch/>
        </p:blipFill>
        <p:spPr>
          <a:xfrm>
            <a:off x="4572000" y="2514600"/>
            <a:ext cx="3048000" cy="2286000"/>
          </a:xfrm>
          <a:prstGeom prst="rect">
            <a:avLst/>
          </a:prstGeom>
          <a:ln>
            <a:solidFill>
              <a:schemeClr val="tx1"/>
            </a:solidFill>
          </a:ln>
        </p:spPr>
      </p:pic>
    </p:spTree>
    <p:extLst>
      <p:ext uri="{BB962C8B-B14F-4D97-AF65-F5344CB8AC3E}">
        <p14:creationId xmlns:p14="http://schemas.microsoft.com/office/powerpoint/2010/main" val="247293387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III. In Egypt</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12:10-20</a:t>
            </a:r>
          </a:p>
        </p:txBody>
      </p:sp>
      <p:sp>
        <p:nvSpPr>
          <p:cNvPr id="161795" name="Rectangle 3"/>
          <p:cNvSpPr>
            <a:spLocks noGrp="1" noChangeArrowheads="1"/>
          </p:cNvSpPr>
          <p:nvPr>
            <p:ph type="body" idx="1"/>
          </p:nvPr>
        </p:nvSpPr>
        <p:spPr>
          <a:xfrm>
            <a:off x="585217" y="1828800"/>
            <a:ext cx="7263383" cy="41910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Famine (Gen. 12:10)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Fabrication (Gen. 12:11-13)</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Fulfilled prediction (Gen. 12:14-16)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Fury of God (Gen. 12:17)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Fury of Pharoah (Gen. 12:18-20)</a:t>
            </a:r>
          </a:p>
        </p:txBody>
      </p:sp>
      <p:pic>
        <p:nvPicPr>
          <p:cNvPr id="7" name="Picture 6">
            <a:extLst>
              <a:ext uri="{FF2B5EF4-FFF2-40B4-BE49-F238E27FC236}">
                <a16:creationId xmlns:a16="http://schemas.microsoft.com/office/drawing/2014/main" id="{ACAE218E-C847-4CE8-9F70-42CE8C72B4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83135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714017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III. In Egypt</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12:10-20</a:t>
            </a:r>
          </a:p>
        </p:txBody>
      </p:sp>
      <p:sp>
        <p:nvSpPr>
          <p:cNvPr id="161795" name="Rectangle 3"/>
          <p:cNvSpPr>
            <a:spLocks noGrp="1" noChangeArrowheads="1"/>
          </p:cNvSpPr>
          <p:nvPr>
            <p:ph type="body" idx="1"/>
          </p:nvPr>
        </p:nvSpPr>
        <p:spPr>
          <a:xfrm>
            <a:off x="585217" y="1828800"/>
            <a:ext cx="7263383" cy="41910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Famine (Gen. 12:10)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Fabrication (Gen. 12:11-13)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Fulfilled prediction (Gen. 12:14-16)</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Fury of God (Gen. 12:17)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Fury of Pharoah (Gen. 12:18-20)</a:t>
            </a:r>
          </a:p>
        </p:txBody>
      </p:sp>
      <p:pic>
        <p:nvPicPr>
          <p:cNvPr id="7" name="Picture 6">
            <a:extLst>
              <a:ext uri="{FF2B5EF4-FFF2-40B4-BE49-F238E27FC236}">
                <a16:creationId xmlns:a16="http://schemas.microsoft.com/office/drawing/2014/main" id="{ACAE218E-C847-4CE8-9F70-42CE8C72B4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058178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583322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6393" y="2362200"/>
            <a:ext cx="1839214" cy="2377440"/>
          </a:xfrm>
          <a:prstGeom prst="rect">
            <a:avLst/>
          </a:prstGeom>
        </p:spPr>
      </p:pic>
    </p:spTree>
    <p:extLst>
      <p:ext uri="{BB962C8B-B14F-4D97-AF65-F5344CB8AC3E}">
        <p14:creationId xmlns:p14="http://schemas.microsoft.com/office/powerpoint/2010/main" val="595741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1019253" cy="4800600"/>
          </a:xfrm>
        </p:spPr>
        <p:txBody>
          <a:bodyPr/>
          <a:lstStyle/>
          <a:p>
            <a:pPr marL="0" indent="0" algn="just">
              <a:spcBef>
                <a:spcPts val="0"/>
              </a:spcBef>
              <a:buNone/>
            </a:pPr>
            <a:r>
              <a:rPr lang="en-US" dirty="0">
                <a:effectLst>
                  <a:outerShdw blurRad="38100" dist="38100" dir="2700000" algn="tl">
                    <a:srgbClr val="000000">
                      <a:alpha val="43137"/>
                    </a:srgbClr>
                  </a:outerShdw>
                </a:effectLst>
              </a:rPr>
              <a:t>“The text does not state exactly what these plagues were, but according to rabbinic tradition, they were leprosy. According to </a:t>
            </a:r>
            <a:r>
              <a:rPr lang="en-US" dirty="0" err="1">
                <a:effectLst>
                  <a:outerShdw blurRad="38100" dist="38100" dir="2700000" algn="tl">
                    <a:srgbClr val="000000">
                      <a:alpha val="43137"/>
                    </a:srgbClr>
                  </a:outerShdw>
                </a:effectLst>
              </a:rPr>
              <a:t>Rashi</a:t>
            </a:r>
            <a:r>
              <a:rPr lang="en-US" dirty="0">
                <a:effectLst>
                  <a:outerShdw blurRad="38100" dist="38100" dir="2700000" algn="tl">
                    <a:srgbClr val="000000">
                      <a:alpha val="43137"/>
                    </a:srgbClr>
                  </a:outerShdw>
                </a:effectLst>
              </a:rPr>
              <a:t>, the plagues were a debilitating skin disease that made sexual intercourse impossible.</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250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B7A7F90B-1FFE-45EE-B030-7C2D06073CF4}"/>
              </a:ext>
            </a:extLst>
          </p:cNvPr>
          <p:cNvPicPr>
            <a:picLocks noChangeAspect="1"/>
          </p:cNvPicPr>
          <p:nvPr/>
        </p:nvPicPr>
        <p:blipFill>
          <a:blip r:embed="rId6"/>
          <a:stretch>
            <a:fillRect/>
          </a:stretch>
        </p:blipFill>
        <p:spPr>
          <a:xfrm>
            <a:off x="4231990" y="3810000"/>
            <a:ext cx="372802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7604480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1019253" cy="4800600"/>
          </a:xfrm>
        </p:spPr>
        <p:txBody>
          <a:bodyPr/>
          <a:lstStyle/>
          <a:p>
            <a:pPr marL="0" marR="0" indent="0" algn="just">
              <a:spcBef>
                <a:spcPts val="0"/>
              </a:spcBef>
              <a:spcAft>
                <a:spcPts val="0"/>
              </a:spcAft>
              <a:buNone/>
            </a:pPr>
            <a:r>
              <a:rPr lang="en-US" dirty="0">
                <a:effectLst>
                  <a:outerShdw blurRad="38100" dist="38100" dir="2700000" algn="tl">
                    <a:srgbClr val="000000">
                      <a:alpha val="43137"/>
                    </a:srgbClr>
                  </a:outerShdw>
                </a:effectLst>
              </a:rPr>
              <a:t>“Although it was Abram who sinned, God still intervenes because the Abrahamic Covenant is indeed unconditional…The key observation here is that indeed the Abrahamic Covenant has now begun to work in earnest: Pharaoh was cursed for cursing Abram, and Abram was blessed in spite of his wrong actions. This all shows evidence that the covenant was unconditional.</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250-51</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64241317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9" name="Picture 8">
            <a:extLst>
              <a:ext uri="{FF2B5EF4-FFF2-40B4-BE49-F238E27FC236}">
                <a16:creationId xmlns:a16="http://schemas.microsoft.com/office/drawing/2014/main" id="{57E6D205-418D-486C-A1FC-476A121F41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576267-9124-470E-9475-F1D2F8C69B6D}"/>
              </a:ext>
            </a:extLst>
          </p:cNvPr>
          <p:cNvPicPr>
            <a:picLocks noChangeAspect="1"/>
          </p:cNvPicPr>
          <p:nvPr/>
        </p:nvPicPr>
        <p:blipFill>
          <a:blip r:embed="rId3"/>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5216813"/>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Jeremiah 31:35-37</a:t>
            </a:r>
          </a:p>
          <a:p>
            <a:pPr algn="just"/>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gives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sun for light by day And the fixed order of the moon and the stars for light by night</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stirs up the sea so that its waves roar;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is His name:</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36 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this fixed order departs From before Me,” declares the Lord</a:t>
            </a:r>
            <a:r>
              <a:rPr lang="en-US" sz="31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offspring of Israel also will cease From being a nation before Me</a:t>
            </a:r>
            <a:r>
              <a:rPr lang="en-US" sz="31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“If the heavens above can be measured And the foundations of the earth searched out below, Then I will also cast off all the offspring of Israel For all that they have done,” declares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35722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III. In Egypt</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12:10-20</a:t>
            </a:r>
          </a:p>
        </p:txBody>
      </p:sp>
      <p:sp>
        <p:nvSpPr>
          <p:cNvPr id="161795" name="Rectangle 3"/>
          <p:cNvSpPr>
            <a:spLocks noGrp="1" noChangeArrowheads="1"/>
          </p:cNvSpPr>
          <p:nvPr>
            <p:ph type="body" idx="1"/>
          </p:nvPr>
        </p:nvSpPr>
        <p:spPr>
          <a:xfrm>
            <a:off x="585217" y="1828800"/>
            <a:ext cx="7263383" cy="41910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Famine (Gen. 12:10)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Fabrication (Gen. 12:11-13)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Fulfilled prediction (Gen. 12:14-16)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Fury of God (Gen. 12:17)</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Fury of Pharoah (Gen. 12:18-20)</a:t>
            </a:r>
          </a:p>
        </p:txBody>
      </p:sp>
      <p:pic>
        <p:nvPicPr>
          <p:cNvPr id="7" name="Picture 6">
            <a:extLst>
              <a:ext uri="{FF2B5EF4-FFF2-40B4-BE49-F238E27FC236}">
                <a16:creationId xmlns:a16="http://schemas.microsoft.com/office/drawing/2014/main" id="{ACAE218E-C847-4CE8-9F70-42CE8C72B4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070104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176" y="3048000"/>
            <a:ext cx="1755648" cy="1828800"/>
          </a:xfrm>
          <a:prstGeom prst="rect">
            <a:avLst/>
          </a:prstGeom>
        </p:spPr>
      </p:pic>
    </p:spTree>
    <p:extLst>
      <p:ext uri="{BB962C8B-B14F-4D97-AF65-F5344CB8AC3E}">
        <p14:creationId xmlns:p14="http://schemas.microsoft.com/office/powerpoint/2010/main" val="135465303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19812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“Abram must learn that he survives not by human strategy, as he thought, but by divine covenantal protection.</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250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91529C3A-3502-4411-B3A9-6613B1122B02}"/>
              </a:ext>
            </a:extLst>
          </p:cNvPr>
          <p:cNvPicPr>
            <a:picLocks noChangeAspect="1"/>
          </p:cNvPicPr>
          <p:nvPr/>
        </p:nvPicPr>
        <p:blipFill>
          <a:blip r:embed="rId6"/>
          <a:stretch>
            <a:fillRect/>
          </a:stretch>
        </p:blipFill>
        <p:spPr>
          <a:xfrm>
            <a:off x="3251200" y="3352800"/>
            <a:ext cx="5689600"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304029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0FB452-6B13-4723-9A47-1587F8BFE61C}"/>
              </a:ext>
            </a:extLst>
          </p:cNvPr>
          <p:cNvPicPr>
            <a:picLocks noChangeAspect="1"/>
          </p:cNvPicPr>
          <p:nvPr/>
        </p:nvPicPr>
        <p:blipFill>
          <a:blip r:embed="rId2"/>
          <a:stretch>
            <a:fillRect/>
          </a:stretch>
        </p:blipFill>
        <p:spPr>
          <a:xfrm>
            <a:off x="0" y="0"/>
            <a:ext cx="12192000" cy="6857999"/>
          </a:xfrm>
          <a:prstGeom prst="rect">
            <a:avLst/>
          </a:prstGeom>
        </p:spPr>
      </p:pic>
      <p:sp>
        <p:nvSpPr>
          <p:cNvPr id="198659" name="Rectangle 1"/>
          <p:cNvSpPr>
            <a:spLocks noChangeArrowheads="1"/>
          </p:cNvSpPr>
          <p:nvPr/>
        </p:nvSpPr>
        <p:spPr bwMode="auto">
          <a:xfrm>
            <a:off x="609600" y="0"/>
            <a:ext cx="10972800" cy="4262705"/>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10:27-29 </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sheep hear My voice, and I know them, and they follow Me;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give eternal life to them, and they will never perish  </a:t>
            </a:r>
            <a:r>
              <a:rPr lang="en-US" sz="3600" b="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dirty="0" err="1">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a:t>
            </a:r>
            <a:r>
              <a:rPr lang="en-US" sz="3600" b="1" i="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i="1" dirty="0" err="1">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mē</a:t>
            </a:r>
            <a:r>
              <a:rPr lang="en-US" sz="3600" b="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i="1" dirty="0" err="1">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aiōnia</a:t>
            </a:r>
            <a:r>
              <a:rPr lang="en-US" sz="3600" b="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one will snatch them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out of My hand.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Father, who has given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Me, is greater than all;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one is able to snatch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them</a:t>
            </a: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 of the Father’s hand.”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2:11, 13</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statement is trustworthy:…If we are faithless, He remains faithful, for He cannot deny Himself.</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85E883B8-9004-4AE2-9DA9-F3DACD811DA0}"/>
              </a:ext>
            </a:extLst>
          </p:cNvPr>
          <p:cNvPicPr>
            <a:picLocks noChangeAspect="1"/>
          </p:cNvPicPr>
          <p:nvPr/>
        </p:nvPicPr>
        <p:blipFill rotWithShape="1">
          <a:blip r:embed="rId3"/>
          <a:srcRect l="10001" r="7499" b="21257"/>
          <a:stretch/>
        </p:blipFill>
        <p:spPr>
          <a:xfrm>
            <a:off x="4566206" y="2514600"/>
            <a:ext cx="3059589" cy="2286000"/>
          </a:xfrm>
          <a:prstGeom prst="rect">
            <a:avLst/>
          </a:prstGeom>
          <a:ln>
            <a:solidFill>
              <a:schemeClr val="tx1"/>
            </a:solidFill>
          </a:ln>
        </p:spPr>
      </p:pic>
    </p:spTree>
    <p:extLst>
      <p:ext uri="{BB962C8B-B14F-4D97-AF65-F5344CB8AC3E}">
        <p14:creationId xmlns:p14="http://schemas.microsoft.com/office/powerpoint/2010/main" val="382347087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BF22D8-B6B0-4101-9038-0068046950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046714"/>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Galatians 3:3</a:t>
            </a:r>
          </a:p>
          <a:p>
            <a:pPr algn="just" fontAlgn="auto">
              <a:spcBef>
                <a:spcPts val="0"/>
              </a:spcBef>
              <a:spcAft>
                <a:spcPts val="0"/>
              </a:spcAft>
              <a:defRPr/>
            </a:pPr>
            <a:r>
              <a:rPr lang="en-US" altLang="en-US" sz="3600" kern="0" dirty="0">
                <a:latin typeface="Calibri" panose="020F0502020204030204" pitchFamily="34" charset="0"/>
                <a:cs typeface="+mn-cs"/>
              </a:rPr>
              <a:t>“</a:t>
            </a:r>
            <a:r>
              <a:rPr lang="en-US" sz="3600" dirty="0">
                <a:latin typeface="Calibri" panose="020F0502020204030204" pitchFamily="34" charset="0"/>
              </a:rPr>
              <a:t>Are you so foolish? Having begun by the Spirit, are you now being </a:t>
            </a:r>
            <a:r>
              <a:rPr lang="en-US" sz="3600" b="1" u="sng" dirty="0">
                <a:solidFill>
                  <a:srgbClr val="FFFFCC"/>
                </a:solidFill>
                <a:effectLst>
                  <a:outerShdw blurRad="38100" dist="38100" dir="2700000" algn="tl">
                    <a:srgbClr val="000000"/>
                  </a:outerShdw>
                </a:effectLst>
                <a:latin typeface="Calibri" panose="020F0502020204030204" pitchFamily="34" charset="0"/>
                <a:cs typeface="+mn-cs"/>
              </a:rPr>
              <a:t>perfected by the flesh</a:t>
            </a:r>
            <a:r>
              <a:rPr lang="en-US" sz="3600" dirty="0">
                <a:latin typeface="Calibri" panose="020F0502020204030204" pitchFamily="34" charset="0"/>
              </a:rPr>
              <a:t>?</a:t>
            </a:r>
            <a:r>
              <a:rPr lang="en-US" sz="3600" dirty="0">
                <a:latin typeface="Calibri" panose="020F0502020204030204" pitchFamily="34" charset="0"/>
                <a:cs typeface="+mn-cs"/>
              </a:rPr>
              <a:t>”</a:t>
            </a:r>
            <a:endParaRPr lang="en-US" altLang="en-US" sz="3600" kern="0" dirty="0">
              <a:latin typeface="Calibri" panose="020F0502020204030204" pitchFamily="34" charset="0"/>
              <a:cs typeface="+mn-cs"/>
            </a:endParaRPr>
          </a:p>
        </p:txBody>
      </p:sp>
      <p:pic>
        <p:nvPicPr>
          <p:cNvPr id="3" name="Picture 2">
            <a:extLst>
              <a:ext uri="{FF2B5EF4-FFF2-40B4-BE49-F238E27FC236}">
                <a16:creationId xmlns:a16="http://schemas.microsoft.com/office/drawing/2014/main" id="{1624EC2F-CFD3-4E71-AE0D-EE3783DA72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3984" y="2971800"/>
            <a:ext cx="4884033" cy="1828800"/>
          </a:xfrm>
          <a:prstGeom prst="rect">
            <a:avLst/>
          </a:prstGeom>
        </p:spPr>
      </p:pic>
    </p:spTree>
    <p:extLst>
      <p:ext uri="{BB962C8B-B14F-4D97-AF65-F5344CB8AC3E}">
        <p14:creationId xmlns:p14="http://schemas.microsoft.com/office/powerpoint/2010/main" val="186675863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62456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12:4</a:t>
            </a:r>
            <a:r>
              <a:rPr lang="en-US" sz="3600" dirty="0">
                <a:effectLst>
                  <a:outerShdw blurRad="38100" dist="38100" dir="2700000" algn="tl">
                    <a:srgbClr val="000000">
                      <a:alpha val="43137"/>
                    </a:srgbClr>
                  </a:outerShdw>
                </a:effectLst>
                <a:cs typeface="Calibri" panose="020F0502020204030204" pitchFamily="34" charset="0"/>
              </a:rPr>
              <a:t>‒20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Abraham’s Early Journeys</a:t>
            </a:r>
          </a:p>
        </p:txBody>
      </p:sp>
      <p:sp>
        <p:nvSpPr>
          <p:cNvPr id="161795" name="Rectangle 3"/>
          <p:cNvSpPr>
            <a:spLocks noGrp="1" noChangeArrowheads="1"/>
          </p:cNvSpPr>
          <p:nvPr>
            <p:ph type="body" idx="1"/>
          </p:nvPr>
        </p:nvSpPr>
        <p:spPr>
          <a:xfrm>
            <a:off x="609600" y="1905000"/>
            <a:ext cx="7486650" cy="2743200"/>
          </a:xfrm>
        </p:spPr>
        <p:txBody>
          <a:bodyPr/>
          <a:lstStyle/>
          <a:p>
            <a:pPr marL="574675" lvl="1" indent="-574675" eaLnBrk="1" hangingPunct="1">
              <a:spcBef>
                <a:spcPts val="0"/>
              </a:spcBef>
              <a:spcAft>
                <a:spcPts val="3000"/>
              </a:spcAft>
              <a:buClr>
                <a:schemeClr val="tx2"/>
              </a:buClr>
              <a:buSzPct val="100000"/>
              <a:buFont typeface="+mj-lt"/>
              <a:buAutoNum type="romanUcPeriod"/>
              <a:defRPr/>
            </a:pPr>
            <a:r>
              <a:rPr lang="en-US" dirty="0"/>
              <a:t>From Haran to Canaan (Gen. 12:4-5)</a:t>
            </a:r>
          </a:p>
          <a:p>
            <a:pPr marL="574675" lvl="1" indent="-574675" eaLnBrk="1" hangingPunct="1">
              <a:spcBef>
                <a:spcPts val="0"/>
              </a:spcBef>
              <a:spcAft>
                <a:spcPts val="3000"/>
              </a:spcAft>
              <a:buClr>
                <a:schemeClr val="tx2"/>
              </a:buClr>
              <a:buSzPct val="100000"/>
              <a:buFont typeface="+mj-lt"/>
              <a:buAutoNum type="romanUcPeriod"/>
              <a:defRPr/>
            </a:pPr>
            <a:r>
              <a:rPr lang="en-US" dirty="0"/>
              <a:t>In Canaan (Gen. 12:6-9)</a:t>
            </a:r>
          </a:p>
          <a:p>
            <a:pPr marL="574675" lvl="1" indent="-574675" eaLnBrk="1" hangingPunct="1">
              <a:spcBef>
                <a:spcPts val="0"/>
              </a:spcBef>
              <a:spcAft>
                <a:spcPts val="3000"/>
              </a:spcAft>
              <a:buClr>
                <a:schemeClr val="tx2"/>
              </a:buClr>
              <a:buSzPct val="100000"/>
              <a:buFont typeface="+mj-lt"/>
              <a:buAutoNum type="romanUcPeriod"/>
              <a:defRPr/>
            </a:pPr>
            <a:r>
              <a:rPr lang="en-US" b="1" u="sng" dirty="0">
                <a:solidFill>
                  <a:srgbClr val="FFFFCC"/>
                </a:solidFill>
              </a:rPr>
              <a:t>In Egypt (Gen. 12:10-20)</a:t>
            </a:r>
          </a:p>
        </p:txBody>
      </p:sp>
      <p:pic>
        <p:nvPicPr>
          <p:cNvPr id="6" name="Picture 5">
            <a:extLst>
              <a:ext uri="{FF2B5EF4-FFF2-40B4-BE49-F238E27FC236}">
                <a16:creationId xmlns:a16="http://schemas.microsoft.com/office/drawing/2014/main" id="{F4BAD4D4-E16C-4CBE-993D-A3A0185A7F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8428968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III. In Egypt</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12:10-20</a:t>
            </a:r>
          </a:p>
        </p:txBody>
      </p:sp>
      <p:sp>
        <p:nvSpPr>
          <p:cNvPr id="161795" name="Rectangle 3"/>
          <p:cNvSpPr>
            <a:spLocks noGrp="1" noChangeArrowheads="1"/>
          </p:cNvSpPr>
          <p:nvPr>
            <p:ph type="body" idx="1"/>
          </p:nvPr>
        </p:nvSpPr>
        <p:spPr>
          <a:xfrm>
            <a:off x="585217" y="1828800"/>
            <a:ext cx="7187183" cy="41910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Famine (Gen. 12:10)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Fabrication (Gen. 12:11-13)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Fulfilled prediction (Gen. 12:14-16)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Fury of God (Gen. 12:17)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Fury of Pharoah (Gen. 12:18-20)</a:t>
            </a:r>
          </a:p>
        </p:txBody>
      </p:sp>
      <p:pic>
        <p:nvPicPr>
          <p:cNvPr id="7" name="Picture 6">
            <a:extLst>
              <a:ext uri="{FF2B5EF4-FFF2-40B4-BE49-F238E27FC236}">
                <a16:creationId xmlns:a16="http://schemas.microsoft.com/office/drawing/2014/main" id="{ACAE218E-C847-4CE8-9F70-42CE8C72B4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636462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21142857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4100" y="3711476"/>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789" y="533400"/>
            <a:ext cx="5070422" cy="2743200"/>
          </a:xfrm>
          <a:prstGeom prst="rect">
            <a:avLst/>
          </a:prstGeom>
        </p:spPr>
      </p:pic>
    </p:spTree>
    <p:extLst>
      <p:ext uri="{BB962C8B-B14F-4D97-AF65-F5344CB8AC3E}">
        <p14:creationId xmlns:p14="http://schemas.microsoft.com/office/powerpoint/2010/main" val="3937108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252A684-4CDD-4290-ACF1-B09810BF96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83467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523174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F0E6A-6FEF-418B-9CC7-F5A4576B350A}"/>
              </a:ext>
            </a:extLst>
          </p:cNvPr>
          <p:cNvPicPr>
            <a:picLocks noChangeAspect="1"/>
          </p:cNvPicPr>
          <p:nvPr/>
        </p:nvPicPr>
        <p:blipFill>
          <a:blip r:embed="rId3"/>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Isaiah 43:1</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now, thus says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your Creator, O Jacob, And He who formed you, O Israel</a:t>
            </a:r>
            <a:r>
              <a:rPr lang="en-US" sz="3600" dirty="0">
                <a:effectLst>
                  <a:outerShdw blurRad="38100" dist="38100" dir="2700000" algn="tl">
                    <a:srgbClr val="000000">
                      <a:alpha val="43137"/>
                    </a:srgbClr>
                  </a:outerShdw>
                </a:effectLst>
                <a:latin typeface="Calibri" panose="020F0502020204030204" pitchFamily="34" charset="0"/>
              </a:rPr>
              <a:t>, 'Do not fear, for I have redeemed you; I have called you by name; you are Mine!'”</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8C4205-0307-40A2-984C-8A7D15AAF5D8}"/>
              </a:ext>
            </a:extLst>
          </p:cNvPr>
          <p:cNvPicPr>
            <a:picLocks noChangeAspect="1"/>
          </p:cNvPicPr>
          <p:nvPr/>
        </p:nvPicPr>
        <p:blipFill>
          <a:blip r:embed="rId4"/>
          <a:stretch>
            <a:fillRect/>
          </a:stretch>
        </p:blipFill>
        <p:spPr>
          <a:xfrm>
            <a:off x="4559716" y="2971800"/>
            <a:ext cx="3072568" cy="1828800"/>
          </a:xfrm>
          <a:prstGeom prst="rect">
            <a:avLst/>
          </a:prstGeom>
          <a:ln>
            <a:solidFill>
              <a:schemeClr val="tx1"/>
            </a:solidFill>
          </a:ln>
        </p:spPr>
      </p:pic>
    </p:spTree>
    <p:extLst>
      <p:ext uri="{BB962C8B-B14F-4D97-AF65-F5344CB8AC3E}">
        <p14:creationId xmlns:p14="http://schemas.microsoft.com/office/powerpoint/2010/main" val="1765347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dirty="0">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689573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2640537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7656"/>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21526</TotalTime>
  <Words>1694</Words>
  <Application>Microsoft Office PowerPoint</Application>
  <PresentationFormat>Widescreen</PresentationFormat>
  <Paragraphs>165</Paragraphs>
  <Slides>40</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Times New Roman</vt:lpstr>
      <vt:lpstr>Wingdings</vt:lpstr>
      <vt:lpstr>Azure</vt:lpstr>
      <vt:lpstr>PowerPoint Presentation</vt:lpstr>
      <vt:lpstr>GENESIS STRUCTURE</vt:lpstr>
      <vt:lpstr>GENESIS STRUCTURE</vt:lpstr>
      <vt:lpstr>PowerPoint Presentation</vt:lpstr>
      <vt:lpstr>GENESIS STRUCTURE</vt:lpstr>
      <vt:lpstr>GENESIS STRUCTURE</vt:lpstr>
      <vt:lpstr>PowerPoint Presentation</vt:lpstr>
      <vt:lpstr>GENESIS STRUCTURE</vt:lpstr>
      <vt:lpstr>VI. 8 New Promises Genesis 12:1-3</vt:lpstr>
      <vt:lpstr>VI. 8 New Promises Genesis 12:1-3</vt:lpstr>
      <vt:lpstr>Genesis 12:4‒20 Abraham’s Early Journeys</vt:lpstr>
      <vt:lpstr>III. In Egypt Genesis 12:10-20</vt:lpstr>
      <vt:lpstr>III. In Egypt Genesis 12:10-20</vt:lpstr>
      <vt:lpstr>PowerPoint Presentation</vt:lpstr>
      <vt:lpstr>PowerPoint Presentation</vt:lpstr>
      <vt:lpstr>PowerPoint Presentation</vt:lpstr>
      <vt:lpstr>PowerPoint Presentation</vt:lpstr>
      <vt:lpstr>III. In Egypt Genesis 12:10-20</vt:lpstr>
      <vt:lpstr>PowerPoint Presentation</vt:lpstr>
      <vt:lpstr>PowerPoint Presentation</vt:lpstr>
      <vt:lpstr>PowerPoint Presentation</vt:lpstr>
      <vt:lpstr>PowerPoint Presentation</vt:lpstr>
      <vt:lpstr>III. In Egypt Genesis 12:10-20</vt:lpstr>
      <vt:lpstr>VI. 8 New Promises Genesis 12:1-3</vt:lpstr>
      <vt:lpstr>III. In Egypt Genesis 12:10-20</vt:lpstr>
      <vt:lpstr>VI. 8 New Promises Genesis 12:1-3</vt:lpstr>
      <vt:lpstr>PowerPoint Presentation</vt:lpstr>
      <vt:lpstr>PowerPoint Presentation</vt:lpstr>
      <vt:lpstr>PowerPoint Presentation</vt:lpstr>
      <vt:lpstr>PowerPoint Presentation</vt:lpstr>
      <vt:lpstr>III. In Egypt Genesis 12:10-20</vt:lpstr>
      <vt:lpstr>PowerPoint Presentation</vt:lpstr>
      <vt:lpstr>PowerPoint Presentation</vt:lpstr>
      <vt:lpstr>PowerPoint Presentation</vt:lpstr>
      <vt:lpstr>PowerPoint Presentation</vt:lpstr>
      <vt:lpstr>PowerPoint Presentation</vt:lpstr>
      <vt:lpstr>Conclusion</vt:lpstr>
      <vt:lpstr>Genesis 12:4‒20 Abraham’s Early Journeys</vt:lpstr>
      <vt:lpstr>III. In Egypt Genesis 12:10-20</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056 - 12v10-20 - 16x9 - MODIFIED</dc:title>
  <dc:subject>Genesis 12</dc:subject>
  <dc:creator>A. Woods</dc:creator>
  <dc:description>Modified by Jim McGowan</dc:description>
  <cp:lastModifiedBy>Jim McGowan</cp:lastModifiedBy>
  <cp:revision>2218</cp:revision>
  <cp:lastPrinted>2021-10-31T12:55:17Z</cp:lastPrinted>
  <dcterms:created xsi:type="dcterms:W3CDTF">2009-03-17T12:21:13Z</dcterms:created>
  <dcterms:modified xsi:type="dcterms:W3CDTF">2021-10-31T12:55:29Z</dcterms:modified>
</cp:coreProperties>
</file>