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ink/ink4.xml" ContentType="application/inkml+xml"/>
  <Override PartName="/ppt/notesSlides/notesSlide11.xml" ContentType="application/vnd.openxmlformats-officedocument.presentationml.notesSlide+xml"/>
  <Override PartName="/ppt/ink/ink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4643" r:id="rId2"/>
    <p:sldId id="6678" r:id="rId3"/>
    <p:sldId id="7909" r:id="rId4"/>
    <p:sldId id="7930" r:id="rId5"/>
    <p:sldId id="7911" r:id="rId6"/>
    <p:sldId id="7912" r:id="rId7"/>
    <p:sldId id="7913" r:id="rId8"/>
    <p:sldId id="6437" r:id="rId9"/>
    <p:sldId id="4161" r:id="rId10"/>
    <p:sldId id="4731" r:id="rId11"/>
    <p:sldId id="7931" r:id="rId12"/>
    <p:sldId id="7774" r:id="rId13"/>
    <p:sldId id="7932" r:id="rId14"/>
    <p:sldId id="7737" r:id="rId15"/>
    <p:sldId id="5156" r:id="rId16"/>
    <p:sldId id="263" r:id="rId17"/>
    <p:sldId id="7264" r:id="rId18"/>
    <p:sldId id="265" r:id="rId19"/>
    <p:sldId id="7263" r:id="rId20"/>
    <p:sldId id="261" r:id="rId21"/>
    <p:sldId id="434" r:id="rId22"/>
    <p:sldId id="264" r:id="rId23"/>
    <p:sldId id="417" r:id="rId24"/>
    <p:sldId id="7869" r:id="rId25"/>
    <p:sldId id="7933" r:id="rId26"/>
    <p:sldId id="7901" r:id="rId27"/>
    <p:sldId id="7899" r:id="rId28"/>
    <p:sldId id="7900" r:id="rId29"/>
    <p:sldId id="6292" r:id="rId30"/>
    <p:sldId id="7902" r:id="rId31"/>
    <p:sldId id="7903" r:id="rId32"/>
    <p:sldId id="2056" r:id="rId33"/>
    <p:sldId id="7904" r:id="rId34"/>
    <p:sldId id="4850" r:id="rId35"/>
    <p:sldId id="6453" r:id="rId36"/>
    <p:sldId id="7934" r:id="rId37"/>
    <p:sldId id="7906" r:id="rId38"/>
    <p:sldId id="7905" r:id="rId39"/>
    <p:sldId id="2073" r:id="rId40"/>
    <p:sldId id="2074" r:id="rId41"/>
    <p:sldId id="2070" r:id="rId42"/>
    <p:sldId id="2076" r:id="rId43"/>
    <p:sldId id="2050" r:id="rId44"/>
    <p:sldId id="2051" r:id="rId45"/>
    <p:sldId id="2052" r:id="rId46"/>
    <p:sldId id="2077" r:id="rId47"/>
    <p:sldId id="7935" r:id="rId48"/>
    <p:sldId id="7921" r:id="rId49"/>
    <p:sldId id="7922" r:id="rId50"/>
    <p:sldId id="6432" r:id="rId51"/>
    <p:sldId id="7923" r:id="rId52"/>
    <p:sldId id="7928" r:id="rId53"/>
    <p:sldId id="7944" r:id="rId54"/>
    <p:sldId id="7920" r:id="rId55"/>
    <p:sldId id="6314" r:id="rId56"/>
    <p:sldId id="6431" r:id="rId57"/>
    <p:sldId id="6424" r:id="rId58"/>
    <p:sldId id="7929" r:id="rId59"/>
    <p:sldId id="7746" r:id="rId60"/>
    <p:sldId id="7936" r:id="rId61"/>
    <p:sldId id="3522" r:id="rId62"/>
    <p:sldId id="6425" r:id="rId63"/>
    <p:sldId id="6426" r:id="rId64"/>
    <p:sldId id="988" r:id="rId65"/>
    <p:sldId id="7938" r:id="rId66"/>
    <p:sldId id="3348" r:id="rId67"/>
    <p:sldId id="3349" r:id="rId68"/>
    <p:sldId id="411" r:id="rId69"/>
    <p:sldId id="7939" r:id="rId70"/>
    <p:sldId id="7927" r:id="rId71"/>
    <p:sldId id="7941" r:id="rId72"/>
    <p:sldId id="7942" r:id="rId73"/>
    <p:sldId id="7943" r:id="rId74"/>
    <p:sldId id="7949" r:id="rId75"/>
    <p:sldId id="7946" r:id="rId76"/>
    <p:sldId id="7947" r:id="rId77"/>
    <p:sldId id="7945" r:id="rId78"/>
    <p:sldId id="5552" r:id="rId79"/>
    <p:sldId id="7948" r:id="rId80"/>
    <p:sldId id="7861" r:id="rId81"/>
    <p:sldId id="7940" r:id="rId82"/>
  </p:sldIdLst>
  <p:sldSz cx="12192000" cy="6858000"/>
  <p:notesSz cx="7315200" cy="9601200"/>
  <p:custDataLst>
    <p:tags r:id="rId8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A6F6A2-E396-476D-AC76-BA998341C0B9}" v="6" dt="2021-10-10T15:42:39.20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4457" autoAdjust="0"/>
  </p:normalViewPr>
  <p:slideViewPr>
    <p:cSldViewPr>
      <p:cViewPr varScale="1">
        <p:scale>
          <a:sx n="106" d="100"/>
          <a:sy n="106" d="100"/>
        </p:scale>
        <p:origin x="965" y="77"/>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p:cViewPr>
        <p:scale>
          <a:sx n="90" d="100"/>
          <a:sy n="90" d="100"/>
        </p:scale>
        <p:origin x="3042" y="3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066 - Questions and Answers - Part 4</a:t>
            </a:r>
          </a:p>
          <a:p>
            <a:pPr algn="ctr">
              <a:defRPr/>
            </a:pPr>
            <a:r>
              <a:rPr lang="en-US" sz="1300" dirty="0">
                <a:latin typeface="Calibri" panose="020F0502020204030204" pitchFamily="34" charset="0"/>
                <a:cs typeface="Calibri" panose="020F0502020204030204" pitchFamily="34" charset="0"/>
              </a:rPr>
              <a:t>10-31-2021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10/30/2021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73</a:t>
            </a:fld>
            <a:endParaRPr lang="en-US" altLang="en-US" dirty="0"/>
          </a:p>
        </p:txBody>
      </p:sp>
    </p:spTree>
    <p:extLst>
      <p:ext uri="{BB962C8B-B14F-4D97-AF65-F5344CB8AC3E}">
        <p14:creationId xmlns:p14="http://schemas.microsoft.com/office/powerpoint/2010/main" val="232018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10/30/2021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79</a:t>
            </a:fld>
            <a:endParaRPr lang="en-US" altLang="en-US" dirty="0"/>
          </a:p>
        </p:txBody>
      </p:sp>
    </p:spTree>
    <p:extLst>
      <p:ext uri="{BB962C8B-B14F-4D97-AF65-F5344CB8AC3E}">
        <p14:creationId xmlns:p14="http://schemas.microsoft.com/office/powerpoint/2010/main" val="133104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12</a:t>
            </a:fld>
            <a:endParaRPr lang="en-US" dirty="0"/>
          </a:p>
        </p:txBody>
      </p:sp>
    </p:spTree>
    <p:extLst>
      <p:ext uri="{BB962C8B-B14F-4D97-AF65-F5344CB8AC3E}">
        <p14:creationId xmlns:p14="http://schemas.microsoft.com/office/powerpoint/2010/main" val="187108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14</a:t>
            </a:fld>
            <a:endParaRPr lang="en-US" dirty="0"/>
          </a:p>
        </p:txBody>
      </p:sp>
    </p:spTree>
    <p:extLst>
      <p:ext uri="{BB962C8B-B14F-4D97-AF65-F5344CB8AC3E}">
        <p14:creationId xmlns:p14="http://schemas.microsoft.com/office/powerpoint/2010/main" val="4246117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Pretext for more power</a:t>
            </a:r>
          </a:p>
          <a:p>
            <a:r>
              <a:rPr lang="en-US" sz="1200" dirty="0"/>
              <a:t>Increasing social controls</a:t>
            </a:r>
          </a:p>
          <a:p>
            <a:r>
              <a:rPr lang="en-US" sz="1200" dirty="0"/>
              <a:t>In keeping with the movement toward global govt., more govt. power, etc.</a:t>
            </a:r>
          </a:p>
          <a:p>
            <a:endParaRPr lang="en-US" dirty="0"/>
          </a:p>
        </p:txBody>
      </p:sp>
      <p:sp>
        <p:nvSpPr>
          <p:cNvPr id="4" name="Slide Number Placeholder 3"/>
          <p:cNvSpPr>
            <a:spLocks noGrp="1"/>
          </p:cNvSpPr>
          <p:nvPr>
            <p:ph type="sldNum" sz="quarter" idx="5"/>
          </p:nvPr>
        </p:nvSpPr>
        <p:spPr/>
        <p:txBody>
          <a:bodyPr/>
          <a:lstStyle/>
          <a:p>
            <a:fld id="{BE59D0B0-5A0D-49D5-8D3A-3042D48EDD43}" type="slidenum">
              <a:rPr lang="en-US" smtClean="0"/>
              <a:t>23</a:t>
            </a:fld>
            <a:endParaRPr lang="en-US"/>
          </a:p>
        </p:txBody>
      </p:sp>
    </p:spTree>
    <p:extLst>
      <p:ext uri="{BB962C8B-B14F-4D97-AF65-F5344CB8AC3E}">
        <p14:creationId xmlns:p14="http://schemas.microsoft.com/office/powerpoint/2010/main" val="19400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10/30/2021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64</a:t>
            </a:fld>
            <a:endParaRPr lang="en-US" altLang="en-US" dirty="0"/>
          </a:p>
        </p:txBody>
      </p:sp>
    </p:spTree>
    <p:extLst>
      <p:ext uri="{BB962C8B-B14F-4D97-AF65-F5344CB8AC3E}">
        <p14:creationId xmlns:p14="http://schemas.microsoft.com/office/powerpoint/2010/main" val="135855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66</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307465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cs typeface="Calibri" panose="020F0502020204030204" pitchFamily="34" charset="0"/>
              </a:rPr>
              <a:pPr eaLnBrk="1" hangingPunct="1"/>
              <a:t>67</a:t>
            </a:fld>
            <a:endParaRPr lang="en-US" altLang="en-US" sz="1300" dirty="0">
              <a:latin typeface="Calibri" panose="020F0502020204030204" pitchFamily="34" charset="0"/>
              <a:cs typeface="Calibri" panose="020F0502020204030204" pitchFamily="34" charset="0"/>
            </a:endParaRPr>
          </a:p>
        </p:txBody>
      </p:sp>
      <p:sp>
        <p:nvSpPr>
          <p:cNvPr id="2" name="Date Placeholder 1"/>
          <p:cNvSpPr>
            <a:spLocks noGrp="1"/>
          </p:cNvSpPr>
          <p:nvPr>
            <p:ph type="dt" idx="10"/>
          </p:nvPr>
        </p:nvSpPr>
        <p:spPr/>
        <p:txBody>
          <a:bodyPr/>
          <a:lstStyle/>
          <a:p>
            <a:pPr>
              <a:defRPr/>
            </a:pPr>
            <a:r>
              <a:rPr lang="en-US"/>
              <a:t>10/11/2017</a:t>
            </a:r>
            <a:endParaRPr lang="en-US" dirty="0"/>
          </a:p>
        </p:txBody>
      </p:sp>
    </p:spTree>
    <p:extLst>
      <p:ext uri="{BB962C8B-B14F-4D97-AF65-F5344CB8AC3E}">
        <p14:creationId xmlns:p14="http://schemas.microsoft.com/office/powerpoint/2010/main" val="271489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10/30/2021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71</a:t>
            </a:fld>
            <a:endParaRPr lang="en-US" altLang="en-US" dirty="0"/>
          </a:p>
        </p:txBody>
      </p:sp>
    </p:spTree>
    <p:extLst>
      <p:ext uri="{BB962C8B-B14F-4D97-AF65-F5344CB8AC3E}">
        <p14:creationId xmlns:p14="http://schemas.microsoft.com/office/powerpoint/2010/main" val="284468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10/30/2021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72</a:t>
            </a:fld>
            <a:endParaRPr lang="en-US" altLang="en-US" dirty="0"/>
          </a:p>
        </p:txBody>
      </p:sp>
    </p:spTree>
    <p:extLst>
      <p:ext uri="{BB962C8B-B14F-4D97-AF65-F5344CB8AC3E}">
        <p14:creationId xmlns:p14="http://schemas.microsoft.com/office/powerpoint/2010/main" val="464357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10/30/2021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80435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0"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https://www.todayville.com/wp-content/uploads/2020/11/tvrd-un-trudeau-2020-11-18.jpg"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10.xml"/><Relationship Id="rId10" Type="http://schemas.openxmlformats.org/officeDocument/2006/relationships/image" Target="../media/image47.png"/><Relationship Id="rId9"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10.xml"/><Relationship Id="rId9" Type="http://schemas.openxmlformats.org/officeDocument/2006/relationships/image" Target="../media/image50.jpeg"/></Relationships>
</file>

<file path=ppt/slides/_rels/slide7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3.xml"/><Relationship Id="rId2" Type="http://schemas.openxmlformats.org/officeDocument/2006/relationships/notesSlide" Target="../notesSlides/notesSlide9.xml"/><Relationship Id="rId1" Type="http://schemas.openxmlformats.org/officeDocument/2006/relationships/slideLayout" Target="../slideLayouts/slideLayout10.xml"/><Relationship Id="rId9" Type="http://schemas.openxmlformats.org/officeDocument/2006/relationships/image" Target="../media/image50.jpeg"/></Relationships>
</file>

<file path=ppt/slides/_rels/slide73.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4.xml"/><Relationship Id="rId2" Type="http://schemas.openxmlformats.org/officeDocument/2006/relationships/notesSlide" Target="../notesSlides/notesSlide10.xml"/><Relationship Id="rId1" Type="http://schemas.openxmlformats.org/officeDocument/2006/relationships/slideLayout" Target="../slideLayouts/slideLayout10.xml"/><Relationship Id="rId9" Type="http://schemas.openxmlformats.org/officeDocument/2006/relationships/image" Target="../media/image50.jpeg"/></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5.xml"/><Relationship Id="rId2" Type="http://schemas.openxmlformats.org/officeDocument/2006/relationships/notesSlide" Target="../notesSlides/notesSlide11.xml"/><Relationship Id="rId1" Type="http://schemas.openxmlformats.org/officeDocument/2006/relationships/slideLayout" Target="../slideLayouts/slideLayout10.xml"/><Relationship Id="rId9"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66</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114800" y="228600"/>
            <a:ext cx="39624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Twenty-Four Elders</a:t>
            </a:r>
            <a:br>
              <a:rPr lang="en-US" sz="3600" kern="1200" dirty="0">
                <a:effectLst>
                  <a:outerShdw blurRad="38100" dist="38100" dir="2700000" algn="tl">
                    <a:srgbClr val="000000">
                      <a:alpha val="43137"/>
                    </a:srgbClr>
                  </a:outerShdw>
                </a:effectLst>
                <a:cs typeface="Calibri" panose="020F0502020204030204" pitchFamily="34" charset="0"/>
              </a:rPr>
            </a:br>
            <a:r>
              <a:rPr lang="en-US" sz="2800" kern="1200" dirty="0">
                <a:solidFill>
                  <a:schemeClr val="tx1"/>
                </a:solidFill>
                <a:effectLst>
                  <a:outerShdw blurRad="38100" dist="38100" dir="2700000" algn="tl">
                    <a:srgbClr val="000000">
                      <a:alpha val="43137"/>
                    </a:srgbClr>
                  </a:outerShdw>
                </a:effectLst>
                <a:cs typeface="Calibri" panose="020F0502020204030204" pitchFamily="34" charset="0"/>
              </a:rPr>
              <a:t>(Rev. 4:4; 5:8-10)</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0642" y="1143000"/>
            <a:ext cx="6406559" cy="5181600"/>
          </a:xfrm>
        </p:spPr>
        <p:txBody>
          <a:bodyPr/>
          <a:lstStyle/>
          <a:p>
            <a:pPr marL="0" indent="0" eaLnBrk="1" hangingPunct="1">
              <a:spcBef>
                <a:spcPts val="0"/>
              </a:spcBef>
              <a:spcAft>
                <a:spcPts val="1800"/>
              </a:spcAft>
              <a:buSzPct val="100000"/>
              <a:buNone/>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CHURCH</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Crowned (Rev. 2:10; 3:11)</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Resurrected (Rev. 4:4)</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Clothed in White (Rev. 3:5)</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Redeemed (Rev. 5:8-10)</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Global (Rev. 5:9; Matt. 28:19)</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Enthroned (Rev. 3:21)</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Elders (Rev. 1 Tim. 3:1-7)</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Kingdom of Priests (Rev. 1:6)</a:t>
            </a:r>
          </a:p>
          <a:p>
            <a:pPr marL="914400" lvl="1" indent="-457200" eaLnBrk="1" hangingPunct="1">
              <a:spcBef>
                <a:spcPts val="0"/>
              </a:spcBef>
              <a:spcAft>
                <a:spcPts val="600"/>
              </a:spcAft>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Twenty-four (Rev. 1:6)</a:t>
            </a:r>
          </a:p>
        </p:txBody>
      </p:sp>
      <p:pic>
        <p:nvPicPr>
          <p:cNvPr id="2" name="Picture 1">
            <a:extLst>
              <a:ext uri="{FF2B5EF4-FFF2-40B4-BE49-F238E27FC236}">
                <a16:creationId xmlns:a16="http://schemas.microsoft.com/office/drawing/2014/main" id="{067A5CA2-1540-4B0D-8EAF-F6AD73AEA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2286000"/>
            <a:ext cx="3001171" cy="2286000"/>
          </a:xfrm>
          <a:prstGeom prst="rect">
            <a:avLst/>
          </a:prstGeom>
        </p:spPr>
      </p:pic>
    </p:spTree>
    <p:extLst>
      <p:ext uri="{BB962C8B-B14F-4D97-AF65-F5344CB8AC3E}">
        <p14:creationId xmlns:p14="http://schemas.microsoft.com/office/powerpoint/2010/main" val="35630115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15971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 (First Fruits)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 (Martyrs)</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628459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396245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p>
        </p:txBody>
      </p:sp>
      <p:sp>
        <p:nvSpPr>
          <p:cNvPr id="4" name="Rectangle 37">
            <a:extLst>
              <a:ext uri="{FF2B5EF4-FFF2-40B4-BE49-F238E27FC236}">
                <a16:creationId xmlns:a16="http://schemas.microsoft.com/office/drawing/2014/main" id="{34D72C14-F369-4CAA-9FB5-686170A2FF2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14</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651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7760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7:23</a:t>
            </a:r>
          </a:p>
          <a:p>
            <a:pPr algn="just">
              <a:spcBef>
                <a:spcPts val="0"/>
              </a:spcBef>
              <a:spcAft>
                <a:spcPts val="0"/>
              </a:spcAft>
            </a:pPr>
            <a:r>
              <a:rPr lang="en-US" altLang="en-US" sz="3500" kern="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The fourth beast will be a fourth kingdom on the earth, which will be different from all the </a:t>
            </a:r>
            <a:r>
              <a:rPr lang="en-US" sz="3500" i="1" dirty="0">
                <a:latin typeface="Calibri" panose="020F0502020204030204" pitchFamily="34" charset="0"/>
                <a:cs typeface="Calibri" panose="020F0502020204030204" pitchFamily="34" charset="0"/>
              </a:rPr>
              <a:t>other</a:t>
            </a:r>
            <a:r>
              <a:rPr lang="en-US" sz="3500" dirty="0">
                <a:latin typeface="Calibri" panose="020F0502020204030204" pitchFamily="34" charset="0"/>
                <a:cs typeface="Calibri" panose="020F0502020204030204" pitchFamily="34" charset="0"/>
              </a:rPr>
              <a:t> kingdoms and will </a:t>
            </a:r>
            <a:r>
              <a:rPr lang="en-US" sz="3500" b="1" u="sng" dirty="0">
                <a:solidFill>
                  <a:srgbClr val="FFFFCC"/>
                </a:solidFill>
                <a:latin typeface="Calibri" panose="020F0502020204030204" pitchFamily="34" charset="0"/>
                <a:cs typeface="Calibri" panose="020F0502020204030204" pitchFamily="34" charset="0"/>
              </a:rPr>
              <a:t>devour the whole earth and tread it down and crush it</a:t>
            </a:r>
            <a:r>
              <a:rPr lang="en-US" sz="3500" dirty="0">
                <a:latin typeface="Calibri" panose="020F0502020204030204" pitchFamily="34" charset="0"/>
                <a:cs typeface="Calibri" panose="020F0502020204030204" pitchFamily="34" charset="0"/>
              </a:rPr>
              <a:t>.”</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15</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ophet daniel - Bible Walking">
            <a:extLst>
              <a:ext uri="{FF2B5EF4-FFF2-40B4-BE49-F238E27FC236}">
                <a16:creationId xmlns:a16="http://schemas.microsoft.com/office/drawing/2014/main" id="{680AF4BD-7983-4BF7-A8CE-871C43358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590800"/>
            <a:ext cx="1905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68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édéric Leroy on Twitter: &quot;The cover of @TIME: the #GreatReset is coming.  Swallow the pill, folks, for your own good. The #Davos aristocracy at @wef  wants the best for you &amp; is">
            <a:extLst>
              <a:ext uri="{FF2B5EF4-FFF2-40B4-BE49-F238E27FC236}">
                <a16:creationId xmlns:a16="http://schemas.microsoft.com/office/drawing/2014/main" id="{DB11CDEC-C6E5-4F41-84A1-7689256D0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3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nt 201 and it's relation to the coronavirus (COVID-19 ...">
            <a:extLst>
              <a:ext uri="{FF2B5EF4-FFF2-40B4-BE49-F238E27FC236}">
                <a16:creationId xmlns:a16="http://schemas.microsoft.com/office/drawing/2014/main" id="{B7A54F83-97D0-454B-B89E-753D01F57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54" r="15705" b="4762"/>
          <a:stretch/>
        </p:blipFill>
        <p:spPr bwMode="auto">
          <a:xfrm>
            <a:off x="2054470" y="228600"/>
            <a:ext cx="808306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32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w is the time for a 'great reset' of capitalism | World Economic Forum">
            <a:extLst>
              <a:ext uri="{FF2B5EF4-FFF2-40B4-BE49-F238E27FC236}">
                <a16:creationId xmlns:a16="http://schemas.microsoft.com/office/drawing/2014/main" id="{A299E692-1DFE-43FA-9206-08CFFE6B4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61" y="137160"/>
            <a:ext cx="7193279"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1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8B0B6-B916-4171-B506-AC710A644B1C}"/>
              </a:ext>
            </a:extLst>
          </p:cNvPr>
          <p:cNvPicPr>
            <a:picLocks noChangeAspect="1"/>
          </p:cNvPicPr>
          <p:nvPr/>
        </p:nvPicPr>
        <p:blipFill>
          <a:blip r:embed="rId2"/>
          <a:stretch>
            <a:fillRect/>
          </a:stretch>
        </p:blipFill>
        <p:spPr>
          <a:xfrm>
            <a:off x="3977572" y="3950851"/>
            <a:ext cx="4236857" cy="2743200"/>
          </a:xfrm>
          <a:prstGeom prst="rect">
            <a:avLst/>
          </a:prstGeom>
        </p:spPr>
      </p:pic>
      <p:sp>
        <p:nvSpPr>
          <p:cNvPr id="3" name="TextBox 2">
            <a:extLst>
              <a:ext uri="{FF2B5EF4-FFF2-40B4-BE49-F238E27FC236}">
                <a16:creationId xmlns:a16="http://schemas.microsoft.com/office/drawing/2014/main" id="{9B014D0A-44D4-48B8-9ED7-1880A31B6A96}"/>
              </a:ext>
            </a:extLst>
          </p:cNvPr>
          <p:cNvSpPr txBox="1"/>
          <p:nvPr/>
        </p:nvSpPr>
        <p:spPr>
          <a:xfrm>
            <a:off x="609600" y="1066800"/>
            <a:ext cx="10972800" cy="2862322"/>
          </a:xfrm>
          <a:prstGeom prst="rect">
            <a:avLst/>
          </a:prstGeom>
          <a:noFill/>
        </p:spPr>
        <p:txBody>
          <a:bodyPr wrap="square" rtlCol="0">
            <a:spAutoFit/>
          </a:bodyPr>
          <a:lstStyle/>
          <a:p>
            <a:pPr marL="0" marR="0" algn="just">
              <a:spcBef>
                <a:spcPts val="0"/>
              </a:spcBef>
              <a:spcAft>
                <a:spcPts val="0"/>
              </a:spcAft>
            </a:pPr>
            <a:r>
              <a:rPr lang="en-US" sz="3000" dirty="0">
                <a:effectLst>
                  <a:outerShdw blurRad="38100" dist="38100" dir="2700000" algn="tl">
                    <a:srgbClr val="000000">
                      <a:alpha val="43137"/>
                    </a:srgbClr>
                  </a:outerShdw>
                </a:effectLst>
                <a:latin typeface="Calibri" panose="020F0502020204030204" pitchFamily="34" charset="0"/>
              </a:rPr>
              <a:t>“During the pandemic, national leaders around the world flexed their authority and imposed airtight rules and restrictions, from the mandatory wearing of face masks to body-temperature checks at the entries to communal spaces like train stations and supermarkets. Even after the pandemic faded, this more authoritarian control and oversight of citizens and their activities stuck and even intensified.”</a:t>
            </a:r>
          </a:p>
        </p:txBody>
      </p:sp>
      <p:sp>
        <p:nvSpPr>
          <p:cNvPr id="4" name="Rectangle 1026">
            <a:extLst>
              <a:ext uri="{FF2B5EF4-FFF2-40B4-BE49-F238E27FC236}">
                <a16:creationId xmlns:a16="http://schemas.microsoft.com/office/drawing/2014/main" id="{D235C6BC-B166-4603-BD3E-10F6600D9951}"/>
              </a:ext>
            </a:extLst>
          </p:cNvPr>
          <p:cNvSpPr txBox="1">
            <a:spLocks noChangeArrowheads="1"/>
          </p:cNvSpPr>
          <p:nvPr/>
        </p:nvSpPr>
        <p:spPr>
          <a:xfrm>
            <a:off x="3924300" y="228600"/>
            <a:ext cx="4343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solidFill>
                  <a:srgbClr val="00FFFF"/>
                </a:solidFill>
              </a:rPr>
              <a:t>Scenario Narratives</a:t>
            </a:r>
          </a:p>
        </p:txBody>
      </p:sp>
    </p:spTree>
    <p:extLst>
      <p:ext uri="{BB962C8B-B14F-4D97-AF65-F5344CB8AC3E}">
        <p14:creationId xmlns:p14="http://schemas.microsoft.com/office/powerpoint/2010/main" val="89991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ow is the time for a 'great reset' of capitalism | World Economic Forum">
            <a:extLst>
              <a:ext uri="{FF2B5EF4-FFF2-40B4-BE49-F238E27FC236}">
                <a16:creationId xmlns:a16="http://schemas.microsoft.com/office/drawing/2014/main" id="{46236146-CFA2-4963-B7CE-194EB6B3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
            <a:ext cx="1097280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C599E-8C17-4186-AD48-E23ACB17DA00}"/>
              </a:ext>
            </a:extLst>
          </p:cNvPr>
          <p:cNvPicPr>
            <a:picLocks noChangeAspect="1"/>
          </p:cNvPicPr>
          <p:nvPr/>
        </p:nvPicPr>
        <p:blipFill>
          <a:blip r:embed="rId2"/>
          <a:stretch>
            <a:fillRect/>
          </a:stretch>
        </p:blipFill>
        <p:spPr>
          <a:xfrm>
            <a:off x="609601" y="137160"/>
            <a:ext cx="10972800" cy="6583680"/>
          </a:xfrm>
          <a:prstGeom prst="rect">
            <a:avLst/>
          </a:prstGeom>
        </p:spPr>
      </p:pic>
    </p:spTree>
    <p:extLst>
      <p:ext uri="{BB962C8B-B14F-4D97-AF65-F5344CB8AC3E}">
        <p14:creationId xmlns:p14="http://schemas.microsoft.com/office/powerpoint/2010/main" val="352741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Klaus Schwab's World Really Looks Like | Armstrong Economics">
            <a:extLst>
              <a:ext uri="{FF2B5EF4-FFF2-40B4-BE49-F238E27FC236}">
                <a16:creationId xmlns:a16="http://schemas.microsoft.com/office/drawing/2014/main" id="{6CA3CD39-8044-4A8E-8ADE-885FAF975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80849"/>
            <a:ext cx="10972800" cy="469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33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36F2DC-16C2-4C1A-BD50-808D77D6F1A4}"/>
              </a:ext>
            </a:extLst>
          </p:cNvPr>
          <p:cNvSpPr txBox="1"/>
          <p:nvPr/>
        </p:nvSpPr>
        <p:spPr>
          <a:xfrm>
            <a:off x="614276" y="1119499"/>
            <a:ext cx="10963449" cy="2062103"/>
          </a:xfrm>
          <a:prstGeom prst="rect">
            <a:avLst/>
          </a:prstGeom>
          <a:noFill/>
        </p:spPr>
        <p:txBody>
          <a:bodyPr wrap="square">
            <a:spAutoFit/>
          </a:bodyPr>
          <a:lstStyle/>
          <a:p>
            <a:pPr algn="just"/>
            <a:r>
              <a:rPr lang="en-US" sz="3200" b="0" i="0" dirty="0">
                <a:effectLst/>
                <a:latin typeface="Calibri" panose="020F0502020204030204" pitchFamily="34" charset="0"/>
                <a:cs typeface="Calibri" panose="020F0502020204030204" pitchFamily="34" charset="0"/>
              </a:rPr>
              <a:t>“This pandemic has provided an opportunity for a reset</a:t>
            </a:r>
            <a:r>
              <a:rPr lang="en-US" sz="3200" dirty="0">
                <a:latin typeface="Calibri" panose="020F0502020204030204" pitchFamily="34" charset="0"/>
                <a:cs typeface="Calibri" panose="020F0502020204030204" pitchFamily="34" charset="0"/>
              </a:rPr>
              <a:t>. </a:t>
            </a:r>
            <a:r>
              <a:rPr lang="en-US" sz="3200" b="0" i="0" dirty="0">
                <a:effectLst/>
                <a:latin typeface="Calibri" panose="020F0502020204030204" pitchFamily="34" charset="0"/>
                <a:cs typeface="Calibri" panose="020F0502020204030204" pitchFamily="34" charset="0"/>
              </a:rPr>
              <a:t>This is our chance to accelerate our pre-pandemic efforts to reimagine economic systems that actually address global challenges like extreme poverty, inequality and climate change.”</a:t>
            </a:r>
          </a:p>
        </p:txBody>
      </p:sp>
      <p:sp>
        <p:nvSpPr>
          <p:cNvPr id="8" name="TextBox 7">
            <a:extLst>
              <a:ext uri="{FF2B5EF4-FFF2-40B4-BE49-F238E27FC236}">
                <a16:creationId xmlns:a16="http://schemas.microsoft.com/office/drawing/2014/main" id="{04F1E493-0C29-4755-A9E6-61118A338956}"/>
              </a:ext>
            </a:extLst>
          </p:cNvPr>
          <p:cNvSpPr txBox="1"/>
          <p:nvPr/>
        </p:nvSpPr>
        <p:spPr>
          <a:xfrm>
            <a:off x="614275" y="228600"/>
            <a:ext cx="109634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Canadian Prime Minister: Justin Trudeau</a:t>
            </a:r>
          </a:p>
        </p:txBody>
      </p:sp>
      <p:sp>
        <p:nvSpPr>
          <p:cNvPr id="3" name="TextBox 2">
            <a:extLst>
              <a:ext uri="{FF2B5EF4-FFF2-40B4-BE49-F238E27FC236}">
                <a16:creationId xmlns:a16="http://schemas.microsoft.com/office/drawing/2014/main" id="{A81BBC6E-6813-4B9C-94A2-B765AE09516B}"/>
              </a:ext>
            </a:extLst>
          </p:cNvPr>
          <p:cNvSpPr txBox="1"/>
          <p:nvPr/>
        </p:nvSpPr>
        <p:spPr>
          <a:xfrm>
            <a:off x="614276" y="6410076"/>
            <a:ext cx="10963449" cy="369332"/>
          </a:xfrm>
          <a:prstGeom prst="rect">
            <a:avLst/>
          </a:prstGeom>
          <a:noFill/>
        </p:spPr>
        <p:txBody>
          <a:bodyPr wrap="square" rtlCol="0">
            <a:spAutoFit/>
          </a:bodyPr>
          <a:lstStyle/>
          <a:p>
            <a:pPr algn="ctr"/>
            <a:r>
              <a:rPr lang="en-US" sz="1800" dirty="0">
                <a:effectLst/>
                <a:latin typeface="Calibri" panose="020F0502020204030204" pitchFamily="34" charset="0"/>
                <a:ea typeface="Calibri" panose="020F0502020204030204" pitchFamily="34" charset="0"/>
                <a:cs typeface="Calibri" panose="020F0502020204030204" pitchFamily="34" charset="0"/>
              </a:rPr>
              <a:t>https://thenewamerican.com/canadas-justin-trudeau-ties-covid-19-recovery-to-reset-and-un-agenda-2030</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1C8D1A43-95B9-4FFE-8D8C-6E0D56CB532C}"/>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419600" y="36576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926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6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48250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1:7</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He is coming with the clouds, and every eye will see Him, even those who pierced Him; and all the tribes of the earth will mourn over Him.”</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26</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3F6135-957C-4D9F-B943-DC786A8DCB94}"/>
              </a:ext>
            </a:extLst>
          </p:cNvPr>
          <p:cNvPicPr>
            <a:picLocks noChangeAspect="1"/>
          </p:cNvPicPr>
          <p:nvPr/>
        </p:nvPicPr>
        <p:blipFill>
          <a:blip r:embed="rId3"/>
          <a:stretch>
            <a:fillRect/>
          </a:stretch>
        </p:blipFill>
        <p:spPr>
          <a:xfrm>
            <a:off x="4570853" y="2514600"/>
            <a:ext cx="3050295" cy="2286000"/>
          </a:xfrm>
          <a:prstGeom prst="rect">
            <a:avLst/>
          </a:prstGeom>
          <a:ln>
            <a:solidFill>
              <a:schemeClr val="tx1"/>
            </a:solidFill>
          </a:ln>
        </p:spPr>
      </p:pic>
    </p:spTree>
    <p:extLst>
      <p:ext uri="{BB962C8B-B14F-4D97-AF65-F5344CB8AC3E}">
        <p14:creationId xmlns:p14="http://schemas.microsoft.com/office/powerpoint/2010/main" val="341331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nvPr>
        </p:nvGraphicFramePr>
        <p:xfrm>
          <a:off x="609600" y="228600"/>
          <a:ext cx="10972800" cy="6156912"/>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tx1">
                        <a:lumMod val="85000"/>
                      </a:schemeClr>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in the air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to the earth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(Zech 14:4)</a:t>
                      </a: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4:15-17)</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 His saints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19:14)</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4:18)</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only 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16" marB="45716" anchor="ctr" horzOverflow="overflow">
                    <a:solidFill>
                      <a:schemeClr val="tx1">
                        <a:lumMod val="85000"/>
                      </a:schemeClr>
                    </a:solidFill>
                  </a:tcPr>
                </a:tc>
                <a:tc>
                  <a:txBody>
                    <a:bodyPr/>
                    <a:lstStyle/>
                    <a:p>
                      <a:pPr marL="112713"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both believers &amp; unbelievers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19:15)</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970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nvPr>
        </p:nvGraphicFramePr>
        <p:xfrm>
          <a:off x="609600" y="228600"/>
          <a:ext cx="10972800" cy="5730248"/>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Rapture Distinct from Second Advent</a:t>
                      </a:r>
                      <a:endPar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4:13-18; 1 Cor 15:51-58)</a:t>
                      </a:r>
                    </a:p>
                  </a:txBody>
                  <a:tcPr marT="45716" marB="45716"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rgbClr val="DDDDDD"/>
                    </a:solidFill>
                  </a:tcPr>
                </a:tc>
                <a:extLst>
                  <a:ext uri="{0D108BD9-81ED-4DB2-BD59-A6C34878D82A}">
                    <a16:rowId xmlns:a16="http://schemas.microsoft.com/office/drawing/2014/main" val="10000"/>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1:7)</a:t>
                      </a:r>
                    </a:p>
                  </a:txBody>
                  <a:tcPr marT="45723" marB="45723" anchor="ctr" horzOverflow="overflow">
                    <a:solidFill>
                      <a:srgbClr val="DDDDDD"/>
                    </a:solidFill>
                  </a:tcPr>
                </a:tc>
                <a:extLst>
                  <a:ext uri="{0D108BD9-81ED-4DB2-BD59-A6C34878D82A}">
                    <a16:rowId xmlns:a16="http://schemas.microsoft.com/office/drawing/2014/main" val="10001"/>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4:16)</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(Jude 14)</a:t>
                      </a:r>
                    </a:p>
                  </a:txBody>
                  <a:tcPr marT="45723" marB="45723" anchor="ctr" horzOverflow="overflow">
                    <a:solidFill>
                      <a:srgbClr val="DDDDDD"/>
                    </a:solidFill>
                  </a:tcPr>
                </a:tc>
                <a:extLst>
                  <a:ext uri="{0D108BD9-81ED-4DB2-BD59-A6C34878D82A}">
                    <a16:rowId xmlns:a16="http://schemas.microsoft.com/office/drawing/2014/main" val="10002"/>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Cor 15: 51)</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solidFill>
                      <a:srgbClr val="DDDDDD"/>
                    </a:solidFill>
                  </a:tcPr>
                </a:tc>
                <a:extLst>
                  <a:ext uri="{0D108BD9-81ED-4DB2-BD59-A6C34878D82A}">
                    <a16:rowId xmlns:a16="http://schemas.microsoft.com/office/drawing/2014/main" val="10003"/>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Church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1:10)</a:t>
                      </a:r>
                    </a:p>
                  </a:txBody>
                  <a:tcPr marT="45723" marB="45723" anchor="ctr" horzOverflow="overflow">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Israel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(Matt 23:37-39)</a:t>
                      </a:r>
                    </a:p>
                  </a:txBody>
                  <a:tcPr marT="45723" marB="45723" anchor="ctr" horzOverflow="overflow">
                    <a:solidFill>
                      <a:srgbClr val="DDDDD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92000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001095"/>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45478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1:7</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He is coming with the clouds, and </a:t>
            </a:r>
            <a:r>
              <a:rPr lang="en-US" sz="3600" b="1" u="sng" dirty="0">
                <a:solidFill>
                  <a:srgbClr val="FFFFCC"/>
                </a:solidFill>
                <a:latin typeface="Calibri" panose="020F0502020204030204" pitchFamily="34" charset="0"/>
                <a:cs typeface="Calibri" panose="020F0502020204030204" pitchFamily="34" charset="0"/>
              </a:rPr>
              <a:t>every eye</a:t>
            </a:r>
            <a:r>
              <a:rPr lang="en-US" sz="3600" dirty="0">
                <a:latin typeface="Calibri" panose="020F0502020204030204" pitchFamily="34" charset="0"/>
                <a:cs typeface="Calibri" panose="020F0502020204030204" pitchFamily="34" charset="0"/>
              </a:rPr>
              <a:t> will see Him, even those who pierced Him; and all the tribes of the earth will mourn over Him.”</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30</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CA988C9-948F-4456-8F1C-78B17CCC1287}"/>
              </a:ext>
            </a:extLst>
          </p:cNvPr>
          <p:cNvPicPr>
            <a:picLocks noChangeAspect="1"/>
          </p:cNvPicPr>
          <p:nvPr/>
        </p:nvPicPr>
        <p:blipFill>
          <a:blip r:embed="rId3"/>
          <a:stretch>
            <a:fillRect/>
          </a:stretch>
        </p:blipFill>
        <p:spPr>
          <a:xfrm>
            <a:off x="4570853" y="2514600"/>
            <a:ext cx="3050295" cy="2286000"/>
          </a:xfrm>
          <a:prstGeom prst="rect">
            <a:avLst/>
          </a:prstGeom>
          <a:ln>
            <a:solidFill>
              <a:schemeClr val="tx1"/>
            </a:solidFill>
          </a:ln>
        </p:spPr>
      </p:pic>
    </p:spTree>
    <p:extLst>
      <p:ext uri="{BB962C8B-B14F-4D97-AF65-F5344CB8AC3E}">
        <p14:creationId xmlns:p14="http://schemas.microsoft.com/office/powerpoint/2010/main" val="111095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1:7</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He is coming with the clouds, and every eye will see Him, even those who </a:t>
            </a:r>
            <a:r>
              <a:rPr lang="en-US" sz="3600" b="1" u="sng" dirty="0">
                <a:solidFill>
                  <a:srgbClr val="FFFFCC"/>
                </a:solidFill>
                <a:latin typeface="Calibri" panose="020F0502020204030204" pitchFamily="34" charset="0"/>
                <a:cs typeface="Calibri" panose="020F0502020204030204" pitchFamily="34" charset="0"/>
              </a:rPr>
              <a:t>pierced</a:t>
            </a:r>
            <a:r>
              <a:rPr lang="en-US" sz="3600" dirty="0">
                <a:latin typeface="Calibri" panose="020F0502020204030204" pitchFamily="34" charset="0"/>
                <a:cs typeface="Calibri" panose="020F0502020204030204" pitchFamily="34" charset="0"/>
              </a:rPr>
              <a:t> Him; and all the tribes</a:t>
            </a:r>
            <a:r>
              <a:rPr lang="en-US" sz="3600" b="1" u="sng" dirty="0">
                <a:solidFill>
                  <a:srgbClr val="FFFFCC"/>
                </a:solidFill>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of the earth will mourn over Him.”</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31</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5CDBB68-E96E-414D-AB40-36540CE3B7F6}"/>
              </a:ext>
            </a:extLst>
          </p:cNvPr>
          <p:cNvPicPr>
            <a:picLocks noChangeAspect="1"/>
          </p:cNvPicPr>
          <p:nvPr/>
        </p:nvPicPr>
        <p:blipFill>
          <a:blip r:embed="rId3"/>
          <a:stretch>
            <a:fillRect/>
          </a:stretch>
        </p:blipFill>
        <p:spPr>
          <a:xfrm>
            <a:off x="4570853" y="2514600"/>
            <a:ext cx="3050295" cy="2286000"/>
          </a:xfrm>
          <a:prstGeom prst="rect">
            <a:avLst/>
          </a:prstGeom>
          <a:ln>
            <a:solidFill>
              <a:schemeClr val="tx1"/>
            </a:solidFill>
          </a:ln>
        </p:spPr>
      </p:pic>
    </p:spTree>
    <p:extLst>
      <p:ext uri="{BB962C8B-B14F-4D97-AF65-F5344CB8AC3E}">
        <p14:creationId xmlns:p14="http://schemas.microsoft.com/office/powerpoint/2010/main" val="4241850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71812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1:7</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He is coming with the clouds, and every eye will see Him, even those who pierced Him; and all the </a:t>
            </a:r>
            <a:r>
              <a:rPr lang="en-US" sz="3600" b="1" u="sng" dirty="0">
                <a:solidFill>
                  <a:srgbClr val="FFFFCC"/>
                </a:solidFill>
                <a:latin typeface="Calibri" panose="020F0502020204030204" pitchFamily="34" charset="0"/>
                <a:cs typeface="Calibri" panose="020F0502020204030204" pitchFamily="34" charset="0"/>
              </a:rPr>
              <a:t>tribes</a:t>
            </a:r>
            <a:r>
              <a:rPr lang="en-US" sz="3600" dirty="0">
                <a:latin typeface="Calibri" panose="020F0502020204030204" pitchFamily="34" charset="0"/>
                <a:cs typeface="Calibri" panose="020F0502020204030204" pitchFamily="34" charset="0"/>
              </a:rPr>
              <a:t> of the earth will </a:t>
            </a:r>
            <a:r>
              <a:rPr lang="en-US" sz="3600" b="1" u="sng" dirty="0">
                <a:solidFill>
                  <a:srgbClr val="FFFFCC"/>
                </a:solidFill>
                <a:latin typeface="Calibri" panose="020F0502020204030204" pitchFamily="34" charset="0"/>
                <a:cs typeface="Calibri" panose="020F0502020204030204" pitchFamily="34" charset="0"/>
              </a:rPr>
              <a:t>mourn</a:t>
            </a:r>
            <a:r>
              <a:rPr lang="en-US" sz="3600" dirty="0">
                <a:latin typeface="Calibri" panose="020F0502020204030204" pitchFamily="34" charset="0"/>
                <a:cs typeface="Calibri" panose="020F0502020204030204" pitchFamily="34" charset="0"/>
              </a:rPr>
              <a:t> over Him.”</a:t>
            </a:r>
          </a:p>
        </p:txBody>
      </p:sp>
      <p:sp>
        <p:nvSpPr>
          <p:cNvPr id="4" name="Rectangle 37">
            <a:extLst>
              <a:ext uri="{FF2B5EF4-FFF2-40B4-BE49-F238E27FC236}">
                <a16:creationId xmlns:a16="http://schemas.microsoft.com/office/drawing/2014/main" id="{54C938CD-FFB4-4BB4-B3E3-E012B7BB7B58}"/>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33</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CE51C5C-8C26-47AE-A217-A2313074AB36}"/>
              </a:ext>
            </a:extLst>
          </p:cNvPr>
          <p:cNvPicPr>
            <a:picLocks noChangeAspect="1"/>
          </p:cNvPicPr>
          <p:nvPr/>
        </p:nvPicPr>
        <p:blipFill>
          <a:blip r:embed="rId3"/>
          <a:stretch>
            <a:fillRect/>
          </a:stretch>
        </p:blipFill>
        <p:spPr>
          <a:xfrm>
            <a:off x="4570853" y="2514600"/>
            <a:ext cx="3050295" cy="2286000"/>
          </a:xfrm>
          <a:prstGeom prst="rect">
            <a:avLst/>
          </a:prstGeom>
          <a:ln>
            <a:solidFill>
              <a:schemeClr val="tx1"/>
            </a:solidFill>
          </a:ln>
        </p:spPr>
      </p:pic>
    </p:spTree>
    <p:extLst>
      <p:ext uri="{BB962C8B-B14F-4D97-AF65-F5344CB8AC3E}">
        <p14:creationId xmlns:p14="http://schemas.microsoft.com/office/powerpoint/2010/main" val="406417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C49AA-FB51-422B-BCEC-E4B16BDCE4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47700" y="2"/>
            <a:ext cx="10896600" cy="5293757"/>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not see Me until you say,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43950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5440" y="708660"/>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526357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51054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Revelation 12:5</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“And she gave birth to a son, a male child, who is to rule all the nations with a rod of iron; and her child was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caught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to God and to His throne.”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A74052A-D6D3-46F4-99AD-BBA888B6BB07}"/>
              </a:ext>
            </a:extLst>
          </p:cNvPr>
          <p:cNvPicPr>
            <a:picLocks noChangeAspect="1"/>
          </p:cNvPicPr>
          <p:nvPr/>
        </p:nvPicPr>
        <p:blipFill>
          <a:blip r:embed="rId3"/>
          <a:stretch>
            <a:fillRect/>
          </a:stretch>
        </p:blipFill>
        <p:spPr>
          <a:xfrm>
            <a:off x="5059190" y="2514600"/>
            <a:ext cx="2073620" cy="2286000"/>
          </a:xfrm>
          <a:prstGeom prst="rect">
            <a:avLst/>
          </a:prstGeom>
          <a:ln>
            <a:solidFill>
              <a:schemeClr val="tx1"/>
            </a:solidFill>
          </a:ln>
        </p:spPr>
      </p:pic>
    </p:spTree>
    <p:extLst>
      <p:ext uri="{BB962C8B-B14F-4D97-AF65-F5344CB8AC3E}">
        <p14:creationId xmlns:p14="http://schemas.microsoft.com/office/powerpoint/2010/main" val="3538232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799" cy="51054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1 Thessalonians 4:13-18</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in the clouds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meet the Lord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in the air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528630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part…</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1186128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…of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185214"/>
          </a:xfrm>
          <a:prstGeom prst="rect">
            <a:avLst/>
          </a:prstGeom>
        </p:spPr>
        <p:txBody>
          <a:bodyPr wrap="square">
            <a:spAutoFit/>
          </a:bodyPr>
          <a:lstStyle/>
          <a:p>
            <a:pPr marL="457200" indent="-457200">
              <a:spcBef>
                <a:spcPts val="0"/>
              </a:spcBef>
              <a:spcAft>
                <a:spcPts val="24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24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40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228600"/>
            <a:ext cx="7772400" cy="838200"/>
          </a:xfrm>
        </p:spPr>
        <p:txBody>
          <a:bodyPr/>
          <a:lstStyle/>
          <a:p>
            <a:pPr algn="ctr" eaLnBrk="1" hangingPunct="1"/>
            <a:r>
              <a:rPr lang="en-US" sz="4000" dirty="0">
                <a:effectLst>
                  <a:outerShdw blurRad="38100" dist="38100" dir="2700000" algn="tl">
                    <a:srgbClr val="000000">
                      <a:alpha val="43137"/>
                    </a:srgbClr>
                  </a:outerShdw>
                </a:effectLst>
              </a:rPr>
              <a:t>Satan’s Two Strategies</a:t>
            </a:r>
          </a:p>
        </p:txBody>
      </p:sp>
      <p:sp>
        <p:nvSpPr>
          <p:cNvPr id="10243" name="Rectangle 3"/>
          <p:cNvSpPr>
            <a:spLocks noGrp="1" noChangeArrowheads="1"/>
          </p:cNvSpPr>
          <p:nvPr>
            <p:ph type="body" idx="1"/>
          </p:nvPr>
        </p:nvSpPr>
        <p:spPr>
          <a:xfrm>
            <a:off x="2400300" y="1143000"/>
            <a:ext cx="7391400" cy="1828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Past failed strategy</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12:6-17 – Present &amp; future strategy</a:t>
            </a:r>
          </a:p>
        </p:txBody>
      </p:sp>
      <p:pic>
        <p:nvPicPr>
          <p:cNvPr id="10244"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74109" y="2971800"/>
            <a:ext cx="4843782" cy="3657600"/>
          </a:xfrm>
          <a:prstGeom prst="rect">
            <a:avLst/>
          </a:prstGeom>
          <a:noFill/>
          <a:ln w="9525">
            <a:noFill/>
            <a:miter lim="800000"/>
            <a:headEnd/>
            <a:tailEnd/>
          </a:ln>
        </p:spPr>
      </p:pic>
    </p:spTree>
    <p:extLst>
      <p:ext uri="{BB962C8B-B14F-4D97-AF65-F5344CB8AC3E}">
        <p14:creationId xmlns:p14="http://schemas.microsoft.com/office/powerpoint/2010/main" val="2457400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132124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4068528656"/>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1849524765"/>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sng"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8405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6E57B-48E7-4E64-83CB-D373606F09BA}"/>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332079295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90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sp>
        <p:nvSpPr>
          <p:cNvPr id="22531" name="Rectangle 3"/>
          <p:cNvSpPr>
            <a:spLocks noGrp="1" noChangeArrowheads="1"/>
          </p:cNvSpPr>
          <p:nvPr>
            <p:ph type="body" sz="half" idx="2"/>
          </p:nvPr>
        </p:nvSpPr>
        <p:spPr>
          <a:xfrm>
            <a:off x="2321718" y="1371600"/>
            <a:ext cx="7548564" cy="2743200"/>
          </a:xfrm>
        </p:spPr>
        <p:txBody>
          <a:bodyPr/>
          <a:lstStyle/>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Why did the Church begin on Pentecost?</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4570037" y="4248150"/>
            <a:ext cx="3051927" cy="2286000"/>
          </a:xfrm>
          <a:prstGeom prst="rect">
            <a:avLst/>
          </a:prstGeom>
          <a:ln>
            <a:solidFill>
              <a:schemeClr val="tx1"/>
            </a:solidFill>
          </a:ln>
        </p:spPr>
      </p:pic>
    </p:spTree>
    <p:extLst>
      <p:ext uri="{BB962C8B-B14F-4D97-AF65-F5344CB8AC3E}">
        <p14:creationId xmlns:p14="http://schemas.microsoft.com/office/powerpoint/2010/main" val="2824232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4570037" y="4248150"/>
            <a:ext cx="3051927" cy="2286000"/>
          </a:xfrm>
          <a:prstGeom prst="rect">
            <a:avLst/>
          </a:prstGeom>
          <a:ln>
            <a:solidFill>
              <a:schemeClr val="tx1"/>
            </a:solidFill>
          </a:ln>
        </p:spPr>
      </p:pic>
      <p:sp>
        <p:nvSpPr>
          <p:cNvPr id="9" name="Rectangle 3">
            <a:extLst>
              <a:ext uri="{FF2B5EF4-FFF2-40B4-BE49-F238E27FC236}">
                <a16:creationId xmlns:a16="http://schemas.microsoft.com/office/drawing/2014/main" id="{66E996FB-0007-4EDA-A9AB-403933D11D7E}"/>
              </a:ext>
            </a:extLst>
          </p:cNvPr>
          <p:cNvSpPr txBox="1">
            <a:spLocks noChangeArrowheads="1"/>
          </p:cNvSpPr>
          <p:nvPr/>
        </p:nvSpPr>
        <p:spPr bwMode="auto">
          <a:xfrm>
            <a:off x="2321718" y="1371600"/>
            <a:ext cx="7548564"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3088" indent="-573088" algn="just" eaLnBrk="1" hangingPunct="1">
              <a:spcBef>
                <a:spcPts val="0"/>
              </a:spcBef>
              <a:spcAft>
                <a:spcPts val="3600"/>
              </a:spcAft>
              <a:buClr>
                <a:srgbClr val="FF66FF"/>
              </a:buClr>
              <a:buSzPct val="100000"/>
              <a:buFont typeface="+mj-lt"/>
              <a:buAutoNum type="alphaUcPeriod"/>
              <a:defRPr/>
            </a:pP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Why did the Church begin on Pentecost?</a:t>
            </a:r>
          </a:p>
        </p:txBody>
      </p:sp>
    </p:spTree>
    <p:extLst>
      <p:ext uri="{BB962C8B-B14F-4D97-AF65-F5344CB8AC3E}">
        <p14:creationId xmlns:p14="http://schemas.microsoft.com/office/powerpoint/2010/main" val="1958720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032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524315"/>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400" dirty="0">
                <a:effectLst>
                  <a:outerShdw blurRad="38100" dist="38100" dir="2700000" algn="tl">
                    <a:srgbClr val="000000">
                      <a:alpha val="43137"/>
                    </a:srgbClr>
                  </a:outerShdw>
                </a:effectLst>
                <a:latin typeface="Calibri" panose="020F0502020204030204" pitchFamily="34" charset="0"/>
              </a:rPr>
              <a:t>,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738118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005" y="1828800"/>
            <a:ext cx="3877990" cy="32004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32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4570037" y="4248150"/>
            <a:ext cx="3051927" cy="2286000"/>
          </a:xfrm>
          <a:prstGeom prst="rect">
            <a:avLst/>
          </a:prstGeom>
          <a:ln>
            <a:solidFill>
              <a:schemeClr val="tx1"/>
            </a:solidFill>
          </a:ln>
        </p:spPr>
      </p:pic>
      <p:sp>
        <p:nvSpPr>
          <p:cNvPr id="9" name="Rectangle 3">
            <a:extLst>
              <a:ext uri="{FF2B5EF4-FFF2-40B4-BE49-F238E27FC236}">
                <a16:creationId xmlns:a16="http://schemas.microsoft.com/office/drawing/2014/main" id="{9CAE606A-2D30-4BE4-A0B5-C071DE917A17}"/>
              </a:ext>
            </a:extLst>
          </p:cNvPr>
          <p:cNvSpPr txBox="1">
            <a:spLocks noChangeArrowheads="1"/>
          </p:cNvSpPr>
          <p:nvPr/>
        </p:nvSpPr>
        <p:spPr bwMode="auto">
          <a:xfrm>
            <a:off x="2321718" y="1371600"/>
            <a:ext cx="7548564"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Why did the Church begin on Pentecost?</a:t>
            </a:r>
          </a:p>
        </p:txBody>
      </p:sp>
    </p:spTree>
    <p:extLst>
      <p:ext uri="{BB962C8B-B14F-4D97-AF65-F5344CB8AC3E}">
        <p14:creationId xmlns:p14="http://schemas.microsoft.com/office/powerpoint/2010/main" val="1583757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70147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666509725"/>
              </p:ext>
            </p:extLst>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88529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6FF80-D5ED-4D8B-98E0-46AA6778B93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799"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5072064" y="3429000"/>
            <a:ext cx="2047875" cy="13716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2:14-16</a:t>
            </a:r>
          </a:p>
          <a:p>
            <a:pPr algn="just">
              <a:spcBef>
                <a:spcPts val="0"/>
              </a:spcBef>
              <a:spcAft>
                <a:spcPts val="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Himself is our peace, who made both groups into one and broke down the barrier of the dividing wall,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abolishing in His flesh the enmity, which is the Law of commandments contained in ordinances, so that in Himself He might make the two into one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thus establishing peace,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might reconcile them both in one body to God through the cross, by it having put to death the enmity.”</a:t>
            </a:r>
          </a:p>
        </p:txBody>
      </p:sp>
    </p:spTree>
    <p:extLst>
      <p:ext uri="{BB962C8B-B14F-4D97-AF65-F5344CB8AC3E}">
        <p14:creationId xmlns:p14="http://schemas.microsoft.com/office/powerpoint/2010/main" val="721624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10:32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“Give no offense, either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God.”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2A48C-B40B-4087-BD41-73CBCCB68200}"/>
              </a:ext>
            </a:extLst>
          </p:cNvPr>
          <p:cNvPicPr>
            <a:picLocks noChangeAspect="1"/>
          </p:cNvPicPr>
          <p:nvPr/>
        </p:nvPicPr>
        <p:blipFill>
          <a:blip r:embed="rId3"/>
          <a:stretch>
            <a:fillRect/>
          </a:stretch>
        </p:blipFill>
        <p:spPr>
          <a:xfrm>
            <a:off x="4157304" y="1828661"/>
            <a:ext cx="3877392" cy="3200677"/>
          </a:xfrm>
          <a:prstGeom prst="rect">
            <a:avLst/>
          </a:prstGeom>
        </p:spPr>
      </p:pic>
    </p:spTree>
    <p:extLst>
      <p:ext uri="{BB962C8B-B14F-4D97-AF65-F5344CB8AC3E}">
        <p14:creationId xmlns:p14="http://schemas.microsoft.com/office/powerpoint/2010/main" val="2376595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909565" y="228600"/>
            <a:ext cx="637287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Arnold G. Fruchtenbaum</a:t>
            </a:r>
            <a:br>
              <a:rPr lang="en-US" sz="24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“Israel and the Church,” in Issues in Dispensationalism, ed. Wesley R. Willis and John R. Master (Chicago: Moody, 1994), 118.</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22022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book of Acts, both Israel and the church exist simultaneously. The term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twenty times and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ekklēsia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 nineteen times, yet the two groups are always kept distinct.”</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 y="76200"/>
            <a:ext cx="820011" cy="1097280"/>
          </a:xfrm>
          <a:prstGeom prst="rect">
            <a:avLst/>
          </a:prstGeom>
          <a:ln>
            <a:solidFill>
              <a:schemeClr val="tx1"/>
            </a:solidFill>
          </a:ln>
        </p:spPr>
      </p:pic>
      <p:pic>
        <p:nvPicPr>
          <p:cNvPr id="4" name="Picture 3">
            <a:extLst>
              <a:ext uri="{FF2B5EF4-FFF2-40B4-BE49-F238E27FC236}">
                <a16:creationId xmlns:a16="http://schemas.microsoft.com/office/drawing/2014/main" id="{02B69821-2519-4F48-9628-FE5C00B3601B}"/>
              </a:ext>
            </a:extLst>
          </p:cNvPr>
          <p:cNvPicPr>
            <a:picLocks noChangeAspect="1"/>
          </p:cNvPicPr>
          <p:nvPr/>
        </p:nvPicPr>
        <p:blipFill rotWithShape="1">
          <a:blip r:embed="rId10"/>
          <a:srcRect b="16497"/>
          <a:stretch/>
        </p:blipFill>
        <p:spPr>
          <a:xfrm>
            <a:off x="2431987" y="4548719"/>
            <a:ext cx="7328027" cy="1394881"/>
          </a:xfrm>
          <a:prstGeom prst="rect">
            <a:avLst/>
          </a:prstGeom>
        </p:spPr>
      </p:pic>
    </p:spTree>
    <p:extLst>
      <p:ext uri="{BB962C8B-B14F-4D97-AF65-F5344CB8AC3E}">
        <p14:creationId xmlns:p14="http://schemas.microsoft.com/office/powerpoint/2010/main" val="436572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6. Rapture on a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2" name="Picture 1">
            <a:extLst>
              <a:ext uri="{FF2B5EF4-FFF2-40B4-BE49-F238E27FC236}">
                <a16:creationId xmlns:a16="http://schemas.microsoft.com/office/drawing/2014/main" id="{EC757464-04D8-4AC1-921E-6CB1A6D23875}"/>
              </a:ext>
            </a:extLst>
          </p:cNvPr>
          <p:cNvPicPr>
            <a:picLocks noChangeAspect="1"/>
          </p:cNvPicPr>
          <p:nvPr/>
        </p:nvPicPr>
        <p:blipFill>
          <a:blip r:embed="rId3"/>
          <a:stretch>
            <a:fillRect/>
          </a:stretch>
        </p:blipFill>
        <p:spPr>
          <a:xfrm>
            <a:off x="4570037" y="4248150"/>
            <a:ext cx="3051927" cy="2286000"/>
          </a:xfrm>
          <a:prstGeom prst="rect">
            <a:avLst/>
          </a:prstGeom>
          <a:ln>
            <a:solidFill>
              <a:schemeClr val="tx1"/>
            </a:solidFill>
          </a:ln>
        </p:spPr>
      </p:pic>
      <p:sp>
        <p:nvSpPr>
          <p:cNvPr id="9" name="Rectangle 3">
            <a:extLst>
              <a:ext uri="{FF2B5EF4-FFF2-40B4-BE49-F238E27FC236}">
                <a16:creationId xmlns:a16="http://schemas.microsoft.com/office/drawing/2014/main" id="{9CAE606A-2D30-4BE4-A0B5-C071DE917A17}"/>
              </a:ext>
            </a:extLst>
          </p:cNvPr>
          <p:cNvSpPr txBox="1">
            <a:spLocks noChangeArrowheads="1"/>
          </p:cNvSpPr>
          <p:nvPr/>
        </p:nvSpPr>
        <p:spPr bwMode="auto">
          <a:xfrm>
            <a:off x="2321718" y="1371600"/>
            <a:ext cx="7660482"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Denies imminency</a:t>
            </a:r>
          </a:p>
          <a:p>
            <a:pPr marL="573088" indent="-573088" algn="just" eaLnBrk="1" hangingPunct="1">
              <a:spcBef>
                <a:spcPts val="0"/>
              </a:spcBef>
              <a:spcAft>
                <a:spcPts val="3600"/>
              </a:spcAft>
              <a:buClr>
                <a:srgbClr val="FF66FF"/>
              </a:buClr>
              <a:buSzPct val="100000"/>
              <a:buFont typeface="+mj-lt"/>
              <a:buAutoNum type="alphaUcPeriod"/>
              <a:defRPr/>
            </a:pPr>
            <a:r>
              <a:rPr lang="en-US" kern="0" dirty="0">
                <a:effectLst>
                  <a:outerShdw blurRad="38100" dist="38100" dir="2700000" algn="tl">
                    <a:srgbClr val="000000">
                      <a:alpha val="43137"/>
                    </a:srgbClr>
                  </a:outerShdw>
                </a:effectLst>
                <a:cs typeface="Calibri" panose="020F0502020204030204" pitchFamily="34" charset="0"/>
              </a:rPr>
              <a:t>Places Church under the Mosaic Law</a:t>
            </a:r>
          </a:p>
          <a:p>
            <a:pPr marL="573088" indent="-573088" algn="just" eaLnBrk="1" hangingPunct="1">
              <a:spcBef>
                <a:spcPts val="0"/>
              </a:spcBef>
              <a:spcAft>
                <a:spcPts val="3600"/>
              </a:spcAft>
              <a:buClr>
                <a:srgbClr val="FF66FF"/>
              </a:buClr>
              <a:buSzPct val="100000"/>
              <a:buFont typeface="+mj-lt"/>
              <a:buAutoNum type="alphaUcPeriod"/>
              <a:defRPr/>
            </a:pP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Why did the Church begin on Pentecost?</a:t>
            </a:r>
          </a:p>
        </p:txBody>
      </p:sp>
    </p:spTree>
    <p:extLst>
      <p:ext uri="{BB962C8B-B14F-4D97-AF65-F5344CB8AC3E}">
        <p14:creationId xmlns:p14="http://schemas.microsoft.com/office/powerpoint/2010/main" val="1224727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sp>
        <p:nvSpPr>
          <p:cNvPr id="16387" name="Rectangle 3"/>
          <p:cNvSpPr>
            <a:spLocks noGrp="1" noChangeArrowheads="1"/>
          </p:cNvSpPr>
          <p:nvPr>
            <p:ph type="body" sz="half" idx="2"/>
          </p:nvPr>
        </p:nvSpPr>
        <p:spPr>
          <a:xfrm>
            <a:off x="609600" y="1257300"/>
            <a:ext cx="10972799" cy="4991100"/>
          </a:xfrm>
        </p:spPr>
        <p:txBody>
          <a:bodyPr/>
          <a:lstStyle/>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Christ referred to the Church in the future tense (Matt. 16:18)</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Paul referred to the Church as a “mystery” (Eph. 3:4-5, 9) </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The Church did not exist prior to Acts 1 since Christ became the head of the Church (Eph. 5:23) after His Ascension (Eph. 1:20-22)</a:t>
            </a:r>
          </a:p>
          <a:p>
            <a:pPr marL="573088" indent="-573088" algn="just" eaLnBrk="1" hangingPunct="1">
              <a:spcBef>
                <a:spcPts val="0"/>
              </a:spcBef>
              <a:spcAft>
                <a:spcPts val="2400"/>
              </a:spcAft>
              <a:buSzPct val="100000"/>
              <a:buFont typeface="+mj-lt"/>
              <a:buAutoNum type="alphaLcPeriod"/>
              <a:defRPr/>
            </a:pPr>
            <a:r>
              <a:rPr lang="en-US" dirty="0">
                <a:effectLst>
                  <a:outerShdw blurRad="38100" dist="38100" dir="2700000" algn="tl">
                    <a:srgbClr val="000000">
                      <a:alpha val="43137"/>
                    </a:srgbClr>
                  </a:outerShdw>
                </a:effectLst>
              </a:rPr>
              <a:t>The Church did not exist prior to Acts 1 since spiritual gifts (1 Cor. 12:7; 14:26) only came into existence after His Ascension (Eph. 4:7-11)</a:t>
            </a:r>
            <a:endParaRPr lang="en-US" sz="2800" dirty="0">
              <a:effectLst>
                <a:outerShdw blurRad="38100" dist="38100" dir="2700000" algn="tl">
                  <a:srgbClr val="000000">
                    <a:alpha val="43137"/>
                  </a:srgbClr>
                </a:outerShdw>
              </a:effectLst>
            </a:endParaRP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1908429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257300"/>
            <a:ext cx="10972800" cy="5219700"/>
          </a:xfrm>
        </p:spPr>
        <p:txBody>
          <a:bodyPr/>
          <a:lstStyle/>
          <a:p>
            <a:pPr marL="573088" indent="-573088" eaLnBrk="1" hangingPunct="1">
              <a:spcBef>
                <a:spcPts val="0"/>
              </a:spcBef>
              <a:spcAft>
                <a:spcPts val="2400"/>
              </a:spcAft>
              <a:buSzPct val="100000"/>
              <a:buFont typeface="+mj-lt"/>
              <a:buAutoNum type="alphaLcPeriod" startAt="5"/>
              <a:defRPr/>
            </a:pPr>
            <a:r>
              <a:rPr lang="en-US" dirty="0">
                <a:effectLst>
                  <a:outerShdw blurRad="38100" dist="38100" dir="2700000" algn="tl">
                    <a:srgbClr val="000000">
                      <a:alpha val="43137"/>
                    </a:srgbClr>
                  </a:outerShdw>
                </a:effectLst>
              </a:rPr>
              <a:t>The Church existed before Paul’s conversion in Acts 9 (Acts 5:11; 8:1,3; Rom. 16:7)</a:t>
            </a:r>
          </a:p>
          <a:p>
            <a:pPr marL="573088" indent="-573088" eaLnBrk="1" hangingPunct="1">
              <a:spcBef>
                <a:spcPts val="0"/>
              </a:spcBef>
              <a:spcAft>
                <a:spcPts val="2400"/>
              </a:spcAft>
              <a:buSzPct val="100000"/>
              <a:buFont typeface="+mj-lt"/>
              <a:buAutoNum type="alphaLcPeriod" startAt="5"/>
              <a:defRPr/>
            </a:pPr>
            <a:r>
              <a:rPr lang="en-US" dirty="0">
                <a:effectLst>
                  <a:outerShdw blurRad="38100" dist="38100" dir="2700000" algn="tl">
                    <a:srgbClr val="000000">
                      <a:alpha val="43137"/>
                    </a:srgbClr>
                  </a:outerShdw>
                </a:effectLst>
              </a:rPr>
              <a:t>The Baptizing </a:t>
            </a:r>
            <a:r>
              <a:rPr lang="en-US" i="1" dirty="0">
                <a:effectLst>
                  <a:outerShdw blurRad="38100" dist="38100" dir="2700000" algn="tl">
                    <a:srgbClr val="000000">
                      <a:alpha val="43137"/>
                    </a:srgbClr>
                  </a:outerShdw>
                </a:effectLst>
              </a:rPr>
              <a:t>(joining, uniting, identifying) </a:t>
            </a:r>
            <a:r>
              <a:rPr lang="en-US" dirty="0">
                <a:effectLst>
                  <a:outerShdw blurRad="38100" dist="38100" dir="2700000" algn="tl">
                    <a:srgbClr val="000000">
                      <a:alpha val="43137"/>
                    </a:srgbClr>
                  </a:outerShdw>
                </a:effectLst>
              </a:rPr>
              <a:t>ministry of the Holy Spirit began in Acts 2</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1 Cor. 12:13</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1:5</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11:15-16</a:t>
            </a:r>
          </a:p>
          <a:p>
            <a:pPr marL="1028700" lvl="1" indent="-458788" eaLnBrk="1" hangingPunct="1">
              <a:spcBef>
                <a:spcPts val="0"/>
              </a:spcBef>
              <a:spcAft>
                <a:spcPts val="1800"/>
              </a:spcAft>
              <a:buSzPct val="100000"/>
              <a:buFont typeface="+mj-lt"/>
              <a:buAutoNum type="arabicParenR"/>
              <a:defRPr/>
            </a:pPr>
            <a:r>
              <a:rPr lang="en-US" dirty="0">
                <a:effectLst>
                  <a:outerShdw blurRad="38100" dist="38100" dir="2700000" algn="tl">
                    <a:srgbClr val="000000">
                      <a:alpha val="43137"/>
                    </a:srgbClr>
                  </a:outerShdw>
                </a:effectLst>
              </a:rPr>
              <a:t>Acts 2:1-4, 37-41</a:t>
            </a:r>
          </a:p>
        </p:txBody>
      </p:sp>
      <p:sp>
        <p:nvSpPr>
          <p:cNvPr id="7" name="Rectangle 2">
            <a:extLst>
              <a:ext uri="{FF2B5EF4-FFF2-40B4-BE49-F238E27FC236}">
                <a16:creationId xmlns:a16="http://schemas.microsoft.com/office/drawing/2014/main" id="{FA21FFFD-0E23-490C-AEE7-1B7947F2BFB2}"/>
              </a:ext>
            </a:extLst>
          </p:cNvPr>
          <p:cNvSpPr>
            <a:spLocks noGrp="1" noChangeArrowheads="1"/>
          </p:cNvSpPr>
          <p:nvPr>
            <p:ph type="title"/>
          </p:nvPr>
        </p:nvSpPr>
        <p:spPr>
          <a:xfrm>
            <a:off x="2133600" y="228600"/>
            <a:ext cx="7924800" cy="838200"/>
          </a:xfrm>
        </p:spPr>
        <p:txBody>
          <a:bodyPr/>
          <a:lstStyle/>
          <a:p>
            <a:pPr algn="ctr" eaLnBrk="1" hangingPunct="1"/>
            <a:r>
              <a:rPr lang="en-US" altLang="en-US" sz="3600" dirty="0">
                <a:effectLst>
                  <a:outerShdw blurRad="38100" dist="38100" dir="2700000" algn="tl">
                    <a:srgbClr val="000000">
                      <a:alpha val="43137"/>
                    </a:srgbClr>
                  </a:outerShdw>
                </a:effectLst>
              </a:rPr>
              <a:t>When Did the Church Begin?</a:t>
            </a:r>
          </a:p>
        </p:txBody>
      </p:sp>
      <p:pic>
        <p:nvPicPr>
          <p:cNvPr id="8" name="Picture 4" descr="King_of_Kings[1]">
            <a:extLst>
              <a:ext uri="{FF2B5EF4-FFF2-40B4-BE49-F238E27FC236}">
                <a16:creationId xmlns:a16="http://schemas.microsoft.com/office/drawing/2014/main" id="{F3201337-D88E-4D84-A507-C923D221065A}"/>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820400" y="121920"/>
            <a:ext cx="810313" cy="1097280"/>
          </a:xfrm>
        </p:spPr>
      </p:pic>
    </p:spTree>
    <p:extLst>
      <p:ext uri="{BB962C8B-B14F-4D97-AF65-F5344CB8AC3E}">
        <p14:creationId xmlns:p14="http://schemas.microsoft.com/office/powerpoint/2010/main" val="3037205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9">
            <a:extLst>
              <a:ext uri="{FF2B5EF4-FFF2-40B4-BE49-F238E27FC236}">
                <a16:creationId xmlns:a16="http://schemas.microsoft.com/office/drawing/2014/main" id="{D35CFE48-0E46-4D26-A4B5-8B5F3A0A9ADF}"/>
              </a:ext>
            </a:extLst>
          </p:cNvPr>
          <p:cNvGraphicFramePr>
            <a:graphicFrameLocks/>
          </p:cNvGraphicFramePr>
          <p:nvPr>
            <p:extLst>
              <p:ext uri="{D42A27DB-BD31-4B8C-83A1-F6EECF244321}">
                <p14:modId xmlns:p14="http://schemas.microsoft.com/office/powerpoint/2010/main" val="14024571"/>
              </p:ext>
            </p:extLst>
          </p:nvPr>
        </p:nvGraphicFramePr>
        <p:xfrm>
          <a:off x="609600" y="566928"/>
          <a:ext cx="10972800" cy="5724144"/>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3">
                  <a:extLst>
                    <a:ext uri="{9D8B030D-6E8A-4147-A177-3AD203B41FA5}">
                      <a16:colId xmlns:a16="http://schemas.microsoft.com/office/drawing/2014/main" val="20002"/>
                    </a:ext>
                  </a:extLst>
                </a:gridCol>
                <a:gridCol w="2910961">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Fulfillment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Rejected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1:11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28:11-15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Joel 2:28-32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2:13;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14:22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6307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181350" y="276265"/>
            <a:ext cx="5829300" cy="85725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1</a:t>
            </a:r>
            <a:r>
              <a:rPr lang="en-US" altLang="en-US" sz="4000" baseline="30000" dirty="0">
                <a:effectLst>
                  <a:outerShdw blurRad="38100" dist="38100" dir="2700000" algn="tl">
                    <a:srgbClr val="000000">
                      <a:alpha val="43137"/>
                    </a:srgbClr>
                  </a:outerShdw>
                </a:effectLst>
                <a:cs typeface="Calibri" panose="020F0502020204030204" pitchFamily="34" charset="0"/>
              </a:rPr>
              <a:t>st</a:t>
            </a:r>
            <a:r>
              <a:rPr lang="en-US" altLang="en-US" sz="40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160368" y="1588889"/>
            <a:ext cx="7077075" cy="3680222"/>
          </a:xfrm>
        </p:spPr>
        <p:txBody>
          <a:bodyPr/>
          <a:lstStyle/>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6:1-2 – Advent of antichrist</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6:3-4 – War</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6:5-6 – Famine</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6:7-8 – Death</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6:9-11 – Martyrdoms</a:t>
            </a:r>
          </a:p>
          <a:p>
            <a:pPr marL="557213" indent="-557213"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6:12-17 – Cosmic disturbances</a:t>
            </a:r>
          </a:p>
        </p:txBody>
      </p:sp>
      <p:pic>
        <p:nvPicPr>
          <p:cNvPr id="4" name="Picture 5">
            <a:extLst>
              <a:ext uri="{FF2B5EF4-FFF2-40B4-BE49-F238E27FC236}">
                <a16:creationId xmlns:a16="http://schemas.microsoft.com/office/drawing/2014/main" id="{76E4E65B-0E43-4490-905E-FA3DDBDF28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3400" y="2590800"/>
            <a:ext cx="2053944" cy="23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 3:19-21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Therefore repent and return, so that your sins may be wiped away, in order that times of refreshing may come from the presence of the Lord; </a:t>
            </a:r>
            <a:r>
              <a:rPr lang="en-US" sz="3600" baseline="30000" dirty="0">
                <a:latin typeface="Calibri" panose="020F0502020204030204" pitchFamily="34" charset="0"/>
                <a:cs typeface="Calibri" panose="020F0502020204030204" pitchFamily="34" charset="0"/>
              </a:rPr>
              <a:t>20 </a:t>
            </a:r>
            <a:r>
              <a:rPr lang="en-US" sz="3600" dirty="0">
                <a:latin typeface="Calibri" panose="020F0502020204030204" pitchFamily="34" charset="0"/>
                <a:cs typeface="Calibri" panose="020F0502020204030204" pitchFamily="34" charset="0"/>
              </a:rPr>
              <a:t>and that He may send Jesus, the Christ appointed for you, </a:t>
            </a:r>
            <a:r>
              <a:rPr lang="en-US" sz="3600" baseline="30000" dirty="0">
                <a:latin typeface="Calibri" panose="020F0502020204030204" pitchFamily="34" charset="0"/>
                <a:cs typeface="Calibri" panose="020F0502020204030204" pitchFamily="34" charset="0"/>
              </a:rPr>
              <a:t>21 </a:t>
            </a:r>
            <a:r>
              <a:rPr lang="en-US" sz="3600" dirty="0">
                <a:latin typeface="Calibri" panose="020F0502020204030204" pitchFamily="34" charset="0"/>
                <a:cs typeface="Calibri" panose="020F0502020204030204" pitchFamily="34" charset="0"/>
              </a:rPr>
              <a:t>whom heaven must receive until </a:t>
            </a:r>
            <a:r>
              <a:rPr lang="en-US" sz="3600" i="1" dirty="0">
                <a:latin typeface="Calibri" panose="020F0502020204030204" pitchFamily="34" charset="0"/>
                <a:cs typeface="Calibri" panose="020F0502020204030204" pitchFamily="34" charset="0"/>
              </a:rPr>
              <a:t>the</a:t>
            </a:r>
            <a:r>
              <a:rPr lang="en-US" sz="3600" dirty="0">
                <a:latin typeface="Calibri" panose="020F0502020204030204" pitchFamily="34" charset="0"/>
                <a:cs typeface="Calibri" panose="020F0502020204030204" pitchFamily="34" charset="0"/>
              </a:rPr>
              <a:t> period of restoration of all things about which God spoke by the mouth of His holy prophets from ancient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5653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599400" y="1600200"/>
            <a:ext cx="10972800" cy="49465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God fulfilled the first four feasts, He had provided everything necessary for Israel to enter into literal kingdom blessing</a:t>
            </a:r>
            <a:r>
              <a:rPr lang="en-US" dirty="0">
                <a:effectLst/>
                <a:latin typeface="Calibri" panose="020F0502020204030204" pitchFamily="34" charset="0"/>
                <a:ea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separation, resurrection, and the presence of the Holy Spirit. Israel’s rejection of these, however, made a necessary national change of heart before the kingdom could be established…The paschal lamb of God pointed out by John the Baptist was rejected as an imposter. The resurrection of Christ, as it answered to the Feast of First Fruits, was suppressed in it’s proclamation by the bribe money paid to the sentries…Finally, the coming of the Spirit was rejected at Pentecost as the Jews…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5" name="Picture 4" descr="Diagram&#10;&#10;Description automatically generated">
            <a:extLst>
              <a:ext uri="{FF2B5EF4-FFF2-40B4-BE49-F238E27FC236}">
                <a16:creationId xmlns:a16="http://schemas.microsoft.com/office/drawing/2014/main" id="{32847733-84DC-48E6-B617-2756EA4EA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784117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50227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…taunted the apostles with charges of drunkenness. By the time of the close of Acts chapter 2, God had done all He could do for Israel until they repented as a nation. Thus, the significance of Peter’s second sermon in Acts 3 was that it re-emphasized the condition of millennial blessing already laid down in the Old Testament, but as yet unfulfilled...Of the upmost importance here is the fact that the shedding of the blood of Christ to take away sin, and with the coming of the Spirit to empower the life of the redeemed, all of the spiritual requirements for the millennial kingdom had been met as far as God was concerned….</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540B70ED-4BD2-4014-BA58-709C2E8C3A77}"/>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Pages 2, 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348267A4-D002-47A4-8E5D-1FF813510C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800457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0200"/>
            <a:ext cx="10972800" cy="2895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God‘s provision could not be operative until man appropriated it. This point cannot be over emphasized, for it is not only the reason for the delay in the fulfillment of the final three feasts, it is the basis for understanding the relationship of the church to the feasts.”</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2400300" y="228600"/>
            <a:ext cx="7391400"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Terry Hulbert</a:t>
            </a:r>
            <a:br>
              <a:rPr lang="en-US" sz="36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cs typeface="Calibri" panose="020F0502020204030204" pitchFamily="34" charset="0"/>
              </a:rPr>
              <a:t>Terry C. Hulbert, </a:t>
            </a:r>
            <a:r>
              <a:rPr lang="en-US" sz="1800" i="1" dirty="0">
                <a:solidFill>
                  <a:schemeClr val="tx1"/>
                </a:solidFill>
                <a:effectLst>
                  <a:outerShdw blurRad="38100" dist="38100" dir="2700000" algn="tl">
                    <a:srgbClr val="000000">
                      <a:alpha val="43137"/>
                    </a:srgbClr>
                  </a:outerShdw>
                </a:effectLst>
                <a:cs typeface="Calibri" panose="020F0502020204030204" pitchFamily="34" charset="0"/>
              </a:rPr>
              <a:t>The Eschatological Significance of Israel's Annual Feasts</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 Doctoral Dissertation. Dallas Theological Seminary. 1965. </a:t>
            </a:r>
            <a:r>
              <a:rPr lang="en-US" sz="1800">
                <a:solidFill>
                  <a:schemeClr val="tx1"/>
                </a:solidFill>
                <a:effectLst>
                  <a:outerShdw blurRad="38100" dist="38100" dir="2700000" algn="tl">
                    <a:srgbClr val="000000">
                      <a:alpha val="43137"/>
                    </a:srgbClr>
                  </a:outerShdw>
                </a:effectLst>
                <a:cs typeface="Calibri" panose="020F0502020204030204" pitchFamily="34" charset="0"/>
              </a:rPr>
              <a:t>Pages 2, </a:t>
            </a:r>
            <a:r>
              <a:rPr lang="en-US" sz="1800" dirty="0">
                <a:solidFill>
                  <a:schemeClr val="tx1"/>
                </a:solidFill>
                <a:effectLst>
                  <a:outerShdw blurRad="38100" dist="38100" dir="2700000" algn="tl">
                    <a:srgbClr val="000000">
                      <a:alpha val="43137"/>
                    </a:srgbClr>
                  </a:outerShdw>
                </a:effectLst>
                <a:cs typeface="Calibri" panose="020F0502020204030204" pitchFamily="34" charset="0"/>
              </a:rPr>
              <a:t>115-116.</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 name="Picture 9" descr="Diagram&#10;&#10;Description automatically generated">
            <a:extLst>
              <a:ext uri="{FF2B5EF4-FFF2-40B4-BE49-F238E27FC236}">
                <a16:creationId xmlns:a16="http://schemas.microsoft.com/office/drawing/2014/main" id="{C3F71CB0-5A3B-4924-A367-73344464B2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152400"/>
            <a:ext cx="1460703" cy="1143000"/>
          </a:xfrm>
          <a:prstGeom prst="rect">
            <a:avLst/>
          </a:prstGeom>
        </p:spPr>
      </p:pic>
    </p:spTree>
    <p:extLst>
      <p:ext uri="{BB962C8B-B14F-4D97-AF65-F5344CB8AC3E}">
        <p14:creationId xmlns:p14="http://schemas.microsoft.com/office/powerpoint/2010/main" val="3328600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09732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24:31</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His angels with a great sound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gather together His elect from the four winds, from one end of heaven to the other.”</a:t>
            </a:r>
          </a:p>
        </p:txBody>
      </p:sp>
      <p:pic>
        <p:nvPicPr>
          <p:cNvPr id="1026" name="Picture 2" descr="The Star of David: Is it of Man or of God? Part 2 | Jewish Voice ...">
            <a:extLst>
              <a:ext uri="{FF2B5EF4-FFF2-40B4-BE49-F238E27FC236}">
                <a16:creationId xmlns:a16="http://schemas.microsoft.com/office/drawing/2014/main" id="{8906291A-D68D-43F0-8926-8B31668A2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4326" y="2590800"/>
            <a:ext cx="2943348" cy="2286000"/>
          </a:xfrm>
          <a:prstGeom prst="wav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121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926728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Feast of Booths</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687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38640" y="1524000"/>
            <a:ext cx="10913520" cy="510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three fall feasts await fulfillment in the events that will take place at the Second Coming of Christ and in the Millennium. The Feast of Trumpets will take place at the Second Coming, as Matthew 24:31 indicates: ‘He will send forth his angels with a great trumpet and they will gather together His elect from the four winds, from one end of the sky to the other.’ The Day of Atonement will be applied to the nation of Israel when the people realize that Jesus was their long-awaited Messiah all along (Zechariah 12:10; Romans 11:25–27). And the Feast of Tabernacle’s will be fulfilled by the Millennial kingdom when the Jewish nation will dwell with their God in the land of Israel for 1000 years.”</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2">
            <a:extLst>
              <a:ext uri="{FF2B5EF4-FFF2-40B4-BE49-F238E27FC236}">
                <a16:creationId xmlns:a16="http://schemas.microsoft.com/office/drawing/2014/main" id="{6D859BD2-8F9D-4498-9AC4-A67450C188A1}"/>
              </a:ext>
            </a:extLst>
          </p:cNvPr>
          <p:cNvSpPr>
            <a:spLocks noGrp="1" noChangeArrowheads="1"/>
          </p:cNvSpPr>
          <p:nvPr>
            <p:ph type="title"/>
          </p:nvPr>
        </p:nvSpPr>
        <p:spPr>
          <a:xfrm>
            <a:off x="1490918" y="228600"/>
            <a:ext cx="9210164" cy="1066800"/>
          </a:xfrm>
        </p:spPr>
        <p:txBody>
          <a:bodyPr/>
          <a:lstStyle/>
          <a:p>
            <a:pPr algn="ctr">
              <a:spcAft>
                <a:spcPts val="600"/>
              </a:spcAft>
            </a:pPr>
            <a:r>
              <a:rPr lang="en-US" sz="3600" dirty="0">
                <a:effectLst>
                  <a:outerShdw blurRad="38100" dist="38100" dir="2700000" algn="tl">
                    <a:srgbClr val="000000">
                      <a:alpha val="43137"/>
                    </a:srgbClr>
                  </a:outerShdw>
                </a:effectLst>
                <a:cs typeface="Calibri" panose="020F0502020204030204" pitchFamily="34" charset="0"/>
              </a:rPr>
              <a:t>Thomas D. Ice</a:t>
            </a:r>
            <a:br>
              <a:rPr lang="en-US" sz="3600" dirty="0">
                <a:effectLst>
                  <a:outerShdw blurRad="38100" dist="38100" dir="2700000" algn="tl">
                    <a:srgbClr val="000000">
                      <a:alpha val="43137"/>
                    </a:srgbClr>
                  </a:outerShdw>
                </a:effectLst>
                <a:cs typeface="Calibri" panose="020F0502020204030204" pitchFamily="34" charset="0"/>
              </a:rPr>
            </a:br>
            <a:r>
              <a:rPr lang="en-US" sz="1600" dirty="0">
                <a:solidFill>
                  <a:schemeClr val="tx1"/>
                </a:solidFill>
                <a:effectLst>
                  <a:outerShdw blurRad="38100" dist="38100" dir="2700000" algn="tl">
                    <a:srgbClr val="000000">
                      <a:alpha val="43137"/>
                    </a:srgbClr>
                  </a:outerShdw>
                </a:effectLst>
                <a:cs typeface="Calibri" panose="020F0502020204030204" pitchFamily="34" charset="0"/>
              </a:rPr>
              <a:t>Thomas D. Ice, "The Feasts of Israel in Prophecy," in </a:t>
            </a:r>
            <a:r>
              <a:rPr lang="en-US" sz="1600" i="1" dirty="0">
                <a:solidFill>
                  <a:schemeClr val="tx1"/>
                </a:solidFill>
                <a:effectLst>
                  <a:outerShdw blurRad="38100" dist="38100" dir="2700000" algn="tl">
                    <a:srgbClr val="000000">
                      <a:alpha val="43137"/>
                    </a:srgbClr>
                  </a:outerShdw>
                </a:effectLst>
                <a:cs typeface="Calibri" panose="020F0502020204030204" pitchFamily="34" charset="0"/>
              </a:rPr>
              <a:t>Charting the End Times: A Visual Guide to Understanding Bible Prophecy</a:t>
            </a:r>
            <a:r>
              <a:rPr lang="en-US" sz="1600" dirty="0">
                <a:solidFill>
                  <a:schemeClr val="tx1"/>
                </a:solidFill>
                <a:effectLst>
                  <a:outerShdw blurRad="38100" dist="38100" dir="2700000" algn="tl">
                    <a:srgbClr val="000000">
                      <a:alpha val="43137"/>
                    </a:srgbClr>
                  </a:outerShdw>
                </a:effectLst>
                <a:cs typeface="Calibri" panose="020F0502020204030204" pitchFamily="34" charset="0"/>
              </a:rPr>
              <a:t>, ed. Time LaHaye and Thomas Ice (Eugene, OR: Harvest House, 2001), 103-104.</a:t>
            </a:r>
            <a:endPar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1026" name="Picture 2" descr="Charting the End Times: A Visual Guide to Understanding ...">
            <a:extLst>
              <a:ext uri="{FF2B5EF4-FFF2-40B4-BE49-F238E27FC236}">
                <a16:creationId xmlns:a16="http://schemas.microsoft.com/office/drawing/2014/main" id="{687DBD5A-020B-4BED-B2E1-86632F2217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1" y="121920"/>
            <a:ext cx="107683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5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24E3E441-9436-4D27-888C-8C07CDF78A77}"/>
              </a:ext>
            </a:extLst>
          </p:cNvPr>
          <p:cNvSpPr>
            <a:spLocks noChangeArrowheads="1"/>
          </p:cNvSpPr>
          <p:nvPr/>
        </p:nvSpPr>
        <p:spPr bwMode="auto">
          <a:xfrm>
            <a:off x="2514600" y="4648200"/>
            <a:ext cx="18288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371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seal already opened?</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Salvation in the Tribulation?</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Global reset &amp; Revelation 13?</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1:7?</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Rapture in Revelation 12:5?</a:t>
            </a:r>
          </a:p>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Will the Rapture occur on a Hebrew feast day?</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spTree>
    <p:extLst>
      <p:ext uri="{BB962C8B-B14F-4D97-AF65-F5344CB8AC3E}">
        <p14:creationId xmlns:p14="http://schemas.microsoft.com/office/powerpoint/2010/main" val="247327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45" name="Group 217">
            <a:extLst>
              <a:ext uri="{FF2B5EF4-FFF2-40B4-BE49-F238E27FC236}">
                <a16:creationId xmlns:a16="http://schemas.microsoft.com/office/drawing/2014/main" id="{58C71DB7-3A8C-4E7D-8C1D-F5D27F4BB2FC}"/>
              </a:ext>
            </a:extLst>
          </p:cNvPr>
          <p:cNvGraphicFramePr>
            <a:graphicFrameLocks noGrp="1"/>
          </p:cNvGraphicFramePr>
          <p:nvPr>
            <p:ph type="tbl" idx="1"/>
          </p:nvPr>
        </p:nvGraphicFramePr>
        <p:xfrm>
          <a:off x="1600201" y="640195"/>
          <a:ext cx="8991601" cy="5455690"/>
        </p:xfrm>
        <a:graphic>
          <a:graphicData uri="http://schemas.openxmlformats.org/drawingml/2006/table">
            <a:tbl>
              <a:tblPr>
                <a:tableStyleId>{D7AC3CCA-C797-4891-BE02-D94E43425B78}</a:tableStyleId>
              </a:tblPr>
              <a:tblGrid>
                <a:gridCol w="3016919">
                  <a:extLst>
                    <a:ext uri="{9D8B030D-6E8A-4147-A177-3AD203B41FA5}">
                      <a16:colId xmlns:a16="http://schemas.microsoft.com/office/drawing/2014/main" val="20000"/>
                    </a:ext>
                  </a:extLst>
                </a:gridCol>
                <a:gridCol w="3016919">
                  <a:extLst>
                    <a:ext uri="{9D8B030D-6E8A-4147-A177-3AD203B41FA5}">
                      <a16:colId xmlns:a16="http://schemas.microsoft.com/office/drawing/2014/main" val="20001"/>
                    </a:ext>
                  </a:extLst>
                </a:gridCol>
                <a:gridCol w="2957763">
                  <a:extLst>
                    <a:ext uri="{9D8B030D-6E8A-4147-A177-3AD203B41FA5}">
                      <a16:colId xmlns:a16="http://schemas.microsoft.com/office/drawing/2014/main" val="20003"/>
                    </a:ext>
                  </a:extLst>
                </a:gridCol>
              </a:tblGrid>
              <a:tr h="514276">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3200" b="1"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DESCRIPTION OF THE SEVEN CHURCHES</a:t>
                      </a:r>
                      <a:b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2‒3</a:t>
                      </a:r>
                      <a:endParaRPr lang="en-US" sz="32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3" marB="45713"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820574"/>
                  </a:ext>
                </a:extLst>
              </a:tr>
              <a:tr h="556233">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CHURCH</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SCRIPTURE</a:t>
                      </a: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rPr>
                        <a:t>DESCRIPTION</a:t>
                      </a:r>
                    </a:p>
                  </a:txBody>
                  <a:tcPr marT="45713" marB="45713" anchor="ctr" horzOverflow="overflow"/>
                </a:tc>
                <a:extLst>
                  <a:ext uri="{0D108BD9-81ED-4DB2-BD59-A6C34878D82A}">
                    <a16:rowId xmlns:a16="http://schemas.microsoft.com/office/drawing/2014/main" val="10000"/>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Ephesus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Loveless</a:t>
                      </a:r>
                    </a:p>
                  </a:txBody>
                  <a:tcPr marT="45713" marB="45713" anchor="ctr" horzOverflow="overflow"/>
                </a:tc>
                <a:extLst>
                  <a:ext uri="{0D108BD9-81ED-4DB2-BD59-A6C34878D82A}">
                    <a16:rowId xmlns:a16="http://schemas.microsoft.com/office/drawing/2014/main" val="10001"/>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Smyrna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2:8-11</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Persecuted</a:t>
                      </a:r>
                    </a:p>
                  </a:txBody>
                  <a:tcPr marT="45713" marB="45713" anchor="ctr" horzOverflow="overflow"/>
                </a:tc>
                <a:extLst>
                  <a:ext uri="{0D108BD9-81ED-4DB2-BD59-A6C34878D82A}">
                    <a16:rowId xmlns:a16="http://schemas.microsoft.com/office/drawing/2014/main" val="10002"/>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Pergamum</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Compromised</a:t>
                      </a:r>
                    </a:p>
                  </a:txBody>
                  <a:tcPr marT="45713" marB="45713" anchor="ctr" horzOverflow="overflow"/>
                </a:tc>
                <a:extLst>
                  <a:ext uri="{0D108BD9-81ED-4DB2-BD59-A6C34878D82A}">
                    <a16:rowId xmlns:a16="http://schemas.microsoft.com/office/drawing/2014/main" val="10003"/>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Thyatira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2:18-29</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Corrupt</a:t>
                      </a:r>
                    </a:p>
                  </a:txBody>
                  <a:tcPr marT="45713" marB="45713" anchor="ctr" horzOverflow="overflow"/>
                </a:tc>
                <a:extLst>
                  <a:ext uri="{0D108BD9-81ED-4DB2-BD59-A6C34878D82A}">
                    <a16:rowId xmlns:a16="http://schemas.microsoft.com/office/drawing/2014/main" val="10004"/>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Sardis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3:1-6</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Dead</a:t>
                      </a:r>
                    </a:p>
                  </a:txBody>
                  <a:tcPr marT="45713" marB="45713" anchor="ctr" horzOverflow="overflow"/>
                </a:tc>
                <a:extLst>
                  <a:ext uri="{0D108BD9-81ED-4DB2-BD59-A6C34878D82A}">
                    <a16:rowId xmlns:a16="http://schemas.microsoft.com/office/drawing/2014/main" val="10005"/>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Philadelphia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3:7-13</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Missionary</a:t>
                      </a:r>
                    </a:p>
                  </a:txBody>
                  <a:tcPr marT="45713" marB="45713" anchor="ctr" horzOverflow="overflow"/>
                </a:tc>
                <a:extLst>
                  <a:ext uri="{0D108BD9-81ED-4DB2-BD59-A6C34878D82A}">
                    <a16:rowId xmlns:a16="http://schemas.microsoft.com/office/drawing/2014/main" val="10006"/>
                  </a:ext>
                </a:extLst>
              </a:tr>
              <a:tr h="556233">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Laodicea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3:14-22</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Man-centered</a:t>
                      </a:r>
                    </a:p>
                  </a:txBody>
                  <a:tcPr marT="45713" marB="4571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59809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24482</TotalTime>
  <Words>3961</Words>
  <Application>Microsoft Office PowerPoint</Application>
  <PresentationFormat>Widescreen</PresentationFormat>
  <Paragraphs>501</Paragraphs>
  <Slides>81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 Narrow</vt:lpstr>
      <vt:lpstr>Calibri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1st Six Seals (Revelation 6)</vt:lpstr>
      <vt:lpstr>PowerPoint Presentation</vt:lpstr>
      <vt:lpstr>PowerPoint Presentation</vt:lpstr>
      <vt:lpstr>Twenty-Four Elders (Rev. 4:4; 5:8-10)</vt:lpstr>
      <vt:lpstr>MAIL BAG</vt:lpstr>
      <vt:lpstr>PowerPoint Presentation</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CAST OF 3 CHARACTERS Revelation 12:1-5</vt:lpstr>
      <vt:lpstr>CAST OF 3 CHARACTERS Revelation 12:1-5</vt:lpstr>
      <vt:lpstr>PowerPoint Presentation</vt:lpstr>
      <vt:lpstr>PowerPoint Presentation</vt:lpstr>
      <vt:lpstr>PowerPoint Presentation</vt:lpstr>
      <vt:lpstr>Satan’s Two Strategies</vt:lpstr>
      <vt:lpstr>MAIL BAG</vt:lpstr>
      <vt:lpstr>PowerPoint Presentation</vt:lpstr>
      <vt:lpstr>PowerPoint Presentation</vt:lpstr>
      <vt:lpstr>PowerPoint Presentation</vt:lpstr>
      <vt:lpstr>6. Rapture on a Feast Day?</vt:lpstr>
      <vt:lpstr>6. Rapture on a Feast Day?</vt:lpstr>
      <vt:lpstr>Imminent  (1 Cor 15:51; 1 Thess 4:15)</vt:lpstr>
      <vt:lpstr>PowerPoint Presentation</vt:lpstr>
      <vt:lpstr>PowerPoint Presentation</vt:lpstr>
      <vt:lpstr>Imminent  (1 Cor 15:51; 1 Thess 4:15)</vt:lpstr>
      <vt:lpstr>PowerPoint Presentation</vt:lpstr>
      <vt:lpstr>6. Rapture on a Feast Day?</vt:lpstr>
      <vt:lpstr>PowerPoint Presentation</vt:lpstr>
      <vt:lpstr>PowerPoint Presentation</vt:lpstr>
      <vt:lpstr>PowerPoint Presentation</vt:lpstr>
      <vt:lpstr>PowerPoint Presentation</vt:lpstr>
      <vt:lpstr>PowerPoint Presentation</vt:lpstr>
      <vt:lpstr>Arnold G. Fruchtenbaum “Israel and the Church,” in Issues in Dispensationalism, ed. Wesley R. Willis and John R. Master (Chicago: Moody, 1994), 118.</vt:lpstr>
      <vt:lpstr>6. Rapture on a Feast Day?</vt:lpstr>
      <vt:lpstr>When Did the Church Begin?</vt:lpstr>
      <vt:lpstr>When Did the Church Begin?</vt:lpstr>
      <vt:lpstr>PowerPoint Presentation</vt:lpstr>
      <vt:lpstr>PowerPoint Presentation</vt:lpstr>
      <vt:lpstr>PowerPoint Presentation</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Terry Hulbert Terry C. Hulbert, The Eschatological Significance of Israel's Annual Feasts. Doctoral Dissertation. Dallas Theological Seminary. 1965. Pages 2, 115-116.</vt:lpstr>
      <vt:lpstr>PowerPoint Presentation</vt:lpstr>
      <vt:lpstr>PowerPoint Presentation</vt:lpstr>
      <vt:lpstr>PowerPoint Presentation</vt:lpstr>
      <vt:lpstr>PowerPoint Presentation</vt:lpstr>
      <vt:lpstr>PowerPoint Presentation</vt:lpstr>
      <vt:lpstr>Thomas D. Ice Thomas D. Ice, "The Feasts of Israel in Prophecy," in Charting the End Times: A Visual Guide to Understanding Bible Prophecy, ed. Time LaHaye and Thomas Ice (Eugene, OR: Harvest House, 2001), 103-104.</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066 - Questions And Answers - Part 4 - 16-X-9</dc:title>
  <dc:subject>RAPTURE</dc:subject>
  <dc:creator>A. Woods</dc:creator>
  <dc:description>Modified by Jim McGowan</dc:description>
  <cp:lastModifiedBy>Jim McGowan</cp:lastModifiedBy>
  <cp:revision>2742</cp:revision>
  <cp:lastPrinted>2021-10-29T19:12:25Z</cp:lastPrinted>
  <dcterms:created xsi:type="dcterms:W3CDTF">2009-03-17T12:21:13Z</dcterms:created>
  <dcterms:modified xsi:type="dcterms:W3CDTF">2021-10-30T16:02:11Z</dcterms:modified>
</cp:coreProperties>
</file>