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handoutMasterIdLst>
    <p:handoutMasterId r:id="rId56"/>
  </p:handoutMasterIdLst>
  <p:sldIdLst>
    <p:sldId id="2094" r:id="rId2"/>
    <p:sldId id="2064" r:id="rId3"/>
    <p:sldId id="1984" r:id="rId4"/>
    <p:sldId id="7886" r:id="rId5"/>
    <p:sldId id="7802" r:id="rId6"/>
    <p:sldId id="1985" r:id="rId7"/>
    <p:sldId id="2039" r:id="rId8"/>
    <p:sldId id="7909" r:id="rId9"/>
    <p:sldId id="7940" r:id="rId10"/>
    <p:sldId id="7941" r:id="rId11"/>
    <p:sldId id="7947" r:id="rId12"/>
    <p:sldId id="7923" r:id="rId13"/>
    <p:sldId id="7953" r:id="rId14"/>
    <p:sldId id="7889" r:id="rId15"/>
    <p:sldId id="7943" r:id="rId16"/>
    <p:sldId id="7944" r:id="rId17"/>
    <p:sldId id="7954" r:id="rId18"/>
    <p:sldId id="7927" r:id="rId19"/>
    <p:sldId id="7956" r:id="rId20"/>
    <p:sldId id="7937" r:id="rId21"/>
    <p:sldId id="7497" r:id="rId22"/>
    <p:sldId id="7513" r:id="rId23"/>
    <p:sldId id="7515" r:id="rId24"/>
    <p:sldId id="7321" r:id="rId25"/>
    <p:sldId id="7948" r:id="rId26"/>
    <p:sldId id="7324" r:id="rId27"/>
    <p:sldId id="2055" r:id="rId28"/>
    <p:sldId id="7957" r:id="rId29"/>
    <p:sldId id="7959" r:id="rId30"/>
    <p:sldId id="7958" r:id="rId31"/>
    <p:sldId id="7939" r:id="rId32"/>
    <p:sldId id="7955" r:id="rId33"/>
    <p:sldId id="7931" r:id="rId34"/>
    <p:sldId id="7960" r:id="rId35"/>
    <p:sldId id="3264" r:id="rId36"/>
    <p:sldId id="7883" r:id="rId37"/>
    <p:sldId id="7294" r:id="rId38"/>
    <p:sldId id="7961" r:id="rId39"/>
    <p:sldId id="7945" r:id="rId40"/>
    <p:sldId id="7962" r:id="rId41"/>
    <p:sldId id="7952" r:id="rId42"/>
    <p:sldId id="7963" r:id="rId43"/>
    <p:sldId id="7949" r:id="rId44"/>
    <p:sldId id="7908" r:id="rId45"/>
    <p:sldId id="7946" r:id="rId46"/>
    <p:sldId id="7950" r:id="rId47"/>
    <p:sldId id="7964" r:id="rId48"/>
    <p:sldId id="7885" r:id="rId49"/>
    <p:sldId id="7951" r:id="rId50"/>
    <p:sldId id="7922" r:id="rId51"/>
    <p:sldId id="7655" r:id="rId52"/>
    <p:sldId id="7965" r:id="rId53"/>
    <p:sldId id="7656" r:id="rId54"/>
  </p:sldIdLst>
  <p:sldSz cx="12192000" cy="6858000"/>
  <p:notesSz cx="7315200" cy="9601200"/>
  <p:custDataLst>
    <p:tags r:id="rId57"/>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FF"/>
    <a:srgbClr val="FF00FF"/>
    <a:srgbClr val="00CCFF"/>
    <a:srgbClr val="FFFFCC"/>
    <a:srgbClr val="000066"/>
    <a:srgbClr val="4D4D4D"/>
    <a:srgbClr val="0000CC"/>
    <a:srgbClr val="CCCCFF"/>
    <a:srgbClr val="FFCC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3" autoAdjust="0"/>
    <p:restoredTop sz="95478" autoAdjust="0"/>
  </p:normalViewPr>
  <p:slideViewPr>
    <p:cSldViewPr>
      <p:cViewPr varScale="1">
        <p:scale>
          <a:sx n="105" d="100"/>
          <a:sy n="105" d="100"/>
        </p:scale>
        <p:origin x="40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56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055 - 12v4-9 </a:t>
            </a:r>
          </a:p>
          <a:p>
            <a:pPr>
              <a:defRPr/>
            </a:pPr>
            <a:r>
              <a:rPr lang="en-US" sz="1600" dirty="0"/>
              <a:t>10-24-2021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10/23/2021</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37</a:t>
            </a:fld>
            <a:endParaRPr lang="en-US" altLang="en-US" dirty="0"/>
          </a:p>
        </p:txBody>
      </p:sp>
    </p:spTree>
    <p:extLst>
      <p:ext uri="{BB962C8B-B14F-4D97-AF65-F5344CB8AC3E}">
        <p14:creationId xmlns:p14="http://schemas.microsoft.com/office/powerpoint/2010/main" val="177163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39</a:t>
            </a:fld>
            <a:endParaRPr lang="en-US" altLang="en-US" dirty="0"/>
          </a:p>
        </p:txBody>
      </p:sp>
    </p:spTree>
    <p:extLst>
      <p:ext uri="{BB962C8B-B14F-4D97-AF65-F5344CB8AC3E}">
        <p14:creationId xmlns:p14="http://schemas.microsoft.com/office/powerpoint/2010/main" val="285914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45</a:t>
            </a:fld>
            <a:endParaRPr lang="en-US" altLang="en-US" dirty="0"/>
          </a:p>
        </p:txBody>
      </p:sp>
    </p:spTree>
    <p:extLst>
      <p:ext uri="{BB962C8B-B14F-4D97-AF65-F5344CB8AC3E}">
        <p14:creationId xmlns:p14="http://schemas.microsoft.com/office/powerpoint/2010/main" val="247216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46</a:t>
            </a:fld>
            <a:endParaRPr lang="en-US" altLang="en-US" dirty="0"/>
          </a:p>
        </p:txBody>
      </p:sp>
    </p:spTree>
    <p:extLst>
      <p:ext uri="{BB962C8B-B14F-4D97-AF65-F5344CB8AC3E}">
        <p14:creationId xmlns:p14="http://schemas.microsoft.com/office/powerpoint/2010/main" val="3619713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49</a:t>
            </a:fld>
            <a:endParaRPr lang="en-US" altLang="en-US" dirty="0"/>
          </a:p>
        </p:txBody>
      </p:sp>
    </p:spTree>
    <p:extLst>
      <p:ext uri="{BB962C8B-B14F-4D97-AF65-F5344CB8AC3E}">
        <p14:creationId xmlns:p14="http://schemas.microsoft.com/office/powerpoint/2010/main" val="216195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53</a:t>
            </a:fld>
            <a:endParaRPr lang="en-US" altLang="en-US" dirty="0"/>
          </a:p>
        </p:txBody>
      </p:sp>
    </p:spTree>
    <p:extLst>
      <p:ext uri="{BB962C8B-B14F-4D97-AF65-F5344CB8AC3E}">
        <p14:creationId xmlns:p14="http://schemas.microsoft.com/office/powerpoint/2010/main" val="47420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208244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6405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115037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12:4</a:t>
            </a:r>
            <a:r>
              <a:rPr lang="en-US" sz="3600" dirty="0">
                <a:effectLst>
                  <a:outerShdw blurRad="38100" dist="38100" dir="2700000" algn="tl">
                    <a:srgbClr val="000000">
                      <a:alpha val="43137"/>
                    </a:srgbClr>
                  </a:outerShdw>
                </a:effectLst>
                <a:cs typeface="Calibri" panose="020F0502020204030204" pitchFamily="34" charset="0"/>
              </a:rPr>
              <a:t>‒20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Abraham’s Early Journeys</a:t>
            </a:r>
          </a:p>
        </p:txBody>
      </p:sp>
      <p:sp>
        <p:nvSpPr>
          <p:cNvPr id="161795" name="Rectangle 3"/>
          <p:cNvSpPr>
            <a:spLocks noGrp="1" noChangeArrowheads="1"/>
          </p:cNvSpPr>
          <p:nvPr>
            <p:ph type="body" idx="1"/>
          </p:nvPr>
        </p:nvSpPr>
        <p:spPr>
          <a:xfrm>
            <a:off x="609600" y="1905000"/>
            <a:ext cx="7486650" cy="2743200"/>
          </a:xfrm>
        </p:spPr>
        <p:txBody>
          <a:bodyPr/>
          <a:lstStyle/>
          <a:p>
            <a:pPr marL="574675" lvl="1" indent="-574675" eaLnBrk="1" hangingPunct="1">
              <a:spcBef>
                <a:spcPts val="0"/>
              </a:spcBef>
              <a:spcAft>
                <a:spcPts val="3000"/>
              </a:spcAft>
              <a:buClr>
                <a:schemeClr val="tx2"/>
              </a:buClr>
              <a:buSzPct val="100000"/>
              <a:buFont typeface="+mj-lt"/>
              <a:buAutoNum type="romanUcPeriod"/>
              <a:defRPr/>
            </a:pPr>
            <a:r>
              <a:rPr lang="en-US" sz="3600" dirty="0"/>
              <a:t>From Haran to Canaan (Gen. 12:4-5)</a:t>
            </a:r>
          </a:p>
          <a:p>
            <a:pPr marL="574675" lvl="1" indent="-574675" eaLnBrk="1" hangingPunct="1">
              <a:spcBef>
                <a:spcPts val="0"/>
              </a:spcBef>
              <a:spcAft>
                <a:spcPts val="3000"/>
              </a:spcAft>
              <a:buClr>
                <a:schemeClr val="tx2"/>
              </a:buClr>
              <a:buSzPct val="100000"/>
              <a:buFont typeface="+mj-lt"/>
              <a:buAutoNum type="romanUcPeriod"/>
              <a:defRPr/>
            </a:pPr>
            <a:r>
              <a:rPr lang="en-US" sz="3600" dirty="0"/>
              <a:t>In Canaan (Gen. 12:6-9)</a:t>
            </a:r>
          </a:p>
          <a:p>
            <a:pPr marL="574675" lvl="1" indent="-574675" eaLnBrk="1" hangingPunct="1">
              <a:spcBef>
                <a:spcPts val="0"/>
              </a:spcBef>
              <a:spcAft>
                <a:spcPts val="3000"/>
              </a:spcAft>
              <a:buClr>
                <a:schemeClr val="tx2"/>
              </a:buClr>
              <a:buSzPct val="100000"/>
              <a:buFont typeface="+mj-lt"/>
              <a:buAutoNum type="romanUcPeriod"/>
              <a:defRPr/>
            </a:pPr>
            <a:r>
              <a:rPr lang="en-US" sz="3600" dirty="0"/>
              <a:t>In Egypt (Gen. 12:10-20)</a:t>
            </a:r>
          </a:p>
        </p:txBody>
      </p:sp>
      <p:pic>
        <p:nvPicPr>
          <p:cNvPr id="6" name="Picture 5">
            <a:extLst>
              <a:ext uri="{FF2B5EF4-FFF2-40B4-BE49-F238E27FC236}">
                <a16:creationId xmlns:a16="http://schemas.microsoft.com/office/drawing/2014/main" id="{F4BAD4D4-E16C-4CBE-993D-A3A0185A7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53679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12:4</a:t>
            </a:r>
            <a:r>
              <a:rPr lang="en-US" sz="3600" dirty="0">
                <a:effectLst>
                  <a:outerShdw blurRad="38100" dist="38100" dir="2700000" algn="tl">
                    <a:srgbClr val="000000">
                      <a:alpha val="43137"/>
                    </a:srgbClr>
                  </a:outerShdw>
                </a:effectLst>
                <a:cs typeface="Calibri" panose="020F0502020204030204" pitchFamily="34" charset="0"/>
              </a:rPr>
              <a:t>‒20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Abraham’s Early Journeys</a:t>
            </a:r>
          </a:p>
        </p:txBody>
      </p:sp>
      <p:sp>
        <p:nvSpPr>
          <p:cNvPr id="161795" name="Rectangle 3"/>
          <p:cNvSpPr>
            <a:spLocks noGrp="1" noChangeArrowheads="1"/>
          </p:cNvSpPr>
          <p:nvPr>
            <p:ph type="body" idx="1"/>
          </p:nvPr>
        </p:nvSpPr>
        <p:spPr>
          <a:xfrm>
            <a:off x="609600" y="1905000"/>
            <a:ext cx="7620000" cy="2743200"/>
          </a:xfrm>
        </p:spPr>
        <p:txBody>
          <a:bodyPr/>
          <a:lstStyle/>
          <a:p>
            <a:pPr marL="574675" lvl="1" indent="-574675" eaLnBrk="1" hangingPunct="1">
              <a:spcBef>
                <a:spcPts val="0"/>
              </a:spcBef>
              <a:spcAft>
                <a:spcPts val="3000"/>
              </a:spcAft>
              <a:buClr>
                <a:schemeClr val="tx2"/>
              </a:buClr>
              <a:buSzPct val="100000"/>
              <a:buFont typeface="+mj-lt"/>
              <a:buAutoNum type="romanUcPeriod"/>
              <a:defRPr/>
            </a:pPr>
            <a:r>
              <a:rPr lang="en-US" sz="3600" b="1" u="sng" dirty="0">
                <a:solidFill>
                  <a:srgbClr val="FFFFCC"/>
                </a:solidFill>
              </a:rPr>
              <a:t>From Haran to Canaan (Gen. 12:4-5)</a:t>
            </a:r>
          </a:p>
          <a:p>
            <a:pPr marL="574675" lvl="1" indent="-574675" eaLnBrk="1" hangingPunct="1">
              <a:spcBef>
                <a:spcPts val="0"/>
              </a:spcBef>
              <a:spcAft>
                <a:spcPts val="3000"/>
              </a:spcAft>
              <a:buClr>
                <a:schemeClr val="tx2"/>
              </a:buClr>
              <a:buSzPct val="100000"/>
              <a:buFont typeface="+mj-lt"/>
              <a:buAutoNum type="romanUcPeriod"/>
              <a:defRPr/>
            </a:pPr>
            <a:r>
              <a:rPr lang="en-US" sz="3600" dirty="0"/>
              <a:t>In Canaan (Gen. 12:6-9)</a:t>
            </a:r>
          </a:p>
          <a:p>
            <a:pPr marL="574675" lvl="1" indent="-574675" eaLnBrk="1" hangingPunct="1">
              <a:spcBef>
                <a:spcPts val="0"/>
              </a:spcBef>
              <a:spcAft>
                <a:spcPts val="3000"/>
              </a:spcAft>
              <a:buClr>
                <a:schemeClr val="tx2"/>
              </a:buClr>
              <a:buSzPct val="100000"/>
              <a:buFont typeface="+mj-lt"/>
              <a:buAutoNum type="romanUcPeriod"/>
              <a:defRPr/>
            </a:pPr>
            <a:r>
              <a:rPr lang="en-US" sz="3600" dirty="0"/>
              <a:t>In Egypt (Gen. 12:10-20)</a:t>
            </a:r>
          </a:p>
        </p:txBody>
      </p:sp>
      <p:pic>
        <p:nvPicPr>
          <p:cNvPr id="6" name="Picture 5">
            <a:extLst>
              <a:ext uri="{FF2B5EF4-FFF2-40B4-BE49-F238E27FC236}">
                <a16:creationId xmlns:a16="http://schemas.microsoft.com/office/drawing/2014/main" id="{F4BAD4D4-E16C-4CBE-993D-A3A0185A7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1070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8824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15363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775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12:4</a:t>
            </a:r>
            <a:r>
              <a:rPr lang="en-US" sz="3600" dirty="0">
                <a:effectLst>
                  <a:outerShdw blurRad="38100" dist="38100" dir="2700000" algn="tl">
                    <a:srgbClr val="000000">
                      <a:alpha val="43137"/>
                    </a:srgbClr>
                  </a:outerShdw>
                </a:effectLst>
                <a:cs typeface="Calibri" panose="020F0502020204030204" pitchFamily="34" charset="0"/>
              </a:rPr>
              <a:t>‒20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Abraham’s Early Journeys</a:t>
            </a:r>
          </a:p>
        </p:txBody>
      </p:sp>
      <p:sp>
        <p:nvSpPr>
          <p:cNvPr id="161795" name="Rectangle 3"/>
          <p:cNvSpPr>
            <a:spLocks noGrp="1" noChangeArrowheads="1"/>
          </p:cNvSpPr>
          <p:nvPr>
            <p:ph type="body" idx="1"/>
          </p:nvPr>
        </p:nvSpPr>
        <p:spPr>
          <a:xfrm>
            <a:off x="609600" y="1905000"/>
            <a:ext cx="7620000" cy="2743200"/>
          </a:xfrm>
        </p:spPr>
        <p:txBody>
          <a:bodyPr/>
          <a:lstStyle/>
          <a:p>
            <a:pPr marL="574675" lvl="1" indent="-574675" eaLnBrk="1" hangingPunct="1">
              <a:spcBef>
                <a:spcPts val="0"/>
              </a:spcBef>
              <a:spcAft>
                <a:spcPts val="3000"/>
              </a:spcAft>
              <a:buClr>
                <a:schemeClr val="tx2"/>
              </a:buClr>
              <a:buSzPct val="100000"/>
              <a:buFont typeface="+mj-lt"/>
              <a:buAutoNum type="romanUcPeriod"/>
              <a:defRPr/>
            </a:pPr>
            <a:r>
              <a:rPr lang="en-US" sz="3600" dirty="0"/>
              <a:t>From Haran to Canaan (Gen. 12:4-5)</a:t>
            </a:r>
          </a:p>
          <a:p>
            <a:pPr marL="574675" lvl="1" indent="-574675" eaLnBrk="1" hangingPunct="1">
              <a:spcBef>
                <a:spcPts val="0"/>
              </a:spcBef>
              <a:spcAft>
                <a:spcPts val="3000"/>
              </a:spcAft>
              <a:buClr>
                <a:schemeClr val="tx2"/>
              </a:buClr>
              <a:buSzPct val="100000"/>
              <a:buFont typeface="+mj-lt"/>
              <a:buAutoNum type="romanUcPeriod"/>
              <a:defRPr/>
            </a:pPr>
            <a:r>
              <a:rPr lang="en-US" sz="3600" b="1" u="sng" dirty="0">
                <a:solidFill>
                  <a:srgbClr val="FFFFCC"/>
                </a:solidFill>
              </a:rPr>
              <a:t>In Canaan (Gen. 12:6-9)</a:t>
            </a:r>
          </a:p>
          <a:p>
            <a:pPr marL="574675" lvl="1" indent="-574675" eaLnBrk="1" hangingPunct="1">
              <a:spcBef>
                <a:spcPts val="0"/>
              </a:spcBef>
              <a:spcAft>
                <a:spcPts val="3000"/>
              </a:spcAft>
              <a:buClr>
                <a:schemeClr val="tx2"/>
              </a:buClr>
              <a:buSzPct val="100000"/>
              <a:buFont typeface="+mj-lt"/>
              <a:buAutoNum type="romanUcPeriod"/>
              <a:defRPr/>
            </a:pPr>
            <a:r>
              <a:rPr lang="en-US" sz="3600" dirty="0"/>
              <a:t>In Egypt (Gen. 12:10-20)</a:t>
            </a:r>
          </a:p>
        </p:txBody>
      </p:sp>
      <p:pic>
        <p:nvPicPr>
          <p:cNvPr id="6" name="Picture 5">
            <a:extLst>
              <a:ext uri="{FF2B5EF4-FFF2-40B4-BE49-F238E27FC236}">
                <a16:creationId xmlns:a16="http://schemas.microsoft.com/office/drawing/2014/main" id="{F4BAD4D4-E16C-4CBE-993D-A3A0185A7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554783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II. In Canaan</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12:6-9</a:t>
            </a:r>
          </a:p>
        </p:txBody>
      </p:sp>
      <p:sp>
        <p:nvSpPr>
          <p:cNvPr id="161795" name="Rectangle 3"/>
          <p:cNvSpPr>
            <a:spLocks noGrp="1" noChangeArrowheads="1"/>
          </p:cNvSpPr>
          <p:nvPr>
            <p:ph type="body" idx="1"/>
          </p:nvPr>
        </p:nvSpPr>
        <p:spPr>
          <a:xfrm>
            <a:off x="585217" y="1905000"/>
            <a:ext cx="7187183" cy="2743200"/>
          </a:xfrm>
        </p:spPr>
        <p:txBody>
          <a:bodyPr/>
          <a:lstStyle/>
          <a:p>
            <a:pPr marL="573088" lvl="2" indent="-573088" eaLnBrk="1" hangingPunct="1">
              <a:spcBef>
                <a:spcPts val="0"/>
              </a:spcBef>
              <a:spcAft>
                <a:spcPts val="30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At Shechem (Gen. 12:6-7)</a:t>
            </a:r>
          </a:p>
          <a:p>
            <a:pPr marL="573088" lvl="2" indent="-573088" eaLnBrk="1" hangingPunct="1">
              <a:spcBef>
                <a:spcPts val="0"/>
              </a:spcBef>
              <a:spcAft>
                <a:spcPts val="30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Between Bethel and Ai (Gen. 12:8)</a:t>
            </a:r>
          </a:p>
          <a:p>
            <a:pPr marL="573088" lvl="2" indent="-573088" eaLnBrk="1" hangingPunct="1">
              <a:spcBef>
                <a:spcPts val="0"/>
              </a:spcBef>
              <a:spcAft>
                <a:spcPts val="30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Toward the Negev (Gen. 12:9)</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36504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II. In Canaan</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12:6-9</a:t>
            </a:r>
          </a:p>
        </p:txBody>
      </p:sp>
      <p:sp>
        <p:nvSpPr>
          <p:cNvPr id="161795" name="Rectangle 3"/>
          <p:cNvSpPr>
            <a:spLocks noGrp="1" noChangeArrowheads="1"/>
          </p:cNvSpPr>
          <p:nvPr>
            <p:ph type="body" idx="1"/>
          </p:nvPr>
        </p:nvSpPr>
        <p:spPr>
          <a:xfrm>
            <a:off x="585217" y="1905000"/>
            <a:ext cx="7187183" cy="2743200"/>
          </a:xfrm>
        </p:spPr>
        <p:txBody>
          <a:bodyPr/>
          <a:lstStyle/>
          <a:p>
            <a:pPr marL="573088" lvl="2" indent="-573088" eaLnBrk="1" hangingPunct="1">
              <a:spcBef>
                <a:spcPts val="0"/>
              </a:spcBef>
              <a:spcAft>
                <a:spcPts val="3000"/>
              </a:spcAft>
              <a:buClr>
                <a:srgbClr val="CC66FF"/>
              </a:buClr>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At Shechem (Gen. 12:6-7)</a:t>
            </a:r>
          </a:p>
          <a:p>
            <a:pPr marL="573088" lvl="2" indent="-573088" eaLnBrk="1" hangingPunct="1">
              <a:spcBef>
                <a:spcPts val="0"/>
              </a:spcBef>
              <a:spcAft>
                <a:spcPts val="30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Between Bethel and Ai (Gen. 12:8)</a:t>
            </a:r>
          </a:p>
          <a:p>
            <a:pPr marL="573088" lvl="2" indent="-573088" eaLnBrk="1" hangingPunct="1">
              <a:spcBef>
                <a:spcPts val="0"/>
              </a:spcBef>
              <a:spcAft>
                <a:spcPts val="30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Toward the Negev (Gen. 12:9)</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81816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o OWNS the land of Israel?">
            <a:extLst>
              <a:ext uri="{FF2B5EF4-FFF2-40B4-BE49-F238E27FC236}">
                <a16:creationId xmlns:a16="http://schemas.microsoft.com/office/drawing/2014/main" id="{38EFF5D8-8555-4D4E-A90C-9A3862104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570" y="137160"/>
            <a:ext cx="535686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1668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19880" y="1600200"/>
            <a:ext cx="4423719" cy="4648200"/>
          </a:xfrm>
        </p:spPr>
        <p:txBody>
          <a:bodyPr/>
          <a:lstStyle/>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Japheth's line (2-5)</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Ham’s Line (6-20)</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Shem’s line (21-31)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Conclusion (32)</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10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Outline</a:t>
            </a:r>
          </a:p>
        </p:txBody>
      </p:sp>
      <p:pic>
        <p:nvPicPr>
          <p:cNvPr id="8" name="Picture 4" descr="5 Bible Lessons to Learn From the Book of Genesis | Jack Wellman">
            <a:extLst>
              <a:ext uri="{FF2B5EF4-FFF2-40B4-BE49-F238E27FC236}">
                <a16:creationId xmlns:a16="http://schemas.microsoft.com/office/drawing/2014/main" id="{1CC17756-B2B6-4D54-8B52-D53293471D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0"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DC26134-84C0-4563-B650-2F0D102F3CA3}"/>
              </a:ext>
            </a:extLst>
          </p:cNvPr>
          <p:cNvPicPr>
            <a:picLocks noChangeAspect="1"/>
          </p:cNvPicPr>
          <p:nvPr/>
        </p:nvPicPr>
        <p:blipFill>
          <a:blip r:embed="rId3"/>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8424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24000" y="1600200"/>
            <a:ext cx="3200400" cy="3200400"/>
          </a:xfrm>
        </p:spPr>
        <p:txBody>
          <a:bodyPr/>
          <a:lstStyle/>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Cush</a:t>
            </a:r>
          </a:p>
          <a:p>
            <a:pPr lvl="1" indent="-742950" eaLnBrk="1" hangingPunct="1">
              <a:spcBef>
                <a:spcPts val="0"/>
              </a:spcBef>
              <a:spcAft>
                <a:spcPts val="36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Mizraim</a:t>
            </a:r>
            <a:endParaRPr lang="en-US" dirty="0">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Put</a:t>
            </a:r>
          </a:p>
          <a:p>
            <a:pPr lvl="1" indent="-742950" eaLnBrk="1" hangingPunct="1">
              <a:spcBef>
                <a:spcPts val="0"/>
              </a:spcBef>
              <a:spcAft>
                <a:spcPts val="36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Canaan</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Ham’s Sons (vs. 6)</a:t>
            </a:r>
          </a:p>
        </p:txBody>
      </p:sp>
      <p:pic>
        <p:nvPicPr>
          <p:cNvPr id="9" name="Picture 4" descr="5 Bible Lessons to Learn From the Book of Genesis | Jack Wellman">
            <a:extLst>
              <a:ext uri="{FF2B5EF4-FFF2-40B4-BE49-F238E27FC236}">
                <a16:creationId xmlns:a16="http://schemas.microsoft.com/office/drawing/2014/main" id="{75B57554-ADD2-4E02-BD73-9E7147C663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0"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6ECC368-2935-4F80-A6FC-45D90F047F43}"/>
              </a:ext>
            </a:extLst>
          </p:cNvPr>
          <p:cNvPicPr>
            <a:picLocks noChangeAspect="1"/>
          </p:cNvPicPr>
          <p:nvPr/>
        </p:nvPicPr>
        <p:blipFill>
          <a:blip r:embed="rId3"/>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772205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905000"/>
            <a:ext cx="2476500" cy="3810000"/>
          </a:xfrm>
        </p:spPr>
        <p:txBody>
          <a:bodyPr/>
          <a:lstStyle/>
          <a:p>
            <a:pPr marL="457200" lvl="1" indent="-457200" eaLnBrk="1" hangingPunct="1">
              <a:spcBef>
                <a:spcPts val="0"/>
              </a:spcBef>
              <a:spcAft>
                <a:spcPts val="1200"/>
              </a:spcAft>
              <a:buClr>
                <a:srgbClr val="FF99FF"/>
              </a:buClr>
              <a:buSzPct val="100000"/>
              <a:buFont typeface="+mj-lt"/>
              <a:buAutoNum type="alphaUcPeriod"/>
              <a:defRPr/>
            </a:pPr>
            <a:r>
              <a:rPr lang="en-US" dirty="0">
                <a:effectLst>
                  <a:outerShdw blurRad="38100" dist="38100" dir="2700000" algn="tl">
                    <a:srgbClr val="000000">
                      <a:alpha val="43137"/>
                    </a:srgbClr>
                  </a:outerShdw>
                </a:effectLst>
              </a:rPr>
              <a:t>Sidon</a:t>
            </a:r>
          </a:p>
          <a:p>
            <a:pPr marL="457200" lvl="1" indent="-457200" eaLnBrk="1" hangingPunct="1">
              <a:spcBef>
                <a:spcPts val="0"/>
              </a:spcBef>
              <a:spcAft>
                <a:spcPts val="1200"/>
              </a:spcAft>
              <a:buClr>
                <a:srgbClr val="FF99FF"/>
              </a:buClr>
              <a:buSzPct val="100000"/>
              <a:buFont typeface="+mj-lt"/>
              <a:buAutoNum type="alphaUcPeriod"/>
              <a:defRPr/>
            </a:pPr>
            <a:r>
              <a:rPr lang="en-US" dirty="0" err="1">
                <a:effectLst>
                  <a:outerShdw blurRad="38100" dist="38100" dir="2700000" algn="tl">
                    <a:srgbClr val="000000">
                      <a:alpha val="43137"/>
                    </a:srgbClr>
                  </a:outerShdw>
                </a:effectLst>
              </a:rPr>
              <a:t>Heth</a:t>
            </a:r>
            <a:endParaRPr lang="en-US" dirty="0">
              <a:effectLst>
                <a:outerShdw blurRad="38100" dist="38100" dir="2700000" algn="tl">
                  <a:srgbClr val="000000">
                    <a:alpha val="43137"/>
                  </a:srgbClr>
                </a:outerShdw>
              </a:effectLst>
            </a:endParaRPr>
          </a:p>
          <a:p>
            <a:pPr marL="457200" lvl="1" indent="-457200" eaLnBrk="1" hangingPunct="1">
              <a:spcBef>
                <a:spcPts val="0"/>
              </a:spcBef>
              <a:spcAft>
                <a:spcPts val="1200"/>
              </a:spcAft>
              <a:buClr>
                <a:srgbClr val="FF99FF"/>
              </a:buClr>
              <a:buSzPct val="100000"/>
              <a:buFont typeface="+mj-lt"/>
              <a:buAutoNum type="alphaUcPeriod"/>
              <a:defRPr/>
            </a:pPr>
            <a:r>
              <a:rPr lang="en-US" dirty="0">
                <a:effectLst>
                  <a:outerShdw blurRad="38100" dist="38100" dir="2700000" algn="tl">
                    <a:srgbClr val="000000">
                      <a:alpha val="43137"/>
                    </a:srgbClr>
                  </a:outerShdw>
                </a:effectLst>
              </a:rPr>
              <a:t>Jebusite</a:t>
            </a:r>
          </a:p>
          <a:p>
            <a:pPr marL="457200" lvl="1" indent="-457200" eaLnBrk="1" hangingPunct="1">
              <a:spcBef>
                <a:spcPts val="0"/>
              </a:spcBef>
              <a:spcAft>
                <a:spcPts val="1200"/>
              </a:spcAft>
              <a:buClr>
                <a:srgbClr val="FF99FF"/>
              </a:buClr>
              <a:buSzPct val="100000"/>
              <a:buFont typeface="+mj-lt"/>
              <a:buAutoNum type="alphaUcPeriod"/>
              <a:defRPr/>
            </a:pPr>
            <a:r>
              <a:rPr lang="en-US" dirty="0">
                <a:effectLst>
                  <a:outerShdw blurRad="38100" dist="38100" dir="2700000" algn="tl">
                    <a:srgbClr val="000000">
                      <a:alpha val="43137"/>
                    </a:srgbClr>
                  </a:outerShdw>
                </a:effectLst>
              </a:rPr>
              <a:t>Amorite</a:t>
            </a:r>
          </a:p>
          <a:p>
            <a:pPr marL="457200" lvl="1" indent="-457200" eaLnBrk="1" hangingPunct="1">
              <a:spcBef>
                <a:spcPts val="0"/>
              </a:spcBef>
              <a:spcAft>
                <a:spcPts val="1200"/>
              </a:spcAft>
              <a:buClr>
                <a:srgbClr val="FF99FF"/>
              </a:buClr>
              <a:buSzPct val="100000"/>
              <a:buFont typeface="+mj-lt"/>
              <a:buAutoNum type="alphaUcPeriod"/>
              <a:defRPr/>
            </a:pPr>
            <a:r>
              <a:rPr lang="en-US" dirty="0" err="1">
                <a:effectLst>
                  <a:outerShdw blurRad="38100" dist="38100" dir="2700000" algn="tl">
                    <a:srgbClr val="000000">
                      <a:alpha val="43137"/>
                    </a:srgbClr>
                  </a:outerShdw>
                </a:effectLst>
              </a:rPr>
              <a:t>Girgashite</a:t>
            </a:r>
            <a:endParaRPr lang="en-US" dirty="0">
              <a:effectLst>
                <a:outerShdw blurRad="38100" dist="38100" dir="2700000" algn="tl">
                  <a:srgbClr val="000000">
                    <a:alpha val="43137"/>
                  </a:srgbClr>
                </a:outerShdw>
              </a:effectLst>
            </a:endParaRPr>
          </a:p>
          <a:p>
            <a:pPr marL="457200" lvl="1" indent="-457200" eaLnBrk="1" hangingPunct="1">
              <a:spcBef>
                <a:spcPts val="0"/>
              </a:spcBef>
              <a:spcAft>
                <a:spcPts val="1200"/>
              </a:spcAft>
              <a:buClr>
                <a:srgbClr val="FF99FF"/>
              </a:buClr>
              <a:buSzPct val="100000"/>
              <a:buFont typeface="+mj-lt"/>
              <a:buAutoNum type="alphaUcPeriod"/>
              <a:defRPr/>
            </a:pPr>
            <a:r>
              <a:rPr lang="en-US" dirty="0">
                <a:effectLst>
                  <a:outerShdw blurRad="38100" dist="38100" dir="2700000" algn="tl">
                    <a:srgbClr val="000000">
                      <a:alpha val="43137"/>
                    </a:srgbClr>
                  </a:outerShdw>
                </a:effectLst>
              </a:rPr>
              <a:t>Hivite</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409950" y="228600"/>
            <a:ext cx="5372100" cy="914400"/>
          </a:xfrm>
        </p:spPr>
        <p:txBody>
          <a:bodyPr/>
          <a:lstStyle/>
          <a:p>
            <a:pPr algn="ctr" eaLnBrk="1" hangingPunct="1"/>
            <a:r>
              <a:rPr lang="en-US" sz="3600" dirty="0">
                <a:effectLst>
                  <a:outerShdw blurRad="38100" dist="38100" dir="2700000" algn="tl">
                    <a:srgbClr val="000000">
                      <a:alpha val="43137"/>
                    </a:srgbClr>
                  </a:outerShdw>
                </a:effectLst>
              </a:rPr>
              <a:t>4. Canaan’s Sons (vs. 15-18)</a:t>
            </a:r>
          </a:p>
        </p:txBody>
      </p:sp>
      <p:pic>
        <p:nvPicPr>
          <p:cNvPr id="8" name="Picture 4" descr="5 Bible Lessons to Learn From the Book of Genesis | Jack Wellman">
            <a:extLst>
              <a:ext uri="{FF2B5EF4-FFF2-40B4-BE49-F238E27FC236}">
                <a16:creationId xmlns:a16="http://schemas.microsoft.com/office/drawing/2014/main" id="{DEAC3B32-A254-4F8E-939C-624F54B939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208C36FC-EA30-4D3E-BADE-C7A9D3D052E4}"/>
              </a:ext>
            </a:extLst>
          </p:cNvPr>
          <p:cNvSpPr txBox="1">
            <a:spLocks noChangeArrowheads="1"/>
          </p:cNvSpPr>
          <p:nvPr/>
        </p:nvSpPr>
        <p:spPr bwMode="auto">
          <a:xfrm>
            <a:off x="3924300" y="1905000"/>
            <a:ext cx="24765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1" indent="-514350" eaLnBrk="1" hangingPunct="1">
              <a:spcBef>
                <a:spcPts val="0"/>
              </a:spcBef>
              <a:spcAft>
                <a:spcPts val="1200"/>
              </a:spcAft>
              <a:buClr>
                <a:srgbClr val="FF99FF"/>
              </a:buClr>
              <a:buSzPct val="100000"/>
              <a:buFont typeface="+mj-lt"/>
              <a:buAutoNum type="alphaUcPeriod" startAt="7"/>
              <a:defRPr/>
            </a:pPr>
            <a:r>
              <a:rPr lang="en-US" kern="0" dirty="0">
                <a:effectLst>
                  <a:outerShdw blurRad="38100" dist="38100" dir="2700000" algn="tl">
                    <a:srgbClr val="000000">
                      <a:alpha val="43137"/>
                    </a:srgbClr>
                  </a:outerShdw>
                </a:effectLst>
              </a:rPr>
              <a:t>Arkite</a:t>
            </a:r>
          </a:p>
          <a:p>
            <a:pPr marL="457200" lvl="1" indent="-457200" eaLnBrk="1" hangingPunct="1">
              <a:spcBef>
                <a:spcPts val="0"/>
              </a:spcBef>
              <a:spcAft>
                <a:spcPts val="1200"/>
              </a:spcAft>
              <a:buClr>
                <a:srgbClr val="FF99FF"/>
              </a:buClr>
              <a:buSzPct val="100000"/>
              <a:buFont typeface="+mj-lt"/>
              <a:buAutoNum type="alphaUcPeriod" startAt="7"/>
              <a:defRPr/>
            </a:pPr>
            <a:r>
              <a:rPr lang="en-US" kern="0" dirty="0" err="1">
                <a:effectLst>
                  <a:outerShdw blurRad="38100" dist="38100" dir="2700000" algn="tl">
                    <a:srgbClr val="000000">
                      <a:alpha val="43137"/>
                    </a:srgbClr>
                  </a:outerShdw>
                </a:effectLst>
              </a:rPr>
              <a:t>Sinite</a:t>
            </a:r>
            <a:endParaRPr lang="en-US" kern="0" dirty="0">
              <a:effectLst>
                <a:outerShdw blurRad="38100" dist="38100" dir="2700000" algn="tl">
                  <a:srgbClr val="000000">
                    <a:alpha val="43137"/>
                  </a:srgbClr>
                </a:outerShdw>
              </a:effectLst>
            </a:endParaRPr>
          </a:p>
          <a:p>
            <a:pPr marL="457200" lvl="1" indent="-457200" eaLnBrk="1" hangingPunct="1">
              <a:spcBef>
                <a:spcPts val="0"/>
              </a:spcBef>
              <a:spcAft>
                <a:spcPts val="1200"/>
              </a:spcAft>
              <a:buClr>
                <a:srgbClr val="FF99FF"/>
              </a:buClr>
              <a:buSzPct val="100000"/>
              <a:buFont typeface="+mj-lt"/>
              <a:buAutoNum type="alphaUcPeriod" startAt="7"/>
              <a:defRPr/>
            </a:pPr>
            <a:r>
              <a:rPr lang="en-US" kern="0" dirty="0" err="1">
                <a:effectLst>
                  <a:outerShdw blurRad="38100" dist="38100" dir="2700000" algn="tl">
                    <a:srgbClr val="000000">
                      <a:alpha val="43137"/>
                    </a:srgbClr>
                  </a:outerShdw>
                </a:effectLst>
              </a:rPr>
              <a:t>Arvadite</a:t>
            </a:r>
            <a:endParaRPr lang="en-US" kern="0" dirty="0">
              <a:effectLst>
                <a:outerShdw blurRad="38100" dist="38100" dir="2700000" algn="tl">
                  <a:srgbClr val="000000">
                    <a:alpha val="43137"/>
                  </a:srgbClr>
                </a:outerShdw>
              </a:effectLst>
            </a:endParaRPr>
          </a:p>
          <a:p>
            <a:pPr marL="457200" lvl="1" indent="-457200" eaLnBrk="1" hangingPunct="1">
              <a:spcBef>
                <a:spcPts val="0"/>
              </a:spcBef>
              <a:spcAft>
                <a:spcPts val="1200"/>
              </a:spcAft>
              <a:buClr>
                <a:srgbClr val="FF99FF"/>
              </a:buClr>
              <a:buSzPct val="100000"/>
              <a:buFont typeface="+mj-lt"/>
              <a:buAutoNum type="alphaUcPeriod" startAt="7"/>
              <a:defRPr/>
            </a:pPr>
            <a:r>
              <a:rPr lang="en-US" kern="0" dirty="0" err="1">
                <a:effectLst>
                  <a:outerShdw blurRad="38100" dist="38100" dir="2700000" algn="tl">
                    <a:srgbClr val="000000">
                      <a:alpha val="43137"/>
                    </a:srgbClr>
                  </a:outerShdw>
                </a:effectLst>
              </a:rPr>
              <a:t>Zemarite</a:t>
            </a:r>
            <a:endParaRPr lang="en-US" kern="0" dirty="0">
              <a:effectLst>
                <a:outerShdw blurRad="38100" dist="38100" dir="2700000" algn="tl">
                  <a:srgbClr val="000000">
                    <a:alpha val="43137"/>
                  </a:srgbClr>
                </a:outerShdw>
              </a:effectLst>
            </a:endParaRPr>
          </a:p>
          <a:p>
            <a:pPr marL="457200" lvl="1" indent="-457200" eaLnBrk="1" hangingPunct="1">
              <a:spcBef>
                <a:spcPts val="0"/>
              </a:spcBef>
              <a:spcAft>
                <a:spcPts val="1200"/>
              </a:spcAft>
              <a:buClr>
                <a:srgbClr val="FF99FF"/>
              </a:buClr>
              <a:buSzPct val="100000"/>
              <a:buFont typeface="+mj-lt"/>
              <a:buAutoNum type="alphaUcPeriod" startAt="7"/>
              <a:defRPr/>
            </a:pPr>
            <a:r>
              <a:rPr lang="en-US" kern="0" dirty="0" err="1">
                <a:effectLst>
                  <a:outerShdw blurRad="38100" dist="38100" dir="2700000" algn="tl">
                    <a:srgbClr val="000000">
                      <a:alpha val="43137"/>
                    </a:srgbClr>
                  </a:outerShdw>
                </a:effectLst>
              </a:rPr>
              <a:t>Hamathite</a:t>
            </a:r>
            <a:endParaRPr lang="en-US" kern="0"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8B89F045-43AC-4203-B442-CBAD5CBAD27E}"/>
              </a:ext>
            </a:extLst>
          </p:cNvPr>
          <p:cNvPicPr>
            <a:picLocks noChangeAspect="1"/>
          </p:cNvPicPr>
          <p:nvPr/>
        </p:nvPicPr>
        <p:blipFill>
          <a:blip r:embed="rId3"/>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43082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2628900" y="178595"/>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2E2890D2-C1DA-4B9F-8ED0-554C9720A62B}"/>
              </a:ext>
            </a:extLst>
          </p:cNvPr>
          <p:cNvSpPr>
            <a:spLocks noChangeArrowheads="1"/>
          </p:cNvSpPr>
          <p:nvPr/>
        </p:nvSpPr>
        <p:spPr bwMode="auto">
          <a:xfrm>
            <a:off x="5334000" y="1295400"/>
            <a:ext cx="6096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5953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906942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9673" y="137160"/>
            <a:ext cx="8392655" cy="6583680"/>
          </a:xfrm>
          <a:prstGeom prst="rect">
            <a:avLst/>
          </a:prstGeom>
        </p:spPr>
      </p:pic>
    </p:spTree>
    <p:extLst>
      <p:ext uri="{BB962C8B-B14F-4D97-AF65-F5344CB8AC3E}">
        <p14:creationId xmlns:p14="http://schemas.microsoft.com/office/powerpoint/2010/main" val="1789655272"/>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2" cy="6400800"/>
          </a:xfrm>
          <a:prstGeom prst="rect">
            <a:avLst/>
          </a:prstGeom>
        </p:spPr>
      </p:pic>
    </p:spTree>
    <p:extLst>
      <p:ext uri="{BB962C8B-B14F-4D97-AF65-F5344CB8AC3E}">
        <p14:creationId xmlns:p14="http://schemas.microsoft.com/office/powerpoint/2010/main" val="4168688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II. In Canaan</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12:6-9</a:t>
            </a:r>
          </a:p>
        </p:txBody>
      </p:sp>
      <p:sp>
        <p:nvSpPr>
          <p:cNvPr id="161795" name="Rectangle 3"/>
          <p:cNvSpPr>
            <a:spLocks noGrp="1" noChangeArrowheads="1"/>
          </p:cNvSpPr>
          <p:nvPr>
            <p:ph type="body" idx="1"/>
          </p:nvPr>
        </p:nvSpPr>
        <p:spPr>
          <a:xfrm>
            <a:off x="585217" y="1905000"/>
            <a:ext cx="7511033" cy="2743200"/>
          </a:xfrm>
        </p:spPr>
        <p:txBody>
          <a:bodyPr/>
          <a:lstStyle/>
          <a:p>
            <a:pPr marL="573088" lvl="2" indent="-573088" eaLnBrk="1" hangingPunct="1">
              <a:spcBef>
                <a:spcPts val="0"/>
              </a:spcBef>
              <a:spcAft>
                <a:spcPts val="30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At Shechem (Gen. 12:6-7)</a:t>
            </a:r>
          </a:p>
          <a:p>
            <a:pPr marL="573088" lvl="2" indent="-573088" eaLnBrk="1" hangingPunct="1">
              <a:spcBef>
                <a:spcPts val="0"/>
              </a:spcBef>
              <a:spcAft>
                <a:spcPts val="3000"/>
              </a:spcAft>
              <a:buClr>
                <a:srgbClr val="CC66FF"/>
              </a:buClr>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Between Bethel and Ai (Gen. 12:8)</a:t>
            </a:r>
          </a:p>
          <a:p>
            <a:pPr marL="573088" lvl="2" indent="-573088" eaLnBrk="1" hangingPunct="1">
              <a:spcBef>
                <a:spcPts val="0"/>
              </a:spcBef>
              <a:spcAft>
                <a:spcPts val="30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Toward the Negev (Gen. 12:9)</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581627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o OWNS the land of Israel?">
            <a:extLst>
              <a:ext uri="{FF2B5EF4-FFF2-40B4-BE49-F238E27FC236}">
                <a16:creationId xmlns:a16="http://schemas.microsoft.com/office/drawing/2014/main" id="{38EFF5D8-8555-4D4E-A90C-9A3862104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570" y="137160"/>
            <a:ext cx="535686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8625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II. In Canaan</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12:6-9</a:t>
            </a:r>
          </a:p>
        </p:txBody>
      </p:sp>
      <p:sp>
        <p:nvSpPr>
          <p:cNvPr id="161795" name="Rectangle 3"/>
          <p:cNvSpPr>
            <a:spLocks noGrp="1" noChangeArrowheads="1"/>
          </p:cNvSpPr>
          <p:nvPr>
            <p:ph type="body" idx="1"/>
          </p:nvPr>
        </p:nvSpPr>
        <p:spPr>
          <a:xfrm>
            <a:off x="585217" y="1905000"/>
            <a:ext cx="7511033" cy="2743200"/>
          </a:xfrm>
        </p:spPr>
        <p:txBody>
          <a:bodyPr/>
          <a:lstStyle/>
          <a:p>
            <a:pPr marL="573088" lvl="2" indent="-573088" eaLnBrk="1" hangingPunct="1">
              <a:spcBef>
                <a:spcPts val="0"/>
              </a:spcBef>
              <a:spcAft>
                <a:spcPts val="30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At Shechem (Gen. 12:6-7)</a:t>
            </a:r>
          </a:p>
          <a:p>
            <a:pPr marL="573088" lvl="2" indent="-573088" eaLnBrk="1" hangingPunct="1">
              <a:spcBef>
                <a:spcPts val="0"/>
              </a:spcBef>
              <a:spcAft>
                <a:spcPts val="30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Between Bethel and Ai (Gen. 12:8)</a:t>
            </a:r>
          </a:p>
          <a:p>
            <a:pPr marL="573088" lvl="2" indent="-573088" eaLnBrk="1" hangingPunct="1">
              <a:spcBef>
                <a:spcPts val="0"/>
              </a:spcBef>
              <a:spcAft>
                <a:spcPts val="3000"/>
              </a:spcAft>
              <a:buClr>
                <a:srgbClr val="CC66FF"/>
              </a:buClr>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Toward the Negev (Gen. 12:9)</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82905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98C606-F851-4591-BD54-62E603DD62A6}"/>
              </a:ext>
            </a:extLst>
          </p:cNvPr>
          <p:cNvPicPr>
            <a:picLocks noChangeAspect="1"/>
          </p:cNvPicPr>
          <p:nvPr/>
        </p:nvPicPr>
        <p:blipFill rotWithShape="1">
          <a:blip r:embed="rId2"/>
          <a:srcRect b="2222"/>
          <a:stretch/>
        </p:blipFill>
        <p:spPr>
          <a:xfrm>
            <a:off x="3591372" y="137160"/>
            <a:ext cx="500925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7">
            <a:extLst>
              <a:ext uri="{FF2B5EF4-FFF2-40B4-BE49-F238E27FC236}">
                <a16:creationId xmlns:a16="http://schemas.microsoft.com/office/drawing/2014/main" id="{D89AE24B-CF13-4852-A988-11DD9E8F04F8}"/>
              </a:ext>
            </a:extLst>
          </p:cNvPr>
          <p:cNvSpPr>
            <a:spLocks noChangeArrowheads="1"/>
          </p:cNvSpPr>
          <p:nvPr/>
        </p:nvSpPr>
        <p:spPr bwMode="auto">
          <a:xfrm>
            <a:off x="5410200" y="4267200"/>
            <a:ext cx="1219200" cy="533400"/>
          </a:xfrm>
          <a:prstGeom prst="ellipse">
            <a:avLst/>
          </a:prstGeom>
          <a:solidFill>
            <a:schemeClr val="tx1"/>
          </a:solidFill>
          <a:ln w="3810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bg2"/>
                </a:solidFill>
                <a:latin typeface="Calibri" panose="020F0502020204030204" pitchFamily="34" charset="0"/>
                <a:cs typeface="Calibri" panose="020F0502020204030204" pitchFamily="34" charset="0"/>
              </a:rPr>
              <a:t>Negev</a:t>
            </a:r>
          </a:p>
        </p:txBody>
      </p:sp>
    </p:spTree>
    <p:extLst>
      <p:ext uri="{BB962C8B-B14F-4D97-AF65-F5344CB8AC3E}">
        <p14:creationId xmlns:p14="http://schemas.microsoft.com/office/powerpoint/2010/main" val="18106954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12:4</a:t>
            </a:r>
            <a:r>
              <a:rPr lang="en-US" sz="3600" dirty="0">
                <a:effectLst>
                  <a:outerShdw blurRad="38100" dist="38100" dir="2700000" algn="tl">
                    <a:srgbClr val="000000">
                      <a:alpha val="43137"/>
                    </a:srgbClr>
                  </a:outerShdw>
                </a:effectLst>
                <a:cs typeface="Calibri" panose="020F0502020204030204" pitchFamily="34" charset="0"/>
              </a:rPr>
              <a:t>‒20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Abraham’s Early Journeys</a:t>
            </a:r>
          </a:p>
        </p:txBody>
      </p:sp>
      <p:sp>
        <p:nvSpPr>
          <p:cNvPr id="161795" name="Rectangle 3"/>
          <p:cNvSpPr>
            <a:spLocks noGrp="1" noChangeArrowheads="1"/>
          </p:cNvSpPr>
          <p:nvPr>
            <p:ph type="body" idx="1"/>
          </p:nvPr>
        </p:nvSpPr>
        <p:spPr>
          <a:xfrm>
            <a:off x="609600" y="1905000"/>
            <a:ext cx="7620000" cy="2743200"/>
          </a:xfrm>
        </p:spPr>
        <p:txBody>
          <a:bodyPr/>
          <a:lstStyle/>
          <a:p>
            <a:pPr marL="574675" lvl="1" indent="-574675" eaLnBrk="1" hangingPunct="1">
              <a:spcBef>
                <a:spcPts val="0"/>
              </a:spcBef>
              <a:spcAft>
                <a:spcPts val="3000"/>
              </a:spcAft>
              <a:buClr>
                <a:schemeClr val="tx2"/>
              </a:buClr>
              <a:buSzPct val="100000"/>
              <a:buFont typeface="+mj-lt"/>
              <a:buAutoNum type="romanUcPeriod"/>
              <a:defRPr/>
            </a:pPr>
            <a:r>
              <a:rPr lang="en-US" sz="3600" dirty="0"/>
              <a:t>From Haran to Canaan (Gen. 12:4-5)</a:t>
            </a:r>
          </a:p>
          <a:p>
            <a:pPr marL="574675" lvl="1" indent="-574675" eaLnBrk="1" hangingPunct="1">
              <a:spcBef>
                <a:spcPts val="0"/>
              </a:spcBef>
              <a:spcAft>
                <a:spcPts val="3000"/>
              </a:spcAft>
              <a:buClr>
                <a:schemeClr val="tx2"/>
              </a:buClr>
              <a:buSzPct val="100000"/>
              <a:buFont typeface="+mj-lt"/>
              <a:buAutoNum type="romanUcPeriod"/>
              <a:defRPr/>
            </a:pPr>
            <a:r>
              <a:rPr lang="en-US" sz="3600" dirty="0"/>
              <a:t>In Canaan (Gen. 12:6-9)</a:t>
            </a:r>
          </a:p>
          <a:p>
            <a:pPr marL="574675" lvl="1" indent="-574675" eaLnBrk="1" hangingPunct="1">
              <a:spcBef>
                <a:spcPts val="0"/>
              </a:spcBef>
              <a:spcAft>
                <a:spcPts val="3000"/>
              </a:spcAft>
              <a:buClr>
                <a:schemeClr val="tx2"/>
              </a:buClr>
              <a:buSzPct val="100000"/>
              <a:buFont typeface="+mj-lt"/>
              <a:buAutoNum type="romanUcPeriod"/>
              <a:defRPr/>
            </a:pPr>
            <a:r>
              <a:rPr lang="en-US" sz="3600" b="1" u="sng" dirty="0">
                <a:solidFill>
                  <a:srgbClr val="FFFFCC"/>
                </a:solidFill>
              </a:rPr>
              <a:t>In Egypt (Gen. 12:10-20)</a:t>
            </a:r>
          </a:p>
        </p:txBody>
      </p:sp>
      <p:pic>
        <p:nvPicPr>
          <p:cNvPr id="6" name="Picture 5">
            <a:extLst>
              <a:ext uri="{FF2B5EF4-FFF2-40B4-BE49-F238E27FC236}">
                <a16:creationId xmlns:a16="http://schemas.microsoft.com/office/drawing/2014/main" id="{F4BAD4D4-E16C-4CBE-993D-A3A0185A7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05677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III. In Egypt</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12:10-20</a:t>
            </a:r>
          </a:p>
        </p:txBody>
      </p:sp>
      <p:sp>
        <p:nvSpPr>
          <p:cNvPr id="161795" name="Rectangle 3"/>
          <p:cNvSpPr>
            <a:spLocks noGrp="1" noChangeArrowheads="1"/>
          </p:cNvSpPr>
          <p:nvPr>
            <p:ph type="body" idx="1"/>
          </p:nvPr>
        </p:nvSpPr>
        <p:spPr>
          <a:xfrm>
            <a:off x="585217" y="1828800"/>
            <a:ext cx="7187183" cy="41910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Famine (Gen. 12:10)</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Fabrication (Gen. 12:11-13)</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Fulfilled prediction (Gen. 12:14-16)</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Fury of God (Gen. 12:17)</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Fury of Pharoah (Gen. 12:18-20)</a:t>
            </a:r>
          </a:p>
        </p:txBody>
      </p:sp>
      <p:pic>
        <p:nvPicPr>
          <p:cNvPr id="7" name="Picture 6">
            <a:extLst>
              <a:ext uri="{FF2B5EF4-FFF2-40B4-BE49-F238E27FC236}">
                <a16:creationId xmlns:a16="http://schemas.microsoft.com/office/drawing/2014/main" id="{ACAE218E-C847-4CE8-9F70-42CE8C72B4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933794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III. In Egypt</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12:10-20</a:t>
            </a:r>
          </a:p>
        </p:txBody>
      </p:sp>
      <p:sp>
        <p:nvSpPr>
          <p:cNvPr id="161795" name="Rectangle 3"/>
          <p:cNvSpPr>
            <a:spLocks noGrp="1" noChangeArrowheads="1"/>
          </p:cNvSpPr>
          <p:nvPr>
            <p:ph type="body" idx="1"/>
          </p:nvPr>
        </p:nvSpPr>
        <p:spPr>
          <a:xfrm>
            <a:off x="585217" y="1828800"/>
            <a:ext cx="7187183" cy="41910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Famine (Gen. 12:10)</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Fabrication (Gen. 12:11-13)</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Fulfilled prediction (Gen. 12:14-16)</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Fury of God (Gen. 12:17)</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Fury of Pharoah (Gen. 12:18-20)</a:t>
            </a:r>
          </a:p>
        </p:txBody>
      </p:sp>
      <p:pic>
        <p:nvPicPr>
          <p:cNvPr id="7" name="Picture 6">
            <a:extLst>
              <a:ext uri="{FF2B5EF4-FFF2-40B4-BE49-F238E27FC236}">
                <a16:creationId xmlns:a16="http://schemas.microsoft.com/office/drawing/2014/main" id="{ACAE218E-C847-4CE8-9F70-42CE8C72B4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181255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55B56F5-9F34-4471-B32F-7E0715032DA6}"/>
              </a:ext>
            </a:extLst>
          </p:cNvPr>
          <p:cNvPicPr>
            <a:picLocks noChangeAspect="1" noChangeArrowheads="1"/>
          </p:cNvPicPr>
          <p:nvPr/>
        </p:nvPicPr>
        <p:blipFill>
          <a:blip r:embed="rId2" cstate="print"/>
          <a:srcRect/>
          <a:stretch>
            <a:fillRect/>
          </a:stretch>
        </p:blipFill>
        <p:spPr bwMode="auto">
          <a:xfrm>
            <a:off x="1905000" y="457200"/>
            <a:ext cx="8382000" cy="60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1" name="Oval 7">
            <a:extLst>
              <a:ext uri="{FF2B5EF4-FFF2-40B4-BE49-F238E27FC236}">
                <a16:creationId xmlns:a16="http://schemas.microsoft.com/office/drawing/2014/main" id="{CAD79956-1467-4436-8859-138C0E6701CB}"/>
              </a:ext>
            </a:extLst>
          </p:cNvPr>
          <p:cNvSpPr>
            <a:spLocks noChangeArrowheads="1"/>
          </p:cNvSpPr>
          <p:nvPr/>
        </p:nvSpPr>
        <p:spPr bwMode="auto">
          <a:xfrm>
            <a:off x="2438400" y="38862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27653" name="Oval 7">
            <a:extLst>
              <a:ext uri="{FF2B5EF4-FFF2-40B4-BE49-F238E27FC236}">
                <a16:creationId xmlns:a16="http://schemas.microsoft.com/office/drawing/2014/main" id="{E751EFD9-33E6-49F6-BCBF-43E95E624B4F}"/>
              </a:ext>
            </a:extLst>
          </p:cNvPr>
          <p:cNvSpPr>
            <a:spLocks noChangeArrowheads="1"/>
          </p:cNvSpPr>
          <p:nvPr/>
        </p:nvSpPr>
        <p:spPr bwMode="auto">
          <a:xfrm>
            <a:off x="6781800" y="6858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55384098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1226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buNone/>
            </a:pPr>
            <a:r>
              <a:rPr lang="en-US" sz="3600" dirty="0">
                <a:effectLst>
                  <a:outerShdw blurRad="38100" dist="38100" dir="2700000" algn="tl">
                    <a:srgbClr val="000000">
                      <a:alpha val="43137"/>
                    </a:srgbClr>
                  </a:outerShdw>
                </a:effectLst>
              </a:rPr>
              <a:t>“Archeology has verified what is described in this verse, because paintings in the Tomb of </a:t>
            </a:r>
            <a:r>
              <a:rPr lang="en-US" sz="3600" dirty="0" err="1">
                <a:effectLst>
                  <a:outerShdw blurRad="38100" dist="38100" dir="2700000" algn="tl">
                    <a:srgbClr val="000000">
                      <a:alpha val="43137"/>
                    </a:srgbClr>
                  </a:outerShdw>
                </a:effectLst>
              </a:rPr>
              <a:t>Khnun-hotep</a:t>
            </a:r>
            <a:r>
              <a:rPr lang="en-US" sz="3600" dirty="0">
                <a:effectLst>
                  <a:outerShdw blurRad="38100" dist="38100" dir="2700000" algn="tl">
                    <a:srgbClr val="000000">
                      <a:alpha val="43137"/>
                    </a:srgbClr>
                  </a:outerShdw>
                </a:effectLst>
              </a:rPr>
              <a:t> III in Beni Hagan, which dates back to the time of </a:t>
            </a:r>
            <a:r>
              <a:rPr lang="en-US" sz="3600" dirty="0" err="1">
                <a:effectLst>
                  <a:outerShdw blurRad="38100" dist="38100" dir="2700000" algn="tl">
                    <a:srgbClr val="000000">
                      <a:alpha val="43137"/>
                    </a:srgbClr>
                  </a:outerShdw>
                </a:effectLst>
              </a:rPr>
              <a:t>Sesostris</a:t>
            </a:r>
            <a:r>
              <a:rPr lang="en-US" sz="3600" dirty="0">
                <a:effectLst>
                  <a:outerShdw blurRad="38100" dist="38100" dir="2700000" algn="tl">
                    <a:srgbClr val="000000">
                      <a:alpha val="43137"/>
                    </a:srgbClr>
                  </a:outerShdw>
                </a:effectLst>
              </a:rPr>
              <a:t> II (1897–1878 </a:t>
            </a:r>
            <a:r>
              <a:rPr lang="en-US" sz="3600" dirty="0" err="1">
                <a:effectLst>
                  <a:outerShdw blurRad="38100" dist="38100" dir="2700000" algn="tl">
                    <a:srgbClr val="000000">
                      <a:alpha val="43137"/>
                    </a:srgbClr>
                  </a:outerShdw>
                </a:effectLst>
              </a:rPr>
              <a:t>b.c.</a:t>
            </a:r>
            <a:r>
              <a:rPr lang="en-US" sz="3600" dirty="0">
                <a:effectLst>
                  <a:outerShdw blurRad="38100" dist="38100" dir="2700000" algn="tl">
                    <a:srgbClr val="000000">
                      <a:alpha val="43137"/>
                    </a:srgbClr>
                  </a:outerShdw>
                </a:effectLst>
              </a:rPr>
              <a:t>), show the arrival of thirty-seven Asiatic men, women, and children in the same time period of Abram. Thus, Egypt regularly experienced migrations of </a:t>
            </a:r>
            <a:r>
              <a:rPr lang="en-US" sz="3600" dirty="0" err="1">
                <a:effectLst>
                  <a:outerShdw blurRad="38100" dist="38100" dir="2700000" algn="tl">
                    <a:srgbClr val="000000">
                      <a:alpha val="43137"/>
                    </a:srgbClr>
                  </a:outerShdw>
                </a:effectLst>
              </a:rPr>
              <a:t>Asiatics</a:t>
            </a:r>
            <a:r>
              <a:rPr lang="en-US" sz="3600" dirty="0">
                <a:effectLst>
                  <a:outerShdw blurRad="38100" dist="38100" dir="2700000" algn="tl">
                    <a:srgbClr val="000000">
                      <a:alpha val="43137"/>
                    </a:srgbClr>
                  </a:outerShdw>
                </a:effectLst>
              </a:rPr>
              <a:t> into Egypt, especially in times of famine.</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248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591284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III. In Egypt</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12:10-20</a:t>
            </a:r>
          </a:p>
        </p:txBody>
      </p:sp>
      <p:sp>
        <p:nvSpPr>
          <p:cNvPr id="161795" name="Rectangle 3"/>
          <p:cNvSpPr>
            <a:spLocks noGrp="1" noChangeArrowheads="1"/>
          </p:cNvSpPr>
          <p:nvPr>
            <p:ph type="body" idx="1"/>
          </p:nvPr>
        </p:nvSpPr>
        <p:spPr>
          <a:xfrm>
            <a:off x="585217" y="1828800"/>
            <a:ext cx="7187183" cy="41910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Famine (Gen. 12:10)</a:t>
            </a:r>
          </a:p>
          <a:p>
            <a:pPr marL="457200" lvl="2" indent="-457200" eaLnBrk="1" hangingPunct="1">
              <a:spcBef>
                <a:spcPts val="0"/>
              </a:spcBef>
              <a:spcAft>
                <a:spcPts val="2400"/>
              </a:spcAft>
              <a:buClr>
                <a:srgbClr val="CC66FF"/>
              </a:buClr>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Fabrication (Gen. 12:11-13)</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Fulfilled prediction (Gen. 12:14-16)</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Fury of God (Gen. 12:17)</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Fury of Pharoah (Gen. 12:18-20)</a:t>
            </a:r>
          </a:p>
        </p:txBody>
      </p:sp>
      <p:pic>
        <p:nvPicPr>
          <p:cNvPr id="7" name="Picture 6">
            <a:extLst>
              <a:ext uri="{FF2B5EF4-FFF2-40B4-BE49-F238E27FC236}">
                <a16:creationId xmlns:a16="http://schemas.microsoft.com/office/drawing/2014/main" id="{ACAE218E-C847-4CE8-9F70-42CE8C72B4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69234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buNone/>
            </a:pPr>
            <a:r>
              <a:rPr lang="en-US" sz="3600" dirty="0">
                <a:effectLst>
                  <a:outerShdw blurRad="38100" dist="38100" dir="2700000" algn="tl">
                    <a:srgbClr val="000000">
                      <a:alpha val="43137"/>
                    </a:srgbClr>
                  </a:outerShdw>
                </a:effectLst>
              </a:rPr>
              <a:t>“Verse 11b focuses on Sarai’s beauty: that he said unto Sarai his wife, Behold now, I know that you are a fair woman to look upon. The Hebrew literally reads “of beautiful appearance.” This is phenomenal in light of the fact that she was 65 years old at this time. Nevertheless, in light of her longevity, she obviously aged at a slower pace than people do now.</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248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6948503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8176" y="3048000"/>
            <a:ext cx="1755648" cy="1828800"/>
          </a:xfrm>
          <a:prstGeom prst="rect">
            <a:avLst/>
          </a:prstGeom>
        </p:spPr>
      </p:pic>
    </p:spTree>
    <p:extLst>
      <p:ext uri="{BB962C8B-B14F-4D97-AF65-F5344CB8AC3E}">
        <p14:creationId xmlns:p14="http://schemas.microsoft.com/office/powerpoint/2010/main" val="32114285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III. In Egypt</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12:10-20</a:t>
            </a:r>
          </a:p>
        </p:txBody>
      </p:sp>
      <p:sp>
        <p:nvSpPr>
          <p:cNvPr id="161795" name="Rectangle 3"/>
          <p:cNvSpPr>
            <a:spLocks noGrp="1" noChangeArrowheads="1"/>
          </p:cNvSpPr>
          <p:nvPr>
            <p:ph type="body" idx="1"/>
          </p:nvPr>
        </p:nvSpPr>
        <p:spPr>
          <a:xfrm>
            <a:off x="585217" y="1828800"/>
            <a:ext cx="7263383" cy="41910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Famine (Gen. 12:10)</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Fabrication (Gen. 12:11-13)</a:t>
            </a:r>
          </a:p>
          <a:p>
            <a:pPr marL="457200" lvl="2" indent="-457200" eaLnBrk="1" hangingPunct="1">
              <a:spcBef>
                <a:spcPts val="0"/>
              </a:spcBef>
              <a:spcAft>
                <a:spcPts val="2400"/>
              </a:spcAft>
              <a:buClr>
                <a:srgbClr val="CC66FF"/>
              </a:buClr>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Fulfilled prediction (Gen. 12:14-16)</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Fury of God (Gen. 12:17)</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Fury of Pharoah (Gen. 12:18-20)</a:t>
            </a:r>
          </a:p>
        </p:txBody>
      </p:sp>
      <p:pic>
        <p:nvPicPr>
          <p:cNvPr id="7" name="Picture 6">
            <a:extLst>
              <a:ext uri="{FF2B5EF4-FFF2-40B4-BE49-F238E27FC236}">
                <a16:creationId xmlns:a16="http://schemas.microsoft.com/office/drawing/2014/main" id="{ACAE218E-C847-4CE8-9F70-42CE8C72B4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3135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714017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III. In Egypt</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12:10-20</a:t>
            </a:r>
          </a:p>
        </p:txBody>
      </p:sp>
      <p:sp>
        <p:nvSpPr>
          <p:cNvPr id="161795" name="Rectangle 3"/>
          <p:cNvSpPr>
            <a:spLocks noGrp="1" noChangeArrowheads="1"/>
          </p:cNvSpPr>
          <p:nvPr>
            <p:ph type="body" idx="1"/>
          </p:nvPr>
        </p:nvSpPr>
        <p:spPr>
          <a:xfrm>
            <a:off x="585217" y="1828800"/>
            <a:ext cx="7263383" cy="41910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Famine (Gen. 12:10)</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Fabrication (Gen. 12:11-13)</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Fulfilled prediction (Gen. 12:14-16)</a:t>
            </a:r>
          </a:p>
          <a:p>
            <a:pPr marL="457200" lvl="2" indent="-457200" eaLnBrk="1" hangingPunct="1">
              <a:spcBef>
                <a:spcPts val="0"/>
              </a:spcBef>
              <a:spcAft>
                <a:spcPts val="2400"/>
              </a:spcAft>
              <a:buClr>
                <a:srgbClr val="CC66FF"/>
              </a:buClr>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Fury of God (Gen. 12:17)</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Fury of Pharoah (Gen. 12:18-20)</a:t>
            </a:r>
          </a:p>
        </p:txBody>
      </p:sp>
      <p:pic>
        <p:nvPicPr>
          <p:cNvPr id="7" name="Picture 6">
            <a:extLst>
              <a:ext uri="{FF2B5EF4-FFF2-40B4-BE49-F238E27FC236}">
                <a16:creationId xmlns:a16="http://schemas.microsoft.com/office/drawing/2014/main" id="{ACAE218E-C847-4CE8-9F70-42CE8C72B4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58178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583322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595741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buNone/>
            </a:pPr>
            <a:r>
              <a:rPr lang="en-US" sz="3600" dirty="0">
                <a:effectLst>
                  <a:outerShdw blurRad="38100" dist="38100" dir="2700000" algn="tl">
                    <a:srgbClr val="000000">
                      <a:alpha val="43137"/>
                    </a:srgbClr>
                  </a:outerShdw>
                </a:effectLst>
              </a:rPr>
              <a:t>“The text does not state exactly what these plagues were, but according to rabbinic tradition, they were leprosy. According to </a:t>
            </a:r>
            <a:r>
              <a:rPr lang="en-US" sz="3600" dirty="0" err="1">
                <a:effectLst>
                  <a:outerShdw blurRad="38100" dist="38100" dir="2700000" algn="tl">
                    <a:srgbClr val="000000">
                      <a:alpha val="43137"/>
                    </a:srgbClr>
                  </a:outerShdw>
                </a:effectLst>
              </a:rPr>
              <a:t>Rashi</a:t>
            </a:r>
            <a:r>
              <a:rPr lang="en-US" sz="3600" dirty="0">
                <a:effectLst>
                  <a:outerShdw blurRad="38100" dist="38100" dir="2700000" algn="tl">
                    <a:srgbClr val="000000">
                      <a:alpha val="43137"/>
                    </a:srgbClr>
                  </a:outerShdw>
                </a:effectLst>
              </a:rPr>
              <a:t>, the plagues were a debilitating skin disease that made sexual intercourse impossible.</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250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17604480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marR="0" indent="0" algn="just">
              <a:spcBef>
                <a:spcPts val="0"/>
              </a:spcBef>
              <a:spcAft>
                <a:spcPts val="0"/>
              </a:spcAft>
              <a:buNone/>
            </a:pPr>
            <a:r>
              <a:rPr lang="en-US" sz="3600" dirty="0">
                <a:effectLst>
                  <a:outerShdw blurRad="38100" dist="38100" dir="2700000" algn="tl">
                    <a:srgbClr val="000000">
                      <a:alpha val="43137"/>
                    </a:srgbClr>
                  </a:outerShdw>
                </a:effectLst>
              </a:rPr>
              <a:t>“Although it was Abram who sinned, God still intervenes because the Abrahamic Covenant is indeed unconditional…The key observation here is that indeed the Abrahamic Covenant has now begun to work in earnest: Pharaoh was cursed for cursing Abram, and Abram was blessed in spite of his wrong actions. This all shows evidence that the covenant was unconditional.</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250-51</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64241317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III. In Egypt</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12:10-20</a:t>
            </a:r>
          </a:p>
        </p:txBody>
      </p:sp>
      <p:sp>
        <p:nvSpPr>
          <p:cNvPr id="161795" name="Rectangle 3"/>
          <p:cNvSpPr>
            <a:spLocks noGrp="1" noChangeArrowheads="1"/>
          </p:cNvSpPr>
          <p:nvPr>
            <p:ph type="body" idx="1"/>
          </p:nvPr>
        </p:nvSpPr>
        <p:spPr>
          <a:xfrm>
            <a:off x="585217" y="1828800"/>
            <a:ext cx="7263383" cy="41910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Famine (Gen. 12:10)</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Fabrication (Gen. 12:11-13)</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Fulfilled prediction (Gen. 12:14-16)</a:t>
            </a:r>
          </a:p>
          <a:p>
            <a:pPr marL="457200" lvl="2" indent="-457200" eaLnBrk="1" hangingPunct="1">
              <a:spcBef>
                <a:spcPts val="0"/>
              </a:spcBef>
              <a:spcAft>
                <a:spcPts val="24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Fury of God (Gen. 12:17)</a:t>
            </a:r>
          </a:p>
          <a:p>
            <a:pPr marL="457200" lvl="2" indent="-457200" eaLnBrk="1" hangingPunct="1">
              <a:spcBef>
                <a:spcPts val="0"/>
              </a:spcBef>
              <a:spcAft>
                <a:spcPts val="2400"/>
              </a:spcAft>
              <a:buClr>
                <a:srgbClr val="CC66FF"/>
              </a:buClr>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Fury of Pharoah (Gen. 12:18-20)</a:t>
            </a:r>
          </a:p>
        </p:txBody>
      </p:sp>
      <p:pic>
        <p:nvPicPr>
          <p:cNvPr id="7" name="Picture 6">
            <a:extLst>
              <a:ext uri="{FF2B5EF4-FFF2-40B4-BE49-F238E27FC236}">
                <a16:creationId xmlns:a16="http://schemas.microsoft.com/office/drawing/2014/main" id="{ACAE218E-C847-4CE8-9F70-42CE8C72B4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70104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8176" y="3048000"/>
            <a:ext cx="1755648" cy="1828800"/>
          </a:xfrm>
          <a:prstGeom prst="rect">
            <a:avLst/>
          </a:prstGeom>
        </p:spPr>
      </p:pic>
    </p:spTree>
    <p:extLst>
      <p:ext uri="{BB962C8B-B14F-4D97-AF65-F5344CB8AC3E}">
        <p14:creationId xmlns:p14="http://schemas.microsoft.com/office/powerpoint/2010/main" val="135465303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0972800" cy="1981200"/>
          </a:xfrm>
        </p:spPr>
        <p:txBody>
          <a:bodyPr/>
          <a:lstStyle/>
          <a:p>
            <a:pPr marL="0" indent="0" algn="just">
              <a:spcBef>
                <a:spcPts val="0"/>
              </a:spcBef>
              <a:spcAft>
                <a:spcPts val="0"/>
              </a:spcAft>
              <a:buNone/>
            </a:pPr>
            <a:r>
              <a:rPr lang="en-US" sz="3600" dirty="0">
                <a:effectLst>
                  <a:outerShdw blurRad="38100" dist="38100" dir="2700000" algn="tl">
                    <a:srgbClr val="000000">
                      <a:alpha val="43137"/>
                    </a:srgbClr>
                  </a:outerShdw>
                </a:effectLst>
              </a:rPr>
              <a:t>“Abram must learn that he survives not by human strategy, as he thought, but by divine covenantal protection.</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250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91529C3A-3502-4411-B3A9-6613B1122B02}"/>
              </a:ext>
            </a:extLst>
          </p:cNvPr>
          <p:cNvPicPr>
            <a:picLocks noChangeAspect="1"/>
          </p:cNvPicPr>
          <p:nvPr/>
        </p:nvPicPr>
        <p:blipFill>
          <a:blip r:embed="rId6"/>
          <a:stretch>
            <a:fillRect/>
          </a:stretch>
        </p:blipFill>
        <p:spPr>
          <a:xfrm>
            <a:off x="3251200" y="3352800"/>
            <a:ext cx="5689600" cy="3200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30402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Timothy 2:11, 13</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 statement is trustworthy:…If we are faithless, He remains faithful, for He cannot deny Himself.</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85E883B8-9004-4AE2-9DA9-F3DACD811DA0}"/>
              </a:ext>
            </a:extLst>
          </p:cNvPr>
          <p:cNvPicPr>
            <a:picLocks noChangeAspect="1"/>
          </p:cNvPicPr>
          <p:nvPr/>
        </p:nvPicPr>
        <p:blipFill rotWithShape="1">
          <a:blip r:embed="rId3"/>
          <a:srcRect l="10001" r="7499" b="21257"/>
          <a:stretch/>
        </p:blipFill>
        <p:spPr>
          <a:xfrm>
            <a:off x="4566206" y="2514600"/>
            <a:ext cx="3059589" cy="2286000"/>
          </a:xfrm>
          <a:prstGeom prst="rect">
            <a:avLst/>
          </a:prstGeom>
          <a:ln>
            <a:solidFill>
              <a:schemeClr val="tx1"/>
            </a:solidFill>
          </a:ln>
        </p:spPr>
      </p:pic>
    </p:spTree>
    <p:extLst>
      <p:ext uri="{BB962C8B-B14F-4D97-AF65-F5344CB8AC3E}">
        <p14:creationId xmlns:p14="http://schemas.microsoft.com/office/powerpoint/2010/main" val="382347087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12:4</a:t>
            </a:r>
            <a:r>
              <a:rPr lang="en-US" sz="3600" dirty="0">
                <a:effectLst>
                  <a:outerShdw blurRad="38100" dist="38100" dir="2700000" algn="tl">
                    <a:srgbClr val="000000">
                      <a:alpha val="43137"/>
                    </a:srgbClr>
                  </a:outerShdw>
                </a:effectLst>
                <a:cs typeface="Calibri" panose="020F0502020204030204" pitchFamily="34" charset="0"/>
              </a:rPr>
              <a:t>‒20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Abraham’s Early Journeys</a:t>
            </a:r>
          </a:p>
        </p:txBody>
      </p:sp>
      <p:sp>
        <p:nvSpPr>
          <p:cNvPr id="161795" name="Rectangle 3"/>
          <p:cNvSpPr>
            <a:spLocks noGrp="1" noChangeArrowheads="1"/>
          </p:cNvSpPr>
          <p:nvPr>
            <p:ph type="body" idx="1"/>
          </p:nvPr>
        </p:nvSpPr>
        <p:spPr>
          <a:xfrm>
            <a:off x="609600" y="1905000"/>
            <a:ext cx="7486650" cy="2743200"/>
          </a:xfrm>
        </p:spPr>
        <p:txBody>
          <a:bodyPr/>
          <a:lstStyle/>
          <a:p>
            <a:pPr marL="574675" lvl="1" indent="-574675" eaLnBrk="1" hangingPunct="1">
              <a:spcBef>
                <a:spcPts val="0"/>
              </a:spcBef>
              <a:spcAft>
                <a:spcPts val="3000"/>
              </a:spcAft>
              <a:buClr>
                <a:schemeClr val="tx2"/>
              </a:buClr>
              <a:buSzPct val="100000"/>
              <a:buFont typeface="+mj-lt"/>
              <a:buAutoNum type="romanUcPeriod"/>
              <a:defRPr/>
            </a:pPr>
            <a:r>
              <a:rPr lang="en-US" sz="3600" dirty="0"/>
              <a:t>From Haran to Canaan (Gen. 12:4-5)</a:t>
            </a:r>
          </a:p>
          <a:p>
            <a:pPr marL="574675" lvl="1" indent="-574675" eaLnBrk="1" hangingPunct="1">
              <a:spcBef>
                <a:spcPts val="0"/>
              </a:spcBef>
              <a:spcAft>
                <a:spcPts val="3000"/>
              </a:spcAft>
              <a:buClr>
                <a:schemeClr val="tx2"/>
              </a:buClr>
              <a:buSzPct val="100000"/>
              <a:buFont typeface="+mj-lt"/>
              <a:buAutoNum type="romanUcPeriod"/>
              <a:defRPr/>
            </a:pPr>
            <a:r>
              <a:rPr lang="en-US" sz="3600" dirty="0"/>
              <a:t>In Canaan (Gen. 12:6-9)</a:t>
            </a:r>
          </a:p>
          <a:p>
            <a:pPr marL="574675" lvl="1" indent="-574675" eaLnBrk="1" hangingPunct="1">
              <a:spcBef>
                <a:spcPts val="0"/>
              </a:spcBef>
              <a:spcAft>
                <a:spcPts val="3000"/>
              </a:spcAft>
              <a:buClr>
                <a:schemeClr val="tx2"/>
              </a:buClr>
              <a:buSzPct val="100000"/>
              <a:buFont typeface="+mj-lt"/>
              <a:buAutoNum type="romanUcPeriod"/>
              <a:defRPr/>
            </a:pPr>
            <a:r>
              <a:rPr lang="en-US" sz="3600" dirty="0"/>
              <a:t>In Egypt (Gen. 12:10-20)</a:t>
            </a:r>
          </a:p>
        </p:txBody>
      </p:sp>
      <p:pic>
        <p:nvPicPr>
          <p:cNvPr id="6" name="Picture 5">
            <a:extLst>
              <a:ext uri="{FF2B5EF4-FFF2-40B4-BE49-F238E27FC236}">
                <a16:creationId xmlns:a16="http://schemas.microsoft.com/office/drawing/2014/main" id="{F4BAD4D4-E16C-4CBE-993D-A3A0185A7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42896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4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789" y="533400"/>
            <a:ext cx="5070422" cy="2743200"/>
          </a:xfrm>
          <a:prstGeom prst="rect">
            <a:avLst/>
          </a:prstGeom>
        </p:spPr>
      </p:pic>
    </p:spTree>
    <p:extLst>
      <p:ext uri="{BB962C8B-B14F-4D97-AF65-F5344CB8AC3E}">
        <p14:creationId xmlns:p14="http://schemas.microsoft.com/office/powerpoint/2010/main" val="3937108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2"/>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0082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3"/>
          <a:stretch>
            <a:fillRect/>
          </a:stretch>
        </p:blipFill>
        <p:spPr>
          <a:xfrm>
            <a:off x="4559716" y="30480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dirty="0">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11:27</a:t>
            </a:r>
            <a:r>
              <a:rPr lang="en-US" sz="3600" dirty="0">
                <a:effectLst>
                  <a:outerShdw blurRad="38100" dist="38100" dir="2700000" algn="tl">
                    <a:srgbClr val="000000">
                      <a:alpha val="43137"/>
                    </a:srgbClr>
                  </a:outerShdw>
                </a:effectLst>
                <a:cs typeface="Calibri" panose="020F0502020204030204" pitchFamily="34" charset="0"/>
              </a:rPr>
              <a:t>‒12:3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 New Nation</a:t>
            </a:r>
          </a:p>
        </p:txBody>
      </p:sp>
      <p:sp>
        <p:nvSpPr>
          <p:cNvPr id="161795" name="Rectangle 3"/>
          <p:cNvSpPr>
            <a:spLocks noGrp="1" noChangeArrowheads="1"/>
          </p:cNvSpPr>
          <p:nvPr>
            <p:ph type="body" idx="1"/>
          </p:nvPr>
        </p:nvSpPr>
        <p:spPr>
          <a:xfrm>
            <a:off x="585217" y="1371600"/>
            <a:ext cx="6539483" cy="5105400"/>
          </a:xfrm>
        </p:spPr>
        <p:txBody>
          <a:bodyPr/>
          <a:lstStyle/>
          <a:p>
            <a:pPr marL="574675" lvl="1" indent="-574675" eaLnBrk="1" hangingPunct="1">
              <a:spcBef>
                <a:spcPts val="0"/>
              </a:spcBef>
              <a:spcAft>
                <a:spcPts val="3000"/>
              </a:spcAft>
              <a:buClr>
                <a:schemeClr val="tx2"/>
              </a:buClr>
              <a:buSzPct val="100000"/>
              <a:buFont typeface="+mj-lt"/>
              <a:buAutoNum type="romanUcPeriod"/>
              <a:defRPr/>
            </a:pPr>
            <a:r>
              <a:rPr lang="en-US" dirty="0"/>
              <a:t>A new record (Gen. 11:27a)</a:t>
            </a:r>
          </a:p>
          <a:p>
            <a:pPr marL="574675" lvl="1" indent="-574675" eaLnBrk="1" hangingPunct="1">
              <a:spcBef>
                <a:spcPts val="0"/>
              </a:spcBef>
              <a:spcAft>
                <a:spcPts val="3000"/>
              </a:spcAft>
              <a:buClr>
                <a:schemeClr val="tx2"/>
              </a:buClr>
              <a:buSzPct val="100000"/>
              <a:buFont typeface="+mj-lt"/>
              <a:buAutoNum type="romanUcPeriod"/>
              <a:defRPr/>
            </a:pPr>
            <a:r>
              <a:rPr lang="en-US" dirty="0"/>
              <a:t>A new family (Gen. 11:27b-29)</a:t>
            </a:r>
          </a:p>
          <a:p>
            <a:pPr marL="574675" lvl="1" indent="-574675" eaLnBrk="1" hangingPunct="1">
              <a:spcBef>
                <a:spcPts val="0"/>
              </a:spcBef>
              <a:spcAft>
                <a:spcPts val="3000"/>
              </a:spcAft>
              <a:buClr>
                <a:schemeClr val="tx2"/>
              </a:buClr>
              <a:buSzPct val="100000"/>
              <a:buFont typeface="+mj-lt"/>
              <a:buAutoNum type="romanUcPeriod"/>
              <a:defRPr/>
            </a:pPr>
            <a:r>
              <a:rPr lang="en-US" dirty="0"/>
              <a:t>A new crisis (Gen. 11:30)</a:t>
            </a:r>
          </a:p>
          <a:p>
            <a:pPr marL="574675" lvl="1" indent="-574675" eaLnBrk="1" hangingPunct="1">
              <a:spcBef>
                <a:spcPts val="0"/>
              </a:spcBef>
              <a:spcAft>
                <a:spcPts val="3000"/>
              </a:spcAft>
              <a:buClr>
                <a:schemeClr val="tx2"/>
              </a:buClr>
              <a:buSzPct val="100000"/>
              <a:buFont typeface="+mj-lt"/>
              <a:buAutoNum type="romanUcPeriod"/>
              <a:defRPr/>
            </a:pPr>
            <a:r>
              <a:rPr lang="en-US" dirty="0"/>
              <a:t>A new journey (Gen. 11:31)</a:t>
            </a:r>
          </a:p>
          <a:p>
            <a:pPr marL="574675" lvl="1" indent="-574675" eaLnBrk="1" hangingPunct="1">
              <a:spcBef>
                <a:spcPts val="0"/>
              </a:spcBef>
              <a:spcAft>
                <a:spcPts val="3000"/>
              </a:spcAft>
              <a:buClr>
                <a:schemeClr val="tx2"/>
              </a:buClr>
              <a:buSzPct val="100000"/>
              <a:buFont typeface="+mj-lt"/>
              <a:buAutoNum type="romanUcPeriod"/>
              <a:defRPr/>
            </a:pPr>
            <a:r>
              <a:rPr lang="en-US" dirty="0"/>
              <a:t>A death (Gen. 11:32)</a:t>
            </a:r>
          </a:p>
          <a:p>
            <a:pPr marL="574675" lvl="1" indent="-574675" eaLnBrk="1" hangingPunct="1">
              <a:spcBef>
                <a:spcPts val="0"/>
              </a:spcBef>
              <a:spcAft>
                <a:spcPts val="30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New promises (Gen. 12:1-3)</a:t>
            </a:r>
          </a:p>
        </p:txBody>
      </p:sp>
      <p:pic>
        <p:nvPicPr>
          <p:cNvPr id="6" name="Picture 5">
            <a:extLst>
              <a:ext uri="{FF2B5EF4-FFF2-40B4-BE49-F238E27FC236}">
                <a16:creationId xmlns:a16="http://schemas.microsoft.com/office/drawing/2014/main" id="{7DC209E0-01F8-4E8D-86F1-A63C648027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110506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7656"/>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21310</TotalTime>
  <Words>1742</Words>
  <Application>Microsoft Office PowerPoint</Application>
  <PresentationFormat>Widescreen</PresentationFormat>
  <Paragraphs>219</Paragraphs>
  <Slides>53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11:27‒12:3 A New Nation</vt:lpstr>
      <vt:lpstr>VI. 8 New Promises Genesis 12:1-3</vt:lpstr>
      <vt:lpstr>VI. 8 New Promises Genesis 12:1-3</vt:lpstr>
      <vt:lpstr>Genesis 12:4‒20 Abraham’s Early Journeys</vt:lpstr>
      <vt:lpstr>Genesis 12:4‒20 Abraham’s Early Journeys</vt:lpstr>
      <vt:lpstr>PowerPoint Presentation</vt:lpstr>
      <vt:lpstr>VI. 8 New Promises Genesis 12:1-3</vt:lpstr>
      <vt:lpstr>PowerPoint Presentation</vt:lpstr>
      <vt:lpstr>Genesis 12:4‒20 Abraham’s Early Journeys</vt:lpstr>
      <vt:lpstr>II. In Canaan Genesis 12:6-9</vt:lpstr>
      <vt:lpstr>II. In Canaan Genesis 12:6-9</vt:lpstr>
      <vt:lpstr>PowerPoint Presentation</vt:lpstr>
      <vt:lpstr>GENESIS 10  Outline</vt:lpstr>
      <vt:lpstr>Ham’s Sons (vs. 6)</vt:lpstr>
      <vt:lpstr>4. Canaan’s Sons (vs. 15-18)</vt:lpstr>
      <vt:lpstr>PowerPoint Presentation</vt:lpstr>
      <vt:lpstr>VI. 8 New Promises Genesis 12:1-3</vt:lpstr>
      <vt:lpstr>PowerPoint Presentation</vt:lpstr>
      <vt:lpstr>PowerPoint Presentation</vt:lpstr>
      <vt:lpstr>II. In Canaan Genesis 12:6-9</vt:lpstr>
      <vt:lpstr>PowerPoint Presentation</vt:lpstr>
      <vt:lpstr>II. In Canaan Genesis 12:6-9</vt:lpstr>
      <vt:lpstr>PowerPoint Presentation</vt:lpstr>
      <vt:lpstr>Genesis 12:4‒20 Abraham’s Early Journeys</vt:lpstr>
      <vt:lpstr>III. In Egypt Genesis 12:10-20</vt:lpstr>
      <vt:lpstr>III. In Egypt Genesis 12:10-20</vt:lpstr>
      <vt:lpstr>PowerPoint Presentation</vt:lpstr>
      <vt:lpstr>PowerPoint Presentation</vt:lpstr>
      <vt:lpstr>PowerPoint Presentation</vt:lpstr>
      <vt:lpstr>III. In Egypt Genesis 12:10-20</vt:lpstr>
      <vt:lpstr>PowerPoint Presentation</vt:lpstr>
      <vt:lpstr>III. In Egypt Genesis 12:10-20</vt:lpstr>
      <vt:lpstr>VI. 8 New Promises Genesis 12:1-3</vt:lpstr>
      <vt:lpstr>III. In Egypt Genesis 12:10-20</vt:lpstr>
      <vt:lpstr>VI. 8 New Promises Genesis 12:1-3</vt:lpstr>
      <vt:lpstr>PowerPoint Presentation</vt:lpstr>
      <vt:lpstr>PowerPoint Presentation</vt:lpstr>
      <vt:lpstr>PowerPoint Presentation</vt:lpstr>
      <vt:lpstr>III. In Egypt Genesis 12:10-20</vt:lpstr>
      <vt:lpstr>PowerPoint Presentation</vt:lpstr>
      <vt:lpstr>PowerPoint Presentation</vt:lpstr>
      <vt:lpstr>PowerPoint Presentation</vt:lpstr>
      <vt:lpstr>Conclusion</vt:lpstr>
      <vt:lpstr>Genesis 12:4‒20 Abraham’s Early Journeys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055 - 12v4-9</dc:title>
  <dc:subject>Genesis 12</dc:subject>
  <dc:creator>A. Woods</dc:creator>
  <dc:description>Modified by Jim McGowan</dc:description>
  <cp:lastModifiedBy>Jim McGowan</cp:lastModifiedBy>
  <cp:revision>2194</cp:revision>
  <cp:lastPrinted>2021-10-23T18:58:12Z</cp:lastPrinted>
  <dcterms:created xsi:type="dcterms:W3CDTF">2009-03-17T12:21:13Z</dcterms:created>
  <dcterms:modified xsi:type="dcterms:W3CDTF">2021-10-23T18:58:19Z</dcterms:modified>
</cp:coreProperties>
</file>