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5" r:id="rId1"/>
  </p:sldMasterIdLst>
  <p:handoutMasterIdLst>
    <p:handoutMasterId r:id="rId51"/>
  </p:handoutMasterIdLst>
  <p:sldIdLst>
    <p:sldId id="256" r:id="rId2"/>
    <p:sldId id="306" r:id="rId3"/>
    <p:sldId id="258" r:id="rId4"/>
    <p:sldId id="259" r:id="rId5"/>
    <p:sldId id="261" r:id="rId6"/>
    <p:sldId id="262" r:id="rId7"/>
    <p:sldId id="307" r:id="rId8"/>
    <p:sldId id="263" r:id="rId9"/>
    <p:sldId id="264" r:id="rId10"/>
    <p:sldId id="265" r:id="rId11"/>
    <p:sldId id="266" r:id="rId12"/>
    <p:sldId id="267" r:id="rId13"/>
    <p:sldId id="268" r:id="rId14"/>
    <p:sldId id="270" r:id="rId15"/>
    <p:sldId id="271" r:id="rId16"/>
    <p:sldId id="272" r:id="rId17"/>
    <p:sldId id="269" r:id="rId18"/>
    <p:sldId id="273" r:id="rId19"/>
    <p:sldId id="274" r:id="rId20"/>
    <p:sldId id="275" r:id="rId21"/>
    <p:sldId id="277" r:id="rId22"/>
    <p:sldId id="276" r:id="rId23"/>
    <p:sldId id="278" r:id="rId24"/>
    <p:sldId id="279" r:id="rId25"/>
    <p:sldId id="280" r:id="rId26"/>
    <p:sldId id="281" r:id="rId27"/>
    <p:sldId id="282" r:id="rId28"/>
    <p:sldId id="283"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53"/>
    <p:restoredTop sz="94664"/>
  </p:normalViewPr>
  <p:slideViewPr>
    <p:cSldViewPr snapToGrid="0" snapToObjects="1">
      <p:cViewPr varScale="1">
        <p:scale>
          <a:sx n="118" d="100"/>
          <a:sy n="118" d="100"/>
        </p:scale>
        <p:origin x="216" y="3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5A468A0-8B4A-E74A-B3E2-DFE4F53C36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2C7603F-1AF4-F847-894C-26CF95A8256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474181-D774-694D-9E11-4EAD84FCE4FF}" type="datetimeFigureOut">
              <a:rPr lang="en-US" smtClean="0"/>
              <a:t>10/23/21</a:t>
            </a:fld>
            <a:endParaRPr lang="en-US"/>
          </a:p>
        </p:txBody>
      </p:sp>
      <p:sp>
        <p:nvSpPr>
          <p:cNvPr id="4" name="Footer Placeholder 3">
            <a:extLst>
              <a:ext uri="{FF2B5EF4-FFF2-40B4-BE49-F238E27FC236}">
                <a16:creationId xmlns:a16="http://schemas.microsoft.com/office/drawing/2014/main" id="{F55CAEEA-D556-544D-919D-DBAFEA3E3FF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D95CD6-44D9-3242-9D26-837BF01587F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DDE3937-BEF3-0947-8812-BB511F6B0C73}" type="slidenum">
              <a:rPr lang="en-US" smtClean="0"/>
              <a:t>‹#›</a:t>
            </a:fld>
            <a:endParaRPr lang="en-US"/>
          </a:p>
        </p:txBody>
      </p:sp>
    </p:spTree>
    <p:extLst>
      <p:ext uri="{BB962C8B-B14F-4D97-AF65-F5344CB8AC3E}">
        <p14:creationId xmlns:p14="http://schemas.microsoft.com/office/powerpoint/2010/main" val="71455714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602CB-D0B0-C244-AE42-DD021BEB10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00966E-2FCD-054C-95CB-F862F29D3E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741FBA-2E8A-D341-A073-6FF2A5A26DDB}"/>
              </a:ext>
            </a:extLst>
          </p:cNvPr>
          <p:cNvSpPr>
            <a:spLocks noGrp="1"/>
          </p:cNvSpPr>
          <p:nvPr>
            <p:ph type="dt" sz="half" idx="10"/>
          </p:nvPr>
        </p:nvSpPr>
        <p:spPr/>
        <p:txBody>
          <a:bodyPr/>
          <a:lstStyle/>
          <a:p>
            <a:fld id="{63CCA6AC-CC69-B847-AC8F-81649490EA72}" type="datetimeFigureOut">
              <a:rPr lang="en-US" smtClean="0"/>
              <a:t>10/23/21</a:t>
            </a:fld>
            <a:endParaRPr lang="en-US"/>
          </a:p>
        </p:txBody>
      </p:sp>
      <p:sp>
        <p:nvSpPr>
          <p:cNvPr id="5" name="Footer Placeholder 4">
            <a:extLst>
              <a:ext uri="{FF2B5EF4-FFF2-40B4-BE49-F238E27FC236}">
                <a16:creationId xmlns:a16="http://schemas.microsoft.com/office/drawing/2014/main" id="{6EC447EF-33B7-EF48-A16C-84A7E73631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40AA18-32F4-ED4C-B8D0-C7713CF39298}"/>
              </a:ext>
            </a:extLst>
          </p:cNvPr>
          <p:cNvSpPr>
            <a:spLocks noGrp="1"/>
          </p:cNvSpPr>
          <p:nvPr>
            <p:ph type="sldNum" sz="quarter" idx="12"/>
          </p:nvPr>
        </p:nvSpPr>
        <p:spPr/>
        <p:txBody>
          <a:bodyPr/>
          <a:lstStyle/>
          <a:p>
            <a:fld id="{D32FEF8A-6348-4945-8A48-7E836B3AEC30}" type="slidenum">
              <a:rPr lang="en-US" smtClean="0"/>
              <a:t>‹#›</a:t>
            </a:fld>
            <a:endParaRPr lang="en-US"/>
          </a:p>
        </p:txBody>
      </p:sp>
    </p:spTree>
    <p:extLst>
      <p:ext uri="{BB962C8B-B14F-4D97-AF65-F5344CB8AC3E}">
        <p14:creationId xmlns:p14="http://schemas.microsoft.com/office/powerpoint/2010/main" val="4104341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A3550-52CD-7944-BF76-4C38808E7B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DA8B74-2447-0048-BDB0-4063CA39658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74D122-A9EA-B74B-BCC1-DAC572456CFF}"/>
              </a:ext>
            </a:extLst>
          </p:cNvPr>
          <p:cNvSpPr>
            <a:spLocks noGrp="1"/>
          </p:cNvSpPr>
          <p:nvPr>
            <p:ph type="dt" sz="half" idx="10"/>
          </p:nvPr>
        </p:nvSpPr>
        <p:spPr/>
        <p:txBody>
          <a:bodyPr/>
          <a:lstStyle/>
          <a:p>
            <a:fld id="{63CCA6AC-CC69-B847-AC8F-81649490EA72}" type="datetimeFigureOut">
              <a:rPr lang="en-US" smtClean="0"/>
              <a:t>10/23/21</a:t>
            </a:fld>
            <a:endParaRPr lang="en-US"/>
          </a:p>
        </p:txBody>
      </p:sp>
      <p:sp>
        <p:nvSpPr>
          <p:cNvPr id="5" name="Footer Placeholder 4">
            <a:extLst>
              <a:ext uri="{FF2B5EF4-FFF2-40B4-BE49-F238E27FC236}">
                <a16:creationId xmlns:a16="http://schemas.microsoft.com/office/drawing/2014/main" id="{AE7C1F50-2241-F643-902B-68D9910680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5F3128-032D-D043-A99F-8888D069BA8B}"/>
              </a:ext>
            </a:extLst>
          </p:cNvPr>
          <p:cNvSpPr>
            <a:spLocks noGrp="1"/>
          </p:cNvSpPr>
          <p:nvPr>
            <p:ph type="sldNum" sz="quarter" idx="12"/>
          </p:nvPr>
        </p:nvSpPr>
        <p:spPr/>
        <p:txBody>
          <a:bodyPr/>
          <a:lstStyle/>
          <a:p>
            <a:fld id="{D32FEF8A-6348-4945-8A48-7E836B3AEC30}" type="slidenum">
              <a:rPr lang="en-US" smtClean="0"/>
              <a:t>‹#›</a:t>
            </a:fld>
            <a:endParaRPr lang="en-US"/>
          </a:p>
        </p:txBody>
      </p:sp>
    </p:spTree>
    <p:extLst>
      <p:ext uri="{BB962C8B-B14F-4D97-AF65-F5344CB8AC3E}">
        <p14:creationId xmlns:p14="http://schemas.microsoft.com/office/powerpoint/2010/main" val="2677427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A0ED3A-C00A-4B40-949B-C1830A80F0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44EE0A-6909-DF4A-BBD3-294B8341F05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A48883-E943-6344-80F4-BB60AC0C5C95}"/>
              </a:ext>
            </a:extLst>
          </p:cNvPr>
          <p:cNvSpPr>
            <a:spLocks noGrp="1"/>
          </p:cNvSpPr>
          <p:nvPr>
            <p:ph type="dt" sz="half" idx="10"/>
          </p:nvPr>
        </p:nvSpPr>
        <p:spPr/>
        <p:txBody>
          <a:bodyPr/>
          <a:lstStyle/>
          <a:p>
            <a:fld id="{63CCA6AC-CC69-B847-AC8F-81649490EA72}" type="datetimeFigureOut">
              <a:rPr lang="en-US" smtClean="0"/>
              <a:t>10/23/21</a:t>
            </a:fld>
            <a:endParaRPr lang="en-US"/>
          </a:p>
        </p:txBody>
      </p:sp>
      <p:sp>
        <p:nvSpPr>
          <p:cNvPr id="5" name="Footer Placeholder 4">
            <a:extLst>
              <a:ext uri="{FF2B5EF4-FFF2-40B4-BE49-F238E27FC236}">
                <a16:creationId xmlns:a16="http://schemas.microsoft.com/office/drawing/2014/main" id="{E197EB07-A300-AC45-AB28-33B8F6F6FD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7E2851-C853-2E41-9D7E-D2AA32624519}"/>
              </a:ext>
            </a:extLst>
          </p:cNvPr>
          <p:cNvSpPr>
            <a:spLocks noGrp="1"/>
          </p:cNvSpPr>
          <p:nvPr>
            <p:ph type="sldNum" sz="quarter" idx="12"/>
          </p:nvPr>
        </p:nvSpPr>
        <p:spPr/>
        <p:txBody>
          <a:bodyPr/>
          <a:lstStyle/>
          <a:p>
            <a:fld id="{D32FEF8A-6348-4945-8A48-7E836B3AEC30}" type="slidenum">
              <a:rPr lang="en-US" smtClean="0"/>
              <a:t>‹#›</a:t>
            </a:fld>
            <a:endParaRPr lang="en-US"/>
          </a:p>
        </p:txBody>
      </p:sp>
    </p:spTree>
    <p:extLst>
      <p:ext uri="{BB962C8B-B14F-4D97-AF65-F5344CB8AC3E}">
        <p14:creationId xmlns:p14="http://schemas.microsoft.com/office/powerpoint/2010/main" val="3422075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5E35E-FA8E-4342-84DF-5252CB6E0D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1CF4D4-5F28-4A44-9BCE-7D4429AB287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CAC39C-D5CC-AA46-8E39-793E41D9B364}"/>
              </a:ext>
            </a:extLst>
          </p:cNvPr>
          <p:cNvSpPr>
            <a:spLocks noGrp="1"/>
          </p:cNvSpPr>
          <p:nvPr>
            <p:ph type="dt" sz="half" idx="10"/>
          </p:nvPr>
        </p:nvSpPr>
        <p:spPr/>
        <p:txBody>
          <a:bodyPr/>
          <a:lstStyle/>
          <a:p>
            <a:fld id="{63CCA6AC-CC69-B847-AC8F-81649490EA72}" type="datetimeFigureOut">
              <a:rPr lang="en-US" smtClean="0"/>
              <a:t>10/23/21</a:t>
            </a:fld>
            <a:endParaRPr lang="en-US"/>
          </a:p>
        </p:txBody>
      </p:sp>
      <p:sp>
        <p:nvSpPr>
          <p:cNvPr id="5" name="Footer Placeholder 4">
            <a:extLst>
              <a:ext uri="{FF2B5EF4-FFF2-40B4-BE49-F238E27FC236}">
                <a16:creationId xmlns:a16="http://schemas.microsoft.com/office/drawing/2014/main" id="{D14DD460-2A17-904F-8D81-350C93891B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58185B-C1DF-DE41-B01D-B4C004DB2775}"/>
              </a:ext>
            </a:extLst>
          </p:cNvPr>
          <p:cNvSpPr>
            <a:spLocks noGrp="1"/>
          </p:cNvSpPr>
          <p:nvPr>
            <p:ph type="sldNum" sz="quarter" idx="12"/>
          </p:nvPr>
        </p:nvSpPr>
        <p:spPr/>
        <p:txBody>
          <a:bodyPr/>
          <a:lstStyle/>
          <a:p>
            <a:fld id="{D32FEF8A-6348-4945-8A48-7E836B3AEC30}" type="slidenum">
              <a:rPr lang="en-US" smtClean="0"/>
              <a:t>‹#›</a:t>
            </a:fld>
            <a:endParaRPr lang="en-US"/>
          </a:p>
        </p:txBody>
      </p:sp>
    </p:spTree>
    <p:extLst>
      <p:ext uri="{BB962C8B-B14F-4D97-AF65-F5344CB8AC3E}">
        <p14:creationId xmlns:p14="http://schemas.microsoft.com/office/powerpoint/2010/main" val="1655666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24834-2D6F-3D4B-8B74-2264DC827A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688C7D-A2AC-3D48-8DDA-C0AE655C97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7D5A14C-A360-B145-9F02-8B9E14017E7D}"/>
              </a:ext>
            </a:extLst>
          </p:cNvPr>
          <p:cNvSpPr>
            <a:spLocks noGrp="1"/>
          </p:cNvSpPr>
          <p:nvPr>
            <p:ph type="dt" sz="half" idx="10"/>
          </p:nvPr>
        </p:nvSpPr>
        <p:spPr/>
        <p:txBody>
          <a:bodyPr/>
          <a:lstStyle/>
          <a:p>
            <a:fld id="{63CCA6AC-CC69-B847-AC8F-81649490EA72}" type="datetimeFigureOut">
              <a:rPr lang="en-US" smtClean="0"/>
              <a:t>10/23/21</a:t>
            </a:fld>
            <a:endParaRPr lang="en-US"/>
          </a:p>
        </p:txBody>
      </p:sp>
      <p:sp>
        <p:nvSpPr>
          <p:cNvPr id="5" name="Footer Placeholder 4">
            <a:extLst>
              <a:ext uri="{FF2B5EF4-FFF2-40B4-BE49-F238E27FC236}">
                <a16:creationId xmlns:a16="http://schemas.microsoft.com/office/drawing/2014/main" id="{87C0E9A1-E1F6-1840-8E10-9C02A0B0E6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F0D75D-5F40-5A4E-87BE-BCD79895FE15}"/>
              </a:ext>
            </a:extLst>
          </p:cNvPr>
          <p:cNvSpPr>
            <a:spLocks noGrp="1"/>
          </p:cNvSpPr>
          <p:nvPr>
            <p:ph type="sldNum" sz="quarter" idx="12"/>
          </p:nvPr>
        </p:nvSpPr>
        <p:spPr/>
        <p:txBody>
          <a:bodyPr/>
          <a:lstStyle/>
          <a:p>
            <a:fld id="{D32FEF8A-6348-4945-8A48-7E836B3AEC30}" type="slidenum">
              <a:rPr lang="en-US" smtClean="0"/>
              <a:t>‹#›</a:t>
            </a:fld>
            <a:endParaRPr lang="en-US"/>
          </a:p>
        </p:txBody>
      </p:sp>
    </p:spTree>
    <p:extLst>
      <p:ext uri="{BB962C8B-B14F-4D97-AF65-F5344CB8AC3E}">
        <p14:creationId xmlns:p14="http://schemas.microsoft.com/office/powerpoint/2010/main" val="2964914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12A3C-7989-5E42-BFB4-2EE641449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D69858-4381-DD42-9AC9-E6946A392EA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19A653-7621-2943-970E-A33D36EC8C6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ABEB3A-BA60-034C-8B05-2C100F86010F}"/>
              </a:ext>
            </a:extLst>
          </p:cNvPr>
          <p:cNvSpPr>
            <a:spLocks noGrp="1"/>
          </p:cNvSpPr>
          <p:nvPr>
            <p:ph type="dt" sz="half" idx="10"/>
          </p:nvPr>
        </p:nvSpPr>
        <p:spPr/>
        <p:txBody>
          <a:bodyPr/>
          <a:lstStyle/>
          <a:p>
            <a:fld id="{63CCA6AC-CC69-B847-AC8F-81649490EA72}" type="datetimeFigureOut">
              <a:rPr lang="en-US" smtClean="0"/>
              <a:t>10/23/21</a:t>
            </a:fld>
            <a:endParaRPr lang="en-US"/>
          </a:p>
        </p:txBody>
      </p:sp>
      <p:sp>
        <p:nvSpPr>
          <p:cNvPr id="6" name="Footer Placeholder 5">
            <a:extLst>
              <a:ext uri="{FF2B5EF4-FFF2-40B4-BE49-F238E27FC236}">
                <a16:creationId xmlns:a16="http://schemas.microsoft.com/office/drawing/2014/main" id="{3E77807D-56C4-2A44-9C2F-35364A143B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9D49ED-BD89-D146-996F-DDAA8FCA2669}"/>
              </a:ext>
            </a:extLst>
          </p:cNvPr>
          <p:cNvSpPr>
            <a:spLocks noGrp="1"/>
          </p:cNvSpPr>
          <p:nvPr>
            <p:ph type="sldNum" sz="quarter" idx="12"/>
          </p:nvPr>
        </p:nvSpPr>
        <p:spPr/>
        <p:txBody>
          <a:bodyPr/>
          <a:lstStyle/>
          <a:p>
            <a:fld id="{D32FEF8A-6348-4945-8A48-7E836B3AEC30}" type="slidenum">
              <a:rPr lang="en-US" smtClean="0"/>
              <a:t>‹#›</a:t>
            </a:fld>
            <a:endParaRPr lang="en-US"/>
          </a:p>
        </p:txBody>
      </p:sp>
    </p:spTree>
    <p:extLst>
      <p:ext uri="{BB962C8B-B14F-4D97-AF65-F5344CB8AC3E}">
        <p14:creationId xmlns:p14="http://schemas.microsoft.com/office/powerpoint/2010/main" val="194721342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1C93E-8D5B-DB4E-BEAA-BE80F22468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AD3D07-823A-FF4E-9FB8-3DA76CA439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348557A-7CB5-A14B-B2D0-41BE0348B42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75BFD4-D773-674D-B458-8370F2F523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1BAF4FF-47F4-3C46-ACCF-C01FFAC0D76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C84645-3B3F-B34D-A776-4B7B688FB025}"/>
              </a:ext>
            </a:extLst>
          </p:cNvPr>
          <p:cNvSpPr>
            <a:spLocks noGrp="1"/>
          </p:cNvSpPr>
          <p:nvPr>
            <p:ph type="dt" sz="half" idx="10"/>
          </p:nvPr>
        </p:nvSpPr>
        <p:spPr/>
        <p:txBody>
          <a:bodyPr/>
          <a:lstStyle/>
          <a:p>
            <a:fld id="{63CCA6AC-CC69-B847-AC8F-81649490EA72}" type="datetimeFigureOut">
              <a:rPr lang="en-US" smtClean="0"/>
              <a:t>10/23/21</a:t>
            </a:fld>
            <a:endParaRPr lang="en-US"/>
          </a:p>
        </p:txBody>
      </p:sp>
      <p:sp>
        <p:nvSpPr>
          <p:cNvPr id="8" name="Footer Placeholder 7">
            <a:extLst>
              <a:ext uri="{FF2B5EF4-FFF2-40B4-BE49-F238E27FC236}">
                <a16:creationId xmlns:a16="http://schemas.microsoft.com/office/drawing/2014/main" id="{5121F95B-27A0-BE4C-8148-9A29AAB469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D4BCAF-351E-7A4A-A392-7915FFE59837}"/>
              </a:ext>
            </a:extLst>
          </p:cNvPr>
          <p:cNvSpPr>
            <a:spLocks noGrp="1"/>
          </p:cNvSpPr>
          <p:nvPr>
            <p:ph type="sldNum" sz="quarter" idx="12"/>
          </p:nvPr>
        </p:nvSpPr>
        <p:spPr/>
        <p:txBody>
          <a:bodyPr/>
          <a:lstStyle/>
          <a:p>
            <a:fld id="{D32FEF8A-6348-4945-8A48-7E836B3AEC30}" type="slidenum">
              <a:rPr lang="en-US" smtClean="0"/>
              <a:t>‹#›</a:t>
            </a:fld>
            <a:endParaRPr lang="en-US"/>
          </a:p>
        </p:txBody>
      </p:sp>
    </p:spTree>
    <p:extLst>
      <p:ext uri="{BB962C8B-B14F-4D97-AF65-F5344CB8AC3E}">
        <p14:creationId xmlns:p14="http://schemas.microsoft.com/office/powerpoint/2010/main" val="521061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798E0-A26C-C64B-BFAF-5E56CFE8A4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4D700D-1844-3C44-92F9-D674020380C0}"/>
              </a:ext>
            </a:extLst>
          </p:cNvPr>
          <p:cNvSpPr>
            <a:spLocks noGrp="1"/>
          </p:cNvSpPr>
          <p:nvPr>
            <p:ph type="dt" sz="half" idx="10"/>
          </p:nvPr>
        </p:nvSpPr>
        <p:spPr/>
        <p:txBody>
          <a:bodyPr/>
          <a:lstStyle/>
          <a:p>
            <a:fld id="{63CCA6AC-CC69-B847-AC8F-81649490EA72}" type="datetimeFigureOut">
              <a:rPr lang="en-US" smtClean="0"/>
              <a:t>10/23/21</a:t>
            </a:fld>
            <a:endParaRPr lang="en-US"/>
          </a:p>
        </p:txBody>
      </p:sp>
      <p:sp>
        <p:nvSpPr>
          <p:cNvPr id="4" name="Footer Placeholder 3">
            <a:extLst>
              <a:ext uri="{FF2B5EF4-FFF2-40B4-BE49-F238E27FC236}">
                <a16:creationId xmlns:a16="http://schemas.microsoft.com/office/drawing/2014/main" id="{90255AF3-0B87-D647-AA84-2A28E62A49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25F192-2EE1-7549-B78A-72C3006A8812}"/>
              </a:ext>
            </a:extLst>
          </p:cNvPr>
          <p:cNvSpPr>
            <a:spLocks noGrp="1"/>
          </p:cNvSpPr>
          <p:nvPr>
            <p:ph type="sldNum" sz="quarter" idx="12"/>
          </p:nvPr>
        </p:nvSpPr>
        <p:spPr/>
        <p:txBody>
          <a:bodyPr/>
          <a:lstStyle/>
          <a:p>
            <a:fld id="{D32FEF8A-6348-4945-8A48-7E836B3AEC30}" type="slidenum">
              <a:rPr lang="en-US" smtClean="0"/>
              <a:t>‹#›</a:t>
            </a:fld>
            <a:endParaRPr lang="en-US"/>
          </a:p>
        </p:txBody>
      </p:sp>
    </p:spTree>
    <p:extLst>
      <p:ext uri="{BB962C8B-B14F-4D97-AF65-F5344CB8AC3E}">
        <p14:creationId xmlns:p14="http://schemas.microsoft.com/office/powerpoint/2010/main" val="2780016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5AA03-5499-064C-8F40-044966F23A1C}"/>
              </a:ext>
            </a:extLst>
          </p:cNvPr>
          <p:cNvSpPr>
            <a:spLocks noGrp="1"/>
          </p:cNvSpPr>
          <p:nvPr>
            <p:ph type="dt" sz="half" idx="10"/>
          </p:nvPr>
        </p:nvSpPr>
        <p:spPr/>
        <p:txBody>
          <a:bodyPr/>
          <a:lstStyle/>
          <a:p>
            <a:fld id="{63CCA6AC-CC69-B847-AC8F-81649490EA72}" type="datetimeFigureOut">
              <a:rPr lang="en-US" smtClean="0"/>
              <a:t>10/23/21</a:t>
            </a:fld>
            <a:endParaRPr lang="en-US"/>
          </a:p>
        </p:txBody>
      </p:sp>
      <p:sp>
        <p:nvSpPr>
          <p:cNvPr id="3" name="Footer Placeholder 2">
            <a:extLst>
              <a:ext uri="{FF2B5EF4-FFF2-40B4-BE49-F238E27FC236}">
                <a16:creationId xmlns:a16="http://schemas.microsoft.com/office/drawing/2014/main" id="{6675E64B-3D8D-534C-8BAF-38454E5C56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4EB800-ED12-4A4C-A5C9-C8BAF9786B8E}"/>
              </a:ext>
            </a:extLst>
          </p:cNvPr>
          <p:cNvSpPr>
            <a:spLocks noGrp="1"/>
          </p:cNvSpPr>
          <p:nvPr>
            <p:ph type="sldNum" sz="quarter" idx="12"/>
          </p:nvPr>
        </p:nvSpPr>
        <p:spPr/>
        <p:txBody>
          <a:bodyPr/>
          <a:lstStyle/>
          <a:p>
            <a:fld id="{D32FEF8A-6348-4945-8A48-7E836B3AEC30}" type="slidenum">
              <a:rPr lang="en-US" smtClean="0"/>
              <a:t>‹#›</a:t>
            </a:fld>
            <a:endParaRPr lang="en-US"/>
          </a:p>
        </p:txBody>
      </p:sp>
    </p:spTree>
    <p:extLst>
      <p:ext uri="{BB962C8B-B14F-4D97-AF65-F5344CB8AC3E}">
        <p14:creationId xmlns:p14="http://schemas.microsoft.com/office/powerpoint/2010/main" val="3785632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75122-5A78-ED40-A5F3-9642EA164F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1116F5-8905-6347-BFDE-59A2F88041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D5BBF1-89EE-BF4E-A49C-D414DC4BC8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BB00F-24FF-1B43-BA43-6C251A6620B1}"/>
              </a:ext>
            </a:extLst>
          </p:cNvPr>
          <p:cNvSpPr>
            <a:spLocks noGrp="1"/>
          </p:cNvSpPr>
          <p:nvPr>
            <p:ph type="dt" sz="half" idx="10"/>
          </p:nvPr>
        </p:nvSpPr>
        <p:spPr/>
        <p:txBody>
          <a:bodyPr/>
          <a:lstStyle/>
          <a:p>
            <a:fld id="{63CCA6AC-CC69-B847-AC8F-81649490EA72}" type="datetimeFigureOut">
              <a:rPr lang="en-US" smtClean="0"/>
              <a:t>10/23/21</a:t>
            </a:fld>
            <a:endParaRPr lang="en-US"/>
          </a:p>
        </p:txBody>
      </p:sp>
      <p:sp>
        <p:nvSpPr>
          <p:cNvPr id="6" name="Footer Placeholder 5">
            <a:extLst>
              <a:ext uri="{FF2B5EF4-FFF2-40B4-BE49-F238E27FC236}">
                <a16:creationId xmlns:a16="http://schemas.microsoft.com/office/drawing/2014/main" id="{8DD1B0F8-5CF7-414C-BF07-F0D81B802E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58EC8D-7187-CA46-9E76-49AEE551FD82}"/>
              </a:ext>
            </a:extLst>
          </p:cNvPr>
          <p:cNvSpPr>
            <a:spLocks noGrp="1"/>
          </p:cNvSpPr>
          <p:nvPr>
            <p:ph type="sldNum" sz="quarter" idx="12"/>
          </p:nvPr>
        </p:nvSpPr>
        <p:spPr/>
        <p:txBody>
          <a:bodyPr/>
          <a:lstStyle/>
          <a:p>
            <a:fld id="{D32FEF8A-6348-4945-8A48-7E836B3AEC30}" type="slidenum">
              <a:rPr lang="en-US" smtClean="0"/>
              <a:t>‹#›</a:t>
            </a:fld>
            <a:endParaRPr lang="en-US"/>
          </a:p>
        </p:txBody>
      </p:sp>
    </p:spTree>
    <p:extLst>
      <p:ext uri="{BB962C8B-B14F-4D97-AF65-F5344CB8AC3E}">
        <p14:creationId xmlns:p14="http://schemas.microsoft.com/office/powerpoint/2010/main" val="348813201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9DD59-7E9B-F848-9F73-833CD96E58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F4641F-CC7E-2E4B-9ACB-A52655FBB5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05EEDC-E8F1-CF4C-AF58-247A11E688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838A1F2-1C68-974B-AA09-21A6690783DD}"/>
              </a:ext>
            </a:extLst>
          </p:cNvPr>
          <p:cNvSpPr>
            <a:spLocks noGrp="1"/>
          </p:cNvSpPr>
          <p:nvPr>
            <p:ph type="dt" sz="half" idx="10"/>
          </p:nvPr>
        </p:nvSpPr>
        <p:spPr/>
        <p:txBody>
          <a:bodyPr/>
          <a:lstStyle/>
          <a:p>
            <a:fld id="{63CCA6AC-CC69-B847-AC8F-81649490EA72}" type="datetimeFigureOut">
              <a:rPr lang="en-US" smtClean="0"/>
              <a:t>10/23/21</a:t>
            </a:fld>
            <a:endParaRPr lang="en-US"/>
          </a:p>
        </p:txBody>
      </p:sp>
      <p:sp>
        <p:nvSpPr>
          <p:cNvPr id="6" name="Footer Placeholder 5">
            <a:extLst>
              <a:ext uri="{FF2B5EF4-FFF2-40B4-BE49-F238E27FC236}">
                <a16:creationId xmlns:a16="http://schemas.microsoft.com/office/drawing/2014/main" id="{2D2F973F-4C2B-064D-A805-795114CD19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B1C6DB-F264-D040-B7F8-0E0C1DB5D8EF}"/>
              </a:ext>
            </a:extLst>
          </p:cNvPr>
          <p:cNvSpPr>
            <a:spLocks noGrp="1"/>
          </p:cNvSpPr>
          <p:nvPr>
            <p:ph type="sldNum" sz="quarter" idx="12"/>
          </p:nvPr>
        </p:nvSpPr>
        <p:spPr/>
        <p:txBody>
          <a:bodyPr/>
          <a:lstStyle/>
          <a:p>
            <a:fld id="{D32FEF8A-6348-4945-8A48-7E836B3AEC30}" type="slidenum">
              <a:rPr lang="en-US" smtClean="0"/>
              <a:t>‹#›</a:t>
            </a:fld>
            <a:endParaRPr lang="en-US"/>
          </a:p>
        </p:txBody>
      </p:sp>
    </p:spTree>
    <p:extLst>
      <p:ext uri="{BB962C8B-B14F-4D97-AF65-F5344CB8AC3E}">
        <p14:creationId xmlns:p14="http://schemas.microsoft.com/office/powerpoint/2010/main" val="50075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33F8C0-4042-3247-A7DE-603A17EAE2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902E92-3766-634A-BAE6-C6D27B3B2A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F11FA0-40FD-914A-A581-82E880812B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CCA6AC-CC69-B847-AC8F-81649490EA72}" type="datetimeFigureOut">
              <a:rPr lang="en-US" smtClean="0"/>
              <a:t>10/23/21</a:t>
            </a:fld>
            <a:endParaRPr lang="en-US"/>
          </a:p>
        </p:txBody>
      </p:sp>
      <p:sp>
        <p:nvSpPr>
          <p:cNvPr id="5" name="Footer Placeholder 4">
            <a:extLst>
              <a:ext uri="{FF2B5EF4-FFF2-40B4-BE49-F238E27FC236}">
                <a16:creationId xmlns:a16="http://schemas.microsoft.com/office/drawing/2014/main" id="{6B2427FD-20EA-584F-AE47-E28407EFD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93DEE3-B306-BE47-80AB-A994C3FF54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2FEF8A-6348-4945-8A48-7E836B3AEC30}" type="slidenum">
              <a:rPr lang="en-US" smtClean="0"/>
              <a:t>‹#›</a:t>
            </a:fld>
            <a:endParaRPr lang="en-US"/>
          </a:p>
        </p:txBody>
      </p:sp>
    </p:spTree>
    <p:extLst>
      <p:ext uri="{BB962C8B-B14F-4D97-AF65-F5344CB8AC3E}">
        <p14:creationId xmlns:p14="http://schemas.microsoft.com/office/powerpoint/2010/main" val="3252472805"/>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chosenpeople.com/" TargetMode="External"/><Relationship Id="rId2" Type="http://schemas.openxmlformats.org/officeDocument/2006/relationships/hyperlink" Target="http://www.oliviermelnick.com/" TargetMode="Externa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997B9-0079-B64D-8A1C-07AA5759A50E}"/>
              </a:ext>
            </a:extLst>
          </p:cNvPr>
          <p:cNvSpPr>
            <a:spLocks noGrp="1"/>
          </p:cNvSpPr>
          <p:nvPr>
            <p:ph type="ctrTitle"/>
          </p:nvPr>
        </p:nvSpPr>
        <p:spPr>
          <a:xfrm>
            <a:off x="3045368" y="2043663"/>
            <a:ext cx="6105194" cy="2031055"/>
          </a:xfrm>
        </p:spPr>
        <p:txBody>
          <a:bodyPr>
            <a:normAutofit/>
          </a:bodyPr>
          <a:lstStyle/>
          <a:p>
            <a:r>
              <a:rPr lang="en-US" sz="8800" dirty="0">
                <a:solidFill>
                  <a:srgbClr val="FFFFFF"/>
                </a:solidFill>
              </a:rPr>
              <a:t>ZIONISM</a:t>
            </a:r>
          </a:p>
        </p:txBody>
      </p:sp>
      <p:pic>
        <p:nvPicPr>
          <p:cNvPr id="6" name="Picture 5">
            <a:extLst>
              <a:ext uri="{FF2B5EF4-FFF2-40B4-BE49-F238E27FC236}">
                <a16:creationId xmlns:a16="http://schemas.microsoft.com/office/drawing/2014/main" id="{175935F6-76B0-5046-A44A-BC01BE2BC464}"/>
              </a:ext>
            </a:extLst>
          </p:cNvPr>
          <p:cNvPicPr>
            <a:picLocks noChangeAspect="1"/>
          </p:cNvPicPr>
          <p:nvPr/>
        </p:nvPicPr>
        <p:blipFill rotWithShape="1">
          <a:blip r:embed="rId2"/>
          <a:srcRect l="16052" r="5638"/>
          <a:stretch/>
        </p:blipFill>
        <p:spPr>
          <a:xfrm>
            <a:off x="0" y="0"/>
            <a:ext cx="9537540" cy="6858000"/>
          </a:xfrm>
          <a:prstGeom prst="rect">
            <a:avLst/>
          </a:prstGeom>
        </p:spPr>
      </p:pic>
      <p:sp>
        <p:nvSpPr>
          <p:cNvPr id="9" name="TextBox 8">
            <a:extLst>
              <a:ext uri="{FF2B5EF4-FFF2-40B4-BE49-F238E27FC236}">
                <a16:creationId xmlns:a16="http://schemas.microsoft.com/office/drawing/2014/main" id="{55A52E03-72E7-5142-B011-76B28008C8CC}"/>
              </a:ext>
            </a:extLst>
          </p:cNvPr>
          <p:cNvSpPr txBox="1"/>
          <p:nvPr/>
        </p:nvSpPr>
        <p:spPr>
          <a:xfrm>
            <a:off x="1264121" y="4582758"/>
            <a:ext cx="8273419" cy="2646878"/>
          </a:xfrm>
          <a:prstGeom prst="rect">
            <a:avLst/>
          </a:prstGeom>
          <a:noFill/>
        </p:spPr>
        <p:txBody>
          <a:bodyPr wrap="none" rtlCol="0">
            <a:spAutoFit/>
          </a:bodyPr>
          <a:lstStyle/>
          <a:p>
            <a:r>
              <a:rPr lang="en-US" sz="16600" dirty="0">
                <a:solidFill>
                  <a:schemeClr val="bg1"/>
                </a:solidFill>
                <a:latin typeface="Futura Condensed ExtraBold" panose="020B0602020204020303" pitchFamily="34" charset="-79"/>
                <a:cs typeface="Futura Condensed ExtraBold" panose="020B0602020204020303" pitchFamily="34" charset="-79"/>
              </a:rPr>
              <a:t>ZIONISM</a:t>
            </a:r>
          </a:p>
        </p:txBody>
      </p:sp>
      <p:sp>
        <p:nvSpPr>
          <p:cNvPr id="11" name="TextBox 10">
            <a:extLst>
              <a:ext uri="{FF2B5EF4-FFF2-40B4-BE49-F238E27FC236}">
                <a16:creationId xmlns:a16="http://schemas.microsoft.com/office/drawing/2014/main" id="{47DBEA37-20D3-B344-A6C1-630E31CDD9BD}"/>
              </a:ext>
            </a:extLst>
          </p:cNvPr>
          <p:cNvSpPr txBox="1"/>
          <p:nvPr/>
        </p:nvSpPr>
        <p:spPr>
          <a:xfrm>
            <a:off x="9537540" y="2316572"/>
            <a:ext cx="2015103" cy="4524315"/>
          </a:xfrm>
          <a:prstGeom prst="rect">
            <a:avLst/>
          </a:prstGeom>
          <a:noFill/>
        </p:spPr>
        <p:txBody>
          <a:bodyPr wrap="none" rtlCol="0">
            <a:spAutoFit/>
          </a:bodyPr>
          <a:lstStyle/>
          <a:p>
            <a:r>
              <a:rPr lang="en-US" sz="4800" dirty="0">
                <a:solidFill>
                  <a:srgbClr val="C00000"/>
                </a:solidFill>
                <a:latin typeface="Futura Medium" panose="020B0602020204020303" pitchFamily="34" charset="-79"/>
                <a:cs typeface="Futura Medium" panose="020B0602020204020303" pitchFamily="34" charset="-79"/>
              </a:rPr>
              <a:t>WHAT</a:t>
            </a:r>
          </a:p>
          <a:p>
            <a:r>
              <a:rPr lang="en-US" sz="4800" dirty="0">
                <a:solidFill>
                  <a:srgbClr val="C00000"/>
                </a:solidFill>
                <a:latin typeface="Futura Medium" panose="020B0602020204020303" pitchFamily="34" charset="-79"/>
                <a:cs typeface="Futura Medium" panose="020B0602020204020303" pitchFamily="34" charset="-79"/>
              </a:rPr>
              <a:t>IT IS </a:t>
            </a:r>
          </a:p>
          <a:p>
            <a:r>
              <a:rPr lang="en-US" sz="4800" dirty="0">
                <a:solidFill>
                  <a:srgbClr val="C00000"/>
                </a:solidFill>
                <a:latin typeface="Futura Medium" panose="020B0602020204020303" pitchFamily="34" charset="-79"/>
                <a:cs typeface="Futura Medium" panose="020B0602020204020303" pitchFamily="34" charset="-79"/>
              </a:rPr>
              <a:t>AND</a:t>
            </a:r>
          </a:p>
          <a:p>
            <a:r>
              <a:rPr lang="en-US" sz="4800" dirty="0">
                <a:solidFill>
                  <a:srgbClr val="C00000"/>
                </a:solidFill>
                <a:latin typeface="Futura Medium" panose="020B0602020204020303" pitchFamily="34" charset="-79"/>
                <a:cs typeface="Futura Medium" panose="020B0602020204020303" pitchFamily="34" charset="-79"/>
              </a:rPr>
              <a:t>WHAT</a:t>
            </a:r>
          </a:p>
          <a:p>
            <a:r>
              <a:rPr lang="en-US" sz="4800" dirty="0">
                <a:solidFill>
                  <a:srgbClr val="C00000"/>
                </a:solidFill>
                <a:latin typeface="Futura Medium" panose="020B0602020204020303" pitchFamily="34" charset="-79"/>
                <a:cs typeface="Futura Medium" panose="020B0602020204020303" pitchFamily="34" charset="-79"/>
              </a:rPr>
              <a:t>IT IS </a:t>
            </a:r>
          </a:p>
          <a:p>
            <a:r>
              <a:rPr lang="en-US" sz="4800" dirty="0">
                <a:solidFill>
                  <a:srgbClr val="C00000"/>
                </a:solidFill>
                <a:latin typeface="Futura Medium" panose="020B0602020204020303" pitchFamily="34" charset="-79"/>
                <a:cs typeface="Futura Medium" panose="020B0602020204020303" pitchFamily="34" charset="-79"/>
              </a:rPr>
              <a:t>NOT!</a:t>
            </a:r>
          </a:p>
        </p:txBody>
      </p:sp>
      <p:sp>
        <p:nvSpPr>
          <p:cNvPr id="12" name="TextBox 11">
            <a:extLst>
              <a:ext uri="{FF2B5EF4-FFF2-40B4-BE49-F238E27FC236}">
                <a16:creationId xmlns:a16="http://schemas.microsoft.com/office/drawing/2014/main" id="{BEC76708-226F-664E-A002-609D0D7D1EAB}"/>
              </a:ext>
            </a:extLst>
          </p:cNvPr>
          <p:cNvSpPr txBox="1"/>
          <p:nvPr/>
        </p:nvSpPr>
        <p:spPr>
          <a:xfrm>
            <a:off x="30866" y="52335"/>
            <a:ext cx="3419654" cy="646331"/>
          </a:xfrm>
          <a:prstGeom prst="rect">
            <a:avLst/>
          </a:prstGeom>
          <a:noFill/>
        </p:spPr>
        <p:txBody>
          <a:bodyPr wrap="none" rtlCol="0">
            <a:spAutoFit/>
          </a:bodyPr>
          <a:lstStyle/>
          <a:p>
            <a:r>
              <a:rPr lang="en-US" dirty="0">
                <a:solidFill>
                  <a:srgbClr val="C00000"/>
                </a:solidFill>
                <a:latin typeface="Futura Medium" panose="020B0602020204020303" pitchFamily="34" charset="-79"/>
                <a:cs typeface="Futura Medium" panose="020B0602020204020303" pitchFamily="34" charset="-79"/>
              </a:rPr>
              <a:t>OLIVIER MELNICK</a:t>
            </a:r>
          </a:p>
          <a:p>
            <a:r>
              <a:rPr lang="en-US" dirty="0">
                <a:solidFill>
                  <a:srgbClr val="C00000"/>
                </a:solidFill>
                <a:latin typeface="Futura Medium" panose="020B0602020204020303" pitchFamily="34" charset="-79"/>
                <a:cs typeface="Futura Medium" panose="020B0602020204020303" pitchFamily="34" charset="-79"/>
              </a:rPr>
              <a:t>CHOSEN PEOPLE MINISTRIES</a:t>
            </a:r>
          </a:p>
        </p:txBody>
      </p:sp>
    </p:spTree>
    <p:extLst>
      <p:ext uri="{BB962C8B-B14F-4D97-AF65-F5344CB8AC3E}">
        <p14:creationId xmlns:p14="http://schemas.microsoft.com/office/powerpoint/2010/main" val="1190691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4C942F-C078-3141-8EA1-19D29FA23909}"/>
              </a:ext>
            </a:extLst>
          </p:cNvPr>
          <p:cNvSpPr txBox="1"/>
          <p:nvPr/>
        </p:nvSpPr>
        <p:spPr>
          <a:xfrm>
            <a:off x="127322" y="150471"/>
            <a:ext cx="9558707" cy="707886"/>
          </a:xfrm>
          <a:prstGeom prst="rect">
            <a:avLst/>
          </a:prstGeom>
          <a:noFill/>
        </p:spPr>
        <p:txBody>
          <a:bodyPr wrap="none" rtlCol="0">
            <a:spAutoFit/>
          </a:bodyPr>
          <a:lstStyle/>
          <a:p>
            <a:r>
              <a:rPr lang="en-US" sz="4000" b="1" dirty="0">
                <a:solidFill>
                  <a:srgbClr val="C00000"/>
                </a:solidFill>
                <a:latin typeface="Futura Medium" panose="020B0602020204020303" pitchFamily="34" charset="-79"/>
                <a:cs typeface="Futura Medium" panose="020B0602020204020303" pitchFamily="34" charset="-79"/>
              </a:rPr>
              <a:t>THE HOLY LAND BEFORE ZIONISM</a:t>
            </a:r>
            <a:endParaRPr lang="en-US" sz="4000" dirty="0">
              <a:latin typeface="Futura Medium" panose="020B0602020204020303" pitchFamily="34" charset="-79"/>
              <a:cs typeface="Futura Medium" panose="020B0602020204020303" pitchFamily="34" charset="-79"/>
            </a:endParaRPr>
          </a:p>
        </p:txBody>
      </p:sp>
      <p:pic>
        <p:nvPicPr>
          <p:cNvPr id="5" name="Picture 4">
            <a:extLst>
              <a:ext uri="{FF2B5EF4-FFF2-40B4-BE49-F238E27FC236}">
                <a16:creationId xmlns:a16="http://schemas.microsoft.com/office/drawing/2014/main" id="{974CAE45-55D9-464D-8BEE-57F9019C4FC0}"/>
              </a:ext>
            </a:extLst>
          </p:cNvPr>
          <p:cNvPicPr>
            <a:picLocks noChangeAspect="1"/>
          </p:cNvPicPr>
          <p:nvPr/>
        </p:nvPicPr>
        <p:blipFill>
          <a:blip r:embed="rId2"/>
          <a:stretch>
            <a:fillRect/>
          </a:stretch>
        </p:blipFill>
        <p:spPr>
          <a:xfrm>
            <a:off x="9931078" y="0"/>
            <a:ext cx="2260922" cy="1729605"/>
          </a:xfrm>
          <a:prstGeom prst="rect">
            <a:avLst/>
          </a:prstGeom>
        </p:spPr>
      </p:pic>
      <p:sp>
        <p:nvSpPr>
          <p:cNvPr id="7" name="Title 1">
            <a:extLst>
              <a:ext uri="{FF2B5EF4-FFF2-40B4-BE49-F238E27FC236}">
                <a16:creationId xmlns:a16="http://schemas.microsoft.com/office/drawing/2014/main" id="{250E2562-EF7A-6E4B-92C3-C7604865BABE}"/>
              </a:ext>
            </a:extLst>
          </p:cNvPr>
          <p:cNvSpPr txBox="1">
            <a:spLocks/>
          </p:cNvSpPr>
          <p:nvPr/>
        </p:nvSpPr>
        <p:spPr>
          <a:xfrm>
            <a:off x="127322" y="-1113182"/>
            <a:ext cx="10544538" cy="54309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C00000"/>
                </a:solidFill>
                <a:latin typeface="Futura Medium" panose="020B0602020204020303" pitchFamily="34" charset="-79"/>
                <a:cs typeface="Futura Medium" panose="020B0602020204020303" pitchFamily="34" charset="-79"/>
              </a:rPr>
              <a:t>The Kotel (Wailing Wall, c. 1800)</a:t>
            </a:r>
          </a:p>
          <a:p>
            <a:r>
              <a:rPr lang="en-US" sz="3600" dirty="0">
                <a:latin typeface="Futura Medium" panose="020B0602020204020303" pitchFamily="34" charset="-79"/>
                <a:cs typeface="Futura Medium" panose="020B0602020204020303" pitchFamily="34" charset="-79"/>
              </a:rPr>
              <a:t>• A time when both Jewish men and women prayed together.</a:t>
            </a:r>
          </a:p>
        </p:txBody>
      </p:sp>
      <p:pic>
        <p:nvPicPr>
          <p:cNvPr id="6" name="Picture 5">
            <a:extLst>
              <a:ext uri="{FF2B5EF4-FFF2-40B4-BE49-F238E27FC236}">
                <a16:creationId xmlns:a16="http://schemas.microsoft.com/office/drawing/2014/main" id="{CE2BA650-FA18-A943-AB6A-53404B273397}"/>
              </a:ext>
            </a:extLst>
          </p:cNvPr>
          <p:cNvPicPr>
            <a:picLocks noChangeAspect="1"/>
          </p:cNvPicPr>
          <p:nvPr/>
        </p:nvPicPr>
        <p:blipFill rotWithShape="1">
          <a:blip r:embed="rId3"/>
          <a:srcRect l="5736" t="5093" r="4728" b="4732"/>
          <a:stretch/>
        </p:blipFill>
        <p:spPr>
          <a:xfrm>
            <a:off x="6369934" y="2529067"/>
            <a:ext cx="5822066" cy="4328933"/>
          </a:xfrm>
          <a:prstGeom prst="rect">
            <a:avLst/>
          </a:prstGeom>
        </p:spPr>
      </p:pic>
      <p:pic>
        <p:nvPicPr>
          <p:cNvPr id="9" name="Picture 8">
            <a:extLst>
              <a:ext uri="{FF2B5EF4-FFF2-40B4-BE49-F238E27FC236}">
                <a16:creationId xmlns:a16="http://schemas.microsoft.com/office/drawing/2014/main" id="{E2DD962B-60EB-D145-8400-3615C81C9F34}"/>
              </a:ext>
            </a:extLst>
          </p:cNvPr>
          <p:cNvPicPr>
            <a:picLocks noChangeAspect="1"/>
          </p:cNvPicPr>
          <p:nvPr/>
        </p:nvPicPr>
        <p:blipFill rotWithShape="1">
          <a:blip r:embed="rId4"/>
          <a:srcRect l="10342" t="8237" r="7245" b="9364"/>
          <a:stretch/>
        </p:blipFill>
        <p:spPr>
          <a:xfrm>
            <a:off x="-17363" y="2512589"/>
            <a:ext cx="5596360" cy="4345411"/>
          </a:xfrm>
          <a:prstGeom prst="rect">
            <a:avLst/>
          </a:prstGeom>
        </p:spPr>
      </p:pic>
    </p:spTree>
    <p:extLst>
      <p:ext uri="{BB962C8B-B14F-4D97-AF65-F5344CB8AC3E}">
        <p14:creationId xmlns:p14="http://schemas.microsoft.com/office/powerpoint/2010/main" val="2460954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4CAE45-55D9-464D-8BEE-57F9019C4FC0}"/>
              </a:ext>
            </a:extLst>
          </p:cNvPr>
          <p:cNvPicPr>
            <a:picLocks noChangeAspect="1"/>
          </p:cNvPicPr>
          <p:nvPr/>
        </p:nvPicPr>
        <p:blipFill>
          <a:blip r:embed="rId2"/>
          <a:stretch>
            <a:fillRect/>
          </a:stretch>
        </p:blipFill>
        <p:spPr>
          <a:xfrm>
            <a:off x="9931078" y="0"/>
            <a:ext cx="2260922" cy="1729605"/>
          </a:xfrm>
          <a:prstGeom prst="rect">
            <a:avLst/>
          </a:prstGeom>
        </p:spPr>
      </p:pic>
      <p:sp>
        <p:nvSpPr>
          <p:cNvPr id="7" name="Title 1">
            <a:extLst>
              <a:ext uri="{FF2B5EF4-FFF2-40B4-BE49-F238E27FC236}">
                <a16:creationId xmlns:a16="http://schemas.microsoft.com/office/drawing/2014/main" id="{250E2562-EF7A-6E4B-92C3-C7604865BABE}"/>
              </a:ext>
            </a:extLst>
          </p:cNvPr>
          <p:cNvSpPr txBox="1">
            <a:spLocks/>
          </p:cNvSpPr>
          <p:nvPr/>
        </p:nvSpPr>
        <p:spPr>
          <a:xfrm>
            <a:off x="3541854" y="1378160"/>
            <a:ext cx="8650146" cy="54498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Futura Medium" panose="020B0602020204020303" pitchFamily="34" charset="-79"/>
                <a:cs typeface="Futura Medium" panose="020B0602020204020303" pitchFamily="34" charset="-79"/>
              </a:rPr>
              <a:t>• Haskalah </a:t>
            </a:r>
            <a:r>
              <a:rPr lang="en-US" sz="3000" dirty="0">
                <a:latin typeface="Futura Medium" panose="020B0602020204020303" pitchFamily="34" charset="-79"/>
                <a:cs typeface="Futura Medium" panose="020B0602020204020303" pitchFamily="34" charset="-79"/>
              </a:rPr>
              <a:t>(Jewish enlightenment): </a:t>
            </a:r>
            <a:br>
              <a:rPr lang="en-US" sz="3000" dirty="0">
                <a:latin typeface="Futura Medium" panose="020B0602020204020303" pitchFamily="34" charset="-79"/>
                <a:cs typeface="Futura Medium" panose="020B0602020204020303" pitchFamily="34" charset="-79"/>
              </a:rPr>
            </a:br>
            <a:r>
              <a:rPr lang="en-US" sz="3000" dirty="0">
                <a:latin typeface="Futura Medium" panose="020B0602020204020303" pitchFamily="34" charset="-79"/>
                <a:cs typeface="Futura Medium" panose="020B0602020204020303" pitchFamily="34" charset="-79"/>
              </a:rPr>
              <a:t>Started in 1770s ended in 1880s. The </a:t>
            </a:r>
            <a:r>
              <a:rPr lang="en-US" sz="3000" i="1" dirty="0" err="1">
                <a:latin typeface="Futura Medium" panose="020B0602020204020303" pitchFamily="34" charset="-79"/>
                <a:cs typeface="Futura Medium" panose="020B0602020204020303" pitchFamily="34" charset="-79"/>
              </a:rPr>
              <a:t>Maskilim</a:t>
            </a:r>
            <a:r>
              <a:rPr lang="en-US" sz="3000" dirty="0">
                <a:latin typeface="Futura Medium" panose="020B0602020204020303" pitchFamily="34" charset="-79"/>
                <a:cs typeface="Futura Medium" panose="020B0602020204020303" pitchFamily="34" charset="-79"/>
              </a:rPr>
              <a:t> “Enlightened Ones” led an intellectual movement promoting liberalism and freedom of thought. The hope was the emancipation of European Jews and equality in the various countries where they lived. </a:t>
            </a:r>
            <a:r>
              <a:rPr lang="en-US" sz="3000" i="1" dirty="0">
                <a:solidFill>
                  <a:srgbClr val="C00000"/>
                </a:solidFill>
                <a:latin typeface="Futura Medium" panose="020B0602020204020303" pitchFamily="34" charset="-79"/>
                <a:cs typeface="Futura Medium" panose="020B0602020204020303" pitchFamily="34" charset="-79"/>
              </a:rPr>
              <a:t>It failed!</a:t>
            </a:r>
          </a:p>
          <a:p>
            <a:r>
              <a:rPr lang="en-US" sz="3000" b="1" dirty="0">
                <a:solidFill>
                  <a:srgbClr val="C00000"/>
                </a:solidFill>
                <a:latin typeface="Futura Medium" panose="020B0602020204020303" pitchFamily="34" charset="-79"/>
                <a:cs typeface="Futura Medium" panose="020B0602020204020303" pitchFamily="34" charset="-79"/>
              </a:rPr>
              <a:t>• 1880s: Russian Pogroms</a:t>
            </a:r>
          </a:p>
          <a:p>
            <a:r>
              <a:rPr lang="en-US" sz="3000" b="1" dirty="0">
                <a:solidFill>
                  <a:srgbClr val="C00000"/>
                </a:solidFill>
                <a:latin typeface="Futura Medium" panose="020B0602020204020303" pitchFamily="34" charset="-79"/>
                <a:cs typeface="Futura Medium" panose="020B0602020204020303" pitchFamily="34" charset="-79"/>
              </a:rPr>
              <a:t>• 1882: </a:t>
            </a:r>
            <a:r>
              <a:rPr lang="en-US" sz="3000" dirty="0">
                <a:latin typeface="Futura Medium" panose="020B0602020204020303" pitchFamily="34" charset="-79"/>
                <a:cs typeface="Futura Medium" panose="020B0602020204020303" pitchFamily="34" charset="-79"/>
              </a:rPr>
              <a:t>Leo </a:t>
            </a:r>
            <a:r>
              <a:rPr lang="en-US" sz="3000" dirty="0" err="1">
                <a:latin typeface="Futura Medium" panose="020B0602020204020303" pitchFamily="34" charset="-79"/>
                <a:cs typeface="Futura Medium" panose="020B0602020204020303" pitchFamily="34" charset="-79"/>
              </a:rPr>
              <a:t>Pinsker</a:t>
            </a:r>
            <a:r>
              <a:rPr lang="en-US" sz="3000" dirty="0">
                <a:latin typeface="Futura Medium" panose="020B0602020204020303" pitchFamily="34" charset="-79"/>
                <a:cs typeface="Futura Medium" panose="020B0602020204020303" pitchFamily="34" charset="-79"/>
              </a:rPr>
              <a:t>, a physician who believed that Jews could attain equal rights, got discouraged and wrote </a:t>
            </a:r>
            <a:r>
              <a:rPr lang="en-US" sz="3000" dirty="0">
                <a:solidFill>
                  <a:srgbClr val="C00000"/>
                </a:solidFill>
                <a:latin typeface="Futura Medium" panose="020B0602020204020303" pitchFamily="34" charset="-79"/>
                <a:cs typeface="Futura Medium" panose="020B0602020204020303" pitchFamily="34" charset="-79"/>
              </a:rPr>
              <a:t>“Auto-Emancipation”. </a:t>
            </a:r>
            <a:br>
              <a:rPr lang="en-US" sz="3000" dirty="0">
                <a:latin typeface="Futura Medium" panose="020B0602020204020303" pitchFamily="34" charset="-79"/>
                <a:cs typeface="Futura Medium" panose="020B0602020204020303" pitchFamily="34" charset="-79"/>
              </a:rPr>
            </a:br>
            <a:endParaRPr lang="en-US" sz="3000" b="1" dirty="0">
              <a:solidFill>
                <a:srgbClr val="C00000"/>
              </a:solidFill>
            </a:endParaRPr>
          </a:p>
        </p:txBody>
      </p:sp>
      <p:pic>
        <p:nvPicPr>
          <p:cNvPr id="3" name="Picture 2" descr="A picture containing text, book&#13;&#10;&#13;&#10;Description automatically generated">
            <a:extLst>
              <a:ext uri="{FF2B5EF4-FFF2-40B4-BE49-F238E27FC236}">
                <a16:creationId xmlns:a16="http://schemas.microsoft.com/office/drawing/2014/main" id="{BE1F5325-75AB-C640-86F6-E8075E5F9241}"/>
              </a:ext>
            </a:extLst>
          </p:cNvPr>
          <p:cNvPicPr>
            <a:picLocks noChangeAspect="1"/>
          </p:cNvPicPr>
          <p:nvPr/>
        </p:nvPicPr>
        <p:blipFill rotWithShape="1">
          <a:blip r:embed="rId3"/>
          <a:srcRect l="23792" t="13743" r="19751" b="35624"/>
          <a:stretch/>
        </p:blipFill>
        <p:spPr>
          <a:xfrm>
            <a:off x="0" y="1608881"/>
            <a:ext cx="3454129" cy="4687747"/>
          </a:xfrm>
          <a:prstGeom prst="rect">
            <a:avLst/>
          </a:prstGeom>
        </p:spPr>
      </p:pic>
      <p:sp>
        <p:nvSpPr>
          <p:cNvPr id="10" name="TextBox 9">
            <a:extLst>
              <a:ext uri="{FF2B5EF4-FFF2-40B4-BE49-F238E27FC236}">
                <a16:creationId xmlns:a16="http://schemas.microsoft.com/office/drawing/2014/main" id="{5DEC1988-DDE5-FE4C-ACEE-0EE0FF7FFBFE}"/>
              </a:ext>
            </a:extLst>
          </p:cNvPr>
          <p:cNvSpPr txBox="1"/>
          <p:nvPr/>
        </p:nvSpPr>
        <p:spPr>
          <a:xfrm>
            <a:off x="18462" y="150471"/>
            <a:ext cx="10990316" cy="1077218"/>
          </a:xfrm>
          <a:prstGeom prst="rect">
            <a:avLst/>
          </a:prstGeom>
          <a:noFill/>
        </p:spPr>
        <p:txBody>
          <a:bodyPr wrap="none" rtlCol="0">
            <a:spAutoFit/>
          </a:bodyPr>
          <a:lstStyle/>
          <a:p>
            <a:r>
              <a:rPr lang="en-US" sz="3200" b="1" dirty="0">
                <a:solidFill>
                  <a:srgbClr val="C00000"/>
                </a:solidFill>
                <a:latin typeface="Futura Medium" panose="020B0602020204020303" pitchFamily="34" charset="-79"/>
                <a:cs typeface="Futura Medium" panose="020B0602020204020303" pitchFamily="34" charset="-79"/>
              </a:rPr>
              <a:t>JEWISH LIFE IN THE DIASPORA BEFORE ZIONISM:</a:t>
            </a:r>
          </a:p>
          <a:p>
            <a:r>
              <a:rPr lang="en-US" sz="3200" b="1" dirty="0">
                <a:solidFill>
                  <a:srgbClr val="C00000"/>
                </a:solidFill>
                <a:latin typeface="Futura Medium" panose="020B0602020204020303" pitchFamily="34" charset="-79"/>
                <a:cs typeface="Futura Medium" panose="020B0602020204020303" pitchFamily="34" charset="-79"/>
              </a:rPr>
              <a:t>LEO PINSKER (1821-1891)</a:t>
            </a:r>
            <a:endParaRPr lang="en-US" sz="3200"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102391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4C942F-C078-3141-8EA1-19D29FA23909}"/>
              </a:ext>
            </a:extLst>
          </p:cNvPr>
          <p:cNvSpPr txBox="1"/>
          <p:nvPr/>
        </p:nvSpPr>
        <p:spPr>
          <a:xfrm>
            <a:off x="127322" y="150471"/>
            <a:ext cx="7165551" cy="1077218"/>
          </a:xfrm>
          <a:prstGeom prst="rect">
            <a:avLst/>
          </a:prstGeom>
          <a:noFill/>
        </p:spPr>
        <p:txBody>
          <a:bodyPr wrap="none" rtlCol="0">
            <a:spAutoFit/>
          </a:bodyPr>
          <a:lstStyle/>
          <a:p>
            <a:r>
              <a:rPr lang="en-US" sz="3200" b="1" dirty="0">
                <a:solidFill>
                  <a:srgbClr val="C00000"/>
                </a:solidFill>
                <a:latin typeface="Futura Medium" panose="020B0602020204020303" pitchFamily="34" charset="-79"/>
                <a:cs typeface="Futura Medium" panose="020B0602020204020303" pitchFamily="34" charset="-79"/>
              </a:rPr>
              <a:t>JEWISH LIFE IN THE DIASPORA </a:t>
            </a:r>
            <a:br>
              <a:rPr lang="en-US" sz="3200" b="1" dirty="0">
                <a:solidFill>
                  <a:srgbClr val="C00000"/>
                </a:solidFill>
                <a:latin typeface="Futura Medium" panose="020B0602020204020303" pitchFamily="34" charset="-79"/>
                <a:cs typeface="Futura Medium" panose="020B0602020204020303" pitchFamily="34" charset="-79"/>
              </a:rPr>
            </a:br>
            <a:r>
              <a:rPr lang="en-US" sz="3200" b="1" dirty="0">
                <a:solidFill>
                  <a:srgbClr val="C00000"/>
                </a:solidFill>
                <a:latin typeface="Futura Medium" panose="020B0602020204020303" pitchFamily="34" charset="-79"/>
                <a:cs typeface="Futura Medium" panose="020B0602020204020303" pitchFamily="34" charset="-79"/>
              </a:rPr>
              <a:t>BEFORE ZIONISM: LEO PINSKER</a:t>
            </a:r>
            <a:endParaRPr lang="en-US" sz="3200" dirty="0">
              <a:latin typeface="Futura Medium" panose="020B0602020204020303" pitchFamily="34" charset="-79"/>
              <a:cs typeface="Futura Medium" panose="020B0602020204020303" pitchFamily="34" charset="-79"/>
            </a:endParaRPr>
          </a:p>
        </p:txBody>
      </p:sp>
      <p:pic>
        <p:nvPicPr>
          <p:cNvPr id="5" name="Picture 4">
            <a:extLst>
              <a:ext uri="{FF2B5EF4-FFF2-40B4-BE49-F238E27FC236}">
                <a16:creationId xmlns:a16="http://schemas.microsoft.com/office/drawing/2014/main" id="{974CAE45-55D9-464D-8BEE-57F9019C4FC0}"/>
              </a:ext>
            </a:extLst>
          </p:cNvPr>
          <p:cNvPicPr>
            <a:picLocks noChangeAspect="1"/>
          </p:cNvPicPr>
          <p:nvPr/>
        </p:nvPicPr>
        <p:blipFill>
          <a:blip r:embed="rId2"/>
          <a:stretch>
            <a:fillRect/>
          </a:stretch>
        </p:blipFill>
        <p:spPr>
          <a:xfrm>
            <a:off x="9931078" y="0"/>
            <a:ext cx="2260922" cy="1729605"/>
          </a:xfrm>
          <a:prstGeom prst="rect">
            <a:avLst/>
          </a:prstGeom>
        </p:spPr>
      </p:pic>
      <p:sp>
        <p:nvSpPr>
          <p:cNvPr id="7" name="Title 1">
            <a:extLst>
              <a:ext uri="{FF2B5EF4-FFF2-40B4-BE49-F238E27FC236}">
                <a16:creationId xmlns:a16="http://schemas.microsoft.com/office/drawing/2014/main" id="{250E2562-EF7A-6E4B-92C3-C7604865BABE}"/>
              </a:ext>
            </a:extLst>
          </p:cNvPr>
          <p:cNvSpPr txBox="1">
            <a:spLocks/>
          </p:cNvSpPr>
          <p:nvPr/>
        </p:nvSpPr>
        <p:spPr>
          <a:xfrm>
            <a:off x="63661" y="1729605"/>
            <a:ext cx="12064678" cy="3865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Futura Medium" panose="020B0602020204020303" pitchFamily="34" charset="-79"/>
                <a:cs typeface="Futura Medium" panose="020B0602020204020303" pitchFamily="34" charset="-79"/>
              </a:rPr>
              <a:t>“Indeed, what a pitiful figure we cut! We are </a:t>
            </a:r>
            <a:br>
              <a:rPr lang="en-US" sz="3600" dirty="0">
                <a:latin typeface="Futura Medium" panose="020B0602020204020303" pitchFamily="34" charset="-79"/>
                <a:cs typeface="Futura Medium" panose="020B0602020204020303" pitchFamily="34" charset="-79"/>
              </a:rPr>
            </a:br>
            <a:r>
              <a:rPr lang="en-US" sz="3600" dirty="0">
                <a:latin typeface="Futura Medium" panose="020B0602020204020303" pitchFamily="34" charset="-79"/>
                <a:cs typeface="Futura Medium" panose="020B0602020204020303" pitchFamily="34" charset="-79"/>
              </a:rPr>
              <a:t>not counted among the nations, neither have we a </a:t>
            </a:r>
            <a:br>
              <a:rPr lang="en-US" sz="3600" dirty="0">
                <a:latin typeface="Futura Medium" panose="020B0602020204020303" pitchFamily="34" charset="-79"/>
                <a:cs typeface="Futura Medium" panose="020B0602020204020303" pitchFamily="34" charset="-79"/>
              </a:rPr>
            </a:br>
            <a:r>
              <a:rPr lang="en-US" sz="3600" dirty="0">
                <a:latin typeface="Futura Medium" panose="020B0602020204020303" pitchFamily="34" charset="-79"/>
                <a:cs typeface="Futura Medium" panose="020B0602020204020303" pitchFamily="34" charset="-79"/>
              </a:rPr>
              <a:t>voice in their councils, even when the affairs concern </a:t>
            </a:r>
            <a:br>
              <a:rPr lang="en-US" sz="3600" dirty="0">
                <a:latin typeface="Futura Medium" panose="020B0602020204020303" pitchFamily="34" charset="-79"/>
                <a:cs typeface="Futura Medium" panose="020B0602020204020303" pitchFamily="34" charset="-79"/>
              </a:rPr>
            </a:br>
            <a:r>
              <a:rPr lang="en-US" sz="3600" dirty="0">
                <a:latin typeface="Futura Medium" panose="020B0602020204020303" pitchFamily="34" charset="-79"/>
                <a:cs typeface="Futura Medium" panose="020B0602020204020303" pitchFamily="34" charset="-79"/>
              </a:rPr>
              <a:t>us. </a:t>
            </a:r>
            <a:r>
              <a:rPr lang="en-US" sz="3600" dirty="0">
                <a:solidFill>
                  <a:srgbClr val="C00000"/>
                </a:solidFill>
                <a:latin typeface="Futura Medium" panose="020B0602020204020303" pitchFamily="34" charset="-79"/>
                <a:cs typeface="Futura Medium" panose="020B0602020204020303" pitchFamily="34" charset="-79"/>
              </a:rPr>
              <a:t>Our fatherland–the other man's country; our unity-dispersion; our solidarity - the battle against us; our weapon - humility; our defense - flight; our individuality - adaptability ; our future - the next day. </a:t>
            </a:r>
            <a:r>
              <a:rPr lang="en-US" sz="3600" dirty="0">
                <a:latin typeface="Futura Medium" panose="020B0602020204020303" pitchFamily="34" charset="-79"/>
                <a:cs typeface="Futura Medium" panose="020B0602020204020303" pitchFamily="34" charset="-79"/>
              </a:rPr>
              <a:t>What a </a:t>
            </a:r>
            <a:br>
              <a:rPr lang="en-US" sz="3600" dirty="0">
                <a:latin typeface="Futura Medium" panose="020B0602020204020303" pitchFamily="34" charset="-79"/>
                <a:cs typeface="Futura Medium" panose="020B0602020204020303" pitchFamily="34" charset="-79"/>
              </a:rPr>
            </a:br>
            <a:r>
              <a:rPr lang="en-US" sz="3600" dirty="0">
                <a:latin typeface="Futura Medium" panose="020B0602020204020303" pitchFamily="34" charset="-79"/>
                <a:cs typeface="Futura Medium" panose="020B0602020204020303" pitchFamily="34" charset="-79"/>
              </a:rPr>
              <a:t>miserable role for a nation which descends from the Maccabees!</a:t>
            </a:r>
            <a:r>
              <a:rPr lang="en-US" sz="3600" i="1" dirty="0">
                <a:latin typeface="Futura Medium" panose="020B0602020204020303" pitchFamily="34" charset="-79"/>
                <a:cs typeface="Futura Medium" panose="020B0602020204020303" pitchFamily="34" charset="-79"/>
              </a:rPr>
              <a:t> </a:t>
            </a:r>
            <a:endParaRPr lang="en-US" sz="38600" i="1"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211108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4CAE45-55D9-464D-8BEE-57F9019C4FC0}"/>
              </a:ext>
            </a:extLst>
          </p:cNvPr>
          <p:cNvPicPr>
            <a:picLocks noChangeAspect="1"/>
          </p:cNvPicPr>
          <p:nvPr/>
        </p:nvPicPr>
        <p:blipFill>
          <a:blip r:embed="rId2"/>
          <a:stretch>
            <a:fillRect/>
          </a:stretch>
        </p:blipFill>
        <p:spPr>
          <a:xfrm>
            <a:off x="9931078" y="0"/>
            <a:ext cx="2260922" cy="1729605"/>
          </a:xfrm>
          <a:prstGeom prst="rect">
            <a:avLst/>
          </a:prstGeom>
        </p:spPr>
      </p:pic>
      <p:sp>
        <p:nvSpPr>
          <p:cNvPr id="7" name="Title 1">
            <a:extLst>
              <a:ext uri="{FF2B5EF4-FFF2-40B4-BE49-F238E27FC236}">
                <a16:creationId xmlns:a16="http://schemas.microsoft.com/office/drawing/2014/main" id="{250E2562-EF7A-6E4B-92C3-C7604865BABE}"/>
              </a:ext>
            </a:extLst>
          </p:cNvPr>
          <p:cNvSpPr txBox="1">
            <a:spLocks/>
          </p:cNvSpPr>
          <p:nvPr/>
        </p:nvSpPr>
        <p:spPr>
          <a:xfrm>
            <a:off x="104174" y="388996"/>
            <a:ext cx="11586258" cy="60800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i="1" dirty="0">
                <a:latin typeface="Futura Medium" panose="020B0602020204020303" pitchFamily="34" charset="-79"/>
                <a:cs typeface="Futura Medium" panose="020B0602020204020303" pitchFamily="34" charset="-79"/>
              </a:rPr>
              <a:t>…</a:t>
            </a:r>
            <a:r>
              <a:rPr lang="en-US" sz="3600" dirty="0">
                <a:latin typeface="Futura Medium" panose="020B0602020204020303" pitchFamily="34" charset="-79"/>
                <a:cs typeface="Futura Medium" panose="020B0602020204020303" pitchFamily="34" charset="-79"/>
              </a:rPr>
              <a:t> Happily, matters stand somewhat </a:t>
            </a:r>
            <a:br>
              <a:rPr lang="en-US" sz="3600" dirty="0">
                <a:latin typeface="Futura Medium" panose="020B0602020204020303" pitchFamily="34" charset="-79"/>
                <a:cs typeface="Futura Medium" panose="020B0602020204020303" pitchFamily="34" charset="-79"/>
              </a:rPr>
            </a:br>
            <a:r>
              <a:rPr lang="en-US" sz="3600" dirty="0">
                <a:latin typeface="Futura Medium" panose="020B0602020204020303" pitchFamily="34" charset="-79"/>
                <a:cs typeface="Futura Medium" panose="020B0602020204020303" pitchFamily="34" charset="-79"/>
              </a:rPr>
              <a:t>differently now. The events of the last few </a:t>
            </a:r>
            <a:br>
              <a:rPr lang="en-US" sz="3600" dirty="0">
                <a:latin typeface="Futura Medium" panose="020B0602020204020303" pitchFamily="34" charset="-79"/>
                <a:cs typeface="Futura Medium" panose="020B0602020204020303" pitchFamily="34" charset="-79"/>
              </a:rPr>
            </a:br>
            <a:r>
              <a:rPr lang="en-US" sz="3600" dirty="0">
                <a:latin typeface="Futura Medium" panose="020B0602020204020303" pitchFamily="34" charset="-79"/>
                <a:cs typeface="Futura Medium" panose="020B0602020204020303" pitchFamily="34" charset="-79"/>
              </a:rPr>
              <a:t>years in </a:t>
            </a:r>
            <a:r>
              <a:rPr lang="en-US" sz="3600" i="1" dirty="0">
                <a:latin typeface="Futura Medium" panose="020B0602020204020303" pitchFamily="34" charset="-79"/>
                <a:cs typeface="Futura Medium" panose="020B0602020204020303" pitchFamily="34" charset="-79"/>
              </a:rPr>
              <a:t>enlightened</a:t>
            </a:r>
            <a:r>
              <a:rPr lang="en-US" sz="3600" dirty="0">
                <a:latin typeface="Futura Medium" panose="020B0602020204020303" pitchFamily="34" charset="-79"/>
                <a:cs typeface="Futura Medium" panose="020B0602020204020303" pitchFamily="34" charset="-79"/>
              </a:rPr>
              <a:t> Germany, in Romania, in Hungary, and especially in Russia, have effected what the far bloodiest persecutions of the Middle Ages could not. The national consciousness which until then had lain dormant in sterile martyrdom awoke the masses of the Russian and Romanian Jews and took form in </a:t>
            </a:r>
            <a:r>
              <a:rPr lang="en-US" sz="3600" dirty="0">
                <a:solidFill>
                  <a:srgbClr val="C00000"/>
                </a:solidFill>
                <a:latin typeface="Futura Medium" panose="020B0602020204020303" pitchFamily="34" charset="-79"/>
                <a:cs typeface="Futura Medium" panose="020B0602020204020303" pitchFamily="34" charset="-79"/>
              </a:rPr>
              <a:t>an irresistible movement toward Palestine.”</a:t>
            </a:r>
            <a:br>
              <a:rPr lang="en-US" sz="3600" dirty="0">
                <a:solidFill>
                  <a:srgbClr val="C00000"/>
                </a:solidFill>
                <a:latin typeface="Futura Medium" panose="020B0602020204020303" pitchFamily="34" charset="-79"/>
                <a:cs typeface="Futura Medium" panose="020B0602020204020303" pitchFamily="34" charset="-79"/>
              </a:rPr>
            </a:br>
            <a:endParaRPr lang="en-US" sz="5400" i="1" dirty="0">
              <a:solidFill>
                <a:srgbClr val="C00000"/>
              </a:solidFill>
              <a:latin typeface="Futura Medium" panose="020B0602020204020303" pitchFamily="34" charset="-79"/>
              <a:cs typeface="Futura Medium" panose="020B0602020204020303" pitchFamily="34" charset="-79"/>
            </a:endParaRPr>
          </a:p>
          <a:p>
            <a:r>
              <a:rPr lang="en-US" sz="3600" dirty="0">
                <a:solidFill>
                  <a:srgbClr val="C00000"/>
                </a:solidFill>
                <a:latin typeface="Futura Medium" panose="020B0602020204020303" pitchFamily="34" charset="-79"/>
                <a:cs typeface="Futura Medium" panose="020B0602020204020303" pitchFamily="34" charset="-79"/>
              </a:rPr>
              <a:t>Leo </a:t>
            </a:r>
            <a:r>
              <a:rPr lang="en-US" sz="3600" dirty="0" err="1">
                <a:solidFill>
                  <a:srgbClr val="C00000"/>
                </a:solidFill>
                <a:latin typeface="Futura Medium" panose="020B0602020204020303" pitchFamily="34" charset="-79"/>
                <a:cs typeface="Futura Medium" panose="020B0602020204020303" pitchFamily="34" charset="-79"/>
              </a:rPr>
              <a:t>Pinsker</a:t>
            </a:r>
            <a:r>
              <a:rPr lang="en-US" sz="3600" dirty="0">
                <a:solidFill>
                  <a:srgbClr val="C00000"/>
                </a:solidFill>
                <a:latin typeface="Futura Medium" panose="020B0602020204020303" pitchFamily="34" charset="-79"/>
                <a:cs typeface="Futura Medium" panose="020B0602020204020303" pitchFamily="34" charset="-79"/>
              </a:rPr>
              <a:t> (Auto-Emancipation, 1882)</a:t>
            </a:r>
            <a:endParaRPr lang="en-US" sz="4800" dirty="0">
              <a:solidFill>
                <a:srgbClr val="C00000"/>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784505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4C942F-C078-3141-8EA1-19D29FA23909}"/>
              </a:ext>
            </a:extLst>
          </p:cNvPr>
          <p:cNvSpPr txBox="1"/>
          <p:nvPr/>
        </p:nvSpPr>
        <p:spPr>
          <a:xfrm>
            <a:off x="127322" y="150471"/>
            <a:ext cx="7657289" cy="1077218"/>
          </a:xfrm>
          <a:prstGeom prst="rect">
            <a:avLst/>
          </a:prstGeom>
          <a:noFill/>
        </p:spPr>
        <p:txBody>
          <a:bodyPr wrap="none" rtlCol="0">
            <a:spAutoFit/>
          </a:bodyPr>
          <a:lstStyle/>
          <a:p>
            <a:r>
              <a:rPr lang="en-US" sz="3200" b="1" dirty="0">
                <a:solidFill>
                  <a:srgbClr val="C00000"/>
                </a:solidFill>
                <a:latin typeface="Futura Medium" panose="020B0602020204020303" pitchFamily="34" charset="-79"/>
                <a:cs typeface="Futura Medium" panose="020B0602020204020303" pitchFamily="34" charset="-79"/>
              </a:rPr>
              <a:t>JEWISH LIFE IN THE DIASPORA </a:t>
            </a:r>
            <a:br>
              <a:rPr lang="en-US" sz="3200" b="1" dirty="0">
                <a:solidFill>
                  <a:srgbClr val="C00000"/>
                </a:solidFill>
                <a:latin typeface="Futura Medium" panose="020B0602020204020303" pitchFamily="34" charset="-79"/>
                <a:cs typeface="Futura Medium" panose="020B0602020204020303" pitchFamily="34" charset="-79"/>
              </a:rPr>
            </a:br>
            <a:r>
              <a:rPr lang="en-US" sz="3200" b="1" dirty="0">
                <a:solidFill>
                  <a:srgbClr val="C00000"/>
                </a:solidFill>
                <a:latin typeface="Futura Medium" panose="020B0602020204020303" pitchFamily="34" charset="-79"/>
                <a:cs typeface="Futura Medium" panose="020B0602020204020303" pitchFamily="34" charset="-79"/>
              </a:rPr>
              <a:t>AROUND THE START OF ZIONISM:</a:t>
            </a:r>
            <a:endParaRPr lang="en-US" sz="3200" dirty="0">
              <a:latin typeface="Futura Medium" panose="020B0602020204020303" pitchFamily="34" charset="-79"/>
              <a:cs typeface="Futura Medium" panose="020B0602020204020303" pitchFamily="34" charset="-79"/>
            </a:endParaRPr>
          </a:p>
        </p:txBody>
      </p:sp>
      <p:pic>
        <p:nvPicPr>
          <p:cNvPr id="5" name="Picture 4">
            <a:extLst>
              <a:ext uri="{FF2B5EF4-FFF2-40B4-BE49-F238E27FC236}">
                <a16:creationId xmlns:a16="http://schemas.microsoft.com/office/drawing/2014/main" id="{974CAE45-55D9-464D-8BEE-57F9019C4FC0}"/>
              </a:ext>
            </a:extLst>
          </p:cNvPr>
          <p:cNvPicPr>
            <a:picLocks noChangeAspect="1"/>
          </p:cNvPicPr>
          <p:nvPr/>
        </p:nvPicPr>
        <p:blipFill>
          <a:blip r:embed="rId2"/>
          <a:stretch>
            <a:fillRect/>
          </a:stretch>
        </p:blipFill>
        <p:spPr>
          <a:xfrm>
            <a:off x="9931078" y="0"/>
            <a:ext cx="2260922" cy="1729605"/>
          </a:xfrm>
          <a:prstGeom prst="rect">
            <a:avLst/>
          </a:prstGeom>
        </p:spPr>
      </p:pic>
      <p:sp>
        <p:nvSpPr>
          <p:cNvPr id="7" name="Title 1">
            <a:extLst>
              <a:ext uri="{FF2B5EF4-FFF2-40B4-BE49-F238E27FC236}">
                <a16:creationId xmlns:a16="http://schemas.microsoft.com/office/drawing/2014/main" id="{250E2562-EF7A-6E4B-92C3-C7604865BABE}"/>
              </a:ext>
            </a:extLst>
          </p:cNvPr>
          <p:cNvSpPr txBox="1">
            <a:spLocks/>
          </p:cNvSpPr>
          <p:nvPr/>
        </p:nvSpPr>
        <p:spPr>
          <a:xfrm>
            <a:off x="127322" y="1209556"/>
            <a:ext cx="8414794" cy="5648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C00000"/>
                </a:solidFill>
                <a:latin typeface="Futura Medium" panose="020B0602020204020303" pitchFamily="34" charset="-79"/>
                <a:cs typeface="Futura Medium" panose="020B0602020204020303" pitchFamily="34" charset="-79"/>
              </a:rPr>
              <a:t>• The Dreyfus Affair: </a:t>
            </a:r>
            <a:r>
              <a:rPr lang="en-US" sz="3600" dirty="0">
                <a:latin typeface="Futura Medium" panose="020B0602020204020303" pitchFamily="34" charset="-79"/>
                <a:cs typeface="Futura Medium" panose="020B0602020204020303" pitchFamily="34" charset="-79"/>
              </a:rPr>
              <a:t>in 1894, French Captain Alfred Dreyfus is falsely accused of treason, stripped of his rank, sent to imprisonment on Devil’s Island, but eventually vindicated.</a:t>
            </a:r>
          </a:p>
          <a:p>
            <a:r>
              <a:rPr lang="en-US" sz="3600" dirty="0">
                <a:latin typeface="Futura Medium" panose="020B0602020204020303" pitchFamily="34" charset="-79"/>
                <a:cs typeface="Futura Medium" panose="020B0602020204020303" pitchFamily="34" charset="-79"/>
              </a:rPr>
              <a:t>• The Austrian journalist, </a:t>
            </a:r>
            <a:r>
              <a:rPr lang="en-US" sz="3600" dirty="0">
                <a:solidFill>
                  <a:srgbClr val="C00000"/>
                </a:solidFill>
                <a:latin typeface="Futura Medium" panose="020B0602020204020303" pitchFamily="34" charset="-79"/>
                <a:cs typeface="Futura Medium" panose="020B0602020204020303" pitchFamily="34" charset="-79"/>
              </a:rPr>
              <a:t>Theodor Herzl </a:t>
            </a:r>
            <a:r>
              <a:rPr lang="en-US" sz="3600" dirty="0">
                <a:latin typeface="Futura Medium" panose="020B0602020204020303" pitchFamily="34" charset="-79"/>
                <a:cs typeface="Futura Medium" panose="020B0602020204020303" pitchFamily="34" charset="-79"/>
              </a:rPr>
              <a:t>covered the trial in Paris, and became rapidly convinced that Dreyfus had been framed and that Jews had no future in Europe. Two years later he published </a:t>
            </a:r>
            <a:r>
              <a:rPr lang="en-US" sz="3600" i="1" dirty="0">
                <a:solidFill>
                  <a:srgbClr val="C00000"/>
                </a:solidFill>
                <a:latin typeface="Futura Medium" panose="020B0602020204020303" pitchFamily="34" charset="-79"/>
                <a:cs typeface="Futura Medium" panose="020B0602020204020303" pitchFamily="34" charset="-79"/>
              </a:rPr>
              <a:t>“Der </a:t>
            </a:r>
            <a:r>
              <a:rPr lang="en-US" sz="3600" i="1" dirty="0" err="1">
                <a:solidFill>
                  <a:srgbClr val="C00000"/>
                </a:solidFill>
                <a:latin typeface="Futura Medium" panose="020B0602020204020303" pitchFamily="34" charset="-79"/>
                <a:cs typeface="Futura Medium" panose="020B0602020204020303" pitchFamily="34" charset="-79"/>
              </a:rPr>
              <a:t>Judenstaadt</a:t>
            </a:r>
            <a:r>
              <a:rPr lang="en-US" sz="3600" i="1" dirty="0">
                <a:solidFill>
                  <a:srgbClr val="C00000"/>
                </a:solidFill>
                <a:latin typeface="Futura Medium" panose="020B0602020204020303" pitchFamily="34" charset="-79"/>
                <a:cs typeface="Futura Medium" panose="020B0602020204020303" pitchFamily="34" charset="-79"/>
              </a:rPr>
              <a:t>.”</a:t>
            </a:r>
            <a:endParaRPr lang="en-US" sz="3600" dirty="0">
              <a:solidFill>
                <a:srgbClr val="C00000"/>
              </a:solidFill>
              <a:latin typeface="Futura Medium" panose="020B0602020204020303" pitchFamily="34" charset="-79"/>
              <a:cs typeface="Futura Medium" panose="020B0602020204020303" pitchFamily="34" charset="-79"/>
            </a:endParaRPr>
          </a:p>
        </p:txBody>
      </p:sp>
      <p:pic>
        <p:nvPicPr>
          <p:cNvPr id="9" name="Picture 8">
            <a:extLst>
              <a:ext uri="{FF2B5EF4-FFF2-40B4-BE49-F238E27FC236}">
                <a16:creationId xmlns:a16="http://schemas.microsoft.com/office/drawing/2014/main" id="{8F285409-B9E3-AB4C-8B23-73F5E688B30A}"/>
              </a:ext>
            </a:extLst>
          </p:cNvPr>
          <p:cNvPicPr>
            <a:picLocks noChangeAspect="1"/>
          </p:cNvPicPr>
          <p:nvPr/>
        </p:nvPicPr>
        <p:blipFill>
          <a:blip r:embed="rId3"/>
          <a:stretch>
            <a:fillRect/>
          </a:stretch>
        </p:blipFill>
        <p:spPr>
          <a:xfrm rot="21024931">
            <a:off x="8581387" y="2345952"/>
            <a:ext cx="2990127" cy="4239907"/>
          </a:xfrm>
          <a:prstGeom prst="rect">
            <a:avLst/>
          </a:prstGeom>
        </p:spPr>
      </p:pic>
      <p:pic>
        <p:nvPicPr>
          <p:cNvPr id="10" name="Picture 9">
            <a:extLst>
              <a:ext uri="{FF2B5EF4-FFF2-40B4-BE49-F238E27FC236}">
                <a16:creationId xmlns:a16="http://schemas.microsoft.com/office/drawing/2014/main" id="{1F089458-7627-4747-A29B-2041CC1C57D5}"/>
              </a:ext>
            </a:extLst>
          </p:cNvPr>
          <p:cNvPicPr>
            <a:picLocks noChangeAspect="1"/>
          </p:cNvPicPr>
          <p:nvPr/>
        </p:nvPicPr>
        <p:blipFill>
          <a:blip r:embed="rId4"/>
          <a:stretch>
            <a:fillRect/>
          </a:stretch>
        </p:blipFill>
        <p:spPr>
          <a:xfrm>
            <a:off x="8588603" y="0"/>
            <a:ext cx="3603397" cy="2618093"/>
          </a:xfrm>
          <a:prstGeom prst="rect">
            <a:avLst/>
          </a:prstGeom>
        </p:spPr>
      </p:pic>
    </p:spTree>
    <p:extLst>
      <p:ext uri="{BB962C8B-B14F-4D97-AF65-F5344CB8AC3E}">
        <p14:creationId xmlns:p14="http://schemas.microsoft.com/office/powerpoint/2010/main" val="3139363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4C942F-C078-3141-8EA1-19D29FA23909}"/>
              </a:ext>
            </a:extLst>
          </p:cNvPr>
          <p:cNvSpPr txBox="1"/>
          <p:nvPr/>
        </p:nvSpPr>
        <p:spPr>
          <a:xfrm>
            <a:off x="127322" y="150471"/>
            <a:ext cx="9412000" cy="584775"/>
          </a:xfrm>
          <a:prstGeom prst="rect">
            <a:avLst/>
          </a:prstGeom>
          <a:noFill/>
        </p:spPr>
        <p:txBody>
          <a:bodyPr wrap="none" rtlCol="0">
            <a:spAutoFit/>
          </a:bodyPr>
          <a:lstStyle/>
          <a:p>
            <a:r>
              <a:rPr lang="en-US" sz="3200" b="1" dirty="0">
                <a:solidFill>
                  <a:srgbClr val="C00000"/>
                </a:solidFill>
                <a:latin typeface="Futura Medium" panose="020B0602020204020303" pitchFamily="34" charset="-79"/>
                <a:cs typeface="Futura Medium" panose="020B0602020204020303" pitchFamily="34" charset="-79"/>
              </a:rPr>
              <a:t>THE BIRTH OF ZIONISM: DER JUDENSTAAT</a:t>
            </a:r>
            <a:endParaRPr lang="en-US" sz="3200" dirty="0">
              <a:latin typeface="Futura Medium" panose="020B0602020204020303" pitchFamily="34" charset="-79"/>
              <a:cs typeface="Futura Medium" panose="020B0602020204020303" pitchFamily="34" charset="-79"/>
            </a:endParaRPr>
          </a:p>
        </p:txBody>
      </p:sp>
      <p:pic>
        <p:nvPicPr>
          <p:cNvPr id="5" name="Picture 4">
            <a:extLst>
              <a:ext uri="{FF2B5EF4-FFF2-40B4-BE49-F238E27FC236}">
                <a16:creationId xmlns:a16="http://schemas.microsoft.com/office/drawing/2014/main" id="{974CAE45-55D9-464D-8BEE-57F9019C4FC0}"/>
              </a:ext>
            </a:extLst>
          </p:cNvPr>
          <p:cNvPicPr>
            <a:picLocks noChangeAspect="1"/>
          </p:cNvPicPr>
          <p:nvPr/>
        </p:nvPicPr>
        <p:blipFill>
          <a:blip r:embed="rId2"/>
          <a:stretch>
            <a:fillRect/>
          </a:stretch>
        </p:blipFill>
        <p:spPr>
          <a:xfrm>
            <a:off x="9931078" y="0"/>
            <a:ext cx="2260922" cy="1729605"/>
          </a:xfrm>
          <a:prstGeom prst="rect">
            <a:avLst/>
          </a:prstGeom>
        </p:spPr>
      </p:pic>
      <p:sp>
        <p:nvSpPr>
          <p:cNvPr id="7" name="Title 1">
            <a:extLst>
              <a:ext uri="{FF2B5EF4-FFF2-40B4-BE49-F238E27FC236}">
                <a16:creationId xmlns:a16="http://schemas.microsoft.com/office/drawing/2014/main" id="{250E2562-EF7A-6E4B-92C3-C7604865BABE}"/>
              </a:ext>
            </a:extLst>
          </p:cNvPr>
          <p:cNvSpPr txBox="1">
            <a:spLocks/>
          </p:cNvSpPr>
          <p:nvPr/>
        </p:nvSpPr>
        <p:spPr>
          <a:xfrm>
            <a:off x="127322" y="689080"/>
            <a:ext cx="10359341" cy="5648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Futura Medium" panose="020B0602020204020303" pitchFamily="34" charset="-79"/>
                <a:cs typeface="Futura Medium" panose="020B0602020204020303" pitchFamily="34" charset="-79"/>
              </a:rPr>
              <a:t>The idea I have developed in this pamphlet is an ancient one: It is the restoration of the Jewish State. . . The decisive factor is our propelling force. And what is that force? The plight of the Jews. . . I am profoundly convinced that I am right, though I doubt whether I shall live to see myself proved so. Those who today inaugurate this movement are unlikely to live to see its glorious culmination. But the very inauguration is enough to inspire in them a high pride and the joy of an inner liberation of their existence. . .</a:t>
            </a:r>
            <a:endParaRPr lang="en-US" sz="15500"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611196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4C942F-C078-3141-8EA1-19D29FA23909}"/>
              </a:ext>
            </a:extLst>
          </p:cNvPr>
          <p:cNvSpPr txBox="1"/>
          <p:nvPr/>
        </p:nvSpPr>
        <p:spPr>
          <a:xfrm>
            <a:off x="127322" y="150471"/>
            <a:ext cx="6108019" cy="646331"/>
          </a:xfrm>
          <a:prstGeom prst="rect">
            <a:avLst/>
          </a:prstGeom>
          <a:noFill/>
        </p:spPr>
        <p:txBody>
          <a:bodyPr wrap="none" rtlCol="0">
            <a:spAutoFit/>
          </a:bodyPr>
          <a:lstStyle/>
          <a:p>
            <a:r>
              <a:rPr lang="en-US" sz="3600" b="1" dirty="0">
                <a:solidFill>
                  <a:srgbClr val="C00000"/>
                </a:solidFill>
                <a:latin typeface="Futura Medium" panose="020B0602020204020303" pitchFamily="34" charset="-79"/>
                <a:cs typeface="Futura Medium" panose="020B0602020204020303" pitchFamily="34" charset="-79"/>
              </a:rPr>
              <a:t>THE BIRTH OF ZIONISM:</a:t>
            </a:r>
            <a:endParaRPr lang="en-US" sz="3600" dirty="0">
              <a:latin typeface="Futura Medium" panose="020B0602020204020303" pitchFamily="34" charset="-79"/>
              <a:cs typeface="Futura Medium" panose="020B0602020204020303" pitchFamily="34" charset="-79"/>
            </a:endParaRPr>
          </a:p>
        </p:txBody>
      </p:sp>
      <p:pic>
        <p:nvPicPr>
          <p:cNvPr id="5" name="Picture 4">
            <a:extLst>
              <a:ext uri="{FF2B5EF4-FFF2-40B4-BE49-F238E27FC236}">
                <a16:creationId xmlns:a16="http://schemas.microsoft.com/office/drawing/2014/main" id="{974CAE45-55D9-464D-8BEE-57F9019C4FC0}"/>
              </a:ext>
            </a:extLst>
          </p:cNvPr>
          <p:cNvPicPr>
            <a:picLocks noChangeAspect="1"/>
          </p:cNvPicPr>
          <p:nvPr/>
        </p:nvPicPr>
        <p:blipFill>
          <a:blip r:embed="rId2"/>
          <a:stretch>
            <a:fillRect/>
          </a:stretch>
        </p:blipFill>
        <p:spPr>
          <a:xfrm>
            <a:off x="9931078" y="0"/>
            <a:ext cx="2260922" cy="1729605"/>
          </a:xfrm>
          <a:prstGeom prst="rect">
            <a:avLst/>
          </a:prstGeom>
        </p:spPr>
      </p:pic>
      <p:sp>
        <p:nvSpPr>
          <p:cNvPr id="7" name="Title 1">
            <a:extLst>
              <a:ext uri="{FF2B5EF4-FFF2-40B4-BE49-F238E27FC236}">
                <a16:creationId xmlns:a16="http://schemas.microsoft.com/office/drawing/2014/main" id="{250E2562-EF7A-6E4B-92C3-C7604865BABE}"/>
              </a:ext>
            </a:extLst>
          </p:cNvPr>
          <p:cNvSpPr txBox="1">
            <a:spLocks/>
          </p:cNvSpPr>
          <p:nvPr/>
        </p:nvSpPr>
        <p:spPr>
          <a:xfrm>
            <a:off x="84881" y="796802"/>
            <a:ext cx="10972800" cy="5648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C00000"/>
                </a:solidFill>
                <a:latin typeface="Futura Medium" panose="020B0602020204020303" pitchFamily="34" charset="-79"/>
                <a:cs typeface="Futura Medium" panose="020B0602020204020303" pitchFamily="34" charset="-79"/>
              </a:rPr>
              <a:t>1897: </a:t>
            </a:r>
            <a:r>
              <a:rPr lang="en-US" sz="3600" dirty="0">
                <a:solidFill>
                  <a:srgbClr val="C00000"/>
                </a:solidFill>
                <a:latin typeface="Futura Medium" panose="020B0602020204020303" pitchFamily="34" charset="-79"/>
                <a:cs typeface="Futura Medium" panose="020B0602020204020303" pitchFamily="34" charset="-79"/>
              </a:rPr>
              <a:t>The 1</a:t>
            </a:r>
            <a:r>
              <a:rPr lang="en-US" sz="3600" baseline="30000" dirty="0">
                <a:solidFill>
                  <a:srgbClr val="C00000"/>
                </a:solidFill>
                <a:latin typeface="Futura Medium" panose="020B0602020204020303" pitchFamily="34" charset="-79"/>
                <a:cs typeface="Futura Medium" panose="020B0602020204020303" pitchFamily="34" charset="-79"/>
              </a:rPr>
              <a:t>st</a:t>
            </a:r>
            <a:r>
              <a:rPr lang="en-US" sz="3600" dirty="0">
                <a:solidFill>
                  <a:srgbClr val="C00000"/>
                </a:solidFill>
                <a:latin typeface="Futura Medium" panose="020B0602020204020303" pitchFamily="34" charset="-79"/>
                <a:cs typeface="Futura Medium" panose="020B0602020204020303" pitchFamily="34" charset="-79"/>
              </a:rPr>
              <a:t> Zionist Congress Basel, Switzerland.</a:t>
            </a:r>
          </a:p>
          <a:p>
            <a:r>
              <a:rPr lang="en-US" sz="3600" dirty="0">
                <a:latin typeface="Futura Medium" panose="020B0602020204020303" pitchFamily="34" charset="-79"/>
                <a:cs typeface="Futura Medium" panose="020B0602020204020303" pitchFamily="34" charset="-79"/>
              </a:rPr>
              <a:t>•“At Basel, I founded the Jewish State. If I said this out loud today, I would be answered by universal laughter. Perhaps in five years, </a:t>
            </a:r>
            <a:r>
              <a:rPr lang="en-US" sz="3600" dirty="0">
                <a:solidFill>
                  <a:srgbClr val="C00000"/>
                </a:solidFill>
                <a:latin typeface="Futura Medium" panose="020B0602020204020303" pitchFamily="34" charset="-79"/>
                <a:cs typeface="Futura Medium" panose="020B0602020204020303" pitchFamily="34" charset="-79"/>
              </a:rPr>
              <a:t>certainly in fifty</a:t>
            </a:r>
            <a:r>
              <a:rPr lang="en-US" sz="3600" dirty="0">
                <a:latin typeface="Futura Medium" panose="020B0602020204020303" pitchFamily="34" charset="-79"/>
                <a:cs typeface="Futura Medium" panose="020B0602020204020303" pitchFamily="34" charset="-79"/>
              </a:rPr>
              <a:t>, everyone will know it.”</a:t>
            </a:r>
            <a:br>
              <a:rPr lang="en-US" sz="3600" dirty="0">
                <a:latin typeface="Futura Medium" panose="020B0602020204020303" pitchFamily="34" charset="-79"/>
                <a:cs typeface="Futura Medium" panose="020B0602020204020303" pitchFamily="34" charset="-79"/>
              </a:rPr>
            </a:br>
            <a:r>
              <a:rPr lang="en-US" sz="3600" b="1" dirty="0">
                <a:solidFill>
                  <a:srgbClr val="C00000"/>
                </a:solidFill>
                <a:latin typeface="Futura Medium" panose="020B0602020204020303" pitchFamily="34" charset="-79"/>
                <a:cs typeface="Futura Medium" panose="020B0602020204020303" pitchFamily="34" charset="-79"/>
              </a:rPr>
              <a:t>• 1897 + 50 =1947</a:t>
            </a:r>
          </a:p>
          <a:p>
            <a:r>
              <a:rPr lang="en-US" sz="3600" dirty="0">
                <a:latin typeface="Futura Medium" panose="020B0602020204020303" pitchFamily="34" charset="-79"/>
                <a:cs typeface="Futura Medium" panose="020B0602020204020303" pitchFamily="34" charset="-79"/>
              </a:rPr>
              <a:t>• November 29, 1947, the UN General Assembly voted in favor of partitioning Palestine, putting in motion the re-birth of the modern state of Israel that took place on May 14, 1948.</a:t>
            </a:r>
          </a:p>
        </p:txBody>
      </p:sp>
    </p:spTree>
    <p:extLst>
      <p:ext uri="{BB962C8B-B14F-4D97-AF65-F5344CB8AC3E}">
        <p14:creationId xmlns:p14="http://schemas.microsoft.com/office/powerpoint/2010/main" val="1245638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4C942F-C078-3141-8EA1-19D29FA23909}"/>
              </a:ext>
            </a:extLst>
          </p:cNvPr>
          <p:cNvSpPr txBox="1"/>
          <p:nvPr/>
        </p:nvSpPr>
        <p:spPr>
          <a:xfrm>
            <a:off x="127322" y="150471"/>
            <a:ext cx="7034298" cy="1077218"/>
          </a:xfrm>
          <a:prstGeom prst="rect">
            <a:avLst/>
          </a:prstGeom>
          <a:noFill/>
        </p:spPr>
        <p:txBody>
          <a:bodyPr wrap="none" rtlCol="0">
            <a:spAutoFit/>
          </a:bodyPr>
          <a:lstStyle/>
          <a:p>
            <a:r>
              <a:rPr lang="en-US" sz="3200" b="1" dirty="0">
                <a:solidFill>
                  <a:srgbClr val="C00000"/>
                </a:solidFill>
                <a:latin typeface="Futura Medium" panose="020B0602020204020303" pitchFamily="34" charset="-79"/>
                <a:cs typeface="Futura Medium" panose="020B0602020204020303" pitchFamily="34" charset="-79"/>
              </a:rPr>
              <a:t>JEWISH LIFE IN THE DIASPORA </a:t>
            </a:r>
            <a:br>
              <a:rPr lang="en-US" sz="3200" b="1" dirty="0">
                <a:solidFill>
                  <a:srgbClr val="C00000"/>
                </a:solidFill>
                <a:latin typeface="Futura Medium" panose="020B0602020204020303" pitchFamily="34" charset="-79"/>
                <a:cs typeface="Futura Medium" panose="020B0602020204020303" pitchFamily="34" charset="-79"/>
              </a:rPr>
            </a:br>
            <a:r>
              <a:rPr lang="en-US" sz="3200" b="1" dirty="0">
                <a:solidFill>
                  <a:srgbClr val="C00000"/>
                </a:solidFill>
                <a:latin typeface="Futura Medium" panose="020B0602020204020303" pitchFamily="34" charset="-79"/>
                <a:cs typeface="Futura Medium" panose="020B0602020204020303" pitchFamily="34" charset="-79"/>
              </a:rPr>
              <a:t>BEFORE ZIONISM:</a:t>
            </a:r>
            <a:endParaRPr lang="en-US" sz="3200" dirty="0">
              <a:latin typeface="Futura Medium" panose="020B0602020204020303" pitchFamily="34" charset="-79"/>
              <a:cs typeface="Futura Medium" panose="020B0602020204020303" pitchFamily="34" charset="-79"/>
            </a:endParaRPr>
          </a:p>
        </p:txBody>
      </p:sp>
      <p:pic>
        <p:nvPicPr>
          <p:cNvPr id="5" name="Picture 4">
            <a:extLst>
              <a:ext uri="{FF2B5EF4-FFF2-40B4-BE49-F238E27FC236}">
                <a16:creationId xmlns:a16="http://schemas.microsoft.com/office/drawing/2014/main" id="{974CAE45-55D9-464D-8BEE-57F9019C4FC0}"/>
              </a:ext>
            </a:extLst>
          </p:cNvPr>
          <p:cNvPicPr>
            <a:picLocks noChangeAspect="1"/>
          </p:cNvPicPr>
          <p:nvPr/>
        </p:nvPicPr>
        <p:blipFill>
          <a:blip r:embed="rId2"/>
          <a:stretch>
            <a:fillRect/>
          </a:stretch>
        </p:blipFill>
        <p:spPr>
          <a:xfrm>
            <a:off x="9931078" y="0"/>
            <a:ext cx="2260922" cy="1729605"/>
          </a:xfrm>
          <a:prstGeom prst="rect">
            <a:avLst/>
          </a:prstGeom>
        </p:spPr>
      </p:pic>
      <p:sp>
        <p:nvSpPr>
          <p:cNvPr id="7" name="Title 1">
            <a:extLst>
              <a:ext uri="{FF2B5EF4-FFF2-40B4-BE49-F238E27FC236}">
                <a16:creationId xmlns:a16="http://schemas.microsoft.com/office/drawing/2014/main" id="{250E2562-EF7A-6E4B-92C3-C7604865BABE}"/>
              </a:ext>
            </a:extLst>
          </p:cNvPr>
          <p:cNvSpPr txBox="1">
            <a:spLocks/>
          </p:cNvSpPr>
          <p:nvPr/>
        </p:nvSpPr>
        <p:spPr>
          <a:xfrm>
            <a:off x="127322" y="689080"/>
            <a:ext cx="8057499" cy="5648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C00000"/>
                </a:solidFill>
                <a:latin typeface="Futura Medium" panose="020B0602020204020303" pitchFamily="34" charset="-79"/>
                <a:cs typeface="Futura Medium" panose="020B0602020204020303" pitchFamily="34" charset="-79"/>
              </a:rPr>
              <a:t>• The Protocols of the Elders of Zion: </a:t>
            </a:r>
            <a:br>
              <a:rPr lang="en-US" sz="3600" dirty="0">
                <a:latin typeface="Futura Medium" panose="020B0602020204020303" pitchFamily="34" charset="-79"/>
                <a:cs typeface="Futura Medium" panose="020B0602020204020303" pitchFamily="34" charset="-79"/>
              </a:rPr>
            </a:br>
            <a:r>
              <a:rPr lang="en-US" sz="3600" dirty="0">
                <a:latin typeface="Futura Medium" panose="020B0602020204020303" pitchFamily="34" charset="-79"/>
                <a:cs typeface="Futura Medium" panose="020B0602020204020303" pitchFamily="34" charset="-79"/>
              </a:rPr>
              <a:t>• A hoax first published by Russian </a:t>
            </a:r>
            <a:br>
              <a:rPr lang="en-US" sz="3600" dirty="0">
                <a:latin typeface="Futura Medium" panose="020B0602020204020303" pitchFamily="34" charset="-79"/>
                <a:cs typeface="Futura Medium" panose="020B0602020204020303" pitchFamily="34" charset="-79"/>
              </a:rPr>
            </a:br>
            <a:r>
              <a:rPr lang="en-US" sz="3600" dirty="0">
                <a:latin typeface="Futura Medium" panose="020B0602020204020303" pitchFamily="34" charset="-79"/>
                <a:cs typeface="Futura Medium" panose="020B0602020204020303" pitchFamily="34" charset="-79"/>
              </a:rPr>
              <a:t>Sergei </a:t>
            </a:r>
            <a:r>
              <a:rPr lang="en-US" sz="3600" dirty="0" err="1">
                <a:latin typeface="Futura Medium" panose="020B0602020204020303" pitchFamily="34" charset="-79"/>
                <a:cs typeface="Futura Medium" panose="020B0602020204020303" pitchFamily="34" charset="-79"/>
              </a:rPr>
              <a:t>Nilus</a:t>
            </a:r>
            <a:r>
              <a:rPr lang="en-US" sz="3600" dirty="0">
                <a:latin typeface="Futura Medium" panose="020B0602020204020303" pitchFamily="34" charset="-79"/>
                <a:cs typeface="Futura Medium" panose="020B0602020204020303" pitchFamily="34" charset="-79"/>
              </a:rPr>
              <a:t> in 1905.</a:t>
            </a:r>
          </a:p>
          <a:p>
            <a:r>
              <a:rPr lang="en-US" sz="3600" i="1" dirty="0">
                <a:latin typeface="Futura Medium" panose="020B0602020204020303" pitchFamily="34" charset="-79"/>
                <a:cs typeface="Futura Medium" panose="020B0602020204020303" pitchFamily="34" charset="-79"/>
              </a:rPr>
              <a:t>• </a:t>
            </a:r>
            <a:r>
              <a:rPr lang="en-US" sz="3600" dirty="0">
                <a:latin typeface="Futura Medium" panose="020B0602020204020303" pitchFamily="34" charset="-79"/>
                <a:cs typeface="Futura Medium" panose="020B0602020204020303" pitchFamily="34" charset="-79"/>
              </a:rPr>
              <a:t>Possibly the most anti-Semitic pamphlet ever written in modern history.</a:t>
            </a:r>
          </a:p>
          <a:p>
            <a:r>
              <a:rPr lang="en-US" sz="3600" dirty="0">
                <a:latin typeface="Futura Medium" panose="020B0602020204020303" pitchFamily="34" charset="-79"/>
                <a:cs typeface="Futura Medium" panose="020B0602020204020303" pitchFamily="34" charset="-79"/>
              </a:rPr>
              <a:t>• Used and re-used by many including Hitler, Henri Ford and </a:t>
            </a:r>
            <a:br>
              <a:rPr lang="en-US" sz="3600" dirty="0">
                <a:latin typeface="Futura Medium" panose="020B0602020204020303" pitchFamily="34" charset="-79"/>
                <a:cs typeface="Futura Medium" panose="020B0602020204020303" pitchFamily="34" charset="-79"/>
              </a:rPr>
            </a:br>
            <a:r>
              <a:rPr lang="en-US" sz="3600" dirty="0">
                <a:latin typeface="Futura Medium" panose="020B0602020204020303" pitchFamily="34" charset="-79"/>
                <a:cs typeface="Futura Medium" panose="020B0602020204020303" pitchFamily="34" charset="-79"/>
              </a:rPr>
              <a:t>many in the Middle East to this day.</a:t>
            </a:r>
            <a:endParaRPr lang="en-US" sz="9600" dirty="0">
              <a:latin typeface="Futura Medium" panose="020B0602020204020303" pitchFamily="34" charset="-79"/>
              <a:cs typeface="Futura Medium" panose="020B0602020204020303" pitchFamily="34" charset="-79"/>
            </a:endParaRPr>
          </a:p>
        </p:txBody>
      </p:sp>
      <p:pic>
        <p:nvPicPr>
          <p:cNvPr id="8" name="Picture 7" descr="A picture containing text, book&#13;&#10;&#13;&#10;Description automatically generated">
            <a:extLst>
              <a:ext uri="{FF2B5EF4-FFF2-40B4-BE49-F238E27FC236}">
                <a16:creationId xmlns:a16="http://schemas.microsoft.com/office/drawing/2014/main" id="{F41FB086-067E-3E4E-8DC5-4A772E6AF9F7}"/>
              </a:ext>
            </a:extLst>
          </p:cNvPr>
          <p:cNvPicPr>
            <a:picLocks noChangeAspect="1"/>
          </p:cNvPicPr>
          <p:nvPr/>
        </p:nvPicPr>
        <p:blipFill>
          <a:blip r:embed="rId3"/>
          <a:stretch>
            <a:fillRect/>
          </a:stretch>
        </p:blipFill>
        <p:spPr>
          <a:xfrm>
            <a:off x="8184821" y="0"/>
            <a:ext cx="4007179" cy="6858000"/>
          </a:xfrm>
          <a:prstGeom prst="rect">
            <a:avLst/>
          </a:prstGeom>
        </p:spPr>
      </p:pic>
    </p:spTree>
    <p:extLst>
      <p:ext uri="{BB962C8B-B14F-4D97-AF65-F5344CB8AC3E}">
        <p14:creationId xmlns:p14="http://schemas.microsoft.com/office/powerpoint/2010/main" val="1737556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4C942F-C078-3141-8EA1-19D29FA23909}"/>
              </a:ext>
            </a:extLst>
          </p:cNvPr>
          <p:cNvSpPr txBox="1"/>
          <p:nvPr/>
        </p:nvSpPr>
        <p:spPr>
          <a:xfrm>
            <a:off x="84881" y="75236"/>
            <a:ext cx="6108019" cy="646331"/>
          </a:xfrm>
          <a:prstGeom prst="rect">
            <a:avLst/>
          </a:prstGeom>
          <a:noFill/>
        </p:spPr>
        <p:txBody>
          <a:bodyPr wrap="none" rtlCol="0">
            <a:spAutoFit/>
          </a:bodyPr>
          <a:lstStyle/>
          <a:p>
            <a:r>
              <a:rPr lang="en-US" sz="3600" b="1" dirty="0">
                <a:solidFill>
                  <a:srgbClr val="C00000"/>
                </a:solidFill>
                <a:latin typeface="Futura Medium" panose="020B0602020204020303" pitchFamily="34" charset="-79"/>
                <a:cs typeface="Futura Medium" panose="020B0602020204020303" pitchFamily="34" charset="-79"/>
              </a:rPr>
              <a:t>THE BIRTH OF ZIONISM:</a:t>
            </a:r>
            <a:endParaRPr lang="en-US" sz="3600" dirty="0">
              <a:latin typeface="Futura Medium" panose="020B0602020204020303" pitchFamily="34" charset="-79"/>
              <a:cs typeface="Futura Medium" panose="020B0602020204020303" pitchFamily="34" charset="-79"/>
            </a:endParaRPr>
          </a:p>
        </p:txBody>
      </p:sp>
      <p:pic>
        <p:nvPicPr>
          <p:cNvPr id="5" name="Picture 4">
            <a:extLst>
              <a:ext uri="{FF2B5EF4-FFF2-40B4-BE49-F238E27FC236}">
                <a16:creationId xmlns:a16="http://schemas.microsoft.com/office/drawing/2014/main" id="{974CAE45-55D9-464D-8BEE-57F9019C4FC0}"/>
              </a:ext>
            </a:extLst>
          </p:cNvPr>
          <p:cNvPicPr>
            <a:picLocks noChangeAspect="1"/>
          </p:cNvPicPr>
          <p:nvPr/>
        </p:nvPicPr>
        <p:blipFill>
          <a:blip r:embed="rId2"/>
          <a:stretch>
            <a:fillRect/>
          </a:stretch>
        </p:blipFill>
        <p:spPr>
          <a:xfrm>
            <a:off x="9931078" y="0"/>
            <a:ext cx="2260922" cy="1729605"/>
          </a:xfrm>
          <a:prstGeom prst="rect">
            <a:avLst/>
          </a:prstGeom>
        </p:spPr>
      </p:pic>
      <p:sp>
        <p:nvSpPr>
          <p:cNvPr id="7" name="Title 1">
            <a:extLst>
              <a:ext uri="{FF2B5EF4-FFF2-40B4-BE49-F238E27FC236}">
                <a16:creationId xmlns:a16="http://schemas.microsoft.com/office/drawing/2014/main" id="{250E2562-EF7A-6E4B-92C3-C7604865BABE}"/>
              </a:ext>
            </a:extLst>
          </p:cNvPr>
          <p:cNvSpPr txBox="1">
            <a:spLocks/>
          </p:cNvSpPr>
          <p:nvPr/>
        </p:nvSpPr>
        <p:spPr>
          <a:xfrm>
            <a:off x="84881" y="796802"/>
            <a:ext cx="10972800" cy="56484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C00000"/>
                </a:solidFill>
                <a:latin typeface="Futura Medium" panose="020B0602020204020303" pitchFamily="34" charset="-79"/>
                <a:cs typeface="Futura Medium" panose="020B0602020204020303" pitchFamily="34" charset="-79"/>
              </a:rPr>
              <a:t>The Aliyot: Successive waves of Jewish </a:t>
            </a:r>
            <a:br>
              <a:rPr lang="en-US" sz="3600" dirty="0">
                <a:solidFill>
                  <a:srgbClr val="C00000"/>
                </a:solidFill>
                <a:latin typeface="Futura Medium" panose="020B0602020204020303" pitchFamily="34" charset="-79"/>
                <a:cs typeface="Futura Medium" panose="020B0602020204020303" pitchFamily="34" charset="-79"/>
              </a:rPr>
            </a:br>
            <a:r>
              <a:rPr lang="en-US" sz="3600" dirty="0">
                <a:solidFill>
                  <a:srgbClr val="C00000"/>
                </a:solidFill>
                <a:latin typeface="Futura Medium" panose="020B0602020204020303" pitchFamily="34" charset="-79"/>
                <a:cs typeface="Futura Medium" panose="020B0602020204020303" pitchFamily="34" charset="-79"/>
              </a:rPr>
              <a:t>Immigration to “Palestine”</a:t>
            </a:r>
          </a:p>
          <a:p>
            <a:r>
              <a:rPr lang="en-US" sz="3600" dirty="0">
                <a:solidFill>
                  <a:srgbClr val="C00000"/>
                </a:solidFill>
                <a:latin typeface="Futura Medium" panose="020B0602020204020303" pitchFamily="34" charset="-79"/>
                <a:cs typeface="Futura Medium" panose="020B0602020204020303" pitchFamily="34" charset="-79"/>
              </a:rPr>
              <a:t>• First Aliyah (1882-1903) – 25,000 Jews </a:t>
            </a:r>
            <a:r>
              <a:rPr lang="en-US" sz="3600" dirty="0">
                <a:latin typeface="Futura Medium" panose="020B0602020204020303" pitchFamily="34" charset="-79"/>
                <a:cs typeface="Futura Medium" panose="020B0602020204020303" pitchFamily="34" charset="-79"/>
              </a:rPr>
              <a:t>already live in the land. 25,000 more arrive from Eastern Europe.</a:t>
            </a:r>
          </a:p>
          <a:p>
            <a:r>
              <a:rPr lang="en-US" sz="3600" dirty="0">
                <a:solidFill>
                  <a:srgbClr val="C00000"/>
                </a:solidFill>
                <a:latin typeface="Futura Medium" panose="020B0602020204020303" pitchFamily="34" charset="-79"/>
                <a:cs typeface="Futura Medium" panose="020B0602020204020303" pitchFamily="34" charset="-79"/>
              </a:rPr>
              <a:t>• Second Aliyah (1904-1914) </a:t>
            </a:r>
            <a:r>
              <a:rPr lang="en-US" sz="3600" dirty="0">
                <a:latin typeface="Futura Medium" panose="020B0602020204020303" pitchFamily="34" charset="-79"/>
                <a:cs typeface="Futura Medium" panose="020B0602020204020303" pitchFamily="34" charset="-79"/>
              </a:rPr>
              <a:t>– Encouraged by Herzl and forced by increased pogroms and antisemitism, </a:t>
            </a:r>
            <a:r>
              <a:rPr lang="en-US" sz="3600" dirty="0">
                <a:solidFill>
                  <a:srgbClr val="C00000"/>
                </a:solidFill>
                <a:latin typeface="Futura Medium" panose="020B0602020204020303" pitchFamily="34" charset="-79"/>
                <a:cs typeface="Futura Medium" panose="020B0602020204020303" pitchFamily="34" charset="-79"/>
              </a:rPr>
              <a:t>40,000 more Jews</a:t>
            </a:r>
            <a:r>
              <a:rPr lang="en-US" sz="3600" dirty="0">
                <a:latin typeface="Futura Medium" panose="020B0602020204020303" pitchFamily="34" charset="-79"/>
                <a:cs typeface="Futura Medium" panose="020B0602020204020303" pitchFamily="34" charset="-79"/>
              </a:rPr>
              <a:t> arrive in Palestine by 1914.</a:t>
            </a:r>
          </a:p>
          <a:p>
            <a:r>
              <a:rPr lang="en-US" sz="3600" dirty="0">
                <a:solidFill>
                  <a:srgbClr val="C00000"/>
                </a:solidFill>
                <a:latin typeface="Futura Medium" panose="020B0602020204020303" pitchFamily="34" charset="-79"/>
                <a:cs typeface="Futura Medium" panose="020B0602020204020303" pitchFamily="34" charset="-79"/>
              </a:rPr>
              <a:t>• By 1914</a:t>
            </a:r>
            <a:r>
              <a:rPr lang="en-US" sz="3600" dirty="0">
                <a:latin typeface="Futura Medium" panose="020B0602020204020303" pitchFamily="34" charset="-79"/>
                <a:cs typeface="Futura Medium" panose="020B0602020204020303" pitchFamily="34" charset="-79"/>
              </a:rPr>
              <a:t>, there were almost </a:t>
            </a:r>
            <a:r>
              <a:rPr lang="en-US" sz="3600" dirty="0">
                <a:solidFill>
                  <a:srgbClr val="C00000"/>
                </a:solidFill>
                <a:latin typeface="Futura Medium" panose="020B0602020204020303" pitchFamily="34" charset="-79"/>
                <a:cs typeface="Futura Medium" panose="020B0602020204020303" pitchFamily="34" charset="-79"/>
              </a:rPr>
              <a:t>100,000 Jews </a:t>
            </a:r>
            <a:r>
              <a:rPr lang="en-US" sz="3600" dirty="0">
                <a:latin typeface="Futura Medium" panose="020B0602020204020303" pitchFamily="34" charset="-79"/>
                <a:cs typeface="Futura Medium" panose="020B0602020204020303" pitchFamily="34" charset="-79"/>
              </a:rPr>
              <a:t>in the land. Zionism was developing as they were purchasing land and settling down. </a:t>
            </a:r>
          </a:p>
        </p:txBody>
      </p:sp>
    </p:spTree>
    <p:extLst>
      <p:ext uri="{BB962C8B-B14F-4D97-AF65-F5344CB8AC3E}">
        <p14:creationId xmlns:p14="http://schemas.microsoft.com/office/powerpoint/2010/main" val="3633334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4C942F-C078-3141-8EA1-19D29FA23909}"/>
              </a:ext>
            </a:extLst>
          </p:cNvPr>
          <p:cNvSpPr txBox="1"/>
          <p:nvPr/>
        </p:nvSpPr>
        <p:spPr>
          <a:xfrm>
            <a:off x="127322" y="150471"/>
            <a:ext cx="7387343" cy="646331"/>
          </a:xfrm>
          <a:prstGeom prst="rect">
            <a:avLst/>
          </a:prstGeom>
          <a:noFill/>
        </p:spPr>
        <p:txBody>
          <a:bodyPr wrap="none" rtlCol="0">
            <a:spAutoFit/>
          </a:bodyPr>
          <a:lstStyle/>
          <a:p>
            <a:r>
              <a:rPr lang="en-US" sz="3600" b="1" dirty="0">
                <a:solidFill>
                  <a:srgbClr val="C00000"/>
                </a:solidFill>
                <a:latin typeface="Futura Medium" panose="020B0602020204020303" pitchFamily="34" charset="-79"/>
                <a:cs typeface="Futura Medium" panose="020B0602020204020303" pitchFamily="34" charset="-79"/>
              </a:rPr>
              <a:t>OTHER PILLARS OF ZIONISM:</a:t>
            </a:r>
            <a:endParaRPr lang="en-US" sz="3600" dirty="0">
              <a:latin typeface="Futura Medium" panose="020B0602020204020303" pitchFamily="34" charset="-79"/>
              <a:cs typeface="Futura Medium" panose="020B0602020204020303" pitchFamily="34" charset="-79"/>
            </a:endParaRPr>
          </a:p>
        </p:txBody>
      </p:sp>
      <p:pic>
        <p:nvPicPr>
          <p:cNvPr id="5" name="Picture 4">
            <a:extLst>
              <a:ext uri="{FF2B5EF4-FFF2-40B4-BE49-F238E27FC236}">
                <a16:creationId xmlns:a16="http://schemas.microsoft.com/office/drawing/2014/main" id="{974CAE45-55D9-464D-8BEE-57F9019C4FC0}"/>
              </a:ext>
            </a:extLst>
          </p:cNvPr>
          <p:cNvPicPr>
            <a:picLocks noChangeAspect="1"/>
          </p:cNvPicPr>
          <p:nvPr/>
        </p:nvPicPr>
        <p:blipFill>
          <a:blip r:embed="rId2"/>
          <a:stretch>
            <a:fillRect/>
          </a:stretch>
        </p:blipFill>
        <p:spPr>
          <a:xfrm>
            <a:off x="9931078" y="0"/>
            <a:ext cx="2260922" cy="1729605"/>
          </a:xfrm>
          <a:prstGeom prst="rect">
            <a:avLst/>
          </a:prstGeom>
        </p:spPr>
      </p:pic>
      <p:sp>
        <p:nvSpPr>
          <p:cNvPr id="7" name="Title 1">
            <a:extLst>
              <a:ext uri="{FF2B5EF4-FFF2-40B4-BE49-F238E27FC236}">
                <a16:creationId xmlns:a16="http://schemas.microsoft.com/office/drawing/2014/main" id="{250E2562-EF7A-6E4B-92C3-C7604865BABE}"/>
              </a:ext>
            </a:extLst>
          </p:cNvPr>
          <p:cNvSpPr txBox="1">
            <a:spLocks/>
          </p:cNvSpPr>
          <p:nvPr/>
        </p:nvSpPr>
        <p:spPr>
          <a:xfrm>
            <a:off x="127323" y="778514"/>
            <a:ext cx="10980516" cy="59107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C00000"/>
                </a:solidFill>
                <a:latin typeface="Futura Medium" panose="020B0602020204020303" pitchFamily="34" charset="-79"/>
                <a:cs typeface="Futura Medium" panose="020B0602020204020303" pitchFamily="34" charset="-79"/>
              </a:rPr>
              <a:t>Eliezer Ben Yehuda </a:t>
            </a:r>
            <a:r>
              <a:rPr lang="en-US" sz="3600" dirty="0">
                <a:solidFill>
                  <a:srgbClr val="C00000"/>
                </a:solidFill>
                <a:latin typeface="Futura Medium" panose="020B0602020204020303" pitchFamily="34" charset="-79"/>
                <a:cs typeface="Futura Medium" panose="020B0602020204020303" pitchFamily="34" charset="-79"/>
              </a:rPr>
              <a:t>revives </a:t>
            </a:r>
            <a:br>
              <a:rPr lang="en-US" sz="3600" dirty="0">
                <a:solidFill>
                  <a:srgbClr val="C00000"/>
                </a:solidFill>
                <a:latin typeface="Futura Medium" panose="020B0602020204020303" pitchFamily="34" charset="-79"/>
                <a:cs typeface="Futura Medium" panose="020B0602020204020303" pitchFamily="34" charset="-79"/>
              </a:rPr>
            </a:br>
            <a:r>
              <a:rPr lang="en-US" sz="3600" dirty="0">
                <a:solidFill>
                  <a:srgbClr val="C00000"/>
                </a:solidFill>
                <a:latin typeface="Futura Medium" panose="020B0602020204020303" pitchFamily="34" charset="-79"/>
                <a:cs typeface="Futura Medium" panose="020B0602020204020303" pitchFamily="34" charset="-79"/>
              </a:rPr>
              <a:t>the Hebrew language and modernizes it.</a:t>
            </a:r>
          </a:p>
          <a:p>
            <a:r>
              <a:rPr lang="en-US" sz="3600" dirty="0">
                <a:latin typeface="Futura Medium" panose="020B0602020204020303" pitchFamily="34" charset="-79"/>
                <a:cs typeface="Futura Medium" panose="020B0602020204020303" pitchFamily="34" charset="-79"/>
              </a:rPr>
              <a:t>•Ben Yehuda was a Russian </a:t>
            </a:r>
          </a:p>
          <a:p>
            <a:r>
              <a:rPr lang="en-US" sz="3600" dirty="0">
                <a:latin typeface="Futura Medium" panose="020B0602020204020303" pitchFamily="34" charset="-79"/>
                <a:cs typeface="Futura Medium" panose="020B0602020204020303" pitchFamily="34" charset="-79"/>
              </a:rPr>
              <a:t>lexicographer who moved to </a:t>
            </a:r>
          </a:p>
          <a:p>
            <a:r>
              <a:rPr lang="en-US" sz="3600" dirty="0">
                <a:latin typeface="Futura Medium" panose="020B0602020204020303" pitchFamily="34" charset="-79"/>
                <a:cs typeface="Futura Medium" panose="020B0602020204020303" pitchFamily="34" charset="-79"/>
              </a:rPr>
              <a:t>Israel in 1881 with his family. </a:t>
            </a:r>
            <a:br>
              <a:rPr lang="en-US" sz="3600" dirty="0">
                <a:latin typeface="Futura Medium" panose="020B0602020204020303" pitchFamily="34" charset="-79"/>
                <a:cs typeface="Futura Medium" panose="020B0602020204020303" pitchFamily="34" charset="-79"/>
              </a:rPr>
            </a:br>
            <a:r>
              <a:rPr lang="en-US" sz="3600" dirty="0">
                <a:latin typeface="Futura Medium" panose="020B0602020204020303" pitchFamily="34" charset="-79"/>
                <a:cs typeface="Futura Medium" panose="020B0602020204020303" pitchFamily="34" charset="-79"/>
              </a:rPr>
              <a:t>He spent the rest of his life</a:t>
            </a:r>
          </a:p>
          <a:p>
            <a:r>
              <a:rPr lang="en-US" sz="3600" dirty="0">
                <a:latin typeface="Futura Medium" panose="020B0602020204020303" pitchFamily="34" charset="-79"/>
                <a:cs typeface="Futura Medium" panose="020B0602020204020303" pitchFamily="34" charset="-79"/>
              </a:rPr>
              <a:t>developing modern Hebrew to </a:t>
            </a:r>
          </a:p>
          <a:p>
            <a:r>
              <a:rPr lang="en-US" sz="3600" dirty="0">
                <a:latin typeface="Futura Medium" panose="020B0602020204020303" pitchFamily="34" charset="-79"/>
                <a:cs typeface="Futura Medium" panose="020B0602020204020303" pitchFamily="34" charset="-79"/>
              </a:rPr>
              <a:t>replace Yiddish as the spoken </a:t>
            </a:r>
          </a:p>
          <a:p>
            <a:r>
              <a:rPr lang="en-US" sz="3600" dirty="0">
                <a:latin typeface="Futura Medium" panose="020B0602020204020303" pitchFamily="34" charset="-79"/>
                <a:cs typeface="Futura Medium" panose="020B0602020204020303" pitchFamily="34" charset="-79"/>
              </a:rPr>
              <a:t>language of Israel.</a:t>
            </a:r>
          </a:p>
          <a:p>
            <a:r>
              <a:rPr lang="en-US" sz="3600" dirty="0">
                <a:latin typeface="Futura Medium" panose="020B0602020204020303" pitchFamily="34" charset="-79"/>
                <a:cs typeface="Futura Medium" panose="020B0602020204020303" pitchFamily="34" charset="-79"/>
              </a:rPr>
              <a:t>• His son Ben Zion Ben Yehuda </a:t>
            </a:r>
          </a:p>
          <a:p>
            <a:r>
              <a:rPr lang="en-US" sz="3600" dirty="0">
                <a:latin typeface="Futura Medium" panose="020B0602020204020303" pitchFamily="34" charset="-79"/>
                <a:cs typeface="Futura Medium" panose="020B0602020204020303" pitchFamily="34" charset="-79"/>
              </a:rPr>
              <a:t>was the first modern Hebrew </a:t>
            </a:r>
          </a:p>
          <a:p>
            <a:r>
              <a:rPr lang="en-US" sz="3600" dirty="0">
                <a:latin typeface="Futura Medium" panose="020B0602020204020303" pitchFamily="34" charset="-79"/>
                <a:cs typeface="Futura Medium" panose="020B0602020204020303" pitchFamily="34" charset="-79"/>
              </a:rPr>
              <a:t>speaking person in 2,000 years.</a:t>
            </a:r>
          </a:p>
        </p:txBody>
      </p:sp>
      <p:pic>
        <p:nvPicPr>
          <p:cNvPr id="3" name="Picture 2">
            <a:extLst>
              <a:ext uri="{FF2B5EF4-FFF2-40B4-BE49-F238E27FC236}">
                <a16:creationId xmlns:a16="http://schemas.microsoft.com/office/drawing/2014/main" id="{563FCB39-C26A-424C-8A19-D17068716C7E}"/>
              </a:ext>
            </a:extLst>
          </p:cNvPr>
          <p:cNvPicPr>
            <a:picLocks noChangeAspect="1"/>
          </p:cNvPicPr>
          <p:nvPr/>
        </p:nvPicPr>
        <p:blipFill rotWithShape="1">
          <a:blip r:embed="rId3"/>
          <a:srcRect l="12468" r="10064"/>
          <a:stretch/>
        </p:blipFill>
        <p:spPr>
          <a:xfrm>
            <a:off x="7077384" y="2731625"/>
            <a:ext cx="5114616" cy="4126375"/>
          </a:xfrm>
          <a:prstGeom prst="rect">
            <a:avLst/>
          </a:prstGeom>
        </p:spPr>
      </p:pic>
    </p:spTree>
    <p:extLst>
      <p:ext uri="{BB962C8B-B14F-4D97-AF65-F5344CB8AC3E}">
        <p14:creationId xmlns:p14="http://schemas.microsoft.com/office/powerpoint/2010/main" val="780359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3C360-C27C-9241-A010-6069FE63DC30}"/>
              </a:ext>
            </a:extLst>
          </p:cNvPr>
          <p:cNvSpPr>
            <a:spLocks noGrp="1"/>
          </p:cNvSpPr>
          <p:nvPr>
            <p:ph type="title"/>
          </p:nvPr>
        </p:nvSpPr>
        <p:spPr>
          <a:xfrm>
            <a:off x="228678" y="236141"/>
            <a:ext cx="7886700" cy="994172"/>
          </a:xfrm>
        </p:spPr>
        <p:txBody>
          <a:bodyPr>
            <a:normAutofit fontScale="90000"/>
          </a:bodyPr>
          <a:lstStyle/>
          <a:p>
            <a:r>
              <a:rPr lang="en-US" dirty="0">
                <a:solidFill>
                  <a:srgbClr val="C00000"/>
                </a:solidFill>
                <a:latin typeface="Futura Medium" panose="020B0602020204020303" pitchFamily="34" charset="-79"/>
                <a:cs typeface="Futura Medium" panose="020B0602020204020303" pitchFamily="34" charset="-79"/>
              </a:rPr>
              <a:t>WHAT PEOPLE ARE SAYING</a:t>
            </a:r>
            <a:br>
              <a:rPr lang="en-US" dirty="0">
                <a:solidFill>
                  <a:srgbClr val="C00000"/>
                </a:solidFill>
                <a:latin typeface="Futura Medium" panose="020B0602020204020303" pitchFamily="34" charset="-79"/>
                <a:cs typeface="Futura Medium" panose="020B0602020204020303" pitchFamily="34" charset="-79"/>
              </a:rPr>
            </a:br>
            <a:r>
              <a:rPr lang="en-US" dirty="0">
                <a:solidFill>
                  <a:srgbClr val="C00000"/>
                </a:solidFill>
                <a:latin typeface="Futura Medium" panose="020B0602020204020303" pitchFamily="34" charset="-79"/>
                <a:cs typeface="Futura Medium" panose="020B0602020204020303" pitchFamily="34" charset="-79"/>
              </a:rPr>
              <a:t>ON ONE SIDE:</a:t>
            </a:r>
          </a:p>
        </p:txBody>
      </p:sp>
      <p:pic>
        <p:nvPicPr>
          <p:cNvPr id="7" name="Picture 6" descr="A person wearing a suit and tie&#13;&#10;&#13;&#10;Description automatically generated">
            <a:extLst>
              <a:ext uri="{FF2B5EF4-FFF2-40B4-BE49-F238E27FC236}">
                <a16:creationId xmlns:a16="http://schemas.microsoft.com/office/drawing/2014/main" id="{340BB40A-6CAA-2E42-8310-ECFA130EEB69}"/>
              </a:ext>
            </a:extLst>
          </p:cNvPr>
          <p:cNvPicPr>
            <a:picLocks noChangeAspect="1"/>
          </p:cNvPicPr>
          <p:nvPr/>
        </p:nvPicPr>
        <p:blipFill rotWithShape="1">
          <a:blip r:embed="rId2"/>
          <a:srcRect l="4279" t="1349" r="2059" b="4642"/>
          <a:stretch/>
        </p:blipFill>
        <p:spPr>
          <a:xfrm>
            <a:off x="7605311" y="1011339"/>
            <a:ext cx="3062689" cy="4455064"/>
          </a:xfrm>
          <a:prstGeom prst="rect">
            <a:avLst/>
          </a:prstGeom>
        </p:spPr>
      </p:pic>
      <p:pic>
        <p:nvPicPr>
          <p:cNvPr id="9" name="Picture 8" descr="A picture containing text, book&#13;&#10;&#13;&#10;Description automatically generated">
            <a:extLst>
              <a:ext uri="{FF2B5EF4-FFF2-40B4-BE49-F238E27FC236}">
                <a16:creationId xmlns:a16="http://schemas.microsoft.com/office/drawing/2014/main" id="{B010F2BB-C7BB-6344-B5E2-2D8CE29C1D0E}"/>
              </a:ext>
            </a:extLst>
          </p:cNvPr>
          <p:cNvPicPr>
            <a:picLocks noChangeAspect="1"/>
          </p:cNvPicPr>
          <p:nvPr/>
        </p:nvPicPr>
        <p:blipFill rotWithShape="1">
          <a:blip r:embed="rId3"/>
          <a:srcRect l="4320" t="3064" r="8127" b="62363"/>
          <a:stretch/>
        </p:blipFill>
        <p:spPr>
          <a:xfrm>
            <a:off x="228678" y="1460625"/>
            <a:ext cx="3478157" cy="1778246"/>
          </a:xfrm>
          <a:prstGeom prst="rect">
            <a:avLst/>
          </a:prstGeom>
        </p:spPr>
      </p:pic>
      <p:pic>
        <p:nvPicPr>
          <p:cNvPr id="11" name="Picture 10" descr="A picture containing text&#13;&#10;&#13;&#10;Description automatically generated">
            <a:extLst>
              <a:ext uri="{FF2B5EF4-FFF2-40B4-BE49-F238E27FC236}">
                <a16:creationId xmlns:a16="http://schemas.microsoft.com/office/drawing/2014/main" id="{A1BB97ED-AE00-A749-AD64-FA90A150A40C}"/>
              </a:ext>
            </a:extLst>
          </p:cNvPr>
          <p:cNvPicPr>
            <a:picLocks noChangeAspect="1"/>
          </p:cNvPicPr>
          <p:nvPr/>
        </p:nvPicPr>
        <p:blipFill rotWithShape="1">
          <a:blip r:embed="rId4"/>
          <a:srcRect l="7590" t="5831" r="4187" b="13144"/>
          <a:stretch/>
        </p:blipFill>
        <p:spPr>
          <a:xfrm>
            <a:off x="5853630" y="4461716"/>
            <a:ext cx="3174175" cy="2396285"/>
          </a:xfrm>
          <a:prstGeom prst="rect">
            <a:avLst/>
          </a:prstGeom>
        </p:spPr>
      </p:pic>
      <p:sp>
        <p:nvSpPr>
          <p:cNvPr id="3" name="TextBox 2">
            <a:extLst>
              <a:ext uri="{FF2B5EF4-FFF2-40B4-BE49-F238E27FC236}">
                <a16:creationId xmlns:a16="http://schemas.microsoft.com/office/drawing/2014/main" id="{9B1BDAA1-70DA-6C4F-84B3-9DEC77979A76}"/>
              </a:ext>
            </a:extLst>
          </p:cNvPr>
          <p:cNvSpPr txBox="1"/>
          <p:nvPr/>
        </p:nvSpPr>
        <p:spPr>
          <a:xfrm>
            <a:off x="228678" y="3506726"/>
            <a:ext cx="5039971" cy="2862322"/>
          </a:xfrm>
          <a:prstGeom prst="rect">
            <a:avLst/>
          </a:prstGeom>
          <a:noFill/>
        </p:spPr>
        <p:txBody>
          <a:bodyPr wrap="square" rtlCol="0">
            <a:spAutoFit/>
          </a:bodyPr>
          <a:lstStyle/>
          <a:p>
            <a:r>
              <a:rPr lang="en-US" sz="2000" b="1" dirty="0">
                <a:latin typeface="Futura Medium" panose="020B0602020204020303" pitchFamily="34" charset="-79"/>
                <a:cs typeface="Futura Medium" panose="020B0602020204020303" pitchFamily="34" charset="-79"/>
              </a:rPr>
              <a:t>UN General Assembly </a:t>
            </a:r>
            <a:r>
              <a:rPr lang="en-US" sz="2000" b="1" dirty="0">
                <a:solidFill>
                  <a:srgbClr val="C00000"/>
                </a:solidFill>
                <a:latin typeface="Futura Medium" panose="020B0602020204020303" pitchFamily="34" charset="-79"/>
                <a:cs typeface="Futura Medium" panose="020B0602020204020303" pitchFamily="34" charset="-79"/>
              </a:rPr>
              <a:t>Resolution 3379</a:t>
            </a:r>
            <a:r>
              <a:rPr lang="en-US" sz="2000" b="1" dirty="0">
                <a:latin typeface="Futura Medium" panose="020B0602020204020303" pitchFamily="34" charset="-79"/>
                <a:cs typeface="Futura Medium" panose="020B0602020204020303" pitchFamily="34" charset="-79"/>
              </a:rPr>
              <a:t>, adopted in November 1975 by a vote of 72 to 35</a:t>
            </a:r>
          </a:p>
          <a:p>
            <a:r>
              <a:rPr lang="en-US" sz="2000" b="1" dirty="0">
                <a:latin typeface="Futura Medium" panose="020B0602020204020303" pitchFamily="34" charset="-79"/>
                <a:cs typeface="Futura Medium" panose="020B0602020204020303" pitchFamily="34" charset="-79"/>
              </a:rPr>
              <a:t>UN General Assembly </a:t>
            </a:r>
            <a:r>
              <a:rPr lang="en-US" sz="2000" b="1" dirty="0">
                <a:solidFill>
                  <a:srgbClr val="C00000"/>
                </a:solidFill>
                <a:latin typeface="Futura Medium" panose="020B0602020204020303" pitchFamily="34" charset="-79"/>
                <a:cs typeface="Futura Medium" panose="020B0602020204020303" pitchFamily="34" charset="-79"/>
              </a:rPr>
              <a:t>Resolution 46/86</a:t>
            </a:r>
            <a:r>
              <a:rPr lang="en-US" sz="2000" b="1" dirty="0">
                <a:latin typeface="Futura Medium" panose="020B0602020204020303" pitchFamily="34" charset="-79"/>
                <a:cs typeface="Futura Medium" panose="020B0602020204020303" pitchFamily="34" charset="-79"/>
              </a:rPr>
              <a:t>, adopted in December 1991, revoked the determination in Resolution 3379, which had called </a:t>
            </a:r>
            <a:r>
              <a:rPr lang="en-US" sz="2000" b="1" dirty="0">
                <a:solidFill>
                  <a:srgbClr val="C00000"/>
                </a:solidFill>
                <a:latin typeface="Futura Medium" panose="020B0602020204020303" pitchFamily="34" charset="-79"/>
                <a:cs typeface="Futura Medium" panose="020B0602020204020303" pitchFamily="34" charset="-79"/>
              </a:rPr>
              <a:t>Zionism a form of racism.</a:t>
            </a:r>
          </a:p>
        </p:txBody>
      </p:sp>
    </p:spTree>
    <p:extLst>
      <p:ext uri="{BB962C8B-B14F-4D97-AF65-F5344CB8AC3E}">
        <p14:creationId xmlns:p14="http://schemas.microsoft.com/office/powerpoint/2010/main" val="2516462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4C942F-C078-3141-8EA1-19D29FA23909}"/>
              </a:ext>
            </a:extLst>
          </p:cNvPr>
          <p:cNvSpPr txBox="1"/>
          <p:nvPr/>
        </p:nvSpPr>
        <p:spPr>
          <a:xfrm>
            <a:off x="127322" y="92596"/>
            <a:ext cx="7387343" cy="646331"/>
          </a:xfrm>
          <a:prstGeom prst="rect">
            <a:avLst/>
          </a:prstGeom>
          <a:noFill/>
        </p:spPr>
        <p:txBody>
          <a:bodyPr wrap="none" rtlCol="0">
            <a:spAutoFit/>
          </a:bodyPr>
          <a:lstStyle/>
          <a:p>
            <a:r>
              <a:rPr lang="en-US" sz="3600" b="1" dirty="0">
                <a:solidFill>
                  <a:srgbClr val="C00000"/>
                </a:solidFill>
                <a:latin typeface="Futura Medium" panose="020B0602020204020303" pitchFamily="34" charset="-79"/>
                <a:cs typeface="Futura Medium" panose="020B0602020204020303" pitchFamily="34" charset="-79"/>
              </a:rPr>
              <a:t>OTHER PILLARS OF ZIONISM:</a:t>
            </a:r>
            <a:endParaRPr lang="en-US" sz="3600" dirty="0">
              <a:latin typeface="Futura Medium" panose="020B0602020204020303" pitchFamily="34" charset="-79"/>
              <a:cs typeface="Futura Medium" panose="020B0602020204020303" pitchFamily="34" charset="-79"/>
            </a:endParaRPr>
          </a:p>
        </p:txBody>
      </p:sp>
      <p:pic>
        <p:nvPicPr>
          <p:cNvPr id="5" name="Picture 4">
            <a:extLst>
              <a:ext uri="{FF2B5EF4-FFF2-40B4-BE49-F238E27FC236}">
                <a16:creationId xmlns:a16="http://schemas.microsoft.com/office/drawing/2014/main" id="{974CAE45-55D9-464D-8BEE-57F9019C4FC0}"/>
              </a:ext>
            </a:extLst>
          </p:cNvPr>
          <p:cNvPicPr>
            <a:picLocks noChangeAspect="1"/>
          </p:cNvPicPr>
          <p:nvPr/>
        </p:nvPicPr>
        <p:blipFill>
          <a:blip r:embed="rId2"/>
          <a:stretch>
            <a:fillRect/>
          </a:stretch>
        </p:blipFill>
        <p:spPr>
          <a:xfrm>
            <a:off x="9931078" y="0"/>
            <a:ext cx="2260922" cy="1729605"/>
          </a:xfrm>
          <a:prstGeom prst="rect">
            <a:avLst/>
          </a:prstGeom>
        </p:spPr>
      </p:pic>
      <p:sp>
        <p:nvSpPr>
          <p:cNvPr id="7" name="Title 1">
            <a:extLst>
              <a:ext uri="{FF2B5EF4-FFF2-40B4-BE49-F238E27FC236}">
                <a16:creationId xmlns:a16="http://schemas.microsoft.com/office/drawing/2014/main" id="{250E2562-EF7A-6E4B-92C3-C7604865BABE}"/>
              </a:ext>
            </a:extLst>
          </p:cNvPr>
          <p:cNvSpPr txBox="1">
            <a:spLocks/>
          </p:cNvSpPr>
          <p:nvPr/>
        </p:nvSpPr>
        <p:spPr>
          <a:xfrm>
            <a:off x="127322" y="796803"/>
            <a:ext cx="10475088" cy="59107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C00000"/>
                </a:solidFill>
                <a:latin typeface="Futura Medium" panose="020B0602020204020303" pitchFamily="34" charset="-79"/>
                <a:cs typeface="Futura Medium" panose="020B0602020204020303" pitchFamily="34" charset="-79"/>
              </a:rPr>
              <a:t>Chaim Weizmann and Acetone</a:t>
            </a:r>
            <a:br>
              <a:rPr lang="en-US" sz="3600" b="1" dirty="0">
                <a:solidFill>
                  <a:srgbClr val="C00000"/>
                </a:solidFill>
                <a:latin typeface="Futura Medium" panose="020B0602020204020303" pitchFamily="34" charset="-79"/>
                <a:cs typeface="Futura Medium" panose="020B0602020204020303" pitchFamily="34" charset="-79"/>
              </a:rPr>
            </a:br>
            <a:r>
              <a:rPr lang="en-US" sz="3400" dirty="0">
                <a:latin typeface="Futura Medium" panose="020B0602020204020303" pitchFamily="34" charset="-79"/>
                <a:cs typeface="Futura Medium" panose="020B0602020204020303" pitchFamily="34" charset="-79"/>
              </a:rPr>
              <a:t>•Chaim Weizmann was a chemist </a:t>
            </a:r>
            <a:br>
              <a:rPr lang="en-US" sz="3400" dirty="0">
                <a:latin typeface="Futura Medium" panose="020B0602020204020303" pitchFamily="34" charset="-79"/>
                <a:cs typeface="Futura Medium" panose="020B0602020204020303" pitchFamily="34" charset="-79"/>
              </a:rPr>
            </a:br>
            <a:r>
              <a:rPr lang="en-US" sz="3400" dirty="0">
                <a:latin typeface="Futura Medium" panose="020B0602020204020303" pitchFamily="34" charset="-79"/>
                <a:cs typeface="Futura Medium" panose="020B0602020204020303" pitchFamily="34" charset="-79"/>
              </a:rPr>
              <a:t>born in Russia in 1874.</a:t>
            </a:r>
          </a:p>
          <a:p>
            <a:r>
              <a:rPr lang="en-US" sz="3400" dirty="0">
                <a:latin typeface="Futura Medium" panose="020B0602020204020303" pitchFamily="34" charset="-79"/>
                <a:cs typeface="Futura Medium" panose="020B0602020204020303" pitchFamily="34" charset="-79"/>
              </a:rPr>
              <a:t>• He was bolder than Herzl in </a:t>
            </a:r>
            <a:br>
              <a:rPr lang="en-US" sz="3400" dirty="0">
                <a:latin typeface="Futura Medium" panose="020B0602020204020303" pitchFamily="34" charset="-79"/>
                <a:cs typeface="Futura Medium" panose="020B0602020204020303" pitchFamily="34" charset="-79"/>
              </a:rPr>
            </a:br>
            <a:r>
              <a:rPr lang="en-US" sz="3400" dirty="0">
                <a:latin typeface="Futura Medium" panose="020B0602020204020303" pitchFamily="34" charset="-79"/>
                <a:cs typeface="Futura Medium" panose="020B0602020204020303" pitchFamily="34" charset="-79"/>
              </a:rPr>
              <a:t>his approach to Zionism.</a:t>
            </a:r>
          </a:p>
          <a:p>
            <a:r>
              <a:rPr lang="en-US" sz="3400" dirty="0">
                <a:latin typeface="Futura Medium" panose="020B0602020204020303" pitchFamily="34" charset="-79"/>
                <a:cs typeface="Futura Medium" panose="020B0602020204020303" pitchFamily="34" charset="-79"/>
              </a:rPr>
              <a:t>• While in England, in 1916 he </a:t>
            </a:r>
            <a:br>
              <a:rPr lang="en-US" sz="3400" dirty="0">
                <a:latin typeface="Futura Medium" panose="020B0602020204020303" pitchFamily="34" charset="-79"/>
                <a:cs typeface="Futura Medium" panose="020B0602020204020303" pitchFamily="34" charset="-79"/>
              </a:rPr>
            </a:br>
            <a:r>
              <a:rPr lang="en-US" sz="3400" dirty="0">
                <a:latin typeface="Futura Medium" panose="020B0602020204020303" pitchFamily="34" charset="-79"/>
                <a:cs typeface="Futura Medium" panose="020B0602020204020303" pitchFamily="34" charset="-79"/>
              </a:rPr>
              <a:t>developed a way to make </a:t>
            </a:r>
            <a:br>
              <a:rPr lang="en-US" sz="3400" dirty="0">
                <a:latin typeface="Futura Medium" panose="020B0602020204020303" pitchFamily="34" charset="-79"/>
                <a:cs typeface="Futura Medium" panose="020B0602020204020303" pitchFamily="34" charset="-79"/>
              </a:rPr>
            </a:br>
            <a:r>
              <a:rPr lang="en-US" sz="3400" b="1" dirty="0">
                <a:solidFill>
                  <a:srgbClr val="C00000"/>
                </a:solidFill>
                <a:latin typeface="Futura Medium" panose="020B0602020204020303" pitchFamily="34" charset="-79"/>
                <a:cs typeface="Futura Medium" panose="020B0602020204020303" pitchFamily="34" charset="-79"/>
              </a:rPr>
              <a:t>acetone</a:t>
            </a:r>
            <a:r>
              <a:rPr lang="en-US" sz="3400" dirty="0">
                <a:latin typeface="Futura Medium" panose="020B0602020204020303" pitchFamily="34" charset="-79"/>
                <a:cs typeface="Futura Medium" panose="020B0602020204020303" pitchFamily="34" charset="-79"/>
              </a:rPr>
              <a:t> (key component in </a:t>
            </a:r>
            <a:br>
              <a:rPr lang="en-US" sz="3400" dirty="0">
                <a:latin typeface="Futura Medium" panose="020B0602020204020303" pitchFamily="34" charset="-79"/>
                <a:cs typeface="Futura Medium" panose="020B0602020204020303" pitchFamily="34" charset="-79"/>
              </a:rPr>
            </a:br>
            <a:r>
              <a:rPr lang="en-US" sz="3400" dirty="0">
                <a:latin typeface="Futura Medium" panose="020B0602020204020303" pitchFamily="34" charset="-79"/>
                <a:cs typeface="Futura Medium" panose="020B0602020204020303" pitchFamily="34" charset="-79"/>
              </a:rPr>
              <a:t>the manufacturing of ammunitions.) </a:t>
            </a:r>
            <a:br>
              <a:rPr lang="en-US" sz="3400" dirty="0">
                <a:latin typeface="Futura Medium" panose="020B0602020204020303" pitchFamily="34" charset="-79"/>
                <a:cs typeface="Futura Medium" panose="020B0602020204020303" pitchFamily="34" charset="-79"/>
              </a:rPr>
            </a:br>
            <a:r>
              <a:rPr lang="en-US" sz="3400" dirty="0">
                <a:latin typeface="Futura Medium" panose="020B0602020204020303" pitchFamily="34" charset="-79"/>
                <a:cs typeface="Futura Medium" panose="020B0602020204020303" pitchFamily="34" charset="-79"/>
              </a:rPr>
              <a:t>His close ties with British politicians </a:t>
            </a:r>
            <a:br>
              <a:rPr lang="en-US" sz="3400" dirty="0">
                <a:latin typeface="Futura Medium" panose="020B0602020204020303" pitchFamily="34" charset="-79"/>
                <a:cs typeface="Futura Medium" panose="020B0602020204020303" pitchFamily="34" charset="-79"/>
              </a:rPr>
            </a:br>
            <a:r>
              <a:rPr lang="en-US" sz="3400" dirty="0">
                <a:latin typeface="Futura Medium" panose="020B0602020204020303" pitchFamily="34" charset="-79"/>
                <a:cs typeface="Futura Medium" panose="020B0602020204020303" pitchFamily="34" charset="-79"/>
              </a:rPr>
              <a:t>and his invention led to a critical </a:t>
            </a:r>
            <a:br>
              <a:rPr lang="en-US" sz="3400" dirty="0">
                <a:latin typeface="Futura Medium" panose="020B0602020204020303" pitchFamily="34" charset="-79"/>
                <a:cs typeface="Futura Medium" panose="020B0602020204020303" pitchFamily="34" charset="-79"/>
              </a:rPr>
            </a:br>
            <a:r>
              <a:rPr lang="en-US" sz="3400" dirty="0">
                <a:latin typeface="Futura Medium" panose="020B0602020204020303" pitchFamily="34" charset="-79"/>
                <a:cs typeface="Futura Medium" panose="020B0602020204020303" pitchFamily="34" charset="-79"/>
              </a:rPr>
              <a:t>moment in Israel’s history: </a:t>
            </a:r>
            <a:br>
              <a:rPr lang="en-US" sz="3400" dirty="0">
                <a:latin typeface="Futura Medium" panose="020B0602020204020303" pitchFamily="34" charset="-79"/>
                <a:cs typeface="Futura Medium" panose="020B0602020204020303" pitchFamily="34" charset="-79"/>
              </a:rPr>
            </a:br>
            <a:r>
              <a:rPr lang="en-US" sz="3400" b="1" dirty="0">
                <a:solidFill>
                  <a:srgbClr val="C00000"/>
                </a:solidFill>
                <a:latin typeface="Futura Medium" panose="020B0602020204020303" pitchFamily="34" charset="-79"/>
                <a:cs typeface="Futura Medium" panose="020B0602020204020303" pitchFamily="34" charset="-79"/>
              </a:rPr>
              <a:t>The Balfour Declaration.</a:t>
            </a:r>
          </a:p>
        </p:txBody>
      </p:sp>
      <p:pic>
        <p:nvPicPr>
          <p:cNvPr id="8" name="Picture 7" descr="A person wearing a suit and hat&#13;&#10;&#13;&#10;Description automatically generated">
            <a:extLst>
              <a:ext uri="{FF2B5EF4-FFF2-40B4-BE49-F238E27FC236}">
                <a16:creationId xmlns:a16="http://schemas.microsoft.com/office/drawing/2014/main" id="{00C92E5A-5D4B-C94D-A18F-2B38B284BF8D}"/>
              </a:ext>
            </a:extLst>
          </p:cNvPr>
          <p:cNvPicPr>
            <a:picLocks noChangeAspect="1"/>
          </p:cNvPicPr>
          <p:nvPr/>
        </p:nvPicPr>
        <p:blipFill>
          <a:blip r:embed="rId3"/>
          <a:stretch>
            <a:fillRect/>
          </a:stretch>
        </p:blipFill>
        <p:spPr>
          <a:xfrm>
            <a:off x="7848600" y="0"/>
            <a:ext cx="4343400" cy="6858000"/>
          </a:xfrm>
          <a:prstGeom prst="rect">
            <a:avLst/>
          </a:prstGeom>
        </p:spPr>
      </p:pic>
    </p:spTree>
    <p:extLst>
      <p:ext uri="{BB962C8B-B14F-4D97-AF65-F5344CB8AC3E}">
        <p14:creationId xmlns:p14="http://schemas.microsoft.com/office/powerpoint/2010/main" val="180956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4CAE45-55D9-464D-8BEE-57F9019C4FC0}"/>
              </a:ext>
            </a:extLst>
          </p:cNvPr>
          <p:cNvPicPr>
            <a:picLocks noChangeAspect="1"/>
          </p:cNvPicPr>
          <p:nvPr/>
        </p:nvPicPr>
        <p:blipFill>
          <a:blip r:embed="rId2"/>
          <a:stretch>
            <a:fillRect/>
          </a:stretch>
        </p:blipFill>
        <p:spPr>
          <a:xfrm>
            <a:off x="9931078" y="0"/>
            <a:ext cx="2260922" cy="1729605"/>
          </a:xfrm>
          <a:prstGeom prst="rect">
            <a:avLst/>
          </a:prstGeom>
        </p:spPr>
      </p:pic>
      <p:sp>
        <p:nvSpPr>
          <p:cNvPr id="7" name="Title 1">
            <a:extLst>
              <a:ext uri="{FF2B5EF4-FFF2-40B4-BE49-F238E27FC236}">
                <a16:creationId xmlns:a16="http://schemas.microsoft.com/office/drawing/2014/main" id="{250E2562-EF7A-6E4B-92C3-C7604865BABE}"/>
              </a:ext>
            </a:extLst>
          </p:cNvPr>
          <p:cNvSpPr txBox="1">
            <a:spLocks/>
          </p:cNvSpPr>
          <p:nvPr/>
        </p:nvSpPr>
        <p:spPr>
          <a:xfrm>
            <a:off x="3388505" y="766828"/>
            <a:ext cx="8433381" cy="59107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Futura Medium" panose="020B0602020204020303" pitchFamily="34" charset="-79"/>
                <a:cs typeface="Futura Medium" panose="020B0602020204020303" pitchFamily="34" charset="-79"/>
              </a:rPr>
              <a:t>•</a:t>
            </a:r>
            <a:r>
              <a:rPr lang="en-US" altLang="en-US" sz="3600" dirty="0">
                <a:latin typeface="Futura Medium" panose="020B0602020204020303" pitchFamily="34" charset="-79"/>
                <a:cs typeface="Futura Medium" panose="020B0602020204020303" pitchFamily="34" charset="-79"/>
              </a:rPr>
              <a:t> </a:t>
            </a:r>
            <a:r>
              <a:rPr lang="en-US" altLang="en-US" sz="3600" b="1" i="1" dirty="0">
                <a:latin typeface="Futura Medium" panose="020B0602020204020303" pitchFamily="34" charset="-79"/>
                <a:cs typeface="Futura Medium" panose="020B0602020204020303" pitchFamily="34" charset="-79"/>
              </a:rPr>
              <a:t>“</a:t>
            </a:r>
            <a:r>
              <a:rPr lang="en-GB" altLang="en-US" sz="3600" b="1" i="1" dirty="0">
                <a:latin typeface="Futura Medium" panose="020B0602020204020303" pitchFamily="34" charset="-79"/>
                <a:cs typeface="Futura Medium" panose="020B0602020204020303" pitchFamily="34" charset="-79"/>
              </a:rPr>
              <a:t>His Majesty's Government </a:t>
            </a:r>
            <a:br>
              <a:rPr lang="en-GB" altLang="en-US" sz="3600" b="1" i="1" dirty="0">
                <a:latin typeface="Futura Medium" panose="020B0602020204020303" pitchFamily="34" charset="-79"/>
                <a:cs typeface="Futura Medium" panose="020B0602020204020303" pitchFamily="34" charset="-79"/>
              </a:rPr>
            </a:br>
            <a:r>
              <a:rPr lang="en-GB" altLang="en-US" sz="3600" b="1" i="1" dirty="0">
                <a:latin typeface="Futura Medium" panose="020B0602020204020303" pitchFamily="34" charset="-79"/>
                <a:cs typeface="Futura Medium" panose="020B0602020204020303" pitchFamily="34" charset="-79"/>
              </a:rPr>
              <a:t>views with favour </a:t>
            </a:r>
            <a:r>
              <a:rPr lang="en-GB" altLang="en-US" sz="3600" b="1" i="1" dirty="0">
                <a:solidFill>
                  <a:srgbClr val="C00000"/>
                </a:solidFill>
                <a:latin typeface="Futura Medium" panose="020B0602020204020303" pitchFamily="34" charset="-79"/>
                <a:cs typeface="Futura Medium" panose="020B0602020204020303" pitchFamily="34" charset="-79"/>
              </a:rPr>
              <a:t>the establishment in Palestine of a national home for the Jewish people</a:t>
            </a:r>
            <a:r>
              <a:rPr lang="en-GB" altLang="en-US" sz="3600" b="1" i="1" dirty="0">
                <a:latin typeface="Futura Medium" panose="020B0602020204020303" pitchFamily="34" charset="-79"/>
                <a:cs typeface="Futura Medium" panose="020B0602020204020303" pitchFamily="34" charset="-79"/>
              </a:rPr>
              <a:t>, and will use their best endeavours to facilitate the achievement of this object, it being clearly understood that nothing shall be done which may prejudice the civil and religious rights of existing non-Jewish communities in Palestine</a:t>
            </a:r>
            <a:r>
              <a:rPr lang="en-US" altLang="en-US" sz="3600" b="1" i="1" dirty="0">
                <a:latin typeface="Futura Medium" panose="020B0602020204020303" pitchFamily="34" charset="-79"/>
                <a:cs typeface="Futura Medium" panose="020B0602020204020303" pitchFamily="34" charset="-79"/>
              </a:rPr>
              <a:t>”</a:t>
            </a:r>
            <a:endParaRPr lang="en-US" sz="3600" b="1" i="1" dirty="0">
              <a:latin typeface="Futura Medium" panose="020B0602020204020303" pitchFamily="34" charset="-79"/>
              <a:cs typeface="Futura Medium" panose="020B0602020204020303" pitchFamily="34" charset="-79"/>
            </a:endParaRPr>
          </a:p>
        </p:txBody>
      </p:sp>
      <p:pic>
        <p:nvPicPr>
          <p:cNvPr id="3" name="Picture 2" descr="A group of people posing for a photo&#13;&#10;&#13;&#10;Description automatically generated">
            <a:extLst>
              <a:ext uri="{FF2B5EF4-FFF2-40B4-BE49-F238E27FC236}">
                <a16:creationId xmlns:a16="http://schemas.microsoft.com/office/drawing/2014/main" id="{380E3088-D541-DA48-A30B-9043F2D97D7F}"/>
              </a:ext>
            </a:extLst>
          </p:cNvPr>
          <p:cNvPicPr>
            <a:picLocks noChangeAspect="1"/>
          </p:cNvPicPr>
          <p:nvPr/>
        </p:nvPicPr>
        <p:blipFill rotWithShape="1">
          <a:blip r:embed="rId3"/>
          <a:srcRect l="46048" t="14779" r="23360"/>
          <a:stretch/>
        </p:blipFill>
        <p:spPr>
          <a:xfrm>
            <a:off x="11575" y="1169814"/>
            <a:ext cx="3261183" cy="5109452"/>
          </a:xfrm>
          <a:prstGeom prst="rect">
            <a:avLst/>
          </a:prstGeom>
        </p:spPr>
      </p:pic>
      <p:sp>
        <p:nvSpPr>
          <p:cNvPr id="6" name="TextBox 5">
            <a:extLst>
              <a:ext uri="{FF2B5EF4-FFF2-40B4-BE49-F238E27FC236}">
                <a16:creationId xmlns:a16="http://schemas.microsoft.com/office/drawing/2014/main" id="{43E19018-E2FF-9C4C-AF61-39E6A5EBC3E6}"/>
              </a:ext>
            </a:extLst>
          </p:cNvPr>
          <p:cNvSpPr txBox="1"/>
          <p:nvPr/>
        </p:nvSpPr>
        <p:spPr>
          <a:xfrm>
            <a:off x="127322" y="92596"/>
            <a:ext cx="9182770" cy="1077218"/>
          </a:xfrm>
          <a:prstGeom prst="rect">
            <a:avLst/>
          </a:prstGeom>
          <a:noFill/>
        </p:spPr>
        <p:txBody>
          <a:bodyPr wrap="none" rtlCol="0">
            <a:spAutoFit/>
          </a:bodyPr>
          <a:lstStyle/>
          <a:p>
            <a:r>
              <a:rPr lang="en-US" sz="3200" b="1" dirty="0">
                <a:solidFill>
                  <a:srgbClr val="C00000"/>
                </a:solidFill>
                <a:latin typeface="Futura Medium" panose="020B0602020204020303" pitchFamily="34" charset="-79"/>
                <a:cs typeface="Futura Medium" panose="020B0602020204020303" pitchFamily="34" charset="-79"/>
              </a:rPr>
              <a:t>MILESTONES IN ZIONISM: THE BALFOUR </a:t>
            </a:r>
            <a:br>
              <a:rPr lang="en-US" sz="3200" b="1" dirty="0">
                <a:solidFill>
                  <a:srgbClr val="C00000"/>
                </a:solidFill>
                <a:latin typeface="Futura Medium" panose="020B0602020204020303" pitchFamily="34" charset="-79"/>
                <a:cs typeface="Futura Medium" panose="020B0602020204020303" pitchFamily="34" charset="-79"/>
              </a:rPr>
            </a:br>
            <a:r>
              <a:rPr lang="en-US" sz="3200" b="1" dirty="0">
                <a:solidFill>
                  <a:srgbClr val="C00000"/>
                </a:solidFill>
                <a:latin typeface="Futura Medium" panose="020B0602020204020303" pitchFamily="34" charset="-79"/>
                <a:cs typeface="Futura Medium" panose="020B0602020204020303" pitchFamily="34" charset="-79"/>
              </a:rPr>
              <a:t>DECLARATION</a:t>
            </a:r>
            <a:endParaRPr lang="en-US" sz="3200"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491628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4C942F-C078-3141-8EA1-19D29FA23909}"/>
              </a:ext>
            </a:extLst>
          </p:cNvPr>
          <p:cNvSpPr txBox="1"/>
          <p:nvPr/>
        </p:nvSpPr>
        <p:spPr>
          <a:xfrm>
            <a:off x="127322" y="92596"/>
            <a:ext cx="7385355" cy="1200329"/>
          </a:xfrm>
          <a:prstGeom prst="rect">
            <a:avLst/>
          </a:prstGeom>
          <a:noFill/>
        </p:spPr>
        <p:txBody>
          <a:bodyPr wrap="none" rtlCol="0">
            <a:spAutoFit/>
          </a:bodyPr>
          <a:lstStyle/>
          <a:p>
            <a:r>
              <a:rPr lang="en-US" sz="3600" b="1" dirty="0">
                <a:solidFill>
                  <a:srgbClr val="C00000"/>
                </a:solidFill>
                <a:latin typeface="Futura Medium" panose="020B0602020204020303" pitchFamily="34" charset="-79"/>
                <a:cs typeface="Futura Medium" panose="020B0602020204020303" pitchFamily="34" charset="-79"/>
              </a:rPr>
              <a:t>MILESTONES IN ZIONISM:</a:t>
            </a:r>
          </a:p>
          <a:p>
            <a:r>
              <a:rPr lang="en-US" sz="3600" b="1" dirty="0">
                <a:solidFill>
                  <a:srgbClr val="C00000"/>
                </a:solidFill>
                <a:latin typeface="Futura Medium" panose="020B0602020204020303" pitchFamily="34" charset="-79"/>
                <a:cs typeface="Futura Medium" panose="020B0602020204020303" pitchFamily="34" charset="-79"/>
              </a:rPr>
              <a:t>THE SAN REMO CONFERENCE</a:t>
            </a:r>
            <a:endParaRPr lang="en-US" sz="3600" dirty="0">
              <a:latin typeface="Futura Medium" panose="020B0602020204020303" pitchFamily="34" charset="-79"/>
              <a:cs typeface="Futura Medium" panose="020B0602020204020303" pitchFamily="34" charset="-79"/>
            </a:endParaRPr>
          </a:p>
        </p:txBody>
      </p:sp>
      <p:pic>
        <p:nvPicPr>
          <p:cNvPr id="5" name="Picture 4">
            <a:extLst>
              <a:ext uri="{FF2B5EF4-FFF2-40B4-BE49-F238E27FC236}">
                <a16:creationId xmlns:a16="http://schemas.microsoft.com/office/drawing/2014/main" id="{974CAE45-55D9-464D-8BEE-57F9019C4FC0}"/>
              </a:ext>
            </a:extLst>
          </p:cNvPr>
          <p:cNvPicPr>
            <a:picLocks noChangeAspect="1"/>
          </p:cNvPicPr>
          <p:nvPr/>
        </p:nvPicPr>
        <p:blipFill>
          <a:blip r:embed="rId2"/>
          <a:stretch>
            <a:fillRect/>
          </a:stretch>
        </p:blipFill>
        <p:spPr>
          <a:xfrm>
            <a:off x="9931078" y="0"/>
            <a:ext cx="2260922" cy="1729605"/>
          </a:xfrm>
          <a:prstGeom prst="rect">
            <a:avLst/>
          </a:prstGeom>
        </p:spPr>
      </p:pic>
      <p:sp>
        <p:nvSpPr>
          <p:cNvPr id="7" name="Title 1">
            <a:extLst>
              <a:ext uri="{FF2B5EF4-FFF2-40B4-BE49-F238E27FC236}">
                <a16:creationId xmlns:a16="http://schemas.microsoft.com/office/drawing/2014/main" id="{250E2562-EF7A-6E4B-92C3-C7604865BABE}"/>
              </a:ext>
            </a:extLst>
          </p:cNvPr>
          <p:cNvSpPr txBox="1">
            <a:spLocks/>
          </p:cNvSpPr>
          <p:nvPr/>
        </p:nvSpPr>
        <p:spPr>
          <a:xfrm>
            <a:off x="4211257" y="1252545"/>
            <a:ext cx="7675944" cy="48092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Futura Medium" panose="020B0602020204020303" pitchFamily="34" charset="-79"/>
                <a:cs typeface="Futura Medium" panose="020B0602020204020303" pitchFamily="34" charset="-79"/>
              </a:rPr>
              <a:t>•</a:t>
            </a:r>
            <a:r>
              <a:rPr lang="en-US" altLang="en-US" sz="3200" dirty="0">
                <a:latin typeface="Futura Medium" panose="020B0602020204020303" pitchFamily="34" charset="-79"/>
                <a:cs typeface="Futura Medium" panose="020B0602020204020303" pitchFamily="34" charset="-79"/>
              </a:rPr>
              <a:t> </a:t>
            </a:r>
            <a:r>
              <a:rPr lang="en-US" altLang="en-US" sz="3200" b="1" i="1" dirty="0">
                <a:latin typeface="Futura Medium" panose="020B0602020204020303" pitchFamily="34" charset="-79"/>
                <a:cs typeface="Futura Medium" panose="020B0602020204020303" pitchFamily="34" charset="-79"/>
              </a:rPr>
              <a:t>A post-WW1 international </a:t>
            </a:r>
            <a:br>
              <a:rPr lang="en-US" altLang="en-US" sz="3200" b="1" i="1" dirty="0">
                <a:latin typeface="Futura Medium" panose="020B0602020204020303" pitchFamily="34" charset="-79"/>
                <a:cs typeface="Futura Medium" panose="020B0602020204020303" pitchFamily="34" charset="-79"/>
              </a:rPr>
            </a:br>
            <a:r>
              <a:rPr lang="en-US" altLang="en-US" sz="3200" b="1" i="1" dirty="0">
                <a:latin typeface="Futura Medium" panose="020B0602020204020303" pitchFamily="34" charset="-79"/>
                <a:cs typeface="Futura Medium" panose="020B0602020204020303" pitchFamily="34" charset="-79"/>
              </a:rPr>
              <a:t>conference (Great Britain, </a:t>
            </a:r>
            <a:br>
              <a:rPr lang="en-US" altLang="en-US" sz="3200" b="1" i="1" dirty="0">
                <a:latin typeface="Futura Medium" panose="020B0602020204020303" pitchFamily="34" charset="-79"/>
                <a:cs typeface="Futura Medium" panose="020B0602020204020303" pitchFamily="34" charset="-79"/>
              </a:rPr>
            </a:br>
            <a:r>
              <a:rPr lang="en-US" altLang="en-US" sz="3200" b="1" i="1" dirty="0">
                <a:latin typeface="Futura Medium" panose="020B0602020204020303" pitchFamily="34" charset="-79"/>
                <a:cs typeface="Futura Medium" panose="020B0602020204020303" pitchFamily="34" charset="-79"/>
              </a:rPr>
              <a:t>France, Italy, Japan and the </a:t>
            </a:r>
            <a:br>
              <a:rPr lang="en-US" altLang="en-US" sz="3200" b="1" i="1" dirty="0">
                <a:latin typeface="Futura Medium" panose="020B0602020204020303" pitchFamily="34" charset="-79"/>
                <a:cs typeface="Futura Medium" panose="020B0602020204020303" pitchFamily="34" charset="-79"/>
              </a:rPr>
            </a:br>
            <a:r>
              <a:rPr lang="en-US" altLang="en-US" sz="3200" b="1" i="1" dirty="0">
                <a:latin typeface="Futura Medium" panose="020B0602020204020303" pitchFamily="34" charset="-79"/>
                <a:cs typeface="Futura Medium" panose="020B0602020204020303" pitchFamily="34" charset="-79"/>
              </a:rPr>
              <a:t>United States)</a:t>
            </a:r>
          </a:p>
          <a:p>
            <a:r>
              <a:rPr lang="en-US" sz="3200" b="1" i="1" dirty="0">
                <a:latin typeface="Futura Medium" panose="020B0602020204020303" pitchFamily="34" charset="-79"/>
                <a:cs typeface="Futura Medium" panose="020B0602020204020303" pitchFamily="34" charset="-79"/>
              </a:rPr>
              <a:t>• A continuation of the Balfour Declaration.</a:t>
            </a:r>
          </a:p>
          <a:p>
            <a:r>
              <a:rPr lang="en-US" sz="3200" b="1" i="1" dirty="0">
                <a:latin typeface="Futura Medium" panose="020B0602020204020303" pitchFamily="34" charset="-79"/>
                <a:cs typeface="Futura Medium" panose="020B0602020204020303" pitchFamily="34" charset="-79"/>
              </a:rPr>
              <a:t>• Chaim Weizmann, present at the conference said “You can say that the </a:t>
            </a:r>
            <a:r>
              <a:rPr lang="en-US" sz="3200" b="1" i="1" dirty="0">
                <a:solidFill>
                  <a:srgbClr val="C00000"/>
                </a:solidFill>
                <a:latin typeface="Futura Medium" panose="020B0602020204020303" pitchFamily="34" charset="-79"/>
                <a:cs typeface="Futura Medium" panose="020B0602020204020303" pitchFamily="34" charset="-79"/>
              </a:rPr>
              <a:t>State of Israel was born the 25</a:t>
            </a:r>
            <a:r>
              <a:rPr lang="en-US" sz="3200" b="1" i="1" baseline="30000" dirty="0">
                <a:solidFill>
                  <a:srgbClr val="C00000"/>
                </a:solidFill>
                <a:latin typeface="Futura Medium" panose="020B0602020204020303" pitchFamily="34" charset="-79"/>
                <a:cs typeface="Futura Medium" panose="020B0602020204020303" pitchFamily="34" charset="-79"/>
              </a:rPr>
              <a:t>th</a:t>
            </a:r>
            <a:r>
              <a:rPr lang="en-US" sz="3200" b="1" i="1" dirty="0">
                <a:solidFill>
                  <a:srgbClr val="C00000"/>
                </a:solidFill>
                <a:latin typeface="Futura Medium" panose="020B0602020204020303" pitchFamily="34" charset="-79"/>
                <a:cs typeface="Futura Medium" panose="020B0602020204020303" pitchFamily="34" charset="-79"/>
              </a:rPr>
              <a:t> of April 1920 in San Remo”</a:t>
            </a:r>
          </a:p>
        </p:txBody>
      </p:sp>
      <p:pic>
        <p:nvPicPr>
          <p:cNvPr id="12" name="Picture 11">
            <a:extLst>
              <a:ext uri="{FF2B5EF4-FFF2-40B4-BE49-F238E27FC236}">
                <a16:creationId xmlns:a16="http://schemas.microsoft.com/office/drawing/2014/main" id="{F5127EEC-0ABA-684D-9CE9-E1A4B9C299E3}"/>
              </a:ext>
            </a:extLst>
          </p:cNvPr>
          <p:cNvPicPr>
            <a:picLocks noChangeAspect="1"/>
          </p:cNvPicPr>
          <p:nvPr/>
        </p:nvPicPr>
        <p:blipFill rotWithShape="1">
          <a:blip r:embed="rId3"/>
          <a:srcRect l="3189" r="16505"/>
          <a:stretch/>
        </p:blipFill>
        <p:spPr>
          <a:xfrm>
            <a:off x="-1" y="1999923"/>
            <a:ext cx="4027171" cy="3509627"/>
          </a:xfrm>
          <a:prstGeom prst="rect">
            <a:avLst/>
          </a:prstGeom>
        </p:spPr>
      </p:pic>
    </p:spTree>
    <p:extLst>
      <p:ext uri="{BB962C8B-B14F-4D97-AF65-F5344CB8AC3E}">
        <p14:creationId xmlns:p14="http://schemas.microsoft.com/office/powerpoint/2010/main" val="2119700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4C942F-C078-3141-8EA1-19D29FA23909}"/>
              </a:ext>
            </a:extLst>
          </p:cNvPr>
          <p:cNvSpPr txBox="1"/>
          <p:nvPr/>
        </p:nvSpPr>
        <p:spPr>
          <a:xfrm>
            <a:off x="127322" y="92596"/>
            <a:ext cx="7385355" cy="1200329"/>
          </a:xfrm>
          <a:prstGeom prst="rect">
            <a:avLst/>
          </a:prstGeom>
          <a:noFill/>
        </p:spPr>
        <p:txBody>
          <a:bodyPr wrap="none" rtlCol="0">
            <a:spAutoFit/>
          </a:bodyPr>
          <a:lstStyle/>
          <a:p>
            <a:r>
              <a:rPr lang="en-US" sz="3600" b="1" dirty="0">
                <a:solidFill>
                  <a:srgbClr val="C00000"/>
                </a:solidFill>
                <a:latin typeface="Futura Medium" panose="020B0602020204020303" pitchFamily="34" charset="-79"/>
                <a:cs typeface="Futura Medium" panose="020B0602020204020303" pitchFamily="34" charset="-79"/>
              </a:rPr>
              <a:t>MILESTONES IN ZIONISM:</a:t>
            </a:r>
          </a:p>
          <a:p>
            <a:r>
              <a:rPr lang="en-US" sz="3600" b="1" dirty="0">
                <a:solidFill>
                  <a:srgbClr val="C00000"/>
                </a:solidFill>
                <a:latin typeface="Futura Medium" panose="020B0602020204020303" pitchFamily="34" charset="-79"/>
                <a:cs typeface="Futura Medium" panose="020B0602020204020303" pitchFamily="34" charset="-79"/>
              </a:rPr>
              <a:t>THE SAN REMO CONFERENCE</a:t>
            </a:r>
            <a:endParaRPr lang="en-US" sz="3600" dirty="0">
              <a:latin typeface="Futura Medium" panose="020B0602020204020303" pitchFamily="34" charset="-79"/>
              <a:cs typeface="Futura Medium" panose="020B0602020204020303" pitchFamily="34" charset="-79"/>
            </a:endParaRPr>
          </a:p>
        </p:txBody>
      </p:sp>
      <p:pic>
        <p:nvPicPr>
          <p:cNvPr id="5" name="Picture 4">
            <a:extLst>
              <a:ext uri="{FF2B5EF4-FFF2-40B4-BE49-F238E27FC236}">
                <a16:creationId xmlns:a16="http://schemas.microsoft.com/office/drawing/2014/main" id="{974CAE45-55D9-464D-8BEE-57F9019C4FC0}"/>
              </a:ext>
            </a:extLst>
          </p:cNvPr>
          <p:cNvPicPr>
            <a:picLocks noChangeAspect="1"/>
          </p:cNvPicPr>
          <p:nvPr/>
        </p:nvPicPr>
        <p:blipFill>
          <a:blip r:embed="rId2"/>
          <a:stretch>
            <a:fillRect/>
          </a:stretch>
        </p:blipFill>
        <p:spPr>
          <a:xfrm>
            <a:off x="9931078" y="0"/>
            <a:ext cx="2260922" cy="1729605"/>
          </a:xfrm>
          <a:prstGeom prst="rect">
            <a:avLst/>
          </a:prstGeom>
        </p:spPr>
      </p:pic>
      <p:sp>
        <p:nvSpPr>
          <p:cNvPr id="7" name="Title 1">
            <a:extLst>
              <a:ext uri="{FF2B5EF4-FFF2-40B4-BE49-F238E27FC236}">
                <a16:creationId xmlns:a16="http://schemas.microsoft.com/office/drawing/2014/main" id="{250E2562-EF7A-6E4B-92C3-C7604865BABE}"/>
              </a:ext>
            </a:extLst>
          </p:cNvPr>
          <p:cNvSpPr txBox="1">
            <a:spLocks/>
          </p:cNvSpPr>
          <p:nvPr/>
        </p:nvSpPr>
        <p:spPr>
          <a:xfrm>
            <a:off x="127322" y="1652669"/>
            <a:ext cx="9404831" cy="48092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Futura Medium" panose="020B0602020204020303" pitchFamily="34" charset="-79"/>
                <a:cs typeface="Futura Medium" panose="020B0602020204020303" pitchFamily="34" charset="-79"/>
              </a:rPr>
              <a:t>•</a:t>
            </a:r>
            <a:r>
              <a:rPr lang="en-US" altLang="en-US" sz="3600" dirty="0">
                <a:latin typeface="Futura Medium" panose="020B0602020204020303" pitchFamily="34" charset="-79"/>
                <a:cs typeface="Futura Medium" panose="020B0602020204020303" pitchFamily="34" charset="-79"/>
              </a:rPr>
              <a:t> </a:t>
            </a:r>
            <a:r>
              <a:rPr lang="en-US" altLang="en-US" sz="3600" b="1" i="1" dirty="0">
                <a:latin typeface="Futura Medium" panose="020B0602020204020303" pitchFamily="34" charset="-79"/>
                <a:cs typeface="Futura Medium" panose="020B0602020204020303" pitchFamily="34" charset="-79"/>
              </a:rPr>
              <a:t>Adopted by the League of Nations.</a:t>
            </a:r>
          </a:p>
          <a:p>
            <a:r>
              <a:rPr lang="en-US" sz="3600" b="1" dirty="0">
                <a:latin typeface="Futura Medium" panose="020B0602020204020303" pitchFamily="34" charset="-79"/>
                <a:cs typeface="Futura Medium" panose="020B0602020204020303" pitchFamily="34" charset="-79"/>
              </a:rPr>
              <a:t>•</a:t>
            </a:r>
            <a:r>
              <a:rPr lang="en-US" altLang="en-US" sz="3600" dirty="0">
                <a:latin typeface="Futura Medium" panose="020B0602020204020303" pitchFamily="34" charset="-79"/>
                <a:cs typeface="Futura Medium" panose="020B0602020204020303" pitchFamily="34" charset="-79"/>
              </a:rPr>
              <a:t> </a:t>
            </a:r>
            <a:r>
              <a:rPr lang="en-US" altLang="en-US" sz="3600" b="1" i="1" dirty="0">
                <a:latin typeface="Futura Medium" panose="020B0602020204020303" pitchFamily="34" charset="-79"/>
                <a:cs typeface="Futura Medium" panose="020B0602020204020303" pitchFamily="34" charset="-79"/>
              </a:rPr>
              <a:t>51/63 countries signed it.</a:t>
            </a:r>
          </a:p>
          <a:p>
            <a:r>
              <a:rPr lang="en-US" sz="3600" b="1" dirty="0">
                <a:latin typeface="Futura Medium" panose="020B0602020204020303" pitchFamily="34" charset="-79"/>
                <a:cs typeface="Futura Medium" panose="020B0602020204020303" pitchFamily="34" charset="-79"/>
              </a:rPr>
              <a:t>•</a:t>
            </a:r>
            <a:r>
              <a:rPr lang="en-US" altLang="en-US" sz="3600" dirty="0">
                <a:latin typeface="Futura Medium" panose="020B0602020204020303" pitchFamily="34" charset="-79"/>
                <a:cs typeface="Futura Medium" panose="020B0602020204020303" pitchFamily="34" charset="-79"/>
              </a:rPr>
              <a:t> </a:t>
            </a:r>
            <a:r>
              <a:rPr lang="en-US" altLang="en-US" sz="3600" b="1" i="1" dirty="0">
                <a:latin typeface="Futura Medium" panose="020B0602020204020303" pitchFamily="34" charset="-79"/>
                <a:cs typeface="Futura Medium" panose="020B0602020204020303" pitchFamily="34" charset="-79"/>
              </a:rPr>
              <a:t>Gave the rights to Palestine to the </a:t>
            </a:r>
            <a:br>
              <a:rPr lang="en-US" altLang="en-US" sz="3600" b="1" i="1" dirty="0">
                <a:latin typeface="Futura Medium" panose="020B0602020204020303" pitchFamily="34" charset="-79"/>
                <a:cs typeface="Futura Medium" panose="020B0602020204020303" pitchFamily="34" charset="-79"/>
              </a:rPr>
            </a:br>
            <a:r>
              <a:rPr lang="en-US" altLang="en-US" sz="3600" b="1" i="1" dirty="0">
                <a:latin typeface="Futura Medium" panose="020B0602020204020303" pitchFamily="34" charset="-79"/>
                <a:cs typeface="Futura Medium" panose="020B0602020204020303" pitchFamily="34" charset="-79"/>
              </a:rPr>
              <a:t>Jews.</a:t>
            </a:r>
          </a:p>
          <a:p>
            <a:r>
              <a:rPr lang="en-US" sz="3600" b="1" dirty="0">
                <a:latin typeface="Futura Medium" panose="020B0602020204020303" pitchFamily="34" charset="-79"/>
                <a:cs typeface="Futura Medium" panose="020B0602020204020303" pitchFamily="34" charset="-79"/>
              </a:rPr>
              <a:t>•</a:t>
            </a:r>
            <a:r>
              <a:rPr lang="en-US" altLang="en-US" sz="3600" dirty="0">
                <a:latin typeface="Futura Medium" panose="020B0602020204020303" pitchFamily="34" charset="-79"/>
                <a:cs typeface="Futura Medium" panose="020B0602020204020303" pitchFamily="34" charset="-79"/>
              </a:rPr>
              <a:t> </a:t>
            </a:r>
            <a:r>
              <a:rPr lang="en-US" altLang="en-US" sz="3600" b="1" i="1" dirty="0">
                <a:latin typeface="Futura Medium" panose="020B0602020204020303" pitchFamily="34" charset="-79"/>
                <a:cs typeface="Futura Medium" panose="020B0602020204020303" pitchFamily="34" charset="-79"/>
              </a:rPr>
              <a:t>Gave the rights to rest of Middle </a:t>
            </a:r>
            <a:br>
              <a:rPr lang="en-US" altLang="en-US" sz="3600" b="1" i="1" dirty="0">
                <a:latin typeface="Futura Medium" panose="020B0602020204020303" pitchFamily="34" charset="-79"/>
                <a:cs typeface="Futura Medium" panose="020B0602020204020303" pitchFamily="34" charset="-79"/>
              </a:rPr>
            </a:br>
            <a:r>
              <a:rPr lang="en-US" altLang="en-US" sz="3600" b="1" i="1" dirty="0">
                <a:latin typeface="Futura Medium" panose="020B0602020204020303" pitchFamily="34" charset="-79"/>
                <a:cs typeface="Futura Medium" panose="020B0602020204020303" pitchFamily="34" charset="-79"/>
              </a:rPr>
              <a:t>East to Arabs.</a:t>
            </a:r>
          </a:p>
          <a:p>
            <a:r>
              <a:rPr lang="en-US" sz="3600" b="1" i="1" dirty="0">
                <a:latin typeface="Futura Medium" panose="020B0602020204020303" pitchFamily="34" charset="-79"/>
                <a:cs typeface="Futura Medium" panose="020B0602020204020303" pitchFamily="34" charset="-79"/>
              </a:rPr>
              <a:t>• Established an international legal precedent that superseded any later declaration, even from the UN </a:t>
            </a:r>
          </a:p>
          <a:p>
            <a:r>
              <a:rPr lang="en-US" sz="3600" b="1" i="1" dirty="0">
                <a:latin typeface="Futura Medium" panose="020B0602020204020303" pitchFamily="34" charset="-79"/>
                <a:cs typeface="Futura Medium" panose="020B0602020204020303" pitchFamily="34" charset="-79"/>
              </a:rPr>
              <a:t>didn’t have the right to change in </a:t>
            </a:r>
            <a:br>
              <a:rPr lang="en-US" sz="3600" b="1" i="1" dirty="0">
                <a:latin typeface="Futura Medium" panose="020B0602020204020303" pitchFamily="34" charset="-79"/>
                <a:cs typeface="Futura Medium" panose="020B0602020204020303" pitchFamily="34" charset="-79"/>
              </a:rPr>
            </a:br>
            <a:r>
              <a:rPr lang="en-US" sz="3600" b="1" i="1" dirty="0">
                <a:latin typeface="Futura Medium" panose="020B0602020204020303" pitchFamily="34" charset="-79"/>
                <a:cs typeface="Futura Medium" panose="020B0602020204020303" pitchFamily="34" charset="-79"/>
              </a:rPr>
              <a:t>1947.</a:t>
            </a:r>
          </a:p>
        </p:txBody>
      </p:sp>
      <p:pic>
        <p:nvPicPr>
          <p:cNvPr id="6" name="Picture 5" descr="A screenshot of text&#13;&#10;&#13;&#10;Description automatically generated">
            <a:extLst>
              <a:ext uri="{FF2B5EF4-FFF2-40B4-BE49-F238E27FC236}">
                <a16:creationId xmlns:a16="http://schemas.microsoft.com/office/drawing/2014/main" id="{16AA4248-73D2-BA40-9BDB-85BAC3B75AFA}"/>
              </a:ext>
            </a:extLst>
          </p:cNvPr>
          <p:cNvPicPr>
            <a:picLocks noChangeAspect="1"/>
          </p:cNvPicPr>
          <p:nvPr/>
        </p:nvPicPr>
        <p:blipFill>
          <a:blip r:embed="rId3"/>
          <a:stretch>
            <a:fillRect/>
          </a:stretch>
        </p:blipFill>
        <p:spPr>
          <a:xfrm rot="555909">
            <a:off x="8646289" y="1782854"/>
            <a:ext cx="2868190" cy="4548913"/>
          </a:xfrm>
          <a:prstGeom prst="rect">
            <a:avLst/>
          </a:prstGeom>
        </p:spPr>
      </p:pic>
    </p:spTree>
    <p:extLst>
      <p:ext uri="{BB962C8B-B14F-4D97-AF65-F5344CB8AC3E}">
        <p14:creationId xmlns:p14="http://schemas.microsoft.com/office/powerpoint/2010/main" val="1331983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4C942F-C078-3141-8EA1-19D29FA23909}"/>
              </a:ext>
            </a:extLst>
          </p:cNvPr>
          <p:cNvSpPr txBox="1"/>
          <p:nvPr/>
        </p:nvSpPr>
        <p:spPr>
          <a:xfrm>
            <a:off x="127322" y="92596"/>
            <a:ext cx="9335376" cy="1754326"/>
          </a:xfrm>
          <a:prstGeom prst="rect">
            <a:avLst/>
          </a:prstGeom>
          <a:noFill/>
        </p:spPr>
        <p:txBody>
          <a:bodyPr wrap="none" rtlCol="0">
            <a:spAutoFit/>
          </a:bodyPr>
          <a:lstStyle/>
          <a:p>
            <a:r>
              <a:rPr lang="en-US" sz="3600" b="1" dirty="0">
                <a:solidFill>
                  <a:srgbClr val="C00000"/>
                </a:solidFill>
                <a:latin typeface="Futura Medium" panose="020B0602020204020303" pitchFamily="34" charset="-79"/>
                <a:cs typeface="Futura Medium" panose="020B0602020204020303" pitchFamily="34" charset="-79"/>
              </a:rPr>
              <a:t>MOVING FORWARD WITH ZIONISM:</a:t>
            </a:r>
          </a:p>
          <a:p>
            <a:r>
              <a:rPr lang="en-US" sz="3600" b="1" dirty="0">
                <a:solidFill>
                  <a:srgbClr val="C00000"/>
                </a:solidFill>
                <a:latin typeface="Futura Medium" panose="020B0602020204020303" pitchFamily="34" charset="-79"/>
                <a:cs typeface="Futura Medium" panose="020B0602020204020303" pitchFamily="34" charset="-79"/>
              </a:rPr>
              <a:t>THE 1930s: Aliyot, Germany and the </a:t>
            </a:r>
            <a:br>
              <a:rPr lang="en-US" sz="3600" b="1" dirty="0">
                <a:solidFill>
                  <a:srgbClr val="C00000"/>
                </a:solidFill>
                <a:latin typeface="Futura Medium" panose="020B0602020204020303" pitchFamily="34" charset="-79"/>
                <a:cs typeface="Futura Medium" panose="020B0602020204020303" pitchFamily="34" charset="-79"/>
              </a:rPr>
            </a:br>
            <a:r>
              <a:rPr lang="en-US" sz="3600" b="1" dirty="0">
                <a:solidFill>
                  <a:srgbClr val="C00000"/>
                </a:solidFill>
                <a:latin typeface="Futura Medium" panose="020B0602020204020303" pitchFamily="34" charset="-79"/>
                <a:cs typeface="Futura Medium" panose="020B0602020204020303" pitchFamily="34" charset="-79"/>
              </a:rPr>
              <a:t>Partitioning of Palestine</a:t>
            </a:r>
            <a:endParaRPr lang="en-US" sz="3600" dirty="0">
              <a:latin typeface="Futura Medium" panose="020B0602020204020303" pitchFamily="34" charset="-79"/>
              <a:cs typeface="Futura Medium" panose="020B0602020204020303" pitchFamily="34" charset="-79"/>
            </a:endParaRPr>
          </a:p>
        </p:txBody>
      </p:sp>
      <p:pic>
        <p:nvPicPr>
          <p:cNvPr id="5" name="Picture 4">
            <a:extLst>
              <a:ext uri="{FF2B5EF4-FFF2-40B4-BE49-F238E27FC236}">
                <a16:creationId xmlns:a16="http://schemas.microsoft.com/office/drawing/2014/main" id="{974CAE45-55D9-464D-8BEE-57F9019C4FC0}"/>
              </a:ext>
            </a:extLst>
          </p:cNvPr>
          <p:cNvPicPr>
            <a:picLocks noChangeAspect="1"/>
          </p:cNvPicPr>
          <p:nvPr/>
        </p:nvPicPr>
        <p:blipFill>
          <a:blip r:embed="rId2"/>
          <a:stretch>
            <a:fillRect/>
          </a:stretch>
        </p:blipFill>
        <p:spPr>
          <a:xfrm>
            <a:off x="9931078" y="0"/>
            <a:ext cx="2260922" cy="1729605"/>
          </a:xfrm>
          <a:prstGeom prst="rect">
            <a:avLst/>
          </a:prstGeom>
        </p:spPr>
      </p:pic>
      <p:sp>
        <p:nvSpPr>
          <p:cNvPr id="7" name="Title 1">
            <a:extLst>
              <a:ext uri="{FF2B5EF4-FFF2-40B4-BE49-F238E27FC236}">
                <a16:creationId xmlns:a16="http://schemas.microsoft.com/office/drawing/2014/main" id="{250E2562-EF7A-6E4B-92C3-C7604865BABE}"/>
              </a:ext>
            </a:extLst>
          </p:cNvPr>
          <p:cNvSpPr txBox="1">
            <a:spLocks/>
          </p:cNvSpPr>
          <p:nvPr/>
        </p:nvSpPr>
        <p:spPr>
          <a:xfrm>
            <a:off x="127322" y="1846922"/>
            <a:ext cx="11933498" cy="48092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C00000"/>
                </a:solidFill>
                <a:latin typeface="Futura Medium" panose="020B0602020204020303" pitchFamily="34" charset="-79"/>
                <a:cs typeface="Futura Medium" panose="020B0602020204020303" pitchFamily="34" charset="-79"/>
              </a:rPr>
              <a:t>•</a:t>
            </a:r>
            <a:r>
              <a:rPr lang="en-US" altLang="en-US" sz="3200" dirty="0">
                <a:solidFill>
                  <a:srgbClr val="C00000"/>
                </a:solidFill>
                <a:latin typeface="Futura Medium" panose="020B0602020204020303" pitchFamily="34" charset="-79"/>
                <a:cs typeface="Futura Medium" panose="020B0602020204020303" pitchFamily="34" charset="-79"/>
              </a:rPr>
              <a:t> Fifth Aliyah 1933-39: </a:t>
            </a:r>
            <a:r>
              <a:rPr lang="en-US" altLang="en-US" sz="3200" dirty="0">
                <a:latin typeface="Futura Medium" panose="020B0602020204020303" pitchFamily="34" charset="-79"/>
                <a:cs typeface="Futura Medium" panose="020B0602020204020303" pitchFamily="34" charset="-79"/>
              </a:rPr>
              <a:t>225,000 mostly German Jews as a result of Hitler’s coming to power and the anti-Jewish laws.</a:t>
            </a:r>
          </a:p>
          <a:p>
            <a:r>
              <a:rPr lang="en-US" altLang="en-US" sz="3200" dirty="0">
                <a:solidFill>
                  <a:srgbClr val="C00000"/>
                </a:solidFill>
                <a:latin typeface="Futura Medium" panose="020B0602020204020303" pitchFamily="34" charset="-79"/>
                <a:cs typeface="Futura Medium" panose="020B0602020204020303" pitchFamily="34" charset="-79"/>
              </a:rPr>
              <a:t>• Boycott of Jerusalem by Muslims (1936-1939):  </a:t>
            </a:r>
            <a:r>
              <a:rPr lang="en-US" altLang="en-US" sz="3200" dirty="0">
                <a:latin typeface="Futura Medium" panose="020B0602020204020303" pitchFamily="34" charset="-79"/>
                <a:cs typeface="Futura Medium" panose="020B0602020204020303" pitchFamily="34" charset="-79"/>
              </a:rPr>
              <a:t>The Grand Mufti of Jerusalem launches a bloody boycott (Jews and Arabs killed in the process.)</a:t>
            </a:r>
          </a:p>
          <a:p>
            <a:r>
              <a:rPr lang="en-US" altLang="en-US" sz="3200" dirty="0">
                <a:solidFill>
                  <a:srgbClr val="C00000"/>
                </a:solidFill>
                <a:latin typeface="Futura Medium" panose="020B0602020204020303" pitchFamily="34" charset="-79"/>
                <a:cs typeface="Futura Medium" panose="020B0602020204020303" pitchFamily="34" charset="-79"/>
              </a:rPr>
              <a:t>• 1939 British White Paper </a:t>
            </a:r>
            <a:r>
              <a:rPr lang="en-US" altLang="en-US" sz="3200" dirty="0">
                <a:latin typeface="Futura Medium" panose="020B0602020204020303" pitchFamily="34" charset="-79"/>
                <a:cs typeface="Futura Medium" panose="020B0602020204020303" pitchFamily="34" charset="-79"/>
              </a:rPr>
              <a:t>negates the Balfour Declaration and limits legal Jewish immigration to 75,000 for the next 5 years.</a:t>
            </a:r>
          </a:p>
          <a:p>
            <a:r>
              <a:rPr lang="en-US" altLang="en-US" sz="3200" dirty="0">
                <a:solidFill>
                  <a:srgbClr val="C00000"/>
                </a:solidFill>
                <a:latin typeface="Futura Medium" panose="020B0602020204020303" pitchFamily="34" charset="-79"/>
                <a:cs typeface="Futura Medium" panose="020B0602020204020303" pitchFamily="34" charset="-79"/>
              </a:rPr>
              <a:t>• In 1940: </a:t>
            </a:r>
            <a:r>
              <a:rPr lang="en-US" altLang="en-US" sz="3200" dirty="0">
                <a:latin typeface="Futura Medium" panose="020B0602020204020303" pitchFamily="34" charset="-79"/>
                <a:cs typeface="Futura Medium" panose="020B0602020204020303" pitchFamily="34" charset="-79"/>
              </a:rPr>
              <a:t>470,000 Jews live in Palestine as the Nazi Holocaust starts to happen. 6,000.000 Jews will perish.</a:t>
            </a:r>
            <a:endParaRPr lang="en-US" altLang="en-US" sz="3200" i="1"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659842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4C942F-C078-3141-8EA1-19D29FA23909}"/>
              </a:ext>
            </a:extLst>
          </p:cNvPr>
          <p:cNvSpPr txBox="1"/>
          <p:nvPr/>
        </p:nvSpPr>
        <p:spPr>
          <a:xfrm>
            <a:off x="127322" y="92596"/>
            <a:ext cx="8250015" cy="1077218"/>
          </a:xfrm>
          <a:prstGeom prst="rect">
            <a:avLst/>
          </a:prstGeom>
          <a:noFill/>
        </p:spPr>
        <p:txBody>
          <a:bodyPr wrap="none" rtlCol="0">
            <a:spAutoFit/>
          </a:bodyPr>
          <a:lstStyle/>
          <a:p>
            <a:r>
              <a:rPr lang="en-US" sz="3200" b="1" dirty="0">
                <a:solidFill>
                  <a:srgbClr val="C00000"/>
                </a:solidFill>
                <a:latin typeface="Futura Medium" panose="020B0602020204020303" pitchFamily="34" charset="-79"/>
                <a:cs typeface="Futura Medium" panose="020B0602020204020303" pitchFamily="34" charset="-79"/>
              </a:rPr>
              <a:t>MOVING FORWARD WITH ZIONISM:</a:t>
            </a:r>
          </a:p>
          <a:p>
            <a:r>
              <a:rPr lang="en-US" sz="3200" b="1" dirty="0">
                <a:solidFill>
                  <a:srgbClr val="C00000"/>
                </a:solidFill>
                <a:latin typeface="Futura Medium" panose="020B0602020204020303" pitchFamily="34" charset="-79"/>
                <a:cs typeface="Futura Medium" panose="020B0602020204020303" pitchFamily="34" charset="-79"/>
              </a:rPr>
              <a:t>1947: UN Partition, Arab Rejection</a:t>
            </a:r>
            <a:endParaRPr lang="en-US" sz="3200" dirty="0">
              <a:latin typeface="Futura Medium" panose="020B0602020204020303" pitchFamily="34" charset="-79"/>
              <a:cs typeface="Futura Medium" panose="020B0602020204020303" pitchFamily="34" charset="-79"/>
            </a:endParaRPr>
          </a:p>
        </p:txBody>
      </p:sp>
      <p:pic>
        <p:nvPicPr>
          <p:cNvPr id="5" name="Picture 4">
            <a:extLst>
              <a:ext uri="{FF2B5EF4-FFF2-40B4-BE49-F238E27FC236}">
                <a16:creationId xmlns:a16="http://schemas.microsoft.com/office/drawing/2014/main" id="{974CAE45-55D9-464D-8BEE-57F9019C4FC0}"/>
              </a:ext>
            </a:extLst>
          </p:cNvPr>
          <p:cNvPicPr>
            <a:picLocks noChangeAspect="1"/>
          </p:cNvPicPr>
          <p:nvPr/>
        </p:nvPicPr>
        <p:blipFill>
          <a:blip r:embed="rId2"/>
          <a:stretch>
            <a:fillRect/>
          </a:stretch>
        </p:blipFill>
        <p:spPr>
          <a:xfrm>
            <a:off x="9931078" y="0"/>
            <a:ext cx="2260922" cy="1729605"/>
          </a:xfrm>
          <a:prstGeom prst="rect">
            <a:avLst/>
          </a:prstGeom>
        </p:spPr>
      </p:pic>
      <p:sp>
        <p:nvSpPr>
          <p:cNvPr id="7" name="Title 1">
            <a:extLst>
              <a:ext uri="{FF2B5EF4-FFF2-40B4-BE49-F238E27FC236}">
                <a16:creationId xmlns:a16="http://schemas.microsoft.com/office/drawing/2014/main" id="{250E2562-EF7A-6E4B-92C3-C7604865BABE}"/>
              </a:ext>
            </a:extLst>
          </p:cNvPr>
          <p:cNvSpPr txBox="1">
            <a:spLocks/>
          </p:cNvSpPr>
          <p:nvPr/>
        </p:nvSpPr>
        <p:spPr>
          <a:xfrm>
            <a:off x="127322" y="1145895"/>
            <a:ext cx="8578528" cy="56195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C00000"/>
                </a:solidFill>
                <a:latin typeface="Futura Medium" panose="020B0602020204020303" pitchFamily="34" charset="-79"/>
                <a:cs typeface="Futura Medium" panose="020B0602020204020303" pitchFamily="34" charset="-79"/>
              </a:rPr>
              <a:t>•</a:t>
            </a:r>
            <a:r>
              <a:rPr lang="en-US" altLang="en-US" sz="3600" dirty="0">
                <a:solidFill>
                  <a:srgbClr val="C00000"/>
                </a:solidFill>
                <a:latin typeface="Futura Medium" panose="020B0602020204020303" pitchFamily="34" charset="-79"/>
                <a:cs typeface="Futura Medium" panose="020B0602020204020303" pitchFamily="34" charset="-79"/>
              </a:rPr>
              <a:t> UN Resolution 181</a:t>
            </a:r>
            <a:r>
              <a:rPr lang="en-US" altLang="en-US" sz="3600" dirty="0">
                <a:latin typeface="Futura Medium" panose="020B0602020204020303" pitchFamily="34" charset="-79"/>
                <a:cs typeface="Futura Medium" panose="020B0602020204020303" pitchFamily="34" charset="-79"/>
              </a:rPr>
              <a:t>: Calls for the partitioning of a Jewish state and an Arab state with Jerusalem under UN </a:t>
            </a:r>
            <a:r>
              <a:rPr lang="en-US" altLang="en-US" sz="3600" dirty="0">
                <a:solidFill>
                  <a:srgbClr val="C00000"/>
                </a:solidFill>
                <a:latin typeface="Futura Medium" panose="020B0602020204020303" pitchFamily="34" charset="-79"/>
                <a:cs typeface="Futura Medium" panose="020B0602020204020303" pitchFamily="34" charset="-79"/>
              </a:rPr>
              <a:t>control.</a:t>
            </a:r>
          </a:p>
          <a:p>
            <a:r>
              <a:rPr lang="en-US" altLang="en-US" sz="3600" dirty="0">
                <a:solidFill>
                  <a:srgbClr val="C00000"/>
                </a:solidFill>
                <a:latin typeface="Futura Medium" panose="020B0602020204020303" pitchFamily="34" charset="-79"/>
                <a:cs typeface="Futura Medium" panose="020B0602020204020303" pitchFamily="34" charset="-79"/>
              </a:rPr>
              <a:t>• UN General Assembly </a:t>
            </a:r>
            <a:r>
              <a:rPr lang="en-US" altLang="en-US" sz="3600" dirty="0">
                <a:latin typeface="Futura Medium" panose="020B0602020204020303" pitchFamily="34" charset="-79"/>
                <a:cs typeface="Futura Medium" panose="020B0602020204020303" pitchFamily="34" charset="-79"/>
              </a:rPr>
              <a:t>votes in favor</a:t>
            </a:r>
          </a:p>
          <a:p>
            <a:r>
              <a:rPr lang="en-US" altLang="en-US" sz="3600" i="1" dirty="0">
                <a:latin typeface="Futura Medium" panose="020B0602020204020303" pitchFamily="34" charset="-79"/>
                <a:cs typeface="Futura Medium" panose="020B0602020204020303" pitchFamily="34" charset="-79"/>
              </a:rPr>
              <a:t>• Britain accepts the plan.</a:t>
            </a:r>
          </a:p>
          <a:p>
            <a:r>
              <a:rPr lang="en-US" altLang="en-US" sz="3600" i="1" dirty="0">
                <a:latin typeface="Futura Medium" panose="020B0602020204020303" pitchFamily="34" charset="-79"/>
                <a:cs typeface="Futura Medium" panose="020B0602020204020303" pitchFamily="34" charset="-79"/>
              </a:rPr>
              <a:t>• The </a:t>
            </a:r>
            <a:r>
              <a:rPr lang="en-US" altLang="en-US" sz="3600" i="1" dirty="0">
                <a:solidFill>
                  <a:srgbClr val="C00000"/>
                </a:solidFill>
                <a:latin typeface="Futura Medium" panose="020B0602020204020303" pitchFamily="34" charset="-79"/>
                <a:cs typeface="Futura Medium" panose="020B0602020204020303" pitchFamily="34" charset="-79"/>
              </a:rPr>
              <a:t>Jewish Agency </a:t>
            </a:r>
            <a:r>
              <a:rPr lang="en-US" altLang="en-US" sz="3600" i="1" dirty="0">
                <a:latin typeface="Futura Medium" panose="020B0602020204020303" pitchFamily="34" charset="-79"/>
                <a:cs typeface="Futura Medium" panose="020B0602020204020303" pitchFamily="34" charset="-79"/>
              </a:rPr>
              <a:t>accepts the plan.</a:t>
            </a:r>
          </a:p>
          <a:p>
            <a:r>
              <a:rPr lang="en-US" altLang="en-US" sz="3600" i="1" dirty="0">
                <a:latin typeface="Futura Medium" panose="020B0602020204020303" pitchFamily="34" charset="-79"/>
                <a:cs typeface="Futura Medium" panose="020B0602020204020303" pitchFamily="34" charset="-79"/>
              </a:rPr>
              <a:t>• The </a:t>
            </a:r>
            <a:r>
              <a:rPr lang="en-US" altLang="en-US" sz="3600" i="1" dirty="0">
                <a:solidFill>
                  <a:srgbClr val="C00000"/>
                </a:solidFill>
                <a:latin typeface="Futura Medium" panose="020B0602020204020303" pitchFamily="34" charset="-79"/>
                <a:cs typeface="Futura Medium" panose="020B0602020204020303" pitchFamily="34" charset="-79"/>
              </a:rPr>
              <a:t>Arab League </a:t>
            </a:r>
            <a:r>
              <a:rPr lang="en-US" altLang="en-US" sz="3600" i="1" dirty="0">
                <a:latin typeface="Futura Medium" panose="020B0602020204020303" pitchFamily="34" charset="-79"/>
                <a:cs typeface="Futura Medium" panose="020B0602020204020303" pitchFamily="34" charset="-79"/>
              </a:rPr>
              <a:t>rejects the plan.</a:t>
            </a:r>
          </a:p>
          <a:p>
            <a:r>
              <a:rPr lang="en-US" altLang="en-US" sz="3600" i="1" dirty="0">
                <a:latin typeface="Futura Medium" panose="020B0602020204020303" pitchFamily="34" charset="-79"/>
                <a:cs typeface="Futura Medium" panose="020B0602020204020303" pitchFamily="34" charset="-79"/>
              </a:rPr>
              <a:t>• Riots start between Jews and Arabs.</a:t>
            </a:r>
          </a:p>
          <a:p>
            <a:r>
              <a:rPr lang="en-US" altLang="en-US" sz="3600" i="1" dirty="0">
                <a:latin typeface="Futura Medium" panose="020B0602020204020303" pitchFamily="34" charset="-79"/>
                <a:cs typeface="Futura Medium" panose="020B0602020204020303" pitchFamily="34" charset="-79"/>
              </a:rPr>
              <a:t>• Multiple Arab terrorist attacks.</a:t>
            </a:r>
          </a:p>
        </p:txBody>
      </p:sp>
      <p:pic>
        <p:nvPicPr>
          <p:cNvPr id="3" name="Picture 2">
            <a:extLst>
              <a:ext uri="{FF2B5EF4-FFF2-40B4-BE49-F238E27FC236}">
                <a16:creationId xmlns:a16="http://schemas.microsoft.com/office/drawing/2014/main" id="{02A993C3-2FFE-0545-9D9A-C5DAF76BBF7B}"/>
              </a:ext>
            </a:extLst>
          </p:cNvPr>
          <p:cNvPicPr>
            <a:picLocks noChangeAspect="1"/>
          </p:cNvPicPr>
          <p:nvPr/>
        </p:nvPicPr>
        <p:blipFill>
          <a:blip r:embed="rId3"/>
          <a:stretch>
            <a:fillRect/>
          </a:stretch>
        </p:blipFill>
        <p:spPr>
          <a:xfrm>
            <a:off x="8705850" y="0"/>
            <a:ext cx="3486150" cy="6858000"/>
          </a:xfrm>
          <a:prstGeom prst="rect">
            <a:avLst/>
          </a:prstGeom>
        </p:spPr>
      </p:pic>
    </p:spTree>
    <p:extLst>
      <p:ext uri="{BB962C8B-B14F-4D97-AF65-F5344CB8AC3E}">
        <p14:creationId xmlns:p14="http://schemas.microsoft.com/office/powerpoint/2010/main" val="11851972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4C942F-C078-3141-8EA1-19D29FA23909}"/>
              </a:ext>
            </a:extLst>
          </p:cNvPr>
          <p:cNvSpPr txBox="1"/>
          <p:nvPr/>
        </p:nvSpPr>
        <p:spPr>
          <a:xfrm>
            <a:off x="127322" y="92596"/>
            <a:ext cx="7902163" cy="1077218"/>
          </a:xfrm>
          <a:prstGeom prst="rect">
            <a:avLst/>
          </a:prstGeom>
          <a:noFill/>
        </p:spPr>
        <p:txBody>
          <a:bodyPr wrap="none" rtlCol="0">
            <a:spAutoFit/>
          </a:bodyPr>
          <a:lstStyle/>
          <a:p>
            <a:r>
              <a:rPr lang="en-US" sz="3200" b="1" dirty="0">
                <a:solidFill>
                  <a:srgbClr val="C00000"/>
                </a:solidFill>
                <a:latin typeface="Futura Medium" panose="020B0602020204020303" pitchFamily="34" charset="-79"/>
                <a:cs typeface="Futura Medium" panose="020B0602020204020303" pitchFamily="34" charset="-79"/>
              </a:rPr>
              <a:t>THE BIRTH OF ERETZ YISRAEL:</a:t>
            </a:r>
          </a:p>
          <a:p>
            <a:r>
              <a:rPr lang="en-US" sz="3200" b="1" dirty="0">
                <a:solidFill>
                  <a:srgbClr val="C00000"/>
                </a:solidFill>
                <a:latin typeface="Futura Medium" panose="020B0602020204020303" pitchFamily="34" charset="-79"/>
                <a:cs typeface="Futura Medium" panose="020B0602020204020303" pitchFamily="34" charset="-79"/>
              </a:rPr>
              <a:t>1948: Declaration of Independence</a:t>
            </a:r>
            <a:endParaRPr lang="en-US" sz="3200" dirty="0">
              <a:latin typeface="Futura Medium" panose="020B0602020204020303" pitchFamily="34" charset="-79"/>
              <a:cs typeface="Futura Medium" panose="020B0602020204020303" pitchFamily="34" charset="-79"/>
            </a:endParaRPr>
          </a:p>
        </p:txBody>
      </p:sp>
      <p:pic>
        <p:nvPicPr>
          <p:cNvPr id="5" name="Picture 4">
            <a:extLst>
              <a:ext uri="{FF2B5EF4-FFF2-40B4-BE49-F238E27FC236}">
                <a16:creationId xmlns:a16="http://schemas.microsoft.com/office/drawing/2014/main" id="{974CAE45-55D9-464D-8BEE-57F9019C4FC0}"/>
              </a:ext>
            </a:extLst>
          </p:cNvPr>
          <p:cNvPicPr>
            <a:picLocks noChangeAspect="1"/>
          </p:cNvPicPr>
          <p:nvPr/>
        </p:nvPicPr>
        <p:blipFill>
          <a:blip r:embed="rId2"/>
          <a:stretch>
            <a:fillRect/>
          </a:stretch>
        </p:blipFill>
        <p:spPr>
          <a:xfrm>
            <a:off x="9931078" y="0"/>
            <a:ext cx="2260922" cy="1729605"/>
          </a:xfrm>
          <a:prstGeom prst="rect">
            <a:avLst/>
          </a:prstGeom>
        </p:spPr>
      </p:pic>
      <p:sp>
        <p:nvSpPr>
          <p:cNvPr id="7" name="Title 1">
            <a:extLst>
              <a:ext uri="{FF2B5EF4-FFF2-40B4-BE49-F238E27FC236}">
                <a16:creationId xmlns:a16="http://schemas.microsoft.com/office/drawing/2014/main" id="{250E2562-EF7A-6E4B-92C3-C7604865BABE}"/>
              </a:ext>
            </a:extLst>
          </p:cNvPr>
          <p:cNvSpPr txBox="1">
            <a:spLocks/>
          </p:cNvSpPr>
          <p:nvPr/>
        </p:nvSpPr>
        <p:spPr>
          <a:xfrm>
            <a:off x="69447" y="-60758"/>
            <a:ext cx="11937356" cy="56195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C00000"/>
                </a:solidFill>
                <a:latin typeface="Futura Medium" panose="020B0602020204020303" pitchFamily="34" charset="-79"/>
                <a:cs typeface="Futura Medium" panose="020B0602020204020303" pitchFamily="34" charset="-79"/>
              </a:rPr>
              <a:t>•</a:t>
            </a:r>
            <a:r>
              <a:rPr lang="en-US" altLang="en-US" sz="3200" dirty="0">
                <a:solidFill>
                  <a:srgbClr val="C00000"/>
                </a:solidFill>
                <a:latin typeface="Futura Medium" panose="020B0602020204020303" pitchFamily="34" charset="-79"/>
                <a:cs typeface="Futura Medium" panose="020B0602020204020303" pitchFamily="34" charset="-79"/>
              </a:rPr>
              <a:t> Ben Gurion: </a:t>
            </a:r>
            <a:r>
              <a:rPr lang="en-US" altLang="en-US" sz="3200" dirty="0">
                <a:latin typeface="Futura Medium" panose="020B0602020204020303" pitchFamily="34" charset="-79"/>
                <a:cs typeface="Futura Medium" panose="020B0602020204020303" pitchFamily="34" charset="-79"/>
              </a:rPr>
              <a:t>“</a:t>
            </a:r>
            <a:r>
              <a:rPr lang="en-US" altLang="en-US" sz="3200" i="1" dirty="0">
                <a:latin typeface="Futura Medium" panose="020B0602020204020303" pitchFamily="34" charset="-79"/>
                <a:cs typeface="Futura Medium" panose="020B0602020204020303" pitchFamily="34" charset="-79"/>
              </a:rPr>
              <a:t>By virtue of our natural and historic right </a:t>
            </a:r>
            <a:br>
              <a:rPr lang="en-US" altLang="en-US" sz="3200" i="1" dirty="0">
                <a:latin typeface="Futura Medium" panose="020B0602020204020303" pitchFamily="34" charset="-79"/>
                <a:cs typeface="Futura Medium" panose="020B0602020204020303" pitchFamily="34" charset="-79"/>
              </a:rPr>
            </a:br>
            <a:r>
              <a:rPr lang="en-US" altLang="en-US" sz="3200" i="1" dirty="0">
                <a:latin typeface="Futura Medium" panose="020B0602020204020303" pitchFamily="34" charset="-79"/>
                <a:cs typeface="Futura Medium" panose="020B0602020204020303" pitchFamily="34" charset="-79"/>
              </a:rPr>
              <a:t>and the strength of the United Nations Resolution, we hereby declare the establishment of a Jewish state in Eretz-Israel, to be known as The State of Israel.” Full rights and peaceful residence were offered to Arabs.</a:t>
            </a:r>
          </a:p>
          <a:p>
            <a:r>
              <a:rPr lang="en-US" altLang="en-US" sz="3200" i="1" dirty="0">
                <a:solidFill>
                  <a:srgbClr val="C00000"/>
                </a:solidFill>
                <a:latin typeface="Futura Medium" panose="020B0602020204020303" pitchFamily="34" charset="-79"/>
                <a:cs typeface="Futura Medium" panose="020B0602020204020303" pitchFamily="34" charset="-79"/>
              </a:rPr>
              <a:t>• Within an hour</a:t>
            </a:r>
            <a:r>
              <a:rPr lang="en-US" altLang="en-US" sz="3200" i="1" dirty="0">
                <a:latin typeface="Futura Medium" panose="020B0602020204020303" pitchFamily="34" charset="-79"/>
                <a:cs typeface="Futura Medium" panose="020B0602020204020303" pitchFamily="34" charset="-79"/>
              </a:rPr>
              <a:t>, the United Sates and Soviet Union recognized Israel</a:t>
            </a:r>
          </a:p>
        </p:txBody>
      </p:sp>
      <p:pic>
        <p:nvPicPr>
          <p:cNvPr id="6" name="Picture 5" descr="A vintage photo of a group of people posing for the camera&#13;&#10;&#13;&#10;Description automatically generated">
            <a:extLst>
              <a:ext uri="{FF2B5EF4-FFF2-40B4-BE49-F238E27FC236}">
                <a16:creationId xmlns:a16="http://schemas.microsoft.com/office/drawing/2014/main" id="{36236B2A-8E1F-AD4A-AB3E-4C9DFF5AD7DC}"/>
              </a:ext>
            </a:extLst>
          </p:cNvPr>
          <p:cNvPicPr>
            <a:picLocks noChangeAspect="1"/>
          </p:cNvPicPr>
          <p:nvPr/>
        </p:nvPicPr>
        <p:blipFill>
          <a:blip r:embed="rId3"/>
          <a:stretch>
            <a:fillRect/>
          </a:stretch>
        </p:blipFill>
        <p:spPr>
          <a:xfrm>
            <a:off x="0" y="4315761"/>
            <a:ext cx="3229337" cy="2561198"/>
          </a:xfrm>
          <a:prstGeom prst="rect">
            <a:avLst/>
          </a:prstGeom>
        </p:spPr>
      </p:pic>
      <p:sp>
        <p:nvSpPr>
          <p:cNvPr id="8" name="Rectangle 7">
            <a:extLst>
              <a:ext uri="{FF2B5EF4-FFF2-40B4-BE49-F238E27FC236}">
                <a16:creationId xmlns:a16="http://schemas.microsoft.com/office/drawing/2014/main" id="{DCD9266B-B734-9444-B918-238A5E1D21F7}"/>
              </a:ext>
            </a:extLst>
          </p:cNvPr>
          <p:cNvSpPr/>
          <p:nvPr/>
        </p:nvSpPr>
        <p:spPr>
          <a:xfrm>
            <a:off x="3395241" y="3763243"/>
            <a:ext cx="8603848" cy="3046988"/>
          </a:xfrm>
          <a:prstGeom prst="rect">
            <a:avLst/>
          </a:prstGeom>
        </p:spPr>
        <p:txBody>
          <a:bodyPr wrap="square">
            <a:spAutoFit/>
          </a:bodyPr>
          <a:lstStyle/>
          <a:p>
            <a:r>
              <a:rPr lang="en-US" altLang="en-US" sz="3200" i="1" dirty="0">
                <a:latin typeface="Futura Medium" panose="020B0602020204020303" pitchFamily="34" charset="-79"/>
                <a:cs typeface="Futura Medium" panose="020B0602020204020303" pitchFamily="34" charset="-79"/>
              </a:rPr>
              <a:t>AND Egypt, Syria, Jordan, Lebanon, Iraq and Saudi Arabia seek to annihilate Israel.</a:t>
            </a:r>
          </a:p>
          <a:p>
            <a:r>
              <a:rPr lang="en-US" altLang="en-US" sz="3200" i="1" dirty="0">
                <a:solidFill>
                  <a:srgbClr val="C00000"/>
                </a:solidFill>
                <a:latin typeface="Futura Medium" panose="020B0602020204020303" pitchFamily="34" charset="-79"/>
                <a:cs typeface="Futura Medium" panose="020B0602020204020303" pitchFamily="34" charset="-79"/>
              </a:rPr>
              <a:t>• </a:t>
            </a:r>
            <a:r>
              <a:rPr lang="en-US" altLang="en-US" sz="3200" dirty="0">
                <a:solidFill>
                  <a:srgbClr val="C00000"/>
                </a:solidFill>
                <a:latin typeface="Futura Medium" panose="020B0602020204020303" pitchFamily="34" charset="-79"/>
                <a:cs typeface="Futura Medium" panose="020B0602020204020303" pitchFamily="34" charset="-79"/>
              </a:rPr>
              <a:t>Azzam Pasha, Leader of the Arab league: </a:t>
            </a:r>
            <a:r>
              <a:rPr lang="en-US" altLang="en-US" sz="3200" i="1" dirty="0">
                <a:latin typeface="Futura Medium" panose="020B0602020204020303" pitchFamily="34" charset="-79"/>
                <a:cs typeface="Futura Medium" panose="020B0602020204020303" pitchFamily="34" charset="-79"/>
              </a:rPr>
              <a:t>“This will be a war of extermination and a massacre which will be spoken of like the Mongolian massacres and the Crusades.”</a:t>
            </a:r>
            <a:endParaRPr lang="en-US" sz="3200"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557386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4C942F-C078-3141-8EA1-19D29FA23909}"/>
              </a:ext>
            </a:extLst>
          </p:cNvPr>
          <p:cNvSpPr txBox="1"/>
          <p:nvPr/>
        </p:nvSpPr>
        <p:spPr>
          <a:xfrm>
            <a:off x="127322" y="92596"/>
            <a:ext cx="8466549" cy="1200329"/>
          </a:xfrm>
          <a:prstGeom prst="rect">
            <a:avLst/>
          </a:prstGeom>
          <a:noFill/>
        </p:spPr>
        <p:txBody>
          <a:bodyPr wrap="none" rtlCol="0">
            <a:spAutoFit/>
          </a:bodyPr>
          <a:lstStyle/>
          <a:p>
            <a:r>
              <a:rPr lang="en-US" sz="3600" b="1" dirty="0">
                <a:solidFill>
                  <a:srgbClr val="C00000"/>
                </a:solidFill>
                <a:latin typeface="Futura Medium" panose="020B0602020204020303" pitchFamily="34" charset="-79"/>
                <a:cs typeface="Futura Medium" panose="020B0602020204020303" pitchFamily="34" charset="-79"/>
              </a:rPr>
              <a:t>THE SURVIVAL OF ERETZ YISRAEL:</a:t>
            </a:r>
          </a:p>
          <a:p>
            <a:r>
              <a:rPr lang="en-US" sz="3600" b="1" dirty="0">
                <a:solidFill>
                  <a:srgbClr val="C00000"/>
                </a:solidFill>
                <a:latin typeface="Futura Medium" panose="020B0602020204020303" pitchFamily="34" charset="-79"/>
                <a:cs typeface="Futura Medium" panose="020B0602020204020303" pitchFamily="34" charset="-79"/>
              </a:rPr>
              <a:t>From 1948 to Today:</a:t>
            </a:r>
            <a:endParaRPr lang="en-US" sz="3600" dirty="0">
              <a:latin typeface="Futura Medium" panose="020B0602020204020303" pitchFamily="34" charset="-79"/>
              <a:cs typeface="Futura Medium" panose="020B0602020204020303" pitchFamily="34" charset="-79"/>
            </a:endParaRPr>
          </a:p>
        </p:txBody>
      </p:sp>
      <p:pic>
        <p:nvPicPr>
          <p:cNvPr id="5" name="Picture 4">
            <a:extLst>
              <a:ext uri="{FF2B5EF4-FFF2-40B4-BE49-F238E27FC236}">
                <a16:creationId xmlns:a16="http://schemas.microsoft.com/office/drawing/2014/main" id="{974CAE45-55D9-464D-8BEE-57F9019C4FC0}"/>
              </a:ext>
            </a:extLst>
          </p:cNvPr>
          <p:cNvPicPr>
            <a:picLocks noChangeAspect="1"/>
          </p:cNvPicPr>
          <p:nvPr/>
        </p:nvPicPr>
        <p:blipFill>
          <a:blip r:embed="rId2"/>
          <a:stretch>
            <a:fillRect/>
          </a:stretch>
        </p:blipFill>
        <p:spPr>
          <a:xfrm>
            <a:off x="9931078" y="0"/>
            <a:ext cx="2260922" cy="1729605"/>
          </a:xfrm>
          <a:prstGeom prst="rect">
            <a:avLst/>
          </a:prstGeom>
        </p:spPr>
      </p:pic>
      <p:sp>
        <p:nvSpPr>
          <p:cNvPr id="7" name="Title 1">
            <a:extLst>
              <a:ext uri="{FF2B5EF4-FFF2-40B4-BE49-F238E27FC236}">
                <a16:creationId xmlns:a16="http://schemas.microsoft.com/office/drawing/2014/main" id="{250E2562-EF7A-6E4B-92C3-C7604865BABE}"/>
              </a:ext>
            </a:extLst>
          </p:cNvPr>
          <p:cNvSpPr txBox="1">
            <a:spLocks/>
          </p:cNvSpPr>
          <p:nvPr/>
        </p:nvSpPr>
        <p:spPr>
          <a:xfrm>
            <a:off x="127322" y="1567560"/>
            <a:ext cx="11933498" cy="48092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i="1" dirty="0">
                <a:latin typeface="Futura Medium" panose="020B0602020204020303" pitchFamily="34" charset="-79"/>
                <a:cs typeface="Futura Medium" panose="020B0602020204020303" pitchFamily="34" charset="-79"/>
              </a:rPr>
              <a:t>1947-49: War of Independence</a:t>
            </a:r>
            <a:br>
              <a:rPr lang="en-US" sz="3000" b="1" i="1" dirty="0">
                <a:latin typeface="Futura Medium" panose="020B0602020204020303" pitchFamily="34" charset="-79"/>
                <a:cs typeface="Futura Medium" panose="020B0602020204020303" pitchFamily="34" charset="-79"/>
              </a:rPr>
            </a:br>
            <a:r>
              <a:rPr lang="en-US" sz="3000" b="1" i="1" dirty="0">
                <a:latin typeface="Futura Medium" panose="020B0602020204020303" pitchFamily="34" charset="-79"/>
                <a:cs typeface="Futura Medium" panose="020B0602020204020303" pitchFamily="34" charset="-79"/>
              </a:rPr>
              <a:t>1956: Sinai War</a:t>
            </a:r>
            <a:br>
              <a:rPr lang="en-US" sz="3000" b="1" i="1" dirty="0">
                <a:latin typeface="Futura Medium" panose="020B0602020204020303" pitchFamily="34" charset="-79"/>
                <a:cs typeface="Futura Medium" panose="020B0602020204020303" pitchFamily="34" charset="-79"/>
              </a:rPr>
            </a:br>
            <a:r>
              <a:rPr lang="en-US" sz="3000" b="1" i="1" dirty="0">
                <a:latin typeface="Futura Medium" panose="020B0602020204020303" pitchFamily="34" charset="-79"/>
                <a:cs typeface="Futura Medium" panose="020B0602020204020303" pitchFamily="34" charset="-79"/>
              </a:rPr>
              <a:t>1967: Six-Day War</a:t>
            </a:r>
            <a:br>
              <a:rPr lang="en-US" sz="3000" b="1" i="1" dirty="0">
                <a:latin typeface="Futura Medium" panose="020B0602020204020303" pitchFamily="34" charset="-79"/>
                <a:cs typeface="Futura Medium" panose="020B0602020204020303" pitchFamily="34" charset="-79"/>
              </a:rPr>
            </a:br>
            <a:r>
              <a:rPr lang="en-US" sz="3000" b="1" i="1" dirty="0">
                <a:latin typeface="Futura Medium" panose="020B0602020204020303" pitchFamily="34" charset="-79"/>
                <a:cs typeface="Futura Medium" panose="020B0602020204020303" pitchFamily="34" charset="-79"/>
              </a:rPr>
              <a:t>1967-70: War of Attrition</a:t>
            </a:r>
            <a:br>
              <a:rPr lang="en-US" sz="3000" b="1" i="1" dirty="0">
                <a:latin typeface="Futura Medium" panose="020B0602020204020303" pitchFamily="34" charset="-79"/>
                <a:cs typeface="Futura Medium" panose="020B0602020204020303" pitchFamily="34" charset="-79"/>
              </a:rPr>
            </a:br>
            <a:r>
              <a:rPr lang="en-US" sz="3000" b="1" i="1" dirty="0">
                <a:latin typeface="Futura Medium" panose="020B0602020204020303" pitchFamily="34" charset="-79"/>
                <a:cs typeface="Futura Medium" panose="020B0602020204020303" pitchFamily="34" charset="-79"/>
              </a:rPr>
              <a:t>1973: Yom Kippur War</a:t>
            </a:r>
            <a:br>
              <a:rPr lang="en-US" sz="3000" b="1" i="1" dirty="0">
                <a:latin typeface="Futura Medium" panose="020B0602020204020303" pitchFamily="34" charset="-79"/>
                <a:cs typeface="Futura Medium" panose="020B0602020204020303" pitchFamily="34" charset="-79"/>
              </a:rPr>
            </a:br>
            <a:r>
              <a:rPr lang="en-US" sz="3000" b="1" i="1" dirty="0">
                <a:latin typeface="Futura Medium" panose="020B0602020204020303" pitchFamily="34" charset="-79"/>
                <a:cs typeface="Futura Medium" panose="020B0602020204020303" pitchFamily="34" charset="-79"/>
              </a:rPr>
              <a:t>1982-85: First Lebanon War</a:t>
            </a:r>
            <a:br>
              <a:rPr lang="en-US" sz="3000" b="1" i="1" dirty="0">
                <a:latin typeface="Futura Medium" panose="020B0602020204020303" pitchFamily="34" charset="-79"/>
                <a:cs typeface="Futura Medium" panose="020B0602020204020303" pitchFamily="34" charset="-79"/>
              </a:rPr>
            </a:br>
            <a:r>
              <a:rPr lang="en-US" sz="3000" b="1" i="1" dirty="0">
                <a:latin typeface="Futura Medium" panose="020B0602020204020303" pitchFamily="34" charset="-79"/>
                <a:cs typeface="Futura Medium" panose="020B0602020204020303" pitchFamily="34" charset="-79"/>
              </a:rPr>
              <a:t>1987-93: First Intifada</a:t>
            </a:r>
            <a:br>
              <a:rPr lang="en-US" sz="3000" b="1" i="1" dirty="0">
                <a:latin typeface="Futura Medium" panose="020B0602020204020303" pitchFamily="34" charset="-79"/>
                <a:cs typeface="Futura Medium" panose="020B0602020204020303" pitchFamily="34" charset="-79"/>
              </a:rPr>
            </a:br>
            <a:r>
              <a:rPr lang="en-US" sz="3000" b="1" i="1" dirty="0">
                <a:latin typeface="Futura Medium" panose="020B0602020204020303" pitchFamily="34" charset="-79"/>
                <a:cs typeface="Futura Medium" panose="020B0602020204020303" pitchFamily="34" charset="-79"/>
              </a:rPr>
              <a:t>2000-05: Second Intifada</a:t>
            </a:r>
            <a:br>
              <a:rPr lang="en-US" sz="3000" b="1" i="1" dirty="0">
                <a:latin typeface="Futura Medium" panose="020B0602020204020303" pitchFamily="34" charset="-79"/>
                <a:cs typeface="Futura Medium" panose="020B0602020204020303" pitchFamily="34" charset="-79"/>
              </a:rPr>
            </a:br>
            <a:r>
              <a:rPr lang="en-US" sz="3000" b="1" i="1" dirty="0">
                <a:latin typeface="Futura Medium" panose="020B0602020204020303" pitchFamily="34" charset="-79"/>
                <a:cs typeface="Futura Medium" panose="020B0602020204020303" pitchFamily="34" charset="-79"/>
              </a:rPr>
              <a:t>2006: Second Lebanon War</a:t>
            </a:r>
            <a:br>
              <a:rPr lang="en-US" sz="3000" b="1" i="1" dirty="0">
                <a:latin typeface="Futura Medium" panose="020B0602020204020303" pitchFamily="34" charset="-79"/>
                <a:cs typeface="Futura Medium" panose="020B0602020204020303" pitchFamily="34" charset="-79"/>
              </a:rPr>
            </a:br>
            <a:r>
              <a:rPr lang="en-US" sz="3000" b="1" i="1" dirty="0">
                <a:latin typeface="Futura Medium" panose="020B0602020204020303" pitchFamily="34" charset="-79"/>
                <a:cs typeface="Futura Medium" panose="020B0602020204020303" pitchFamily="34" charset="-79"/>
              </a:rPr>
              <a:t>2008-09: Operation Cast Lead</a:t>
            </a:r>
            <a:br>
              <a:rPr lang="en-US" sz="3000" b="1" i="1" dirty="0">
                <a:latin typeface="Futura Medium" panose="020B0602020204020303" pitchFamily="34" charset="-79"/>
                <a:cs typeface="Futura Medium" panose="020B0602020204020303" pitchFamily="34" charset="-79"/>
              </a:rPr>
            </a:br>
            <a:r>
              <a:rPr lang="en-US" sz="3000" b="1" i="1" dirty="0">
                <a:latin typeface="Futura Medium" panose="020B0602020204020303" pitchFamily="34" charset="-79"/>
                <a:cs typeface="Futura Medium" panose="020B0602020204020303" pitchFamily="34" charset="-79"/>
              </a:rPr>
              <a:t>2012: Operation Pillar of Defense</a:t>
            </a:r>
            <a:br>
              <a:rPr lang="en-US" sz="3000" b="1" i="1" dirty="0">
                <a:latin typeface="Futura Medium" panose="020B0602020204020303" pitchFamily="34" charset="-79"/>
                <a:cs typeface="Futura Medium" panose="020B0602020204020303" pitchFamily="34" charset="-79"/>
              </a:rPr>
            </a:br>
            <a:r>
              <a:rPr lang="en-US" sz="3000" b="1" i="1" dirty="0">
                <a:latin typeface="Futura Medium" panose="020B0602020204020303" pitchFamily="34" charset="-79"/>
                <a:cs typeface="Futura Medium" panose="020B0602020204020303" pitchFamily="34" charset="-79"/>
              </a:rPr>
              <a:t>2014: Gaza War</a:t>
            </a:r>
            <a:br>
              <a:rPr lang="en-US" sz="3000" b="1" i="1" dirty="0">
                <a:latin typeface="Futura Medium" panose="020B0602020204020303" pitchFamily="34" charset="-79"/>
                <a:cs typeface="Futura Medium" panose="020B0602020204020303" pitchFamily="34" charset="-79"/>
              </a:rPr>
            </a:br>
            <a:r>
              <a:rPr lang="en-US" sz="3000" b="1" i="1" dirty="0">
                <a:latin typeface="Futura Medium" panose="020B0602020204020303" pitchFamily="34" charset="-79"/>
                <a:cs typeface="Futura Medium" panose="020B0602020204020303" pitchFamily="34" charset="-79"/>
              </a:rPr>
              <a:t>2016-19: Gaza Terror Tunnels</a:t>
            </a:r>
            <a:endParaRPr lang="en-US" sz="3000" b="1" dirty="0">
              <a:latin typeface="Futura Medium" panose="020B0602020204020303" pitchFamily="34" charset="-79"/>
              <a:cs typeface="Futura Medium" panose="020B0602020204020303" pitchFamily="34" charset="-79"/>
            </a:endParaRPr>
          </a:p>
        </p:txBody>
      </p:sp>
      <p:pic>
        <p:nvPicPr>
          <p:cNvPr id="3" name="Picture 2">
            <a:extLst>
              <a:ext uri="{FF2B5EF4-FFF2-40B4-BE49-F238E27FC236}">
                <a16:creationId xmlns:a16="http://schemas.microsoft.com/office/drawing/2014/main" id="{FF6712B2-7679-6C41-B01D-D5D7813232B3}"/>
              </a:ext>
            </a:extLst>
          </p:cNvPr>
          <p:cNvPicPr>
            <a:picLocks noChangeAspect="1"/>
          </p:cNvPicPr>
          <p:nvPr/>
        </p:nvPicPr>
        <p:blipFill rotWithShape="1">
          <a:blip r:embed="rId3"/>
          <a:srcRect l="20632" r="7880"/>
          <a:stretch/>
        </p:blipFill>
        <p:spPr>
          <a:xfrm>
            <a:off x="6381508" y="2286000"/>
            <a:ext cx="5810492" cy="4572000"/>
          </a:xfrm>
          <a:prstGeom prst="rect">
            <a:avLst/>
          </a:prstGeom>
        </p:spPr>
      </p:pic>
    </p:spTree>
    <p:extLst>
      <p:ext uri="{BB962C8B-B14F-4D97-AF65-F5344CB8AC3E}">
        <p14:creationId xmlns:p14="http://schemas.microsoft.com/office/powerpoint/2010/main" val="25598733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4CAE45-55D9-464D-8BEE-57F9019C4FC0}"/>
              </a:ext>
            </a:extLst>
          </p:cNvPr>
          <p:cNvPicPr>
            <a:picLocks noChangeAspect="1"/>
          </p:cNvPicPr>
          <p:nvPr/>
        </p:nvPicPr>
        <p:blipFill>
          <a:blip r:embed="rId2"/>
          <a:stretch>
            <a:fillRect/>
          </a:stretch>
        </p:blipFill>
        <p:spPr>
          <a:xfrm>
            <a:off x="9931078" y="0"/>
            <a:ext cx="2260922" cy="1729605"/>
          </a:xfrm>
          <a:prstGeom prst="rect">
            <a:avLst/>
          </a:prstGeom>
        </p:spPr>
      </p:pic>
      <p:pic>
        <p:nvPicPr>
          <p:cNvPr id="8" name="Picture 7">
            <a:extLst>
              <a:ext uri="{FF2B5EF4-FFF2-40B4-BE49-F238E27FC236}">
                <a16:creationId xmlns:a16="http://schemas.microsoft.com/office/drawing/2014/main" id="{1DAF5254-3383-2849-9B28-6EFC40B8A10F}"/>
              </a:ext>
            </a:extLst>
          </p:cNvPr>
          <p:cNvPicPr>
            <a:picLocks noChangeAspect="1"/>
          </p:cNvPicPr>
          <p:nvPr/>
        </p:nvPicPr>
        <p:blipFill>
          <a:blip r:embed="rId3"/>
          <a:stretch>
            <a:fillRect/>
          </a:stretch>
        </p:blipFill>
        <p:spPr>
          <a:xfrm>
            <a:off x="0" y="-2046"/>
            <a:ext cx="12192000" cy="6862092"/>
          </a:xfrm>
          <a:prstGeom prst="rect">
            <a:avLst/>
          </a:prstGeom>
        </p:spPr>
      </p:pic>
      <p:sp>
        <p:nvSpPr>
          <p:cNvPr id="9" name="TextBox 8">
            <a:extLst>
              <a:ext uri="{FF2B5EF4-FFF2-40B4-BE49-F238E27FC236}">
                <a16:creationId xmlns:a16="http://schemas.microsoft.com/office/drawing/2014/main" id="{211A7717-E312-9D4F-8EA5-E9AF595A4C5B}"/>
              </a:ext>
            </a:extLst>
          </p:cNvPr>
          <p:cNvSpPr txBox="1"/>
          <p:nvPr/>
        </p:nvSpPr>
        <p:spPr>
          <a:xfrm>
            <a:off x="1068615" y="5750004"/>
            <a:ext cx="10230108" cy="1107996"/>
          </a:xfrm>
          <a:prstGeom prst="rect">
            <a:avLst/>
          </a:prstGeom>
          <a:noFill/>
        </p:spPr>
        <p:txBody>
          <a:bodyPr wrap="none" rtlCol="0">
            <a:spAutoFit/>
          </a:bodyPr>
          <a:lstStyle/>
          <a:p>
            <a:r>
              <a:rPr lang="en-US" sz="6600" b="1" dirty="0">
                <a:solidFill>
                  <a:srgbClr val="C00000"/>
                </a:solidFill>
                <a:latin typeface="Futura Medium" panose="020B0602020204020303" pitchFamily="34" charset="-79"/>
                <a:cs typeface="Futura Medium" panose="020B0602020204020303" pitchFamily="34" charset="-79"/>
              </a:rPr>
              <a:t>IS ZIONISM BIBLICAL?</a:t>
            </a:r>
            <a:endParaRPr lang="en-US" sz="6600"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64418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AF5254-3383-2849-9B28-6EFC40B8A10F}"/>
              </a:ext>
            </a:extLst>
          </p:cNvPr>
          <p:cNvPicPr>
            <a:picLocks noChangeAspect="1"/>
          </p:cNvPicPr>
          <p:nvPr/>
        </p:nvPicPr>
        <p:blipFill>
          <a:blip r:embed="rId2"/>
          <a:stretch>
            <a:fillRect/>
          </a:stretch>
        </p:blipFill>
        <p:spPr>
          <a:xfrm>
            <a:off x="9597182" y="-2046"/>
            <a:ext cx="2594818" cy="1460456"/>
          </a:xfrm>
          <a:prstGeom prst="rect">
            <a:avLst/>
          </a:prstGeom>
        </p:spPr>
      </p:pic>
      <p:sp>
        <p:nvSpPr>
          <p:cNvPr id="6" name="TextBox 5">
            <a:extLst>
              <a:ext uri="{FF2B5EF4-FFF2-40B4-BE49-F238E27FC236}">
                <a16:creationId xmlns:a16="http://schemas.microsoft.com/office/drawing/2014/main" id="{BC9DCF05-4AAC-1641-AC0E-2876371FC50F}"/>
              </a:ext>
            </a:extLst>
          </p:cNvPr>
          <p:cNvSpPr txBox="1"/>
          <p:nvPr/>
        </p:nvSpPr>
        <p:spPr>
          <a:xfrm>
            <a:off x="150471" y="237348"/>
            <a:ext cx="7355219" cy="646331"/>
          </a:xfrm>
          <a:prstGeom prst="rect">
            <a:avLst/>
          </a:prstGeom>
          <a:noFill/>
        </p:spPr>
        <p:txBody>
          <a:bodyPr wrap="none" rtlCol="0">
            <a:spAutoFit/>
          </a:bodyPr>
          <a:lstStyle/>
          <a:p>
            <a:r>
              <a:rPr lang="en-US" sz="3600" b="1" dirty="0">
                <a:solidFill>
                  <a:srgbClr val="C00000"/>
                </a:solidFill>
                <a:latin typeface="Futura Medium" panose="020B0602020204020303" pitchFamily="34" charset="-79"/>
                <a:cs typeface="Futura Medium" panose="020B0602020204020303" pitchFamily="34" charset="-79"/>
              </a:rPr>
              <a:t>THE LAND BELONGS TO GOD</a:t>
            </a:r>
            <a:endParaRPr lang="en-US" sz="3600" dirty="0">
              <a:latin typeface="Futura Medium" panose="020B0602020204020303" pitchFamily="34" charset="-79"/>
              <a:cs typeface="Futura Medium" panose="020B0602020204020303" pitchFamily="34" charset="-79"/>
            </a:endParaRPr>
          </a:p>
        </p:txBody>
      </p:sp>
      <p:sp>
        <p:nvSpPr>
          <p:cNvPr id="7" name="Title 1">
            <a:extLst>
              <a:ext uri="{FF2B5EF4-FFF2-40B4-BE49-F238E27FC236}">
                <a16:creationId xmlns:a16="http://schemas.microsoft.com/office/drawing/2014/main" id="{9443457F-4671-D048-913B-FEB6E36F535F}"/>
              </a:ext>
            </a:extLst>
          </p:cNvPr>
          <p:cNvSpPr txBox="1">
            <a:spLocks/>
          </p:cNvSpPr>
          <p:nvPr/>
        </p:nvSpPr>
        <p:spPr>
          <a:xfrm>
            <a:off x="150471" y="1164016"/>
            <a:ext cx="11933498" cy="48092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C00000"/>
                </a:solidFill>
                <a:latin typeface="Futura Medium" panose="020B0602020204020303" pitchFamily="34" charset="-79"/>
                <a:cs typeface="Futura Medium" panose="020B0602020204020303" pitchFamily="34" charset="-79"/>
              </a:rPr>
              <a:t>LEVITICUS 25:23</a:t>
            </a:r>
          </a:p>
          <a:p>
            <a:r>
              <a:rPr lang="en-US" sz="3600" dirty="0">
                <a:latin typeface="Futura Medium" panose="020B0602020204020303" pitchFamily="34" charset="-79"/>
                <a:cs typeface="Futura Medium" panose="020B0602020204020303" pitchFamily="34" charset="-79"/>
              </a:rPr>
              <a:t>The land, moreover, shall not be sold permanently, for the land is Mine; for you are </a:t>
            </a:r>
            <a:r>
              <a:rPr lang="en-US" sz="3600" i="1" dirty="0">
                <a:latin typeface="Futura Medium" panose="020B0602020204020303" pitchFamily="34" charset="-79"/>
                <a:cs typeface="Futura Medium" panose="020B0602020204020303" pitchFamily="34" charset="-79"/>
              </a:rPr>
              <a:t>but</a:t>
            </a:r>
            <a:r>
              <a:rPr lang="en-US" sz="3600" dirty="0">
                <a:latin typeface="Futura Medium" panose="020B0602020204020303" pitchFamily="34" charset="-79"/>
                <a:cs typeface="Futura Medium" panose="020B0602020204020303" pitchFamily="34" charset="-79"/>
              </a:rPr>
              <a:t> aliens and sojourners with Me.</a:t>
            </a:r>
            <a:r>
              <a:rPr lang="en-US" sz="3600" b="1" dirty="0">
                <a:solidFill>
                  <a:srgbClr val="C00000"/>
                </a:solidFill>
              </a:rPr>
              <a:t> </a:t>
            </a:r>
            <a:br>
              <a:rPr lang="en-US" sz="3600" b="1" dirty="0">
                <a:solidFill>
                  <a:srgbClr val="C00000"/>
                </a:solidFill>
              </a:rPr>
            </a:br>
            <a:br>
              <a:rPr lang="en-US" sz="3600" b="1" dirty="0">
                <a:solidFill>
                  <a:srgbClr val="C00000"/>
                </a:solidFill>
              </a:rPr>
            </a:br>
            <a:r>
              <a:rPr lang="en-US" sz="3600" dirty="0">
                <a:solidFill>
                  <a:srgbClr val="C00000"/>
                </a:solidFill>
                <a:latin typeface="Futura Medium" panose="020B0602020204020303" pitchFamily="34" charset="-79"/>
                <a:cs typeface="Futura Medium" panose="020B0602020204020303" pitchFamily="34" charset="-79"/>
              </a:rPr>
              <a:t>GOD HAS GRANTED THE JEWISH PEOPLE WITH </a:t>
            </a:r>
            <a:br>
              <a:rPr lang="en-US" sz="3600" dirty="0">
                <a:solidFill>
                  <a:srgbClr val="C00000"/>
                </a:solidFill>
                <a:latin typeface="Futura Medium" panose="020B0602020204020303" pitchFamily="34" charset="-79"/>
                <a:cs typeface="Futura Medium" panose="020B0602020204020303" pitchFamily="34" charset="-79"/>
              </a:rPr>
            </a:br>
            <a:r>
              <a:rPr lang="en-US" sz="3600" dirty="0">
                <a:solidFill>
                  <a:srgbClr val="C00000"/>
                </a:solidFill>
                <a:latin typeface="Futura Medium" panose="020B0602020204020303" pitchFamily="34" charset="-79"/>
                <a:cs typeface="Futura Medium" panose="020B0602020204020303" pitchFamily="34" charset="-79"/>
              </a:rPr>
              <a:t>THE DEED OF A PIECE OF LAND THAT IS </a:t>
            </a:r>
            <a:r>
              <a:rPr lang="en-US" sz="3600" b="1" dirty="0">
                <a:solidFill>
                  <a:srgbClr val="C00000"/>
                </a:solidFill>
                <a:latin typeface="Futura Medium" panose="020B0602020204020303" pitchFamily="34" charset="-79"/>
                <a:cs typeface="Futura Medium" panose="020B0602020204020303" pitchFamily="34" charset="-79"/>
              </a:rPr>
              <a:t>HIS</a:t>
            </a:r>
            <a:r>
              <a:rPr lang="en-US" sz="3600" dirty="0">
                <a:solidFill>
                  <a:srgbClr val="C00000"/>
                </a:solidFill>
                <a:latin typeface="Futura Medium" panose="020B0602020204020303" pitchFamily="34" charset="-79"/>
                <a:cs typeface="Futura Medium" panose="020B0602020204020303" pitchFamily="34" charset="-79"/>
              </a:rPr>
              <a:t> TO START WITH.</a:t>
            </a:r>
          </a:p>
          <a:p>
            <a:endParaRPr lang="en-US" sz="3600"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465439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3C360-C27C-9241-A010-6069FE63DC30}"/>
              </a:ext>
            </a:extLst>
          </p:cNvPr>
          <p:cNvSpPr>
            <a:spLocks noGrp="1"/>
          </p:cNvSpPr>
          <p:nvPr>
            <p:ph type="title"/>
          </p:nvPr>
        </p:nvSpPr>
        <p:spPr>
          <a:xfrm>
            <a:off x="97421" y="150181"/>
            <a:ext cx="10515600" cy="1325563"/>
          </a:xfrm>
        </p:spPr>
        <p:txBody>
          <a:bodyPr>
            <a:normAutofit/>
          </a:bodyPr>
          <a:lstStyle/>
          <a:p>
            <a:r>
              <a:rPr lang="en-US" sz="4000" dirty="0">
                <a:solidFill>
                  <a:srgbClr val="C00000"/>
                </a:solidFill>
                <a:latin typeface="Futura Medium" panose="020B0602020204020303" pitchFamily="34" charset="-79"/>
                <a:cs typeface="Futura Medium" panose="020B0602020204020303" pitchFamily="34" charset="-79"/>
              </a:rPr>
              <a:t>WHAT PEOPLE ARE SAYING</a:t>
            </a:r>
            <a:br>
              <a:rPr lang="en-US" sz="4000" dirty="0">
                <a:solidFill>
                  <a:srgbClr val="C00000"/>
                </a:solidFill>
                <a:latin typeface="Futura Medium" panose="020B0602020204020303" pitchFamily="34" charset="-79"/>
                <a:cs typeface="Futura Medium" panose="020B0602020204020303" pitchFamily="34" charset="-79"/>
              </a:rPr>
            </a:br>
            <a:r>
              <a:rPr lang="en-US" sz="4000" dirty="0">
                <a:solidFill>
                  <a:srgbClr val="C00000"/>
                </a:solidFill>
                <a:latin typeface="Futura Medium" panose="020B0602020204020303" pitchFamily="34" charset="-79"/>
                <a:cs typeface="Futura Medium" panose="020B0602020204020303" pitchFamily="34" charset="-79"/>
              </a:rPr>
              <a:t>ON THE OTHER SIDE:</a:t>
            </a:r>
          </a:p>
        </p:txBody>
      </p:sp>
      <p:pic>
        <p:nvPicPr>
          <p:cNvPr id="4" name="Picture 3">
            <a:extLst>
              <a:ext uri="{FF2B5EF4-FFF2-40B4-BE49-F238E27FC236}">
                <a16:creationId xmlns:a16="http://schemas.microsoft.com/office/drawing/2014/main" id="{39EA46CE-46B3-7F4F-9B1C-3C08D0AEB40B}"/>
              </a:ext>
            </a:extLst>
          </p:cNvPr>
          <p:cNvPicPr>
            <a:picLocks noChangeAspect="1"/>
          </p:cNvPicPr>
          <p:nvPr/>
        </p:nvPicPr>
        <p:blipFill rotWithShape="1">
          <a:blip r:embed="rId2"/>
          <a:srcRect l="4051" t="5569" r="-4051" b="17975"/>
          <a:stretch/>
        </p:blipFill>
        <p:spPr>
          <a:xfrm>
            <a:off x="7157978" y="0"/>
            <a:ext cx="4733080" cy="3618709"/>
          </a:xfrm>
          <a:prstGeom prst="rect">
            <a:avLst/>
          </a:prstGeom>
        </p:spPr>
      </p:pic>
      <p:pic>
        <p:nvPicPr>
          <p:cNvPr id="6" name="Picture 5">
            <a:extLst>
              <a:ext uri="{FF2B5EF4-FFF2-40B4-BE49-F238E27FC236}">
                <a16:creationId xmlns:a16="http://schemas.microsoft.com/office/drawing/2014/main" id="{879E7D8D-DD96-0041-9D6F-B9F2B8D782FD}"/>
              </a:ext>
            </a:extLst>
          </p:cNvPr>
          <p:cNvPicPr>
            <a:picLocks noChangeAspect="1"/>
          </p:cNvPicPr>
          <p:nvPr/>
        </p:nvPicPr>
        <p:blipFill rotWithShape="1">
          <a:blip r:embed="rId3"/>
          <a:srcRect l="2429" t="2323" r="66209" b="10183"/>
          <a:stretch/>
        </p:blipFill>
        <p:spPr>
          <a:xfrm>
            <a:off x="9736240" y="3591694"/>
            <a:ext cx="2430684" cy="3191087"/>
          </a:xfrm>
          <a:prstGeom prst="rect">
            <a:avLst/>
          </a:prstGeom>
        </p:spPr>
      </p:pic>
      <p:pic>
        <p:nvPicPr>
          <p:cNvPr id="12" name="Picture 11">
            <a:extLst>
              <a:ext uri="{FF2B5EF4-FFF2-40B4-BE49-F238E27FC236}">
                <a16:creationId xmlns:a16="http://schemas.microsoft.com/office/drawing/2014/main" id="{FCEAC9E3-CEDF-F343-BFD8-BD00C467C797}"/>
              </a:ext>
            </a:extLst>
          </p:cNvPr>
          <p:cNvPicPr>
            <a:picLocks noChangeAspect="1"/>
          </p:cNvPicPr>
          <p:nvPr/>
        </p:nvPicPr>
        <p:blipFill rotWithShape="1">
          <a:blip r:embed="rId3"/>
          <a:srcRect l="38396" t="11315" r="2589" b="31244"/>
          <a:stretch/>
        </p:blipFill>
        <p:spPr>
          <a:xfrm>
            <a:off x="5162310" y="4682251"/>
            <a:ext cx="4573930" cy="2095018"/>
          </a:xfrm>
          <a:prstGeom prst="rect">
            <a:avLst/>
          </a:prstGeom>
        </p:spPr>
      </p:pic>
      <p:pic>
        <p:nvPicPr>
          <p:cNvPr id="13" name="Picture 12">
            <a:extLst>
              <a:ext uri="{FF2B5EF4-FFF2-40B4-BE49-F238E27FC236}">
                <a16:creationId xmlns:a16="http://schemas.microsoft.com/office/drawing/2014/main" id="{9D19DAF0-F9B5-B244-9323-CB87C88BF390}"/>
              </a:ext>
            </a:extLst>
          </p:cNvPr>
          <p:cNvPicPr>
            <a:picLocks noChangeAspect="1"/>
          </p:cNvPicPr>
          <p:nvPr/>
        </p:nvPicPr>
        <p:blipFill>
          <a:blip r:embed="rId4"/>
          <a:stretch>
            <a:fillRect/>
          </a:stretch>
        </p:blipFill>
        <p:spPr>
          <a:xfrm>
            <a:off x="0" y="1404451"/>
            <a:ext cx="5779625" cy="3393199"/>
          </a:xfrm>
          <a:prstGeom prst="rect">
            <a:avLst/>
          </a:prstGeom>
        </p:spPr>
      </p:pic>
    </p:spTree>
    <p:extLst>
      <p:ext uri="{BB962C8B-B14F-4D97-AF65-F5344CB8AC3E}">
        <p14:creationId xmlns:p14="http://schemas.microsoft.com/office/powerpoint/2010/main" val="4301360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AF5254-3383-2849-9B28-6EFC40B8A10F}"/>
              </a:ext>
            </a:extLst>
          </p:cNvPr>
          <p:cNvPicPr>
            <a:picLocks noChangeAspect="1"/>
          </p:cNvPicPr>
          <p:nvPr/>
        </p:nvPicPr>
        <p:blipFill>
          <a:blip r:embed="rId2"/>
          <a:stretch>
            <a:fillRect/>
          </a:stretch>
        </p:blipFill>
        <p:spPr>
          <a:xfrm>
            <a:off x="9597182" y="-2046"/>
            <a:ext cx="2594818" cy="1460456"/>
          </a:xfrm>
          <a:prstGeom prst="rect">
            <a:avLst/>
          </a:prstGeom>
        </p:spPr>
      </p:pic>
      <p:sp>
        <p:nvSpPr>
          <p:cNvPr id="5" name="Subtitle 2">
            <a:extLst>
              <a:ext uri="{FF2B5EF4-FFF2-40B4-BE49-F238E27FC236}">
                <a16:creationId xmlns:a16="http://schemas.microsoft.com/office/drawing/2014/main" id="{6B50B65F-1D2E-E04D-A925-F0C4DFD7D3B5}"/>
              </a:ext>
            </a:extLst>
          </p:cNvPr>
          <p:cNvSpPr txBox="1">
            <a:spLocks/>
          </p:cNvSpPr>
          <p:nvPr/>
        </p:nvSpPr>
        <p:spPr>
          <a:xfrm>
            <a:off x="218549" y="883679"/>
            <a:ext cx="10754251" cy="4307477"/>
          </a:xfrm>
          <a:prstGeom prst="rect">
            <a:avLst/>
          </a:prstGeom>
        </p:spPr>
        <p:txBody>
          <a:bodyPr vert="horz" lIns="68580" tIns="34290" rIns="68580" bIns="34290" rtlCol="0" anchor="t" anchorCtr="0">
            <a:noAutofit/>
          </a:bodyPr>
          <a:lstStyle>
            <a:lvl1pPr marL="0" indent="0" algn="l" defTabSz="914400" rtl="0" eaLnBrk="1" latinLnBrk="0" hangingPunct="1">
              <a:spcBef>
                <a:spcPct val="20000"/>
              </a:spcBef>
              <a:buClr>
                <a:schemeClr val="accent1"/>
              </a:buClr>
              <a:buFont typeface="Arial" pitchFamily="34" charset="0"/>
              <a:buNone/>
              <a:defRPr sz="2800" kern="1200">
                <a:solidFill>
                  <a:schemeClr val="tx2"/>
                </a:solidFill>
                <a:latin typeface="+mn-lt"/>
                <a:ea typeface="+mn-ea"/>
                <a:cs typeface="+mn-cs"/>
              </a:defRPr>
            </a:lvl1pPr>
            <a:lvl2pPr marL="457200" indent="0" algn="ctr" defTabSz="914400" rtl="0" eaLnBrk="1" latinLnBrk="0" hangingPunct="1">
              <a:spcBef>
                <a:spcPct val="20000"/>
              </a:spcBef>
              <a:buClr>
                <a:schemeClr val="accent1"/>
              </a:buClr>
              <a:buFont typeface="Arial" pitchFamily="34" charset="0"/>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9pPr>
          </a:lstStyle>
          <a:p>
            <a:r>
              <a:rPr lang="en-US" sz="3000" b="1" dirty="0">
                <a:solidFill>
                  <a:srgbClr val="C00000"/>
                </a:solidFill>
                <a:latin typeface="Futura Medium" panose="020B0602020204020303" pitchFamily="34" charset="-79"/>
                <a:cs typeface="Futura Medium" panose="020B0602020204020303" pitchFamily="34" charset="-79"/>
              </a:rPr>
              <a:t>Genesis 12:1-13</a:t>
            </a:r>
            <a:br>
              <a:rPr lang="en-US" sz="3000" dirty="0">
                <a:solidFill>
                  <a:schemeClr val="tx1"/>
                </a:solidFill>
                <a:latin typeface="Futura Medium" panose="020B0602020204020303" pitchFamily="34" charset="-79"/>
                <a:cs typeface="Futura Medium" panose="020B0602020204020303" pitchFamily="34" charset="-79"/>
              </a:rPr>
            </a:br>
            <a:r>
              <a:rPr lang="en-US" sz="3000" dirty="0">
                <a:solidFill>
                  <a:schemeClr val="tx1"/>
                </a:solidFill>
                <a:latin typeface="Futura Medium" panose="020B0602020204020303" pitchFamily="34" charset="-79"/>
                <a:cs typeface="Futura Medium" panose="020B0602020204020303" pitchFamily="34" charset="-79"/>
              </a:rPr>
              <a:t>1 Now the </a:t>
            </a:r>
            <a:r>
              <a:rPr lang="en-US" sz="3000" cap="small" dirty="0">
                <a:solidFill>
                  <a:schemeClr val="tx1"/>
                </a:solidFill>
                <a:latin typeface="Futura Medium" panose="020B0602020204020303" pitchFamily="34" charset="-79"/>
                <a:cs typeface="Futura Medium" panose="020B0602020204020303" pitchFamily="34" charset="-79"/>
              </a:rPr>
              <a:t>Lord</a:t>
            </a:r>
            <a:r>
              <a:rPr lang="en-US" sz="3000" dirty="0">
                <a:solidFill>
                  <a:schemeClr val="tx1"/>
                </a:solidFill>
                <a:latin typeface="Futura Medium" panose="020B0602020204020303" pitchFamily="34" charset="-79"/>
                <a:cs typeface="Futura Medium" panose="020B0602020204020303" pitchFamily="34" charset="-79"/>
              </a:rPr>
              <a:t> said to Abram,“ Go forth from your country, And from your relatives And from your father’s house, </a:t>
            </a:r>
            <a:r>
              <a:rPr lang="en-US" sz="3000" dirty="0">
                <a:solidFill>
                  <a:srgbClr val="C00000"/>
                </a:solidFill>
                <a:latin typeface="Futura Medium" panose="020B0602020204020303" pitchFamily="34" charset="-79"/>
                <a:cs typeface="Futura Medium" panose="020B0602020204020303" pitchFamily="34" charset="-79"/>
              </a:rPr>
              <a:t>To the land which I will show you;</a:t>
            </a:r>
            <a:br>
              <a:rPr lang="en-US" sz="3000" dirty="0">
                <a:solidFill>
                  <a:schemeClr val="tx1"/>
                </a:solidFill>
                <a:latin typeface="Futura Medium" panose="020B0602020204020303" pitchFamily="34" charset="-79"/>
                <a:cs typeface="Futura Medium" panose="020B0602020204020303" pitchFamily="34" charset="-79"/>
              </a:rPr>
            </a:br>
            <a:r>
              <a:rPr lang="en-US" sz="3000" dirty="0">
                <a:solidFill>
                  <a:schemeClr val="tx1"/>
                </a:solidFill>
                <a:latin typeface="Futura Medium" panose="020B0602020204020303" pitchFamily="34" charset="-79"/>
                <a:cs typeface="Futura Medium" panose="020B0602020204020303" pitchFamily="34" charset="-79"/>
              </a:rPr>
              <a:t>2 And I will make you </a:t>
            </a:r>
            <a:r>
              <a:rPr lang="en-US" sz="3000" dirty="0">
                <a:solidFill>
                  <a:srgbClr val="C00000"/>
                </a:solidFill>
                <a:latin typeface="Futura Medium" panose="020B0602020204020303" pitchFamily="34" charset="-79"/>
                <a:cs typeface="Futura Medium" panose="020B0602020204020303" pitchFamily="34" charset="-79"/>
              </a:rPr>
              <a:t>a great nation</a:t>
            </a:r>
            <a:r>
              <a:rPr lang="en-US" sz="3000" dirty="0">
                <a:solidFill>
                  <a:schemeClr val="tx1"/>
                </a:solidFill>
                <a:latin typeface="Futura Medium" panose="020B0602020204020303" pitchFamily="34" charset="-79"/>
                <a:cs typeface="Futura Medium" panose="020B0602020204020303" pitchFamily="34" charset="-79"/>
              </a:rPr>
              <a:t>, And I will bless you,</a:t>
            </a:r>
            <a:br>
              <a:rPr lang="en-US" sz="3000" dirty="0">
                <a:solidFill>
                  <a:schemeClr val="tx1"/>
                </a:solidFill>
                <a:latin typeface="Futura Medium" panose="020B0602020204020303" pitchFamily="34" charset="-79"/>
                <a:cs typeface="Futura Medium" panose="020B0602020204020303" pitchFamily="34" charset="-79"/>
              </a:rPr>
            </a:br>
            <a:r>
              <a:rPr lang="en-US" sz="3000" dirty="0">
                <a:solidFill>
                  <a:schemeClr val="tx1"/>
                </a:solidFill>
                <a:latin typeface="Futura Medium" panose="020B0602020204020303" pitchFamily="34" charset="-79"/>
                <a:cs typeface="Futura Medium" panose="020B0602020204020303" pitchFamily="34" charset="-79"/>
              </a:rPr>
              <a:t>And make your name great; And so you shall be a blessing;</a:t>
            </a:r>
            <a:br>
              <a:rPr lang="en-US" sz="3000" dirty="0">
                <a:solidFill>
                  <a:schemeClr val="tx1"/>
                </a:solidFill>
                <a:latin typeface="Futura Medium" panose="020B0602020204020303" pitchFamily="34" charset="-79"/>
                <a:cs typeface="Futura Medium" panose="020B0602020204020303" pitchFamily="34" charset="-79"/>
              </a:rPr>
            </a:br>
            <a:r>
              <a:rPr lang="en-US" sz="3000" dirty="0">
                <a:solidFill>
                  <a:schemeClr val="tx1"/>
                </a:solidFill>
                <a:latin typeface="Futura Medium" panose="020B0602020204020303" pitchFamily="34" charset="-79"/>
                <a:cs typeface="Futura Medium" panose="020B0602020204020303" pitchFamily="34" charset="-79"/>
              </a:rPr>
              <a:t>3 </a:t>
            </a:r>
            <a:r>
              <a:rPr lang="en-US" sz="3000" baseline="30000" dirty="0">
                <a:solidFill>
                  <a:schemeClr val="tx1"/>
                </a:solidFill>
                <a:latin typeface="Futura Medium" panose="020B0602020204020303" pitchFamily="34" charset="-79"/>
                <a:cs typeface="Futura Medium" panose="020B0602020204020303" pitchFamily="34" charset="-79"/>
              </a:rPr>
              <a:t> </a:t>
            </a:r>
            <a:r>
              <a:rPr lang="en-US" sz="3000" dirty="0">
                <a:solidFill>
                  <a:schemeClr val="tx1"/>
                </a:solidFill>
                <a:latin typeface="Futura Medium" panose="020B0602020204020303" pitchFamily="34" charset="-79"/>
                <a:cs typeface="Futura Medium" panose="020B0602020204020303" pitchFamily="34" charset="-79"/>
              </a:rPr>
              <a:t>And I will bless those who bless you, And the one who curses you I will curse.</a:t>
            </a:r>
            <a:br>
              <a:rPr lang="en-US" sz="3000" dirty="0">
                <a:solidFill>
                  <a:schemeClr val="tx1"/>
                </a:solidFill>
                <a:latin typeface="Futura Medium" panose="020B0602020204020303" pitchFamily="34" charset="-79"/>
                <a:cs typeface="Futura Medium" panose="020B0602020204020303" pitchFamily="34" charset="-79"/>
              </a:rPr>
            </a:br>
            <a:r>
              <a:rPr lang="en-US" sz="3000" dirty="0">
                <a:solidFill>
                  <a:schemeClr val="tx1"/>
                </a:solidFill>
                <a:latin typeface="Futura Medium" panose="020B0602020204020303" pitchFamily="34" charset="-79"/>
                <a:cs typeface="Futura Medium" panose="020B0602020204020303" pitchFamily="34" charset="-79"/>
              </a:rPr>
              <a:t>And </a:t>
            </a:r>
            <a:r>
              <a:rPr lang="en-US" sz="3000" dirty="0">
                <a:solidFill>
                  <a:srgbClr val="C00000"/>
                </a:solidFill>
                <a:latin typeface="Futura Medium" panose="020B0602020204020303" pitchFamily="34" charset="-79"/>
                <a:cs typeface="Futura Medium" panose="020B0602020204020303" pitchFamily="34" charset="-79"/>
              </a:rPr>
              <a:t>in you all the families of the earth will be blessed.”</a:t>
            </a:r>
          </a:p>
          <a:p>
            <a:br>
              <a:rPr lang="en-US" sz="2400" i="1" dirty="0">
                <a:solidFill>
                  <a:schemeClr val="tx1"/>
                </a:solidFill>
                <a:latin typeface="Futura Medium" panose="020B0602020204020303" pitchFamily="34" charset="-79"/>
                <a:cs typeface="Futura Medium" panose="020B0602020204020303" pitchFamily="34" charset="-79"/>
              </a:rPr>
            </a:br>
            <a:endParaRPr lang="en-US" dirty="0">
              <a:solidFill>
                <a:schemeClr val="tx1"/>
              </a:solidFill>
              <a:latin typeface="Futura Medium" panose="020B0602020204020303" pitchFamily="34" charset="-79"/>
              <a:cs typeface="Futura Medium" panose="020B0602020204020303" pitchFamily="34" charset="-79"/>
            </a:endParaRPr>
          </a:p>
          <a:p>
            <a:endParaRPr lang="en-US" dirty="0">
              <a:solidFill>
                <a:schemeClr val="tx1"/>
              </a:solidFill>
              <a:latin typeface="Futura Medium" panose="020B0602020204020303" pitchFamily="34" charset="-79"/>
              <a:cs typeface="Futura Medium" panose="020B0602020204020303" pitchFamily="34" charset="-79"/>
            </a:endParaRPr>
          </a:p>
          <a:p>
            <a:endParaRPr lang="en-US" dirty="0">
              <a:solidFill>
                <a:schemeClr val="tx1"/>
              </a:solidFill>
              <a:latin typeface="Futura Medium" panose="020B0602020204020303" pitchFamily="34" charset="-79"/>
              <a:cs typeface="Futura Medium" panose="020B0602020204020303" pitchFamily="34" charset="-79"/>
            </a:endParaRPr>
          </a:p>
        </p:txBody>
      </p:sp>
      <p:sp>
        <p:nvSpPr>
          <p:cNvPr id="9" name="Content Placeholder 2">
            <a:extLst>
              <a:ext uri="{FF2B5EF4-FFF2-40B4-BE49-F238E27FC236}">
                <a16:creationId xmlns:a16="http://schemas.microsoft.com/office/drawing/2014/main" id="{2ECA0700-E57B-6746-8314-01028E7D688B}"/>
              </a:ext>
            </a:extLst>
          </p:cNvPr>
          <p:cNvSpPr txBox="1">
            <a:spLocks/>
          </p:cNvSpPr>
          <p:nvPr/>
        </p:nvSpPr>
        <p:spPr>
          <a:xfrm>
            <a:off x="218549" y="5582091"/>
            <a:ext cx="11192241" cy="1275909"/>
          </a:xfrm>
          <a:prstGeom prst="rect">
            <a:avLst/>
          </a:prstGeom>
        </p:spPr>
        <p:txBody>
          <a:bodyPr vert="horz" lIns="91440" tIns="45720" rIns="91440" bIns="45720" rtlCol="0" anchor="t">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3600" b="1" dirty="0">
                <a:solidFill>
                  <a:srgbClr val="C00000"/>
                </a:solidFill>
                <a:latin typeface="Futura Medium" panose="020B0602020204020303" pitchFamily="34" charset="-79"/>
                <a:cs typeface="Futura Medium" panose="020B0602020204020303" pitchFamily="34" charset="-79"/>
              </a:rPr>
              <a:t>GOD’S PROMISE: </a:t>
            </a:r>
            <a:r>
              <a:rPr lang="en-US" sz="3600" b="1" dirty="0">
                <a:latin typeface="Futura Medium" panose="020B0602020204020303" pitchFamily="34" charset="-79"/>
                <a:cs typeface="Futura Medium" panose="020B0602020204020303" pitchFamily="34" charset="-79"/>
              </a:rPr>
              <a:t>A LAND, A SEED AND A BLESSING</a:t>
            </a:r>
          </a:p>
          <a:p>
            <a:pPr marL="0" indent="0">
              <a:buNone/>
            </a:pPr>
            <a:r>
              <a:rPr lang="en-US" sz="3600" b="1" dirty="0">
                <a:solidFill>
                  <a:srgbClr val="C00000"/>
                </a:solidFill>
                <a:latin typeface="Futura Medium" panose="020B0602020204020303" pitchFamily="34" charset="-79"/>
                <a:cs typeface="Futura Medium" panose="020B0602020204020303" pitchFamily="34" charset="-79"/>
              </a:rPr>
              <a:t>UNCONDITIONAL AND ETERNAL</a:t>
            </a:r>
          </a:p>
        </p:txBody>
      </p:sp>
      <p:sp>
        <p:nvSpPr>
          <p:cNvPr id="10" name="TextBox 9">
            <a:extLst>
              <a:ext uri="{FF2B5EF4-FFF2-40B4-BE49-F238E27FC236}">
                <a16:creationId xmlns:a16="http://schemas.microsoft.com/office/drawing/2014/main" id="{B180774B-2EC3-954F-96CE-70C7850658FC}"/>
              </a:ext>
            </a:extLst>
          </p:cNvPr>
          <p:cNvSpPr txBox="1"/>
          <p:nvPr/>
        </p:nvSpPr>
        <p:spPr>
          <a:xfrm>
            <a:off x="150471" y="237348"/>
            <a:ext cx="9019457" cy="646331"/>
          </a:xfrm>
          <a:prstGeom prst="rect">
            <a:avLst/>
          </a:prstGeom>
          <a:noFill/>
        </p:spPr>
        <p:txBody>
          <a:bodyPr wrap="none" rtlCol="0">
            <a:spAutoFit/>
          </a:bodyPr>
          <a:lstStyle/>
          <a:p>
            <a:r>
              <a:rPr lang="en-US" sz="3600" b="1" dirty="0">
                <a:solidFill>
                  <a:srgbClr val="C00000"/>
                </a:solidFill>
                <a:latin typeface="Futura Medium" panose="020B0602020204020303" pitchFamily="34" charset="-79"/>
                <a:cs typeface="Futura Medium" panose="020B0602020204020303" pitchFamily="34" charset="-79"/>
              </a:rPr>
              <a:t>GOD’s COVENANT WITH ABRAHAM</a:t>
            </a:r>
            <a:endParaRPr lang="en-US" sz="3600"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91324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AF5254-3383-2849-9B28-6EFC40B8A10F}"/>
              </a:ext>
            </a:extLst>
          </p:cNvPr>
          <p:cNvPicPr>
            <a:picLocks noChangeAspect="1"/>
          </p:cNvPicPr>
          <p:nvPr/>
        </p:nvPicPr>
        <p:blipFill>
          <a:blip r:embed="rId2"/>
          <a:stretch>
            <a:fillRect/>
          </a:stretch>
        </p:blipFill>
        <p:spPr>
          <a:xfrm>
            <a:off x="9597182" y="-2046"/>
            <a:ext cx="2594818" cy="1460456"/>
          </a:xfrm>
          <a:prstGeom prst="rect">
            <a:avLst/>
          </a:prstGeom>
        </p:spPr>
      </p:pic>
      <p:sp>
        <p:nvSpPr>
          <p:cNvPr id="5" name="Subtitle 2">
            <a:extLst>
              <a:ext uri="{FF2B5EF4-FFF2-40B4-BE49-F238E27FC236}">
                <a16:creationId xmlns:a16="http://schemas.microsoft.com/office/drawing/2014/main" id="{6B50B65F-1D2E-E04D-A925-F0C4DFD7D3B5}"/>
              </a:ext>
            </a:extLst>
          </p:cNvPr>
          <p:cNvSpPr txBox="1">
            <a:spLocks/>
          </p:cNvSpPr>
          <p:nvPr/>
        </p:nvSpPr>
        <p:spPr>
          <a:xfrm>
            <a:off x="184510" y="886268"/>
            <a:ext cx="11822980" cy="4524287"/>
          </a:xfrm>
          <a:prstGeom prst="rect">
            <a:avLst/>
          </a:prstGeom>
        </p:spPr>
        <p:txBody>
          <a:bodyPr vert="horz" lIns="68580" tIns="34290" rIns="68580" bIns="34290" rtlCol="0" anchor="t" anchorCtr="0">
            <a:noAutofit/>
          </a:bodyPr>
          <a:lstStyle>
            <a:lvl1pPr marL="0" indent="0" algn="l" defTabSz="914400" rtl="0" eaLnBrk="1" latinLnBrk="0" hangingPunct="1">
              <a:spcBef>
                <a:spcPct val="20000"/>
              </a:spcBef>
              <a:buClr>
                <a:schemeClr val="accent1"/>
              </a:buClr>
              <a:buFont typeface="Arial" pitchFamily="34" charset="0"/>
              <a:buNone/>
              <a:defRPr sz="2800" kern="1200">
                <a:solidFill>
                  <a:schemeClr val="tx2"/>
                </a:solidFill>
                <a:latin typeface="+mn-lt"/>
                <a:ea typeface="+mn-ea"/>
                <a:cs typeface="+mn-cs"/>
              </a:defRPr>
            </a:lvl1pPr>
            <a:lvl2pPr marL="457200" indent="0" algn="ctr" defTabSz="914400" rtl="0" eaLnBrk="1" latinLnBrk="0" hangingPunct="1">
              <a:spcBef>
                <a:spcPct val="20000"/>
              </a:spcBef>
              <a:buClr>
                <a:schemeClr val="accent1"/>
              </a:buClr>
              <a:buFont typeface="Arial" pitchFamily="34" charset="0"/>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9pPr>
          </a:lstStyle>
          <a:p>
            <a:r>
              <a:rPr lang="en-US" sz="3000" b="1" dirty="0">
                <a:solidFill>
                  <a:srgbClr val="C00000"/>
                </a:solidFill>
                <a:latin typeface="Futura Medium" panose="020B0602020204020303" pitchFamily="34" charset="-79"/>
                <a:cs typeface="Futura Medium" panose="020B0602020204020303" pitchFamily="34" charset="-79"/>
              </a:rPr>
              <a:t>Genesis 15:18-21</a:t>
            </a:r>
            <a:br>
              <a:rPr lang="en-US" sz="3000" dirty="0">
                <a:solidFill>
                  <a:schemeClr val="tx1"/>
                </a:solidFill>
                <a:latin typeface="Futura Medium" panose="020B0602020204020303" pitchFamily="34" charset="-79"/>
                <a:cs typeface="Futura Medium" panose="020B0602020204020303" pitchFamily="34" charset="-79"/>
              </a:rPr>
            </a:br>
            <a:r>
              <a:rPr lang="en-US" sz="3200" dirty="0">
                <a:solidFill>
                  <a:schemeClr val="tx1"/>
                </a:solidFill>
                <a:latin typeface="Futura Medium" panose="020B0602020204020303" pitchFamily="34" charset="-79"/>
                <a:cs typeface="Futura Medium" panose="020B0602020204020303" pitchFamily="34" charset="-79"/>
              </a:rPr>
              <a:t>On that day the </a:t>
            </a:r>
            <a:r>
              <a:rPr lang="en-US" sz="3200" cap="small" dirty="0">
                <a:solidFill>
                  <a:schemeClr val="tx1"/>
                </a:solidFill>
                <a:latin typeface="Futura Medium" panose="020B0602020204020303" pitchFamily="34" charset="-79"/>
                <a:cs typeface="Futura Medium" panose="020B0602020204020303" pitchFamily="34" charset="-79"/>
              </a:rPr>
              <a:t>Lord</a:t>
            </a:r>
            <a:r>
              <a:rPr lang="en-US" sz="3200" dirty="0">
                <a:solidFill>
                  <a:schemeClr val="tx1"/>
                </a:solidFill>
                <a:latin typeface="Futura Medium" panose="020B0602020204020303" pitchFamily="34" charset="-79"/>
                <a:cs typeface="Futura Medium" panose="020B0602020204020303" pitchFamily="34" charset="-79"/>
              </a:rPr>
              <a:t> made a covenant with Abram, saying,</a:t>
            </a:r>
          </a:p>
          <a:p>
            <a:r>
              <a:rPr lang="en-US" sz="3200" dirty="0">
                <a:solidFill>
                  <a:schemeClr val="tx1"/>
                </a:solidFill>
                <a:latin typeface="Futura Medium" panose="020B0602020204020303" pitchFamily="34" charset="-79"/>
                <a:cs typeface="Futura Medium" panose="020B0602020204020303" pitchFamily="34" charset="-79"/>
              </a:rPr>
              <a:t>“</a:t>
            </a:r>
            <a:r>
              <a:rPr lang="en-US" sz="3200" dirty="0">
                <a:solidFill>
                  <a:srgbClr val="C00000"/>
                </a:solidFill>
                <a:latin typeface="Futura Medium" panose="020B0602020204020303" pitchFamily="34" charset="-79"/>
                <a:cs typeface="Futura Medium" panose="020B0602020204020303" pitchFamily="34" charset="-79"/>
              </a:rPr>
              <a:t>To your descendants I have given this land</a:t>
            </a:r>
            <a:r>
              <a:rPr lang="en-US" sz="3200" dirty="0">
                <a:solidFill>
                  <a:schemeClr val="tx1"/>
                </a:solidFill>
                <a:latin typeface="Futura Medium" panose="020B0602020204020303" pitchFamily="34" charset="-79"/>
                <a:cs typeface="Futura Medium" panose="020B0602020204020303" pitchFamily="34" charset="-79"/>
              </a:rPr>
              <a:t>, From the river of Egypt as far as the great river, the river Euphrates: the Kenite and the </a:t>
            </a:r>
            <a:r>
              <a:rPr lang="en-US" sz="3200" dirty="0" err="1">
                <a:solidFill>
                  <a:schemeClr val="tx1"/>
                </a:solidFill>
                <a:latin typeface="Futura Medium" panose="020B0602020204020303" pitchFamily="34" charset="-79"/>
                <a:cs typeface="Futura Medium" panose="020B0602020204020303" pitchFamily="34" charset="-79"/>
              </a:rPr>
              <a:t>Kenizzite</a:t>
            </a:r>
            <a:r>
              <a:rPr lang="en-US" sz="3200" dirty="0">
                <a:solidFill>
                  <a:schemeClr val="tx1"/>
                </a:solidFill>
                <a:latin typeface="Futura Medium" panose="020B0602020204020303" pitchFamily="34" charset="-79"/>
                <a:cs typeface="Futura Medium" panose="020B0602020204020303" pitchFamily="34" charset="-79"/>
              </a:rPr>
              <a:t> and the </a:t>
            </a:r>
            <a:r>
              <a:rPr lang="en-US" sz="3200" dirty="0" err="1">
                <a:solidFill>
                  <a:schemeClr val="tx1"/>
                </a:solidFill>
                <a:latin typeface="Futura Medium" panose="020B0602020204020303" pitchFamily="34" charset="-79"/>
                <a:cs typeface="Futura Medium" panose="020B0602020204020303" pitchFamily="34" charset="-79"/>
              </a:rPr>
              <a:t>Kadmonite</a:t>
            </a:r>
            <a:r>
              <a:rPr lang="en-US" sz="3200" dirty="0">
                <a:solidFill>
                  <a:schemeClr val="tx1"/>
                </a:solidFill>
                <a:latin typeface="Futura Medium" panose="020B0602020204020303" pitchFamily="34" charset="-79"/>
                <a:cs typeface="Futura Medium" panose="020B0602020204020303" pitchFamily="34" charset="-79"/>
              </a:rPr>
              <a:t> and the Hittite and the Perizzite and the </a:t>
            </a:r>
            <a:r>
              <a:rPr lang="en-US" sz="3200" dirty="0" err="1">
                <a:solidFill>
                  <a:schemeClr val="tx1"/>
                </a:solidFill>
                <a:latin typeface="Futura Medium" panose="020B0602020204020303" pitchFamily="34" charset="-79"/>
                <a:cs typeface="Futura Medium" panose="020B0602020204020303" pitchFamily="34" charset="-79"/>
              </a:rPr>
              <a:t>Rephaim</a:t>
            </a:r>
            <a:r>
              <a:rPr lang="en-US" sz="3200" dirty="0">
                <a:solidFill>
                  <a:schemeClr val="tx1"/>
                </a:solidFill>
                <a:latin typeface="Futura Medium" panose="020B0602020204020303" pitchFamily="34" charset="-79"/>
                <a:cs typeface="Futura Medium" panose="020B0602020204020303" pitchFamily="34" charset="-79"/>
              </a:rPr>
              <a:t> and the Amorite and the Canaanite and the </a:t>
            </a:r>
            <a:r>
              <a:rPr lang="en-US" sz="3200" dirty="0" err="1">
                <a:solidFill>
                  <a:schemeClr val="tx1"/>
                </a:solidFill>
                <a:latin typeface="Futura Medium" panose="020B0602020204020303" pitchFamily="34" charset="-79"/>
                <a:cs typeface="Futura Medium" panose="020B0602020204020303" pitchFamily="34" charset="-79"/>
              </a:rPr>
              <a:t>Girgashite</a:t>
            </a:r>
            <a:r>
              <a:rPr lang="en-US" sz="3200" dirty="0">
                <a:solidFill>
                  <a:schemeClr val="tx1"/>
                </a:solidFill>
                <a:latin typeface="Futura Medium" panose="020B0602020204020303" pitchFamily="34" charset="-79"/>
                <a:cs typeface="Futura Medium" panose="020B0602020204020303" pitchFamily="34" charset="-79"/>
              </a:rPr>
              <a:t> and the Jebusite.”</a:t>
            </a:r>
          </a:p>
          <a:p>
            <a:br>
              <a:rPr lang="en-US" sz="2400" i="1" dirty="0">
                <a:solidFill>
                  <a:schemeClr val="tx1"/>
                </a:solidFill>
                <a:latin typeface="Futura Medium" panose="020B0602020204020303" pitchFamily="34" charset="-79"/>
                <a:cs typeface="Futura Medium" panose="020B0602020204020303" pitchFamily="34" charset="-79"/>
              </a:rPr>
            </a:br>
            <a:endParaRPr lang="en-US" dirty="0">
              <a:solidFill>
                <a:schemeClr val="tx1"/>
              </a:solidFill>
              <a:latin typeface="Futura Medium" panose="020B0602020204020303" pitchFamily="34" charset="-79"/>
              <a:cs typeface="Futura Medium" panose="020B0602020204020303" pitchFamily="34" charset="-79"/>
            </a:endParaRPr>
          </a:p>
          <a:p>
            <a:endParaRPr lang="en-US" dirty="0">
              <a:solidFill>
                <a:schemeClr val="tx1"/>
              </a:solidFill>
              <a:latin typeface="Futura Medium" panose="020B0602020204020303" pitchFamily="34" charset="-79"/>
              <a:cs typeface="Futura Medium" panose="020B0602020204020303" pitchFamily="34" charset="-79"/>
            </a:endParaRPr>
          </a:p>
          <a:p>
            <a:endParaRPr lang="en-US" dirty="0">
              <a:solidFill>
                <a:schemeClr val="tx1"/>
              </a:solidFill>
              <a:latin typeface="Futura Medium" panose="020B0602020204020303" pitchFamily="34" charset="-79"/>
              <a:cs typeface="Futura Medium" panose="020B0602020204020303" pitchFamily="34" charset="-79"/>
            </a:endParaRPr>
          </a:p>
        </p:txBody>
      </p:sp>
      <p:sp>
        <p:nvSpPr>
          <p:cNvPr id="9" name="Content Placeholder 2">
            <a:extLst>
              <a:ext uri="{FF2B5EF4-FFF2-40B4-BE49-F238E27FC236}">
                <a16:creationId xmlns:a16="http://schemas.microsoft.com/office/drawing/2014/main" id="{2ECA0700-E57B-6746-8314-01028E7D688B}"/>
              </a:ext>
            </a:extLst>
          </p:cNvPr>
          <p:cNvSpPr txBox="1">
            <a:spLocks/>
          </p:cNvSpPr>
          <p:nvPr/>
        </p:nvSpPr>
        <p:spPr>
          <a:xfrm>
            <a:off x="311146" y="5592861"/>
            <a:ext cx="11192241" cy="1275909"/>
          </a:xfrm>
          <a:prstGeom prst="rect">
            <a:avLst/>
          </a:prstGeom>
        </p:spPr>
        <p:txBody>
          <a:bodyPr vert="horz" lIns="91440" tIns="45720" rIns="91440" bIns="45720" rtlCol="0" anchor="t">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3200" b="1" dirty="0">
                <a:solidFill>
                  <a:srgbClr val="C00000"/>
                </a:solidFill>
                <a:latin typeface="Futura Medium" panose="020B0602020204020303" pitchFamily="34" charset="-79"/>
                <a:cs typeface="Futura Medium" panose="020B0602020204020303" pitchFamily="34" charset="-79"/>
              </a:rPr>
              <a:t>GOD’S LAND: </a:t>
            </a:r>
            <a:r>
              <a:rPr lang="en-US" sz="3200" b="1" dirty="0">
                <a:latin typeface="Futura Medium" panose="020B0602020204020303" pitchFamily="34" charset="-79"/>
                <a:cs typeface="Futura Medium" panose="020B0602020204020303" pitchFamily="34" charset="-79"/>
              </a:rPr>
              <a:t>TO ABRAHAM’S DESCENDANTS (SEED)</a:t>
            </a:r>
          </a:p>
          <a:p>
            <a:pPr marL="0" indent="0">
              <a:buNone/>
            </a:pPr>
            <a:r>
              <a:rPr lang="en-US" sz="3200" b="1" dirty="0">
                <a:solidFill>
                  <a:srgbClr val="C00000"/>
                </a:solidFill>
                <a:latin typeface="Futura Medium" panose="020B0602020204020303" pitchFamily="34" charset="-79"/>
                <a:cs typeface="Futura Medium" panose="020B0602020204020303" pitchFamily="34" charset="-79"/>
              </a:rPr>
              <a:t>UNCONDITIONAL AND ETERNAL</a:t>
            </a:r>
          </a:p>
        </p:txBody>
      </p:sp>
      <p:sp>
        <p:nvSpPr>
          <p:cNvPr id="10" name="TextBox 9">
            <a:extLst>
              <a:ext uri="{FF2B5EF4-FFF2-40B4-BE49-F238E27FC236}">
                <a16:creationId xmlns:a16="http://schemas.microsoft.com/office/drawing/2014/main" id="{B180774B-2EC3-954F-96CE-70C7850658FC}"/>
              </a:ext>
            </a:extLst>
          </p:cNvPr>
          <p:cNvSpPr txBox="1"/>
          <p:nvPr/>
        </p:nvSpPr>
        <p:spPr>
          <a:xfrm>
            <a:off x="150471" y="237348"/>
            <a:ext cx="9019457" cy="646331"/>
          </a:xfrm>
          <a:prstGeom prst="rect">
            <a:avLst/>
          </a:prstGeom>
          <a:noFill/>
        </p:spPr>
        <p:txBody>
          <a:bodyPr wrap="none" rtlCol="0">
            <a:spAutoFit/>
          </a:bodyPr>
          <a:lstStyle/>
          <a:p>
            <a:r>
              <a:rPr lang="en-US" sz="3600" b="1" dirty="0">
                <a:solidFill>
                  <a:srgbClr val="C00000"/>
                </a:solidFill>
                <a:latin typeface="Futura Medium" panose="020B0602020204020303" pitchFamily="34" charset="-79"/>
                <a:cs typeface="Futura Medium" panose="020B0602020204020303" pitchFamily="34" charset="-79"/>
              </a:rPr>
              <a:t>GOD’S COVENANT WITH ABRAHAM</a:t>
            </a:r>
            <a:endParaRPr lang="en-US" sz="3600"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143382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AF5254-3383-2849-9B28-6EFC40B8A10F}"/>
              </a:ext>
            </a:extLst>
          </p:cNvPr>
          <p:cNvPicPr>
            <a:picLocks noChangeAspect="1"/>
          </p:cNvPicPr>
          <p:nvPr/>
        </p:nvPicPr>
        <p:blipFill>
          <a:blip r:embed="rId2"/>
          <a:stretch>
            <a:fillRect/>
          </a:stretch>
        </p:blipFill>
        <p:spPr>
          <a:xfrm>
            <a:off x="9597182" y="-2046"/>
            <a:ext cx="2594818" cy="1460456"/>
          </a:xfrm>
          <a:prstGeom prst="rect">
            <a:avLst/>
          </a:prstGeom>
        </p:spPr>
      </p:pic>
      <p:sp>
        <p:nvSpPr>
          <p:cNvPr id="5" name="Subtitle 2">
            <a:extLst>
              <a:ext uri="{FF2B5EF4-FFF2-40B4-BE49-F238E27FC236}">
                <a16:creationId xmlns:a16="http://schemas.microsoft.com/office/drawing/2014/main" id="{6B50B65F-1D2E-E04D-A925-F0C4DFD7D3B5}"/>
              </a:ext>
            </a:extLst>
          </p:cNvPr>
          <p:cNvSpPr txBox="1">
            <a:spLocks/>
          </p:cNvSpPr>
          <p:nvPr/>
        </p:nvSpPr>
        <p:spPr>
          <a:xfrm>
            <a:off x="218549" y="1368227"/>
            <a:ext cx="11822980" cy="4524287"/>
          </a:xfrm>
          <a:prstGeom prst="rect">
            <a:avLst/>
          </a:prstGeom>
        </p:spPr>
        <p:txBody>
          <a:bodyPr vert="horz" lIns="68580" tIns="34290" rIns="68580" bIns="34290" rtlCol="0" anchor="t" anchorCtr="0">
            <a:noAutofit/>
          </a:bodyPr>
          <a:lstStyle>
            <a:lvl1pPr marL="0" indent="0" algn="l" defTabSz="914400" rtl="0" eaLnBrk="1" latinLnBrk="0" hangingPunct="1">
              <a:spcBef>
                <a:spcPct val="20000"/>
              </a:spcBef>
              <a:buClr>
                <a:schemeClr val="accent1"/>
              </a:buClr>
              <a:buFont typeface="Arial" pitchFamily="34" charset="0"/>
              <a:buNone/>
              <a:defRPr sz="2800" kern="1200">
                <a:solidFill>
                  <a:schemeClr val="tx2"/>
                </a:solidFill>
                <a:latin typeface="+mn-lt"/>
                <a:ea typeface="+mn-ea"/>
                <a:cs typeface="+mn-cs"/>
              </a:defRPr>
            </a:lvl1pPr>
            <a:lvl2pPr marL="457200" indent="0" algn="ctr" defTabSz="914400" rtl="0" eaLnBrk="1" latinLnBrk="0" hangingPunct="1">
              <a:spcBef>
                <a:spcPct val="20000"/>
              </a:spcBef>
              <a:buClr>
                <a:schemeClr val="accent1"/>
              </a:buClr>
              <a:buFont typeface="Arial" pitchFamily="34" charset="0"/>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9pPr>
          </a:lstStyle>
          <a:p>
            <a:r>
              <a:rPr lang="en-US" sz="3000" b="1" dirty="0">
                <a:solidFill>
                  <a:srgbClr val="C00000"/>
                </a:solidFill>
                <a:latin typeface="Futura Medium" panose="020B0602020204020303" pitchFamily="34" charset="-79"/>
                <a:cs typeface="Futura Medium" panose="020B0602020204020303" pitchFamily="34" charset="-79"/>
              </a:rPr>
              <a:t>Genesis 26:2-4</a:t>
            </a:r>
            <a:br>
              <a:rPr lang="en-US" sz="3000" b="1" dirty="0">
                <a:solidFill>
                  <a:srgbClr val="C00000"/>
                </a:solidFill>
                <a:latin typeface="Futura Medium" panose="020B0602020204020303" pitchFamily="34" charset="-79"/>
                <a:cs typeface="Futura Medium" panose="020B0602020204020303" pitchFamily="34" charset="-79"/>
              </a:rPr>
            </a:br>
            <a:r>
              <a:rPr lang="en-US" sz="3200" dirty="0">
                <a:solidFill>
                  <a:schemeClr val="tx1"/>
                </a:solidFill>
                <a:latin typeface="Futura Medium" panose="020B0602020204020303" pitchFamily="34" charset="-79"/>
                <a:cs typeface="Futura Medium" panose="020B0602020204020303" pitchFamily="34" charset="-79"/>
              </a:rPr>
              <a:t>The </a:t>
            </a:r>
            <a:r>
              <a:rPr lang="en-US" sz="3200" cap="small" dirty="0">
                <a:solidFill>
                  <a:schemeClr val="tx1"/>
                </a:solidFill>
                <a:latin typeface="Futura Medium" panose="020B0602020204020303" pitchFamily="34" charset="-79"/>
                <a:cs typeface="Futura Medium" panose="020B0602020204020303" pitchFamily="34" charset="-79"/>
              </a:rPr>
              <a:t>Lord</a:t>
            </a:r>
            <a:r>
              <a:rPr lang="en-US" sz="3200" dirty="0">
                <a:solidFill>
                  <a:schemeClr val="tx1"/>
                </a:solidFill>
                <a:latin typeface="Futura Medium" panose="020B0602020204020303" pitchFamily="34" charset="-79"/>
                <a:cs typeface="Futura Medium" panose="020B0602020204020303" pitchFamily="34" charset="-79"/>
              </a:rPr>
              <a:t> appeared to </a:t>
            </a:r>
            <a:r>
              <a:rPr lang="en-US" sz="3200" dirty="0">
                <a:solidFill>
                  <a:srgbClr val="C00000"/>
                </a:solidFill>
                <a:latin typeface="Futura Medium" panose="020B0602020204020303" pitchFamily="34" charset="-79"/>
                <a:cs typeface="Futura Medium" panose="020B0602020204020303" pitchFamily="34" charset="-79"/>
              </a:rPr>
              <a:t>him</a:t>
            </a:r>
            <a:r>
              <a:rPr lang="en-US" sz="3200" dirty="0">
                <a:solidFill>
                  <a:schemeClr val="tx1"/>
                </a:solidFill>
                <a:latin typeface="Futura Medium" panose="020B0602020204020303" pitchFamily="34" charset="-79"/>
                <a:cs typeface="Futura Medium" panose="020B0602020204020303" pitchFamily="34" charset="-79"/>
              </a:rPr>
              <a:t> and said, “Do not go down to Egypt; stay in the land of which I shall tell you. Sojourn in this land and I will be with you and bless you, </a:t>
            </a:r>
            <a:r>
              <a:rPr lang="en-US" sz="3200" dirty="0">
                <a:solidFill>
                  <a:srgbClr val="C00000"/>
                </a:solidFill>
                <a:latin typeface="Futura Medium" panose="020B0602020204020303" pitchFamily="34" charset="-79"/>
                <a:cs typeface="Futura Medium" panose="020B0602020204020303" pitchFamily="34" charset="-79"/>
              </a:rPr>
              <a:t>for to you and to your descendants I will give all these lands, and I will establish the oath which I swore to your father Abraham</a:t>
            </a:r>
            <a:r>
              <a:rPr lang="en-US" sz="3200" dirty="0">
                <a:solidFill>
                  <a:schemeClr val="tx1"/>
                </a:solidFill>
                <a:latin typeface="Futura Medium" panose="020B0602020204020303" pitchFamily="34" charset="-79"/>
                <a:cs typeface="Futura Medium" panose="020B0602020204020303" pitchFamily="34" charset="-79"/>
              </a:rPr>
              <a:t>. I will multiply your descendants as the stars of heaven, and will give your descendants all these lands; and by your descendants all the nations of the earth shall be blessed.</a:t>
            </a:r>
            <a:br>
              <a:rPr lang="en-US" sz="4000" i="1" dirty="0">
                <a:solidFill>
                  <a:schemeClr val="tx1"/>
                </a:solidFill>
                <a:latin typeface="Futura Medium" panose="020B0602020204020303" pitchFamily="34" charset="-79"/>
                <a:cs typeface="Futura Medium" panose="020B0602020204020303" pitchFamily="34" charset="-79"/>
              </a:rPr>
            </a:br>
            <a:endParaRPr lang="en-US" sz="3200" dirty="0">
              <a:solidFill>
                <a:schemeClr val="tx1"/>
              </a:solidFill>
              <a:latin typeface="Futura Medium" panose="020B0602020204020303" pitchFamily="34" charset="-79"/>
              <a:cs typeface="Futura Medium" panose="020B0602020204020303" pitchFamily="34" charset="-79"/>
            </a:endParaRPr>
          </a:p>
          <a:p>
            <a:br>
              <a:rPr lang="en-US" sz="2400" i="1" dirty="0">
                <a:solidFill>
                  <a:schemeClr val="tx1"/>
                </a:solidFill>
                <a:latin typeface="Futura Medium" panose="020B0602020204020303" pitchFamily="34" charset="-79"/>
                <a:cs typeface="Futura Medium" panose="020B0602020204020303" pitchFamily="34" charset="-79"/>
              </a:rPr>
            </a:br>
            <a:endParaRPr lang="en-US" dirty="0">
              <a:solidFill>
                <a:schemeClr val="tx1"/>
              </a:solidFill>
              <a:latin typeface="Futura Medium" panose="020B0602020204020303" pitchFamily="34" charset="-79"/>
              <a:cs typeface="Futura Medium" panose="020B0602020204020303" pitchFamily="34" charset="-79"/>
            </a:endParaRPr>
          </a:p>
          <a:p>
            <a:endParaRPr lang="en-US" dirty="0">
              <a:solidFill>
                <a:schemeClr val="tx1"/>
              </a:solidFill>
              <a:latin typeface="Futura Medium" panose="020B0602020204020303" pitchFamily="34" charset="-79"/>
              <a:cs typeface="Futura Medium" panose="020B0602020204020303" pitchFamily="34" charset="-79"/>
            </a:endParaRPr>
          </a:p>
          <a:p>
            <a:endParaRPr lang="en-US" dirty="0">
              <a:solidFill>
                <a:schemeClr val="tx1"/>
              </a:solidFill>
              <a:latin typeface="Futura Medium" panose="020B0602020204020303" pitchFamily="34" charset="-79"/>
              <a:cs typeface="Futura Medium" panose="020B0602020204020303" pitchFamily="34" charset="-79"/>
            </a:endParaRPr>
          </a:p>
        </p:txBody>
      </p:sp>
      <p:sp>
        <p:nvSpPr>
          <p:cNvPr id="9" name="Content Placeholder 2">
            <a:extLst>
              <a:ext uri="{FF2B5EF4-FFF2-40B4-BE49-F238E27FC236}">
                <a16:creationId xmlns:a16="http://schemas.microsoft.com/office/drawing/2014/main" id="{2ECA0700-E57B-6746-8314-01028E7D688B}"/>
              </a:ext>
            </a:extLst>
          </p:cNvPr>
          <p:cNvSpPr txBox="1">
            <a:spLocks/>
          </p:cNvSpPr>
          <p:nvPr/>
        </p:nvSpPr>
        <p:spPr>
          <a:xfrm>
            <a:off x="218549" y="5869364"/>
            <a:ext cx="11192241" cy="1275909"/>
          </a:xfrm>
          <a:prstGeom prst="rect">
            <a:avLst/>
          </a:prstGeom>
        </p:spPr>
        <p:txBody>
          <a:bodyPr vert="horz" lIns="91440" tIns="45720" rIns="91440" bIns="45720" rtlCol="0" anchor="t">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3200" b="1" dirty="0">
                <a:solidFill>
                  <a:srgbClr val="C00000"/>
                </a:solidFill>
                <a:latin typeface="Futura Medium" panose="020B0602020204020303" pitchFamily="34" charset="-79"/>
                <a:cs typeface="Futura Medium" panose="020B0602020204020303" pitchFamily="34" charset="-79"/>
              </a:rPr>
              <a:t>GOD’S LAND: </a:t>
            </a:r>
            <a:r>
              <a:rPr lang="en-US" sz="3200" b="1" dirty="0">
                <a:latin typeface="Futura Medium" panose="020B0602020204020303" pitchFamily="34" charset="-79"/>
                <a:cs typeface="Futura Medium" panose="020B0602020204020303" pitchFamily="34" charset="-79"/>
              </a:rPr>
              <a:t>TO ISAAC AND HIS DESCENDANTS (SEED)</a:t>
            </a:r>
          </a:p>
          <a:p>
            <a:pPr marL="0" indent="0">
              <a:buNone/>
            </a:pPr>
            <a:r>
              <a:rPr lang="en-US" sz="3200" b="1" dirty="0">
                <a:solidFill>
                  <a:srgbClr val="C00000"/>
                </a:solidFill>
                <a:latin typeface="Futura Medium" panose="020B0602020204020303" pitchFamily="34" charset="-79"/>
                <a:cs typeface="Futura Medium" panose="020B0602020204020303" pitchFamily="34" charset="-79"/>
              </a:rPr>
              <a:t>UNCONDITIONAL AND ETERNAL</a:t>
            </a:r>
          </a:p>
        </p:txBody>
      </p:sp>
      <p:sp>
        <p:nvSpPr>
          <p:cNvPr id="10" name="TextBox 9">
            <a:extLst>
              <a:ext uri="{FF2B5EF4-FFF2-40B4-BE49-F238E27FC236}">
                <a16:creationId xmlns:a16="http://schemas.microsoft.com/office/drawing/2014/main" id="{B180774B-2EC3-954F-96CE-70C7850658FC}"/>
              </a:ext>
            </a:extLst>
          </p:cNvPr>
          <p:cNvSpPr txBox="1"/>
          <p:nvPr/>
        </p:nvSpPr>
        <p:spPr>
          <a:xfrm>
            <a:off x="150471" y="237348"/>
            <a:ext cx="9087616" cy="1200329"/>
          </a:xfrm>
          <a:prstGeom prst="rect">
            <a:avLst/>
          </a:prstGeom>
          <a:noFill/>
        </p:spPr>
        <p:txBody>
          <a:bodyPr wrap="none" rtlCol="0">
            <a:spAutoFit/>
          </a:bodyPr>
          <a:lstStyle/>
          <a:p>
            <a:r>
              <a:rPr lang="en-US" sz="3600" b="1" dirty="0">
                <a:solidFill>
                  <a:srgbClr val="C00000"/>
                </a:solidFill>
                <a:latin typeface="Futura Medium" panose="020B0602020204020303" pitchFamily="34" charset="-79"/>
                <a:cs typeface="Futura Medium" panose="020B0602020204020303" pitchFamily="34" charset="-79"/>
              </a:rPr>
              <a:t>GOD’S COVENANT WITH ABRAHAM</a:t>
            </a:r>
            <a:br>
              <a:rPr lang="en-US" sz="3600" b="1" dirty="0">
                <a:solidFill>
                  <a:srgbClr val="C00000"/>
                </a:solidFill>
                <a:latin typeface="Futura Medium" panose="020B0602020204020303" pitchFamily="34" charset="-79"/>
                <a:cs typeface="Futura Medium" panose="020B0602020204020303" pitchFamily="34" charset="-79"/>
              </a:rPr>
            </a:br>
            <a:r>
              <a:rPr lang="en-US" sz="3600" b="1" dirty="0">
                <a:solidFill>
                  <a:srgbClr val="C00000"/>
                </a:solidFill>
                <a:latin typeface="Futura Medium" panose="020B0602020204020303" pitchFamily="34" charset="-79"/>
                <a:cs typeface="Futura Medium" panose="020B0602020204020303" pitchFamily="34" charset="-79"/>
              </a:rPr>
              <a:t>THROUGH ISAAC</a:t>
            </a:r>
            <a:endParaRPr lang="en-US" sz="3600"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9167000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AF5254-3383-2849-9B28-6EFC40B8A10F}"/>
              </a:ext>
            </a:extLst>
          </p:cNvPr>
          <p:cNvPicPr>
            <a:picLocks noChangeAspect="1"/>
          </p:cNvPicPr>
          <p:nvPr/>
        </p:nvPicPr>
        <p:blipFill>
          <a:blip r:embed="rId2"/>
          <a:stretch>
            <a:fillRect/>
          </a:stretch>
        </p:blipFill>
        <p:spPr>
          <a:xfrm>
            <a:off x="9597182" y="-2046"/>
            <a:ext cx="2594818" cy="1460456"/>
          </a:xfrm>
          <a:prstGeom prst="rect">
            <a:avLst/>
          </a:prstGeom>
        </p:spPr>
      </p:pic>
      <p:sp>
        <p:nvSpPr>
          <p:cNvPr id="5" name="Subtitle 2">
            <a:extLst>
              <a:ext uri="{FF2B5EF4-FFF2-40B4-BE49-F238E27FC236}">
                <a16:creationId xmlns:a16="http://schemas.microsoft.com/office/drawing/2014/main" id="{6B50B65F-1D2E-E04D-A925-F0C4DFD7D3B5}"/>
              </a:ext>
            </a:extLst>
          </p:cNvPr>
          <p:cNvSpPr txBox="1">
            <a:spLocks/>
          </p:cNvSpPr>
          <p:nvPr/>
        </p:nvSpPr>
        <p:spPr>
          <a:xfrm>
            <a:off x="184510" y="1588146"/>
            <a:ext cx="11822980" cy="4524287"/>
          </a:xfrm>
          <a:prstGeom prst="rect">
            <a:avLst/>
          </a:prstGeom>
        </p:spPr>
        <p:txBody>
          <a:bodyPr vert="horz" lIns="68580" tIns="34290" rIns="68580" bIns="34290" rtlCol="0" anchor="t" anchorCtr="0">
            <a:noAutofit/>
          </a:bodyPr>
          <a:lstStyle>
            <a:lvl1pPr marL="0" indent="0" algn="l" defTabSz="914400" rtl="0" eaLnBrk="1" latinLnBrk="0" hangingPunct="1">
              <a:spcBef>
                <a:spcPct val="20000"/>
              </a:spcBef>
              <a:buClr>
                <a:schemeClr val="accent1"/>
              </a:buClr>
              <a:buFont typeface="Arial" pitchFamily="34" charset="0"/>
              <a:buNone/>
              <a:defRPr sz="2800" kern="1200">
                <a:solidFill>
                  <a:schemeClr val="tx2"/>
                </a:solidFill>
                <a:latin typeface="+mn-lt"/>
                <a:ea typeface="+mn-ea"/>
                <a:cs typeface="+mn-cs"/>
              </a:defRPr>
            </a:lvl1pPr>
            <a:lvl2pPr marL="457200" indent="0" algn="ctr" defTabSz="914400" rtl="0" eaLnBrk="1" latinLnBrk="0" hangingPunct="1">
              <a:spcBef>
                <a:spcPct val="20000"/>
              </a:spcBef>
              <a:buClr>
                <a:schemeClr val="accent1"/>
              </a:buClr>
              <a:buFont typeface="Arial" pitchFamily="34" charset="0"/>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9pPr>
          </a:lstStyle>
          <a:p>
            <a:r>
              <a:rPr lang="en-US" sz="3200" b="1" dirty="0">
                <a:solidFill>
                  <a:srgbClr val="C00000"/>
                </a:solidFill>
                <a:latin typeface="Futura Medium" panose="020B0602020204020303" pitchFamily="34" charset="-79"/>
                <a:cs typeface="Futura Medium" panose="020B0602020204020303" pitchFamily="34" charset="-79"/>
              </a:rPr>
              <a:t>Genesis 28:13</a:t>
            </a:r>
            <a:br>
              <a:rPr lang="en-US" sz="3200" b="1" dirty="0">
                <a:solidFill>
                  <a:srgbClr val="C00000"/>
                </a:solidFill>
                <a:latin typeface="Futura Medium" panose="020B0602020204020303" pitchFamily="34" charset="-79"/>
                <a:cs typeface="Futura Medium" panose="020B0602020204020303" pitchFamily="34" charset="-79"/>
              </a:rPr>
            </a:br>
            <a:r>
              <a:rPr lang="en-US" sz="3600" dirty="0">
                <a:solidFill>
                  <a:schemeClr val="tx1"/>
                </a:solidFill>
                <a:latin typeface="Futura Medium" panose="020B0602020204020303" pitchFamily="34" charset="-79"/>
                <a:cs typeface="Futura Medium" panose="020B0602020204020303" pitchFamily="34" charset="-79"/>
              </a:rPr>
              <a:t>And behold, the </a:t>
            </a:r>
            <a:r>
              <a:rPr lang="en-US" sz="3600" cap="small" dirty="0">
                <a:solidFill>
                  <a:schemeClr val="tx1"/>
                </a:solidFill>
                <a:latin typeface="Futura Medium" panose="020B0602020204020303" pitchFamily="34" charset="-79"/>
                <a:cs typeface="Futura Medium" panose="020B0602020204020303" pitchFamily="34" charset="-79"/>
              </a:rPr>
              <a:t>Lord</a:t>
            </a:r>
            <a:r>
              <a:rPr lang="en-US" sz="3600" dirty="0">
                <a:solidFill>
                  <a:schemeClr val="tx1"/>
                </a:solidFill>
                <a:latin typeface="Futura Medium" panose="020B0602020204020303" pitchFamily="34" charset="-79"/>
                <a:cs typeface="Futura Medium" panose="020B0602020204020303" pitchFamily="34" charset="-79"/>
              </a:rPr>
              <a:t> stood above it and said, “I am the </a:t>
            </a:r>
            <a:r>
              <a:rPr lang="en-US" sz="3600" cap="small" dirty="0">
                <a:solidFill>
                  <a:schemeClr val="tx1"/>
                </a:solidFill>
                <a:latin typeface="Futura Medium" panose="020B0602020204020303" pitchFamily="34" charset="-79"/>
                <a:cs typeface="Futura Medium" panose="020B0602020204020303" pitchFamily="34" charset="-79"/>
              </a:rPr>
              <a:t>Lord</a:t>
            </a:r>
            <a:r>
              <a:rPr lang="en-US" sz="3600" dirty="0">
                <a:solidFill>
                  <a:schemeClr val="tx1"/>
                </a:solidFill>
                <a:latin typeface="Futura Medium" panose="020B0602020204020303" pitchFamily="34" charset="-79"/>
                <a:cs typeface="Futura Medium" panose="020B0602020204020303" pitchFamily="34" charset="-79"/>
              </a:rPr>
              <a:t>, the God of your father </a:t>
            </a:r>
            <a:r>
              <a:rPr lang="en-US" sz="3600" dirty="0">
                <a:solidFill>
                  <a:srgbClr val="C00000"/>
                </a:solidFill>
                <a:latin typeface="Futura Medium" panose="020B0602020204020303" pitchFamily="34" charset="-79"/>
                <a:cs typeface="Futura Medium" panose="020B0602020204020303" pitchFamily="34" charset="-79"/>
              </a:rPr>
              <a:t>Abraham</a:t>
            </a:r>
            <a:r>
              <a:rPr lang="en-US" sz="3600" dirty="0">
                <a:solidFill>
                  <a:schemeClr val="tx1"/>
                </a:solidFill>
                <a:latin typeface="Futura Medium" panose="020B0602020204020303" pitchFamily="34" charset="-79"/>
                <a:cs typeface="Futura Medium" panose="020B0602020204020303" pitchFamily="34" charset="-79"/>
              </a:rPr>
              <a:t> and the God of </a:t>
            </a:r>
            <a:r>
              <a:rPr lang="en-US" sz="3600" dirty="0">
                <a:solidFill>
                  <a:srgbClr val="C00000"/>
                </a:solidFill>
                <a:latin typeface="Futura Medium" panose="020B0602020204020303" pitchFamily="34" charset="-79"/>
                <a:cs typeface="Futura Medium" panose="020B0602020204020303" pitchFamily="34" charset="-79"/>
              </a:rPr>
              <a:t>Isaac; the land on which you lie, I will give it to you and to your descendants.</a:t>
            </a:r>
            <a:br>
              <a:rPr lang="en-US" sz="4000" i="1" dirty="0">
                <a:solidFill>
                  <a:schemeClr val="tx1"/>
                </a:solidFill>
                <a:latin typeface="Futura Medium" panose="020B0602020204020303" pitchFamily="34" charset="-79"/>
                <a:cs typeface="Futura Medium" panose="020B0602020204020303" pitchFamily="34" charset="-79"/>
              </a:rPr>
            </a:br>
            <a:endParaRPr lang="en-US" sz="3200" dirty="0">
              <a:solidFill>
                <a:schemeClr val="tx1"/>
              </a:solidFill>
              <a:latin typeface="Futura Medium" panose="020B0602020204020303" pitchFamily="34" charset="-79"/>
              <a:cs typeface="Futura Medium" panose="020B0602020204020303" pitchFamily="34" charset="-79"/>
            </a:endParaRPr>
          </a:p>
          <a:p>
            <a:br>
              <a:rPr lang="en-US" sz="2400" i="1" dirty="0">
                <a:solidFill>
                  <a:schemeClr val="tx1"/>
                </a:solidFill>
                <a:latin typeface="Futura Medium" panose="020B0602020204020303" pitchFamily="34" charset="-79"/>
                <a:cs typeface="Futura Medium" panose="020B0602020204020303" pitchFamily="34" charset="-79"/>
              </a:rPr>
            </a:br>
            <a:endParaRPr lang="en-US" dirty="0">
              <a:solidFill>
                <a:schemeClr val="tx1"/>
              </a:solidFill>
              <a:latin typeface="Futura Medium" panose="020B0602020204020303" pitchFamily="34" charset="-79"/>
              <a:cs typeface="Futura Medium" panose="020B0602020204020303" pitchFamily="34" charset="-79"/>
            </a:endParaRPr>
          </a:p>
          <a:p>
            <a:endParaRPr lang="en-US" dirty="0">
              <a:solidFill>
                <a:schemeClr val="tx1"/>
              </a:solidFill>
              <a:latin typeface="Futura Medium" panose="020B0602020204020303" pitchFamily="34" charset="-79"/>
              <a:cs typeface="Futura Medium" panose="020B0602020204020303" pitchFamily="34" charset="-79"/>
            </a:endParaRPr>
          </a:p>
          <a:p>
            <a:endParaRPr lang="en-US" dirty="0">
              <a:solidFill>
                <a:schemeClr val="tx1"/>
              </a:solidFill>
              <a:latin typeface="Futura Medium" panose="020B0602020204020303" pitchFamily="34" charset="-79"/>
              <a:cs typeface="Futura Medium" panose="020B0602020204020303" pitchFamily="34" charset="-79"/>
            </a:endParaRPr>
          </a:p>
        </p:txBody>
      </p:sp>
      <p:sp>
        <p:nvSpPr>
          <p:cNvPr id="9" name="Content Placeholder 2">
            <a:extLst>
              <a:ext uri="{FF2B5EF4-FFF2-40B4-BE49-F238E27FC236}">
                <a16:creationId xmlns:a16="http://schemas.microsoft.com/office/drawing/2014/main" id="{2ECA0700-E57B-6746-8314-01028E7D688B}"/>
              </a:ext>
            </a:extLst>
          </p:cNvPr>
          <p:cNvSpPr txBox="1">
            <a:spLocks/>
          </p:cNvSpPr>
          <p:nvPr/>
        </p:nvSpPr>
        <p:spPr>
          <a:xfrm>
            <a:off x="184510" y="5474478"/>
            <a:ext cx="11192241" cy="1275909"/>
          </a:xfrm>
          <a:prstGeom prst="rect">
            <a:avLst/>
          </a:prstGeom>
        </p:spPr>
        <p:txBody>
          <a:bodyPr vert="horz" lIns="91440" tIns="45720" rIns="91440" bIns="45720" rtlCol="0" anchor="t">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3200" b="1" dirty="0">
                <a:solidFill>
                  <a:srgbClr val="C00000"/>
                </a:solidFill>
                <a:latin typeface="Futura Medium" panose="020B0602020204020303" pitchFamily="34" charset="-79"/>
                <a:cs typeface="Futura Medium" panose="020B0602020204020303" pitchFamily="34" charset="-79"/>
              </a:rPr>
              <a:t>GOD’S LAND: </a:t>
            </a:r>
            <a:r>
              <a:rPr lang="en-US" sz="3200" b="1" dirty="0">
                <a:latin typeface="Futura Medium" panose="020B0602020204020303" pitchFamily="34" charset="-79"/>
                <a:cs typeface="Futura Medium" panose="020B0602020204020303" pitchFamily="34" charset="-79"/>
              </a:rPr>
              <a:t>TO JACOB AND HIS DESCENDANTS (SEED)</a:t>
            </a:r>
          </a:p>
          <a:p>
            <a:pPr marL="0" indent="0">
              <a:buNone/>
            </a:pPr>
            <a:r>
              <a:rPr lang="en-US" sz="3200" b="1" dirty="0">
                <a:solidFill>
                  <a:srgbClr val="C00000"/>
                </a:solidFill>
                <a:latin typeface="Futura Medium" panose="020B0602020204020303" pitchFamily="34" charset="-79"/>
                <a:cs typeface="Futura Medium" panose="020B0602020204020303" pitchFamily="34" charset="-79"/>
              </a:rPr>
              <a:t>UNCONDITIONAL AND ETERNAL</a:t>
            </a:r>
          </a:p>
        </p:txBody>
      </p:sp>
      <p:sp>
        <p:nvSpPr>
          <p:cNvPr id="10" name="TextBox 9">
            <a:extLst>
              <a:ext uri="{FF2B5EF4-FFF2-40B4-BE49-F238E27FC236}">
                <a16:creationId xmlns:a16="http://schemas.microsoft.com/office/drawing/2014/main" id="{B180774B-2EC3-954F-96CE-70C7850658FC}"/>
              </a:ext>
            </a:extLst>
          </p:cNvPr>
          <p:cNvSpPr txBox="1"/>
          <p:nvPr/>
        </p:nvSpPr>
        <p:spPr>
          <a:xfrm>
            <a:off x="150471" y="237348"/>
            <a:ext cx="9087616" cy="1200329"/>
          </a:xfrm>
          <a:prstGeom prst="rect">
            <a:avLst/>
          </a:prstGeom>
          <a:noFill/>
        </p:spPr>
        <p:txBody>
          <a:bodyPr wrap="none" rtlCol="0">
            <a:spAutoFit/>
          </a:bodyPr>
          <a:lstStyle/>
          <a:p>
            <a:r>
              <a:rPr lang="en-US" sz="3600" b="1" dirty="0">
                <a:solidFill>
                  <a:srgbClr val="C00000"/>
                </a:solidFill>
                <a:latin typeface="Futura Medium" panose="020B0602020204020303" pitchFamily="34" charset="-79"/>
                <a:cs typeface="Futura Medium" panose="020B0602020204020303" pitchFamily="34" charset="-79"/>
              </a:rPr>
              <a:t>GOD’S COVENANT WITH ABRAHAM</a:t>
            </a:r>
            <a:br>
              <a:rPr lang="en-US" sz="3600" b="1" dirty="0">
                <a:solidFill>
                  <a:srgbClr val="C00000"/>
                </a:solidFill>
                <a:latin typeface="Futura Medium" panose="020B0602020204020303" pitchFamily="34" charset="-79"/>
                <a:cs typeface="Futura Medium" panose="020B0602020204020303" pitchFamily="34" charset="-79"/>
              </a:rPr>
            </a:br>
            <a:r>
              <a:rPr lang="en-US" sz="3600" b="1" dirty="0">
                <a:solidFill>
                  <a:srgbClr val="C00000"/>
                </a:solidFill>
                <a:latin typeface="Futura Medium" panose="020B0602020204020303" pitchFamily="34" charset="-79"/>
                <a:cs typeface="Futura Medium" panose="020B0602020204020303" pitchFamily="34" charset="-79"/>
              </a:rPr>
              <a:t>THROUGH ISAAC AND JACOB</a:t>
            </a:r>
            <a:endParaRPr lang="en-US" sz="3600"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4476016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AF5254-3383-2849-9B28-6EFC40B8A10F}"/>
              </a:ext>
            </a:extLst>
          </p:cNvPr>
          <p:cNvPicPr>
            <a:picLocks noChangeAspect="1"/>
          </p:cNvPicPr>
          <p:nvPr/>
        </p:nvPicPr>
        <p:blipFill>
          <a:blip r:embed="rId2"/>
          <a:stretch>
            <a:fillRect/>
          </a:stretch>
        </p:blipFill>
        <p:spPr>
          <a:xfrm>
            <a:off x="9597182" y="-2046"/>
            <a:ext cx="2594818" cy="1460456"/>
          </a:xfrm>
          <a:prstGeom prst="rect">
            <a:avLst/>
          </a:prstGeom>
        </p:spPr>
      </p:pic>
      <p:sp>
        <p:nvSpPr>
          <p:cNvPr id="5" name="Subtitle 2">
            <a:extLst>
              <a:ext uri="{FF2B5EF4-FFF2-40B4-BE49-F238E27FC236}">
                <a16:creationId xmlns:a16="http://schemas.microsoft.com/office/drawing/2014/main" id="{6B50B65F-1D2E-E04D-A925-F0C4DFD7D3B5}"/>
              </a:ext>
            </a:extLst>
          </p:cNvPr>
          <p:cNvSpPr txBox="1">
            <a:spLocks/>
          </p:cNvSpPr>
          <p:nvPr/>
        </p:nvSpPr>
        <p:spPr>
          <a:xfrm>
            <a:off x="150471" y="1345078"/>
            <a:ext cx="11822980" cy="4524287"/>
          </a:xfrm>
          <a:prstGeom prst="rect">
            <a:avLst/>
          </a:prstGeom>
        </p:spPr>
        <p:txBody>
          <a:bodyPr vert="horz" lIns="68580" tIns="34290" rIns="68580" bIns="34290" rtlCol="0" anchor="t" anchorCtr="0">
            <a:noAutofit/>
          </a:bodyPr>
          <a:lstStyle>
            <a:lvl1pPr marL="0" indent="0" algn="l" defTabSz="914400" rtl="0" eaLnBrk="1" latinLnBrk="0" hangingPunct="1">
              <a:spcBef>
                <a:spcPct val="20000"/>
              </a:spcBef>
              <a:buClr>
                <a:schemeClr val="accent1"/>
              </a:buClr>
              <a:buFont typeface="Arial" pitchFamily="34" charset="0"/>
              <a:buNone/>
              <a:defRPr sz="2800" kern="1200">
                <a:solidFill>
                  <a:schemeClr val="tx2"/>
                </a:solidFill>
                <a:latin typeface="+mn-lt"/>
                <a:ea typeface="+mn-ea"/>
                <a:cs typeface="+mn-cs"/>
              </a:defRPr>
            </a:lvl1pPr>
            <a:lvl2pPr marL="457200" indent="0" algn="ctr" defTabSz="914400" rtl="0" eaLnBrk="1" latinLnBrk="0" hangingPunct="1">
              <a:spcBef>
                <a:spcPct val="20000"/>
              </a:spcBef>
              <a:buClr>
                <a:schemeClr val="accent1"/>
              </a:buClr>
              <a:buFont typeface="Arial" pitchFamily="34" charset="0"/>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9pPr>
          </a:lstStyle>
          <a:p>
            <a:r>
              <a:rPr lang="en-US" sz="3600" b="1" dirty="0">
                <a:solidFill>
                  <a:srgbClr val="C00000"/>
                </a:solidFill>
                <a:latin typeface="Futura Medium" panose="020B0602020204020303" pitchFamily="34" charset="-79"/>
                <a:cs typeface="Futura Medium" panose="020B0602020204020303" pitchFamily="34" charset="-79"/>
              </a:rPr>
              <a:t>Genesis 50:24</a:t>
            </a:r>
            <a:br>
              <a:rPr lang="en-US" sz="3600" b="1" dirty="0">
                <a:solidFill>
                  <a:srgbClr val="C00000"/>
                </a:solidFill>
                <a:latin typeface="Futura Medium" panose="020B0602020204020303" pitchFamily="34" charset="-79"/>
                <a:cs typeface="Futura Medium" panose="020B0602020204020303" pitchFamily="34" charset="-79"/>
              </a:rPr>
            </a:br>
            <a:r>
              <a:rPr lang="en-US" sz="3600" dirty="0">
                <a:solidFill>
                  <a:schemeClr val="tx1"/>
                </a:solidFill>
                <a:latin typeface="Futura Medium" panose="020B0602020204020303" pitchFamily="34" charset="-79"/>
                <a:cs typeface="Futura Medium" panose="020B0602020204020303" pitchFamily="34" charset="-79"/>
              </a:rPr>
              <a:t>Joseph said to his brothers, “I am about to die, but God will surely take care of you and bring you up from this land to </a:t>
            </a:r>
            <a:r>
              <a:rPr lang="en-US" sz="3600" dirty="0">
                <a:solidFill>
                  <a:srgbClr val="C00000"/>
                </a:solidFill>
                <a:latin typeface="Futura Medium" panose="020B0602020204020303" pitchFamily="34" charset="-79"/>
                <a:cs typeface="Futura Medium" panose="020B0602020204020303" pitchFamily="34" charset="-79"/>
              </a:rPr>
              <a:t>the land which He promised on oath to Abraham, to Isaac and to Jacob.”</a:t>
            </a:r>
          </a:p>
          <a:p>
            <a:br>
              <a:rPr lang="en-US" sz="3200" i="1" dirty="0">
                <a:solidFill>
                  <a:schemeClr val="tx1"/>
                </a:solidFill>
                <a:latin typeface="Futura Medium" panose="020B0602020204020303" pitchFamily="34" charset="-79"/>
                <a:cs typeface="Futura Medium" panose="020B0602020204020303" pitchFamily="34" charset="-79"/>
              </a:rPr>
            </a:br>
            <a:endParaRPr lang="en-US" sz="3200" dirty="0">
              <a:solidFill>
                <a:schemeClr val="tx1"/>
              </a:solidFill>
              <a:latin typeface="Futura Medium" panose="020B0602020204020303" pitchFamily="34" charset="-79"/>
              <a:cs typeface="Futura Medium" panose="020B0602020204020303" pitchFamily="34" charset="-79"/>
            </a:endParaRPr>
          </a:p>
          <a:p>
            <a:endParaRPr lang="en-US" sz="3200" dirty="0">
              <a:solidFill>
                <a:schemeClr val="tx1"/>
              </a:solidFill>
              <a:latin typeface="Futura Medium" panose="020B0602020204020303" pitchFamily="34" charset="-79"/>
              <a:cs typeface="Futura Medium" panose="020B0602020204020303" pitchFamily="34" charset="-79"/>
            </a:endParaRPr>
          </a:p>
          <a:p>
            <a:endParaRPr lang="en-US" sz="3200" dirty="0">
              <a:solidFill>
                <a:schemeClr val="tx1"/>
              </a:solidFill>
              <a:latin typeface="Futura Medium" panose="020B0602020204020303" pitchFamily="34" charset="-79"/>
              <a:cs typeface="Futura Medium" panose="020B0602020204020303" pitchFamily="34" charset="-79"/>
            </a:endParaRPr>
          </a:p>
        </p:txBody>
      </p:sp>
      <p:sp>
        <p:nvSpPr>
          <p:cNvPr id="9" name="Content Placeholder 2">
            <a:extLst>
              <a:ext uri="{FF2B5EF4-FFF2-40B4-BE49-F238E27FC236}">
                <a16:creationId xmlns:a16="http://schemas.microsoft.com/office/drawing/2014/main" id="{2ECA0700-E57B-6746-8314-01028E7D688B}"/>
              </a:ext>
            </a:extLst>
          </p:cNvPr>
          <p:cNvSpPr txBox="1">
            <a:spLocks/>
          </p:cNvSpPr>
          <p:nvPr/>
        </p:nvSpPr>
        <p:spPr>
          <a:xfrm>
            <a:off x="184510" y="5474478"/>
            <a:ext cx="11192241" cy="1275909"/>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3200" b="1" dirty="0">
                <a:solidFill>
                  <a:srgbClr val="C00000"/>
                </a:solidFill>
                <a:latin typeface="Futura Medium" panose="020B0602020204020303" pitchFamily="34" charset="-79"/>
                <a:cs typeface="Futura Medium" panose="020B0602020204020303" pitchFamily="34" charset="-79"/>
              </a:rPr>
              <a:t>GOD’S LAND: </a:t>
            </a:r>
            <a:r>
              <a:rPr lang="en-US" sz="3200" b="1" dirty="0">
                <a:latin typeface="Futura Medium" panose="020B0602020204020303" pitchFamily="34" charset="-79"/>
                <a:cs typeface="Futura Medium" panose="020B0602020204020303" pitchFamily="34" charset="-79"/>
              </a:rPr>
              <a:t>TO GIVEN AND DIVIDED BETWEEN THE SONS(12 TRIBES) OF ISRAEL(JACOB)</a:t>
            </a:r>
            <a:endParaRPr lang="en-US" sz="3200" b="1" dirty="0">
              <a:solidFill>
                <a:srgbClr val="C00000"/>
              </a:solidFill>
              <a:latin typeface="Futura Medium" panose="020B0602020204020303" pitchFamily="34" charset="-79"/>
              <a:cs typeface="Futura Medium" panose="020B0602020204020303" pitchFamily="34" charset="-79"/>
            </a:endParaRPr>
          </a:p>
        </p:txBody>
      </p:sp>
      <p:sp>
        <p:nvSpPr>
          <p:cNvPr id="10" name="TextBox 9">
            <a:extLst>
              <a:ext uri="{FF2B5EF4-FFF2-40B4-BE49-F238E27FC236}">
                <a16:creationId xmlns:a16="http://schemas.microsoft.com/office/drawing/2014/main" id="{B180774B-2EC3-954F-96CE-70C7850658FC}"/>
              </a:ext>
            </a:extLst>
          </p:cNvPr>
          <p:cNvSpPr txBox="1"/>
          <p:nvPr/>
        </p:nvSpPr>
        <p:spPr>
          <a:xfrm>
            <a:off x="150471" y="237348"/>
            <a:ext cx="9157379" cy="1077218"/>
          </a:xfrm>
          <a:prstGeom prst="rect">
            <a:avLst/>
          </a:prstGeom>
          <a:noFill/>
        </p:spPr>
        <p:txBody>
          <a:bodyPr wrap="none" rtlCol="0">
            <a:spAutoFit/>
          </a:bodyPr>
          <a:lstStyle/>
          <a:p>
            <a:r>
              <a:rPr lang="en-US" sz="3200" b="1" dirty="0">
                <a:solidFill>
                  <a:srgbClr val="C00000"/>
                </a:solidFill>
                <a:latin typeface="Futura Medium" panose="020B0602020204020303" pitchFamily="34" charset="-79"/>
                <a:cs typeface="Futura Medium" panose="020B0602020204020303" pitchFamily="34" charset="-79"/>
              </a:rPr>
              <a:t>GOD’S COVENANT WITH ABRAHAM</a:t>
            </a:r>
            <a:br>
              <a:rPr lang="en-US" sz="3200" b="1" dirty="0">
                <a:solidFill>
                  <a:srgbClr val="C00000"/>
                </a:solidFill>
                <a:latin typeface="Futura Medium" panose="020B0602020204020303" pitchFamily="34" charset="-79"/>
                <a:cs typeface="Futura Medium" panose="020B0602020204020303" pitchFamily="34" charset="-79"/>
              </a:rPr>
            </a:br>
            <a:r>
              <a:rPr lang="en-US" sz="3200" b="1" dirty="0">
                <a:solidFill>
                  <a:srgbClr val="C00000"/>
                </a:solidFill>
                <a:latin typeface="Futura Medium" panose="020B0602020204020303" pitchFamily="34" charset="-79"/>
                <a:cs typeface="Futura Medium" panose="020B0602020204020303" pitchFamily="34" charset="-79"/>
              </a:rPr>
              <a:t>THROUGH ISAAC, JACOB AND HIS SONS</a:t>
            </a:r>
            <a:endParaRPr lang="en-US" sz="3200"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8356791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AF5254-3383-2849-9B28-6EFC40B8A10F}"/>
              </a:ext>
            </a:extLst>
          </p:cNvPr>
          <p:cNvPicPr>
            <a:picLocks noChangeAspect="1"/>
          </p:cNvPicPr>
          <p:nvPr/>
        </p:nvPicPr>
        <p:blipFill>
          <a:blip r:embed="rId2"/>
          <a:stretch>
            <a:fillRect/>
          </a:stretch>
        </p:blipFill>
        <p:spPr>
          <a:xfrm>
            <a:off x="9597182" y="-2046"/>
            <a:ext cx="2594818" cy="1460456"/>
          </a:xfrm>
          <a:prstGeom prst="rect">
            <a:avLst/>
          </a:prstGeom>
        </p:spPr>
      </p:pic>
      <p:sp>
        <p:nvSpPr>
          <p:cNvPr id="5" name="Subtitle 2">
            <a:extLst>
              <a:ext uri="{FF2B5EF4-FFF2-40B4-BE49-F238E27FC236}">
                <a16:creationId xmlns:a16="http://schemas.microsoft.com/office/drawing/2014/main" id="{6B50B65F-1D2E-E04D-A925-F0C4DFD7D3B5}"/>
              </a:ext>
            </a:extLst>
          </p:cNvPr>
          <p:cNvSpPr txBox="1">
            <a:spLocks/>
          </p:cNvSpPr>
          <p:nvPr/>
        </p:nvSpPr>
        <p:spPr>
          <a:xfrm>
            <a:off x="81027" y="1166856"/>
            <a:ext cx="12110973" cy="4524287"/>
          </a:xfrm>
          <a:prstGeom prst="rect">
            <a:avLst/>
          </a:prstGeom>
        </p:spPr>
        <p:txBody>
          <a:bodyPr vert="horz" lIns="68580" tIns="34290" rIns="68580" bIns="34290" rtlCol="0" anchor="t" anchorCtr="0">
            <a:noAutofit/>
          </a:bodyPr>
          <a:lstStyle>
            <a:lvl1pPr marL="0" indent="0" algn="l" defTabSz="914400" rtl="0" eaLnBrk="1" latinLnBrk="0" hangingPunct="1">
              <a:spcBef>
                <a:spcPct val="20000"/>
              </a:spcBef>
              <a:buClr>
                <a:schemeClr val="accent1"/>
              </a:buClr>
              <a:buFont typeface="Arial" pitchFamily="34" charset="0"/>
              <a:buNone/>
              <a:defRPr sz="2800" kern="1200">
                <a:solidFill>
                  <a:schemeClr val="tx2"/>
                </a:solidFill>
                <a:latin typeface="+mn-lt"/>
                <a:ea typeface="+mn-ea"/>
                <a:cs typeface="+mn-cs"/>
              </a:defRPr>
            </a:lvl1pPr>
            <a:lvl2pPr marL="457200" indent="0" algn="ctr" defTabSz="914400" rtl="0" eaLnBrk="1" latinLnBrk="0" hangingPunct="1">
              <a:spcBef>
                <a:spcPct val="20000"/>
              </a:spcBef>
              <a:buClr>
                <a:schemeClr val="accent1"/>
              </a:buClr>
              <a:buFont typeface="Arial" pitchFamily="34" charset="0"/>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9pPr>
          </a:lstStyle>
          <a:p>
            <a:r>
              <a:rPr lang="en-US" sz="3600" b="1" dirty="0">
                <a:solidFill>
                  <a:srgbClr val="C00000"/>
                </a:solidFill>
                <a:latin typeface="Futura Medium" panose="020B0602020204020303" pitchFamily="34" charset="-79"/>
                <a:cs typeface="Futura Medium" panose="020B0602020204020303" pitchFamily="34" charset="-79"/>
              </a:rPr>
              <a:t>Deuteronomy 11:8-17</a:t>
            </a:r>
            <a:br>
              <a:rPr lang="en-US" sz="3600" b="1" dirty="0">
                <a:solidFill>
                  <a:srgbClr val="C00000"/>
                </a:solidFill>
                <a:latin typeface="Futura Medium" panose="020B0602020204020303" pitchFamily="34" charset="-79"/>
                <a:cs typeface="Futura Medium" panose="020B0602020204020303" pitchFamily="34" charset="-79"/>
              </a:rPr>
            </a:br>
            <a:r>
              <a:rPr lang="en-US" sz="3200" dirty="0">
                <a:solidFill>
                  <a:schemeClr val="tx1"/>
                </a:solidFill>
                <a:latin typeface="Futura Medium" panose="020B0602020204020303" pitchFamily="34" charset="-79"/>
                <a:cs typeface="Futura Medium" panose="020B0602020204020303" pitchFamily="34" charset="-79"/>
              </a:rPr>
              <a:t>“You shall therefore </a:t>
            </a:r>
            <a:r>
              <a:rPr lang="en-US" sz="3200" dirty="0">
                <a:solidFill>
                  <a:srgbClr val="C00000"/>
                </a:solidFill>
                <a:latin typeface="Futura Medium" panose="020B0602020204020303" pitchFamily="34" charset="-79"/>
                <a:cs typeface="Futura Medium" panose="020B0602020204020303" pitchFamily="34" charset="-79"/>
              </a:rPr>
              <a:t>keep every commandment </a:t>
            </a:r>
            <a:r>
              <a:rPr lang="en-US" sz="3200" dirty="0">
                <a:solidFill>
                  <a:schemeClr val="tx1"/>
                </a:solidFill>
                <a:latin typeface="Futura Medium" panose="020B0602020204020303" pitchFamily="34" charset="-79"/>
                <a:cs typeface="Futura Medium" panose="020B0602020204020303" pitchFamily="34" charset="-79"/>
              </a:rPr>
              <a:t>which I am commanding you today, </a:t>
            </a:r>
            <a:r>
              <a:rPr lang="en-US" sz="3200" dirty="0">
                <a:solidFill>
                  <a:srgbClr val="C00000"/>
                </a:solidFill>
                <a:latin typeface="Futura Medium" panose="020B0602020204020303" pitchFamily="34" charset="-79"/>
                <a:cs typeface="Futura Medium" panose="020B0602020204020303" pitchFamily="34" charset="-79"/>
              </a:rPr>
              <a:t>so that you may be strong and go in and possess the land</a:t>
            </a:r>
            <a:r>
              <a:rPr lang="en-US" sz="3200" dirty="0">
                <a:solidFill>
                  <a:schemeClr val="tx1"/>
                </a:solidFill>
                <a:latin typeface="Futura Medium" panose="020B0602020204020303" pitchFamily="34" charset="-79"/>
                <a:cs typeface="Futura Medium" panose="020B0602020204020303" pitchFamily="34" charset="-79"/>
              </a:rPr>
              <a:t> into which you are about to cross to possess it; so that you may </a:t>
            </a:r>
            <a:r>
              <a:rPr lang="en-US" sz="3200" dirty="0">
                <a:solidFill>
                  <a:srgbClr val="C00000"/>
                </a:solidFill>
                <a:latin typeface="Futura Medium" panose="020B0602020204020303" pitchFamily="34" charset="-79"/>
                <a:cs typeface="Futura Medium" panose="020B0602020204020303" pitchFamily="34" charset="-79"/>
              </a:rPr>
              <a:t>prolong </a:t>
            </a:r>
            <a:r>
              <a:rPr lang="en-US" sz="3200" i="1" dirty="0">
                <a:solidFill>
                  <a:srgbClr val="C00000"/>
                </a:solidFill>
                <a:latin typeface="Futura Medium" panose="020B0602020204020303" pitchFamily="34" charset="-79"/>
                <a:cs typeface="Futura Medium" panose="020B0602020204020303" pitchFamily="34" charset="-79"/>
              </a:rPr>
              <a:t>your</a:t>
            </a:r>
            <a:r>
              <a:rPr lang="en-US" sz="3200" dirty="0">
                <a:solidFill>
                  <a:srgbClr val="C00000"/>
                </a:solidFill>
                <a:latin typeface="Futura Medium" panose="020B0602020204020303" pitchFamily="34" charset="-79"/>
                <a:cs typeface="Futura Medium" panose="020B0602020204020303" pitchFamily="34" charset="-79"/>
              </a:rPr>
              <a:t> days </a:t>
            </a:r>
            <a:r>
              <a:rPr lang="en-US" sz="3200" dirty="0">
                <a:solidFill>
                  <a:schemeClr val="tx1"/>
                </a:solidFill>
                <a:latin typeface="Futura Medium" panose="020B0602020204020303" pitchFamily="34" charset="-79"/>
                <a:cs typeface="Futura Medium" panose="020B0602020204020303" pitchFamily="34" charset="-79"/>
              </a:rPr>
              <a:t>on the land which </a:t>
            </a:r>
            <a:r>
              <a:rPr lang="en-US" sz="3200" dirty="0">
                <a:solidFill>
                  <a:srgbClr val="C00000"/>
                </a:solidFill>
                <a:latin typeface="Futura Medium" panose="020B0602020204020303" pitchFamily="34" charset="-79"/>
                <a:cs typeface="Futura Medium" panose="020B0602020204020303" pitchFamily="34" charset="-79"/>
              </a:rPr>
              <a:t>the </a:t>
            </a:r>
            <a:r>
              <a:rPr lang="en-US" sz="3200" cap="small" dirty="0">
                <a:solidFill>
                  <a:srgbClr val="C00000"/>
                </a:solidFill>
                <a:latin typeface="Futura Medium" panose="020B0602020204020303" pitchFamily="34" charset="-79"/>
                <a:cs typeface="Futura Medium" panose="020B0602020204020303" pitchFamily="34" charset="-79"/>
              </a:rPr>
              <a:t>Lord</a:t>
            </a:r>
            <a:r>
              <a:rPr lang="en-US" sz="3200" dirty="0">
                <a:solidFill>
                  <a:srgbClr val="C00000"/>
                </a:solidFill>
                <a:latin typeface="Futura Medium" panose="020B0602020204020303" pitchFamily="34" charset="-79"/>
                <a:cs typeface="Futura Medium" panose="020B0602020204020303" pitchFamily="34" charset="-79"/>
              </a:rPr>
              <a:t> swore to your fathers to give to them and to their descendants</a:t>
            </a:r>
            <a:r>
              <a:rPr lang="en-US" sz="3200" dirty="0">
                <a:solidFill>
                  <a:schemeClr val="tx1"/>
                </a:solidFill>
                <a:latin typeface="Futura Medium" panose="020B0602020204020303" pitchFamily="34" charset="-79"/>
                <a:cs typeface="Futura Medium" panose="020B0602020204020303" pitchFamily="34" charset="-79"/>
              </a:rPr>
              <a:t>, a land flowing with milk and honey. For the land, into which you are entering to possess it, is not like the land of Egypt from which you came, where you used to sow your seed and water it with your foot like a vegetable garden. </a:t>
            </a:r>
            <a:br>
              <a:rPr lang="en-US" sz="3200" i="1" dirty="0">
                <a:solidFill>
                  <a:srgbClr val="C00000"/>
                </a:solidFill>
                <a:latin typeface="Futura Medium" panose="020B0602020204020303" pitchFamily="34" charset="-79"/>
                <a:cs typeface="Futura Medium" panose="020B0602020204020303" pitchFamily="34" charset="-79"/>
              </a:rPr>
            </a:br>
            <a:endParaRPr lang="en-US" sz="3200" dirty="0">
              <a:solidFill>
                <a:srgbClr val="C00000"/>
              </a:solidFill>
              <a:latin typeface="Futura Medium" panose="020B0602020204020303" pitchFamily="34" charset="-79"/>
              <a:cs typeface="Futura Medium" panose="020B0602020204020303" pitchFamily="34" charset="-79"/>
            </a:endParaRPr>
          </a:p>
          <a:p>
            <a:endParaRPr lang="en-US" sz="3200" dirty="0">
              <a:solidFill>
                <a:schemeClr val="tx1"/>
              </a:solidFill>
              <a:latin typeface="Futura Medium" panose="020B0602020204020303" pitchFamily="34" charset="-79"/>
              <a:cs typeface="Futura Medium" panose="020B0602020204020303" pitchFamily="34" charset="-79"/>
            </a:endParaRPr>
          </a:p>
          <a:p>
            <a:endParaRPr lang="en-US" sz="3200" dirty="0">
              <a:solidFill>
                <a:schemeClr val="tx1"/>
              </a:solidFill>
              <a:latin typeface="Futura Medium" panose="020B0602020204020303" pitchFamily="34" charset="-79"/>
              <a:cs typeface="Futura Medium" panose="020B0602020204020303" pitchFamily="34" charset="-79"/>
            </a:endParaRPr>
          </a:p>
        </p:txBody>
      </p:sp>
      <p:sp>
        <p:nvSpPr>
          <p:cNvPr id="10" name="TextBox 9">
            <a:extLst>
              <a:ext uri="{FF2B5EF4-FFF2-40B4-BE49-F238E27FC236}">
                <a16:creationId xmlns:a16="http://schemas.microsoft.com/office/drawing/2014/main" id="{B180774B-2EC3-954F-96CE-70C7850658FC}"/>
              </a:ext>
            </a:extLst>
          </p:cNvPr>
          <p:cNvSpPr txBox="1"/>
          <p:nvPr/>
        </p:nvSpPr>
        <p:spPr>
          <a:xfrm>
            <a:off x="69444" y="0"/>
            <a:ext cx="9081397" cy="1200329"/>
          </a:xfrm>
          <a:prstGeom prst="rect">
            <a:avLst/>
          </a:prstGeom>
          <a:noFill/>
        </p:spPr>
        <p:txBody>
          <a:bodyPr wrap="none" rtlCol="0">
            <a:spAutoFit/>
          </a:bodyPr>
          <a:lstStyle/>
          <a:p>
            <a:r>
              <a:rPr lang="en-US" sz="3600" b="1" dirty="0">
                <a:solidFill>
                  <a:srgbClr val="C00000"/>
                </a:solidFill>
                <a:latin typeface="Futura Medium" panose="020B0602020204020303" pitchFamily="34" charset="-79"/>
                <a:cs typeface="Futura Medium" panose="020B0602020204020303" pitchFamily="34" charset="-79"/>
              </a:rPr>
              <a:t>GOD CARES ABOUT THE LAND AND </a:t>
            </a:r>
            <a:br>
              <a:rPr lang="en-US" sz="3600" b="1" dirty="0">
                <a:solidFill>
                  <a:srgbClr val="C00000"/>
                </a:solidFill>
                <a:latin typeface="Futura Medium" panose="020B0602020204020303" pitchFamily="34" charset="-79"/>
                <a:cs typeface="Futura Medium" panose="020B0602020204020303" pitchFamily="34" charset="-79"/>
              </a:rPr>
            </a:br>
            <a:r>
              <a:rPr lang="en-US" sz="3600" b="1" dirty="0">
                <a:solidFill>
                  <a:srgbClr val="C00000"/>
                </a:solidFill>
                <a:latin typeface="Futura Medium" panose="020B0602020204020303" pitchFamily="34" charset="-79"/>
                <a:cs typeface="Futura Medium" panose="020B0602020204020303" pitchFamily="34" charset="-79"/>
              </a:rPr>
              <a:t>WILL BLESS ISRAEL FOR OBEDIENCE:</a:t>
            </a:r>
          </a:p>
        </p:txBody>
      </p:sp>
    </p:spTree>
    <p:extLst>
      <p:ext uri="{BB962C8B-B14F-4D97-AF65-F5344CB8AC3E}">
        <p14:creationId xmlns:p14="http://schemas.microsoft.com/office/powerpoint/2010/main" val="7439229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AF5254-3383-2849-9B28-6EFC40B8A10F}"/>
              </a:ext>
            </a:extLst>
          </p:cNvPr>
          <p:cNvPicPr>
            <a:picLocks noChangeAspect="1"/>
          </p:cNvPicPr>
          <p:nvPr/>
        </p:nvPicPr>
        <p:blipFill>
          <a:blip r:embed="rId2"/>
          <a:stretch>
            <a:fillRect/>
          </a:stretch>
        </p:blipFill>
        <p:spPr>
          <a:xfrm>
            <a:off x="9597182" y="-2046"/>
            <a:ext cx="2594818" cy="1460456"/>
          </a:xfrm>
          <a:prstGeom prst="rect">
            <a:avLst/>
          </a:prstGeom>
        </p:spPr>
      </p:pic>
      <p:sp>
        <p:nvSpPr>
          <p:cNvPr id="5" name="Subtitle 2">
            <a:extLst>
              <a:ext uri="{FF2B5EF4-FFF2-40B4-BE49-F238E27FC236}">
                <a16:creationId xmlns:a16="http://schemas.microsoft.com/office/drawing/2014/main" id="{6B50B65F-1D2E-E04D-A925-F0C4DFD7D3B5}"/>
              </a:ext>
            </a:extLst>
          </p:cNvPr>
          <p:cNvSpPr txBox="1">
            <a:spLocks/>
          </p:cNvSpPr>
          <p:nvPr/>
        </p:nvSpPr>
        <p:spPr>
          <a:xfrm>
            <a:off x="81027" y="1166856"/>
            <a:ext cx="12110973" cy="4524287"/>
          </a:xfrm>
          <a:prstGeom prst="rect">
            <a:avLst/>
          </a:prstGeom>
        </p:spPr>
        <p:txBody>
          <a:bodyPr vert="horz" lIns="68580" tIns="34290" rIns="68580" bIns="34290" rtlCol="0" anchor="t" anchorCtr="0">
            <a:noAutofit/>
          </a:bodyPr>
          <a:lstStyle>
            <a:lvl1pPr marL="0" indent="0" algn="l" defTabSz="914400" rtl="0" eaLnBrk="1" latinLnBrk="0" hangingPunct="1">
              <a:spcBef>
                <a:spcPct val="20000"/>
              </a:spcBef>
              <a:buClr>
                <a:schemeClr val="accent1"/>
              </a:buClr>
              <a:buFont typeface="Arial" pitchFamily="34" charset="0"/>
              <a:buNone/>
              <a:defRPr sz="2800" kern="1200">
                <a:solidFill>
                  <a:schemeClr val="tx2"/>
                </a:solidFill>
                <a:latin typeface="+mn-lt"/>
                <a:ea typeface="+mn-ea"/>
                <a:cs typeface="+mn-cs"/>
              </a:defRPr>
            </a:lvl1pPr>
            <a:lvl2pPr marL="457200" indent="0" algn="ctr" defTabSz="914400" rtl="0" eaLnBrk="1" latinLnBrk="0" hangingPunct="1">
              <a:spcBef>
                <a:spcPct val="20000"/>
              </a:spcBef>
              <a:buClr>
                <a:schemeClr val="accent1"/>
              </a:buClr>
              <a:buFont typeface="Arial" pitchFamily="34" charset="0"/>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9pPr>
          </a:lstStyle>
          <a:p>
            <a:r>
              <a:rPr lang="en-US" sz="3600" b="1" dirty="0">
                <a:solidFill>
                  <a:srgbClr val="C00000"/>
                </a:solidFill>
                <a:latin typeface="Futura Medium" panose="020B0602020204020303" pitchFamily="34" charset="-79"/>
                <a:cs typeface="Futura Medium" panose="020B0602020204020303" pitchFamily="34" charset="-79"/>
              </a:rPr>
              <a:t>Deuteronomy 11:8-17</a:t>
            </a:r>
            <a:br>
              <a:rPr lang="en-US" sz="3600" b="1" dirty="0">
                <a:solidFill>
                  <a:srgbClr val="C00000"/>
                </a:solidFill>
                <a:latin typeface="Futura Medium" panose="020B0602020204020303" pitchFamily="34" charset="-79"/>
                <a:cs typeface="Futura Medium" panose="020B0602020204020303" pitchFamily="34" charset="-79"/>
              </a:rPr>
            </a:br>
            <a:r>
              <a:rPr lang="en-US" sz="3200" dirty="0">
                <a:solidFill>
                  <a:schemeClr val="tx1"/>
                </a:solidFill>
                <a:latin typeface="Futura Medium" panose="020B0602020204020303" pitchFamily="34" charset="-79"/>
                <a:cs typeface="Futura Medium" panose="020B0602020204020303" pitchFamily="34" charset="-79"/>
              </a:rPr>
              <a:t>But the land into which you are about to cross to possess it, a land of hills and valleys, drinks water from the rain of heaven, </a:t>
            </a:r>
            <a:r>
              <a:rPr lang="en-US" sz="3200" dirty="0">
                <a:solidFill>
                  <a:srgbClr val="C00000"/>
                </a:solidFill>
                <a:latin typeface="Futura Medium" panose="020B0602020204020303" pitchFamily="34" charset="-79"/>
                <a:cs typeface="Futura Medium" panose="020B0602020204020303" pitchFamily="34" charset="-79"/>
              </a:rPr>
              <a:t>a land for which the </a:t>
            </a:r>
            <a:r>
              <a:rPr lang="en-US" sz="3200" cap="small" dirty="0">
                <a:solidFill>
                  <a:srgbClr val="C00000"/>
                </a:solidFill>
                <a:latin typeface="Futura Medium" panose="020B0602020204020303" pitchFamily="34" charset="-79"/>
                <a:cs typeface="Futura Medium" panose="020B0602020204020303" pitchFamily="34" charset="-79"/>
              </a:rPr>
              <a:t>Lord</a:t>
            </a:r>
            <a:r>
              <a:rPr lang="en-US" sz="3200" dirty="0">
                <a:solidFill>
                  <a:srgbClr val="C00000"/>
                </a:solidFill>
                <a:latin typeface="Futura Medium" panose="020B0602020204020303" pitchFamily="34" charset="-79"/>
                <a:cs typeface="Futura Medium" panose="020B0602020204020303" pitchFamily="34" charset="-79"/>
              </a:rPr>
              <a:t> your God cares; the eyes of the </a:t>
            </a:r>
            <a:r>
              <a:rPr lang="en-US" sz="3200" cap="small" dirty="0">
                <a:solidFill>
                  <a:srgbClr val="C00000"/>
                </a:solidFill>
                <a:latin typeface="Futura Medium" panose="020B0602020204020303" pitchFamily="34" charset="-79"/>
                <a:cs typeface="Futura Medium" panose="020B0602020204020303" pitchFamily="34" charset="-79"/>
              </a:rPr>
              <a:t>Lord</a:t>
            </a:r>
            <a:r>
              <a:rPr lang="en-US" sz="3200" dirty="0">
                <a:solidFill>
                  <a:srgbClr val="C00000"/>
                </a:solidFill>
                <a:latin typeface="Futura Medium" panose="020B0602020204020303" pitchFamily="34" charset="-79"/>
                <a:cs typeface="Futura Medium" panose="020B0602020204020303" pitchFamily="34" charset="-79"/>
              </a:rPr>
              <a:t> your God are always on it, from the beginning even to the end of the year.</a:t>
            </a:r>
            <a:r>
              <a:rPr lang="en-US" sz="3200" b="1" dirty="0">
                <a:solidFill>
                  <a:schemeClr val="bg1"/>
                </a:solidFill>
              </a:rPr>
              <a:t> </a:t>
            </a:r>
            <a:r>
              <a:rPr lang="en-US" sz="3200" dirty="0">
                <a:solidFill>
                  <a:schemeClr val="tx1"/>
                </a:solidFill>
                <a:latin typeface="Futura Medium" panose="020B0602020204020303" pitchFamily="34" charset="-79"/>
                <a:cs typeface="Futura Medium" panose="020B0602020204020303" pitchFamily="34" charset="-79"/>
              </a:rPr>
              <a:t>“It shall come about, if you </a:t>
            </a:r>
            <a:r>
              <a:rPr lang="en-US" sz="3200" dirty="0">
                <a:solidFill>
                  <a:srgbClr val="C00000"/>
                </a:solidFill>
                <a:latin typeface="Futura Medium" panose="020B0602020204020303" pitchFamily="34" charset="-79"/>
                <a:cs typeface="Futura Medium" panose="020B0602020204020303" pitchFamily="34" charset="-79"/>
              </a:rPr>
              <a:t>listen obediently </a:t>
            </a:r>
            <a:r>
              <a:rPr lang="en-US" sz="3200" dirty="0">
                <a:solidFill>
                  <a:schemeClr val="tx1"/>
                </a:solidFill>
                <a:latin typeface="Futura Medium" panose="020B0602020204020303" pitchFamily="34" charset="-79"/>
                <a:cs typeface="Futura Medium" panose="020B0602020204020303" pitchFamily="34" charset="-79"/>
              </a:rPr>
              <a:t>to my commandments which I am commanding you today, to love the </a:t>
            </a:r>
            <a:r>
              <a:rPr lang="en-US" sz="3200" cap="small" dirty="0">
                <a:solidFill>
                  <a:schemeClr val="tx1"/>
                </a:solidFill>
                <a:latin typeface="Futura Medium" panose="020B0602020204020303" pitchFamily="34" charset="-79"/>
                <a:cs typeface="Futura Medium" panose="020B0602020204020303" pitchFamily="34" charset="-79"/>
              </a:rPr>
              <a:t>Lord</a:t>
            </a:r>
            <a:r>
              <a:rPr lang="en-US" sz="3200" dirty="0">
                <a:solidFill>
                  <a:schemeClr val="tx1"/>
                </a:solidFill>
                <a:latin typeface="Futura Medium" panose="020B0602020204020303" pitchFamily="34" charset="-79"/>
                <a:cs typeface="Futura Medium" panose="020B0602020204020303" pitchFamily="34" charset="-79"/>
              </a:rPr>
              <a:t> your God and to serve Him with all your heart and all your soul, that </a:t>
            </a:r>
            <a:r>
              <a:rPr lang="en-US" sz="3200" dirty="0">
                <a:solidFill>
                  <a:srgbClr val="C00000"/>
                </a:solidFill>
                <a:latin typeface="Futura Medium" panose="020B0602020204020303" pitchFamily="34" charset="-79"/>
                <a:cs typeface="Futura Medium" panose="020B0602020204020303" pitchFamily="34" charset="-79"/>
              </a:rPr>
              <a:t>He will give the rain for your land in its season</a:t>
            </a:r>
            <a:r>
              <a:rPr lang="en-US" sz="3200" dirty="0">
                <a:solidFill>
                  <a:schemeClr val="tx1"/>
                </a:solidFill>
                <a:latin typeface="Futura Medium" panose="020B0602020204020303" pitchFamily="34" charset="-79"/>
                <a:cs typeface="Futura Medium" panose="020B0602020204020303" pitchFamily="34" charset="-79"/>
              </a:rPr>
              <a:t>, the early and late rain, that you may gather in your grain and your new wine and your oil. </a:t>
            </a:r>
            <a:endParaRPr lang="en-US" sz="3200" dirty="0">
              <a:solidFill>
                <a:srgbClr val="C00000"/>
              </a:solidFill>
              <a:latin typeface="Futura Medium" panose="020B0602020204020303" pitchFamily="34" charset="-79"/>
              <a:cs typeface="Futura Medium" panose="020B0602020204020303" pitchFamily="34" charset="-79"/>
            </a:endParaRPr>
          </a:p>
          <a:p>
            <a:br>
              <a:rPr lang="en-US" sz="3200" i="1" dirty="0">
                <a:solidFill>
                  <a:srgbClr val="C00000"/>
                </a:solidFill>
                <a:latin typeface="Futura Medium" panose="020B0602020204020303" pitchFamily="34" charset="-79"/>
                <a:cs typeface="Futura Medium" panose="020B0602020204020303" pitchFamily="34" charset="-79"/>
              </a:rPr>
            </a:br>
            <a:endParaRPr lang="en-US" sz="3200" dirty="0">
              <a:solidFill>
                <a:srgbClr val="C00000"/>
              </a:solidFill>
              <a:latin typeface="Futura Medium" panose="020B0602020204020303" pitchFamily="34" charset="-79"/>
              <a:cs typeface="Futura Medium" panose="020B0602020204020303" pitchFamily="34" charset="-79"/>
            </a:endParaRPr>
          </a:p>
          <a:p>
            <a:endParaRPr lang="en-US" sz="3200" dirty="0">
              <a:solidFill>
                <a:schemeClr val="tx1"/>
              </a:solidFill>
              <a:latin typeface="Futura Medium" panose="020B0602020204020303" pitchFamily="34" charset="-79"/>
              <a:cs typeface="Futura Medium" panose="020B0602020204020303" pitchFamily="34" charset="-79"/>
            </a:endParaRPr>
          </a:p>
          <a:p>
            <a:endParaRPr lang="en-US" sz="3200" dirty="0">
              <a:solidFill>
                <a:schemeClr val="tx1"/>
              </a:solidFill>
              <a:latin typeface="Futura Medium" panose="020B0602020204020303" pitchFamily="34" charset="-79"/>
              <a:cs typeface="Futura Medium" panose="020B0602020204020303" pitchFamily="34" charset="-79"/>
            </a:endParaRPr>
          </a:p>
        </p:txBody>
      </p:sp>
      <p:sp>
        <p:nvSpPr>
          <p:cNvPr id="10" name="TextBox 9">
            <a:extLst>
              <a:ext uri="{FF2B5EF4-FFF2-40B4-BE49-F238E27FC236}">
                <a16:creationId xmlns:a16="http://schemas.microsoft.com/office/drawing/2014/main" id="{B180774B-2EC3-954F-96CE-70C7850658FC}"/>
              </a:ext>
            </a:extLst>
          </p:cNvPr>
          <p:cNvSpPr txBox="1"/>
          <p:nvPr/>
        </p:nvSpPr>
        <p:spPr>
          <a:xfrm>
            <a:off x="69444" y="0"/>
            <a:ext cx="9081397" cy="1200329"/>
          </a:xfrm>
          <a:prstGeom prst="rect">
            <a:avLst/>
          </a:prstGeom>
          <a:noFill/>
        </p:spPr>
        <p:txBody>
          <a:bodyPr wrap="none" rtlCol="0">
            <a:spAutoFit/>
          </a:bodyPr>
          <a:lstStyle/>
          <a:p>
            <a:r>
              <a:rPr lang="en-US" sz="3600" b="1" dirty="0">
                <a:solidFill>
                  <a:srgbClr val="C00000"/>
                </a:solidFill>
                <a:latin typeface="Futura Medium" panose="020B0602020204020303" pitchFamily="34" charset="-79"/>
                <a:cs typeface="Futura Medium" panose="020B0602020204020303" pitchFamily="34" charset="-79"/>
              </a:rPr>
              <a:t>GOD CARES ABOUT THE LAND AND </a:t>
            </a:r>
            <a:br>
              <a:rPr lang="en-US" sz="3600" b="1" dirty="0">
                <a:solidFill>
                  <a:srgbClr val="C00000"/>
                </a:solidFill>
                <a:latin typeface="Futura Medium" panose="020B0602020204020303" pitchFamily="34" charset="-79"/>
                <a:cs typeface="Futura Medium" panose="020B0602020204020303" pitchFamily="34" charset="-79"/>
              </a:rPr>
            </a:br>
            <a:r>
              <a:rPr lang="en-US" sz="3600" b="1" dirty="0">
                <a:solidFill>
                  <a:srgbClr val="C00000"/>
                </a:solidFill>
                <a:latin typeface="Futura Medium" panose="020B0602020204020303" pitchFamily="34" charset="-79"/>
                <a:cs typeface="Futura Medium" panose="020B0602020204020303" pitchFamily="34" charset="-79"/>
              </a:rPr>
              <a:t>WILL BLESS ISRAEL FOR OBEDIENCE:</a:t>
            </a:r>
          </a:p>
        </p:txBody>
      </p:sp>
    </p:spTree>
    <p:extLst>
      <p:ext uri="{BB962C8B-B14F-4D97-AF65-F5344CB8AC3E}">
        <p14:creationId xmlns:p14="http://schemas.microsoft.com/office/powerpoint/2010/main" val="7001985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AF5254-3383-2849-9B28-6EFC40B8A10F}"/>
              </a:ext>
            </a:extLst>
          </p:cNvPr>
          <p:cNvPicPr>
            <a:picLocks noChangeAspect="1"/>
          </p:cNvPicPr>
          <p:nvPr/>
        </p:nvPicPr>
        <p:blipFill>
          <a:blip r:embed="rId2"/>
          <a:stretch>
            <a:fillRect/>
          </a:stretch>
        </p:blipFill>
        <p:spPr>
          <a:xfrm>
            <a:off x="9597182" y="-2046"/>
            <a:ext cx="2594818" cy="1460456"/>
          </a:xfrm>
          <a:prstGeom prst="rect">
            <a:avLst/>
          </a:prstGeom>
        </p:spPr>
      </p:pic>
      <p:sp>
        <p:nvSpPr>
          <p:cNvPr id="5" name="Subtitle 2">
            <a:extLst>
              <a:ext uri="{FF2B5EF4-FFF2-40B4-BE49-F238E27FC236}">
                <a16:creationId xmlns:a16="http://schemas.microsoft.com/office/drawing/2014/main" id="{6B50B65F-1D2E-E04D-A925-F0C4DFD7D3B5}"/>
              </a:ext>
            </a:extLst>
          </p:cNvPr>
          <p:cNvSpPr txBox="1">
            <a:spLocks/>
          </p:cNvSpPr>
          <p:nvPr/>
        </p:nvSpPr>
        <p:spPr>
          <a:xfrm>
            <a:off x="81027" y="1166856"/>
            <a:ext cx="12110973" cy="4524287"/>
          </a:xfrm>
          <a:prstGeom prst="rect">
            <a:avLst/>
          </a:prstGeom>
        </p:spPr>
        <p:txBody>
          <a:bodyPr vert="horz" lIns="68580" tIns="34290" rIns="68580" bIns="34290" rtlCol="0" anchor="t" anchorCtr="0">
            <a:noAutofit/>
          </a:bodyPr>
          <a:lstStyle>
            <a:lvl1pPr marL="0" indent="0" algn="l" defTabSz="914400" rtl="0" eaLnBrk="1" latinLnBrk="0" hangingPunct="1">
              <a:spcBef>
                <a:spcPct val="20000"/>
              </a:spcBef>
              <a:buClr>
                <a:schemeClr val="accent1"/>
              </a:buClr>
              <a:buFont typeface="Arial" pitchFamily="34" charset="0"/>
              <a:buNone/>
              <a:defRPr sz="2800" kern="1200">
                <a:solidFill>
                  <a:schemeClr val="tx2"/>
                </a:solidFill>
                <a:latin typeface="+mn-lt"/>
                <a:ea typeface="+mn-ea"/>
                <a:cs typeface="+mn-cs"/>
              </a:defRPr>
            </a:lvl1pPr>
            <a:lvl2pPr marL="457200" indent="0" algn="ctr" defTabSz="914400" rtl="0" eaLnBrk="1" latinLnBrk="0" hangingPunct="1">
              <a:spcBef>
                <a:spcPct val="20000"/>
              </a:spcBef>
              <a:buClr>
                <a:schemeClr val="accent1"/>
              </a:buClr>
              <a:buFont typeface="Arial" pitchFamily="34" charset="0"/>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9pPr>
          </a:lstStyle>
          <a:p>
            <a:r>
              <a:rPr lang="en-US" sz="3600" b="1" dirty="0">
                <a:solidFill>
                  <a:srgbClr val="C00000"/>
                </a:solidFill>
                <a:latin typeface="Futura Medium" panose="020B0602020204020303" pitchFamily="34" charset="-79"/>
                <a:cs typeface="Futura Medium" panose="020B0602020204020303" pitchFamily="34" charset="-79"/>
              </a:rPr>
              <a:t>Deuteronomy 11:8-17</a:t>
            </a:r>
            <a:br>
              <a:rPr lang="en-US" sz="3600" b="1" dirty="0">
                <a:solidFill>
                  <a:srgbClr val="C00000"/>
                </a:solidFill>
                <a:latin typeface="Futura Medium" panose="020B0602020204020303" pitchFamily="34" charset="-79"/>
                <a:cs typeface="Futura Medium" panose="020B0602020204020303" pitchFamily="34" charset="-79"/>
              </a:rPr>
            </a:br>
            <a:r>
              <a:rPr lang="en-US" sz="3200" dirty="0">
                <a:solidFill>
                  <a:schemeClr val="tx1"/>
                </a:solidFill>
                <a:latin typeface="Futura Medium" panose="020B0602020204020303" pitchFamily="34" charset="-79"/>
                <a:cs typeface="Futura Medium" panose="020B0602020204020303" pitchFamily="34" charset="-79"/>
              </a:rPr>
              <a:t>He will give grass in your fields for your cattle, and you will eat and be satisfied. Beware that your hearts are not deceived, and that you </a:t>
            </a:r>
            <a:r>
              <a:rPr lang="en-US" sz="3200" dirty="0">
                <a:solidFill>
                  <a:srgbClr val="C00000"/>
                </a:solidFill>
                <a:latin typeface="Futura Medium" panose="020B0602020204020303" pitchFamily="34" charset="-79"/>
                <a:cs typeface="Futura Medium" panose="020B0602020204020303" pitchFamily="34" charset="-79"/>
              </a:rPr>
              <a:t>do not turn away and serve other gods and worship them</a:t>
            </a:r>
            <a:r>
              <a:rPr lang="en-US" sz="3200" dirty="0">
                <a:solidFill>
                  <a:schemeClr val="tx1"/>
                </a:solidFill>
                <a:latin typeface="Futura Medium" panose="020B0602020204020303" pitchFamily="34" charset="-79"/>
                <a:cs typeface="Futura Medium" panose="020B0602020204020303" pitchFamily="34" charset="-79"/>
              </a:rPr>
              <a:t>. Or the anger of the </a:t>
            </a:r>
            <a:r>
              <a:rPr lang="en-US" sz="3200" cap="small" dirty="0">
                <a:solidFill>
                  <a:schemeClr val="tx1"/>
                </a:solidFill>
                <a:latin typeface="Futura Medium" panose="020B0602020204020303" pitchFamily="34" charset="-79"/>
                <a:cs typeface="Futura Medium" panose="020B0602020204020303" pitchFamily="34" charset="-79"/>
              </a:rPr>
              <a:t>Lord</a:t>
            </a:r>
            <a:r>
              <a:rPr lang="en-US" sz="3200" dirty="0">
                <a:solidFill>
                  <a:schemeClr val="tx1"/>
                </a:solidFill>
                <a:latin typeface="Futura Medium" panose="020B0602020204020303" pitchFamily="34" charset="-79"/>
                <a:cs typeface="Futura Medium" panose="020B0602020204020303" pitchFamily="34" charset="-79"/>
              </a:rPr>
              <a:t> will be kindled against you, and </a:t>
            </a:r>
            <a:r>
              <a:rPr lang="en-US" sz="3200" dirty="0">
                <a:solidFill>
                  <a:srgbClr val="C00000"/>
                </a:solidFill>
                <a:latin typeface="Futura Medium" panose="020B0602020204020303" pitchFamily="34" charset="-79"/>
                <a:cs typeface="Futura Medium" panose="020B0602020204020303" pitchFamily="34" charset="-79"/>
              </a:rPr>
              <a:t>He will shut up the heavens so that there will be no rain </a:t>
            </a:r>
            <a:r>
              <a:rPr lang="en-US" sz="3200" dirty="0">
                <a:solidFill>
                  <a:schemeClr val="tx1"/>
                </a:solidFill>
                <a:latin typeface="Futura Medium" panose="020B0602020204020303" pitchFamily="34" charset="-79"/>
                <a:cs typeface="Futura Medium" panose="020B0602020204020303" pitchFamily="34" charset="-79"/>
              </a:rPr>
              <a:t>and the ground will not yield its fruit; and </a:t>
            </a:r>
            <a:r>
              <a:rPr lang="en-US" sz="3200" dirty="0">
                <a:solidFill>
                  <a:srgbClr val="C00000"/>
                </a:solidFill>
                <a:latin typeface="Futura Medium" panose="020B0602020204020303" pitchFamily="34" charset="-79"/>
                <a:cs typeface="Futura Medium" panose="020B0602020204020303" pitchFamily="34" charset="-79"/>
              </a:rPr>
              <a:t>you will perish quickly from the good land which the </a:t>
            </a:r>
            <a:r>
              <a:rPr lang="en-US" sz="3200" cap="small" dirty="0">
                <a:solidFill>
                  <a:srgbClr val="C00000"/>
                </a:solidFill>
                <a:latin typeface="Futura Medium" panose="020B0602020204020303" pitchFamily="34" charset="-79"/>
                <a:cs typeface="Futura Medium" panose="020B0602020204020303" pitchFamily="34" charset="-79"/>
              </a:rPr>
              <a:t>Lord</a:t>
            </a:r>
            <a:r>
              <a:rPr lang="en-US" sz="3200" dirty="0">
                <a:solidFill>
                  <a:srgbClr val="C00000"/>
                </a:solidFill>
                <a:latin typeface="Futura Medium" panose="020B0602020204020303" pitchFamily="34" charset="-79"/>
                <a:cs typeface="Futura Medium" panose="020B0602020204020303" pitchFamily="34" charset="-79"/>
              </a:rPr>
              <a:t> is giving you.</a:t>
            </a:r>
          </a:p>
          <a:p>
            <a:endParaRPr lang="en-US" sz="3200" dirty="0">
              <a:solidFill>
                <a:srgbClr val="C00000"/>
              </a:solidFill>
              <a:latin typeface="Futura Medium" panose="020B0602020204020303" pitchFamily="34" charset="-79"/>
              <a:cs typeface="Futura Medium" panose="020B0602020204020303" pitchFamily="34" charset="-79"/>
            </a:endParaRPr>
          </a:p>
          <a:p>
            <a:br>
              <a:rPr lang="en-US" sz="3200" i="1" dirty="0">
                <a:solidFill>
                  <a:srgbClr val="C00000"/>
                </a:solidFill>
                <a:latin typeface="Futura Medium" panose="020B0602020204020303" pitchFamily="34" charset="-79"/>
                <a:cs typeface="Futura Medium" panose="020B0602020204020303" pitchFamily="34" charset="-79"/>
              </a:rPr>
            </a:br>
            <a:endParaRPr lang="en-US" sz="3200" dirty="0">
              <a:solidFill>
                <a:srgbClr val="C00000"/>
              </a:solidFill>
              <a:latin typeface="Futura Medium" panose="020B0602020204020303" pitchFamily="34" charset="-79"/>
              <a:cs typeface="Futura Medium" panose="020B0602020204020303" pitchFamily="34" charset="-79"/>
            </a:endParaRPr>
          </a:p>
          <a:p>
            <a:endParaRPr lang="en-US" sz="3200" dirty="0">
              <a:solidFill>
                <a:schemeClr val="tx1"/>
              </a:solidFill>
              <a:latin typeface="Futura Medium" panose="020B0602020204020303" pitchFamily="34" charset="-79"/>
              <a:cs typeface="Futura Medium" panose="020B0602020204020303" pitchFamily="34" charset="-79"/>
            </a:endParaRPr>
          </a:p>
          <a:p>
            <a:endParaRPr lang="en-US" sz="3200" dirty="0">
              <a:solidFill>
                <a:schemeClr val="tx1"/>
              </a:solidFill>
              <a:latin typeface="Futura Medium" panose="020B0602020204020303" pitchFamily="34" charset="-79"/>
              <a:cs typeface="Futura Medium" panose="020B0602020204020303" pitchFamily="34" charset="-79"/>
            </a:endParaRPr>
          </a:p>
        </p:txBody>
      </p:sp>
      <p:sp>
        <p:nvSpPr>
          <p:cNvPr id="10" name="TextBox 9">
            <a:extLst>
              <a:ext uri="{FF2B5EF4-FFF2-40B4-BE49-F238E27FC236}">
                <a16:creationId xmlns:a16="http://schemas.microsoft.com/office/drawing/2014/main" id="{B180774B-2EC3-954F-96CE-70C7850658FC}"/>
              </a:ext>
            </a:extLst>
          </p:cNvPr>
          <p:cNvSpPr txBox="1"/>
          <p:nvPr/>
        </p:nvSpPr>
        <p:spPr>
          <a:xfrm>
            <a:off x="69444" y="0"/>
            <a:ext cx="9081397" cy="1200329"/>
          </a:xfrm>
          <a:prstGeom prst="rect">
            <a:avLst/>
          </a:prstGeom>
          <a:noFill/>
        </p:spPr>
        <p:txBody>
          <a:bodyPr wrap="none" rtlCol="0">
            <a:spAutoFit/>
          </a:bodyPr>
          <a:lstStyle/>
          <a:p>
            <a:r>
              <a:rPr lang="en-US" sz="3600" b="1" dirty="0">
                <a:solidFill>
                  <a:srgbClr val="C00000"/>
                </a:solidFill>
                <a:latin typeface="Futura Medium" panose="020B0602020204020303" pitchFamily="34" charset="-79"/>
                <a:cs typeface="Futura Medium" panose="020B0602020204020303" pitchFamily="34" charset="-79"/>
              </a:rPr>
              <a:t>GOD CARES ABOUT THE LAND AND </a:t>
            </a:r>
            <a:br>
              <a:rPr lang="en-US" sz="3600" b="1" dirty="0">
                <a:solidFill>
                  <a:srgbClr val="C00000"/>
                </a:solidFill>
                <a:latin typeface="Futura Medium" panose="020B0602020204020303" pitchFamily="34" charset="-79"/>
                <a:cs typeface="Futura Medium" panose="020B0602020204020303" pitchFamily="34" charset="-79"/>
              </a:rPr>
            </a:br>
            <a:r>
              <a:rPr lang="en-US" sz="3600" b="1" dirty="0">
                <a:solidFill>
                  <a:srgbClr val="C00000"/>
                </a:solidFill>
                <a:latin typeface="Futura Medium" panose="020B0602020204020303" pitchFamily="34" charset="-79"/>
                <a:cs typeface="Futura Medium" panose="020B0602020204020303" pitchFamily="34" charset="-79"/>
              </a:rPr>
              <a:t>WILL BLESS ISRAEL FOR OBEDIENCE:</a:t>
            </a:r>
          </a:p>
        </p:txBody>
      </p:sp>
    </p:spTree>
    <p:extLst>
      <p:ext uri="{BB962C8B-B14F-4D97-AF65-F5344CB8AC3E}">
        <p14:creationId xmlns:p14="http://schemas.microsoft.com/office/powerpoint/2010/main" val="7320109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AF5254-3383-2849-9B28-6EFC40B8A10F}"/>
              </a:ext>
            </a:extLst>
          </p:cNvPr>
          <p:cNvPicPr>
            <a:picLocks noChangeAspect="1"/>
          </p:cNvPicPr>
          <p:nvPr/>
        </p:nvPicPr>
        <p:blipFill>
          <a:blip r:embed="rId2"/>
          <a:stretch>
            <a:fillRect/>
          </a:stretch>
        </p:blipFill>
        <p:spPr>
          <a:xfrm>
            <a:off x="9597182" y="-2046"/>
            <a:ext cx="2594818" cy="1460456"/>
          </a:xfrm>
          <a:prstGeom prst="rect">
            <a:avLst/>
          </a:prstGeom>
        </p:spPr>
      </p:pic>
      <p:sp>
        <p:nvSpPr>
          <p:cNvPr id="5" name="Subtitle 2">
            <a:extLst>
              <a:ext uri="{FF2B5EF4-FFF2-40B4-BE49-F238E27FC236}">
                <a16:creationId xmlns:a16="http://schemas.microsoft.com/office/drawing/2014/main" id="{6B50B65F-1D2E-E04D-A925-F0C4DFD7D3B5}"/>
              </a:ext>
            </a:extLst>
          </p:cNvPr>
          <p:cNvSpPr txBox="1">
            <a:spLocks/>
          </p:cNvSpPr>
          <p:nvPr/>
        </p:nvSpPr>
        <p:spPr>
          <a:xfrm>
            <a:off x="69444" y="983847"/>
            <a:ext cx="12122556" cy="4524287"/>
          </a:xfrm>
          <a:prstGeom prst="rect">
            <a:avLst/>
          </a:prstGeom>
        </p:spPr>
        <p:txBody>
          <a:bodyPr vert="horz" lIns="68580" tIns="34290" rIns="68580" bIns="34290" rtlCol="0" anchor="t" anchorCtr="0">
            <a:noAutofit/>
          </a:bodyPr>
          <a:lstStyle>
            <a:lvl1pPr marL="0" indent="0" algn="l" defTabSz="914400" rtl="0" eaLnBrk="1" latinLnBrk="0" hangingPunct="1">
              <a:spcBef>
                <a:spcPct val="20000"/>
              </a:spcBef>
              <a:buClr>
                <a:schemeClr val="accent1"/>
              </a:buClr>
              <a:buFont typeface="Arial" pitchFamily="34" charset="0"/>
              <a:buNone/>
              <a:defRPr sz="2800" kern="1200">
                <a:solidFill>
                  <a:schemeClr val="tx2"/>
                </a:solidFill>
                <a:latin typeface="+mn-lt"/>
                <a:ea typeface="+mn-ea"/>
                <a:cs typeface="+mn-cs"/>
              </a:defRPr>
            </a:lvl1pPr>
            <a:lvl2pPr marL="457200" indent="0" algn="ctr" defTabSz="914400" rtl="0" eaLnBrk="1" latinLnBrk="0" hangingPunct="1">
              <a:spcBef>
                <a:spcPct val="20000"/>
              </a:spcBef>
              <a:buClr>
                <a:schemeClr val="accent1"/>
              </a:buClr>
              <a:buFont typeface="Arial" pitchFamily="34" charset="0"/>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9pPr>
          </a:lstStyle>
          <a:p>
            <a:r>
              <a:rPr lang="en-US" sz="3200" b="1" dirty="0">
                <a:solidFill>
                  <a:srgbClr val="C00000"/>
                </a:solidFill>
                <a:latin typeface="Futura Medium" panose="020B0602020204020303" pitchFamily="34" charset="-79"/>
                <a:cs typeface="Futura Medium" panose="020B0602020204020303" pitchFamily="34" charset="-79"/>
              </a:rPr>
              <a:t>Deuteronomy 7:7-9</a:t>
            </a:r>
          </a:p>
          <a:p>
            <a:r>
              <a:rPr lang="en-US" sz="3400" dirty="0">
                <a:solidFill>
                  <a:schemeClr val="tx1"/>
                </a:solidFill>
                <a:latin typeface="Futura Medium" panose="020B0602020204020303" pitchFamily="34" charset="-79"/>
                <a:cs typeface="Futura Medium" panose="020B0602020204020303" pitchFamily="34" charset="-79"/>
              </a:rPr>
              <a:t>“The </a:t>
            </a:r>
            <a:r>
              <a:rPr lang="en-US" sz="3400" cap="small" dirty="0">
                <a:solidFill>
                  <a:schemeClr val="tx1"/>
                </a:solidFill>
                <a:latin typeface="Futura Medium" panose="020B0602020204020303" pitchFamily="34" charset="-79"/>
                <a:cs typeface="Futura Medium" panose="020B0602020204020303" pitchFamily="34" charset="-79"/>
              </a:rPr>
              <a:t>Lord</a:t>
            </a:r>
            <a:r>
              <a:rPr lang="en-US" sz="3400" dirty="0">
                <a:solidFill>
                  <a:schemeClr val="tx1"/>
                </a:solidFill>
                <a:latin typeface="Futura Medium" panose="020B0602020204020303" pitchFamily="34" charset="-79"/>
                <a:cs typeface="Futura Medium" panose="020B0602020204020303" pitchFamily="34" charset="-79"/>
              </a:rPr>
              <a:t> did not set His love on you nor choose you because you were more in number than any of the peoples, for you were the fewest of all peoples, but </a:t>
            </a:r>
            <a:r>
              <a:rPr lang="en-US" sz="3400" dirty="0">
                <a:solidFill>
                  <a:srgbClr val="C00000"/>
                </a:solidFill>
                <a:latin typeface="Futura Medium" panose="020B0602020204020303" pitchFamily="34" charset="-79"/>
                <a:cs typeface="Futura Medium" panose="020B0602020204020303" pitchFamily="34" charset="-79"/>
              </a:rPr>
              <a:t>because the </a:t>
            </a:r>
            <a:r>
              <a:rPr lang="en-US" sz="3400" cap="small" dirty="0">
                <a:solidFill>
                  <a:srgbClr val="C00000"/>
                </a:solidFill>
                <a:latin typeface="Futura Medium" panose="020B0602020204020303" pitchFamily="34" charset="-79"/>
                <a:cs typeface="Futura Medium" panose="020B0602020204020303" pitchFamily="34" charset="-79"/>
              </a:rPr>
              <a:t>Lord</a:t>
            </a:r>
            <a:r>
              <a:rPr lang="en-US" sz="3400" dirty="0">
                <a:solidFill>
                  <a:srgbClr val="C00000"/>
                </a:solidFill>
                <a:latin typeface="Futura Medium" panose="020B0602020204020303" pitchFamily="34" charset="-79"/>
                <a:cs typeface="Futura Medium" panose="020B0602020204020303" pitchFamily="34" charset="-79"/>
              </a:rPr>
              <a:t> </a:t>
            </a:r>
            <a:br>
              <a:rPr lang="en-US" sz="3400" dirty="0">
                <a:solidFill>
                  <a:srgbClr val="C00000"/>
                </a:solidFill>
                <a:latin typeface="Futura Medium" panose="020B0602020204020303" pitchFamily="34" charset="-79"/>
                <a:cs typeface="Futura Medium" panose="020B0602020204020303" pitchFamily="34" charset="-79"/>
              </a:rPr>
            </a:br>
            <a:r>
              <a:rPr lang="en-US" sz="3400" dirty="0">
                <a:solidFill>
                  <a:srgbClr val="C00000"/>
                </a:solidFill>
                <a:latin typeface="Futura Medium" panose="020B0602020204020303" pitchFamily="34" charset="-79"/>
                <a:cs typeface="Futura Medium" panose="020B0602020204020303" pitchFamily="34" charset="-79"/>
              </a:rPr>
              <a:t>loved you and kept the oath which He swore to your forefathers</a:t>
            </a:r>
            <a:r>
              <a:rPr lang="en-US" sz="3400" dirty="0">
                <a:solidFill>
                  <a:schemeClr val="tx1"/>
                </a:solidFill>
                <a:latin typeface="Futura Medium" panose="020B0602020204020303" pitchFamily="34" charset="-79"/>
                <a:cs typeface="Futura Medium" panose="020B0602020204020303" pitchFamily="34" charset="-79"/>
              </a:rPr>
              <a:t>, the </a:t>
            </a:r>
            <a:r>
              <a:rPr lang="en-US" sz="3400" cap="small" dirty="0">
                <a:solidFill>
                  <a:schemeClr val="tx1"/>
                </a:solidFill>
                <a:latin typeface="Futura Medium" panose="020B0602020204020303" pitchFamily="34" charset="-79"/>
                <a:cs typeface="Futura Medium" panose="020B0602020204020303" pitchFamily="34" charset="-79"/>
              </a:rPr>
              <a:t>Lord</a:t>
            </a:r>
            <a:r>
              <a:rPr lang="en-US" sz="3400" dirty="0">
                <a:solidFill>
                  <a:schemeClr val="tx1"/>
                </a:solidFill>
                <a:latin typeface="Futura Medium" panose="020B0602020204020303" pitchFamily="34" charset="-79"/>
                <a:cs typeface="Futura Medium" panose="020B0602020204020303" pitchFamily="34" charset="-79"/>
              </a:rPr>
              <a:t> brought you out by a mighty hand and redeemed you from the house of slavery, from the hand of Pharaoh king of Egypt. </a:t>
            </a:r>
            <a:r>
              <a:rPr lang="en-US" sz="3400" dirty="0">
                <a:solidFill>
                  <a:srgbClr val="C00000"/>
                </a:solidFill>
                <a:latin typeface="Futura Medium" panose="020B0602020204020303" pitchFamily="34" charset="-79"/>
                <a:cs typeface="Futura Medium" panose="020B0602020204020303" pitchFamily="34" charset="-79"/>
              </a:rPr>
              <a:t>Know therefore that the </a:t>
            </a:r>
            <a:r>
              <a:rPr lang="en-US" sz="3400" cap="small" dirty="0">
                <a:solidFill>
                  <a:srgbClr val="C00000"/>
                </a:solidFill>
                <a:latin typeface="Futura Medium" panose="020B0602020204020303" pitchFamily="34" charset="-79"/>
                <a:cs typeface="Futura Medium" panose="020B0602020204020303" pitchFamily="34" charset="-79"/>
              </a:rPr>
              <a:t>Lord </a:t>
            </a:r>
            <a:r>
              <a:rPr lang="en-US" sz="3400" dirty="0">
                <a:solidFill>
                  <a:srgbClr val="C00000"/>
                </a:solidFill>
                <a:latin typeface="Futura Medium" panose="020B0602020204020303" pitchFamily="34" charset="-79"/>
                <a:cs typeface="Futura Medium" panose="020B0602020204020303" pitchFamily="34" charset="-79"/>
              </a:rPr>
              <a:t>your God, He is God, the faithful God, who keeps His covenant and His lovingkindness to a thousandth generation </a:t>
            </a:r>
            <a:r>
              <a:rPr lang="en-US" sz="3400" dirty="0">
                <a:solidFill>
                  <a:schemeClr val="tx1"/>
                </a:solidFill>
                <a:latin typeface="Futura Medium" panose="020B0602020204020303" pitchFamily="34" charset="-79"/>
                <a:cs typeface="Futura Medium" panose="020B0602020204020303" pitchFamily="34" charset="-79"/>
              </a:rPr>
              <a:t>with those who love Him and keep His commandments;</a:t>
            </a:r>
          </a:p>
          <a:p>
            <a:endParaRPr lang="en-US" sz="5400" b="1" dirty="0">
              <a:solidFill>
                <a:schemeClr val="bg1"/>
              </a:solidFill>
            </a:endParaRPr>
          </a:p>
        </p:txBody>
      </p:sp>
      <p:sp>
        <p:nvSpPr>
          <p:cNvPr id="10" name="TextBox 9">
            <a:extLst>
              <a:ext uri="{FF2B5EF4-FFF2-40B4-BE49-F238E27FC236}">
                <a16:creationId xmlns:a16="http://schemas.microsoft.com/office/drawing/2014/main" id="{B180774B-2EC3-954F-96CE-70C7850658FC}"/>
              </a:ext>
            </a:extLst>
          </p:cNvPr>
          <p:cNvSpPr txBox="1"/>
          <p:nvPr/>
        </p:nvSpPr>
        <p:spPr>
          <a:xfrm>
            <a:off x="69444" y="0"/>
            <a:ext cx="10217541" cy="1138773"/>
          </a:xfrm>
          <a:prstGeom prst="rect">
            <a:avLst/>
          </a:prstGeom>
          <a:noFill/>
        </p:spPr>
        <p:txBody>
          <a:bodyPr wrap="none" rtlCol="0">
            <a:spAutoFit/>
          </a:bodyPr>
          <a:lstStyle/>
          <a:p>
            <a:r>
              <a:rPr lang="en-US" sz="3400" b="1" dirty="0">
                <a:solidFill>
                  <a:srgbClr val="C00000"/>
                </a:solidFill>
                <a:latin typeface="Futura Medium" panose="020B0602020204020303" pitchFamily="34" charset="-79"/>
                <a:cs typeface="Futura Medium" panose="020B0602020204020303" pitchFamily="34" charset="-79"/>
              </a:rPr>
              <a:t>THE LAND IS PROMISED BASED ON GOD’S </a:t>
            </a:r>
            <a:br>
              <a:rPr lang="en-US" sz="3400" b="1" dirty="0">
                <a:solidFill>
                  <a:srgbClr val="C00000"/>
                </a:solidFill>
                <a:latin typeface="Futura Medium" panose="020B0602020204020303" pitchFamily="34" charset="-79"/>
                <a:cs typeface="Futura Medium" panose="020B0602020204020303" pitchFamily="34" charset="-79"/>
              </a:rPr>
            </a:br>
            <a:r>
              <a:rPr lang="en-US" sz="3400" b="1" dirty="0">
                <a:solidFill>
                  <a:srgbClr val="C00000"/>
                </a:solidFill>
                <a:latin typeface="Futura Medium" panose="020B0602020204020303" pitchFamily="34" charset="-79"/>
                <a:cs typeface="Futura Medium" panose="020B0602020204020303" pitchFamily="34" charset="-79"/>
              </a:rPr>
              <a:t>CHARACTER </a:t>
            </a:r>
            <a:r>
              <a:rPr lang="en-US" sz="3400" b="1" dirty="0">
                <a:latin typeface="Futura Medium" panose="020B0602020204020303" pitchFamily="34" charset="-79"/>
                <a:cs typeface="Futura Medium" panose="020B0602020204020303" pitchFamily="34" charset="-79"/>
              </a:rPr>
              <a:t>NOT</a:t>
            </a:r>
            <a:r>
              <a:rPr lang="en-US" sz="3400" b="1" dirty="0">
                <a:solidFill>
                  <a:srgbClr val="C00000"/>
                </a:solidFill>
                <a:latin typeface="Futura Medium" panose="020B0602020204020303" pitchFamily="34" charset="-79"/>
                <a:cs typeface="Futura Medium" panose="020B0602020204020303" pitchFamily="34" charset="-79"/>
              </a:rPr>
              <a:t> ISRAEL PERFORMANCE:</a:t>
            </a:r>
          </a:p>
        </p:txBody>
      </p:sp>
    </p:spTree>
    <p:extLst>
      <p:ext uri="{BB962C8B-B14F-4D97-AF65-F5344CB8AC3E}">
        <p14:creationId xmlns:p14="http://schemas.microsoft.com/office/powerpoint/2010/main" val="39983855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AF5254-3383-2849-9B28-6EFC40B8A10F}"/>
              </a:ext>
            </a:extLst>
          </p:cNvPr>
          <p:cNvPicPr>
            <a:picLocks noChangeAspect="1"/>
          </p:cNvPicPr>
          <p:nvPr/>
        </p:nvPicPr>
        <p:blipFill>
          <a:blip r:embed="rId2"/>
          <a:stretch>
            <a:fillRect/>
          </a:stretch>
        </p:blipFill>
        <p:spPr>
          <a:xfrm>
            <a:off x="9597182" y="-2046"/>
            <a:ext cx="2594818" cy="1460456"/>
          </a:xfrm>
          <a:prstGeom prst="rect">
            <a:avLst/>
          </a:prstGeom>
        </p:spPr>
      </p:pic>
      <p:sp>
        <p:nvSpPr>
          <p:cNvPr id="5" name="Subtitle 2">
            <a:extLst>
              <a:ext uri="{FF2B5EF4-FFF2-40B4-BE49-F238E27FC236}">
                <a16:creationId xmlns:a16="http://schemas.microsoft.com/office/drawing/2014/main" id="{6B50B65F-1D2E-E04D-A925-F0C4DFD7D3B5}"/>
              </a:ext>
            </a:extLst>
          </p:cNvPr>
          <p:cNvSpPr txBox="1">
            <a:spLocks/>
          </p:cNvSpPr>
          <p:nvPr/>
        </p:nvSpPr>
        <p:spPr>
          <a:xfrm>
            <a:off x="34722" y="511613"/>
            <a:ext cx="12122556" cy="4524287"/>
          </a:xfrm>
          <a:prstGeom prst="rect">
            <a:avLst/>
          </a:prstGeom>
        </p:spPr>
        <p:txBody>
          <a:bodyPr vert="horz" lIns="68580" tIns="34290" rIns="68580" bIns="34290" rtlCol="0" anchor="t" anchorCtr="0">
            <a:noAutofit/>
          </a:bodyPr>
          <a:lstStyle>
            <a:lvl1pPr marL="0" indent="0" algn="l" defTabSz="914400" rtl="0" eaLnBrk="1" latinLnBrk="0" hangingPunct="1">
              <a:spcBef>
                <a:spcPct val="20000"/>
              </a:spcBef>
              <a:buClr>
                <a:schemeClr val="accent1"/>
              </a:buClr>
              <a:buFont typeface="Arial" pitchFamily="34" charset="0"/>
              <a:buNone/>
              <a:defRPr sz="2800" kern="1200">
                <a:solidFill>
                  <a:schemeClr val="tx2"/>
                </a:solidFill>
                <a:latin typeface="+mn-lt"/>
                <a:ea typeface="+mn-ea"/>
                <a:cs typeface="+mn-cs"/>
              </a:defRPr>
            </a:lvl1pPr>
            <a:lvl2pPr marL="457200" indent="0" algn="ctr" defTabSz="914400" rtl="0" eaLnBrk="1" latinLnBrk="0" hangingPunct="1">
              <a:spcBef>
                <a:spcPct val="20000"/>
              </a:spcBef>
              <a:buClr>
                <a:schemeClr val="accent1"/>
              </a:buClr>
              <a:buFont typeface="Arial" pitchFamily="34" charset="0"/>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9pPr>
          </a:lstStyle>
          <a:p>
            <a:r>
              <a:rPr lang="en-US" sz="3200" b="1" dirty="0">
                <a:solidFill>
                  <a:srgbClr val="C00000"/>
                </a:solidFill>
                <a:latin typeface="Futura Medium" panose="020B0602020204020303" pitchFamily="34" charset="-79"/>
                <a:cs typeface="Futura Medium" panose="020B0602020204020303" pitchFamily="34" charset="-79"/>
              </a:rPr>
              <a:t>Deuteronomy 9:3-5</a:t>
            </a:r>
            <a:br>
              <a:rPr lang="en-US" sz="3200" b="1" dirty="0">
                <a:solidFill>
                  <a:srgbClr val="C00000"/>
                </a:solidFill>
                <a:latin typeface="Futura Medium" panose="020B0602020204020303" pitchFamily="34" charset="-79"/>
                <a:cs typeface="Futura Medium" panose="020B0602020204020303" pitchFamily="34" charset="-79"/>
              </a:rPr>
            </a:br>
            <a:r>
              <a:rPr lang="en-US" sz="2900" dirty="0">
                <a:solidFill>
                  <a:schemeClr val="tx1"/>
                </a:solidFill>
                <a:latin typeface="Futura Medium" panose="020B0602020204020303" pitchFamily="34" charset="-79"/>
                <a:cs typeface="Futura Medium" panose="020B0602020204020303" pitchFamily="34" charset="-79"/>
              </a:rPr>
              <a:t>Know therefore today that </a:t>
            </a:r>
            <a:r>
              <a:rPr lang="en-US" sz="2900" dirty="0">
                <a:solidFill>
                  <a:srgbClr val="C00000"/>
                </a:solidFill>
                <a:latin typeface="Futura Medium" panose="020B0602020204020303" pitchFamily="34" charset="-79"/>
                <a:cs typeface="Futura Medium" panose="020B0602020204020303" pitchFamily="34" charset="-79"/>
              </a:rPr>
              <a:t>it is the </a:t>
            </a:r>
            <a:r>
              <a:rPr lang="en-US" sz="2900" cap="small" dirty="0">
                <a:solidFill>
                  <a:srgbClr val="C00000"/>
                </a:solidFill>
                <a:latin typeface="Futura Medium" panose="020B0602020204020303" pitchFamily="34" charset="-79"/>
                <a:cs typeface="Futura Medium" panose="020B0602020204020303" pitchFamily="34" charset="-79"/>
              </a:rPr>
              <a:t>Lord</a:t>
            </a:r>
            <a:r>
              <a:rPr lang="en-US" sz="2900" dirty="0">
                <a:solidFill>
                  <a:srgbClr val="C00000"/>
                </a:solidFill>
                <a:latin typeface="Futura Medium" panose="020B0602020204020303" pitchFamily="34" charset="-79"/>
                <a:cs typeface="Futura Medium" panose="020B0602020204020303" pitchFamily="34" charset="-79"/>
              </a:rPr>
              <a:t> your God who is </a:t>
            </a:r>
            <a:br>
              <a:rPr lang="en-US" sz="2900" dirty="0">
                <a:solidFill>
                  <a:srgbClr val="C00000"/>
                </a:solidFill>
                <a:latin typeface="Futura Medium" panose="020B0602020204020303" pitchFamily="34" charset="-79"/>
                <a:cs typeface="Futura Medium" panose="020B0602020204020303" pitchFamily="34" charset="-79"/>
              </a:rPr>
            </a:br>
            <a:r>
              <a:rPr lang="en-US" sz="2900" dirty="0">
                <a:solidFill>
                  <a:srgbClr val="C00000"/>
                </a:solidFill>
                <a:latin typeface="Futura Medium" panose="020B0602020204020303" pitchFamily="34" charset="-79"/>
                <a:cs typeface="Futura Medium" panose="020B0602020204020303" pitchFamily="34" charset="-79"/>
              </a:rPr>
              <a:t>crossing over before you as a consuming fire. He will destroy them and He will subdue them before you, so that you may drive them out and destroy them quickly</a:t>
            </a:r>
            <a:r>
              <a:rPr lang="en-US" sz="2900" dirty="0">
                <a:solidFill>
                  <a:schemeClr val="tx1"/>
                </a:solidFill>
                <a:latin typeface="Futura Medium" panose="020B0602020204020303" pitchFamily="34" charset="-79"/>
                <a:cs typeface="Futura Medium" panose="020B0602020204020303" pitchFamily="34" charset="-79"/>
              </a:rPr>
              <a:t>, just as the </a:t>
            </a:r>
            <a:r>
              <a:rPr lang="en-US" sz="2900" cap="small" dirty="0">
                <a:solidFill>
                  <a:schemeClr val="tx1"/>
                </a:solidFill>
                <a:latin typeface="Futura Medium" panose="020B0602020204020303" pitchFamily="34" charset="-79"/>
                <a:cs typeface="Futura Medium" panose="020B0602020204020303" pitchFamily="34" charset="-79"/>
              </a:rPr>
              <a:t>Lord</a:t>
            </a:r>
            <a:r>
              <a:rPr lang="en-US" sz="2900" dirty="0">
                <a:solidFill>
                  <a:schemeClr val="tx1"/>
                </a:solidFill>
                <a:latin typeface="Futura Medium" panose="020B0602020204020303" pitchFamily="34" charset="-79"/>
                <a:cs typeface="Futura Medium" panose="020B0602020204020303" pitchFamily="34" charset="-79"/>
              </a:rPr>
              <a:t> has spoken to you. “Do not say in your heart when the </a:t>
            </a:r>
            <a:r>
              <a:rPr lang="en-US" sz="2900" cap="small" dirty="0">
                <a:solidFill>
                  <a:schemeClr val="tx1"/>
                </a:solidFill>
                <a:latin typeface="Futura Medium" panose="020B0602020204020303" pitchFamily="34" charset="-79"/>
                <a:cs typeface="Futura Medium" panose="020B0602020204020303" pitchFamily="34" charset="-79"/>
              </a:rPr>
              <a:t>Lord</a:t>
            </a:r>
            <a:r>
              <a:rPr lang="en-US" sz="2900" dirty="0">
                <a:solidFill>
                  <a:schemeClr val="tx1"/>
                </a:solidFill>
                <a:latin typeface="Futura Medium" panose="020B0602020204020303" pitchFamily="34" charset="-79"/>
                <a:cs typeface="Futura Medium" panose="020B0602020204020303" pitchFamily="34" charset="-79"/>
              </a:rPr>
              <a:t> your God has driven them out before you, ‘</a:t>
            </a:r>
            <a:r>
              <a:rPr lang="en-US" sz="2900" dirty="0">
                <a:solidFill>
                  <a:srgbClr val="C00000"/>
                </a:solidFill>
                <a:latin typeface="Futura Medium" panose="020B0602020204020303" pitchFamily="34" charset="-79"/>
                <a:cs typeface="Futura Medium" panose="020B0602020204020303" pitchFamily="34" charset="-79"/>
              </a:rPr>
              <a:t>Because of my righteousness the </a:t>
            </a:r>
            <a:r>
              <a:rPr lang="en-US" sz="2900" cap="small" dirty="0">
                <a:solidFill>
                  <a:srgbClr val="C00000"/>
                </a:solidFill>
                <a:latin typeface="Futura Medium" panose="020B0602020204020303" pitchFamily="34" charset="-79"/>
                <a:cs typeface="Futura Medium" panose="020B0602020204020303" pitchFamily="34" charset="-79"/>
              </a:rPr>
              <a:t>Lord</a:t>
            </a:r>
            <a:r>
              <a:rPr lang="en-US" sz="2900" dirty="0">
                <a:solidFill>
                  <a:srgbClr val="C00000"/>
                </a:solidFill>
                <a:latin typeface="Futura Medium" panose="020B0602020204020303" pitchFamily="34" charset="-79"/>
                <a:cs typeface="Futura Medium" panose="020B0602020204020303" pitchFamily="34" charset="-79"/>
              </a:rPr>
              <a:t> has brought me in to possess this land</a:t>
            </a:r>
            <a:r>
              <a:rPr lang="en-US" sz="2900" dirty="0">
                <a:solidFill>
                  <a:schemeClr val="tx1"/>
                </a:solidFill>
                <a:latin typeface="Futura Medium" panose="020B0602020204020303" pitchFamily="34" charset="-79"/>
                <a:cs typeface="Futura Medium" panose="020B0602020204020303" pitchFamily="34" charset="-79"/>
              </a:rPr>
              <a:t>,’ but </a:t>
            </a:r>
            <a:r>
              <a:rPr lang="en-US" sz="2900" i="1" dirty="0">
                <a:solidFill>
                  <a:schemeClr val="tx1"/>
                </a:solidFill>
                <a:latin typeface="Futura Medium" panose="020B0602020204020303" pitchFamily="34" charset="-79"/>
                <a:cs typeface="Futura Medium" panose="020B0602020204020303" pitchFamily="34" charset="-79"/>
              </a:rPr>
              <a:t>it is</a:t>
            </a:r>
            <a:r>
              <a:rPr lang="en-US" sz="2900" dirty="0">
                <a:solidFill>
                  <a:schemeClr val="tx1"/>
                </a:solidFill>
                <a:latin typeface="Futura Medium" panose="020B0602020204020303" pitchFamily="34" charset="-79"/>
                <a:cs typeface="Futura Medium" panose="020B0602020204020303" pitchFamily="34" charset="-79"/>
              </a:rPr>
              <a:t> because of the wickedness of these nations </a:t>
            </a:r>
            <a:r>
              <a:rPr lang="en-US" sz="2900" i="1" dirty="0">
                <a:solidFill>
                  <a:schemeClr val="tx1"/>
                </a:solidFill>
                <a:latin typeface="Futura Medium" panose="020B0602020204020303" pitchFamily="34" charset="-79"/>
                <a:cs typeface="Futura Medium" panose="020B0602020204020303" pitchFamily="34" charset="-79"/>
              </a:rPr>
              <a:t>that</a:t>
            </a:r>
            <a:r>
              <a:rPr lang="en-US" sz="2900" dirty="0">
                <a:solidFill>
                  <a:schemeClr val="tx1"/>
                </a:solidFill>
                <a:latin typeface="Futura Medium" panose="020B0602020204020303" pitchFamily="34" charset="-79"/>
                <a:cs typeface="Futura Medium" panose="020B0602020204020303" pitchFamily="34" charset="-79"/>
              </a:rPr>
              <a:t> the </a:t>
            </a:r>
            <a:r>
              <a:rPr lang="en-US" sz="2900" cap="small" dirty="0">
                <a:solidFill>
                  <a:schemeClr val="tx1"/>
                </a:solidFill>
                <a:latin typeface="Futura Medium" panose="020B0602020204020303" pitchFamily="34" charset="-79"/>
                <a:cs typeface="Futura Medium" panose="020B0602020204020303" pitchFamily="34" charset="-79"/>
              </a:rPr>
              <a:t>Lord</a:t>
            </a:r>
            <a:r>
              <a:rPr lang="en-US" sz="2900" dirty="0">
                <a:solidFill>
                  <a:schemeClr val="tx1"/>
                </a:solidFill>
                <a:latin typeface="Futura Medium" panose="020B0602020204020303" pitchFamily="34" charset="-79"/>
                <a:cs typeface="Futura Medium" panose="020B0602020204020303" pitchFamily="34" charset="-79"/>
              </a:rPr>
              <a:t> is dispossessing them before you.</a:t>
            </a:r>
            <a:r>
              <a:rPr lang="en-US" sz="2900" baseline="30000" dirty="0">
                <a:solidFill>
                  <a:schemeClr val="tx1"/>
                </a:solidFill>
                <a:latin typeface="Futura Medium" panose="020B0602020204020303" pitchFamily="34" charset="-79"/>
                <a:cs typeface="Futura Medium" panose="020B0602020204020303" pitchFamily="34" charset="-79"/>
              </a:rPr>
              <a:t> </a:t>
            </a:r>
            <a:r>
              <a:rPr lang="en-US" sz="2900" dirty="0">
                <a:solidFill>
                  <a:schemeClr val="tx1"/>
                </a:solidFill>
                <a:latin typeface="Futura Medium" panose="020B0602020204020303" pitchFamily="34" charset="-79"/>
                <a:cs typeface="Futura Medium" panose="020B0602020204020303" pitchFamily="34" charset="-79"/>
              </a:rPr>
              <a:t>It is not for your righteousness or for the uprightness of your heart that you are going to possess their land, but </a:t>
            </a:r>
            <a:r>
              <a:rPr lang="en-US" sz="2900" i="1" dirty="0">
                <a:solidFill>
                  <a:schemeClr val="tx1"/>
                </a:solidFill>
                <a:latin typeface="Futura Medium" panose="020B0602020204020303" pitchFamily="34" charset="-79"/>
                <a:cs typeface="Futura Medium" panose="020B0602020204020303" pitchFamily="34" charset="-79"/>
              </a:rPr>
              <a:t>it is </a:t>
            </a:r>
            <a:r>
              <a:rPr lang="en-US" sz="2900" dirty="0">
                <a:solidFill>
                  <a:schemeClr val="tx1"/>
                </a:solidFill>
                <a:latin typeface="Futura Medium" panose="020B0602020204020303" pitchFamily="34" charset="-79"/>
                <a:cs typeface="Futura Medium" panose="020B0602020204020303" pitchFamily="34" charset="-79"/>
              </a:rPr>
              <a:t>because of the wickedness of these nations </a:t>
            </a:r>
            <a:r>
              <a:rPr lang="en-US" sz="2900" i="1" dirty="0">
                <a:solidFill>
                  <a:schemeClr val="tx1"/>
                </a:solidFill>
                <a:latin typeface="Futura Medium" panose="020B0602020204020303" pitchFamily="34" charset="-79"/>
                <a:cs typeface="Futura Medium" panose="020B0602020204020303" pitchFamily="34" charset="-79"/>
              </a:rPr>
              <a:t>that</a:t>
            </a:r>
            <a:r>
              <a:rPr lang="en-US" sz="2900" dirty="0">
                <a:solidFill>
                  <a:schemeClr val="tx1"/>
                </a:solidFill>
                <a:latin typeface="Futura Medium" panose="020B0602020204020303" pitchFamily="34" charset="-79"/>
                <a:cs typeface="Futura Medium" panose="020B0602020204020303" pitchFamily="34" charset="-79"/>
              </a:rPr>
              <a:t> the </a:t>
            </a:r>
            <a:r>
              <a:rPr lang="en-US" sz="2900" cap="small" dirty="0">
                <a:solidFill>
                  <a:schemeClr val="tx1"/>
                </a:solidFill>
                <a:latin typeface="Futura Medium" panose="020B0602020204020303" pitchFamily="34" charset="-79"/>
                <a:cs typeface="Futura Medium" panose="020B0602020204020303" pitchFamily="34" charset="-79"/>
              </a:rPr>
              <a:t>Lord</a:t>
            </a:r>
            <a:r>
              <a:rPr lang="en-US" sz="2900" dirty="0">
                <a:solidFill>
                  <a:schemeClr val="tx1"/>
                </a:solidFill>
                <a:latin typeface="Futura Medium" panose="020B0602020204020303" pitchFamily="34" charset="-79"/>
                <a:cs typeface="Futura Medium" panose="020B0602020204020303" pitchFamily="34" charset="-79"/>
              </a:rPr>
              <a:t> your God is driving them out before you, </a:t>
            </a:r>
            <a:r>
              <a:rPr lang="en-US" sz="2900" dirty="0">
                <a:solidFill>
                  <a:srgbClr val="C00000"/>
                </a:solidFill>
                <a:latin typeface="Futura Medium" panose="020B0602020204020303" pitchFamily="34" charset="-79"/>
                <a:cs typeface="Futura Medium" panose="020B0602020204020303" pitchFamily="34" charset="-79"/>
              </a:rPr>
              <a:t>in order to confirm the oath which the </a:t>
            </a:r>
            <a:r>
              <a:rPr lang="en-US" sz="2900" cap="small" dirty="0">
                <a:solidFill>
                  <a:srgbClr val="C00000"/>
                </a:solidFill>
                <a:latin typeface="Futura Medium" panose="020B0602020204020303" pitchFamily="34" charset="-79"/>
                <a:cs typeface="Futura Medium" panose="020B0602020204020303" pitchFamily="34" charset="-79"/>
              </a:rPr>
              <a:t>Lord</a:t>
            </a:r>
            <a:r>
              <a:rPr lang="en-US" sz="2900" dirty="0">
                <a:solidFill>
                  <a:srgbClr val="C00000"/>
                </a:solidFill>
                <a:latin typeface="Futura Medium" panose="020B0602020204020303" pitchFamily="34" charset="-79"/>
                <a:cs typeface="Futura Medium" panose="020B0602020204020303" pitchFamily="34" charset="-79"/>
              </a:rPr>
              <a:t> swore to your fathers, to Abraham, Isaac and Jacob.</a:t>
            </a:r>
          </a:p>
          <a:p>
            <a:endParaRPr lang="en-US" sz="5400" b="1" dirty="0">
              <a:solidFill>
                <a:schemeClr val="bg1"/>
              </a:solidFill>
            </a:endParaRPr>
          </a:p>
        </p:txBody>
      </p:sp>
      <p:sp>
        <p:nvSpPr>
          <p:cNvPr id="10" name="TextBox 9">
            <a:extLst>
              <a:ext uri="{FF2B5EF4-FFF2-40B4-BE49-F238E27FC236}">
                <a16:creationId xmlns:a16="http://schemas.microsoft.com/office/drawing/2014/main" id="{B180774B-2EC3-954F-96CE-70C7850658FC}"/>
              </a:ext>
            </a:extLst>
          </p:cNvPr>
          <p:cNvSpPr txBox="1"/>
          <p:nvPr/>
        </p:nvSpPr>
        <p:spPr>
          <a:xfrm>
            <a:off x="69444" y="0"/>
            <a:ext cx="10208179" cy="615553"/>
          </a:xfrm>
          <a:prstGeom prst="rect">
            <a:avLst/>
          </a:prstGeom>
          <a:noFill/>
        </p:spPr>
        <p:txBody>
          <a:bodyPr wrap="none" rtlCol="0">
            <a:spAutoFit/>
          </a:bodyPr>
          <a:lstStyle/>
          <a:p>
            <a:r>
              <a:rPr lang="en-US" sz="3400" b="1" dirty="0">
                <a:solidFill>
                  <a:srgbClr val="C00000"/>
                </a:solidFill>
                <a:latin typeface="Futura Medium" panose="020B0602020204020303" pitchFamily="34" charset="-79"/>
                <a:cs typeface="Futura Medium" panose="020B0602020204020303" pitchFamily="34" charset="-79"/>
              </a:rPr>
              <a:t>GOD TOLD ISRAEL TO CONQUER THE LAND</a:t>
            </a:r>
          </a:p>
        </p:txBody>
      </p:sp>
    </p:spTree>
    <p:extLst>
      <p:ext uri="{BB962C8B-B14F-4D97-AF65-F5344CB8AC3E}">
        <p14:creationId xmlns:p14="http://schemas.microsoft.com/office/powerpoint/2010/main" val="1024484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838A1-26A2-4046-A932-DA6DA3BFD64C}"/>
              </a:ext>
            </a:extLst>
          </p:cNvPr>
          <p:cNvSpPr>
            <a:spLocks noGrp="1"/>
          </p:cNvSpPr>
          <p:nvPr>
            <p:ph type="title"/>
          </p:nvPr>
        </p:nvSpPr>
        <p:spPr>
          <a:xfrm>
            <a:off x="334150" y="3056238"/>
            <a:ext cx="10515600" cy="1325563"/>
          </a:xfrm>
        </p:spPr>
        <p:txBody>
          <a:bodyPr>
            <a:normAutofit fontScale="90000"/>
          </a:bodyPr>
          <a:lstStyle/>
          <a:p>
            <a:pPr marL="0" indent="0">
              <a:lnSpc>
                <a:spcPct val="150000"/>
              </a:lnSpc>
            </a:pPr>
            <a:r>
              <a:rPr lang="en-US" sz="4000" dirty="0">
                <a:latin typeface="Futura Medium" panose="020B0602020204020303" pitchFamily="34" charset="-79"/>
                <a:cs typeface="Futura Medium" panose="020B0602020204020303" pitchFamily="34" charset="-79"/>
              </a:rPr>
              <a:t>• COLONIZATION</a:t>
            </a:r>
            <a:br>
              <a:rPr lang="en-US" sz="4000" dirty="0">
                <a:latin typeface="Futura Medium" panose="020B0602020204020303" pitchFamily="34" charset="-79"/>
                <a:cs typeface="Futura Medium" panose="020B0602020204020303" pitchFamily="34" charset="-79"/>
              </a:rPr>
            </a:br>
            <a:r>
              <a:rPr lang="en-US" sz="4000" dirty="0">
                <a:latin typeface="Futura Medium" panose="020B0602020204020303" pitchFamily="34" charset="-79"/>
                <a:cs typeface="Futura Medium" panose="020B0602020204020303" pitchFamily="34" charset="-79"/>
              </a:rPr>
              <a:t>• APARTHEID</a:t>
            </a:r>
            <a:br>
              <a:rPr lang="en-US" sz="4000" dirty="0">
                <a:latin typeface="Futura Medium" panose="020B0602020204020303" pitchFamily="34" charset="-79"/>
                <a:cs typeface="Futura Medium" panose="020B0602020204020303" pitchFamily="34" charset="-79"/>
              </a:rPr>
            </a:br>
            <a:r>
              <a:rPr lang="en-US" sz="4000" dirty="0">
                <a:latin typeface="Futura Medium" panose="020B0602020204020303" pitchFamily="34" charset="-79"/>
                <a:cs typeface="Futura Medium" panose="020B0602020204020303" pitchFamily="34" charset="-79"/>
              </a:rPr>
              <a:t>• ETHNIC CLEANSING</a:t>
            </a:r>
            <a:br>
              <a:rPr lang="en-US" sz="4000" dirty="0">
                <a:latin typeface="Futura Medium" panose="020B0602020204020303" pitchFamily="34" charset="-79"/>
                <a:cs typeface="Futura Medium" panose="020B0602020204020303" pitchFamily="34" charset="-79"/>
              </a:rPr>
            </a:br>
            <a:r>
              <a:rPr lang="en-US" sz="4000" dirty="0">
                <a:latin typeface="Futura Medium" panose="020B0602020204020303" pitchFamily="34" charset="-79"/>
                <a:cs typeface="Futura Medium" panose="020B0602020204020303" pitchFamily="34" charset="-79"/>
              </a:rPr>
              <a:t>• RACISM</a:t>
            </a:r>
            <a:br>
              <a:rPr lang="en-US" sz="4000" dirty="0">
                <a:latin typeface="Futura Medium" panose="020B0602020204020303" pitchFamily="34" charset="-79"/>
                <a:cs typeface="Futura Medium" panose="020B0602020204020303" pitchFamily="34" charset="-79"/>
              </a:rPr>
            </a:br>
            <a:r>
              <a:rPr lang="en-US" sz="4000" dirty="0">
                <a:latin typeface="Futura Medium" panose="020B0602020204020303" pitchFamily="34" charset="-79"/>
                <a:cs typeface="Futura Medium" panose="020B0602020204020303" pitchFamily="34" charset="-79"/>
              </a:rPr>
              <a:t>• IMPERIALISM</a:t>
            </a:r>
            <a:br>
              <a:rPr lang="en-US" sz="4000" dirty="0">
                <a:latin typeface="Futura Medium" panose="020B0602020204020303" pitchFamily="34" charset="-79"/>
                <a:cs typeface="Futura Medium" panose="020B0602020204020303" pitchFamily="34" charset="-79"/>
              </a:rPr>
            </a:br>
            <a:r>
              <a:rPr lang="en-US" sz="4000" dirty="0">
                <a:latin typeface="Futura Medium" panose="020B0602020204020303" pitchFamily="34" charset="-79"/>
                <a:cs typeface="Futura Medium" panose="020B0602020204020303" pitchFamily="34" charset="-79"/>
              </a:rPr>
              <a:t>• HUMAN RIGHTS VIOLATIONS</a:t>
            </a:r>
            <a:br>
              <a:rPr lang="en-US" sz="4800" dirty="0">
                <a:latin typeface="Futura Medium" panose="020B0602020204020303" pitchFamily="34" charset="-79"/>
                <a:cs typeface="Futura Medium" panose="020B0602020204020303" pitchFamily="34" charset="-79"/>
              </a:rPr>
            </a:br>
            <a:r>
              <a:rPr lang="en-US" sz="4000" dirty="0">
                <a:latin typeface="Futura Medium" panose="020B0602020204020303" pitchFamily="34" charset="-79"/>
                <a:cs typeface="Futura Medium" panose="020B0602020204020303" pitchFamily="34" charset="-79"/>
              </a:rPr>
              <a:t>• OCCUPATION</a:t>
            </a:r>
            <a:endParaRPr lang="en-US" dirty="0">
              <a:latin typeface="Futura Medium" panose="020B0602020204020303" pitchFamily="34" charset="-79"/>
              <a:cs typeface="Futura Medium" panose="020B0602020204020303" pitchFamily="34" charset="-79"/>
            </a:endParaRPr>
          </a:p>
        </p:txBody>
      </p:sp>
      <p:sp>
        <p:nvSpPr>
          <p:cNvPr id="4" name="TextBox 3">
            <a:extLst>
              <a:ext uri="{FF2B5EF4-FFF2-40B4-BE49-F238E27FC236}">
                <a16:creationId xmlns:a16="http://schemas.microsoft.com/office/drawing/2014/main" id="{DA4C942F-C078-3141-8EA1-19D29FA23909}"/>
              </a:ext>
            </a:extLst>
          </p:cNvPr>
          <p:cNvSpPr txBox="1"/>
          <p:nvPr/>
        </p:nvSpPr>
        <p:spPr>
          <a:xfrm>
            <a:off x="334150" y="150471"/>
            <a:ext cx="9267024" cy="1569660"/>
          </a:xfrm>
          <a:prstGeom prst="rect">
            <a:avLst/>
          </a:prstGeom>
          <a:noFill/>
        </p:spPr>
        <p:txBody>
          <a:bodyPr wrap="none" rtlCol="0">
            <a:spAutoFit/>
          </a:bodyPr>
          <a:lstStyle/>
          <a:p>
            <a:r>
              <a:rPr lang="en-US" sz="4800" b="1" dirty="0">
                <a:solidFill>
                  <a:srgbClr val="C00000"/>
                </a:solidFill>
                <a:latin typeface="Futura Medium" panose="020B0602020204020303" pitchFamily="34" charset="-79"/>
                <a:cs typeface="Futura Medium" panose="020B0602020204020303" pitchFamily="34" charset="-79"/>
              </a:rPr>
              <a:t>ANTI-ZIONIST ACCUSATION</a:t>
            </a:r>
          </a:p>
          <a:p>
            <a:endParaRPr lang="en-US" sz="4800" dirty="0">
              <a:latin typeface="Futura Medium" panose="020B0602020204020303" pitchFamily="34" charset="-79"/>
              <a:cs typeface="Futura Medium" panose="020B0602020204020303" pitchFamily="34" charset="-79"/>
            </a:endParaRPr>
          </a:p>
        </p:txBody>
      </p:sp>
      <p:pic>
        <p:nvPicPr>
          <p:cNvPr id="6" name="Picture 5">
            <a:extLst>
              <a:ext uri="{FF2B5EF4-FFF2-40B4-BE49-F238E27FC236}">
                <a16:creationId xmlns:a16="http://schemas.microsoft.com/office/drawing/2014/main" id="{63C4770A-20A2-7042-93B6-8D2C7B38948C}"/>
              </a:ext>
            </a:extLst>
          </p:cNvPr>
          <p:cNvPicPr>
            <a:picLocks noChangeAspect="1"/>
          </p:cNvPicPr>
          <p:nvPr/>
        </p:nvPicPr>
        <p:blipFill>
          <a:blip r:embed="rId2"/>
          <a:stretch>
            <a:fillRect/>
          </a:stretch>
        </p:blipFill>
        <p:spPr>
          <a:xfrm>
            <a:off x="9931078" y="0"/>
            <a:ext cx="2260922" cy="1729605"/>
          </a:xfrm>
          <a:prstGeom prst="rect">
            <a:avLst/>
          </a:prstGeom>
        </p:spPr>
      </p:pic>
    </p:spTree>
    <p:extLst>
      <p:ext uri="{BB962C8B-B14F-4D97-AF65-F5344CB8AC3E}">
        <p14:creationId xmlns:p14="http://schemas.microsoft.com/office/powerpoint/2010/main" val="2347888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AF5254-3383-2849-9B28-6EFC40B8A10F}"/>
              </a:ext>
            </a:extLst>
          </p:cNvPr>
          <p:cNvPicPr>
            <a:picLocks noChangeAspect="1"/>
          </p:cNvPicPr>
          <p:nvPr/>
        </p:nvPicPr>
        <p:blipFill>
          <a:blip r:embed="rId2"/>
          <a:stretch>
            <a:fillRect/>
          </a:stretch>
        </p:blipFill>
        <p:spPr>
          <a:xfrm>
            <a:off x="9597182" y="-2046"/>
            <a:ext cx="2594818" cy="1460456"/>
          </a:xfrm>
          <a:prstGeom prst="rect">
            <a:avLst/>
          </a:prstGeom>
        </p:spPr>
      </p:pic>
      <p:sp>
        <p:nvSpPr>
          <p:cNvPr id="5" name="Subtitle 2">
            <a:extLst>
              <a:ext uri="{FF2B5EF4-FFF2-40B4-BE49-F238E27FC236}">
                <a16:creationId xmlns:a16="http://schemas.microsoft.com/office/drawing/2014/main" id="{6B50B65F-1D2E-E04D-A925-F0C4DFD7D3B5}"/>
              </a:ext>
            </a:extLst>
          </p:cNvPr>
          <p:cNvSpPr txBox="1">
            <a:spLocks/>
          </p:cNvSpPr>
          <p:nvPr/>
        </p:nvSpPr>
        <p:spPr>
          <a:xfrm>
            <a:off x="69444" y="941242"/>
            <a:ext cx="12122556" cy="4524287"/>
          </a:xfrm>
          <a:prstGeom prst="rect">
            <a:avLst/>
          </a:prstGeom>
        </p:spPr>
        <p:txBody>
          <a:bodyPr vert="horz" lIns="68580" tIns="34290" rIns="68580" bIns="34290" rtlCol="0" anchor="t" anchorCtr="0">
            <a:noAutofit/>
          </a:bodyPr>
          <a:lstStyle>
            <a:lvl1pPr marL="0" indent="0" algn="l" defTabSz="914400" rtl="0" eaLnBrk="1" latinLnBrk="0" hangingPunct="1">
              <a:spcBef>
                <a:spcPct val="20000"/>
              </a:spcBef>
              <a:buClr>
                <a:schemeClr val="accent1"/>
              </a:buClr>
              <a:buFont typeface="Arial" pitchFamily="34" charset="0"/>
              <a:buNone/>
              <a:defRPr sz="2800" kern="1200">
                <a:solidFill>
                  <a:schemeClr val="tx2"/>
                </a:solidFill>
                <a:latin typeface="+mn-lt"/>
                <a:ea typeface="+mn-ea"/>
                <a:cs typeface="+mn-cs"/>
              </a:defRPr>
            </a:lvl1pPr>
            <a:lvl2pPr marL="457200" indent="0" algn="ctr" defTabSz="914400" rtl="0" eaLnBrk="1" latinLnBrk="0" hangingPunct="1">
              <a:spcBef>
                <a:spcPct val="20000"/>
              </a:spcBef>
              <a:buClr>
                <a:schemeClr val="accent1"/>
              </a:buClr>
              <a:buFont typeface="Arial" pitchFamily="34" charset="0"/>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9pPr>
          </a:lstStyle>
          <a:p>
            <a:r>
              <a:rPr lang="en-US" sz="3200" b="1" dirty="0">
                <a:solidFill>
                  <a:srgbClr val="C00000"/>
                </a:solidFill>
                <a:latin typeface="Futura Medium" panose="020B0602020204020303" pitchFamily="34" charset="-79"/>
                <a:cs typeface="Futura Medium" panose="020B0602020204020303" pitchFamily="34" charset="-79"/>
              </a:rPr>
              <a:t>Deuteronomy 9:3-5</a:t>
            </a:r>
            <a:br>
              <a:rPr lang="en-US" sz="3200" b="1" dirty="0">
                <a:solidFill>
                  <a:srgbClr val="C00000"/>
                </a:solidFill>
                <a:latin typeface="Futura Medium" panose="020B0602020204020303" pitchFamily="34" charset="-79"/>
                <a:cs typeface="Futura Medium" panose="020B0602020204020303" pitchFamily="34" charset="-79"/>
              </a:rPr>
            </a:br>
            <a:r>
              <a:rPr lang="en-US" sz="3600" dirty="0">
                <a:solidFill>
                  <a:schemeClr val="tx1"/>
                </a:solidFill>
                <a:latin typeface="Futura Medium" panose="020B0602020204020303" pitchFamily="34" charset="-79"/>
                <a:cs typeface="Futura Medium" panose="020B0602020204020303" pitchFamily="34" charset="-79"/>
              </a:rPr>
              <a:t>• God goes before Israel to conquer the land.</a:t>
            </a:r>
          </a:p>
          <a:p>
            <a:r>
              <a:rPr lang="en-US" sz="3600" dirty="0">
                <a:solidFill>
                  <a:schemeClr val="tx1"/>
                </a:solidFill>
                <a:latin typeface="Futura Medium" panose="020B0602020204020303" pitchFamily="34" charset="-79"/>
                <a:cs typeface="Futura Medium" panose="020B0602020204020303" pitchFamily="34" charset="-79"/>
              </a:rPr>
              <a:t>• It is</a:t>
            </a:r>
            <a:r>
              <a:rPr lang="en-US" sz="3600" dirty="0">
                <a:solidFill>
                  <a:srgbClr val="C00000"/>
                </a:solidFill>
                <a:latin typeface="Futura Medium" panose="020B0602020204020303" pitchFamily="34" charset="-79"/>
                <a:cs typeface="Futura Medium" panose="020B0602020204020303" pitchFamily="34" charset="-79"/>
              </a:rPr>
              <a:t> </a:t>
            </a:r>
            <a:r>
              <a:rPr lang="en-US" sz="3600" b="1" dirty="0">
                <a:solidFill>
                  <a:srgbClr val="C00000"/>
                </a:solidFill>
                <a:latin typeface="Futura Medium" panose="020B0602020204020303" pitchFamily="34" charset="-79"/>
                <a:cs typeface="Futura Medium" panose="020B0602020204020303" pitchFamily="34" charset="-79"/>
              </a:rPr>
              <a:t>NOT</a:t>
            </a:r>
            <a:r>
              <a:rPr lang="en-US" sz="3600" dirty="0">
                <a:solidFill>
                  <a:srgbClr val="C00000"/>
                </a:solidFill>
                <a:latin typeface="Futura Medium" panose="020B0602020204020303" pitchFamily="34" charset="-79"/>
                <a:cs typeface="Futura Medium" panose="020B0602020204020303" pitchFamily="34" charset="-79"/>
              </a:rPr>
              <a:t> </a:t>
            </a:r>
            <a:r>
              <a:rPr lang="en-US" sz="3600" dirty="0">
                <a:solidFill>
                  <a:schemeClr val="tx1"/>
                </a:solidFill>
                <a:latin typeface="Futura Medium" panose="020B0602020204020303" pitchFamily="34" charset="-79"/>
                <a:cs typeface="Futura Medium" panose="020B0602020204020303" pitchFamily="34" charset="-79"/>
              </a:rPr>
              <a:t>because of Israel’s righteousness that </a:t>
            </a:r>
            <a:br>
              <a:rPr lang="en-US" sz="3600" dirty="0">
                <a:solidFill>
                  <a:schemeClr val="tx1"/>
                </a:solidFill>
                <a:latin typeface="Futura Medium" panose="020B0602020204020303" pitchFamily="34" charset="-79"/>
                <a:cs typeface="Futura Medium" panose="020B0602020204020303" pitchFamily="34" charset="-79"/>
              </a:rPr>
            </a:br>
            <a:r>
              <a:rPr lang="en-US" sz="3600" dirty="0">
                <a:solidFill>
                  <a:schemeClr val="tx1"/>
                </a:solidFill>
                <a:latin typeface="Futura Medium" panose="020B0602020204020303" pitchFamily="34" charset="-79"/>
                <a:cs typeface="Futura Medium" panose="020B0602020204020303" pitchFamily="34" charset="-79"/>
              </a:rPr>
              <a:t>    the land is won.</a:t>
            </a:r>
          </a:p>
          <a:p>
            <a:r>
              <a:rPr lang="en-US" sz="3600" dirty="0">
                <a:solidFill>
                  <a:schemeClr val="tx1"/>
                </a:solidFill>
                <a:latin typeface="Futura Medium" panose="020B0602020204020303" pitchFamily="34" charset="-79"/>
                <a:cs typeface="Futura Medium" panose="020B0602020204020303" pitchFamily="34" charset="-79"/>
              </a:rPr>
              <a:t>• It is because of the Canaanites’ wickedness</a:t>
            </a:r>
          </a:p>
          <a:p>
            <a:r>
              <a:rPr lang="en-US" sz="3600" dirty="0">
                <a:solidFill>
                  <a:schemeClr val="tx1"/>
                </a:solidFill>
                <a:latin typeface="Futura Medium" panose="020B0602020204020303" pitchFamily="34" charset="-79"/>
                <a:cs typeface="Futura Medium" panose="020B0602020204020303" pitchFamily="34" charset="-79"/>
              </a:rPr>
              <a:t>• It is because of God’s oath to the forefathers</a:t>
            </a:r>
          </a:p>
          <a:p>
            <a:r>
              <a:rPr lang="en-US" sz="3600" dirty="0">
                <a:solidFill>
                  <a:schemeClr val="tx1"/>
                </a:solidFill>
                <a:latin typeface="Futura Medium" panose="020B0602020204020303" pitchFamily="34" charset="-79"/>
                <a:cs typeface="Futura Medium" panose="020B0602020204020303" pitchFamily="34" charset="-79"/>
              </a:rPr>
              <a:t>• Israel’s conquest was historical </a:t>
            </a:r>
            <a:r>
              <a:rPr lang="en-US" sz="3600" b="1" dirty="0">
                <a:solidFill>
                  <a:srgbClr val="C00000"/>
                </a:solidFill>
                <a:latin typeface="Futura Medium" panose="020B0602020204020303" pitchFamily="34" charset="-79"/>
                <a:cs typeface="Futura Medium" panose="020B0602020204020303" pitchFamily="34" charset="-79"/>
              </a:rPr>
              <a:t>NOT</a:t>
            </a:r>
            <a:r>
              <a:rPr lang="en-US" sz="3600" dirty="0">
                <a:solidFill>
                  <a:schemeClr val="tx1"/>
                </a:solidFill>
                <a:latin typeface="Futura Medium" panose="020B0602020204020303" pitchFamily="34" charset="-79"/>
                <a:cs typeface="Futura Medium" panose="020B0602020204020303" pitchFamily="34" charset="-79"/>
              </a:rPr>
              <a:t> normative   </a:t>
            </a:r>
          </a:p>
          <a:p>
            <a:r>
              <a:rPr lang="en-US" sz="3600" dirty="0">
                <a:solidFill>
                  <a:schemeClr val="tx1"/>
                </a:solidFill>
                <a:latin typeface="Futura Medium" panose="020B0602020204020303" pitchFamily="34" charset="-79"/>
                <a:cs typeface="Futura Medium" panose="020B0602020204020303" pitchFamily="34" charset="-79"/>
              </a:rPr>
              <a:t>   (Deuteronomy 2:3-5, 16-19)</a:t>
            </a:r>
          </a:p>
          <a:p>
            <a:endParaRPr lang="en-US" sz="5400" b="1" dirty="0">
              <a:solidFill>
                <a:schemeClr val="bg1"/>
              </a:solidFill>
            </a:endParaRPr>
          </a:p>
        </p:txBody>
      </p:sp>
      <p:sp>
        <p:nvSpPr>
          <p:cNvPr id="10" name="TextBox 9">
            <a:extLst>
              <a:ext uri="{FF2B5EF4-FFF2-40B4-BE49-F238E27FC236}">
                <a16:creationId xmlns:a16="http://schemas.microsoft.com/office/drawing/2014/main" id="{B180774B-2EC3-954F-96CE-70C7850658FC}"/>
              </a:ext>
            </a:extLst>
          </p:cNvPr>
          <p:cNvSpPr txBox="1"/>
          <p:nvPr/>
        </p:nvSpPr>
        <p:spPr>
          <a:xfrm>
            <a:off x="69444" y="0"/>
            <a:ext cx="10208179" cy="615553"/>
          </a:xfrm>
          <a:prstGeom prst="rect">
            <a:avLst/>
          </a:prstGeom>
          <a:noFill/>
        </p:spPr>
        <p:txBody>
          <a:bodyPr wrap="none" rtlCol="0">
            <a:spAutoFit/>
          </a:bodyPr>
          <a:lstStyle/>
          <a:p>
            <a:r>
              <a:rPr lang="en-US" sz="3400" b="1" dirty="0">
                <a:solidFill>
                  <a:srgbClr val="C00000"/>
                </a:solidFill>
                <a:latin typeface="Futura Medium" panose="020B0602020204020303" pitchFamily="34" charset="-79"/>
                <a:cs typeface="Futura Medium" panose="020B0602020204020303" pitchFamily="34" charset="-79"/>
              </a:rPr>
              <a:t>GOD TOLD ISRAEL TO CONQUER THE LAND</a:t>
            </a:r>
          </a:p>
        </p:txBody>
      </p:sp>
    </p:spTree>
    <p:extLst>
      <p:ext uri="{BB962C8B-B14F-4D97-AF65-F5344CB8AC3E}">
        <p14:creationId xmlns:p14="http://schemas.microsoft.com/office/powerpoint/2010/main" val="5976255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AF5254-3383-2849-9B28-6EFC40B8A10F}"/>
              </a:ext>
            </a:extLst>
          </p:cNvPr>
          <p:cNvPicPr>
            <a:picLocks noChangeAspect="1"/>
          </p:cNvPicPr>
          <p:nvPr/>
        </p:nvPicPr>
        <p:blipFill>
          <a:blip r:embed="rId2"/>
          <a:stretch>
            <a:fillRect/>
          </a:stretch>
        </p:blipFill>
        <p:spPr>
          <a:xfrm>
            <a:off x="9597182" y="-2046"/>
            <a:ext cx="2594818" cy="1460456"/>
          </a:xfrm>
          <a:prstGeom prst="rect">
            <a:avLst/>
          </a:prstGeom>
        </p:spPr>
      </p:pic>
      <p:sp>
        <p:nvSpPr>
          <p:cNvPr id="5" name="Subtitle 2">
            <a:extLst>
              <a:ext uri="{FF2B5EF4-FFF2-40B4-BE49-F238E27FC236}">
                <a16:creationId xmlns:a16="http://schemas.microsoft.com/office/drawing/2014/main" id="{6B50B65F-1D2E-E04D-A925-F0C4DFD7D3B5}"/>
              </a:ext>
            </a:extLst>
          </p:cNvPr>
          <p:cNvSpPr txBox="1">
            <a:spLocks/>
          </p:cNvSpPr>
          <p:nvPr/>
        </p:nvSpPr>
        <p:spPr>
          <a:xfrm>
            <a:off x="69444" y="1266094"/>
            <a:ext cx="12122556" cy="4524287"/>
          </a:xfrm>
          <a:prstGeom prst="rect">
            <a:avLst/>
          </a:prstGeom>
        </p:spPr>
        <p:txBody>
          <a:bodyPr vert="horz" lIns="68580" tIns="34290" rIns="68580" bIns="34290" rtlCol="0" anchor="t" anchorCtr="0">
            <a:noAutofit/>
          </a:bodyPr>
          <a:lstStyle>
            <a:lvl1pPr marL="0" indent="0" algn="l" defTabSz="914400" rtl="0" eaLnBrk="1" latinLnBrk="0" hangingPunct="1">
              <a:spcBef>
                <a:spcPct val="20000"/>
              </a:spcBef>
              <a:buClr>
                <a:schemeClr val="accent1"/>
              </a:buClr>
              <a:buFont typeface="Arial" pitchFamily="34" charset="0"/>
              <a:buNone/>
              <a:defRPr sz="2800" kern="1200">
                <a:solidFill>
                  <a:schemeClr val="tx2"/>
                </a:solidFill>
                <a:latin typeface="+mn-lt"/>
                <a:ea typeface="+mn-ea"/>
                <a:cs typeface="+mn-cs"/>
              </a:defRPr>
            </a:lvl1pPr>
            <a:lvl2pPr marL="457200" indent="0" algn="ctr" defTabSz="914400" rtl="0" eaLnBrk="1" latinLnBrk="0" hangingPunct="1">
              <a:spcBef>
                <a:spcPct val="20000"/>
              </a:spcBef>
              <a:buClr>
                <a:schemeClr val="accent1"/>
              </a:buClr>
              <a:buFont typeface="Arial" pitchFamily="34" charset="0"/>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9pPr>
          </a:lstStyle>
          <a:p>
            <a:r>
              <a:rPr lang="en-US" sz="3200" b="1" dirty="0">
                <a:solidFill>
                  <a:srgbClr val="C00000"/>
                </a:solidFill>
                <a:latin typeface="Futura Medium" panose="020B0602020204020303" pitchFamily="34" charset="-79"/>
                <a:cs typeface="Futura Medium" panose="020B0602020204020303" pitchFamily="34" charset="-79"/>
              </a:rPr>
              <a:t>Leviticus 26:41-45</a:t>
            </a:r>
            <a:br>
              <a:rPr lang="en-US" sz="3200" b="1" dirty="0">
                <a:solidFill>
                  <a:srgbClr val="C00000"/>
                </a:solidFill>
                <a:latin typeface="Futura Medium" panose="020B0602020204020303" pitchFamily="34" charset="-79"/>
                <a:cs typeface="Futura Medium" panose="020B0602020204020303" pitchFamily="34" charset="-79"/>
              </a:rPr>
            </a:br>
            <a:r>
              <a:rPr lang="en-US" sz="3200" dirty="0">
                <a:solidFill>
                  <a:schemeClr val="tx1"/>
                </a:solidFill>
                <a:latin typeface="Futura Medium" panose="020B0602020204020303" pitchFamily="34" charset="-79"/>
                <a:cs typeface="Futura Medium" panose="020B0602020204020303" pitchFamily="34" charset="-79"/>
              </a:rPr>
              <a:t>I also was acting with hostility against them, </a:t>
            </a:r>
            <a:r>
              <a:rPr lang="en-US" sz="3200" dirty="0">
                <a:solidFill>
                  <a:srgbClr val="C00000"/>
                </a:solidFill>
                <a:latin typeface="Futura Medium" panose="020B0602020204020303" pitchFamily="34" charset="-79"/>
                <a:cs typeface="Futura Medium" panose="020B0602020204020303" pitchFamily="34" charset="-79"/>
              </a:rPr>
              <a:t>to bring them into the land of their enemies</a:t>
            </a:r>
            <a:r>
              <a:rPr lang="en-US" sz="3200" dirty="0">
                <a:solidFill>
                  <a:schemeClr val="tx1"/>
                </a:solidFill>
                <a:latin typeface="Futura Medium" panose="020B0602020204020303" pitchFamily="34" charset="-79"/>
                <a:cs typeface="Futura Medium" panose="020B0602020204020303" pitchFamily="34" charset="-79"/>
              </a:rPr>
              <a:t>—or if their uncircumcised heart becomes humbled so that they then make amends for their iniquity, </a:t>
            </a:r>
            <a:r>
              <a:rPr lang="en-US" sz="3200" dirty="0">
                <a:solidFill>
                  <a:srgbClr val="C00000"/>
                </a:solidFill>
                <a:latin typeface="Futura Medium" panose="020B0602020204020303" pitchFamily="34" charset="-79"/>
                <a:cs typeface="Futura Medium" panose="020B0602020204020303" pitchFamily="34" charset="-79"/>
              </a:rPr>
              <a:t>then I will remember My covenant with Jacob, and I will remember also My covenant with Isaac, and My covenant with Abraham as well, and I will remember the land</a:t>
            </a:r>
            <a:r>
              <a:rPr lang="en-US" sz="3200" dirty="0">
                <a:solidFill>
                  <a:schemeClr val="tx1"/>
                </a:solidFill>
                <a:latin typeface="Futura Medium" panose="020B0602020204020303" pitchFamily="34" charset="-79"/>
                <a:cs typeface="Futura Medium" panose="020B0602020204020303" pitchFamily="34" charset="-79"/>
              </a:rPr>
              <a:t>. For the land will be abandoned by them, and will make up for its sabbaths while it is made desolate without them. </a:t>
            </a:r>
            <a:endParaRPr lang="en-US" sz="5400" b="1" dirty="0">
              <a:solidFill>
                <a:schemeClr val="bg1"/>
              </a:solidFill>
            </a:endParaRPr>
          </a:p>
        </p:txBody>
      </p:sp>
      <p:sp>
        <p:nvSpPr>
          <p:cNvPr id="10" name="TextBox 9">
            <a:extLst>
              <a:ext uri="{FF2B5EF4-FFF2-40B4-BE49-F238E27FC236}">
                <a16:creationId xmlns:a16="http://schemas.microsoft.com/office/drawing/2014/main" id="{B180774B-2EC3-954F-96CE-70C7850658FC}"/>
              </a:ext>
            </a:extLst>
          </p:cNvPr>
          <p:cNvSpPr txBox="1"/>
          <p:nvPr/>
        </p:nvSpPr>
        <p:spPr>
          <a:xfrm>
            <a:off x="69444" y="0"/>
            <a:ext cx="8835880" cy="1138773"/>
          </a:xfrm>
          <a:prstGeom prst="rect">
            <a:avLst/>
          </a:prstGeom>
          <a:noFill/>
        </p:spPr>
        <p:txBody>
          <a:bodyPr wrap="none" rtlCol="0">
            <a:spAutoFit/>
          </a:bodyPr>
          <a:lstStyle/>
          <a:p>
            <a:r>
              <a:rPr lang="en-US" sz="3400" b="1" dirty="0">
                <a:solidFill>
                  <a:srgbClr val="C00000"/>
                </a:solidFill>
                <a:latin typeface="Futura Medium" panose="020B0602020204020303" pitchFamily="34" charset="-79"/>
                <a:cs typeface="Futura Medium" panose="020B0602020204020303" pitchFamily="34" charset="-79"/>
              </a:rPr>
              <a:t>THE BABYLONIAN CAPTIVITY DIDN’T </a:t>
            </a:r>
          </a:p>
          <a:p>
            <a:r>
              <a:rPr lang="en-US" sz="3400" b="1" dirty="0">
                <a:solidFill>
                  <a:srgbClr val="C00000"/>
                </a:solidFill>
                <a:latin typeface="Futura Medium" panose="020B0602020204020303" pitchFamily="34" charset="-79"/>
                <a:cs typeface="Futura Medium" panose="020B0602020204020303" pitchFamily="34" charset="-79"/>
              </a:rPr>
              <a:t>ANNUL THE OATH MADE BY GOD</a:t>
            </a:r>
          </a:p>
        </p:txBody>
      </p:sp>
    </p:spTree>
    <p:extLst>
      <p:ext uri="{BB962C8B-B14F-4D97-AF65-F5344CB8AC3E}">
        <p14:creationId xmlns:p14="http://schemas.microsoft.com/office/powerpoint/2010/main" val="31663032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AF5254-3383-2849-9B28-6EFC40B8A10F}"/>
              </a:ext>
            </a:extLst>
          </p:cNvPr>
          <p:cNvPicPr>
            <a:picLocks noChangeAspect="1"/>
          </p:cNvPicPr>
          <p:nvPr/>
        </p:nvPicPr>
        <p:blipFill>
          <a:blip r:embed="rId2"/>
          <a:stretch>
            <a:fillRect/>
          </a:stretch>
        </p:blipFill>
        <p:spPr>
          <a:xfrm>
            <a:off x="9597182" y="-2046"/>
            <a:ext cx="2594818" cy="1460456"/>
          </a:xfrm>
          <a:prstGeom prst="rect">
            <a:avLst/>
          </a:prstGeom>
        </p:spPr>
      </p:pic>
      <p:sp>
        <p:nvSpPr>
          <p:cNvPr id="5" name="Subtitle 2">
            <a:extLst>
              <a:ext uri="{FF2B5EF4-FFF2-40B4-BE49-F238E27FC236}">
                <a16:creationId xmlns:a16="http://schemas.microsoft.com/office/drawing/2014/main" id="{6B50B65F-1D2E-E04D-A925-F0C4DFD7D3B5}"/>
              </a:ext>
            </a:extLst>
          </p:cNvPr>
          <p:cNvSpPr txBox="1">
            <a:spLocks/>
          </p:cNvSpPr>
          <p:nvPr/>
        </p:nvSpPr>
        <p:spPr>
          <a:xfrm>
            <a:off x="69444" y="1266094"/>
            <a:ext cx="12122556" cy="4524287"/>
          </a:xfrm>
          <a:prstGeom prst="rect">
            <a:avLst/>
          </a:prstGeom>
        </p:spPr>
        <p:txBody>
          <a:bodyPr vert="horz" lIns="68580" tIns="34290" rIns="68580" bIns="34290" rtlCol="0" anchor="t" anchorCtr="0">
            <a:noAutofit/>
          </a:bodyPr>
          <a:lstStyle>
            <a:lvl1pPr marL="0" indent="0" algn="l" defTabSz="914400" rtl="0" eaLnBrk="1" latinLnBrk="0" hangingPunct="1">
              <a:spcBef>
                <a:spcPct val="20000"/>
              </a:spcBef>
              <a:buClr>
                <a:schemeClr val="accent1"/>
              </a:buClr>
              <a:buFont typeface="Arial" pitchFamily="34" charset="0"/>
              <a:buNone/>
              <a:defRPr sz="2800" kern="1200">
                <a:solidFill>
                  <a:schemeClr val="tx2"/>
                </a:solidFill>
                <a:latin typeface="+mn-lt"/>
                <a:ea typeface="+mn-ea"/>
                <a:cs typeface="+mn-cs"/>
              </a:defRPr>
            </a:lvl1pPr>
            <a:lvl2pPr marL="457200" indent="0" algn="ctr" defTabSz="914400" rtl="0" eaLnBrk="1" latinLnBrk="0" hangingPunct="1">
              <a:spcBef>
                <a:spcPct val="20000"/>
              </a:spcBef>
              <a:buClr>
                <a:schemeClr val="accent1"/>
              </a:buClr>
              <a:buFont typeface="Arial" pitchFamily="34" charset="0"/>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9pPr>
          </a:lstStyle>
          <a:p>
            <a:r>
              <a:rPr lang="en-US" sz="3200" b="1" dirty="0">
                <a:solidFill>
                  <a:srgbClr val="C00000"/>
                </a:solidFill>
                <a:latin typeface="Futura Medium" panose="020B0602020204020303" pitchFamily="34" charset="-79"/>
                <a:cs typeface="Futura Medium" panose="020B0602020204020303" pitchFamily="34" charset="-79"/>
              </a:rPr>
              <a:t>Leviticus 26:41-45</a:t>
            </a:r>
            <a:br>
              <a:rPr lang="en-US" sz="3200" b="1" dirty="0">
                <a:solidFill>
                  <a:srgbClr val="C00000"/>
                </a:solidFill>
                <a:latin typeface="Futura Medium" panose="020B0602020204020303" pitchFamily="34" charset="-79"/>
                <a:cs typeface="Futura Medium" panose="020B0602020204020303" pitchFamily="34" charset="-79"/>
              </a:rPr>
            </a:br>
            <a:r>
              <a:rPr lang="en-US" sz="3200" dirty="0">
                <a:solidFill>
                  <a:schemeClr val="tx1"/>
                </a:solidFill>
                <a:latin typeface="Futura Medium" panose="020B0602020204020303" pitchFamily="34" charset="-79"/>
                <a:cs typeface="Futura Medium" panose="020B0602020204020303" pitchFamily="34" charset="-79"/>
              </a:rPr>
              <a:t>They, meanwhile, will be making amends for their iniquity, because they rejected My ordinances and their soul abhorred My statutes. </a:t>
            </a:r>
            <a:r>
              <a:rPr lang="en-US" sz="3200" dirty="0">
                <a:solidFill>
                  <a:srgbClr val="C00000"/>
                </a:solidFill>
                <a:latin typeface="Futura Medium" panose="020B0602020204020303" pitchFamily="34" charset="-79"/>
                <a:cs typeface="Futura Medium" panose="020B0602020204020303" pitchFamily="34" charset="-79"/>
              </a:rPr>
              <a:t>Yet in spite of this, when they are in the land of their enemies, I will not reject them, nor will I so abhor them as to destroy them, breaking My covenant with them</a:t>
            </a:r>
            <a:r>
              <a:rPr lang="en-US" sz="3200" dirty="0">
                <a:solidFill>
                  <a:schemeClr val="tx1"/>
                </a:solidFill>
                <a:latin typeface="Futura Medium" panose="020B0602020204020303" pitchFamily="34" charset="-79"/>
                <a:cs typeface="Futura Medium" panose="020B0602020204020303" pitchFamily="34" charset="-79"/>
              </a:rPr>
              <a:t>; for I am the </a:t>
            </a:r>
            <a:r>
              <a:rPr lang="en-US" sz="3200" cap="small" dirty="0">
                <a:solidFill>
                  <a:schemeClr val="tx1"/>
                </a:solidFill>
                <a:latin typeface="Futura Medium" panose="020B0602020204020303" pitchFamily="34" charset="-79"/>
                <a:cs typeface="Futura Medium" panose="020B0602020204020303" pitchFamily="34" charset="-79"/>
              </a:rPr>
              <a:t>Lord</a:t>
            </a:r>
            <a:r>
              <a:rPr lang="en-US" sz="3200" dirty="0">
                <a:solidFill>
                  <a:schemeClr val="tx1"/>
                </a:solidFill>
                <a:latin typeface="Futura Medium" panose="020B0602020204020303" pitchFamily="34" charset="-79"/>
                <a:cs typeface="Futura Medium" panose="020B0602020204020303" pitchFamily="34" charset="-79"/>
              </a:rPr>
              <a:t> their God. But </a:t>
            </a:r>
            <a:r>
              <a:rPr lang="en-US" sz="3200" dirty="0">
                <a:solidFill>
                  <a:srgbClr val="C00000"/>
                </a:solidFill>
                <a:latin typeface="Futura Medium" panose="020B0602020204020303" pitchFamily="34" charset="-79"/>
                <a:cs typeface="Futura Medium" panose="020B0602020204020303" pitchFamily="34" charset="-79"/>
              </a:rPr>
              <a:t>I will remember for them the covenant with their ancestors</a:t>
            </a:r>
            <a:r>
              <a:rPr lang="en-US" sz="3200" dirty="0">
                <a:solidFill>
                  <a:schemeClr val="tx1"/>
                </a:solidFill>
                <a:latin typeface="Futura Medium" panose="020B0602020204020303" pitchFamily="34" charset="-79"/>
                <a:cs typeface="Futura Medium" panose="020B0602020204020303" pitchFamily="34" charset="-79"/>
              </a:rPr>
              <a:t>, whom I brought out of the land of Egypt in the sight of the nations, that I might be their God. I am</a:t>
            </a:r>
            <a:r>
              <a:rPr lang="en-US" sz="3200" dirty="0">
                <a:solidFill>
                  <a:schemeClr val="bg1"/>
                </a:solidFill>
                <a:latin typeface="Futura Medium" panose="020B0602020204020303" pitchFamily="34" charset="-79"/>
                <a:cs typeface="Futura Medium" panose="020B0602020204020303" pitchFamily="34" charset="-79"/>
              </a:rPr>
              <a:t> </a:t>
            </a:r>
            <a:r>
              <a:rPr lang="en-US" sz="3200" dirty="0">
                <a:solidFill>
                  <a:schemeClr val="tx1"/>
                </a:solidFill>
                <a:latin typeface="Futura Medium" panose="020B0602020204020303" pitchFamily="34" charset="-79"/>
                <a:cs typeface="Futura Medium" panose="020B0602020204020303" pitchFamily="34" charset="-79"/>
              </a:rPr>
              <a:t>the </a:t>
            </a:r>
            <a:r>
              <a:rPr lang="en-US" sz="3200" cap="small" dirty="0">
                <a:solidFill>
                  <a:schemeClr val="tx1"/>
                </a:solidFill>
                <a:latin typeface="Futura Medium" panose="020B0602020204020303" pitchFamily="34" charset="-79"/>
                <a:cs typeface="Futura Medium" panose="020B0602020204020303" pitchFamily="34" charset="-79"/>
              </a:rPr>
              <a:t>Lord</a:t>
            </a:r>
            <a:r>
              <a:rPr lang="en-US" sz="3200" dirty="0">
                <a:solidFill>
                  <a:schemeClr val="tx1"/>
                </a:solidFill>
                <a:latin typeface="Futura Medium" panose="020B0602020204020303" pitchFamily="34" charset="-79"/>
                <a:cs typeface="Futura Medium" panose="020B0602020204020303" pitchFamily="34" charset="-79"/>
              </a:rPr>
              <a:t>.’”</a:t>
            </a:r>
          </a:p>
          <a:p>
            <a:endParaRPr lang="en-US" sz="5400" b="1" dirty="0">
              <a:solidFill>
                <a:schemeClr val="bg1"/>
              </a:solidFill>
            </a:endParaRPr>
          </a:p>
        </p:txBody>
      </p:sp>
      <p:sp>
        <p:nvSpPr>
          <p:cNvPr id="10" name="TextBox 9">
            <a:extLst>
              <a:ext uri="{FF2B5EF4-FFF2-40B4-BE49-F238E27FC236}">
                <a16:creationId xmlns:a16="http://schemas.microsoft.com/office/drawing/2014/main" id="{B180774B-2EC3-954F-96CE-70C7850658FC}"/>
              </a:ext>
            </a:extLst>
          </p:cNvPr>
          <p:cNvSpPr txBox="1"/>
          <p:nvPr/>
        </p:nvSpPr>
        <p:spPr>
          <a:xfrm>
            <a:off x="69444" y="0"/>
            <a:ext cx="8835880" cy="1138773"/>
          </a:xfrm>
          <a:prstGeom prst="rect">
            <a:avLst/>
          </a:prstGeom>
          <a:noFill/>
        </p:spPr>
        <p:txBody>
          <a:bodyPr wrap="none" rtlCol="0">
            <a:spAutoFit/>
          </a:bodyPr>
          <a:lstStyle/>
          <a:p>
            <a:r>
              <a:rPr lang="en-US" sz="3400" b="1" dirty="0">
                <a:solidFill>
                  <a:srgbClr val="C00000"/>
                </a:solidFill>
                <a:latin typeface="Futura Medium" panose="020B0602020204020303" pitchFamily="34" charset="-79"/>
                <a:cs typeface="Futura Medium" panose="020B0602020204020303" pitchFamily="34" charset="-79"/>
              </a:rPr>
              <a:t>THE BABYLONIAN CAPTIVITY DIDN’T </a:t>
            </a:r>
          </a:p>
          <a:p>
            <a:r>
              <a:rPr lang="en-US" sz="3400" b="1" dirty="0">
                <a:solidFill>
                  <a:srgbClr val="C00000"/>
                </a:solidFill>
                <a:latin typeface="Futura Medium" panose="020B0602020204020303" pitchFamily="34" charset="-79"/>
                <a:cs typeface="Futura Medium" panose="020B0602020204020303" pitchFamily="34" charset="-79"/>
              </a:rPr>
              <a:t>ANNUL THE OATH MADE BY GOD</a:t>
            </a:r>
          </a:p>
        </p:txBody>
      </p:sp>
    </p:spTree>
    <p:extLst>
      <p:ext uri="{BB962C8B-B14F-4D97-AF65-F5344CB8AC3E}">
        <p14:creationId xmlns:p14="http://schemas.microsoft.com/office/powerpoint/2010/main" val="24358934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AF5254-3383-2849-9B28-6EFC40B8A10F}"/>
              </a:ext>
            </a:extLst>
          </p:cNvPr>
          <p:cNvPicPr>
            <a:picLocks noChangeAspect="1"/>
          </p:cNvPicPr>
          <p:nvPr/>
        </p:nvPicPr>
        <p:blipFill>
          <a:blip r:embed="rId2"/>
          <a:stretch>
            <a:fillRect/>
          </a:stretch>
        </p:blipFill>
        <p:spPr>
          <a:xfrm>
            <a:off x="9597182" y="-2046"/>
            <a:ext cx="2594818" cy="1460456"/>
          </a:xfrm>
          <a:prstGeom prst="rect">
            <a:avLst/>
          </a:prstGeom>
        </p:spPr>
      </p:pic>
      <p:sp>
        <p:nvSpPr>
          <p:cNvPr id="5" name="Subtitle 2">
            <a:extLst>
              <a:ext uri="{FF2B5EF4-FFF2-40B4-BE49-F238E27FC236}">
                <a16:creationId xmlns:a16="http://schemas.microsoft.com/office/drawing/2014/main" id="{6B50B65F-1D2E-E04D-A925-F0C4DFD7D3B5}"/>
              </a:ext>
            </a:extLst>
          </p:cNvPr>
          <p:cNvSpPr txBox="1">
            <a:spLocks/>
          </p:cNvSpPr>
          <p:nvPr/>
        </p:nvSpPr>
        <p:spPr>
          <a:xfrm>
            <a:off x="69444" y="1266094"/>
            <a:ext cx="12122556" cy="4524287"/>
          </a:xfrm>
          <a:prstGeom prst="rect">
            <a:avLst/>
          </a:prstGeom>
        </p:spPr>
        <p:txBody>
          <a:bodyPr vert="horz" lIns="68580" tIns="34290" rIns="68580" bIns="34290" rtlCol="0" anchor="t" anchorCtr="0">
            <a:noAutofit/>
          </a:bodyPr>
          <a:lstStyle>
            <a:lvl1pPr marL="0" indent="0" algn="l" defTabSz="914400" rtl="0" eaLnBrk="1" latinLnBrk="0" hangingPunct="1">
              <a:spcBef>
                <a:spcPct val="20000"/>
              </a:spcBef>
              <a:buClr>
                <a:schemeClr val="accent1"/>
              </a:buClr>
              <a:buFont typeface="Arial" pitchFamily="34" charset="0"/>
              <a:buNone/>
              <a:defRPr sz="2800" kern="1200">
                <a:solidFill>
                  <a:schemeClr val="tx2"/>
                </a:solidFill>
                <a:latin typeface="+mn-lt"/>
                <a:ea typeface="+mn-ea"/>
                <a:cs typeface="+mn-cs"/>
              </a:defRPr>
            </a:lvl1pPr>
            <a:lvl2pPr marL="457200" indent="0" algn="ctr" defTabSz="914400" rtl="0" eaLnBrk="1" latinLnBrk="0" hangingPunct="1">
              <a:spcBef>
                <a:spcPct val="20000"/>
              </a:spcBef>
              <a:buClr>
                <a:schemeClr val="accent1"/>
              </a:buClr>
              <a:buFont typeface="Arial" pitchFamily="34" charset="0"/>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9pPr>
          </a:lstStyle>
          <a:p>
            <a:r>
              <a:rPr lang="en-US" sz="3200" b="1" dirty="0">
                <a:solidFill>
                  <a:srgbClr val="C00000"/>
                </a:solidFill>
                <a:latin typeface="Futura Medium" panose="020B0602020204020303" pitchFamily="34" charset="-79"/>
                <a:cs typeface="Futura Medium" panose="020B0602020204020303" pitchFamily="34" charset="-79"/>
              </a:rPr>
              <a:t>Jeremiah 31:31-34</a:t>
            </a:r>
            <a:endParaRPr lang="en-US" sz="3200" dirty="0">
              <a:solidFill>
                <a:srgbClr val="C00000"/>
              </a:solidFill>
              <a:latin typeface="Futura Medium" panose="020B0602020204020303" pitchFamily="34" charset="-79"/>
              <a:cs typeface="Futura Medium" panose="020B0602020204020303" pitchFamily="34" charset="-79"/>
            </a:endParaRPr>
          </a:p>
          <a:p>
            <a:pPr lvl="0" defTabSz="457200">
              <a:spcBef>
                <a:spcPts val="0"/>
              </a:spcBef>
              <a:buClrTx/>
            </a:pPr>
            <a:r>
              <a:rPr lang="en-US" sz="2600" dirty="0">
                <a:solidFill>
                  <a:prstClr val="black"/>
                </a:solidFill>
                <a:latin typeface="Futura Medium" panose="020B0602020204020303" pitchFamily="34" charset="-79"/>
                <a:cs typeface="Futura Medium" panose="020B0602020204020303" pitchFamily="34" charset="-79"/>
              </a:rPr>
              <a:t>“Behold, days are coming,” declares the </a:t>
            </a:r>
            <a:r>
              <a:rPr lang="en-US" sz="2600" cap="small" dirty="0">
                <a:solidFill>
                  <a:prstClr val="black"/>
                </a:solidFill>
                <a:latin typeface="Futura Medium" panose="020B0602020204020303" pitchFamily="34" charset="-79"/>
                <a:cs typeface="Futura Medium" panose="020B0602020204020303" pitchFamily="34" charset="-79"/>
              </a:rPr>
              <a:t>Lord</a:t>
            </a:r>
            <a:r>
              <a:rPr lang="en-US" sz="2600" dirty="0">
                <a:solidFill>
                  <a:prstClr val="black"/>
                </a:solidFill>
                <a:latin typeface="Futura Medium" panose="020B0602020204020303" pitchFamily="34" charset="-79"/>
                <a:cs typeface="Futura Medium" panose="020B0602020204020303" pitchFamily="34" charset="-79"/>
              </a:rPr>
              <a:t>, “when I will make </a:t>
            </a:r>
            <a:r>
              <a:rPr lang="en-US" sz="2600" dirty="0">
                <a:solidFill>
                  <a:srgbClr val="C00000"/>
                </a:solidFill>
                <a:latin typeface="Futura Medium" panose="020B0602020204020303" pitchFamily="34" charset="-79"/>
                <a:cs typeface="Futura Medium" panose="020B0602020204020303" pitchFamily="34" charset="-79"/>
              </a:rPr>
              <a:t>a new covenant with the house of Israel and with the house of Judah</a:t>
            </a:r>
            <a:r>
              <a:rPr lang="en-US" sz="2600" dirty="0">
                <a:solidFill>
                  <a:prstClr val="black"/>
                </a:solidFill>
                <a:latin typeface="Futura Medium" panose="020B0602020204020303" pitchFamily="34" charset="-79"/>
                <a:cs typeface="Futura Medium" panose="020B0602020204020303" pitchFamily="34" charset="-79"/>
              </a:rPr>
              <a:t>, not like the covenant which I made with their fathers in the day I took them by the hand to bring them out of the land of Egypt, My covenant which they broke, although I was a husband to them,” declares the </a:t>
            </a:r>
            <a:r>
              <a:rPr lang="en-US" sz="2600" cap="small" dirty="0">
                <a:solidFill>
                  <a:prstClr val="black"/>
                </a:solidFill>
                <a:latin typeface="Futura Medium" panose="020B0602020204020303" pitchFamily="34" charset="-79"/>
                <a:cs typeface="Futura Medium" panose="020B0602020204020303" pitchFamily="34" charset="-79"/>
              </a:rPr>
              <a:t>Lord</a:t>
            </a:r>
            <a:r>
              <a:rPr lang="en-US" sz="2600" dirty="0">
                <a:solidFill>
                  <a:prstClr val="black"/>
                </a:solidFill>
                <a:latin typeface="Futura Medium" panose="020B0602020204020303" pitchFamily="34" charset="-79"/>
                <a:cs typeface="Futura Medium" panose="020B0602020204020303" pitchFamily="34" charset="-79"/>
              </a:rPr>
              <a:t>. “But this is the covenant which I will make with the house of Israel after those days,” declares the </a:t>
            </a:r>
            <a:r>
              <a:rPr lang="en-US" sz="2600" cap="small" dirty="0">
                <a:solidFill>
                  <a:prstClr val="black"/>
                </a:solidFill>
                <a:latin typeface="Futura Medium" panose="020B0602020204020303" pitchFamily="34" charset="-79"/>
                <a:cs typeface="Futura Medium" panose="020B0602020204020303" pitchFamily="34" charset="-79"/>
              </a:rPr>
              <a:t>Lord</a:t>
            </a:r>
            <a:r>
              <a:rPr lang="en-US" sz="2600" dirty="0">
                <a:solidFill>
                  <a:prstClr val="black"/>
                </a:solidFill>
                <a:latin typeface="Futura Medium" panose="020B0602020204020303" pitchFamily="34" charset="-79"/>
                <a:cs typeface="Futura Medium" panose="020B0602020204020303" pitchFamily="34" charset="-79"/>
              </a:rPr>
              <a:t>, “</a:t>
            </a:r>
            <a:r>
              <a:rPr lang="en-US" sz="2600" dirty="0">
                <a:solidFill>
                  <a:srgbClr val="C00000"/>
                </a:solidFill>
                <a:latin typeface="Futura Medium" panose="020B0602020204020303" pitchFamily="34" charset="-79"/>
                <a:cs typeface="Futura Medium" panose="020B0602020204020303" pitchFamily="34" charset="-79"/>
              </a:rPr>
              <a:t>I will put My law within them and on their heart I will write it; and I will be their God, and they shall be My people. They will not teach again, each man his neighbor and each man his brother, saying, ‘Know the </a:t>
            </a:r>
            <a:r>
              <a:rPr lang="en-US" sz="2600" cap="small" dirty="0">
                <a:solidFill>
                  <a:srgbClr val="C00000"/>
                </a:solidFill>
                <a:latin typeface="Futura Medium" panose="020B0602020204020303" pitchFamily="34" charset="-79"/>
                <a:cs typeface="Futura Medium" panose="020B0602020204020303" pitchFamily="34" charset="-79"/>
              </a:rPr>
              <a:t>Lord</a:t>
            </a:r>
            <a:r>
              <a:rPr lang="en-US" sz="2600" dirty="0">
                <a:solidFill>
                  <a:srgbClr val="C00000"/>
                </a:solidFill>
                <a:latin typeface="Futura Medium" panose="020B0602020204020303" pitchFamily="34" charset="-79"/>
                <a:cs typeface="Futura Medium" panose="020B0602020204020303" pitchFamily="34" charset="-79"/>
              </a:rPr>
              <a:t>,’ for they will all know Me, from the least of them to the greatest of them,” declares the </a:t>
            </a:r>
            <a:r>
              <a:rPr lang="en-US" sz="2600" cap="small" dirty="0">
                <a:solidFill>
                  <a:srgbClr val="C00000"/>
                </a:solidFill>
                <a:latin typeface="Futura Medium" panose="020B0602020204020303" pitchFamily="34" charset="-79"/>
                <a:cs typeface="Futura Medium" panose="020B0602020204020303" pitchFamily="34" charset="-79"/>
              </a:rPr>
              <a:t>Lord</a:t>
            </a:r>
            <a:r>
              <a:rPr lang="en-US" sz="2600" dirty="0">
                <a:solidFill>
                  <a:srgbClr val="C00000"/>
                </a:solidFill>
                <a:latin typeface="Futura Medium" panose="020B0602020204020303" pitchFamily="34" charset="-79"/>
                <a:cs typeface="Futura Medium" panose="020B0602020204020303" pitchFamily="34" charset="-79"/>
              </a:rPr>
              <a:t>, “for I will forgive their iniquity, and their sin I will remember no more.”</a:t>
            </a:r>
          </a:p>
          <a:p>
            <a:endParaRPr lang="en-US" sz="5400" b="1" dirty="0">
              <a:solidFill>
                <a:schemeClr val="bg1"/>
              </a:solidFill>
            </a:endParaRPr>
          </a:p>
        </p:txBody>
      </p:sp>
      <p:sp>
        <p:nvSpPr>
          <p:cNvPr id="10" name="TextBox 9">
            <a:extLst>
              <a:ext uri="{FF2B5EF4-FFF2-40B4-BE49-F238E27FC236}">
                <a16:creationId xmlns:a16="http://schemas.microsoft.com/office/drawing/2014/main" id="{B180774B-2EC3-954F-96CE-70C7850658FC}"/>
              </a:ext>
            </a:extLst>
          </p:cNvPr>
          <p:cNvSpPr txBox="1"/>
          <p:nvPr/>
        </p:nvSpPr>
        <p:spPr>
          <a:xfrm>
            <a:off x="69444" y="0"/>
            <a:ext cx="9606989" cy="1200329"/>
          </a:xfrm>
          <a:prstGeom prst="rect">
            <a:avLst/>
          </a:prstGeom>
          <a:noFill/>
        </p:spPr>
        <p:txBody>
          <a:bodyPr wrap="none" rtlCol="0">
            <a:spAutoFit/>
          </a:bodyPr>
          <a:lstStyle/>
          <a:p>
            <a:r>
              <a:rPr lang="en-US" sz="3600" b="1" dirty="0">
                <a:solidFill>
                  <a:srgbClr val="C00000"/>
                </a:solidFill>
                <a:latin typeface="Futura Medium" panose="020B0602020204020303" pitchFamily="34" charset="-79"/>
                <a:cs typeface="Futura Medium" panose="020B0602020204020303" pitchFamily="34" charset="-79"/>
              </a:rPr>
              <a:t>GOD PROMISES A GLORIOUS FUTURE </a:t>
            </a:r>
            <a:br>
              <a:rPr lang="en-US" sz="3600" b="1" dirty="0">
                <a:solidFill>
                  <a:srgbClr val="C00000"/>
                </a:solidFill>
                <a:latin typeface="Futura Medium" panose="020B0602020204020303" pitchFamily="34" charset="-79"/>
                <a:cs typeface="Futura Medium" panose="020B0602020204020303" pitchFamily="34" charset="-79"/>
              </a:rPr>
            </a:br>
            <a:r>
              <a:rPr lang="en-US" sz="3600" b="1" dirty="0">
                <a:solidFill>
                  <a:srgbClr val="C00000"/>
                </a:solidFill>
                <a:latin typeface="Futura Medium" panose="020B0602020204020303" pitchFamily="34" charset="-79"/>
                <a:cs typeface="Futura Medium" panose="020B0602020204020303" pitchFamily="34" charset="-79"/>
              </a:rPr>
              <a:t>FOR ISRAEL</a:t>
            </a:r>
          </a:p>
        </p:txBody>
      </p:sp>
    </p:spTree>
    <p:extLst>
      <p:ext uri="{BB962C8B-B14F-4D97-AF65-F5344CB8AC3E}">
        <p14:creationId xmlns:p14="http://schemas.microsoft.com/office/powerpoint/2010/main" val="4440356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AF5254-3383-2849-9B28-6EFC40B8A10F}"/>
              </a:ext>
            </a:extLst>
          </p:cNvPr>
          <p:cNvPicPr>
            <a:picLocks noChangeAspect="1"/>
          </p:cNvPicPr>
          <p:nvPr/>
        </p:nvPicPr>
        <p:blipFill>
          <a:blip r:embed="rId2"/>
          <a:stretch>
            <a:fillRect/>
          </a:stretch>
        </p:blipFill>
        <p:spPr>
          <a:xfrm>
            <a:off x="9597182" y="-2046"/>
            <a:ext cx="2594818" cy="1460456"/>
          </a:xfrm>
          <a:prstGeom prst="rect">
            <a:avLst/>
          </a:prstGeom>
        </p:spPr>
      </p:pic>
      <p:sp>
        <p:nvSpPr>
          <p:cNvPr id="5" name="Subtitle 2">
            <a:extLst>
              <a:ext uri="{FF2B5EF4-FFF2-40B4-BE49-F238E27FC236}">
                <a16:creationId xmlns:a16="http://schemas.microsoft.com/office/drawing/2014/main" id="{6B50B65F-1D2E-E04D-A925-F0C4DFD7D3B5}"/>
              </a:ext>
            </a:extLst>
          </p:cNvPr>
          <p:cNvSpPr txBox="1">
            <a:spLocks/>
          </p:cNvSpPr>
          <p:nvPr/>
        </p:nvSpPr>
        <p:spPr>
          <a:xfrm>
            <a:off x="69444" y="1266094"/>
            <a:ext cx="12122556" cy="4524287"/>
          </a:xfrm>
          <a:prstGeom prst="rect">
            <a:avLst/>
          </a:prstGeom>
        </p:spPr>
        <p:txBody>
          <a:bodyPr vert="horz" lIns="68580" tIns="34290" rIns="68580" bIns="34290" rtlCol="0" anchor="t" anchorCtr="0">
            <a:noAutofit/>
          </a:bodyPr>
          <a:lstStyle>
            <a:lvl1pPr marL="0" indent="0" algn="l" defTabSz="914400" rtl="0" eaLnBrk="1" latinLnBrk="0" hangingPunct="1">
              <a:spcBef>
                <a:spcPct val="20000"/>
              </a:spcBef>
              <a:buClr>
                <a:schemeClr val="accent1"/>
              </a:buClr>
              <a:buFont typeface="Arial" pitchFamily="34" charset="0"/>
              <a:buNone/>
              <a:defRPr sz="2800" kern="1200">
                <a:solidFill>
                  <a:schemeClr val="tx2"/>
                </a:solidFill>
                <a:latin typeface="+mn-lt"/>
                <a:ea typeface="+mn-ea"/>
                <a:cs typeface="+mn-cs"/>
              </a:defRPr>
            </a:lvl1pPr>
            <a:lvl2pPr marL="457200" indent="0" algn="ctr" defTabSz="914400" rtl="0" eaLnBrk="1" latinLnBrk="0" hangingPunct="1">
              <a:spcBef>
                <a:spcPct val="20000"/>
              </a:spcBef>
              <a:buClr>
                <a:schemeClr val="accent1"/>
              </a:buClr>
              <a:buFont typeface="Arial" pitchFamily="34" charset="0"/>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9pPr>
          </a:lstStyle>
          <a:p>
            <a:pPr lvl="0" defTabSz="457200">
              <a:spcBef>
                <a:spcPts val="0"/>
              </a:spcBef>
              <a:buClrTx/>
            </a:pPr>
            <a:r>
              <a:rPr lang="en-US" sz="3200" b="1" dirty="0">
                <a:solidFill>
                  <a:srgbClr val="C00000"/>
                </a:solidFill>
                <a:latin typeface="Futura Medium" panose="020B0602020204020303" pitchFamily="34" charset="-79"/>
                <a:cs typeface="Futura Medium" panose="020B0602020204020303" pitchFamily="34" charset="-79"/>
              </a:rPr>
              <a:t>Ezekiel 39:25-29</a:t>
            </a:r>
          </a:p>
          <a:p>
            <a:pPr lvl="0" defTabSz="457200">
              <a:spcBef>
                <a:spcPts val="0"/>
              </a:spcBef>
              <a:buClrTx/>
            </a:pPr>
            <a:r>
              <a:rPr lang="en-US" sz="2700" dirty="0">
                <a:solidFill>
                  <a:prstClr val="black"/>
                </a:solidFill>
                <a:latin typeface="Futura Medium" panose="020B0602020204020303" pitchFamily="34" charset="-79"/>
                <a:cs typeface="Futura Medium" panose="020B0602020204020303" pitchFamily="34" charset="-79"/>
              </a:rPr>
              <a:t>Therefore thus says the Lord </a:t>
            </a:r>
            <a:r>
              <a:rPr lang="en-US" sz="2700" cap="small" dirty="0">
                <a:solidFill>
                  <a:prstClr val="black"/>
                </a:solidFill>
                <a:latin typeface="Futura Medium" panose="020B0602020204020303" pitchFamily="34" charset="-79"/>
                <a:cs typeface="Futura Medium" panose="020B0602020204020303" pitchFamily="34" charset="-79"/>
              </a:rPr>
              <a:t>God</a:t>
            </a:r>
            <a:r>
              <a:rPr lang="en-US" sz="2700" dirty="0">
                <a:solidFill>
                  <a:prstClr val="black"/>
                </a:solidFill>
                <a:latin typeface="Futura Medium" panose="020B0602020204020303" pitchFamily="34" charset="-79"/>
                <a:cs typeface="Futura Medium" panose="020B0602020204020303" pitchFamily="34" charset="-79"/>
              </a:rPr>
              <a:t>, “Now </a:t>
            </a:r>
            <a:r>
              <a:rPr lang="en-US" sz="2700" dirty="0">
                <a:solidFill>
                  <a:srgbClr val="C00000"/>
                </a:solidFill>
                <a:latin typeface="Futura Medium" panose="020B0602020204020303" pitchFamily="34" charset="-79"/>
                <a:cs typeface="Futura Medium" panose="020B0602020204020303" pitchFamily="34" charset="-79"/>
              </a:rPr>
              <a:t>I will restore the fortunes of Jacob and have mercy on the whole house of Israel</a:t>
            </a:r>
            <a:r>
              <a:rPr lang="en-US" sz="2700" dirty="0">
                <a:solidFill>
                  <a:prstClr val="black"/>
                </a:solidFill>
                <a:latin typeface="Futura Medium" panose="020B0602020204020303" pitchFamily="34" charset="-79"/>
                <a:cs typeface="Futura Medium" panose="020B0602020204020303" pitchFamily="34" charset="-79"/>
              </a:rPr>
              <a:t>; and I will be jealous for My holy name. They will forget their disgrace and all their treachery which they perpetrated against Me, </a:t>
            </a:r>
            <a:r>
              <a:rPr lang="en-US" sz="2700" dirty="0">
                <a:solidFill>
                  <a:srgbClr val="C00000"/>
                </a:solidFill>
                <a:latin typeface="Futura Medium" panose="020B0602020204020303" pitchFamily="34" charset="-79"/>
                <a:cs typeface="Futura Medium" panose="020B0602020204020303" pitchFamily="34" charset="-79"/>
              </a:rPr>
              <a:t>when they live securely on their </a:t>
            </a:r>
            <a:r>
              <a:rPr lang="en-US" sz="2700" i="1" dirty="0">
                <a:solidFill>
                  <a:srgbClr val="C00000"/>
                </a:solidFill>
                <a:latin typeface="Futura Medium" panose="020B0602020204020303" pitchFamily="34" charset="-79"/>
                <a:cs typeface="Futura Medium" panose="020B0602020204020303" pitchFamily="34" charset="-79"/>
              </a:rPr>
              <a:t>own</a:t>
            </a:r>
            <a:r>
              <a:rPr lang="en-US" sz="2700" dirty="0">
                <a:solidFill>
                  <a:srgbClr val="C00000"/>
                </a:solidFill>
                <a:latin typeface="Futura Medium" panose="020B0602020204020303" pitchFamily="34" charset="-79"/>
                <a:cs typeface="Futura Medium" panose="020B0602020204020303" pitchFamily="34" charset="-79"/>
              </a:rPr>
              <a:t> land with no one to make </a:t>
            </a:r>
            <a:r>
              <a:rPr lang="en-US" sz="2700" i="1" dirty="0">
                <a:solidFill>
                  <a:srgbClr val="C00000"/>
                </a:solidFill>
                <a:latin typeface="Futura Medium" panose="020B0602020204020303" pitchFamily="34" charset="-79"/>
                <a:cs typeface="Futura Medium" panose="020B0602020204020303" pitchFamily="34" charset="-79"/>
              </a:rPr>
              <a:t>them</a:t>
            </a:r>
            <a:r>
              <a:rPr lang="en-US" sz="2700" dirty="0">
                <a:solidFill>
                  <a:srgbClr val="C00000"/>
                </a:solidFill>
                <a:latin typeface="Futura Medium" panose="020B0602020204020303" pitchFamily="34" charset="-79"/>
                <a:cs typeface="Futura Medium" panose="020B0602020204020303" pitchFamily="34" charset="-79"/>
              </a:rPr>
              <a:t> afraid</a:t>
            </a:r>
            <a:r>
              <a:rPr lang="en-US" sz="2700" dirty="0">
                <a:solidFill>
                  <a:prstClr val="black"/>
                </a:solidFill>
                <a:latin typeface="Futura Medium" panose="020B0602020204020303" pitchFamily="34" charset="-79"/>
                <a:cs typeface="Futura Medium" panose="020B0602020204020303" pitchFamily="34" charset="-79"/>
              </a:rPr>
              <a:t>. </a:t>
            </a:r>
            <a:r>
              <a:rPr lang="en-US" sz="2700" dirty="0">
                <a:solidFill>
                  <a:srgbClr val="C00000"/>
                </a:solidFill>
                <a:latin typeface="Futura Medium" panose="020B0602020204020303" pitchFamily="34" charset="-79"/>
                <a:cs typeface="Futura Medium" panose="020B0602020204020303" pitchFamily="34" charset="-79"/>
              </a:rPr>
              <a:t>When I bring them back from the peoples and gather them from the lands of their enemies</a:t>
            </a:r>
            <a:r>
              <a:rPr lang="en-US" sz="2700" dirty="0">
                <a:solidFill>
                  <a:prstClr val="black"/>
                </a:solidFill>
                <a:latin typeface="Futura Medium" panose="020B0602020204020303" pitchFamily="34" charset="-79"/>
                <a:cs typeface="Futura Medium" panose="020B0602020204020303" pitchFamily="34" charset="-79"/>
              </a:rPr>
              <a:t>, then I shall be sanctified through them in the sight of the many nations. Then they will know that I am the </a:t>
            </a:r>
            <a:r>
              <a:rPr lang="en-US" sz="2700" cap="small" dirty="0">
                <a:solidFill>
                  <a:prstClr val="black"/>
                </a:solidFill>
                <a:latin typeface="Futura Medium" panose="020B0602020204020303" pitchFamily="34" charset="-79"/>
                <a:cs typeface="Futura Medium" panose="020B0602020204020303" pitchFamily="34" charset="-79"/>
              </a:rPr>
              <a:t>Lord</a:t>
            </a:r>
            <a:r>
              <a:rPr lang="en-US" sz="2700" dirty="0">
                <a:solidFill>
                  <a:prstClr val="black"/>
                </a:solidFill>
                <a:latin typeface="Futura Medium" panose="020B0602020204020303" pitchFamily="34" charset="-79"/>
                <a:cs typeface="Futura Medium" panose="020B0602020204020303" pitchFamily="34" charset="-79"/>
              </a:rPr>
              <a:t> their God because I made them go into exile among the nations, and then </a:t>
            </a:r>
            <a:r>
              <a:rPr lang="en-US" sz="2700" dirty="0">
                <a:solidFill>
                  <a:srgbClr val="C00000"/>
                </a:solidFill>
                <a:latin typeface="Futura Medium" panose="020B0602020204020303" pitchFamily="34" charset="-79"/>
                <a:cs typeface="Futura Medium" panose="020B0602020204020303" pitchFamily="34" charset="-79"/>
              </a:rPr>
              <a:t>gathered them </a:t>
            </a:r>
            <a:r>
              <a:rPr lang="en-US" sz="2700" i="1" dirty="0">
                <a:solidFill>
                  <a:srgbClr val="C00000"/>
                </a:solidFill>
                <a:latin typeface="Futura Medium" panose="020B0602020204020303" pitchFamily="34" charset="-79"/>
                <a:cs typeface="Futura Medium" panose="020B0602020204020303" pitchFamily="34" charset="-79"/>
              </a:rPr>
              <a:t>again</a:t>
            </a:r>
            <a:r>
              <a:rPr lang="en-US" sz="2700" dirty="0">
                <a:solidFill>
                  <a:srgbClr val="C00000"/>
                </a:solidFill>
                <a:latin typeface="Futura Medium" panose="020B0602020204020303" pitchFamily="34" charset="-79"/>
                <a:cs typeface="Futura Medium" panose="020B0602020204020303" pitchFamily="34" charset="-79"/>
              </a:rPr>
              <a:t> to their own land</a:t>
            </a:r>
            <a:r>
              <a:rPr lang="en-US" sz="2700" dirty="0">
                <a:solidFill>
                  <a:prstClr val="black"/>
                </a:solidFill>
                <a:latin typeface="Futura Medium" panose="020B0602020204020303" pitchFamily="34" charset="-79"/>
                <a:cs typeface="Futura Medium" panose="020B0602020204020303" pitchFamily="34" charset="-79"/>
              </a:rPr>
              <a:t>; and I will leave none of them there any longer. I will not hide My face from them any longer, for I will have poured out My Spirit on the house of Israel,” declares the Lord</a:t>
            </a:r>
            <a:r>
              <a:rPr lang="en-US" sz="1800" dirty="0">
                <a:solidFill>
                  <a:prstClr val="white"/>
                </a:solidFill>
                <a:latin typeface="Futura Medium" panose="020B0602020204020303" pitchFamily="34" charset="-79"/>
                <a:cs typeface="Futura Medium" panose="020B0602020204020303" pitchFamily="34" charset="-79"/>
              </a:rPr>
              <a:t> </a:t>
            </a:r>
            <a:r>
              <a:rPr lang="en-US" sz="2700" cap="small" dirty="0">
                <a:solidFill>
                  <a:prstClr val="black"/>
                </a:solidFill>
                <a:latin typeface="Futura Medium" panose="020B0602020204020303" pitchFamily="34" charset="-79"/>
                <a:cs typeface="Futura Medium" panose="020B0602020204020303" pitchFamily="34" charset="-79"/>
              </a:rPr>
              <a:t>God.</a:t>
            </a:r>
            <a:endParaRPr lang="en-US" sz="2700" dirty="0">
              <a:solidFill>
                <a:prstClr val="black"/>
              </a:solidFill>
              <a:latin typeface="Futura Medium" panose="020B0602020204020303" pitchFamily="34" charset="-79"/>
              <a:cs typeface="Futura Medium" panose="020B0602020204020303" pitchFamily="34" charset="-79"/>
            </a:endParaRPr>
          </a:p>
          <a:p>
            <a:endParaRPr lang="en-US" sz="5400" b="1" dirty="0">
              <a:solidFill>
                <a:schemeClr val="bg1"/>
              </a:solidFill>
            </a:endParaRPr>
          </a:p>
        </p:txBody>
      </p:sp>
      <p:sp>
        <p:nvSpPr>
          <p:cNvPr id="10" name="TextBox 9">
            <a:extLst>
              <a:ext uri="{FF2B5EF4-FFF2-40B4-BE49-F238E27FC236}">
                <a16:creationId xmlns:a16="http://schemas.microsoft.com/office/drawing/2014/main" id="{B180774B-2EC3-954F-96CE-70C7850658FC}"/>
              </a:ext>
            </a:extLst>
          </p:cNvPr>
          <p:cNvSpPr txBox="1"/>
          <p:nvPr/>
        </p:nvSpPr>
        <p:spPr>
          <a:xfrm>
            <a:off x="21772" y="126892"/>
            <a:ext cx="10082825" cy="1077218"/>
          </a:xfrm>
          <a:prstGeom prst="rect">
            <a:avLst/>
          </a:prstGeom>
          <a:noFill/>
        </p:spPr>
        <p:txBody>
          <a:bodyPr wrap="none" rtlCol="0">
            <a:spAutoFit/>
          </a:bodyPr>
          <a:lstStyle/>
          <a:p>
            <a:r>
              <a:rPr lang="en-US" sz="3100" b="1" dirty="0">
                <a:solidFill>
                  <a:srgbClr val="C00000"/>
                </a:solidFill>
                <a:latin typeface="Futura Medium" panose="020B0602020204020303" pitchFamily="34" charset="-79"/>
                <a:cs typeface="Futura Medium" panose="020B0602020204020303" pitchFamily="34" charset="-79"/>
              </a:rPr>
              <a:t>ISRAEL’S GLORIOUS FUTURE INCLUDES A </a:t>
            </a:r>
          </a:p>
          <a:p>
            <a:r>
              <a:rPr lang="en-US" sz="3100" b="1" dirty="0">
                <a:solidFill>
                  <a:srgbClr val="C00000"/>
                </a:solidFill>
                <a:latin typeface="Futura Medium" panose="020B0602020204020303" pitchFamily="34" charset="-79"/>
                <a:cs typeface="Futura Medium" panose="020B0602020204020303" pitchFamily="34" charset="-79"/>
              </a:rPr>
              <a:t>FINAL PHYSICAL RESTORATION TO THE LAND</a:t>
            </a:r>
          </a:p>
        </p:txBody>
      </p:sp>
    </p:spTree>
    <p:extLst>
      <p:ext uri="{BB962C8B-B14F-4D97-AF65-F5344CB8AC3E}">
        <p14:creationId xmlns:p14="http://schemas.microsoft.com/office/powerpoint/2010/main" val="2021300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AF5254-3383-2849-9B28-6EFC40B8A10F}"/>
              </a:ext>
            </a:extLst>
          </p:cNvPr>
          <p:cNvPicPr>
            <a:picLocks noChangeAspect="1"/>
          </p:cNvPicPr>
          <p:nvPr/>
        </p:nvPicPr>
        <p:blipFill>
          <a:blip r:embed="rId2"/>
          <a:stretch>
            <a:fillRect/>
          </a:stretch>
        </p:blipFill>
        <p:spPr>
          <a:xfrm>
            <a:off x="9597182" y="-2046"/>
            <a:ext cx="2594818" cy="1460456"/>
          </a:xfrm>
          <a:prstGeom prst="rect">
            <a:avLst/>
          </a:prstGeom>
        </p:spPr>
      </p:pic>
      <p:sp>
        <p:nvSpPr>
          <p:cNvPr id="5" name="Subtitle 2">
            <a:extLst>
              <a:ext uri="{FF2B5EF4-FFF2-40B4-BE49-F238E27FC236}">
                <a16:creationId xmlns:a16="http://schemas.microsoft.com/office/drawing/2014/main" id="{6B50B65F-1D2E-E04D-A925-F0C4DFD7D3B5}"/>
              </a:ext>
            </a:extLst>
          </p:cNvPr>
          <p:cNvSpPr txBox="1">
            <a:spLocks/>
          </p:cNvSpPr>
          <p:nvPr/>
        </p:nvSpPr>
        <p:spPr>
          <a:xfrm>
            <a:off x="69444" y="1266094"/>
            <a:ext cx="12122556" cy="4524287"/>
          </a:xfrm>
          <a:prstGeom prst="rect">
            <a:avLst/>
          </a:prstGeom>
        </p:spPr>
        <p:txBody>
          <a:bodyPr vert="horz" lIns="68580" tIns="34290" rIns="68580" bIns="34290" rtlCol="0" anchor="t" anchorCtr="0">
            <a:noAutofit/>
          </a:bodyPr>
          <a:lstStyle>
            <a:lvl1pPr marL="0" indent="0" algn="l" defTabSz="914400" rtl="0" eaLnBrk="1" latinLnBrk="0" hangingPunct="1">
              <a:spcBef>
                <a:spcPct val="20000"/>
              </a:spcBef>
              <a:buClr>
                <a:schemeClr val="accent1"/>
              </a:buClr>
              <a:buFont typeface="Arial" pitchFamily="34" charset="0"/>
              <a:buNone/>
              <a:defRPr sz="2800" kern="1200">
                <a:solidFill>
                  <a:schemeClr val="tx2"/>
                </a:solidFill>
                <a:latin typeface="+mn-lt"/>
                <a:ea typeface="+mn-ea"/>
                <a:cs typeface="+mn-cs"/>
              </a:defRPr>
            </a:lvl1pPr>
            <a:lvl2pPr marL="457200" indent="0" algn="ctr" defTabSz="914400" rtl="0" eaLnBrk="1" latinLnBrk="0" hangingPunct="1">
              <a:spcBef>
                <a:spcPct val="20000"/>
              </a:spcBef>
              <a:buClr>
                <a:schemeClr val="accent1"/>
              </a:buClr>
              <a:buFont typeface="Arial" pitchFamily="34" charset="0"/>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9pPr>
          </a:lstStyle>
          <a:p>
            <a:pPr lvl="0" defTabSz="457200">
              <a:spcBef>
                <a:spcPts val="0"/>
              </a:spcBef>
              <a:buClrTx/>
            </a:pPr>
            <a:r>
              <a:rPr lang="en-US" sz="3200" b="1" dirty="0">
                <a:solidFill>
                  <a:srgbClr val="C00000"/>
                </a:solidFill>
                <a:latin typeface="Futura Medium" panose="020B0602020204020303" pitchFamily="34" charset="-79"/>
                <a:cs typeface="Futura Medium" panose="020B0602020204020303" pitchFamily="34" charset="-79"/>
              </a:rPr>
              <a:t>Ezekiel 36:22-28</a:t>
            </a:r>
          </a:p>
          <a:p>
            <a:pPr lvl="0" defTabSz="457200">
              <a:spcBef>
                <a:spcPts val="0"/>
              </a:spcBef>
              <a:buClrTx/>
            </a:pPr>
            <a:r>
              <a:rPr lang="en-US" sz="3200" dirty="0">
                <a:solidFill>
                  <a:prstClr val="black"/>
                </a:solidFill>
                <a:latin typeface="Futura Medium" panose="020B0602020204020303" pitchFamily="34" charset="-79"/>
                <a:cs typeface="Futura Medium" panose="020B0602020204020303" pitchFamily="34" charset="-79"/>
              </a:rPr>
              <a:t>“Therefore say to the house of Israel, ‘</a:t>
            </a:r>
            <a:r>
              <a:rPr lang="en-US" sz="3200" dirty="0">
                <a:solidFill>
                  <a:srgbClr val="C00000"/>
                </a:solidFill>
                <a:latin typeface="Futura Medium" panose="020B0602020204020303" pitchFamily="34" charset="-79"/>
                <a:cs typeface="Futura Medium" panose="020B0602020204020303" pitchFamily="34" charset="-79"/>
              </a:rPr>
              <a:t>Thus says the Lord </a:t>
            </a:r>
            <a:r>
              <a:rPr lang="en-US" sz="3200" cap="small" dirty="0">
                <a:solidFill>
                  <a:srgbClr val="C00000"/>
                </a:solidFill>
                <a:latin typeface="Futura Medium" panose="020B0602020204020303" pitchFamily="34" charset="-79"/>
                <a:cs typeface="Futura Medium" panose="020B0602020204020303" pitchFamily="34" charset="-79"/>
              </a:rPr>
              <a:t>God</a:t>
            </a:r>
            <a:r>
              <a:rPr lang="en-US" sz="3200" dirty="0">
                <a:solidFill>
                  <a:srgbClr val="C00000"/>
                </a:solidFill>
                <a:latin typeface="Futura Medium" panose="020B0602020204020303" pitchFamily="34" charset="-79"/>
                <a:cs typeface="Futura Medium" panose="020B0602020204020303" pitchFamily="34" charset="-79"/>
              </a:rPr>
              <a:t>, “It is not for your sake, O house of Israel, that I am about to act, but for My holy name</a:t>
            </a:r>
            <a:r>
              <a:rPr lang="en-US" sz="3200" dirty="0">
                <a:solidFill>
                  <a:prstClr val="black"/>
                </a:solidFill>
                <a:latin typeface="Futura Medium" panose="020B0602020204020303" pitchFamily="34" charset="-79"/>
                <a:cs typeface="Futura Medium" panose="020B0602020204020303" pitchFamily="34" charset="-79"/>
              </a:rPr>
              <a:t>, which you have profaned among the nations where you went. I will vindicate the holiness of My great name which has been profaned among the nations, which you have profaned in their midst. Then the nations will know that I am the </a:t>
            </a:r>
            <a:r>
              <a:rPr lang="en-US" sz="3200" cap="small" dirty="0">
                <a:solidFill>
                  <a:prstClr val="black"/>
                </a:solidFill>
                <a:latin typeface="Futura Medium" panose="020B0602020204020303" pitchFamily="34" charset="-79"/>
                <a:cs typeface="Futura Medium" panose="020B0602020204020303" pitchFamily="34" charset="-79"/>
              </a:rPr>
              <a:t>Lord</a:t>
            </a:r>
            <a:r>
              <a:rPr lang="en-US" sz="3200" dirty="0">
                <a:solidFill>
                  <a:prstClr val="black"/>
                </a:solidFill>
                <a:latin typeface="Futura Medium" panose="020B0602020204020303" pitchFamily="34" charset="-79"/>
                <a:cs typeface="Futura Medium" panose="020B0602020204020303" pitchFamily="34" charset="-79"/>
              </a:rPr>
              <a:t>,” declares the Lord </a:t>
            </a:r>
            <a:r>
              <a:rPr lang="en-US" sz="3200" cap="small" dirty="0">
                <a:solidFill>
                  <a:prstClr val="black"/>
                </a:solidFill>
                <a:latin typeface="Futura Medium" panose="020B0602020204020303" pitchFamily="34" charset="-79"/>
                <a:cs typeface="Futura Medium" panose="020B0602020204020303" pitchFamily="34" charset="-79"/>
              </a:rPr>
              <a:t>God</a:t>
            </a:r>
            <a:r>
              <a:rPr lang="en-US" sz="3200" dirty="0">
                <a:solidFill>
                  <a:prstClr val="black"/>
                </a:solidFill>
                <a:latin typeface="Futura Medium" panose="020B0602020204020303" pitchFamily="34" charset="-79"/>
                <a:cs typeface="Futura Medium" panose="020B0602020204020303" pitchFamily="34" charset="-79"/>
              </a:rPr>
              <a:t>, “when I prove Myself holy among you in their sight. </a:t>
            </a:r>
            <a:endParaRPr lang="en-US" sz="3200" dirty="0">
              <a:solidFill>
                <a:srgbClr val="C00000"/>
              </a:solidFill>
              <a:latin typeface="Futura Medium" panose="020B0602020204020303" pitchFamily="34" charset="-79"/>
              <a:cs typeface="Futura Medium" panose="020B0602020204020303" pitchFamily="34" charset="-79"/>
            </a:endParaRPr>
          </a:p>
          <a:p>
            <a:endParaRPr lang="en-US" sz="5400" b="1" dirty="0">
              <a:solidFill>
                <a:schemeClr val="bg1"/>
              </a:solidFill>
            </a:endParaRPr>
          </a:p>
        </p:txBody>
      </p:sp>
      <p:sp>
        <p:nvSpPr>
          <p:cNvPr id="10" name="TextBox 9">
            <a:extLst>
              <a:ext uri="{FF2B5EF4-FFF2-40B4-BE49-F238E27FC236}">
                <a16:creationId xmlns:a16="http://schemas.microsoft.com/office/drawing/2014/main" id="{B180774B-2EC3-954F-96CE-70C7850658FC}"/>
              </a:ext>
            </a:extLst>
          </p:cNvPr>
          <p:cNvSpPr txBox="1"/>
          <p:nvPr/>
        </p:nvSpPr>
        <p:spPr>
          <a:xfrm>
            <a:off x="69444" y="133751"/>
            <a:ext cx="8835047" cy="1077218"/>
          </a:xfrm>
          <a:prstGeom prst="rect">
            <a:avLst/>
          </a:prstGeom>
          <a:noFill/>
        </p:spPr>
        <p:txBody>
          <a:bodyPr wrap="none" rtlCol="0">
            <a:spAutoFit/>
          </a:bodyPr>
          <a:lstStyle/>
          <a:p>
            <a:r>
              <a:rPr lang="en-US" sz="3200" b="1" dirty="0">
                <a:solidFill>
                  <a:srgbClr val="C00000"/>
                </a:solidFill>
                <a:latin typeface="Futura Medium" panose="020B0602020204020303" pitchFamily="34" charset="-79"/>
                <a:cs typeface="Futura Medium" panose="020B0602020204020303" pitchFamily="34" charset="-79"/>
              </a:rPr>
              <a:t>ISRAEL’S GLORIOUS FUTURE IS SECURE </a:t>
            </a:r>
            <a:br>
              <a:rPr lang="en-US" sz="3200" b="1" dirty="0">
                <a:solidFill>
                  <a:srgbClr val="C00000"/>
                </a:solidFill>
                <a:latin typeface="Futura Medium" panose="020B0602020204020303" pitchFamily="34" charset="-79"/>
                <a:cs typeface="Futura Medium" panose="020B0602020204020303" pitchFamily="34" charset="-79"/>
              </a:rPr>
            </a:br>
            <a:r>
              <a:rPr lang="en-US" sz="3200" b="1" dirty="0">
                <a:solidFill>
                  <a:srgbClr val="C00000"/>
                </a:solidFill>
                <a:latin typeface="Futura Medium" panose="020B0602020204020303" pitchFamily="34" charset="-79"/>
                <a:cs typeface="Futura Medium" panose="020B0602020204020303" pitchFamily="34" charset="-79"/>
              </a:rPr>
              <a:t>BECAUSE OF GOD’S CHARACTER</a:t>
            </a:r>
          </a:p>
        </p:txBody>
      </p:sp>
    </p:spTree>
    <p:extLst>
      <p:ext uri="{BB962C8B-B14F-4D97-AF65-F5344CB8AC3E}">
        <p14:creationId xmlns:p14="http://schemas.microsoft.com/office/powerpoint/2010/main" val="5698783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AF5254-3383-2849-9B28-6EFC40B8A10F}"/>
              </a:ext>
            </a:extLst>
          </p:cNvPr>
          <p:cNvPicPr>
            <a:picLocks noChangeAspect="1"/>
          </p:cNvPicPr>
          <p:nvPr/>
        </p:nvPicPr>
        <p:blipFill>
          <a:blip r:embed="rId2"/>
          <a:stretch>
            <a:fillRect/>
          </a:stretch>
        </p:blipFill>
        <p:spPr>
          <a:xfrm>
            <a:off x="9597182" y="-2046"/>
            <a:ext cx="2594818" cy="1460456"/>
          </a:xfrm>
          <a:prstGeom prst="rect">
            <a:avLst/>
          </a:prstGeom>
        </p:spPr>
      </p:pic>
      <p:sp>
        <p:nvSpPr>
          <p:cNvPr id="5" name="Subtitle 2">
            <a:extLst>
              <a:ext uri="{FF2B5EF4-FFF2-40B4-BE49-F238E27FC236}">
                <a16:creationId xmlns:a16="http://schemas.microsoft.com/office/drawing/2014/main" id="{6B50B65F-1D2E-E04D-A925-F0C4DFD7D3B5}"/>
              </a:ext>
            </a:extLst>
          </p:cNvPr>
          <p:cNvSpPr txBox="1">
            <a:spLocks/>
          </p:cNvSpPr>
          <p:nvPr/>
        </p:nvSpPr>
        <p:spPr>
          <a:xfrm>
            <a:off x="69444" y="1266094"/>
            <a:ext cx="12122556" cy="4524287"/>
          </a:xfrm>
          <a:prstGeom prst="rect">
            <a:avLst/>
          </a:prstGeom>
        </p:spPr>
        <p:txBody>
          <a:bodyPr vert="horz" lIns="68580" tIns="34290" rIns="68580" bIns="34290" rtlCol="0" anchor="t" anchorCtr="0">
            <a:noAutofit/>
          </a:bodyPr>
          <a:lstStyle>
            <a:lvl1pPr marL="0" indent="0" algn="l" defTabSz="914400" rtl="0" eaLnBrk="1" latinLnBrk="0" hangingPunct="1">
              <a:spcBef>
                <a:spcPct val="20000"/>
              </a:spcBef>
              <a:buClr>
                <a:schemeClr val="accent1"/>
              </a:buClr>
              <a:buFont typeface="Arial" pitchFamily="34" charset="0"/>
              <a:buNone/>
              <a:defRPr sz="2800" kern="1200">
                <a:solidFill>
                  <a:schemeClr val="tx2"/>
                </a:solidFill>
                <a:latin typeface="+mn-lt"/>
                <a:ea typeface="+mn-ea"/>
                <a:cs typeface="+mn-cs"/>
              </a:defRPr>
            </a:lvl1pPr>
            <a:lvl2pPr marL="457200" indent="0" algn="ctr" defTabSz="914400" rtl="0" eaLnBrk="1" latinLnBrk="0" hangingPunct="1">
              <a:spcBef>
                <a:spcPct val="20000"/>
              </a:spcBef>
              <a:buClr>
                <a:schemeClr val="accent1"/>
              </a:buClr>
              <a:buFont typeface="Arial" pitchFamily="34" charset="0"/>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9pPr>
          </a:lstStyle>
          <a:p>
            <a:pPr lvl="0" defTabSz="457200">
              <a:spcBef>
                <a:spcPts val="0"/>
              </a:spcBef>
              <a:buClrTx/>
            </a:pPr>
            <a:r>
              <a:rPr lang="en-US" sz="3200" b="1" dirty="0">
                <a:solidFill>
                  <a:srgbClr val="C00000"/>
                </a:solidFill>
                <a:latin typeface="Futura Medium" panose="020B0602020204020303" pitchFamily="34" charset="-79"/>
                <a:cs typeface="Futura Medium" panose="020B0602020204020303" pitchFamily="34" charset="-79"/>
              </a:rPr>
              <a:t>Ezekiel 36:22-28</a:t>
            </a:r>
          </a:p>
          <a:p>
            <a:pPr lvl="0" defTabSz="457200">
              <a:spcBef>
                <a:spcPts val="0"/>
              </a:spcBef>
              <a:buClrTx/>
            </a:pPr>
            <a:r>
              <a:rPr lang="en-US" sz="3200" dirty="0">
                <a:solidFill>
                  <a:srgbClr val="C00000"/>
                </a:solidFill>
                <a:latin typeface="Futura Medium" panose="020B0602020204020303" pitchFamily="34" charset="-79"/>
                <a:cs typeface="Futura Medium" panose="020B0602020204020303" pitchFamily="34" charset="-79"/>
              </a:rPr>
              <a:t>For I will take you from the nations, gather you from all the lands and bring you into your own land.</a:t>
            </a:r>
            <a:r>
              <a:rPr lang="en-US" sz="3200" dirty="0">
                <a:solidFill>
                  <a:schemeClr val="tx1"/>
                </a:solidFill>
                <a:latin typeface="Futura Medium" panose="020B0602020204020303" pitchFamily="34" charset="-79"/>
                <a:cs typeface="Futura Medium" panose="020B0602020204020303" pitchFamily="34" charset="-79"/>
              </a:rPr>
              <a:t> Then I will sprinkle clean water on you, and you will be clean; I will cleanse you from all your filthiness and from all your idols. Moreover, I will give you a new heart and put a new spirit within you; and I will remove the heart of stone from your flesh and give you a heart of flesh. I will put My Spirit within you and cause you to walk in My statutes, and you will be careful to observe My ordinances. You will live in the land that I gave to your forefathers; </a:t>
            </a:r>
            <a:r>
              <a:rPr lang="en-US" sz="3200" dirty="0">
                <a:solidFill>
                  <a:srgbClr val="C00000"/>
                </a:solidFill>
                <a:latin typeface="Futura Medium" panose="020B0602020204020303" pitchFamily="34" charset="-79"/>
                <a:cs typeface="Futura Medium" panose="020B0602020204020303" pitchFamily="34" charset="-79"/>
              </a:rPr>
              <a:t>so you will be My people, and I will be your God.</a:t>
            </a:r>
            <a:endParaRPr lang="en-US" sz="8000" dirty="0">
              <a:solidFill>
                <a:srgbClr val="C00000"/>
              </a:solidFill>
              <a:latin typeface="Futura Medium" panose="020B0602020204020303" pitchFamily="34" charset="-79"/>
              <a:cs typeface="Futura Medium" panose="020B0602020204020303" pitchFamily="34" charset="-79"/>
            </a:endParaRPr>
          </a:p>
        </p:txBody>
      </p:sp>
      <p:sp>
        <p:nvSpPr>
          <p:cNvPr id="10" name="TextBox 9">
            <a:extLst>
              <a:ext uri="{FF2B5EF4-FFF2-40B4-BE49-F238E27FC236}">
                <a16:creationId xmlns:a16="http://schemas.microsoft.com/office/drawing/2014/main" id="{B180774B-2EC3-954F-96CE-70C7850658FC}"/>
              </a:ext>
            </a:extLst>
          </p:cNvPr>
          <p:cNvSpPr txBox="1"/>
          <p:nvPr/>
        </p:nvSpPr>
        <p:spPr>
          <a:xfrm>
            <a:off x="69444" y="133751"/>
            <a:ext cx="8835047" cy="1077218"/>
          </a:xfrm>
          <a:prstGeom prst="rect">
            <a:avLst/>
          </a:prstGeom>
          <a:noFill/>
        </p:spPr>
        <p:txBody>
          <a:bodyPr wrap="none" rtlCol="0">
            <a:spAutoFit/>
          </a:bodyPr>
          <a:lstStyle/>
          <a:p>
            <a:r>
              <a:rPr lang="en-US" sz="3200" b="1" dirty="0">
                <a:solidFill>
                  <a:srgbClr val="C00000"/>
                </a:solidFill>
                <a:latin typeface="Futura Medium" panose="020B0602020204020303" pitchFamily="34" charset="-79"/>
                <a:cs typeface="Futura Medium" panose="020B0602020204020303" pitchFamily="34" charset="-79"/>
              </a:rPr>
              <a:t>ISRAEL’S GLORIOUS FUTURE IS SECURE </a:t>
            </a:r>
            <a:br>
              <a:rPr lang="en-US" sz="3200" b="1" dirty="0">
                <a:solidFill>
                  <a:srgbClr val="C00000"/>
                </a:solidFill>
                <a:latin typeface="Futura Medium" panose="020B0602020204020303" pitchFamily="34" charset="-79"/>
                <a:cs typeface="Futura Medium" panose="020B0602020204020303" pitchFamily="34" charset="-79"/>
              </a:rPr>
            </a:br>
            <a:r>
              <a:rPr lang="en-US" sz="3200" b="1" dirty="0">
                <a:solidFill>
                  <a:srgbClr val="C00000"/>
                </a:solidFill>
                <a:latin typeface="Futura Medium" panose="020B0602020204020303" pitchFamily="34" charset="-79"/>
                <a:cs typeface="Futura Medium" panose="020B0602020204020303" pitchFamily="34" charset="-79"/>
              </a:rPr>
              <a:t>BECAUSEOF GOD’S CHARACTER</a:t>
            </a:r>
          </a:p>
        </p:txBody>
      </p:sp>
    </p:spTree>
    <p:extLst>
      <p:ext uri="{BB962C8B-B14F-4D97-AF65-F5344CB8AC3E}">
        <p14:creationId xmlns:p14="http://schemas.microsoft.com/office/powerpoint/2010/main" val="38317056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AF5254-3383-2849-9B28-6EFC40B8A10F}"/>
              </a:ext>
            </a:extLst>
          </p:cNvPr>
          <p:cNvPicPr>
            <a:picLocks noChangeAspect="1"/>
          </p:cNvPicPr>
          <p:nvPr/>
        </p:nvPicPr>
        <p:blipFill>
          <a:blip r:embed="rId2"/>
          <a:stretch>
            <a:fillRect/>
          </a:stretch>
        </p:blipFill>
        <p:spPr>
          <a:xfrm>
            <a:off x="9597182" y="-2046"/>
            <a:ext cx="2594818" cy="1460456"/>
          </a:xfrm>
          <a:prstGeom prst="rect">
            <a:avLst/>
          </a:prstGeom>
        </p:spPr>
      </p:pic>
      <p:sp>
        <p:nvSpPr>
          <p:cNvPr id="5" name="Subtitle 2">
            <a:extLst>
              <a:ext uri="{FF2B5EF4-FFF2-40B4-BE49-F238E27FC236}">
                <a16:creationId xmlns:a16="http://schemas.microsoft.com/office/drawing/2014/main" id="{6B50B65F-1D2E-E04D-A925-F0C4DFD7D3B5}"/>
              </a:ext>
            </a:extLst>
          </p:cNvPr>
          <p:cNvSpPr txBox="1">
            <a:spLocks/>
          </p:cNvSpPr>
          <p:nvPr/>
        </p:nvSpPr>
        <p:spPr>
          <a:xfrm>
            <a:off x="69444" y="316970"/>
            <a:ext cx="12122556" cy="4524287"/>
          </a:xfrm>
          <a:prstGeom prst="rect">
            <a:avLst/>
          </a:prstGeom>
        </p:spPr>
        <p:txBody>
          <a:bodyPr vert="horz" lIns="68580" tIns="34290" rIns="68580" bIns="34290" rtlCol="0" anchor="t" anchorCtr="0">
            <a:noAutofit/>
          </a:bodyPr>
          <a:lstStyle>
            <a:lvl1pPr marL="0" indent="0" algn="l" defTabSz="914400" rtl="0" eaLnBrk="1" latinLnBrk="0" hangingPunct="1">
              <a:spcBef>
                <a:spcPct val="20000"/>
              </a:spcBef>
              <a:buClr>
                <a:schemeClr val="accent1"/>
              </a:buClr>
              <a:buFont typeface="Arial" pitchFamily="34" charset="0"/>
              <a:buNone/>
              <a:defRPr sz="2800" kern="1200">
                <a:solidFill>
                  <a:schemeClr val="tx2"/>
                </a:solidFill>
                <a:latin typeface="+mn-lt"/>
                <a:ea typeface="+mn-ea"/>
                <a:cs typeface="+mn-cs"/>
              </a:defRPr>
            </a:lvl1pPr>
            <a:lvl2pPr marL="457200" indent="0" algn="ctr" defTabSz="914400" rtl="0" eaLnBrk="1" latinLnBrk="0" hangingPunct="1">
              <a:spcBef>
                <a:spcPct val="20000"/>
              </a:spcBef>
              <a:buClr>
                <a:schemeClr val="accent1"/>
              </a:buClr>
              <a:buFont typeface="Arial" pitchFamily="34" charset="0"/>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9pPr>
          </a:lstStyle>
          <a:p>
            <a:r>
              <a:rPr lang="en-US" sz="3600" b="1" dirty="0">
                <a:solidFill>
                  <a:srgbClr val="C00000"/>
                </a:solidFill>
                <a:latin typeface="Futura Medium" panose="020B0602020204020303" pitchFamily="34" charset="-79"/>
                <a:cs typeface="Futura Medium" panose="020B0602020204020303" pitchFamily="34" charset="-79"/>
              </a:rPr>
              <a:t>GOD WAS THE VERY FIRST ZIONIST</a:t>
            </a:r>
            <a:r>
              <a:rPr lang="en-US" sz="3600" dirty="0">
                <a:solidFill>
                  <a:srgbClr val="C00000"/>
                </a:solidFill>
                <a:latin typeface="Futura Medium" panose="020B0602020204020303" pitchFamily="34" charset="-79"/>
                <a:cs typeface="Futura Medium" panose="020B0602020204020303" pitchFamily="34" charset="-79"/>
              </a:rPr>
              <a:t>:</a:t>
            </a:r>
          </a:p>
          <a:p>
            <a:r>
              <a:rPr lang="en-US" sz="3200" dirty="0">
                <a:solidFill>
                  <a:schemeClr val="tx1"/>
                </a:solidFill>
                <a:latin typeface="Futura Medium" panose="020B0602020204020303" pitchFamily="34" charset="-79"/>
                <a:cs typeface="Futura Medium" panose="020B0602020204020303" pitchFamily="34" charset="-79"/>
              </a:rPr>
              <a:t>• GOD OWNS THE LAND.</a:t>
            </a:r>
          </a:p>
          <a:p>
            <a:endParaRPr lang="en-US" sz="3200" dirty="0">
              <a:solidFill>
                <a:schemeClr val="tx1"/>
              </a:solidFill>
              <a:latin typeface="Futura Medium" panose="020B0602020204020303" pitchFamily="34" charset="-79"/>
              <a:cs typeface="Futura Medium" panose="020B0602020204020303" pitchFamily="34" charset="-79"/>
            </a:endParaRPr>
          </a:p>
          <a:p>
            <a:r>
              <a:rPr lang="en-US" sz="3200" dirty="0">
                <a:solidFill>
                  <a:schemeClr val="tx1"/>
                </a:solidFill>
                <a:latin typeface="Futura Medium" panose="020B0602020204020303" pitchFamily="34" charset="-79"/>
                <a:cs typeface="Futura Medium" panose="020B0602020204020303" pitchFamily="34" charset="-79"/>
              </a:rPr>
              <a:t>• GOD UNCONDITIONALLY AND ETERNALLY GAVE THE DEED TO THE JEWISH PEOPLE.</a:t>
            </a:r>
          </a:p>
          <a:p>
            <a:endParaRPr lang="en-US" sz="3200" dirty="0">
              <a:solidFill>
                <a:schemeClr val="tx1"/>
              </a:solidFill>
              <a:latin typeface="Futura Medium" panose="020B0602020204020303" pitchFamily="34" charset="-79"/>
              <a:cs typeface="Futura Medium" panose="020B0602020204020303" pitchFamily="34" charset="-79"/>
            </a:endParaRPr>
          </a:p>
          <a:p>
            <a:r>
              <a:rPr lang="en-US" sz="3200" dirty="0">
                <a:solidFill>
                  <a:schemeClr val="tx1"/>
                </a:solidFill>
                <a:latin typeface="Futura Medium" panose="020B0602020204020303" pitchFamily="34" charset="-79"/>
                <a:cs typeface="Futura Medium" panose="020B0602020204020303" pitchFamily="34" charset="-79"/>
              </a:rPr>
              <a:t>• GOD WILL RESTORE ISRAEL TO THE LAND AND EXTEND ITS BOUNDARIES IN THE FUTURE.</a:t>
            </a:r>
          </a:p>
          <a:p>
            <a:endParaRPr lang="en-US" sz="1800" dirty="0">
              <a:solidFill>
                <a:schemeClr val="bg1"/>
              </a:solidFill>
              <a:latin typeface="Futura Medium" panose="020B0602020204020303" pitchFamily="34" charset="-79"/>
              <a:cs typeface="Futura Medium" panose="020B0602020204020303" pitchFamily="34" charset="-79"/>
            </a:endParaRPr>
          </a:p>
          <a:p>
            <a:r>
              <a:rPr lang="en-US" sz="3200" dirty="0">
                <a:solidFill>
                  <a:srgbClr val="C00000"/>
                </a:solidFill>
                <a:latin typeface="Futura Medium" panose="020B0602020204020303" pitchFamily="34" charset="-79"/>
                <a:cs typeface="Futura Medium" panose="020B0602020204020303" pitchFamily="34" charset="-79"/>
              </a:rPr>
              <a:t>BEING A ZIONIST DOESN’T MEAN THAT ONE IS ANTI-PALESTINIAN BUT THE OPPOSITE IS SELDOM TRUE.</a:t>
            </a:r>
          </a:p>
          <a:p>
            <a:endParaRPr lang="en-US" sz="3200" b="1" dirty="0">
              <a:solidFill>
                <a:schemeClr val="bg1"/>
              </a:solidFill>
            </a:endParaRPr>
          </a:p>
          <a:p>
            <a:r>
              <a:rPr lang="en-US" sz="3200" b="1" dirty="0">
                <a:solidFill>
                  <a:schemeClr val="bg1"/>
                </a:solidFill>
              </a:rPr>
              <a:t> </a:t>
            </a:r>
          </a:p>
          <a:p>
            <a:r>
              <a:rPr lang="en-US" sz="3200" b="1" dirty="0">
                <a:solidFill>
                  <a:schemeClr val="bg1"/>
                </a:solidFill>
              </a:rPr>
              <a:t> </a:t>
            </a:r>
          </a:p>
          <a:p>
            <a:endParaRPr lang="en-US" sz="3200" b="1" dirty="0">
              <a:solidFill>
                <a:schemeClr val="bg1"/>
              </a:solidFill>
            </a:endParaRPr>
          </a:p>
          <a:p>
            <a:endParaRPr lang="en-US" sz="3200" b="1" dirty="0">
              <a:solidFill>
                <a:schemeClr val="bg1"/>
              </a:solidFill>
            </a:endParaRPr>
          </a:p>
        </p:txBody>
      </p:sp>
    </p:spTree>
    <p:extLst>
      <p:ext uri="{BB962C8B-B14F-4D97-AF65-F5344CB8AC3E}">
        <p14:creationId xmlns:p14="http://schemas.microsoft.com/office/powerpoint/2010/main" val="41321100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AF5254-3383-2849-9B28-6EFC40B8A10F}"/>
              </a:ext>
            </a:extLst>
          </p:cNvPr>
          <p:cNvPicPr>
            <a:picLocks noChangeAspect="1"/>
          </p:cNvPicPr>
          <p:nvPr/>
        </p:nvPicPr>
        <p:blipFill>
          <a:blip r:embed="rId2"/>
          <a:stretch>
            <a:fillRect/>
          </a:stretch>
        </p:blipFill>
        <p:spPr>
          <a:xfrm>
            <a:off x="9597182" y="-2046"/>
            <a:ext cx="2594818" cy="1460456"/>
          </a:xfrm>
          <a:prstGeom prst="rect">
            <a:avLst/>
          </a:prstGeom>
        </p:spPr>
      </p:pic>
      <p:sp>
        <p:nvSpPr>
          <p:cNvPr id="5" name="Subtitle 2">
            <a:extLst>
              <a:ext uri="{FF2B5EF4-FFF2-40B4-BE49-F238E27FC236}">
                <a16:creationId xmlns:a16="http://schemas.microsoft.com/office/drawing/2014/main" id="{6B50B65F-1D2E-E04D-A925-F0C4DFD7D3B5}"/>
              </a:ext>
            </a:extLst>
          </p:cNvPr>
          <p:cNvSpPr txBox="1">
            <a:spLocks/>
          </p:cNvSpPr>
          <p:nvPr/>
        </p:nvSpPr>
        <p:spPr>
          <a:xfrm>
            <a:off x="69444" y="316970"/>
            <a:ext cx="12122556" cy="4524287"/>
          </a:xfrm>
          <a:prstGeom prst="rect">
            <a:avLst/>
          </a:prstGeom>
        </p:spPr>
        <p:txBody>
          <a:bodyPr vert="horz" lIns="68580" tIns="34290" rIns="68580" bIns="34290" rtlCol="0" anchor="t" anchorCtr="0">
            <a:noAutofit/>
          </a:bodyPr>
          <a:lstStyle>
            <a:lvl1pPr marL="0" indent="0" algn="l" defTabSz="914400" rtl="0" eaLnBrk="1" latinLnBrk="0" hangingPunct="1">
              <a:spcBef>
                <a:spcPct val="20000"/>
              </a:spcBef>
              <a:buClr>
                <a:schemeClr val="accent1"/>
              </a:buClr>
              <a:buFont typeface="Arial" pitchFamily="34" charset="0"/>
              <a:buNone/>
              <a:defRPr sz="2800" kern="1200">
                <a:solidFill>
                  <a:schemeClr val="tx2"/>
                </a:solidFill>
                <a:latin typeface="+mn-lt"/>
                <a:ea typeface="+mn-ea"/>
                <a:cs typeface="+mn-cs"/>
              </a:defRPr>
            </a:lvl1pPr>
            <a:lvl2pPr marL="457200" indent="0" algn="ctr" defTabSz="914400" rtl="0" eaLnBrk="1" latinLnBrk="0" hangingPunct="1">
              <a:spcBef>
                <a:spcPct val="20000"/>
              </a:spcBef>
              <a:buClr>
                <a:schemeClr val="accent1"/>
              </a:buClr>
              <a:buFont typeface="Arial" pitchFamily="34" charset="0"/>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9pPr>
          </a:lstStyle>
          <a:p>
            <a:pPr lvl="0" defTabSz="457200">
              <a:spcBef>
                <a:spcPts val="0"/>
              </a:spcBef>
              <a:buClrTx/>
            </a:pPr>
            <a:r>
              <a:rPr lang="en-US" sz="3600" b="1" dirty="0">
                <a:solidFill>
                  <a:srgbClr val="C00000"/>
                </a:solidFill>
                <a:latin typeface="Futura Medium" panose="020B0602020204020303" pitchFamily="34" charset="-79"/>
                <a:cs typeface="Futura Medium" panose="020B0602020204020303" pitchFamily="34" charset="-79"/>
              </a:rPr>
              <a:t>BIBLIOGRAPHY</a:t>
            </a:r>
          </a:p>
          <a:p>
            <a:pPr lvl="0" defTabSz="457200">
              <a:spcBef>
                <a:spcPts val="0"/>
              </a:spcBef>
              <a:buClrTx/>
            </a:pPr>
            <a:endParaRPr lang="en-US" sz="3600" b="1" dirty="0">
              <a:solidFill>
                <a:srgbClr val="C00000"/>
              </a:solidFill>
              <a:latin typeface="Futura Medium" panose="020B0602020204020303" pitchFamily="34" charset="-79"/>
              <a:cs typeface="Futura Medium" panose="020B0602020204020303" pitchFamily="34" charset="-79"/>
            </a:endParaRPr>
          </a:p>
          <a:p>
            <a:pPr lvl="0" defTabSz="457200">
              <a:spcBef>
                <a:spcPct val="50000"/>
              </a:spcBef>
              <a:buClrTx/>
            </a:pPr>
            <a:r>
              <a:rPr lang="en-US" altLang="en-US" sz="2400" dirty="0">
                <a:solidFill>
                  <a:prstClr val="black"/>
                </a:solidFill>
                <a:latin typeface="Futura Medium" panose="020B0602020204020303" pitchFamily="34" charset="-79"/>
                <a:cs typeface="Futura Medium" panose="020B0602020204020303" pitchFamily="34" charset="-79"/>
              </a:rPr>
              <a:t>Bard, Mitchell. MYTHS AND FACTS – A GUIDE TO THE ARAB-ISRAELI CONFLICT. </a:t>
            </a:r>
            <a:br>
              <a:rPr lang="en-US" altLang="en-US" sz="2400" dirty="0">
                <a:solidFill>
                  <a:prstClr val="black"/>
                </a:solidFill>
                <a:latin typeface="Futura Medium" panose="020B0602020204020303" pitchFamily="34" charset="-79"/>
                <a:cs typeface="Futura Medium" panose="020B0602020204020303" pitchFamily="34" charset="-79"/>
              </a:rPr>
            </a:br>
            <a:br>
              <a:rPr lang="en-US" altLang="en-US" sz="2400" dirty="0">
                <a:solidFill>
                  <a:prstClr val="black"/>
                </a:solidFill>
                <a:latin typeface="Futura Medium" panose="020B0602020204020303" pitchFamily="34" charset="-79"/>
                <a:cs typeface="Futura Medium" panose="020B0602020204020303" pitchFamily="34" charset="-79"/>
              </a:rPr>
            </a:br>
            <a:r>
              <a:rPr lang="en-US" altLang="en-US" sz="2400" dirty="0">
                <a:solidFill>
                  <a:prstClr val="black"/>
                </a:solidFill>
                <a:latin typeface="Futura Medium" panose="020B0602020204020303" pitchFamily="34" charset="-79"/>
                <a:cs typeface="Futura Medium" panose="020B0602020204020303" pitchFamily="34" charset="-79"/>
              </a:rPr>
              <a:t>Price, Randall. FAST FACTS ON THE MIDDLE-EAST CONFLICT. </a:t>
            </a:r>
            <a:br>
              <a:rPr lang="en-US" altLang="en-US" sz="2400" dirty="0">
                <a:solidFill>
                  <a:prstClr val="black"/>
                </a:solidFill>
                <a:latin typeface="Futura Medium" panose="020B0602020204020303" pitchFamily="34" charset="-79"/>
                <a:cs typeface="Futura Medium" panose="020B0602020204020303" pitchFamily="34" charset="-79"/>
              </a:rPr>
            </a:br>
            <a:br>
              <a:rPr lang="en-US" altLang="en-US" sz="2400" dirty="0">
                <a:solidFill>
                  <a:prstClr val="black"/>
                </a:solidFill>
                <a:latin typeface="Futura Medium" panose="020B0602020204020303" pitchFamily="34" charset="-79"/>
                <a:cs typeface="Futura Medium" panose="020B0602020204020303" pitchFamily="34" charset="-79"/>
              </a:rPr>
            </a:br>
            <a:r>
              <a:rPr lang="en-US" altLang="en-US" sz="2400" dirty="0">
                <a:solidFill>
                  <a:prstClr val="black"/>
                </a:solidFill>
                <a:latin typeface="Futura Medium" panose="020B0602020204020303" pitchFamily="34" charset="-79"/>
                <a:cs typeface="Futura Medium" panose="020B0602020204020303" pitchFamily="34" charset="-79"/>
              </a:rPr>
              <a:t>Rydelnik, Michael. UNDERSTANDING THE ARAB-ISRAEL CONFLICT. </a:t>
            </a:r>
            <a:br>
              <a:rPr lang="en-US" altLang="en-US" sz="2400" dirty="0">
                <a:solidFill>
                  <a:prstClr val="black"/>
                </a:solidFill>
                <a:latin typeface="Futura Medium" panose="020B0602020204020303" pitchFamily="34" charset="-79"/>
                <a:cs typeface="Futura Medium" panose="020B0602020204020303" pitchFamily="34" charset="-79"/>
              </a:rPr>
            </a:br>
            <a:br>
              <a:rPr lang="en-US" altLang="en-US" sz="2400" dirty="0">
                <a:solidFill>
                  <a:prstClr val="black"/>
                </a:solidFill>
                <a:latin typeface="Futura Medium" panose="020B0602020204020303" pitchFamily="34" charset="-79"/>
                <a:cs typeface="Futura Medium" panose="020B0602020204020303" pitchFamily="34" charset="-79"/>
              </a:rPr>
            </a:br>
            <a:r>
              <a:rPr lang="en-US" altLang="en-US" sz="2400" dirty="0">
                <a:solidFill>
                  <a:prstClr val="black"/>
                </a:solidFill>
                <a:latin typeface="Futura Medium" panose="020B0602020204020303" pitchFamily="34" charset="-79"/>
                <a:cs typeface="Futura Medium" panose="020B0602020204020303" pitchFamily="34" charset="-79"/>
              </a:rPr>
              <a:t>Sachar, Howard, A HISTORY OF ISRAEL: FROM THE RISE OF ZIONISM TO OUR TIME.</a:t>
            </a:r>
            <a:br>
              <a:rPr lang="en-US" altLang="en-US" sz="2400" dirty="0">
                <a:solidFill>
                  <a:prstClr val="black"/>
                </a:solidFill>
                <a:latin typeface="Futura Medium" panose="020B0602020204020303" pitchFamily="34" charset="-79"/>
                <a:cs typeface="Futura Medium" panose="020B0602020204020303" pitchFamily="34" charset="-79"/>
              </a:rPr>
            </a:br>
            <a:br>
              <a:rPr lang="en-US" altLang="en-US" sz="2400" dirty="0">
                <a:solidFill>
                  <a:prstClr val="black"/>
                </a:solidFill>
                <a:latin typeface="Futura Medium" panose="020B0602020204020303" pitchFamily="34" charset="-79"/>
                <a:cs typeface="Futura Medium" panose="020B0602020204020303" pitchFamily="34" charset="-79"/>
              </a:rPr>
            </a:br>
            <a:r>
              <a:rPr lang="en-US" sz="2400" dirty="0" err="1">
                <a:solidFill>
                  <a:prstClr val="black"/>
                </a:solidFill>
                <a:latin typeface="Futura Medium" panose="020B0602020204020303" pitchFamily="34" charset="-79"/>
                <a:cs typeface="Futura Medium" panose="020B0602020204020303" pitchFamily="34" charset="-79"/>
              </a:rPr>
              <a:t>Eban</a:t>
            </a:r>
            <a:r>
              <a:rPr lang="en-US" sz="2400" dirty="0">
                <a:solidFill>
                  <a:prstClr val="black"/>
                </a:solidFill>
                <a:latin typeface="Futura Medium" panose="020B0602020204020303" pitchFamily="34" charset="-79"/>
                <a:cs typeface="Futura Medium" panose="020B0602020204020303" pitchFamily="34" charset="-79"/>
              </a:rPr>
              <a:t>, Abba, THE STORY OF THE JEWS. Pub 1968. </a:t>
            </a:r>
            <a:br>
              <a:rPr lang="en-US" sz="2400" dirty="0">
                <a:solidFill>
                  <a:prstClr val="black"/>
                </a:solidFill>
                <a:latin typeface="Futura Medium" panose="020B0602020204020303" pitchFamily="34" charset="-79"/>
                <a:cs typeface="Futura Medium" panose="020B0602020204020303" pitchFamily="34" charset="-79"/>
              </a:rPr>
            </a:br>
            <a:br>
              <a:rPr lang="en-US" sz="2400" dirty="0">
                <a:solidFill>
                  <a:prstClr val="black"/>
                </a:solidFill>
                <a:latin typeface="Futura Medium" panose="020B0602020204020303" pitchFamily="34" charset="-79"/>
                <a:cs typeface="Futura Medium" panose="020B0602020204020303" pitchFamily="34" charset="-79"/>
              </a:rPr>
            </a:br>
            <a:r>
              <a:rPr lang="en-US" sz="2400" dirty="0">
                <a:solidFill>
                  <a:prstClr val="black"/>
                </a:solidFill>
                <a:latin typeface="Futura Medium" panose="020B0602020204020303" pitchFamily="34" charset="-79"/>
                <a:cs typeface="Futura Medium" panose="020B0602020204020303" pitchFamily="34" charset="-79"/>
              </a:rPr>
              <a:t>Weizmann, Chaim. TRIAL AND ERROR: Autobiography of Chaim </a:t>
            </a:r>
            <a:r>
              <a:rPr lang="en-US" sz="2400" dirty="0" err="1">
                <a:solidFill>
                  <a:prstClr val="black"/>
                </a:solidFill>
                <a:latin typeface="Futura Medium" panose="020B0602020204020303" pitchFamily="34" charset="-79"/>
                <a:cs typeface="Futura Medium" panose="020B0602020204020303" pitchFamily="34" charset="-79"/>
              </a:rPr>
              <a:t>Weizman</a:t>
            </a:r>
            <a:r>
              <a:rPr lang="en-US" sz="2400" dirty="0">
                <a:solidFill>
                  <a:prstClr val="black"/>
                </a:solidFill>
                <a:latin typeface="Futura Medium" panose="020B0602020204020303" pitchFamily="34" charset="-79"/>
                <a:cs typeface="Futura Medium" panose="020B0602020204020303" pitchFamily="34" charset="-79"/>
              </a:rPr>
              <a:t>. </a:t>
            </a:r>
            <a:endParaRPr lang="en-US" sz="3200" dirty="0">
              <a:solidFill>
                <a:schemeClr val="bg1"/>
              </a:solidFill>
              <a:latin typeface="Futura Medium" panose="020B0602020204020303" pitchFamily="34" charset="-79"/>
              <a:cs typeface="Futura Medium" panose="020B0602020204020303" pitchFamily="34" charset="-79"/>
            </a:endParaRPr>
          </a:p>
          <a:p>
            <a:r>
              <a:rPr lang="en-US" sz="3200" dirty="0">
                <a:solidFill>
                  <a:schemeClr val="bg1"/>
                </a:solidFill>
                <a:latin typeface="Futura Medium" panose="020B0602020204020303" pitchFamily="34" charset="-79"/>
                <a:cs typeface="Futura Medium" panose="020B0602020204020303" pitchFamily="34" charset="-79"/>
              </a:rPr>
              <a:t> </a:t>
            </a:r>
          </a:p>
          <a:p>
            <a:r>
              <a:rPr lang="en-US" sz="3200" dirty="0">
                <a:solidFill>
                  <a:schemeClr val="bg1"/>
                </a:solidFill>
                <a:latin typeface="Futura Medium" panose="020B0602020204020303" pitchFamily="34" charset="-79"/>
                <a:cs typeface="Futura Medium" panose="020B0602020204020303" pitchFamily="34" charset="-79"/>
              </a:rPr>
              <a:t> </a:t>
            </a:r>
          </a:p>
          <a:p>
            <a:endParaRPr lang="en-US" sz="3200" dirty="0">
              <a:solidFill>
                <a:schemeClr val="bg1"/>
              </a:solidFill>
              <a:latin typeface="Futura Medium" panose="020B0602020204020303" pitchFamily="34" charset="-79"/>
              <a:cs typeface="Futura Medium" panose="020B0602020204020303" pitchFamily="34" charset="-79"/>
            </a:endParaRPr>
          </a:p>
          <a:p>
            <a:endParaRPr lang="en-US" sz="3200" dirty="0">
              <a:solidFill>
                <a:schemeClr val="bg1"/>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12836114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50B2D7C2-8994-BE4A-B558-BC11D0E76594}"/>
              </a:ext>
            </a:extLst>
          </p:cNvPr>
          <p:cNvSpPr txBox="1">
            <a:spLocks/>
          </p:cNvSpPr>
          <p:nvPr/>
        </p:nvSpPr>
        <p:spPr>
          <a:xfrm>
            <a:off x="373493" y="563842"/>
            <a:ext cx="6571593" cy="603919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nSpc>
                <a:spcPct val="110000"/>
              </a:lnSpc>
              <a:buClr>
                <a:srgbClr val="1E5155">
                  <a:lumMod val="40000"/>
                  <a:lumOff val="60000"/>
                </a:srgbClr>
              </a:buClr>
              <a:buFont typeface="Wingdings 3" charset="2"/>
              <a:buNone/>
            </a:pPr>
            <a:r>
              <a:rPr lang="en-US" sz="3600" b="1" dirty="0">
                <a:solidFill>
                  <a:prstClr val="black"/>
                </a:solidFill>
                <a:latin typeface="Futura Medium" panose="020B0602020204020303" pitchFamily="34" charset="-79"/>
                <a:cs typeface="Futura Medium" panose="020B0602020204020303" pitchFamily="34" charset="-79"/>
              </a:rPr>
              <a:t>Get Olivier Melnick’s </a:t>
            </a:r>
            <a:br>
              <a:rPr lang="en-US" sz="3600" b="1" dirty="0">
                <a:solidFill>
                  <a:prstClr val="black"/>
                </a:solidFill>
                <a:latin typeface="Futura Medium" panose="020B0602020204020303" pitchFamily="34" charset="-79"/>
                <a:cs typeface="Futura Medium" panose="020B0602020204020303" pitchFamily="34" charset="-79"/>
              </a:rPr>
            </a:br>
            <a:r>
              <a:rPr lang="en-US" sz="3600" b="1" dirty="0">
                <a:solidFill>
                  <a:prstClr val="black"/>
                </a:solidFill>
                <a:latin typeface="Futura Medium" panose="020B0602020204020303" pitchFamily="34" charset="-79"/>
                <a:cs typeface="Futura Medium" panose="020B0602020204020303" pitchFamily="34" charset="-79"/>
              </a:rPr>
              <a:t>latest book On </a:t>
            </a:r>
          </a:p>
          <a:p>
            <a:pPr marL="0" indent="0">
              <a:lnSpc>
                <a:spcPct val="110000"/>
              </a:lnSpc>
              <a:buClr>
                <a:srgbClr val="1E5155">
                  <a:lumMod val="40000"/>
                  <a:lumOff val="60000"/>
                </a:srgbClr>
              </a:buClr>
              <a:buFont typeface="Wingdings 3" charset="2"/>
              <a:buNone/>
            </a:pPr>
            <a:r>
              <a:rPr lang="en-US" sz="3600" b="1" dirty="0">
                <a:solidFill>
                  <a:prstClr val="black"/>
                </a:solidFill>
                <a:latin typeface="Futura Medium" panose="020B0602020204020303" pitchFamily="34" charset="-79"/>
                <a:cs typeface="Futura Medium" panose="020B0602020204020303" pitchFamily="34" charset="-79"/>
              </a:rPr>
              <a:t>AMAZON or at: </a:t>
            </a:r>
            <a:br>
              <a:rPr lang="en-US" sz="3600" b="1" dirty="0">
                <a:solidFill>
                  <a:prstClr val="black"/>
                </a:solidFill>
                <a:latin typeface="Futura Medium" panose="020B0602020204020303" pitchFamily="34" charset="-79"/>
                <a:cs typeface="Futura Medium" panose="020B0602020204020303" pitchFamily="34" charset="-79"/>
              </a:rPr>
            </a:br>
            <a:r>
              <a:rPr lang="en-US" sz="3600" b="1" dirty="0">
                <a:solidFill>
                  <a:srgbClr val="C00000"/>
                </a:solidFill>
                <a:latin typeface="Futura Medium" panose="020B0602020204020303" pitchFamily="34" charset="-79"/>
                <a:cs typeface="Futura Medium" panose="020B0602020204020303" pitchFamily="34" charset="-79"/>
                <a:hlinkClick r:id="rId2"/>
              </a:rPr>
              <a:t>www.oliviermelnick.com</a:t>
            </a:r>
            <a:endParaRPr lang="en-US" sz="3600" b="1" dirty="0">
              <a:solidFill>
                <a:srgbClr val="C00000"/>
              </a:solidFill>
              <a:latin typeface="Futura Medium" panose="020B0602020204020303" pitchFamily="34" charset="-79"/>
              <a:cs typeface="Futura Medium" panose="020B0602020204020303" pitchFamily="34" charset="-79"/>
            </a:endParaRPr>
          </a:p>
          <a:p>
            <a:pPr marL="0" indent="0">
              <a:lnSpc>
                <a:spcPct val="110000"/>
              </a:lnSpc>
              <a:buClr>
                <a:srgbClr val="1E5155">
                  <a:lumMod val="40000"/>
                  <a:lumOff val="60000"/>
                </a:srgbClr>
              </a:buClr>
              <a:buNone/>
            </a:pPr>
            <a:r>
              <a:rPr lang="en-US" sz="3600" b="1" dirty="0">
                <a:solidFill>
                  <a:prstClr val="black"/>
                </a:solidFill>
                <a:latin typeface="Futura Medium" panose="020B0602020204020303" pitchFamily="34" charset="-79"/>
                <a:cs typeface="Futura Medium" panose="020B0602020204020303" pitchFamily="34" charset="-79"/>
              </a:rPr>
              <a:t>VISIT:</a:t>
            </a:r>
          </a:p>
          <a:p>
            <a:pPr marL="0" indent="0">
              <a:lnSpc>
                <a:spcPct val="110000"/>
              </a:lnSpc>
              <a:buClr>
                <a:srgbClr val="1E5155">
                  <a:lumMod val="40000"/>
                  <a:lumOff val="60000"/>
                </a:srgbClr>
              </a:buClr>
              <a:buNone/>
            </a:pPr>
            <a:r>
              <a:rPr lang="en-US" sz="3600" b="1" dirty="0">
                <a:solidFill>
                  <a:prstClr val="black"/>
                </a:solidFill>
                <a:latin typeface="Futura Medium" panose="020B0602020204020303" pitchFamily="34" charset="-79"/>
                <a:cs typeface="Futura Medium" panose="020B0602020204020303" pitchFamily="34" charset="-79"/>
                <a:hlinkClick r:id="rId3"/>
              </a:rPr>
              <a:t>www.chosenpeople.com</a:t>
            </a:r>
            <a:endParaRPr lang="en-US" sz="3600" b="1" dirty="0">
              <a:solidFill>
                <a:prstClr val="black"/>
              </a:solidFill>
              <a:latin typeface="Futura Medium" panose="020B0602020204020303" pitchFamily="34" charset="-79"/>
              <a:cs typeface="Futura Medium" panose="020B0602020204020303" pitchFamily="34" charset="-79"/>
            </a:endParaRPr>
          </a:p>
          <a:p>
            <a:pPr marL="0" indent="0">
              <a:lnSpc>
                <a:spcPct val="110000"/>
              </a:lnSpc>
              <a:buClr>
                <a:srgbClr val="1E5155">
                  <a:lumMod val="40000"/>
                  <a:lumOff val="60000"/>
                </a:srgbClr>
              </a:buClr>
              <a:buNone/>
            </a:pPr>
            <a:r>
              <a:rPr lang="en-US" sz="3600" b="1" dirty="0">
                <a:solidFill>
                  <a:prstClr val="black"/>
                </a:solidFill>
                <a:latin typeface="Futura Medium" panose="020B0602020204020303" pitchFamily="34" charset="-79"/>
                <a:cs typeface="Futura Medium" panose="020B0602020204020303" pitchFamily="34" charset="-79"/>
              </a:rPr>
              <a:t>CONTACT:</a:t>
            </a:r>
          </a:p>
          <a:p>
            <a:pPr marL="0" indent="0">
              <a:lnSpc>
                <a:spcPct val="110000"/>
              </a:lnSpc>
              <a:buClr>
                <a:srgbClr val="1E5155">
                  <a:lumMod val="40000"/>
                  <a:lumOff val="60000"/>
                </a:srgbClr>
              </a:buClr>
              <a:buNone/>
            </a:pPr>
            <a:r>
              <a:rPr lang="en-US" sz="3200" b="1" dirty="0" err="1">
                <a:solidFill>
                  <a:prstClr val="black"/>
                </a:solidFill>
                <a:latin typeface="Futura Medium" panose="020B0602020204020303" pitchFamily="34" charset="-79"/>
                <a:cs typeface="Futura Medium" panose="020B0602020204020303" pitchFamily="34" charset="-79"/>
              </a:rPr>
              <a:t>olivier@chosenpeople.com</a:t>
            </a:r>
            <a:endParaRPr lang="en-US" sz="3200" b="1" dirty="0">
              <a:solidFill>
                <a:prstClr val="black"/>
              </a:solidFill>
              <a:latin typeface="Futura Medium" panose="020B0602020204020303" pitchFamily="34" charset="-79"/>
              <a:cs typeface="Futura Medium" panose="020B0602020204020303" pitchFamily="34" charset="-79"/>
            </a:endParaRPr>
          </a:p>
          <a:p>
            <a:pPr marL="0" indent="0">
              <a:lnSpc>
                <a:spcPct val="110000"/>
              </a:lnSpc>
              <a:buClr>
                <a:srgbClr val="1E5155">
                  <a:lumMod val="40000"/>
                  <a:lumOff val="60000"/>
                </a:srgbClr>
              </a:buClr>
              <a:buNone/>
            </a:pPr>
            <a:endParaRPr lang="en-US" sz="3600" b="1" dirty="0">
              <a:solidFill>
                <a:srgbClr val="C00000"/>
              </a:solidFill>
              <a:latin typeface="Futura Medium" panose="020B0602020204020303" pitchFamily="34" charset="-79"/>
              <a:cs typeface="Futura Medium" panose="020B0602020204020303" pitchFamily="34" charset="-79"/>
            </a:endParaRPr>
          </a:p>
          <a:p>
            <a:pPr marL="0" indent="0">
              <a:lnSpc>
                <a:spcPct val="110000"/>
              </a:lnSpc>
              <a:buClr>
                <a:srgbClr val="1E5155">
                  <a:lumMod val="40000"/>
                  <a:lumOff val="60000"/>
                </a:srgbClr>
              </a:buClr>
              <a:buFont typeface="Wingdings 3" charset="2"/>
              <a:buNone/>
            </a:pPr>
            <a:endParaRPr lang="en-US" sz="2400" b="1" dirty="0">
              <a:solidFill>
                <a:srgbClr val="C00000"/>
              </a:solidFill>
              <a:latin typeface="Futura Medium" panose="020B0602020204020303" pitchFamily="34" charset="-79"/>
              <a:cs typeface="Futura Medium" panose="020B0602020204020303" pitchFamily="34" charset="-79"/>
            </a:endParaRPr>
          </a:p>
        </p:txBody>
      </p:sp>
      <p:pic>
        <p:nvPicPr>
          <p:cNvPr id="3" name="Picture 2" descr="A close up of a sign&#13;&#10;&#13;&#10;Description automatically generated">
            <a:extLst>
              <a:ext uri="{FF2B5EF4-FFF2-40B4-BE49-F238E27FC236}">
                <a16:creationId xmlns:a16="http://schemas.microsoft.com/office/drawing/2014/main" id="{09836FA8-A57C-1943-8F45-36B4C9A3346E}"/>
              </a:ext>
            </a:extLst>
          </p:cNvPr>
          <p:cNvPicPr>
            <a:picLocks noChangeAspect="1"/>
          </p:cNvPicPr>
          <p:nvPr/>
        </p:nvPicPr>
        <p:blipFill>
          <a:blip r:embed="rId4"/>
          <a:stretch>
            <a:fillRect/>
          </a:stretch>
        </p:blipFill>
        <p:spPr>
          <a:xfrm rot="448555">
            <a:off x="7061155" y="522641"/>
            <a:ext cx="4494369" cy="5812718"/>
          </a:xfrm>
          <a:prstGeom prst="rect">
            <a:avLst/>
          </a:prstGeom>
          <a:effectLst>
            <a:outerShdw blurRad="152400" dist="127000" dir="2700000" algn="tl" rotWithShape="0">
              <a:prstClr val="black">
                <a:alpha val="40000"/>
              </a:prstClr>
            </a:outerShdw>
          </a:effectLst>
        </p:spPr>
      </p:pic>
    </p:spTree>
    <p:extLst>
      <p:ext uri="{BB962C8B-B14F-4D97-AF65-F5344CB8AC3E}">
        <p14:creationId xmlns:p14="http://schemas.microsoft.com/office/powerpoint/2010/main" val="3205132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C4770A-20A2-7042-93B6-8D2C7B38948C}"/>
              </a:ext>
            </a:extLst>
          </p:cNvPr>
          <p:cNvPicPr>
            <a:picLocks noChangeAspect="1"/>
          </p:cNvPicPr>
          <p:nvPr/>
        </p:nvPicPr>
        <p:blipFill>
          <a:blip r:embed="rId2"/>
          <a:stretch>
            <a:fillRect/>
          </a:stretch>
        </p:blipFill>
        <p:spPr>
          <a:xfrm>
            <a:off x="9931078" y="0"/>
            <a:ext cx="2260922" cy="1729605"/>
          </a:xfrm>
          <a:prstGeom prst="rect">
            <a:avLst/>
          </a:prstGeom>
        </p:spPr>
      </p:pic>
      <p:sp>
        <p:nvSpPr>
          <p:cNvPr id="7" name="Content Placeholder 2">
            <a:extLst>
              <a:ext uri="{FF2B5EF4-FFF2-40B4-BE49-F238E27FC236}">
                <a16:creationId xmlns:a16="http://schemas.microsoft.com/office/drawing/2014/main" id="{856493B5-732C-1E40-969C-9F7E2FD35B08}"/>
              </a:ext>
            </a:extLst>
          </p:cNvPr>
          <p:cNvSpPr>
            <a:spLocks noGrp="1"/>
          </p:cNvSpPr>
          <p:nvPr>
            <p:ph idx="1"/>
          </p:nvPr>
        </p:nvSpPr>
        <p:spPr>
          <a:xfrm>
            <a:off x="115829" y="154759"/>
            <a:ext cx="11066790" cy="1133021"/>
          </a:xfrm>
        </p:spPr>
        <p:txBody>
          <a:bodyPr anchor="ctr">
            <a:normAutofit fontScale="92500"/>
          </a:bodyPr>
          <a:lstStyle/>
          <a:p>
            <a:pPr marL="0" indent="0">
              <a:buNone/>
            </a:pPr>
            <a:r>
              <a:rPr lang="en-US" sz="4000" b="1" dirty="0">
                <a:latin typeface="Futura Medium" panose="020B0602020204020303" pitchFamily="34" charset="-79"/>
                <a:cs typeface="Futura Medium" panose="020B0602020204020303" pitchFamily="34" charset="-79"/>
              </a:rPr>
              <a:t>MYTH #1: </a:t>
            </a:r>
            <a:br>
              <a:rPr lang="en-US" sz="4000" b="1" dirty="0">
                <a:solidFill>
                  <a:srgbClr val="C00000"/>
                </a:solidFill>
                <a:latin typeface="Futura Medium" panose="020B0602020204020303" pitchFamily="34" charset="-79"/>
                <a:cs typeface="Futura Medium" panose="020B0602020204020303" pitchFamily="34" charset="-79"/>
              </a:rPr>
            </a:br>
            <a:r>
              <a:rPr lang="en-US" sz="4000" b="1" dirty="0">
                <a:solidFill>
                  <a:srgbClr val="C00000"/>
                </a:solidFill>
                <a:latin typeface="Futura Medium" panose="020B0602020204020303" pitchFamily="34" charset="-79"/>
                <a:cs typeface="Futura Medium" panose="020B0602020204020303" pitchFamily="34" charset="-79"/>
              </a:rPr>
              <a:t>ISRAEL IS GUILTY OF ETHNIC CLEANSING</a:t>
            </a:r>
          </a:p>
        </p:txBody>
      </p:sp>
      <p:sp>
        <p:nvSpPr>
          <p:cNvPr id="8" name="Content Placeholder 2">
            <a:extLst>
              <a:ext uri="{FF2B5EF4-FFF2-40B4-BE49-F238E27FC236}">
                <a16:creationId xmlns:a16="http://schemas.microsoft.com/office/drawing/2014/main" id="{F3F102FD-E4A0-FA43-BE72-FA4D257442F9}"/>
              </a:ext>
            </a:extLst>
          </p:cNvPr>
          <p:cNvSpPr txBox="1">
            <a:spLocks/>
          </p:cNvSpPr>
          <p:nvPr/>
        </p:nvSpPr>
        <p:spPr>
          <a:xfrm>
            <a:off x="115829" y="3456666"/>
            <a:ext cx="11204212" cy="172960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100" b="1" dirty="0">
                <a:solidFill>
                  <a:srgbClr val="C00000"/>
                </a:solidFill>
                <a:latin typeface="Futura Medium" panose="020B0602020204020303" pitchFamily="34" charset="-79"/>
                <a:cs typeface="Futura Medium" panose="020B0602020204020303" pitchFamily="34" charset="-79"/>
              </a:rPr>
              <a:t>FACT! </a:t>
            </a:r>
            <a:r>
              <a:rPr lang="en-US" sz="3200" dirty="0">
                <a:latin typeface="Futura Medium" panose="020B0602020204020303" pitchFamily="34" charset="-79"/>
                <a:cs typeface="Futura Medium" panose="020B0602020204020303" pitchFamily="34" charset="-79"/>
              </a:rPr>
              <a:t>Ethnic cleansing or genocide is intentional </a:t>
            </a:r>
            <a:br>
              <a:rPr lang="en-US" sz="3200" dirty="0">
                <a:latin typeface="Futura Medium" panose="020B0602020204020303" pitchFamily="34" charset="-79"/>
                <a:cs typeface="Futura Medium" panose="020B0602020204020303" pitchFamily="34" charset="-79"/>
              </a:rPr>
            </a:br>
            <a:r>
              <a:rPr lang="en-US" sz="3200" dirty="0">
                <a:latin typeface="Futura Medium" panose="020B0602020204020303" pitchFamily="34" charset="-79"/>
                <a:cs typeface="Futura Medium" panose="020B0602020204020303" pitchFamily="34" charset="-79"/>
              </a:rPr>
              <a:t>organized mass murder to eradicate a people group. </a:t>
            </a:r>
            <a:br>
              <a:rPr lang="en-US" sz="3200" dirty="0">
                <a:latin typeface="Futura Medium" panose="020B0602020204020303" pitchFamily="34" charset="-79"/>
                <a:cs typeface="Futura Medium" panose="020B0602020204020303" pitchFamily="34" charset="-79"/>
              </a:rPr>
            </a:br>
            <a:r>
              <a:rPr lang="en-US" sz="3200" dirty="0">
                <a:latin typeface="Futura Medium" panose="020B0602020204020303" pitchFamily="34" charset="-79"/>
                <a:cs typeface="Futura Medium" panose="020B0602020204020303" pitchFamily="34" charset="-79"/>
              </a:rPr>
              <a:t>The Armenian Genocide and the Holocaust qualify as ethnic cleansings.</a:t>
            </a:r>
          </a:p>
          <a:p>
            <a:pPr marL="0" indent="0">
              <a:buNone/>
            </a:pPr>
            <a:r>
              <a:rPr lang="en-US" sz="3200" dirty="0">
                <a:latin typeface="Futura Medium" panose="020B0602020204020303" pitchFamily="34" charset="-79"/>
                <a:cs typeface="Futura Medium" panose="020B0602020204020303" pitchFamily="34" charset="-79"/>
              </a:rPr>
              <a:t>• In 1947 there were about 1.2 MM Arabs in British Mandate Palestine. Today, there are about 6 MM Arabs in the whole land, including 1.8 MM in Israel alone. There are more Arabs in Israel today than before 1947. This is the opposite of ethnic cleansing.</a:t>
            </a:r>
            <a:br>
              <a:rPr lang="en-US" sz="3200" dirty="0">
                <a:latin typeface="Futura Medium" panose="020B0602020204020303" pitchFamily="34" charset="-79"/>
                <a:cs typeface="Futura Medium" panose="020B0602020204020303" pitchFamily="34" charset="-79"/>
              </a:rPr>
            </a:br>
            <a:br>
              <a:rPr lang="en-US" sz="3200" dirty="0">
                <a:latin typeface="Futura Medium" panose="020B0602020204020303" pitchFamily="34" charset="-79"/>
                <a:cs typeface="Futura Medium" panose="020B0602020204020303" pitchFamily="34" charset="-79"/>
              </a:rPr>
            </a:br>
            <a:r>
              <a:rPr lang="en-US" sz="3200" dirty="0">
                <a:latin typeface="Futura Medium" panose="020B0602020204020303" pitchFamily="34" charset="-79"/>
                <a:cs typeface="Futura Medium" panose="020B0602020204020303" pitchFamily="34" charset="-79"/>
              </a:rPr>
              <a:t>•On the other hand, there are still less Jewish people in 2019 than there were prior to the Holocaust.</a:t>
            </a:r>
          </a:p>
          <a:p>
            <a:pPr marL="0" indent="0">
              <a:buNone/>
            </a:pPr>
            <a:endParaRPr lang="en-US" sz="3100"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832995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C4770A-20A2-7042-93B6-8D2C7B38948C}"/>
              </a:ext>
            </a:extLst>
          </p:cNvPr>
          <p:cNvPicPr>
            <a:picLocks noChangeAspect="1"/>
          </p:cNvPicPr>
          <p:nvPr/>
        </p:nvPicPr>
        <p:blipFill>
          <a:blip r:embed="rId2"/>
          <a:stretch>
            <a:fillRect/>
          </a:stretch>
        </p:blipFill>
        <p:spPr>
          <a:xfrm>
            <a:off x="9931078" y="0"/>
            <a:ext cx="2260922" cy="1729605"/>
          </a:xfrm>
          <a:prstGeom prst="rect">
            <a:avLst/>
          </a:prstGeom>
        </p:spPr>
      </p:pic>
      <p:sp>
        <p:nvSpPr>
          <p:cNvPr id="7" name="Content Placeholder 2">
            <a:extLst>
              <a:ext uri="{FF2B5EF4-FFF2-40B4-BE49-F238E27FC236}">
                <a16:creationId xmlns:a16="http://schemas.microsoft.com/office/drawing/2014/main" id="{856493B5-732C-1E40-969C-9F7E2FD35B08}"/>
              </a:ext>
            </a:extLst>
          </p:cNvPr>
          <p:cNvSpPr>
            <a:spLocks noGrp="1"/>
          </p:cNvSpPr>
          <p:nvPr>
            <p:ph idx="1"/>
          </p:nvPr>
        </p:nvSpPr>
        <p:spPr>
          <a:xfrm>
            <a:off x="115829" y="154759"/>
            <a:ext cx="11066790" cy="1133021"/>
          </a:xfrm>
        </p:spPr>
        <p:txBody>
          <a:bodyPr anchor="ctr">
            <a:normAutofit lnSpcReduction="10000"/>
          </a:bodyPr>
          <a:lstStyle/>
          <a:p>
            <a:pPr marL="0" indent="0">
              <a:buNone/>
            </a:pPr>
            <a:r>
              <a:rPr lang="en-US" sz="4000" b="1" dirty="0">
                <a:latin typeface="Futura Medium" panose="020B0602020204020303" pitchFamily="34" charset="-79"/>
                <a:cs typeface="Futura Medium" panose="020B0602020204020303" pitchFamily="34" charset="-79"/>
              </a:rPr>
              <a:t>MYTH #2: </a:t>
            </a:r>
            <a:br>
              <a:rPr lang="en-US" sz="4000" b="1" dirty="0">
                <a:solidFill>
                  <a:srgbClr val="C00000"/>
                </a:solidFill>
                <a:latin typeface="Futura Medium" panose="020B0602020204020303" pitchFamily="34" charset="-79"/>
                <a:cs typeface="Futura Medium" panose="020B0602020204020303" pitchFamily="34" charset="-79"/>
              </a:rPr>
            </a:br>
            <a:r>
              <a:rPr lang="en-US" sz="4000" b="1" dirty="0">
                <a:solidFill>
                  <a:srgbClr val="C00000"/>
                </a:solidFill>
                <a:latin typeface="Futura Medium" panose="020B0602020204020303" pitchFamily="34" charset="-79"/>
                <a:cs typeface="Futura Medium" panose="020B0602020204020303" pitchFamily="34" charset="-79"/>
              </a:rPr>
              <a:t>ISRAEL IS AN APARTHEID STATE</a:t>
            </a:r>
          </a:p>
        </p:txBody>
      </p:sp>
      <p:sp>
        <p:nvSpPr>
          <p:cNvPr id="8" name="Content Placeholder 2">
            <a:extLst>
              <a:ext uri="{FF2B5EF4-FFF2-40B4-BE49-F238E27FC236}">
                <a16:creationId xmlns:a16="http://schemas.microsoft.com/office/drawing/2014/main" id="{F3F102FD-E4A0-FA43-BE72-FA4D257442F9}"/>
              </a:ext>
            </a:extLst>
          </p:cNvPr>
          <p:cNvSpPr txBox="1">
            <a:spLocks/>
          </p:cNvSpPr>
          <p:nvPr/>
        </p:nvSpPr>
        <p:spPr>
          <a:xfrm>
            <a:off x="115829" y="3225173"/>
            <a:ext cx="11898693" cy="172960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100" b="1" dirty="0">
                <a:solidFill>
                  <a:srgbClr val="C00000"/>
                </a:solidFill>
                <a:latin typeface="Futura Medium" panose="020B0602020204020303" pitchFamily="34" charset="-79"/>
                <a:cs typeface="Futura Medium" panose="020B0602020204020303" pitchFamily="34" charset="-79"/>
              </a:rPr>
              <a:t>FACT!</a:t>
            </a:r>
            <a:r>
              <a:rPr lang="en-US" sz="3100" b="1" dirty="0">
                <a:latin typeface="Futura Medium" panose="020B0602020204020303" pitchFamily="34" charset="-79"/>
                <a:cs typeface="Futura Medium" panose="020B0602020204020303" pitchFamily="34" charset="-79"/>
              </a:rPr>
              <a:t> </a:t>
            </a:r>
            <a:r>
              <a:rPr lang="en-US" sz="3200" dirty="0">
                <a:latin typeface="Futura Medium" panose="020B0602020204020303" pitchFamily="34" charset="-79"/>
                <a:cs typeface="Futura Medium" panose="020B0602020204020303" pitchFamily="34" charset="-79"/>
              </a:rPr>
              <a:t>Apartheid was South Africa’s way of keeping </a:t>
            </a:r>
            <a:br>
              <a:rPr lang="en-US" sz="3200" dirty="0">
                <a:latin typeface="Futura Medium" panose="020B0602020204020303" pitchFamily="34" charset="-79"/>
                <a:cs typeface="Futura Medium" panose="020B0602020204020303" pitchFamily="34" charset="-79"/>
              </a:rPr>
            </a:br>
            <a:r>
              <a:rPr lang="en-US" sz="3200" dirty="0">
                <a:latin typeface="Futura Medium" panose="020B0602020204020303" pitchFamily="34" charset="-79"/>
                <a:cs typeface="Futura Medium" panose="020B0602020204020303" pitchFamily="34" charset="-79"/>
              </a:rPr>
              <a:t>blacks and whites separated, and as such, it forbade blacks </a:t>
            </a:r>
            <a:br>
              <a:rPr lang="en-US" sz="3200" dirty="0">
                <a:latin typeface="Futura Medium" panose="020B0602020204020303" pitchFamily="34" charset="-79"/>
                <a:cs typeface="Futura Medium" panose="020B0602020204020303" pitchFamily="34" charset="-79"/>
              </a:rPr>
            </a:br>
            <a:r>
              <a:rPr lang="en-US" sz="3200" dirty="0">
                <a:latin typeface="Futura Medium" panose="020B0602020204020303" pitchFamily="34" charset="-79"/>
                <a:cs typeface="Futura Medium" panose="020B0602020204020303" pitchFamily="34" charset="-79"/>
              </a:rPr>
              <a:t>to eat in white restaurants or cafes, attend white schools or universities, be treated in white hospitals, live in white neighborhoods and serve in the white government.</a:t>
            </a:r>
            <a:br>
              <a:rPr lang="en-US" sz="3200" dirty="0">
                <a:latin typeface="Futura Medium" panose="020B0602020204020303" pitchFamily="34" charset="-79"/>
                <a:cs typeface="Futura Medium" panose="020B0602020204020303" pitchFamily="34" charset="-79"/>
              </a:rPr>
            </a:br>
            <a:br>
              <a:rPr lang="en-US" sz="3200" dirty="0">
                <a:latin typeface="Futura Medium" panose="020B0602020204020303" pitchFamily="34" charset="-79"/>
                <a:cs typeface="Futura Medium" panose="020B0602020204020303" pitchFamily="34" charset="-79"/>
              </a:rPr>
            </a:br>
            <a:r>
              <a:rPr lang="en-US" sz="3200" dirty="0">
                <a:latin typeface="Futura Medium" panose="020B0602020204020303" pitchFamily="34" charset="-79"/>
                <a:cs typeface="Futura Medium" panose="020B0602020204020303" pitchFamily="34" charset="-79"/>
              </a:rPr>
              <a:t>• Israeli Arabs are full citizens who do not experience any of the restrictions that were known to South Africa.</a:t>
            </a:r>
            <a:br>
              <a:rPr lang="en-US" sz="3200" dirty="0">
                <a:latin typeface="Futura Medium" panose="020B0602020204020303" pitchFamily="34" charset="-79"/>
                <a:cs typeface="Futura Medium" panose="020B0602020204020303" pitchFamily="34" charset="-79"/>
              </a:rPr>
            </a:br>
            <a:endParaRPr lang="en-US" sz="3200" dirty="0">
              <a:latin typeface="Futura Medium" panose="020B0602020204020303" pitchFamily="34" charset="-79"/>
              <a:cs typeface="Futura Medium" panose="020B0602020204020303" pitchFamily="34" charset="-79"/>
            </a:endParaRPr>
          </a:p>
          <a:p>
            <a:pPr marL="0" indent="0">
              <a:buNone/>
            </a:pPr>
            <a:r>
              <a:rPr lang="en-US" sz="3200" dirty="0">
                <a:latin typeface="Futura Medium" panose="020B0602020204020303" pitchFamily="34" charset="-79"/>
                <a:cs typeface="Futura Medium" panose="020B0602020204020303" pitchFamily="34" charset="-79"/>
              </a:rPr>
              <a:t>•The only difference is with citizens of Gaza and the West Bank, but THEY do not want to be Israeli citizens.</a:t>
            </a:r>
            <a:endParaRPr lang="en-US" sz="4800" dirty="0">
              <a:latin typeface="Futura Medium" panose="020B0602020204020303" pitchFamily="34" charset="-79"/>
              <a:cs typeface="Futura Medium" panose="020B0602020204020303" pitchFamily="34" charset="-79"/>
            </a:endParaRPr>
          </a:p>
          <a:p>
            <a:pPr marL="0" indent="0">
              <a:buNone/>
            </a:pPr>
            <a:endParaRPr lang="en-US" sz="3100"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434048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C4770A-20A2-7042-93B6-8D2C7B38948C}"/>
              </a:ext>
            </a:extLst>
          </p:cNvPr>
          <p:cNvPicPr>
            <a:picLocks noChangeAspect="1"/>
          </p:cNvPicPr>
          <p:nvPr/>
        </p:nvPicPr>
        <p:blipFill>
          <a:blip r:embed="rId2"/>
          <a:stretch>
            <a:fillRect/>
          </a:stretch>
        </p:blipFill>
        <p:spPr>
          <a:xfrm>
            <a:off x="8972308" y="0"/>
            <a:ext cx="1695692" cy="1297204"/>
          </a:xfrm>
          <a:prstGeom prst="rect">
            <a:avLst/>
          </a:prstGeom>
        </p:spPr>
      </p:pic>
      <p:sp>
        <p:nvSpPr>
          <p:cNvPr id="7" name="Content Placeholder 2">
            <a:extLst>
              <a:ext uri="{FF2B5EF4-FFF2-40B4-BE49-F238E27FC236}">
                <a16:creationId xmlns:a16="http://schemas.microsoft.com/office/drawing/2014/main" id="{856493B5-732C-1E40-969C-9F7E2FD35B08}"/>
              </a:ext>
            </a:extLst>
          </p:cNvPr>
          <p:cNvSpPr>
            <a:spLocks noGrp="1"/>
          </p:cNvSpPr>
          <p:nvPr>
            <p:ph idx="1"/>
          </p:nvPr>
        </p:nvSpPr>
        <p:spPr>
          <a:xfrm>
            <a:off x="224860" y="124487"/>
            <a:ext cx="7735104" cy="1881721"/>
          </a:xfrm>
        </p:spPr>
        <p:txBody>
          <a:bodyPr anchor="ctr">
            <a:normAutofit/>
          </a:bodyPr>
          <a:lstStyle/>
          <a:p>
            <a:pPr marL="0" indent="0">
              <a:buNone/>
            </a:pPr>
            <a:r>
              <a:rPr lang="en-US" sz="3200" b="1" dirty="0">
                <a:latin typeface="Futura Medium" panose="020B0602020204020303" pitchFamily="34" charset="-79"/>
                <a:cs typeface="Futura Medium" panose="020B0602020204020303" pitchFamily="34" charset="-79"/>
              </a:rPr>
              <a:t>IN REALITY</a:t>
            </a:r>
            <a:br>
              <a:rPr lang="en-US" sz="3200" b="1" dirty="0">
                <a:solidFill>
                  <a:srgbClr val="C00000"/>
                </a:solidFill>
                <a:latin typeface="Futura Medium" panose="020B0602020204020303" pitchFamily="34" charset="-79"/>
                <a:cs typeface="Futura Medium" panose="020B0602020204020303" pitchFamily="34" charset="-79"/>
              </a:rPr>
            </a:br>
            <a:r>
              <a:rPr lang="en-US" sz="3200" b="1" dirty="0">
                <a:solidFill>
                  <a:srgbClr val="C00000"/>
                </a:solidFill>
                <a:latin typeface="Futura Medium" panose="020B0602020204020303" pitchFamily="34" charset="-79"/>
                <a:cs typeface="Futura Medium" panose="020B0602020204020303" pitchFamily="34" charset="-79"/>
              </a:rPr>
              <a:t>APARTHEID AND </a:t>
            </a:r>
            <a:br>
              <a:rPr lang="en-US" sz="3200" b="1" dirty="0">
                <a:solidFill>
                  <a:srgbClr val="C00000"/>
                </a:solidFill>
                <a:latin typeface="Futura Medium" panose="020B0602020204020303" pitchFamily="34" charset="-79"/>
                <a:cs typeface="Futura Medium" panose="020B0602020204020303" pitchFamily="34" charset="-79"/>
              </a:rPr>
            </a:br>
            <a:r>
              <a:rPr lang="en-US" sz="3200" b="1" dirty="0">
                <a:solidFill>
                  <a:srgbClr val="C00000"/>
                </a:solidFill>
                <a:latin typeface="Futura Medium" panose="020B0602020204020303" pitchFamily="34" charset="-79"/>
                <a:cs typeface="Futura Medium" panose="020B0602020204020303" pitchFamily="34" charset="-79"/>
              </a:rPr>
              <a:t>ETHNIC CLEANSING EXIST HERE:</a:t>
            </a:r>
          </a:p>
        </p:txBody>
      </p:sp>
      <p:sp>
        <p:nvSpPr>
          <p:cNvPr id="8" name="Content Placeholder 2">
            <a:extLst>
              <a:ext uri="{FF2B5EF4-FFF2-40B4-BE49-F238E27FC236}">
                <a16:creationId xmlns:a16="http://schemas.microsoft.com/office/drawing/2014/main" id="{F3F102FD-E4A0-FA43-BE72-FA4D257442F9}"/>
              </a:ext>
            </a:extLst>
          </p:cNvPr>
          <p:cNvSpPr txBox="1">
            <a:spLocks/>
          </p:cNvSpPr>
          <p:nvPr/>
        </p:nvSpPr>
        <p:spPr>
          <a:xfrm>
            <a:off x="5894568" y="2254590"/>
            <a:ext cx="5632413" cy="4284756"/>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latin typeface="Futura Medium" panose="020B0602020204020303" pitchFamily="34" charset="-79"/>
                <a:cs typeface="Futura Medium" panose="020B0602020204020303" pitchFamily="34" charset="-79"/>
              </a:rPr>
              <a:t>“In a final resolution, </a:t>
            </a:r>
            <a:br>
              <a:rPr lang="en-US" sz="4000" dirty="0">
                <a:latin typeface="Futura Medium" panose="020B0602020204020303" pitchFamily="34" charset="-79"/>
                <a:cs typeface="Futura Medium" panose="020B0602020204020303" pitchFamily="34" charset="-79"/>
              </a:rPr>
            </a:br>
            <a:r>
              <a:rPr lang="en-US" sz="4000" dirty="0">
                <a:latin typeface="Futura Medium" panose="020B0602020204020303" pitchFamily="34" charset="-79"/>
                <a:cs typeface="Futura Medium" panose="020B0602020204020303" pitchFamily="34" charset="-79"/>
              </a:rPr>
              <a:t>we would not see the presence of a single Israeli – civilian or soldier- on our lands” </a:t>
            </a:r>
          </a:p>
          <a:p>
            <a:pPr marL="0" indent="0">
              <a:buNone/>
            </a:pPr>
            <a:endParaRPr lang="en-US" sz="3600" dirty="0">
              <a:latin typeface="Futura Medium" panose="020B0602020204020303" pitchFamily="34" charset="-79"/>
              <a:cs typeface="Futura Medium" panose="020B0602020204020303" pitchFamily="34" charset="-79"/>
            </a:endParaRPr>
          </a:p>
        </p:txBody>
      </p:sp>
      <p:pic>
        <p:nvPicPr>
          <p:cNvPr id="3" name="Picture 2">
            <a:extLst>
              <a:ext uri="{FF2B5EF4-FFF2-40B4-BE49-F238E27FC236}">
                <a16:creationId xmlns:a16="http://schemas.microsoft.com/office/drawing/2014/main" id="{A628603C-A4BE-9741-A472-67B2C179B4D6}"/>
              </a:ext>
            </a:extLst>
          </p:cNvPr>
          <p:cNvPicPr>
            <a:picLocks noChangeAspect="1"/>
          </p:cNvPicPr>
          <p:nvPr/>
        </p:nvPicPr>
        <p:blipFill>
          <a:blip r:embed="rId3"/>
          <a:stretch>
            <a:fillRect/>
          </a:stretch>
        </p:blipFill>
        <p:spPr>
          <a:xfrm>
            <a:off x="224860" y="2005070"/>
            <a:ext cx="4854412" cy="3541923"/>
          </a:xfrm>
          <a:prstGeom prst="rect">
            <a:avLst/>
          </a:prstGeom>
        </p:spPr>
      </p:pic>
      <p:sp>
        <p:nvSpPr>
          <p:cNvPr id="4" name="Rectangle 3">
            <a:extLst>
              <a:ext uri="{FF2B5EF4-FFF2-40B4-BE49-F238E27FC236}">
                <a16:creationId xmlns:a16="http://schemas.microsoft.com/office/drawing/2014/main" id="{801ED977-3E08-FB4D-8C6D-937EB46B179D}"/>
              </a:ext>
            </a:extLst>
          </p:cNvPr>
          <p:cNvSpPr/>
          <p:nvPr/>
        </p:nvSpPr>
        <p:spPr>
          <a:xfrm>
            <a:off x="224860" y="5701571"/>
            <a:ext cx="4572000" cy="646331"/>
          </a:xfrm>
          <a:prstGeom prst="rect">
            <a:avLst/>
          </a:prstGeom>
        </p:spPr>
        <p:txBody>
          <a:bodyPr>
            <a:spAutoFit/>
          </a:bodyPr>
          <a:lstStyle/>
          <a:p>
            <a:r>
              <a:rPr lang="en-US" b="1" dirty="0">
                <a:solidFill>
                  <a:srgbClr val="C00000"/>
                </a:solidFill>
                <a:latin typeface="Futura Medium" panose="020B0602020204020303" pitchFamily="34" charset="-79"/>
                <a:cs typeface="Futura Medium" panose="020B0602020204020303" pitchFamily="34" charset="-79"/>
              </a:rPr>
              <a:t>Mahmoud Abbas to an Egyptian journalist, 2013</a:t>
            </a:r>
            <a:endParaRPr lang="en-US"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798688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4C942F-C078-3141-8EA1-19D29FA23909}"/>
              </a:ext>
            </a:extLst>
          </p:cNvPr>
          <p:cNvSpPr txBox="1"/>
          <p:nvPr/>
        </p:nvSpPr>
        <p:spPr>
          <a:xfrm>
            <a:off x="127322" y="150471"/>
            <a:ext cx="9528314" cy="707886"/>
          </a:xfrm>
          <a:prstGeom prst="rect">
            <a:avLst/>
          </a:prstGeom>
          <a:noFill/>
        </p:spPr>
        <p:txBody>
          <a:bodyPr wrap="none" rtlCol="0">
            <a:spAutoFit/>
          </a:bodyPr>
          <a:lstStyle/>
          <a:p>
            <a:r>
              <a:rPr lang="en-US" sz="4000" b="1" dirty="0">
                <a:solidFill>
                  <a:srgbClr val="C00000"/>
                </a:solidFill>
                <a:latin typeface="Futura Medium" panose="020B0602020204020303" pitchFamily="34" charset="-79"/>
                <a:cs typeface="Futura Medium" panose="020B0602020204020303" pitchFamily="34" charset="-79"/>
              </a:rPr>
              <a:t>SOME DEFINITIONS FOR ZIONISM</a:t>
            </a:r>
            <a:endParaRPr lang="en-US" sz="4000" dirty="0">
              <a:latin typeface="Futura Medium" panose="020B0602020204020303" pitchFamily="34" charset="-79"/>
              <a:cs typeface="Futura Medium" panose="020B0602020204020303" pitchFamily="34" charset="-79"/>
            </a:endParaRPr>
          </a:p>
        </p:txBody>
      </p:sp>
      <p:pic>
        <p:nvPicPr>
          <p:cNvPr id="5" name="Picture 4">
            <a:extLst>
              <a:ext uri="{FF2B5EF4-FFF2-40B4-BE49-F238E27FC236}">
                <a16:creationId xmlns:a16="http://schemas.microsoft.com/office/drawing/2014/main" id="{974CAE45-55D9-464D-8BEE-57F9019C4FC0}"/>
              </a:ext>
            </a:extLst>
          </p:cNvPr>
          <p:cNvPicPr>
            <a:picLocks noChangeAspect="1"/>
          </p:cNvPicPr>
          <p:nvPr/>
        </p:nvPicPr>
        <p:blipFill>
          <a:blip r:embed="rId2"/>
          <a:stretch>
            <a:fillRect/>
          </a:stretch>
        </p:blipFill>
        <p:spPr>
          <a:xfrm>
            <a:off x="9931078" y="0"/>
            <a:ext cx="2260922" cy="1729605"/>
          </a:xfrm>
          <a:prstGeom prst="rect">
            <a:avLst/>
          </a:prstGeom>
        </p:spPr>
      </p:pic>
      <p:sp>
        <p:nvSpPr>
          <p:cNvPr id="7" name="Title 1">
            <a:extLst>
              <a:ext uri="{FF2B5EF4-FFF2-40B4-BE49-F238E27FC236}">
                <a16:creationId xmlns:a16="http://schemas.microsoft.com/office/drawing/2014/main" id="{250E2562-EF7A-6E4B-92C3-C7604865BABE}"/>
              </a:ext>
            </a:extLst>
          </p:cNvPr>
          <p:cNvSpPr txBox="1">
            <a:spLocks/>
          </p:cNvSpPr>
          <p:nvPr/>
        </p:nvSpPr>
        <p:spPr>
          <a:xfrm>
            <a:off x="127322" y="3012311"/>
            <a:ext cx="1206467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Futura Medium" panose="020B0602020204020303" pitchFamily="34" charset="-79"/>
                <a:cs typeface="Futura Medium" panose="020B0602020204020303" pitchFamily="34" charset="-79"/>
              </a:rPr>
              <a:t>• Jewish nationalist movement that has had as its goal </a:t>
            </a:r>
            <a:br>
              <a:rPr lang="en-US" sz="3200" dirty="0">
                <a:latin typeface="Futura Medium" panose="020B0602020204020303" pitchFamily="34" charset="-79"/>
                <a:cs typeface="Futura Medium" panose="020B0602020204020303" pitchFamily="34" charset="-79"/>
              </a:rPr>
            </a:br>
            <a:r>
              <a:rPr lang="en-US" sz="3200" dirty="0">
                <a:latin typeface="Futura Medium" panose="020B0602020204020303" pitchFamily="34" charset="-79"/>
                <a:cs typeface="Futura Medium" panose="020B0602020204020303" pitchFamily="34" charset="-79"/>
              </a:rPr>
              <a:t>the creation and support of a Jewish national state in </a:t>
            </a:r>
            <a:br>
              <a:rPr lang="en-US" sz="3200" dirty="0">
                <a:latin typeface="Futura Medium" panose="020B0602020204020303" pitchFamily="34" charset="-79"/>
                <a:cs typeface="Futura Medium" panose="020B0602020204020303" pitchFamily="34" charset="-79"/>
              </a:rPr>
            </a:br>
            <a:r>
              <a:rPr lang="en-US" sz="3200" dirty="0">
                <a:latin typeface="Futura Medium" panose="020B0602020204020303" pitchFamily="34" charset="-79"/>
                <a:cs typeface="Futura Medium" panose="020B0602020204020303" pitchFamily="34" charset="-79"/>
              </a:rPr>
              <a:t>Palestine, the ancient homeland of the Jews.</a:t>
            </a:r>
            <a:r>
              <a:rPr lang="en-US" sz="3200" dirty="0">
                <a:solidFill>
                  <a:schemeClr val="bg1"/>
                </a:solidFill>
                <a:latin typeface="Futura Medium" panose="020B0602020204020303" pitchFamily="34" charset="-79"/>
                <a:cs typeface="Futura Medium" panose="020B0602020204020303" pitchFamily="34" charset="-79"/>
              </a:rPr>
              <a:t> </a:t>
            </a:r>
            <a:r>
              <a:rPr lang="en-US" sz="3200" i="1" dirty="0">
                <a:solidFill>
                  <a:srgbClr val="C00000"/>
                </a:solidFill>
                <a:latin typeface="Futura Medium" panose="020B0602020204020303" pitchFamily="34" charset="-79"/>
                <a:cs typeface="Futura Medium" panose="020B0602020204020303" pitchFamily="34" charset="-79"/>
              </a:rPr>
              <a:t>Encyclopædia Britannica</a:t>
            </a:r>
            <a:br>
              <a:rPr lang="en-US" sz="3200" i="1" dirty="0">
                <a:solidFill>
                  <a:srgbClr val="C00000"/>
                </a:solidFill>
                <a:latin typeface="Futura Medium" panose="020B0602020204020303" pitchFamily="34" charset="-79"/>
                <a:cs typeface="Futura Medium" panose="020B0602020204020303" pitchFamily="34" charset="-79"/>
              </a:rPr>
            </a:br>
            <a:br>
              <a:rPr lang="en-US" sz="3200" i="1" dirty="0">
                <a:latin typeface="Futura Medium" panose="020B0602020204020303" pitchFamily="34" charset="-79"/>
                <a:cs typeface="Futura Medium" panose="020B0602020204020303" pitchFamily="34" charset="-79"/>
              </a:rPr>
            </a:br>
            <a:r>
              <a:rPr lang="en-US" sz="3200" i="1" dirty="0">
                <a:latin typeface="Futura Medium" panose="020B0602020204020303" pitchFamily="34" charset="-79"/>
                <a:cs typeface="Futura Medium" panose="020B0602020204020303" pitchFamily="34" charset="-79"/>
              </a:rPr>
              <a:t>• </a:t>
            </a:r>
            <a:r>
              <a:rPr lang="en-US" sz="3200" dirty="0">
                <a:latin typeface="Futura Medium" panose="020B0602020204020303" pitchFamily="34" charset="-79"/>
                <a:cs typeface="Futura Medium" panose="020B0602020204020303" pitchFamily="34" charset="-79"/>
              </a:rPr>
              <a:t>An international movement originally for the establishment of a Jewish national or religious community in Palestine and later for the support of modern Israel. </a:t>
            </a:r>
            <a:r>
              <a:rPr lang="en-US" sz="3200" i="1" dirty="0">
                <a:solidFill>
                  <a:srgbClr val="C00000"/>
                </a:solidFill>
                <a:latin typeface="Futura Medium" panose="020B0602020204020303" pitchFamily="34" charset="-79"/>
                <a:cs typeface="Futura Medium" panose="020B0602020204020303" pitchFamily="34" charset="-79"/>
              </a:rPr>
              <a:t>Merriam-Webster Dictionary</a:t>
            </a:r>
            <a:br>
              <a:rPr lang="en-US" sz="2800" i="1" dirty="0">
                <a:solidFill>
                  <a:srgbClr val="C00000"/>
                </a:solidFill>
                <a:latin typeface="Futura Medium" panose="020B0602020204020303" pitchFamily="34" charset="-79"/>
                <a:cs typeface="Futura Medium" panose="020B0602020204020303" pitchFamily="34" charset="-79"/>
              </a:rPr>
            </a:br>
            <a:br>
              <a:rPr lang="en-US" sz="2800" i="1" dirty="0">
                <a:latin typeface="Futura Medium" panose="020B0602020204020303" pitchFamily="34" charset="-79"/>
                <a:cs typeface="Futura Medium" panose="020B0602020204020303" pitchFamily="34" charset="-79"/>
              </a:rPr>
            </a:br>
            <a:r>
              <a:rPr lang="en-US" sz="2800" i="1" dirty="0">
                <a:latin typeface="Futura Medium" panose="020B0602020204020303" pitchFamily="34" charset="-79"/>
                <a:cs typeface="Futura Medium" panose="020B0602020204020303" pitchFamily="34" charset="-79"/>
              </a:rPr>
              <a:t>• </a:t>
            </a:r>
            <a:r>
              <a:rPr lang="en-US" sz="3200" dirty="0">
                <a:latin typeface="Futura Medium" panose="020B0602020204020303" pitchFamily="34" charset="-79"/>
                <a:cs typeface="Futura Medium" panose="020B0602020204020303" pitchFamily="34" charset="-79"/>
              </a:rPr>
              <a:t>The national movement for the return of the Jewish people to their homeland and the resumption of Jewish sovereignty in the Land of Israel. </a:t>
            </a:r>
            <a:r>
              <a:rPr lang="en-US" sz="3200" i="1" dirty="0">
                <a:solidFill>
                  <a:srgbClr val="C00000"/>
                </a:solidFill>
                <a:latin typeface="Futura Medium" panose="020B0602020204020303" pitchFamily="34" charset="-79"/>
                <a:cs typeface="Futura Medium" panose="020B0602020204020303" pitchFamily="34" charset="-79"/>
              </a:rPr>
              <a:t>Jewish Virtual Library</a:t>
            </a:r>
          </a:p>
        </p:txBody>
      </p:sp>
    </p:spTree>
    <p:extLst>
      <p:ext uri="{BB962C8B-B14F-4D97-AF65-F5344CB8AC3E}">
        <p14:creationId xmlns:p14="http://schemas.microsoft.com/office/powerpoint/2010/main" val="4005977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4C942F-C078-3141-8EA1-19D29FA23909}"/>
              </a:ext>
            </a:extLst>
          </p:cNvPr>
          <p:cNvSpPr txBox="1"/>
          <p:nvPr/>
        </p:nvSpPr>
        <p:spPr>
          <a:xfrm>
            <a:off x="127322" y="150471"/>
            <a:ext cx="9558707" cy="707886"/>
          </a:xfrm>
          <a:prstGeom prst="rect">
            <a:avLst/>
          </a:prstGeom>
          <a:noFill/>
        </p:spPr>
        <p:txBody>
          <a:bodyPr wrap="none" rtlCol="0">
            <a:spAutoFit/>
          </a:bodyPr>
          <a:lstStyle/>
          <a:p>
            <a:r>
              <a:rPr lang="en-US" sz="4000" b="1" dirty="0">
                <a:solidFill>
                  <a:srgbClr val="C00000"/>
                </a:solidFill>
                <a:latin typeface="Futura Medium" panose="020B0602020204020303" pitchFamily="34" charset="-79"/>
                <a:cs typeface="Futura Medium" panose="020B0602020204020303" pitchFamily="34" charset="-79"/>
              </a:rPr>
              <a:t>THE HOLY LAND BEFORE ZIONISM</a:t>
            </a:r>
            <a:endParaRPr lang="en-US" sz="4000" dirty="0">
              <a:latin typeface="Futura Medium" panose="020B0602020204020303" pitchFamily="34" charset="-79"/>
              <a:cs typeface="Futura Medium" panose="020B0602020204020303" pitchFamily="34" charset="-79"/>
            </a:endParaRPr>
          </a:p>
        </p:txBody>
      </p:sp>
      <p:pic>
        <p:nvPicPr>
          <p:cNvPr id="5" name="Picture 4">
            <a:extLst>
              <a:ext uri="{FF2B5EF4-FFF2-40B4-BE49-F238E27FC236}">
                <a16:creationId xmlns:a16="http://schemas.microsoft.com/office/drawing/2014/main" id="{974CAE45-55D9-464D-8BEE-57F9019C4FC0}"/>
              </a:ext>
            </a:extLst>
          </p:cNvPr>
          <p:cNvPicPr>
            <a:picLocks noChangeAspect="1"/>
          </p:cNvPicPr>
          <p:nvPr/>
        </p:nvPicPr>
        <p:blipFill>
          <a:blip r:embed="rId2"/>
          <a:stretch>
            <a:fillRect/>
          </a:stretch>
        </p:blipFill>
        <p:spPr>
          <a:xfrm>
            <a:off x="9931078" y="0"/>
            <a:ext cx="2260922" cy="1729605"/>
          </a:xfrm>
          <a:prstGeom prst="rect">
            <a:avLst/>
          </a:prstGeom>
        </p:spPr>
      </p:pic>
      <p:sp>
        <p:nvSpPr>
          <p:cNvPr id="7" name="Title 1">
            <a:extLst>
              <a:ext uri="{FF2B5EF4-FFF2-40B4-BE49-F238E27FC236}">
                <a16:creationId xmlns:a16="http://schemas.microsoft.com/office/drawing/2014/main" id="{250E2562-EF7A-6E4B-92C3-C7604865BABE}"/>
              </a:ext>
            </a:extLst>
          </p:cNvPr>
          <p:cNvSpPr txBox="1">
            <a:spLocks/>
          </p:cNvSpPr>
          <p:nvPr/>
        </p:nvSpPr>
        <p:spPr>
          <a:xfrm>
            <a:off x="127321" y="388667"/>
            <a:ext cx="4745621" cy="54309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C00000"/>
                </a:solidFill>
                <a:latin typeface="Futura Medium" panose="020B0602020204020303" pitchFamily="34" charset="-79"/>
                <a:cs typeface="Futura Medium" panose="020B0602020204020303" pitchFamily="34" charset="-79"/>
              </a:rPr>
              <a:t>The Dome of the Rock </a:t>
            </a:r>
            <a:br>
              <a:rPr lang="en-US" sz="3600" dirty="0">
                <a:solidFill>
                  <a:srgbClr val="C00000"/>
                </a:solidFill>
                <a:latin typeface="Futura Medium" panose="020B0602020204020303" pitchFamily="34" charset="-79"/>
                <a:cs typeface="Futura Medium" panose="020B0602020204020303" pitchFamily="34" charset="-79"/>
              </a:rPr>
            </a:br>
            <a:r>
              <a:rPr lang="en-US" sz="3600" dirty="0">
                <a:solidFill>
                  <a:srgbClr val="C00000"/>
                </a:solidFill>
                <a:latin typeface="Futura Medium" panose="020B0602020204020303" pitchFamily="34" charset="-79"/>
                <a:cs typeface="Futura Medium" panose="020B0602020204020303" pitchFamily="34" charset="-79"/>
              </a:rPr>
              <a:t>(c. 1870)</a:t>
            </a:r>
          </a:p>
          <a:p>
            <a:r>
              <a:rPr lang="en-US" sz="3600" dirty="0">
                <a:latin typeface="Futura Medium" panose="020B0602020204020303" pitchFamily="34" charset="-79"/>
                <a:cs typeface="Futura Medium" panose="020B0602020204020303" pitchFamily="34" charset="-79"/>
              </a:rPr>
              <a:t>• Notice the overgrown grass patches indicating very little traffic or use of the area.</a:t>
            </a:r>
          </a:p>
        </p:txBody>
      </p:sp>
      <p:pic>
        <p:nvPicPr>
          <p:cNvPr id="3" name="Picture 2" descr="A vintage photo of an old building&#13;&#10;&#13;&#10;Description automatically generated">
            <a:extLst>
              <a:ext uri="{FF2B5EF4-FFF2-40B4-BE49-F238E27FC236}">
                <a16:creationId xmlns:a16="http://schemas.microsoft.com/office/drawing/2014/main" id="{E10E19F3-1152-DC46-B1D3-0C29818D7B13}"/>
              </a:ext>
            </a:extLst>
          </p:cNvPr>
          <p:cNvPicPr>
            <a:picLocks noChangeAspect="1"/>
          </p:cNvPicPr>
          <p:nvPr/>
        </p:nvPicPr>
        <p:blipFill rotWithShape="1">
          <a:blip r:embed="rId3"/>
          <a:srcRect l="4886" t="3376" r="3521"/>
          <a:stretch/>
        </p:blipFill>
        <p:spPr>
          <a:xfrm>
            <a:off x="5011839" y="1382417"/>
            <a:ext cx="7180162" cy="5475584"/>
          </a:xfrm>
          <a:prstGeom prst="rect">
            <a:avLst/>
          </a:prstGeom>
        </p:spPr>
      </p:pic>
    </p:spTree>
    <p:extLst>
      <p:ext uri="{BB962C8B-B14F-4D97-AF65-F5344CB8AC3E}">
        <p14:creationId xmlns:p14="http://schemas.microsoft.com/office/powerpoint/2010/main" val="25375566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2201</TotalTime>
  <Words>4458</Words>
  <Application>Microsoft Macintosh PowerPoint</Application>
  <PresentationFormat>Widescreen</PresentationFormat>
  <Paragraphs>205</Paragraphs>
  <Slides>49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Calibri</vt:lpstr>
      <vt:lpstr>Calibri Light</vt:lpstr>
      <vt:lpstr>Futura Condensed ExtraBold</vt:lpstr>
      <vt:lpstr>Futura Medium</vt:lpstr>
      <vt:lpstr>Wingdings 3</vt:lpstr>
      <vt:lpstr>Office Theme</vt:lpstr>
      <vt:lpstr>ZIONISM</vt:lpstr>
      <vt:lpstr>WHAT PEOPLE ARE SAYING ON ONE SIDE:</vt:lpstr>
      <vt:lpstr>WHAT PEOPLE ARE SAYING ON THE OTHER SIDE:</vt:lpstr>
      <vt:lpstr>• COLONIZATION • APARTHEID • ETHNIC CLEANSING • RACISM • IMPERIALISM • HUMAN RIGHTS VIOLATIONS • OCCUPATION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ZIONISM</dc:title>
  <dc:creator>Olivier Melnick</dc:creator>
  <cp:lastModifiedBy>Olivier Melnick</cp:lastModifiedBy>
  <cp:revision>59</cp:revision>
  <cp:lastPrinted>2019-04-28T15:05:34Z</cp:lastPrinted>
  <dcterms:created xsi:type="dcterms:W3CDTF">2019-02-26T18:42:29Z</dcterms:created>
  <dcterms:modified xsi:type="dcterms:W3CDTF">2021-10-23T23:27:09Z</dcterms:modified>
</cp:coreProperties>
</file>