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5"/>
  </p:notesMasterIdLst>
  <p:handoutMasterIdLst>
    <p:handoutMasterId r:id="rId66"/>
  </p:handoutMasterIdLst>
  <p:sldIdLst>
    <p:sldId id="2094" r:id="rId2"/>
    <p:sldId id="7722" r:id="rId3"/>
    <p:sldId id="7721" r:id="rId4"/>
    <p:sldId id="7738" r:id="rId5"/>
    <p:sldId id="7748" r:id="rId6"/>
    <p:sldId id="7739" r:id="rId7"/>
    <p:sldId id="7754" r:id="rId8"/>
    <p:sldId id="7728" r:id="rId9"/>
    <p:sldId id="7914" r:id="rId10"/>
    <p:sldId id="7758" r:id="rId11"/>
    <p:sldId id="7759" r:id="rId12"/>
    <p:sldId id="7941" r:id="rId13"/>
    <p:sldId id="7777" r:id="rId14"/>
    <p:sldId id="7942" r:id="rId15"/>
    <p:sldId id="7778" r:id="rId16"/>
    <p:sldId id="7928" r:id="rId17"/>
    <p:sldId id="5793" r:id="rId18"/>
    <p:sldId id="7790" r:id="rId19"/>
    <p:sldId id="7756" r:id="rId20"/>
    <p:sldId id="7929" r:id="rId21"/>
    <p:sldId id="7734" r:id="rId22"/>
    <p:sldId id="7735" r:id="rId23"/>
    <p:sldId id="7908" r:id="rId24"/>
    <p:sldId id="7909" r:id="rId25"/>
    <p:sldId id="7910" r:id="rId26"/>
    <p:sldId id="7907" r:id="rId27"/>
    <p:sldId id="7930" r:id="rId28"/>
    <p:sldId id="7911" r:id="rId29"/>
    <p:sldId id="7912" r:id="rId30"/>
    <p:sldId id="5552" r:id="rId31"/>
    <p:sldId id="3093" r:id="rId32"/>
    <p:sldId id="5934" r:id="rId33"/>
    <p:sldId id="2018" r:id="rId34"/>
    <p:sldId id="7931" r:id="rId35"/>
    <p:sldId id="7320" r:id="rId36"/>
    <p:sldId id="3200" r:id="rId37"/>
    <p:sldId id="7339" r:id="rId38"/>
    <p:sldId id="7932" r:id="rId39"/>
    <p:sldId id="4280" r:id="rId40"/>
    <p:sldId id="4279" r:id="rId41"/>
    <p:sldId id="2839" r:id="rId42"/>
    <p:sldId id="7373" r:id="rId43"/>
    <p:sldId id="7324" r:id="rId44"/>
    <p:sldId id="7764" r:id="rId45"/>
    <p:sldId id="7913" r:id="rId46"/>
    <p:sldId id="7765" r:id="rId47"/>
    <p:sldId id="7933" r:id="rId48"/>
    <p:sldId id="7934" r:id="rId49"/>
    <p:sldId id="7935" r:id="rId50"/>
    <p:sldId id="7746" r:id="rId51"/>
    <p:sldId id="2345" r:id="rId52"/>
    <p:sldId id="7915" r:id="rId53"/>
    <p:sldId id="7916" r:id="rId54"/>
    <p:sldId id="5218" r:id="rId55"/>
    <p:sldId id="7936" r:id="rId56"/>
    <p:sldId id="7937" r:id="rId57"/>
    <p:sldId id="7938" r:id="rId58"/>
    <p:sldId id="7917" r:id="rId59"/>
    <p:sldId id="7920" r:id="rId60"/>
    <p:sldId id="7918" r:id="rId61"/>
    <p:sldId id="7919" r:id="rId62"/>
    <p:sldId id="7655" r:id="rId63"/>
    <p:sldId id="7772" r:id="rId64"/>
  </p:sldIdLst>
  <p:sldSz cx="12192000" cy="6858000"/>
  <p:notesSz cx="7315200" cy="9601200"/>
  <p:custDataLst>
    <p:tags r:id="rId67"/>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66FF66"/>
    <a:srgbClr val="FFCCFF"/>
    <a:srgbClr val="009900"/>
    <a:srgbClr val="003300"/>
    <a:srgbClr val="0000CC"/>
    <a:srgbClr val="00CCFF"/>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587606-D59A-4084-BBE5-3EA1D72C9081}" v="8" dt="2021-10-14T00:57:21.026"/>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105" d="100"/>
          <a:sy n="105" d="100"/>
        </p:scale>
        <p:origin x="84" y="111"/>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notesViewPr>
    <p:cSldViewPr>
      <p:cViewPr varScale="1">
        <p:scale>
          <a:sx n="80" d="100"/>
          <a:sy n="80" d="100"/>
        </p:scale>
        <p:origin x="3270" y="6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_rels/viewProps.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slide" Target="slides/slide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Zechariah 005 - 1v4-21</a:t>
            </a:r>
          </a:p>
          <a:p>
            <a:pPr>
              <a:defRPr/>
            </a:pPr>
            <a:r>
              <a:rPr lang="en-US" sz="1600" dirty="0"/>
              <a:t>10-20-2021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10/20/2021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61</a:t>
            </a:fld>
            <a:endParaRPr lang="en-US" altLang="en-US" dirty="0"/>
          </a:p>
        </p:txBody>
      </p:sp>
    </p:spTree>
    <p:extLst>
      <p:ext uri="{BB962C8B-B14F-4D97-AF65-F5344CB8AC3E}">
        <p14:creationId xmlns:p14="http://schemas.microsoft.com/office/powerpoint/2010/main" val="671661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10/20/2021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p:txBody>
          <a:bodyPr/>
          <a:lstStyle>
            <a:lvl1pPr>
              <a:defRPr/>
            </a:lvl1pPr>
          </a:lstStyle>
          <a:p>
            <a:pPr>
              <a:defRPr/>
            </a:pPr>
            <a:endParaRPr lang="en-US"/>
          </a:p>
        </p:txBody>
      </p:sp>
      <p:sp>
        <p:nvSpPr>
          <p:cNvPr id="4" name="Rectangle 37"/>
          <p:cNvSpPr>
            <a:spLocks noGrp="1" noChangeArrowheads="1"/>
          </p:cNvSpPr>
          <p:nvPr>
            <p:ph type="ftr" sz="quarter" idx="11"/>
          </p:nvPr>
        </p:nvSpPr>
        <p:spPr/>
        <p:txBody>
          <a:bodyPr/>
          <a:lstStyle>
            <a:lvl1pPr>
              <a:defRPr/>
            </a:lvl1pPr>
          </a:lstStyle>
          <a:p>
            <a:pPr>
              <a:defRPr/>
            </a:pPr>
            <a:endParaRPr lang="en-US"/>
          </a:p>
        </p:txBody>
      </p:sp>
      <p:sp>
        <p:nvSpPr>
          <p:cNvPr id="5" name="Rectangle 38"/>
          <p:cNvSpPr>
            <a:spLocks noGrp="1" noChangeArrowheads="1"/>
          </p:cNvSpPr>
          <p:nvPr>
            <p:ph type="sldNum" sz="quarter" idx="12"/>
          </p:nvPr>
        </p:nvSpPr>
        <p:spPr/>
        <p:txBody>
          <a:bodyPr/>
          <a:lstStyle>
            <a:lvl1pPr>
              <a:defRPr/>
            </a:lvl1pPr>
          </a:lstStyle>
          <a:p>
            <a:pPr>
              <a:defRPr/>
            </a:pPr>
            <a:fld id="{92C91063-0A8B-496C-999C-539FB0DFAA77}" type="slidenum">
              <a:rPr lang="en-US"/>
              <a:pPr>
                <a:defRPr/>
              </a:pPr>
              <a:t>‹#›</a:t>
            </a:fld>
            <a:endParaRPr lang="en-US"/>
          </a:p>
        </p:txBody>
      </p:sp>
    </p:spTree>
    <p:extLst>
      <p:ext uri="{BB962C8B-B14F-4D97-AF65-F5344CB8AC3E}">
        <p14:creationId xmlns:p14="http://schemas.microsoft.com/office/powerpoint/2010/main" val="1118700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8" r:id="rId12"/>
    <p:sldLayoutId id="2147488919" r:id="rId13"/>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wmf"/><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sym typeface="Symbol" pitchFamily="18" charset="2"/>
              </a:rPr>
              <a:t>Zechariah</a:t>
            </a:r>
          </a:p>
          <a:p>
            <a:pPr algn="ctr" eaLnBrk="1" hangingPunct="1"/>
            <a:r>
              <a:rPr lang="en-US" sz="3200" kern="0">
                <a:solidFill>
                  <a:srgbClr val="FFFFCC"/>
                </a:solidFill>
                <a:effectLst>
                  <a:outerShdw blurRad="38100" dist="38100" dir="2700000" algn="tl">
                    <a:srgbClr val="000000">
                      <a:alpha val="43137"/>
                    </a:srgbClr>
                  </a:outerShdw>
                </a:effectLst>
                <a:sym typeface="Symbol" pitchFamily="18" charset="2"/>
              </a:rPr>
              <a:t>Introductory Matters</a:t>
            </a:r>
            <a:endParaRPr lang="en-US" sz="3200" kern="0" dirty="0">
              <a:solidFill>
                <a:srgbClr val="FFFFCC"/>
              </a:solidFill>
              <a:effectLst>
                <a:outerShdw blurRad="38100" dist="38100" dir="2700000" algn="tl">
                  <a:srgbClr val="000000">
                    <a:alpha val="43137"/>
                  </a:srgbClr>
                </a:outerShdw>
              </a:effectLst>
              <a:sym typeface="Symbol" pitchFamily="18" charset="2"/>
            </a:endParaRPr>
          </a:p>
        </p:txBody>
      </p:sp>
      <p:pic>
        <p:nvPicPr>
          <p:cNvPr id="2" name="Picture 1">
            <a:extLst>
              <a:ext uri="{FF2B5EF4-FFF2-40B4-BE49-F238E27FC236}">
                <a16:creationId xmlns:a16="http://schemas.microsoft.com/office/drawing/2014/main" id="{FE4FBC66-70AB-4401-B987-E4D026EE7810}"/>
              </a:ext>
            </a:extLst>
          </p:cNvPr>
          <p:cNvPicPr>
            <a:picLocks noChangeAspect="1"/>
          </p:cNvPicPr>
          <p:nvPr/>
        </p:nvPicPr>
        <p:blipFill rotWithShape="1">
          <a:blip r:embed="rId3"/>
          <a:srcRect b="3333"/>
          <a:stretch/>
        </p:blipFill>
        <p:spPr>
          <a:xfrm>
            <a:off x="3648967" y="1600200"/>
            <a:ext cx="4894066" cy="3657600"/>
          </a:xfrm>
          <a:prstGeom prst="rect">
            <a:avLst/>
          </a:prstGeom>
          <a:ln>
            <a:solidFill>
              <a:schemeClr val="tx1"/>
            </a:solidFill>
          </a:ln>
        </p:spPr>
      </p:pic>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3210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29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marL="457200" indent="-457200" algn="ctr">
              <a:buClr>
                <a:srgbClr val="FF66FF"/>
              </a:buClr>
              <a:buFont typeface="+mj-lt"/>
              <a:buAutoNum type="arabicPeriod"/>
            </a:pPr>
            <a:r>
              <a:rPr lang="en-US" altLang="en-US" sz="3600" dirty="0">
                <a:effectLst>
                  <a:outerShdw blurRad="38100" dist="38100" dir="2700000" algn="tl">
                    <a:srgbClr val="000000">
                      <a:alpha val="43137"/>
                    </a:srgbClr>
                  </a:outerShdw>
                </a:effectLst>
              </a:rPr>
              <a:t>Rider &amp; Horses Among the Myrtle Trees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(1:7-17)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Date (1:7)</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Description (1:8)</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Interpretation (1:9–11)</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Explanation (1:12-17)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16419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marL="457200" indent="-457200" algn="ctr">
              <a:buClr>
                <a:srgbClr val="FF66FF"/>
              </a:buClr>
              <a:buFont typeface="+mj-lt"/>
              <a:buAutoNum type="arabicPeriod"/>
            </a:pPr>
            <a:r>
              <a:rPr lang="en-US" altLang="en-US" sz="3600" dirty="0">
                <a:effectLst>
                  <a:outerShdw blurRad="38100" dist="38100" dir="2700000" algn="tl">
                    <a:srgbClr val="000000">
                      <a:alpha val="43137"/>
                    </a:srgbClr>
                  </a:outerShdw>
                </a:effectLst>
              </a:rPr>
              <a:t>Rider &amp; Horses Among the Myrtle Trees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(1:7-17)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Date (1:7)</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Description (1:8)</a:t>
            </a:r>
          </a:p>
          <a:p>
            <a:pPr marL="685800" indent="-685800">
              <a:spcBef>
                <a:spcPts val="0"/>
              </a:spcBef>
              <a:spcAft>
                <a:spcPts val="3600"/>
              </a:spcAft>
              <a:buClr>
                <a:srgbClr val="66FF66"/>
              </a:buClr>
              <a:buSzPct val="100000"/>
              <a:buFont typeface="+mj-lt"/>
              <a:buAutoNum type="alphaLcPeriod"/>
            </a:pPr>
            <a:r>
              <a:rPr lang="en-US" altLang="en-US" b="1" u="sng" dirty="0">
                <a:solidFill>
                  <a:srgbClr val="FFFFCC"/>
                </a:solidFill>
                <a:effectLst>
                  <a:outerShdw blurRad="38100" dist="38100" dir="2700000" algn="tl">
                    <a:srgbClr val="000000">
                      <a:alpha val="43137"/>
                    </a:srgbClr>
                  </a:outerShdw>
                </a:effectLst>
              </a:rPr>
              <a:t>Interpretation (1:9–11)</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Explanation (1:12-17)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0136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III. Interpretation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(1:9-11)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0866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Zechariah’s inquiry (1:9a)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Interpreting angel’s answer (</a:t>
            </a:r>
            <a:r>
              <a:rPr lang="en-US" altLang="en-US" dirty="0">
                <a:effectLst>
                  <a:outerShdw blurRad="38100" dist="38100" dir="2700000" algn="tl">
                    <a:srgbClr val="000000">
                      <a:alpha val="43137"/>
                    </a:srgbClr>
                  </a:outerShdw>
                </a:effectLst>
              </a:rPr>
              <a:t>1:9b</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Angel of the Lord’s answer (1:10)</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Rider’s report (1:11)</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912394" y="17526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3910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marL="457200" indent="-457200" algn="ctr">
              <a:buClr>
                <a:srgbClr val="FF66FF"/>
              </a:buClr>
              <a:buFont typeface="+mj-lt"/>
              <a:buAutoNum type="arabicPeriod"/>
            </a:pPr>
            <a:r>
              <a:rPr lang="en-US" altLang="en-US" sz="3600" dirty="0">
                <a:effectLst>
                  <a:outerShdw blurRad="38100" dist="38100" dir="2700000" algn="tl">
                    <a:srgbClr val="000000">
                      <a:alpha val="43137"/>
                    </a:srgbClr>
                  </a:outerShdw>
                </a:effectLst>
              </a:rPr>
              <a:t>Rider &amp; Horses Among the Myrtle Trees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(1:7-17)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Date (1:7)</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Description (1:8)</a:t>
            </a:r>
          </a:p>
          <a:p>
            <a:pPr marL="685800" indent="-685800">
              <a:spcBef>
                <a:spcPts val="0"/>
              </a:spcBef>
              <a:spcAft>
                <a:spcPts val="3600"/>
              </a:spcAft>
              <a:buClr>
                <a:srgbClr val="66FF66"/>
              </a:buClr>
              <a:buSzPct val="100000"/>
              <a:buFont typeface="+mj-lt"/>
              <a:buAutoNum type="alphaLcPeriod"/>
            </a:pPr>
            <a:r>
              <a:rPr lang="en-US" altLang="en-US" dirty="0">
                <a:effectLst>
                  <a:outerShdw blurRad="38100" dist="38100" dir="2700000" algn="tl">
                    <a:srgbClr val="000000">
                      <a:alpha val="43137"/>
                    </a:srgbClr>
                  </a:outerShdw>
                </a:effectLst>
              </a:rPr>
              <a:t>Interpretation (1:9–11)</a:t>
            </a:r>
          </a:p>
          <a:p>
            <a:pPr marL="685800" indent="-685800">
              <a:spcBef>
                <a:spcPts val="0"/>
              </a:spcBef>
              <a:spcAft>
                <a:spcPts val="3600"/>
              </a:spcAft>
              <a:buClr>
                <a:srgbClr val="66FF66"/>
              </a:buClr>
              <a:buSzPct val="100000"/>
              <a:buFont typeface="+mj-lt"/>
              <a:buAutoNum type="alphaLcPeriod"/>
            </a:pPr>
            <a:r>
              <a:rPr lang="en-US" altLang="en-US" b="1" u="sng" dirty="0">
                <a:solidFill>
                  <a:srgbClr val="FFFFCC"/>
                </a:solidFill>
                <a:effectLst>
                  <a:outerShdw blurRad="38100" dist="38100" dir="2700000" algn="tl">
                    <a:srgbClr val="000000">
                      <a:alpha val="43137"/>
                    </a:srgbClr>
                  </a:outerShdw>
                </a:effectLst>
              </a:rPr>
              <a:t>Explanation (1:12-17)</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01301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a:t>
            </a:r>
            <a:r>
              <a:rPr lang="en-US" altLang="en-US" dirty="0">
                <a:effectLst>
                  <a:outerShdw blurRad="38100" dist="38100" dir="2700000" algn="tl">
                    <a:srgbClr val="000000">
                      <a:alpha val="43137"/>
                    </a:srgbClr>
                  </a:outerShdw>
                </a:effectLst>
              </a:rPr>
              <a:t>1:15</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57956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a:t>
            </a:r>
            <a:r>
              <a:rPr lang="en-US" altLang="en-US" dirty="0">
                <a:effectLst>
                  <a:outerShdw blurRad="38100" dist="38100" dir="2700000" algn="tl">
                    <a:srgbClr val="000000">
                      <a:alpha val="43137"/>
                    </a:srgbClr>
                  </a:outerShdw>
                </a:effectLst>
              </a:rPr>
              <a:t>1:15</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13605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217626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26">
            <a:extLst>
              <a:ext uri="{FF2B5EF4-FFF2-40B4-BE49-F238E27FC236}">
                <a16:creationId xmlns:a16="http://schemas.microsoft.com/office/drawing/2014/main" id="{9AAD24BA-7E51-46E1-A4C7-96E34BDE5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8774" y="320450"/>
            <a:ext cx="4434451" cy="6217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214662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905506"/>
            <a:ext cx="729724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good comforting words, yet before us in verses 14-17, are threefold: (1) God still loves Jerusalem; (2) He is exceedingly angry with the nations that afflicted Israel; (3) He has purposes of glory, prosperity, and enlargement for Jerusalem</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34-35.</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CEE13FCF-A194-4E71-93CA-3145F21DD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2087404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9081"/>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4000" y="1157680"/>
            <a:ext cx="4987729" cy="5090720"/>
          </a:xfrm>
        </p:spPr>
        <p:txBody>
          <a:bodyPr/>
          <a:lstStyle/>
          <a:p>
            <a:pPr marL="457200" lvl="1" indent="-457200" eaLnBrk="1" hangingPunct="1">
              <a:spcBef>
                <a:spcPts val="0"/>
              </a:spcBef>
              <a:spcAft>
                <a:spcPts val="1800"/>
              </a:spcAft>
              <a:buClr>
                <a:schemeClr val="tx2"/>
              </a:buClr>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Title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Authorship</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Biography</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Scope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Date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cs typeface="Calibri" panose="020F0502020204030204" pitchFamily="34" charset="0"/>
              </a:rPr>
              <a:t>Audience</a:t>
            </a:r>
          </a:p>
          <a:p>
            <a:pPr marL="457200" lvl="1" indent="-457200" eaLnBrk="1" hangingPunct="1">
              <a:spcBef>
                <a:spcPts val="0"/>
              </a:spcBef>
              <a:spcAft>
                <a:spcPts val="1800"/>
              </a:spcAft>
              <a:buClr>
                <a:schemeClr val="tx2"/>
              </a:buClr>
              <a:buSzPct val="100000"/>
              <a:buFont typeface="Wingdings" pitchFamily="2" charset="2"/>
              <a:buAutoNum type="arabi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Place of </a:t>
            </a:r>
            <a:r>
              <a:rPr lang="en-US" dirty="0">
                <a:effectLst>
                  <a:outerShdw blurRad="38100" dist="38100" dir="2700000" algn="tl">
                    <a:srgbClr val="000000">
                      <a:alpha val="43137"/>
                    </a:srgbClr>
                  </a:outerShdw>
                </a:effectLst>
                <a:cs typeface="Calibri" panose="020F0502020204030204" pitchFamily="34" charset="0"/>
              </a:rPr>
              <a:t>writing</a:t>
            </a:r>
          </a:p>
        </p:txBody>
      </p:sp>
      <p:pic>
        <p:nvPicPr>
          <p:cNvPr id="1026" name="Picture 2" descr="Zechariah - davidould.net">
            <a:extLst>
              <a:ext uri="{FF2B5EF4-FFF2-40B4-BE49-F238E27FC236}">
                <a16:creationId xmlns:a16="http://schemas.microsoft.com/office/drawing/2014/main" id="{47CCAE50-321B-4AB3-80E4-4F8C8688725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021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jealousy for Jerusalem (1:12-14)</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God’s anger with the nations (1:15)</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3139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222068588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50493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1:15</a:t>
            </a:r>
            <a:r>
              <a:rPr lang="en-US" dirty="0">
                <a:effectLst>
                  <a:outerShdw blurRad="38100" dist="38100" dir="2700000" algn="tl">
                    <a:srgbClr val="000000">
                      <a:alpha val="43137"/>
                    </a:srgbClr>
                  </a:outerShdw>
                </a:effectLst>
              </a:rPr>
              <a:t> (RSB:NASB1995U): 1:15 they furthered the disaster. Lit., they helped for evil. Though the heathen nations were used of God to punish Israel, they went too far in trying to annihilate her.”</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92805759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866" y="1639090"/>
            <a:ext cx="7572923"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They helped with evil purpose to exterminate them. God meant a moderate punishment, but the Babylonians and others reveled in the sufferings of Israel with delight in prolonging them. Babylon, like Assyria, was the rod of God‘s wrath, but their own hearts designed evil against Israel (Isa. 10:5, 7). Note it is an unfailing Scriptural principle: God’s relations to Israel are one thing and the relations of the nations to Israel are another. God is never pleased with the meddling of strangers in His relations with Israel (Isa. 47:6)</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35-36.</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CEE13FCF-A194-4E71-93CA-3145F21DDE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742" y="1899182"/>
            <a:ext cx="3136392" cy="4572000"/>
          </a:xfrm>
          <a:prstGeom prst="rect">
            <a:avLst/>
          </a:prstGeom>
        </p:spPr>
      </p:pic>
    </p:spTree>
    <p:extLst>
      <p:ext uri="{BB962C8B-B14F-4D97-AF65-F5344CB8AC3E}">
        <p14:creationId xmlns:p14="http://schemas.microsoft.com/office/powerpoint/2010/main" val="269110455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59285"/>
            <a:ext cx="757292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It is as though a father were chastening a child, and a stranger began to punish with an iron rod. Some take refuge in the plea that God has predicted these things before-hand. True, but the prediction of the sufferings of Christ and His betrayal at the hands of His own familiar friend mitigated not one whit the crime of the Romans and Israel or that of Judas Iscariot</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35-36.</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608EB8A8-23CD-4689-B250-0A5BD1CB13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742" y="1899182"/>
            <a:ext cx="3136392" cy="4572000"/>
          </a:xfrm>
          <a:prstGeom prst="rect">
            <a:avLst/>
          </a:prstGeom>
        </p:spPr>
      </p:pic>
    </p:spTree>
    <p:extLst>
      <p:ext uri="{BB962C8B-B14F-4D97-AF65-F5344CB8AC3E}">
        <p14:creationId xmlns:p14="http://schemas.microsoft.com/office/powerpoint/2010/main" val="228906411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9856C0-8DBA-44EE-B8F2-6FB365CF5B0D}"/>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12:3</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 will bless those who bless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one who curses you I will curse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in you all the families of the earth will be blessed.”</a:t>
            </a:r>
          </a:p>
        </p:txBody>
      </p:sp>
      <p:pic>
        <p:nvPicPr>
          <p:cNvPr id="3" name="Picture 2" descr="A close up of text on a white background&#10;&#10;Description automatically generated">
            <a:extLst>
              <a:ext uri="{FF2B5EF4-FFF2-40B4-BE49-F238E27FC236}">
                <a16:creationId xmlns:a16="http://schemas.microsoft.com/office/drawing/2014/main" id="{A525CB14-0D8D-4CF1-89E1-8E2BADA2D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7132" y="2682240"/>
            <a:ext cx="1697736" cy="2194560"/>
          </a:xfrm>
          <a:prstGeom prst="rect">
            <a:avLst/>
          </a:prstGeom>
        </p:spPr>
      </p:pic>
    </p:spTree>
    <p:extLst>
      <p:ext uri="{BB962C8B-B14F-4D97-AF65-F5344CB8AC3E}">
        <p14:creationId xmlns:p14="http://schemas.microsoft.com/office/powerpoint/2010/main" val="85574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(1:15)</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955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866" y="1600200"/>
            <a:ext cx="7572923"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But if God’s words can comfort the then present generation and speak for Messianic times to come, as in multiplied numbers of passages, who shall say this is contrary to God’s practice? We need not limit the Holy One of Israel. This is not to say that we find no fulfillment in that time…But this does not exhaust the prophecy; there awaits a fuller fulfillment..</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37-38.</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522CCC94-74A1-4FC5-82E3-756DA02D2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742" y="1899182"/>
            <a:ext cx="3136392" cy="4572000"/>
          </a:xfrm>
          <a:prstGeom prst="rect">
            <a:avLst/>
          </a:prstGeom>
        </p:spPr>
      </p:pic>
    </p:spTree>
    <p:extLst>
      <p:ext uri="{BB962C8B-B14F-4D97-AF65-F5344CB8AC3E}">
        <p14:creationId xmlns:p14="http://schemas.microsoft.com/office/powerpoint/2010/main" val="52864239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94866" y="1595532"/>
            <a:ext cx="771093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2800" dirty="0">
                <a:effectLst>
                  <a:outerShdw blurRad="38100" dist="38100" dir="2700000" algn="tl">
                    <a:srgbClr val="000000">
                      <a:alpha val="43137"/>
                    </a:srgbClr>
                  </a:outerShdw>
                </a:effectLst>
              </a:rPr>
              <a:t>“</a:t>
            </a:r>
            <a:r>
              <a:rPr lang="en-US" sz="2800" dirty="0">
                <a:effectLst>
                  <a:outerShdw blurRad="38100" dist="38100" dir="2700000" algn="tl">
                    <a:srgbClr val="000000">
                      <a:alpha val="43137"/>
                    </a:srgbClr>
                  </a:outerShdw>
                </a:effectLst>
              </a:rPr>
              <a:t>These prophecies will be completely fulfilled in the return of Israel to her land in Messianic times, a return of which the restoration from the Babylonian captivity was a pledge and a promise. Space would forbid of bringing forth of the many passages concerning the Messianic reign which predict the presence of God‘s mercy in Jerusalem (Ezek. 48:35); the building of His temple in it (Ezek. 40-48); the rebuilding of Jerusalem (Jer. 31: 38–40); the prosperity of Judah’s cities (Isa. 60:4–9; Zech. 9:17); the comfort of Zion (Isa. 14:1). The composite picture is without a doubt Messianic</a:t>
            </a:r>
            <a:r>
              <a:rPr lang="en-US" altLang="en-US" sz="28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199" y="228600"/>
            <a:ext cx="7572923"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37-38.</a:t>
            </a:r>
          </a:p>
        </p:txBody>
      </p:sp>
      <p:pic>
        <p:nvPicPr>
          <p:cNvPr id="6" name="Picture 5">
            <a:extLst>
              <a:ext uri="{FF2B5EF4-FFF2-40B4-BE49-F238E27FC236}">
                <a16:creationId xmlns:a16="http://schemas.microsoft.com/office/drawing/2014/main" id="{40CF63E6-96E2-43B1-A120-60ADBECE976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56D6D39B-D978-4225-89EF-EDF7DF0AB1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0742" y="1899182"/>
            <a:ext cx="3136392" cy="4572000"/>
          </a:xfrm>
          <a:prstGeom prst="rect">
            <a:avLst/>
          </a:prstGeom>
        </p:spPr>
      </p:pic>
    </p:spTree>
    <p:extLst>
      <p:ext uri="{BB962C8B-B14F-4D97-AF65-F5344CB8AC3E}">
        <p14:creationId xmlns:p14="http://schemas.microsoft.com/office/powerpoint/2010/main" val="21252125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20692"/>
          </a:xfrm>
        </p:spPr>
        <p:txBody>
          <a:bodyPr/>
          <a:lstStyle/>
          <a:p>
            <a:pPr algn="ctr" eaLnBrk="1" hangingPunct="1"/>
            <a:r>
              <a:rPr lang="en-US" sz="3600" dirty="0">
                <a:effectLst>
                  <a:outerShdw blurRad="38100" dist="38100" dir="2700000" algn="tl">
                    <a:srgbClr val="000000">
                      <a:alpha val="43137"/>
                    </a:srgbClr>
                  </a:outerShdw>
                </a:effectLst>
              </a:rPr>
              <a:t>Introductory Matters</a:t>
            </a:r>
          </a:p>
        </p:txBody>
      </p:sp>
      <p:sp>
        <p:nvSpPr>
          <p:cNvPr id="92163" name="Rectangle 2051"/>
          <p:cNvSpPr>
            <a:spLocks noGrp="1" noChangeArrowheads="1"/>
          </p:cNvSpPr>
          <p:nvPr>
            <p:ph type="body" idx="1"/>
          </p:nvPr>
        </p:nvSpPr>
        <p:spPr>
          <a:xfrm>
            <a:off x="1523999" y="1142999"/>
            <a:ext cx="4953001" cy="5486401"/>
          </a:xfrm>
        </p:spPr>
        <p:txBody>
          <a:bodyPr/>
          <a:lstStyle/>
          <a:p>
            <a:pPr marL="514350" lvl="1" indent="-514350" eaLnBrk="1" hangingPunct="1">
              <a:spcBef>
                <a:spcPts val="0"/>
              </a:spcBef>
              <a:spcAft>
                <a:spcPts val="1800"/>
              </a:spcAft>
              <a:buClr>
                <a:schemeClr val="tx2"/>
              </a:buClr>
              <a:buSzPct val="100000"/>
              <a:buFont typeface="+mj-lt"/>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Occasion</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Structure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Message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Purposes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Themes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Unique characteristics</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cs typeface="Calibri" panose="020F0502020204030204" pitchFamily="34" charset="0"/>
              </a:rPr>
              <a:t>Genre</a:t>
            </a:r>
          </a:p>
          <a:p>
            <a:pPr marL="457200" lvl="1" indent="-457200" eaLnBrk="1" hangingPunct="1">
              <a:spcBef>
                <a:spcPts val="0"/>
              </a:spcBef>
              <a:spcAft>
                <a:spcPts val="1800"/>
              </a:spcAft>
              <a:buClr>
                <a:schemeClr val="tx2"/>
              </a:buClr>
              <a:buSzPct val="100000"/>
              <a:buFont typeface="Wingdings" pitchFamily="2" charset="2"/>
              <a:buAutoNum type="arabicPeriod" startAt="8"/>
              <a:defRPr/>
            </a:pPr>
            <a:r>
              <a:rPr lang="en-US" dirty="0">
                <a:effectLst>
                  <a:outerShdw blurRad="38100" dist="38100" dir="2700000" algn="tl">
                    <a:srgbClr val="000000">
                      <a:alpha val="43137"/>
                    </a:srgbClr>
                  </a:outerShdw>
                </a:effectLst>
                <a:cs typeface="Calibri" panose="020F0502020204030204" pitchFamily="34" charset="0"/>
              </a:rPr>
              <a:t> Christ in Zechariah</a:t>
            </a:r>
          </a:p>
        </p:txBody>
      </p:sp>
      <p:pic>
        <p:nvPicPr>
          <p:cNvPr id="5" name="Picture 2" descr="Zechariah - davidould.net">
            <a:extLst>
              <a:ext uri="{FF2B5EF4-FFF2-40B4-BE49-F238E27FC236}">
                <a16:creationId xmlns:a16="http://schemas.microsoft.com/office/drawing/2014/main" id="{31CB73C8-441C-408D-A78B-F610C665E11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6511729" y="1828800"/>
            <a:ext cx="4156271" cy="3200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619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7EE89-7B42-401C-8B48-BA2DB447AB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5155257"/>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14:16-18</a:t>
            </a:r>
          </a:p>
          <a:p>
            <a:pPr algn="just">
              <a:spcBef>
                <a:spcPts val="0"/>
              </a:spcBef>
              <a:spcAft>
                <a:spcPts val="0"/>
              </a:spcAft>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it will come about that any who are left of all the nations that went against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go up from year to year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and to celebrate the Feast of Booths.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it will be that whichever of the families of the earth does not go up to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Jerusalem</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worship the King,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hosts, there will be no rain on them. </a:t>
            </a:r>
            <a:r>
              <a:rPr lang="en-US" sz="31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the family of Egypt does not go up or enter, then no </a:t>
            </a:r>
            <a:r>
              <a:rPr lang="en-US" sz="31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rain will fall</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 them; it will be the plague with which the </a:t>
            </a:r>
            <a:r>
              <a:rPr lang="en-US" sz="31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smites the nations who do not go up to celebrate the Feast of Booths.”</a:t>
            </a:r>
            <a:endParaRPr lang="en-US" altLang="en-US" sz="31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903530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7F07CD-990C-4C5C-BAC7-1271BA2106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4924425"/>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2:2-3</a:t>
            </a:r>
          </a:p>
          <a:p>
            <a:pPr algn="just">
              <a:spcBef>
                <a:spcPts val="0"/>
              </a:spcBef>
              <a:spcAft>
                <a:spcPts val="0"/>
              </a:spcAft>
            </a:pP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it will come about that In the last days The mountain of the house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Will be established as the chief of the mountains, And will be raised above the hills; And all the nations will stream to it.</a:t>
            </a:r>
            <a:r>
              <a:rPr lang="en-US" sz="33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many peoples will come and say, ‘Come, let us go up to the mountain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the house of the God of Jacob; That He may teach us concerning His ways And that we may walk in His paths.’ For the law will go forth from Zion And the word of the </a:t>
            </a:r>
            <a:r>
              <a:rPr lang="en-US" sz="33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3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Jerusalem</a:t>
            </a:r>
            <a:r>
              <a:rPr lang="en-US" sz="33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3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37544721"/>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marL="342900" indent="-342900"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20:7-9</a:t>
            </a:r>
          </a:p>
          <a:p>
            <a:pPr algn="just">
              <a:spcBef>
                <a:spcPts val="0"/>
              </a:spcBef>
              <a:spcAft>
                <a:spcPts val="0"/>
              </a:spcAft>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the number of them is like the sand of the seashore.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fire came down from heaven and devoured them.</a:t>
            </a:r>
            <a:endPar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422484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noChangeArrowheads="1"/>
          </p:cNvSpPr>
          <p:nvPr>
            <p:ph type="body" idx="4294967295"/>
          </p:nvPr>
        </p:nvSpPr>
        <p:spPr>
          <a:xfrm>
            <a:off x="623710" y="1600200"/>
            <a:ext cx="10958690" cy="1676400"/>
          </a:xfrm>
        </p:spPr>
        <p:txBody>
          <a:bodyPr vert="horz" wrap="square" lIns="92075" tIns="46038" rIns="92075" bIns="46038" numCol="1" anchor="t" anchorCtr="0" compatLnSpc="1">
            <a:prstTxWarp prst="textNoShape">
              <a:avLst/>
            </a:prstTxWarp>
          </a:bodyPr>
          <a:lstStyle/>
          <a:p>
            <a:pPr marL="0" indent="0" algn="just">
              <a:buNone/>
              <a:defRPr/>
            </a:pPr>
            <a:r>
              <a:rPr lang="en-US" i="1" dirty="0">
                <a:effectLst>
                  <a:outerShdw blurRad="38100" dist="38100" dir="2700000" algn="tl">
                    <a:srgbClr val="000000">
                      <a:alpha val="43137"/>
                    </a:srgbClr>
                  </a:outerShdw>
                </a:effectLst>
              </a:rPr>
              <a:t>“At the end of the Millennium that city will be Satan’s prime objective with his rebel army, because Israel will be a leader among the nations.”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3710" y="152400"/>
            <a:ext cx="781194" cy="1097280"/>
          </a:xfrm>
          <a:prstGeom prst="rect">
            <a:avLst/>
          </a:prstGeom>
        </p:spPr>
      </p:pic>
      <p:sp>
        <p:nvSpPr>
          <p:cNvPr id="6" name="Rectangle 5">
            <a:extLst>
              <a:ext uri="{FF2B5EF4-FFF2-40B4-BE49-F238E27FC236}">
                <a16:creationId xmlns:a16="http://schemas.microsoft.com/office/drawing/2014/main" id="{D560E003-5FE2-4431-B817-A84B8CF6C772}"/>
              </a:ext>
            </a:extLst>
          </p:cNvPr>
          <p:cNvSpPr/>
          <p:nvPr/>
        </p:nvSpPr>
        <p:spPr>
          <a:xfrm>
            <a:off x="3657600" y="228600"/>
            <a:ext cx="4876800" cy="1077218"/>
          </a:xfrm>
          <a:prstGeom prst="rect">
            <a:avLst/>
          </a:prstGeom>
        </p:spPr>
        <p:txBody>
          <a:bodyPr wrap="square">
            <a:spAutoFit/>
          </a:bodyPr>
          <a:lstStyle/>
          <a:p>
            <a:pPr algn="ctr">
              <a:spcAft>
                <a:spcPts val="12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Robert Thomas</a:t>
            </a:r>
            <a:endParaRPr lang="en-US" sz="3200" dirty="0">
              <a:solidFill>
                <a:srgbClr val="00FFFF"/>
              </a:solidFill>
              <a:effectLst>
                <a:outerShdw blurRad="38100" dist="38100" dir="2700000" algn="tl">
                  <a:srgbClr val="000000">
                    <a:alpha val="43137"/>
                  </a:srgbClr>
                </a:outerShdw>
              </a:effectLst>
              <a:latin typeface="Calibri" panose="020F0502020204030204" pitchFamily="34" charset="0"/>
            </a:endParaRPr>
          </a:p>
          <a:p>
            <a:pPr algn="ctr"/>
            <a:r>
              <a:rPr lang="en-US" sz="1800" i="1"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Four Views on the Book of Revelation</a:t>
            </a:r>
            <a:r>
              <a:rPr lang="en-US" sz="1800" kern="0" dirty="0">
                <a:solidFill>
                  <a:srgbClr val="FFFFFF"/>
                </a:solidFill>
                <a:effectLst>
                  <a:outerShdw blurRad="38100" dist="38100" dir="2700000" algn="tl">
                    <a:srgbClr val="000000">
                      <a:alpha val="43137"/>
                    </a:srgbClr>
                  </a:outerShdw>
                </a:effectLst>
                <a:latin typeface="Calibri" panose="020F0502020204030204" pitchFamily="34" charset="0"/>
                <a:ea typeface="+mj-ea"/>
                <a:cs typeface="+mj-cs"/>
              </a:rPr>
              <a:t>, page 207.</a:t>
            </a:r>
            <a:endParaRPr lang="en-US" sz="1600" dirty="0">
              <a:latin typeface="Calibri" panose="020F0502020204030204" pitchFamily="34" charset="0"/>
              <a:ea typeface="+mj-ea"/>
              <a:cs typeface="+mj-cs"/>
            </a:endParaRPr>
          </a:p>
        </p:txBody>
      </p:sp>
      <p:pic>
        <p:nvPicPr>
          <p:cNvPr id="5" name="Picture 4">
            <a:extLst>
              <a:ext uri="{FF2B5EF4-FFF2-40B4-BE49-F238E27FC236}">
                <a16:creationId xmlns:a16="http://schemas.microsoft.com/office/drawing/2014/main" id="{D04C4794-03A1-494C-95BB-A8801F8125F3}"/>
              </a:ext>
            </a:extLst>
          </p:cNvPr>
          <p:cNvPicPr>
            <a:picLocks noChangeAspect="1"/>
          </p:cNvPicPr>
          <p:nvPr/>
        </p:nvPicPr>
        <p:blipFill rotWithShape="1">
          <a:blip r:embed="rId3"/>
          <a:srcRect r="3082"/>
          <a:stretch/>
        </p:blipFill>
        <p:spPr>
          <a:xfrm>
            <a:off x="3584815" y="3352800"/>
            <a:ext cx="5022370" cy="3200677"/>
          </a:xfrm>
          <a:prstGeom prst="rect">
            <a:avLst/>
          </a:prstGeom>
        </p:spPr>
      </p:pic>
    </p:spTree>
    <p:extLst>
      <p:ext uri="{BB962C8B-B14F-4D97-AF65-F5344CB8AC3E}">
        <p14:creationId xmlns:p14="http://schemas.microsoft.com/office/powerpoint/2010/main" val="399644623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(1:15)</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The Temple to be restored (1:16b)</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8524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44D328E8-DDB8-4F8A-8C65-5022407DF850}"/>
              </a:ext>
            </a:extLst>
          </p:cNvPr>
          <p:cNvSpPr>
            <a:spLocks noGrp="1" noChangeArrowheads="1"/>
          </p:cNvSpPr>
          <p:nvPr>
            <p:ph type="title"/>
          </p:nvPr>
        </p:nvSpPr>
        <p:spPr>
          <a:xfrm>
            <a:off x="3467100" y="228600"/>
            <a:ext cx="5257800" cy="838200"/>
          </a:xfrm>
        </p:spPr>
        <p:txBody>
          <a:bodyPr>
            <a:normAutofit/>
          </a:bodyPr>
          <a:lstStyle/>
          <a:p>
            <a:pPr algn="ctr" eaLnBrk="1" hangingPunct="1"/>
            <a:r>
              <a:rPr lang="en-US" altLang="en-US" sz="4000" dirty="0">
                <a:solidFill>
                  <a:srgbClr val="00FFFF"/>
                </a:solidFill>
                <a:effectLst>
                  <a:outerShdw blurRad="38100" dist="38100" dir="2700000" algn="tl">
                    <a:srgbClr val="000000">
                      <a:alpha val="43137"/>
                    </a:srgbClr>
                  </a:outerShdw>
                </a:effectLst>
              </a:rPr>
              <a:t>ISRAEL’S FOUR TEMPLES</a:t>
            </a:r>
          </a:p>
        </p:txBody>
      </p:sp>
      <p:sp>
        <p:nvSpPr>
          <p:cNvPr id="47107" name="Rectangle 3">
            <a:extLst>
              <a:ext uri="{FF2B5EF4-FFF2-40B4-BE49-F238E27FC236}">
                <a16:creationId xmlns:a16="http://schemas.microsoft.com/office/drawing/2014/main" id="{095B9FCF-E2CF-4F35-BD43-10128E30BA0D}"/>
              </a:ext>
            </a:extLst>
          </p:cNvPr>
          <p:cNvSpPr>
            <a:spLocks noGrp="1" noChangeArrowheads="1"/>
          </p:cNvSpPr>
          <p:nvPr>
            <p:ph idx="1"/>
          </p:nvPr>
        </p:nvSpPr>
        <p:spPr>
          <a:xfrm>
            <a:off x="609600" y="1371600"/>
            <a:ext cx="10972800" cy="4114800"/>
          </a:xfrm>
        </p:spPr>
        <p:txBody>
          <a:bodyPr/>
          <a:lstStyle/>
          <a:p>
            <a:pPr marL="571500" indent="-571500">
              <a:spcBef>
                <a:spcPts val="0"/>
              </a:spcBef>
              <a:spcAft>
                <a:spcPts val="2400"/>
              </a:spcAft>
              <a:buSzPct val="100000"/>
              <a:buFont typeface="+mj-lt"/>
              <a:buAutoNum type="arabicPeriod"/>
            </a:pPr>
            <a:r>
              <a:rPr lang="en-US" altLang="en-US" sz="3600" dirty="0">
                <a:solidFill>
                  <a:srgbClr val="FFFFFF"/>
                </a:solidFill>
              </a:rPr>
              <a:t>Solomon’s pre-exilic temple (Kings and Chronicles)</a:t>
            </a:r>
          </a:p>
          <a:p>
            <a:pPr marL="571500" indent="-571500">
              <a:spcBef>
                <a:spcPts val="0"/>
              </a:spcBef>
              <a:spcAft>
                <a:spcPts val="2400"/>
              </a:spcAft>
              <a:buSzPct val="100000"/>
              <a:buFont typeface="+mj-lt"/>
              <a:buAutoNum type="arabicPeriod"/>
            </a:pPr>
            <a:r>
              <a:rPr lang="en-US" altLang="en-US" sz="3600" dirty="0">
                <a:solidFill>
                  <a:srgbClr val="FFFFFF"/>
                </a:solidFill>
              </a:rPr>
              <a:t>Zerubbabel’s post exilic temple (Ezra 1-6; John 2:20)</a:t>
            </a:r>
          </a:p>
          <a:p>
            <a:pPr marL="571500" indent="-571500">
              <a:spcBef>
                <a:spcPts val="0"/>
              </a:spcBef>
              <a:spcAft>
                <a:spcPts val="2400"/>
              </a:spcAft>
              <a:buSzPct val="100000"/>
              <a:buFont typeface="+mj-lt"/>
              <a:buAutoNum type="arabicPeriod"/>
            </a:pPr>
            <a:r>
              <a:rPr lang="en-US" altLang="en-US" sz="3600" dirty="0">
                <a:solidFill>
                  <a:srgbClr val="FFFFFF"/>
                </a:solidFill>
              </a:rPr>
              <a:t>Antichrist's temple (Dan. 9:27; Matt. 24:15; 2 Thess. 2:4; Rev. 11:1-2)</a:t>
            </a:r>
          </a:p>
          <a:p>
            <a:pPr marL="571500" indent="-571500">
              <a:spcBef>
                <a:spcPts val="0"/>
              </a:spcBef>
              <a:spcAft>
                <a:spcPts val="2400"/>
              </a:spcAft>
              <a:buSzPct val="100000"/>
              <a:buFont typeface="+mj-lt"/>
              <a:buAutoNum type="arabicPeriod"/>
            </a:pPr>
            <a:r>
              <a:rPr lang="en-US" altLang="en-US" sz="3600" dirty="0">
                <a:solidFill>
                  <a:srgbClr val="FFFFFF"/>
                </a:solidFill>
              </a:rPr>
              <a:t> </a:t>
            </a:r>
            <a:r>
              <a:rPr lang="en-US" altLang="en-US" sz="3600" b="1" u="sng" dirty="0">
                <a:solidFill>
                  <a:srgbClr val="FFFFCC"/>
                </a:solidFill>
              </a:rPr>
              <a:t>Millennial temple (Ezek. 40-48)</a:t>
            </a:r>
          </a:p>
        </p:txBody>
      </p:sp>
    </p:spTree>
    <p:extLst>
      <p:ext uri="{BB962C8B-B14F-4D97-AF65-F5344CB8AC3E}">
        <p14:creationId xmlns:p14="http://schemas.microsoft.com/office/powerpoint/2010/main" val="418518380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HP Desktop\Pictures\Gabe's images\TheMellenniumTemple.jpg">
            <a:extLst>
              <a:ext uri="{FF2B5EF4-FFF2-40B4-BE49-F238E27FC236}">
                <a16:creationId xmlns:a16="http://schemas.microsoft.com/office/drawing/2014/main" id="{2A273F80-B7A3-4A9C-9FEF-6F6EC50AC1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81314" y="298450"/>
            <a:ext cx="6429375"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62529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C:\Users\HP Desktop\Pictures\Gabe's images\TempleComparisons.jpg">
            <a:extLst>
              <a:ext uri="{FF2B5EF4-FFF2-40B4-BE49-F238E27FC236}">
                <a16:creationId xmlns:a16="http://schemas.microsoft.com/office/drawing/2014/main" id="{3BA89821-804D-4997-A228-65730B7B6D2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1119" y="228600"/>
            <a:ext cx="9509762"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12832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IV. Explanation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(1:12-17)</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1" y="1562100"/>
            <a:ext cx="7772400"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jealousy for Jerusalem (1:12-14)</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God’s anger with the nations (1:15)</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Jerusalem to be restored (1:16a)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The Temple to be restored (1:16b)</a:t>
            </a:r>
          </a:p>
          <a:p>
            <a:pPr marL="685800" indent="-685800">
              <a:spcBef>
                <a:spcPts val="0"/>
              </a:spcBef>
              <a:spcAft>
                <a:spcPts val="36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rPr>
              <a:t>Jerusalem's prosperity to return (1:17)</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413897" y="2209800"/>
            <a:ext cx="3166683" cy="2438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9511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166EF8-BA5F-4CB4-B7BC-93267962FE10}"/>
              </a:ext>
            </a:extLst>
          </p:cNvPr>
          <p:cNvPicPr>
            <a:picLocks noChangeAspect="1"/>
          </p:cNvPicPr>
          <p:nvPr/>
        </p:nvPicPr>
        <p:blipFill>
          <a:blip r:embed="rId2"/>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68BDAE9D-07D3-4F27-B495-31C4C19181B2}"/>
              </a:ext>
            </a:extLst>
          </p:cNvPr>
          <p:cNvSpPr txBox="1"/>
          <p:nvPr/>
        </p:nvSpPr>
        <p:spPr>
          <a:xfrm>
            <a:off x="609600" y="0"/>
            <a:ext cx="10972800" cy="4185761"/>
          </a:xfrm>
          <a:prstGeom prst="rect">
            <a:avLst/>
          </a:prstGeom>
          <a:noFill/>
        </p:spPr>
        <p:txBody>
          <a:bodyPr wrap="square">
            <a:spAutoFit/>
          </a:bodyPr>
          <a:lstStyle/>
          <a:p>
            <a:pPr marL="342900" marR="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Isaiah 65:21–22</a:t>
            </a:r>
          </a:p>
          <a:p>
            <a:pPr marL="0" marR="0" algn="just">
              <a:spcBef>
                <a:spcPts val="0"/>
              </a:spcBef>
              <a:spcAft>
                <a:spcPts val="1000"/>
              </a:spcAft>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21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will build houses and inhabit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They will also plant vineyards and eat their fruit.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will not build and another inhabit, They will not plant and another eat; For as the lifetime of a tree, </a:t>
            </a:r>
            <a:r>
              <a:rPr lang="en-US" sz="3600" i="1" dirty="0">
                <a:effectLst>
                  <a:outerShdw blurRad="38100" dist="38100" dir="2700000" algn="tl">
                    <a:srgbClr val="000000">
                      <a:alpha val="43137"/>
                    </a:srgbClr>
                  </a:outerShdw>
                </a:effectLst>
                <a:latin typeface="Calibri" panose="020F0502020204030204" pitchFamily="34" charset="0"/>
              </a:rPr>
              <a:t>so will be</a:t>
            </a:r>
            <a:r>
              <a:rPr lang="en-US" sz="3600" dirty="0">
                <a:effectLst>
                  <a:outerShdw blurRad="38100" dist="38100" dir="2700000" algn="tl">
                    <a:srgbClr val="000000">
                      <a:alpha val="43137"/>
                    </a:srgbClr>
                  </a:outerShdw>
                </a:effectLst>
                <a:latin typeface="Calibri" panose="020F0502020204030204" pitchFamily="34" charset="0"/>
              </a:rPr>
              <a:t> the days of My people, And My chosen ones will wear out the work of their hands. </a:t>
            </a:r>
          </a:p>
        </p:txBody>
      </p:sp>
    </p:spTree>
    <p:extLst>
      <p:ext uri="{BB962C8B-B14F-4D97-AF65-F5344CB8AC3E}">
        <p14:creationId xmlns:p14="http://schemas.microsoft.com/office/powerpoint/2010/main" val="5005641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29025"/>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a:t>
            </a:r>
            <a:r>
              <a:rPr lang="en-US" altLang="en-US" dirty="0">
                <a:effectLst>
                  <a:outerShdw blurRad="38100" dist="38100" dir="2700000" algn="tl">
                    <a:srgbClr val="000000">
                      <a:alpha val="43137"/>
                    </a:srgbClr>
                  </a:outerShdw>
                </a:effectLst>
              </a:rPr>
              <a:t>1:7</a:t>
            </a:r>
            <a:r>
              <a:rPr lang="en-US" altLang="en-US" dirty="0">
                <a:effectLst>
                  <a:outerShdw blurRad="38100" dist="38100" dir="2700000" algn="tl">
                    <a:srgbClr val="000000">
                      <a:alpha val="43137"/>
                    </a:srgbClr>
                  </a:outerShdw>
                </a:effectLst>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586519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17E548-1E2F-4913-95B6-E5722A503D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pic>
        <p:nvPicPr>
          <p:cNvPr id="6" name="Picture 2" descr="http://3.bp.blogspot.com/-QEkPt30fRNQ/US-EfJsZfRI/AAAAAAAASK4/JnP_SUUHRas/s1600/a.jpg"/>
          <p:cNvPicPr>
            <a:picLocks noChangeAspect="1" noChangeArrowheads="1"/>
          </p:cNvPicPr>
          <p:nvPr/>
        </p:nvPicPr>
        <p:blipFill>
          <a:blip r:embed="rId3" cstate="print"/>
          <a:srcRect/>
          <a:stretch>
            <a:fillRect/>
          </a:stretch>
        </p:blipFill>
        <p:spPr bwMode="auto">
          <a:xfrm>
            <a:off x="4730750" y="3048000"/>
            <a:ext cx="2730500" cy="1828800"/>
          </a:xfrm>
          <a:prstGeom prst="rect">
            <a:avLst/>
          </a:prstGeom>
          <a:noFill/>
          <a:ln w="9525">
            <a:noFill/>
            <a:miter lim="800000"/>
            <a:headEnd/>
            <a:tailEnd/>
          </a:ln>
        </p:spPr>
      </p:pic>
      <p:sp>
        <p:nvSpPr>
          <p:cNvPr id="9" name="TextBox 8">
            <a:extLst>
              <a:ext uri="{FF2B5EF4-FFF2-40B4-BE49-F238E27FC236}">
                <a16:creationId xmlns:a16="http://schemas.microsoft.com/office/drawing/2014/main" id="{1CE78E8A-C333-4913-92A7-CCA44133A107}"/>
              </a:ext>
            </a:extLst>
          </p:cNvPr>
          <p:cNvSpPr txBox="1"/>
          <p:nvPr/>
        </p:nvSpPr>
        <p:spPr>
          <a:xfrm>
            <a:off x="533400" y="0"/>
            <a:ext cx="11049000" cy="3077766"/>
          </a:xfrm>
          <a:prstGeom prst="rect">
            <a:avLst/>
          </a:prstGeom>
          <a:noFill/>
        </p:spPr>
        <p:txBody>
          <a:bodyPr wrap="square">
            <a:spAutoFit/>
          </a:bodyPr>
          <a:lstStyle/>
          <a:p>
            <a:pPr marL="342900" indent="-342900"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Amos 9:13 </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days are coming,” declares the Lord, “When the plowman will overtake the reaper And the treader of grapes him who sows seed; When the mountains will drip sweet wine And all the hills will be dissolved.”</a:t>
            </a:r>
          </a:p>
        </p:txBody>
      </p:sp>
    </p:spTree>
    <p:extLst>
      <p:ext uri="{BB962C8B-B14F-4D97-AF65-F5344CB8AC3E}">
        <p14:creationId xmlns:p14="http://schemas.microsoft.com/office/powerpoint/2010/main" val="6978174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752600"/>
            <a:ext cx="10972800" cy="3810000"/>
          </a:xfrm>
        </p:spPr>
        <p:txBody>
          <a:bodyPr/>
          <a:lstStyle/>
          <a:p>
            <a:pPr marL="0" indent="0" algn="just">
              <a:buNone/>
              <a:defRPr/>
            </a:pPr>
            <a:r>
              <a:rPr lang="en-US" sz="3400" dirty="0">
                <a:effectLst>
                  <a:outerShdw blurRad="38100" dist="38100" dir="2700000" algn="tl">
                    <a:srgbClr val="000000">
                      <a:alpha val="43137"/>
                    </a:srgbClr>
                  </a:outerShdw>
                </a:effectLst>
              </a:rPr>
              <a:t>“... A desolate country whose soil is rich enough, but is given over wholly to weeds…a silent mournful expanse….a desolation is here that not even imagination can grace with the pomp of life and action….we never saw a human being on the whole route….there was hardly a tree or shrub anywhere. Even the olive tree and the cactus, those fast friends of a worthless soil, had almost deserted the country.”</a:t>
            </a:r>
          </a:p>
        </p:txBody>
      </p:sp>
      <p:sp>
        <p:nvSpPr>
          <p:cNvPr id="61443" name="TextBox 3"/>
          <p:cNvSpPr txBox="1">
            <a:spLocks noChangeArrowheads="1"/>
          </p:cNvSpPr>
          <p:nvPr/>
        </p:nvSpPr>
        <p:spPr bwMode="auto">
          <a:xfrm>
            <a:off x="3009900" y="228600"/>
            <a:ext cx="6172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Mark Twain</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The Innocents Abroad, Complete</a:t>
            </a:r>
            <a:r>
              <a:rPr lang="en-US" altLang="en-US" sz="1600" dirty="0">
                <a:effectLst>
                  <a:outerShdw blurRad="38100" dist="38100" dir="2700000" algn="tl">
                    <a:srgbClr val="000000">
                      <a:alpha val="43137"/>
                    </a:srgbClr>
                  </a:outerShdw>
                </a:effectLst>
                <a:cs typeface="Calibri" panose="020F0502020204030204" pitchFamily="34" charset="0"/>
              </a:rPr>
              <a:t>, 1st ed. (A Public Domain Book, 1869), 267, 285, 302. These quotes can be found in chapters 47, 49, 52.</a:t>
            </a:r>
          </a:p>
        </p:txBody>
      </p:sp>
      <p:pic>
        <p:nvPicPr>
          <p:cNvPr id="61444" name="Picture 2" descr="http://a4.files.biography.com/image/upload/c_fill,cs_srgb,dpr_1.0,g_face,h_300,q_80,w_300/MTE5NDg0MDU1MTUzNTA5OTAz.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1675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B943641-EE04-41F9-B89F-F842D0662505}"/>
              </a:ext>
            </a:extLst>
          </p:cNvPr>
          <p:cNvGraphicFramePr>
            <a:graphicFrameLocks noGrp="1"/>
          </p:cNvGraphicFramePr>
          <p:nvPr>
            <p:extLst>
              <p:ext uri="{D42A27DB-BD31-4B8C-83A1-F6EECF244321}">
                <p14:modId xmlns:p14="http://schemas.microsoft.com/office/powerpoint/2010/main" val="543777467"/>
              </p:ext>
            </p:extLst>
          </p:nvPr>
        </p:nvGraphicFramePr>
        <p:xfrm>
          <a:off x="609600" y="392054"/>
          <a:ext cx="10972800" cy="6073893"/>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62686256"/>
                    </a:ext>
                  </a:extLst>
                </a:gridCol>
                <a:gridCol w="5486400">
                  <a:extLst>
                    <a:ext uri="{9D8B030D-6E8A-4147-A177-3AD203B41FA5}">
                      <a16:colId xmlns:a16="http://schemas.microsoft.com/office/drawing/2014/main" val="2253723059"/>
                    </a:ext>
                  </a:extLst>
                </a:gridCol>
              </a:tblGrid>
              <a:tr h="1045765">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4000" b="0" i="0" u="none" strike="noStrike" kern="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Why?</a:t>
                      </a:r>
                      <a:endParaRPr kumimoji="0" lang="en-US" sz="2000" b="0"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63653040"/>
                  </a:ext>
                </a:extLst>
              </a:tr>
              <a:tr h="100584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990000"/>
                          </a:solidFill>
                          <a:effectLst/>
                          <a:uLnTx/>
                          <a:uFillTx/>
                          <a:latin typeface="Calibri" panose="020F0502020204030204" pitchFamily="34" charset="0"/>
                          <a:ea typeface="+mj-ea"/>
                          <a:cs typeface="Calibri" panose="020F0502020204030204" pitchFamily="34" charset="0"/>
                        </a:rPr>
                        <a:t>COUNTRY</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6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GROSS DOMESTIC PRODUCT</a:t>
                      </a:r>
                    </a:p>
                  </a:txBody>
                  <a:tcPr anchor="ctr" horzOverflow="overflow"/>
                </a:tc>
                <a:extLst>
                  <a:ext uri="{0D108BD9-81ED-4DB2-BD59-A6C34878D82A}">
                    <a16:rowId xmlns:a16="http://schemas.microsoft.com/office/drawing/2014/main" val="434935637"/>
                  </a:ext>
                </a:extLst>
              </a:tr>
              <a:tr h="91440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ISRAEL</a:t>
                      </a: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rPr>
                        <a:t>$123 BILLION</a:t>
                      </a:r>
                    </a:p>
                  </a:txBody>
                  <a:tcPr anchor="ctr" horzOverflow="overflow">
                    <a:solidFill>
                      <a:srgbClr val="FFFFCC"/>
                    </a:solidFill>
                  </a:tcPr>
                </a:tc>
                <a:extLst>
                  <a:ext uri="{0D108BD9-81ED-4DB2-BD59-A6C34878D82A}">
                    <a16:rowId xmlns:a16="http://schemas.microsoft.com/office/drawing/2014/main" val="2723549850"/>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Egypt</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$81 billion</a:t>
                      </a:r>
                    </a:p>
                  </a:txBody>
                  <a:tcPr anchor="ctr" horzOverflow="overflow"/>
                </a:tc>
                <a:extLst>
                  <a:ext uri="{0D108BD9-81ED-4DB2-BD59-A6C34878D82A}">
                    <a16:rowId xmlns:a16="http://schemas.microsoft.com/office/drawing/2014/main" val="1242291419"/>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Syria</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$26 billion</a:t>
                      </a:r>
                    </a:p>
                  </a:txBody>
                  <a:tcPr anchor="ctr" horzOverflow="overflow"/>
                </a:tc>
                <a:extLst>
                  <a:ext uri="{0D108BD9-81ED-4DB2-BD59-A6C34878D82A}">
                    <a16:rowId xmlns:a16="http://schemas.microsoft.com/office/drawing/2014/main" val="3530976444"/>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Lebanon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$21 billion</a:t>
                      </a:r>
                    </a:p>
                  </a:txBody>
                  <a:tcPr anchor="ctr" horzOverflow="overflow"/>
                </a:tc>
                <a:extLst>
                  <a:ext uri="{0D108BD9-81ED-4DB2-BD59-A6C34878D82A}">
                    <a16:rowId xmlns:a16="http://schemas.microsoft.com/office/drawing/2014/main" val="2120563316"/>
                  </a:ext>
                </a:extLst>
              </a:tr>
              <a:tr h="548640">
                <a:tc>
                  <a:txBody>
                    <a:bodyPr/>
                    <a:lstStyle/>
                    <a:p>
                      <a:pPr marL="457200" marR="0" lvl="1"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Jordan</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$12 billion</a:t>
                      </a:r>
                    </a:p>
                  </a:txBody>
                  <a:tcPr anchor="ctr" horzOverflow="overflow"/>
                </a:tc>
                <a:extLst>
                  <a:ext uri="{0D108BD9-81ED-4DB2-BD59-A6C34878D82A}">
                    <a16:rowId xmlns:a16="http://schemas.microsoft.com/office/drawing/2014/main" val="4235103372"/>
                  </a:ext>
                </a:extLst>
              </a:tr>
              <a:tr h="608528">
                <a:tc gridSpan="2">
                  <a:txBody>
                    <a:bodyPr/>
                    <a:lstStyle/>
                    <a:p>
                      <a:pPr marL="457200" marR="0" lvl="1"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0" i="0" u="none" strike="noStrike" kern="0" cap="none" spc="0" normalizeH="0" baseline="0" dirty="0">
                          <a:ln>
                            <a:noFill/>
                          </a:ln>
                          <a:solidFill>
                            <a:schemeClr val="bg2"/>
                          </a:solidFill>
                          <a:effectLst/>
                          <a:uLnTx/>
                          <a:uFillTx/>
                          <a:latin typeface="Calibri" panose="020F0502020204030204" pitchFamily="34" charset="0"/>
                          <a:ea typeface="+mj-ea"/>
                          <a:cs typeface="Calibri" panose="020F0502020204030204" pitchFamily="34" charset="0"/>
                        </a:rPr>
                        <a:t>Source: CIA World Fact Book, 2005 </a:t>
                      </a:r>
                    </a:p>
                  </a:txBody>
                  <a:tcPr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3200" b="1" i="0" u="none" strike="noStrike" kern="0" cap="none" spc="0" normalizeH="0" baseline="0" dirty="0">
                        <a:ln>
                          <a:noFill/>
                        </a:ln>
                        <a:solidFill>
                          <a:srgbClr val="0000CC"/>
                        </a:solidFill>
                        <a:effectLst/>
                        <a:uLnTx/>
                        <a:uFillTx/>
                        <a:latin typeface="Calibri" panose="020F0502020204030204" pitchFamily="34" charset="0"/>
                        <a:ea typeface="+mj-ea"/>
                        <a:cs typeface="Calibri" panose="020F0502020204030204" pitchFamily="34" charset="0"/>
                      </a:endParaRPr>
                    </a:p>
                  </a:txBody>
                  <a:tcPr anchor="ctr" horzOverflow="overflow"/>
                </a:tc>
                <a:extLst>
                  <a:ext uri="{0D108BD9-81ED-4DB2-BD59-A6C34878D82A}">
                    <a16:rowId xmlns:a16="http://schemas.microsoft.com/office/drawing/2014/main" val="2969579988"/>
                  </a:ext>
                </a:extLst>
              </a:tr>
            </a:tbl>
          </a:graphicData>
        </a:graphic>
      </p:graphicFrame>
    </p:spTree>
    <p:extLst>
      <p:ext uri="{BB962C8B-B14F-4D97-AF65-F5344CB8AC3E}">
        <p14:creationId xmlns:p14="http://schemas.microsoft.com/office/powerpoint/2010/main" val="8960081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673" y="137160"/>
            <a:ext cx="8392655" cy="6583680"/>
          </a:xfrm>
          <a:prstGeom prst="rect">
            <a:avLst/>
          </a:prstGeom>
        </p:spPr>
      </p:pic>
    </p:spTree>
    <p:extLst>
      <p:ext uri="{BB962C8B-B14F-4D97-AF65-F5344CB8AC3E}">
        <p14:creationId xmlns:p14="http://schemas.microsoft.com/office/powerpoint/2010/main" val="3172300582"/>
      </p:ext>
    </p:extLst>
  </p:cSld>
  <p:clrMapOvr>
    <a:masterClrMapping/>
  </p:clrMapOvr>
  <mc:AlternateContent xmlns:mc="http://schemas.openxmlformats.org/markup-compatibility/2006" xmlns:p14="http://schemas.microsoft.com/office/powerpoint/2010/main">
    <mc:Choice Requires="p14">
      <p:transition p14:dur="0" advTm="11450"/>
    </mc:Choice>
    <mc:Fallback xmlns="">
      <p:transition advTm="1145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8485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5C5E13FA-2F8B-4D16-B7F4-362C930D0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14" y="91440"/>
            <a:ext cx="8377772" cy="6675120"/>
          </a:xfrm>
          <a:prstGeom prst="rect">
            <a:avLst/>
          </a:prstGeom>
        </p:spPr>
      </p:pic>
    </p:spTree>
    <p:extLst>
      <p:ext uri="{BB962C8B-B14F-4D97-AF65-F5344CB8AC3E}">
        <p14:creationId xmlns:p14="http://schemas.microsoft.com/office/powerpoint/2010/main" val="191922387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619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2844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72000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09757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5425"/>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Introductory call to repentance (1:1-6)</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Eight-night visions (</a:t>
            </a:r>
            <a:r>
              <a:rPr lang="en-US" altLang="en-US" dirty="0">
                <a:effectLst>
                  <a:outerShdw blurRad="38100" dist="38100" dir="2700000" algn="tl">
                    <a:srgbClr val="000000">
                      <a:alpha val="43137"/>
                    </a:srgbClr>
                  </a:outerShdw>
                </a:effectLst>
              </a:rPr>
              <a:t>1:7</a:t>
            </a:r>
            <a:r>
              <a:rPr lang="en-US" altLang="en-US" dirty="0">
                <a:effectLst>
                  <a:outerShdw blurRad="38100" dist="38100" dir="2700000" algn="tl">
                    <a:srgbClr val="000000">
                      <a:alpha val="43137"/>
                    </a:srgbClr>
                  </a:outerShdw>
                </a:effectLst>
                <a:cs typeface="Times New Roman" panose="02020603050405020304" pitchFamily="18" charset="0"/>
              </a:rPr>
              <a:t>–6:15)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95410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C45E28-E3A9-4005-8CCA-26F3C7B38C8A}"/>
              </a:ext>
            </a:extLst>
          </p:cNvPr>
          <p:cNvPicPr>
            <a:picLocks noChangeAspect="1"/>
          </p:cNvPicPr>
          <p:nvPr/>
        </p:nvPicPr>
        <p:blipFill>
          <a:blip r:embed="rId2"/>
          <a:stretch>
            <a:fillRect/>
          </a:stretch>
        </p:blipFill>
        <p:spPr>
          <a:xfrm>
            <a:off x="1731961" y="137160"/>
            <a:ext cx="872807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39839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609600" y="228600"/>
            <a:ext cx="10972800" cy="914400"/>
          </a:xfrm>
        </p:spPr>
        <p:txBody>
          <a:bodyPr/>
          <a:lstStyle/>
          <a:p>
            <a:pPr algn="ctr"/>
            <a:r>
              <a:rPr lang="en-US" sz="3600" dirty="0">
                <a:effectLst>
                  <a:outerShdw blurRad="38100" dist="38100" dir="2700000" algn="tl">
                    <a:srgbClr val="000000">
                      <a:alpha val="43137"/>
                    </a:srgbClr>
                  </a:outerShdw>
                </a:effectLst>
              </a:rPr>
              <a:t>Six Parts of a Suzerain-Vassal Treaty in Deuteronomy</a:t>
            </a:r>
          </a:p>
        </p:txBody>
      </p:sp>
      <p:sp>
        <p:nvSpPr>
          <p:cNvPr id="36867" name="Rectangle 3"/>
          <p:cNvSpPr>
            <a:spLocks noGrp="1" noChangeArrowheads="1"/>
          </p:cNvSpPr>
          <p:nvPr>
            <p:ph type="body" idx="4294967295"/>
          </p:nvPr>
        </p:nvSpPr>
        <p:spPr>
          <a:xfrm>
            <a:off x="1066800" y="1371600"/>
            <a:ext cx="6248400" cy="4571999"/>
          </a:xfrm>
          <a:noFill/>
        </p:spPr>
        <p:txBody>
          <a:bodyPr/>
          <a:lstStyle/>
          <a:p>
            <a:pPr marL="457200" indent="-457200">
              <a:spcBef>
                <a:spcPts val="0"/>
              </a:spcBef>
              <a:spcAft>
                <a:spcPts val="1200"/>
              </a:spcAft>
            </a:pPr>
            <a:r>
              <a:rPr lang="en-US" dirty="0">
                <a:effectLst>
                  <a:outerShdw blurRad="38100" dist="38100" dir="2700000" algn="tl">
                    <a:srgbClr val="000000">
                      <a:alpha val="43137"/>
                    </a:srgbClr>
                  </a:outerShdw>
                </a:effectLst>
              </a:rPr>
              <a:t>Preamble (1:1-5)</a:t>
            </a:r>
          </a:p>
          <a:p>
            <a:pPr marL="457200" indent="-457200">
              <a:spcBef>
                <a:spcPts val="0"/>
              </a:spcBef>
              <a:spcAft>
                <a:spcPts val="1200"/>
              </a:spcAft>
            </a:pPr>
            <a:r>
              <a:rPr lang="en-US" dirty="0">
                <a:effectLst>
                  <a:outerShdw blurRad="38100" dist="38100" dir="2700000" algn="tl">
                    <a:srgbClr val="000000">
                      <a:alpha val="43137"/>
                    </a:srgbClr>
                  </a:outerShdw>
                </a:effectLst>
              </a:rPr>
              <a:t>Prologue (1:6</a:t>
            </a:r>
            <a:r>
              <a:rPr lang="en-US" dirty="0">
                <a:effectLst>
                  <a:outerShdw blurRad="38100" dist="38100" dir="2700000" algn="tl">
                    <a:srgbClr val="000000">
                      <a:alpha val="43137"/>
                    </a:srgbClr>
                  </a:outerShdw>
                </a:effectLst>
                <a:cs typeface="Times New Roman" pitchFamily="18" charset="0"/>
              </a:rPr>
              <a:t>–4:40)</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Covenant obligations (5</a:t>
            </a:r>
            <a:r>
              <a:rPr lang="en-US" dirty="0">
                <a:effectLst>
                  <a:outerShdw blurRad="38100" dist="38100" dir="2700000" algn="tl">
                    <a:srgbClr val="000000">
                      <a:alpha val="43137"/>
                    </a:srgbClr>
                  </a:outerShdw>
                </a:effectLst>
                <a:cs typeface="Times New Roman" pitchFamily="18" charset="0"/>
              </a:rPr>
              <a:t>–26)</a:t>
            </a:r>
            <a:endParaRPr lang="en-US" dirty="0">
              <a:effectLst>
                <a:outerShdw blurRad="38100" dist="38100" dir="2700000" algn="tl">
                  <a:srgbClr val="000000">
                    <a:alpha val="43137"/>
                  </a:srgbClr>
                </a:outerShdw>
              </a:effectLst>
            </a:endParaRPr>
          </a:p>
          <a:p>
            <a:pPr marL="457200" indent="-457200">
              <a:spcBef>
                <a:spcPts val="0"/>
              </a:spcBef>
              <a:spcAft>
                <a:spcPts val="1200"/>
              </a:spcAft>
            </a:pPr>
            <a:r>
              <a:rPr lang="en-US" dirty="0">
                <a:effectLst>
                  <a:outerShdw blurRad="38100" dist="38100" dir="2700000" algn="tl">
                    <a:srgbClr val="000000">
                      <a:alpha val="43137"/>
                    </a:srgbClr>
                  </a:outerShdw>
                </a:effectLst>
              </a:rPr>
              <a:t>Storage and reading instructions (27:2-3; 31:9, 24, 26)</a:t>
            </a:r>
          </a:p>
          <a:p>
            <a:pPr marL="457200" indent="-457200">
              <a:spcBef>
                <a:spcPts val="0"/>
              </a:spcBef>
              <a:spcAft>
                <a:spcPts val="1200"/>
              </a:spcAft>
            </a:pPr>
            <a:r>
              <a:rPr lang="en-US" dirty="0">
                <a:effectLst>
                  <a:outerShdw blurRad="38100" dist="38100" dir="2700000" algn="tl">
                    <a:srgbClr val="000000">
                      <a:alpha val="43137"/>
                    </a:srgbClr>
                  </a:outerShdw>
                </a:effectLst>
              </a:rPr>
              <a:t>Witnesses (32:1)</a:t>
            </a:r>
          </a:p>
          <a:p>
            <a:pPr marL="457200" indent="-457200">
              <a:spcBef>
                <a:spcPts val="0"/>
              </a:spcBef>
              <a:spcAft>
                <a:spcPts val="1200"/>
              </a:spcAft>
            </a:pPr>
            <a:r>
              <a:rPr lang="en-US" b="1" i="1" u="sng" dirty="0">
                <a:solidFill>
                  <a:srgbClr val="FFFFCC"/>
                </a:solidFill>
                <a:effectLst>
                  <a:outerShdw blurRad="38100" dist="38100" dir="2700000" algn="tl">
                    <a:srgbClr val="000000">
                      <a:alpha val="43137"/>
                    </a:srgbClr>
                  </a:outerShdw>
                </a:effectLst>
              </a:rPr>
              <a:t>Blessings and curses (28)</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8001000" y="1891506"/>
            <a:ext cx="2992438" cy="3074988"/>
          </a:xfrm>
          <a:prstGeom prst="rect">
            <a:avLst/>
          </a:prstGeom>
          <a:noFill/>
          <a:ln w="9525">
            <a:noFill/>
            <a:miter lim="800000"/>
            <a:headEnd/>
            <a:tailEnd/>
          </a:ln>
        </p:spPr>
      </p:pic>
    </p:spTree>
    <p:extLst>
      <p:ext uri="{BB962C8B-B14F-4D97-AF65-F5344CB8AC3E}">
        <p14:creationId xmlns:p14="http://schemas.microsoft.com/office/powerpoint/2010/main" val="19259558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149417395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93456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7" y="1600200"/>
            <a:ext cx="74347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rPr>
              <a:t>“First, it is claimed that the horns are contemporaneous, whereas the position just taken would make them successive. </a:t>
            </a:r>
            <a:r>
              <a:rPr lang="en-US" dirty="0">
                <a:effectLst>
                  <a:outerShdw blurRad="38100" dist="38100" dir="2700000" algn="tl">
                    <a:srgbClr val="000000">
                      <a:alpha val="43137"/>
                    </a:srgbClr>
                  </a:outerShdw>
                </a:effectLst>
              </a:rPr>
              <a:t>The objection falls down completely when we consider that there were not four powers in open opposition to Judah in the time of Zechariah. Those with whom Judah had to deal at this time period were subordinate to the Persian empire</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620000"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39-40.</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7" name="Picture 6">
            <a:extLst>
              <a:ext uri="{FF2B5EF4-FFF2-40B4-BE49-F238E27FC236}">
                <a16:creationId xmlns:a16="http://schemas.microsoft.com/office/drawing/2014/main" id="{236BCDAA-4E54-47EC-AA26-FAF8623E8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86163057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0915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Description (1:20)</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7619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2. The Four Horses &amp; Four Craftsmen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(1:8-21)</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800" y="1562100"/>
            <a:ext cx="5562600" cy="4381500"/>
          </a:xfrm>
        </p:spPr>
        <p:txBody>
          <a:bodyPr/>
          <a:lstStyle/>
          <a:p>
            <a:pPr marL="457200" indent="-457200">
              <a:spcBef>
                <a:spcPts val="0"/>
              </a:spcBef>
              <a:spcAft>
                <a:spcPts val="1800"/>
              </a:spcAft>
              <a:buSzPct val="100000"/>
              <a:buFont typeface="+mj-lt"/>
              <a:buAutoNum type="romanUcPeriod"/>
            </a:pPr>
            <a:r>
              <a:rPr lang="en-US" altLang="en-US" dirty="0">
                <a:effectLst>
                  <a:outerShdw blurRad="38100" dist="38100" dir="2700000" algn="tl">
                    <a:srgbClr val="000000">
                      <a:alpha val="43137"/>
                    </a:srgbClr>
                  </a:outerShdw>
                </a:effectLst>
              </a:rPr>
              <a:t>Four Horns (1:18-19)</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(1:18)</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Explanation (1:19)</a:t>
            </a:r>
          </a:p>
          <a:p>
            <a:pPr marL="457200" indent="-457200">
              <a:spcBef>
                <a:spcPts val="0"/>
              </a:spcBef>
              <a:spcAft>
                <a:spcPts val="1800"/>
              </a:spcAft>
              <a:buSzPct val="100000"/>
              <a:buFont typeface="+mj-lt"/>
              <a:buAutoNum type="romanUcPeriod"/>
            </a:pPr>
            <a:r>
              <a:rPr lang="en-US" altLang="en-US" b="1" dirty="0">
                <a:solidFill>
                  <a:srgbClr val="FFFFCC"/>
                </a:solidFill>
                <a:effectLst>
                  <a:outerShdw blurRad="38100" dist="38100" dir="2700000" algn="tl">
                    <a:srgbClr val="000000">
                      <a:alpha val="43137"/>
                    </a:srgbClr>
                  </a:outerShdw>
                </a:effectLst>
              </a:rPr>
              <a:t>Four Craftsmen (1:20-21)</a:t>
            </a:r>
          </a:p>
          <a:p>
            <a:pPr marL="914400" lvl="2" indent="-457200">
              <a:spcBef>
                <a:spcPts val="0"/>
              </a:spcBef>
              <a:spcAft>
                <a:spcPts val="18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ea typeface="+mn-ea"/>
                <a:cs typeface="Times New Roman" panose="02020603050405020304" pitchFamily="18" charset="0"/>
              </a:rPr>
              <a:t>Description (1:20)</a:t>
            </a:r>
          </a:p>
          <a:p>
            <a:pPr marL="914400" lvl="2" indent="-457200">
              <a:spcBef>
                <a:spcPts val="0"/>
              </a:spcBef>
              <a:spcAft>
                <a:spcPts val="1800"/>
              </a:spcAft>
              <a:buClr>
                <a:srgbClr val="FF66FF"/>
              </a:buClr>
              <a:buSzPct val="100000"/>
              <a:buFont typeface="+mj-lt"/>
              <a:buAutoNum type="alphaUcPeriod"/>
            </a:pPr>
            <a:r>
              <a:rPr lang="en-US" altLang="en-US" b="1" u="sng" dirty="0">
                <a:solidFill>
                  <a:srgbClr val="FFFFCC"/>
                </a:solidFill>
                <a:effectLst>
                  <a:outerShdw blurRad="38100" dist="38100" dir="2700000" algn="tl">
                    <a:srgbClr val="000000">
                      <a:alpha val="43137"/>
                    </a:srgbClr>
                  </a:outerShdw>
                </a:effectLst>
                <a:ea typeface="+mn-ea"/>
                <a:cs typeface="+mn-cs"/>
              </a:rPr>
              <a:t>Explanation (1:21)</a:t>
            </a:r>
          </a:p>
        </p:txBody>
      </p:sp>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7444740" y="20193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123888"/>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3EE593B-7D58-442D-AD88-2B0DD02DAD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5731" y="91440"/>
            <a:ext cx="8320539" cy="6675120"/>
          </a:xfrm>
          <a:prstGeom prst="rect">
            <a:avLst/>
          </a:prstGeom>
        </p:spPr>
      </p:pic>
    </p:spTree>
    <p:extLst>
      <p:ext uri="{BB962C8B-B14F-4D97-AF65-F5344CB8AC3E}">
        <p14:creationId xmlns:p14="http://schemas.microsoft.com/office/powerpoint/2010/main" val="400284138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8052026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I. Introductory call to repentance </a:t>
            </a:r>
            <a:br>
              <a:rPr lang="en-US" altLang="en-US" sz="3600" dirty="0">
                <a:effectLst>
                  <a:outerShdw blurRad="38100" dist="38100" dir="2700000" algn="tl">
                    <a:srgbClr val="000000">
                      <a:alpha val="43137"/>
                    </a:srgbClr>
                  </a:outerShdw>
                </a:effectLst>
              </a:rPr>
            </a:br>
            <a:r>
              <a:rPr lang="en-US" altLang="en-US" sz="2800" dirty="0">
                <a:solidFill>
                  <a:schemeClr val="tx1"/>
                </a:solidFill>
                <a:effectLst>
                  <a:outerShdw blurRad="38100" dist="38100" dir="2700000" algn="tl">
                    <a:srgbClr val="000000">
                      <a:alpha val="43137"/>
                    </a:srgbClr>
                  </a:outerShdw>
                </a:effectLst>
              </a:rPr>
              <a:t>(1:1-6)</a:t>
            </a:r>
            <a:endParaRPr lang="en-US" altLang="en-US" sz="3600" dirty="0">
              <a:solidFill>
                <a:schemeClr val="tx1"/>
              </a:solidFill>
              <a:effectLst>
                <a:outerShdw blurRad="38100" dist="38100" dir="2700000" algn="tl">
                  <a:srgbClr val="000000">
                    <a:alpha val="43137"/>
                  </a:srgbClr>
                </a:outerShdw>
              </a:effectLst>
            </a:endParaRP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1066799" y="1562100"/>
            <a:ext cx="5562601" cy="2552700"/>
          </a:xfrm>
        </p:spPr>
        <p:txBody>
          <a:bodyPr/>
          <a:lstStyle/>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rPr>
              <a:t>Date (1:1a)</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Author (</a:t>
            </a:r>
            <a:r>
              <a:rPr lang="en-US" altLang="en-US" dirty="0">
                <a:effectLst>
                  <a:outerShdw blurRad="38100" dist="38100" dir="2700000" algn="tl">
                    <a:srgbClr val="000000">
                      <a:alpha val="43137"/>
                    </a:srgbClr>
                  </a:outerShdw>
                </a:effectLst>
              </a:rPr>
              <a:t>1:1b</a:t>
            </a:r>
            <a:r>
              <a:rPr lang="en-US" altLang="en-US" dirty="0">
                <a:effectLst>
                  <a:outerShdw blurRad="38100" dist="38100" dir="2700000" algn="tl">
                    <a:srgbClr val="000000">
                      <a:alpha val="43137"/>
                    </a:srgbClr>
                  </a:outerShdw>
                </a:effectLst>
                <a:cs typeface="Times New Roman" panose="02020603050405020304" pitchFamily="18" charset="0"/>
              </a:rPr>
              <a:t>)</a:t>
            </a:r>
          </a:p>
          <a:p>
            <a:pPr marL="685800" indent="-685800">
              <a:spcBef>
                <a:spcPts val="0"/>
              </a:spcBef>
              <a:spcAft>
                <a:spcPts val="3600"/>
              </a:spcAft>
              <a:buClr>
                <a:srgbClr val="FF66FF"/>
              </a:buClr>
              <a:buSzPct val="100000"/>
              <a:buFont typeface="+mj-lt"/>
              <a:buAutoNum type="alphaUcPeriod"/>
            </a:pPr>
            <a:r>
              <a:rPr lang="en-US" altLang="en-US" dirty="0">
                <a:effectLst>
                  <a:outerShdw blurRad="38100" dist="38100" dir="2700000" algn="tl">
                    <a:srgbClr val="000000">
                      <a:alpha val="43137"/>
                    </a:srgbClr>
                  </a:outerShdw>
                </a:effectLst>
                <a:cs typeface="Times New Roman" panose="02020603050405020304" pitchFamily="18" charset="0"/>
              </a:rPr>
              <a:t>Call to repentance (1:2–6)</a:t>
            </a:r>
          </a:p>
        </p:txBody>
      </p:sp>
      <p:pic>
        <p:nvPicPr>
          <p:cNvPr id="4" name="Picture 4" descr="SY01462_">
            <a:extLst>
              <a:ext uri="{FF2B5EF4-FFF2-40B4-BE49-F238E27FC236}">
                <a16:creationId xmlns:a16="http://schemas.microsoft.com/office/drawing/2014/main" id="{8D9E175E-B6B2-4613-9EF1-1F0D14F012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270704" y="4759325"/>
            <a:ext cx="1650593" cy="1828800"/>
          </a:xfrm>
          <a:prstGeom prst="rect">
            <a:avLst/>
          </a:prstGeom>
          <a:noFill/>
          <a:ln w="9525">
            <a:noFill/>
            <a:miter lim="800000"/>
            <a:headEnd/>
            <a:tailEnd/>
          </a:ln>
        </p:spPr>
      </p:pic>
      <p:pic>
        <p:nvPicPr>
          <p:cNvPr id="6" name="Picture 2" descr="Zechariah - davidould.net">
            <a:extLst>
              <a:ext uri="{FF2B5EF4-FFF2-40B4-BE49-F238E27FC236}">
                <a16:creationId xmlns:a16="http://schemas.microsoft.com/office/drawing/2014/main" id="{09E868BD-156E-4CB2-B347-CFB88FC86D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238"/>
          <a:stretch/>
        </p:blipFill>
        <p:spPr bwMode="auto">
          <a:xfrm>
            <a:off x="7463724" y="1562100"/>
            <a:ext cx="3661477"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0788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10972800" cy="2286000"/>
          </a:xfrm>
        </p:spPr>
        <p:txBody>
          <a:bodyPr/>
          <a:lstStyle/>
          <a:p>
            <a:pPr marL="0" indent="0" algn="just">
              <a:spcBef>
                <a:spcPts val="0"/>
              </a:spcBef>
              <a:buNone/>
              <a:defRPr/>
            </a:pPr>
            <a:r>
              <a:rPr lang="en-US" i="1" dirty="0">
                <a:effectLst>
                  <a:outerShdw blurRad="38100" dist="38100" dir="2700000" algn="tl">
                    <a:srgbClr val="000000">
                      <a:alpha val="43137"/>
                    </a:srgbClr>
                  </a:outerShdw>
                </a:effectLst>
              </a:rPr>
              <a:t>“</a:t>
            </a:r>
            <a:r>
              <a:rPr lang="en-US" b="1" dirty="0">
                <a:solidFill>
                  <a:srgbClr val="FFFFCC"/>
                </a:solidFill>
                <a:effectLst>
                  <a:outerShdw blurRad="38100" dist="38100" dir="2700000" algn="tl">
                    <a:srgbClr val="000000">
                      <a:alpha val="43137"/>
                    </a:srgbClr>
                  </a:outerShdw>
                </a:effectLst>
              </a:rPr>
              <a:t>Zechariah 1:15</a:t>
            </a:r>
            <a:r>
              <a:rPr lang="en-US" dirty="0">
                <a:effectLst>
                  <a:outerShdw blurRad="38100" dist="38100" dir="2700000" algn="tl">
                    <a:srgbClr val="000000">
                      <a:alpha val="43137"/>
                    </a:srgbClr>
                  </a:outerShdw>
                </a:effectLst>
              </a:rPr>
              <a:t> (RSB:NASB1995U): 1:15 they furthered the disaster. Lit., they helped for evil. Though the heathen nations were used of God to punish Israel, they went too far in trying to annihilate her.”</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4" name="Rectangle 3">
            <a:extLst>
              <a:ext uri="{FF2B5EF4-FFF2-40B4-BE49-F238E27FC236}">
                <a16:creationId xmlns:a16="http://schemas.microsoft.com/office/drawing/2014/main" id="{DDED8C29-5312-47D5-972D-3ABE15909AE2}"/>
              </a:ext>
            </a:extLst>
          </p:cNvPr>
          <p:cNvSpPr/>
          <p:nvPr/>
        </p:nvSpPr>
        <p:spPr>
          <a:xfrm>
            <a:off x="3495675" y="228600"/>
            <a:ext cx="5200650" cy="1000274"/>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Charles Ryrie</a:t>
            </a:r>
          </a:p>
          <a:p>
            <a:pPr algn="ctr"/>
            <a:r>
              <a:rPr lang="en-US" sz="1800" dirty="0">
                <a:effectLst>
                  <a:outerShdw blurRad="38100" dist="38100" dir="2700000" algn="tl">
                    <a:srgbClr val="000000">
                      <a:alpha val="43137"/>
                    </a:srgbClr>
                  </a:outerShdw>
                </a:effectLst>
                <a:latin typeface="Calibri" panose="020F0502020204030204" pitchFamily="34" charset="0"/>
              </a:rPr>
              <a:t>The Ryrie Study Bible</a:t>
            </a:r>
            <a:endPar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DAD01F-850E-4013-A64D-E63FF1941D4D}"/>
              </a:ext>
            </a:extLst>
          </p:cNvPr>
          <p:cNvPicPr>
            <a:picLocks noChangeAspect="1"/>
          </p:cNvPicPr>
          <p:nvPr/>
        </p:nvPicPr>
        <p:blipFill>
          <a:blip r:embed="rId3"/>
          <a:stretch>
            <a:fillRect/>
          </a:stretch>
        </p:blipFill>
        <p:spPr>
          <a:xfrm>
            <a:off x="2314161" y="4114800"/>
            <a:ext cx="7563679" cy="2286000"/>
          </a:xfrm>
          <a:prstGeom prst="rect">
            <a:avLst/>
          </a:prstGeom>
        </p:spPr>
      </p:pic>
    </p:spTree>
    <p:extLst>
      <p:ext uri="{BB962C8B-B14F-4D97-AF65-F5344CB8AC3E}">
        <p14:creationId xmlns:p14="http://schemas.microsoft.com/office/powerpoint/2010/main" val="148892236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580476" y="1393368"/>
            <a:ext cx="757292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altLang="en-US" sz="3000" dirty="0">
                <a:effectLst>
                  <a:outerShdw blurRad="38100" dist="38100" dir="2700000" algn="tl">
                    <a:srgbClr val="000000">
                      <a:alpha val="43137"/>
                    </a:srgbClr>
                  </a:outerShdw>
                </a:effectLst>
              </a:rPr>
              <a:t>“</a:t>
            </a:r>
            <a:r>
              <a:rPr lang="en-US" sz="3000" dirty="0">
                <a:effectLst>
                  <a:outerShdw blurRad="38100" dist="38100" dir="2700000" algn="tl">
                    <a:srgbClr val="000000">
                      <a:alpha val="43137"/>
                    </a:srgbClr>
                  </a:outerShdw>
                </a:effectLst>
              </a:rPr>
              <a:t>Several features are noteworthy in this vision: (1) God takes account of everyone that lifts his hand against Israel; (2) He has complete knowledge of the dejected condition of His people and the extent of their injury; and (3) He has already provided the punishment for every foe of His chosen ones. As a definite matter of history three of the empires or kingdoms symbolized by the horns already know of the visitation of God upon them</a:t>
            </a:r>
            <a:r>
              <a:rPr lang="en-US" altLang="en-US" sz="3000"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362200" y="228600"/>
            <a:ext cx="7725322"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God Remembers: A Study of Zechariah </a:t>
            </a:r>
            <a:r>
              <a:rPr lang="en-US" altLang="en-US" sz="1800" dirty="0">
                <a:effectLst>
                  <a:outerShdw blurRad="38100" dist="38100" dir="2700000" algn="tl">
                    <a:srgbClr val="000000">
                      <a:alpha val="43137"/>
                    </a:srgbClr>
                  </a:outerShdw>
                </a:effectLst>
                <a:cs typeface="Calibri" panose="020F0502020204030204" pitchFamily="34" charset="0"/>
              </a:rPr>
              <a:t>(Wheaton: Van Kampen, 1950, p. 42-43.</a:t>
            </a:r>
          </a:p>
        </p:txBody>
      </p:sp>
      <p:pic>
        <p:nvPicPr>
          <p:cNvPr id="6" name="Picture 5">
            <a:extLst>
              <a:ext uri="{FF2B5EF4-FFF2-40B4-BE49-F238E27FC236}">
                <a16:creationId xmlns:a16="http://schemas.microsoft.com/office/drawing/2014/main" id="{B6989A02-0A4F-438A-98D5-150F1450D8B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80477" y="132735"/>
            <a:ext cx="890463" cy="1097280"/>
          </a:xfrm>
          <a:prstGeom prst="rect">
            <a:avLst/>
          </a:prstGeom>
          <a:ln>
            <a:solidFill>
              <a:schemeClr val="tx1"/>
            </a:solidFill>
          </a:ln>
        </p:spPr>
      </p:pic>
      <p:pic>
        <p:nvPicPr>
          <p:cNvPr id="8" name="Picture 7">
            <a:extLst>
              <a:ext uri="{FF2B5EF4-FFF2-40B4-BE49-F238E27FC236}">
                <a16:creationId xmlns:a16="http://schemas.microsoft.com/office/drawing/2014/main" id="{4361EAFE-D3F4-4C8D-86D5-45559E35F1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0" y="1861968"/>
            <a:ext cx="3136392" cy="4572000"/>
          </a:xfrm>
          <a:prstGeom prst="rect">
            <a:avLst/>
          </a:prstGeom>
        </p:spPr>
      </p:pic>
    </p:spTree>
    <p:extLst>
      <p:ext uri="{BB962C8B-B14F-4D97-AF65-F5344CB8AC3E}">
        <p14:creationId xmlns:p14="http://schemas.microsoft.com/office/powerpoint/2010/main" val="11486713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2768514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3048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b="1" u="sng" dirty="0">
                <a:solidFill>
                  <a:srgbClr val="FFFFCC"/>
                </a:solidFill>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9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74DAFEE-DBB4-43A1-A6A4-D39DDA8F3D1F}"/>
              </a:ext>
            </a:extLst>
          </p:cNvPr>
          <p:cNvSpPr>
            <a:spLocks noGrp="1" noChangeArrowheads="1"/>
          </p:cNvSpPr>
          <p:nvPr>
            <p:ph type="title"/>
          </p:nvPr>
        </p:nvSpPr>
        <p:spPr>
          <a:xfrm>
            <a:off x="914400" y="228600"/>
            <a:ext cx="10363200" cy="917575"/>
          </a:xfrm>
        </p:spPr>
        <p:txBody>
          <a:bodyPr/>
          <a:lstStyle/>
          <a:p>
            <a:pPr algn="ctr"/>
            <a:r>
              <a:rPr lang="en-US" altLang="en-US" sz="3600" dirty="0">
                <a:effectLst>
                  <a:outerShdw blurRad="38100" dist="38100" dir="2700000" algn="tl">
                    <a:srgbClr val="000000">
                      <a:alpha val="43137"/>
                    </a:srgbClr>
                  </a:outerShdw>
                </a:effectLst>
              </a:rPr>
              <a:t>Structure</a:t>
            </a:r>
          </a:p>
        </p:txBody>
      </p:sp>
      <p:sp>
        <p:nvSpPr>
          <p:cNvPr id="7171" name="Rectangle 3">
            <a:extLst>
              <a:ext uri="{FF2B5EF4-FFF2-40B4-BE49-F238E27FC236}">
                <a16:creationId xmlns:a16="http://schemas.microsoft.com/office/drawing/2014/main" id="{77F0A550-44F9-4C44-ABED-D06AF0750374}"/>
              </a:ext>
            </a:extLst>
          </p:cNvPr>
          <p:cNvSpPr>
            <a:spLocks noGrp="1" noChangeArrowheads="1"/>
          </p:cNvSpPr>
          <p:nvPr>
            <p:ph type="body" idx="1"/>
          </p:nvPr>
        </p:nvSpPr>
        <p:spPr>
          <a:xfrm>
            <a:off x="609600" y="1600200"/>
            <a:ext cx="9480097" cy="3695700"/>
          </a:xfrm>
        </p:spPr>
        <p:txBody>
          <a:bodyPr/>
          <a:lstStyle/>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Introductory call to repentance (1:1-6)</a:t>
            </a:r>
          </a:p>
          <a:p>
            <a:pPr marL="685800" indent="-685800">
              <a:spcBef>
                <a:spcPts val="0"/>
              </a:spcBef>
              <a:spcAft>
                <a:spcPts val="3600"/>
              </a:spcAft>
              <a:buSzPct val="100000"/>
              <a:buFont typeface="+mj-lt"/>
              <a:buAutoNum type="romanUcPeriod"/>
            </a:pPr>
            <a:r>
              <a:rPr lang="en-US" altLang="en-US" b="1" u="sng" dirty="0">
                <a:solidFill>
                  <a:srgbClr val="FFFFCC"/>
                </a:solidFill>
                <a:effectLst>
                  <a:outerShdw blurRad="38100" dist="38100" dir="2700000" algn="tl">
                    <a:srgbClr val="000000">
                      <a:alpha val="43137"/>
                    </a:srgbClr>
                  </a:outerShdw>
                </a:effectLst>
              </a:rPr>
              <a:t>Eight-night visions (1:7–6:15)</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Question and answers about fasting (</a:t>
            </a:r>
            <a:r>
              <a:rPr lang="en-US" altLang="en-US" dirty="0">
                <a:effectLst>
                  <a:outerShdw blurRad="38100" dist="38100" dir="2700000" algn="tl">
                    <a:srgbClr val="000000">
                      <a:alpha val="43137"/>
                    </a:srgbClr>
                  </a:outerShdw>
                </a:effectLst>
              </a:rPr>
              <a:t>7</a:t>
            </a:r>
            <a:r>
              <a:rPr lang="en-US" altLang="en-US" dirty="0">
                <a:effectLst>
                  <a:outerShdw blurRad="38100" dist="38100" dir="2700000" algn="tl">
                    <a:srgbClr val="000000">
                      <a:alpha val="43137"/>
                    </a:srgbClr>
                  </a:outerShdw>
                </a:effectLst>
                <a:cs typeface="Times New Roman" panose="02020603050405020304" pitchFamily="18" charset="0"/>
              </a:rPr>
              <a:t>–8)</a:t>
            </a:r>
          </a:p>
          <a:p>
            <a:pPr marL="685800" indent="-685800">
              <a:spcBef>
                <a:spcPts val="0"/>
              </a:spcBef>
              <a:spcAft>
                <a:spcPts val="3600"/>
              </a:spcAft>
              <a:buSzPct val="100000"/>
              <a:buFont typeface="+mj-lt"/>
              <a:buAutoNum type="romanUcPeriod"/>
            </a:pPr>
            <a:r>
              <a:rPr lang="en-US" altLang="en-US" dirty="0">
                <a:effectLst>
                  <a:outerShdw blurRad="38100" dist="38100" dir="2700000" algn="tl">
                    <a:srgbClr val="000000">
                      <a:alpha val="43137"/>
                    </a:srgbClr>
                  </a:outerShdw>
                </a:effectLst>
                <a:cs typeface="Times New Roman" panose="02020603050405020304" pitchFamily="18" charset="0"/>
              </a:rPr>
              <a:t>Two burdens (9–14)</a:t>
            </a:r>
          </a:p>
        </p:txBody>
      </p:sp>
      <p:pic>
        <p:nvPicPr>
          <p:cNvPr id="4" name="Picture 2" descr="Zechariah - davidould.net">
            <a:extLst>
              <a:ext uri="{FF2B5EF4-FFF2-40B4-BE49-F238E27FC236}">
                <a16:creationId xmlns:a16="http://schemas.microsoft.com/office/drawing/2014/main" id="{AB963267-E858-4486-86BA-47DD1A5DA43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10312"/>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II. Eight Night Visions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(1:7</a:t>
            </a:r>
            <a:r>
              <a:rPr lang="en-US" sz="2800" dirty="0">
                <a:solidFill>
                  <a:schemeClr val="tx1"/>
                </a:solidFill>
                <a:effectLst>
                  <a:outerShdw blurRad="38100" dist="38100" dir="2700000" algn="tl">
                    <a:srgbClr val="000000">
                      <a:alpha val="43137"/>
                    </a:srgbClr>
                  </a:outerShdw>
                </a:effectLst>
                <a:cs typeface="Calibri" panose="020F0502020204030204" pitchFamily="34" charset="0"/>
              </a:rPr>
              <a:t>‒6:15)</a:t>
            </a:r>
            <a:endParaRPr lang="en-US" sz="2800" dirty="0">
              <a:solidFill>
                <a:schemeClr val="tx1"/>
              </a:solidFill>
              <a:effectLst>
                <a:outerShdw blurRad="38100" dist="38100" dir="2700000" algn="tl">
                  <a:srgbClr val="000000">
                    <a:alpha val="43137"/>
                  </a:srgbClr>
                </a:outerShdw>
              </a:effectLst>
            </a:endParaRPr>
          </a:p>
        </p:txBody>
      </p:sp>
      <p:sp>
        <p:nvSpPr>
          <p:cNvPr id="92163" name="Rectangle 2051"/>
          <p:cNvSpPr>
            <a:spLocks noGrp="1" noChangeArrowheads="1"/>
          </p:cNvSpPr>
          <p:nvPr>
            <p:ph type="body" idx="1"/>
          </p:nvPr>
        </p:nvSpPr>
        <p:spPr>
          <a:xfrm>
            <a:off x="594360" y="1371600"/>
            <a:ext cx="8244840" cy="5181600"/>
          </a:xfrm>
        </p:spPr>
        <p:txBody>
          <a:bodyPr/>
          <a:lstStyle/>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Riders &amp; horses among the myrtle trees (1:7-17)</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horns &amp; four craftsmen (1:18-21)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Man with the measuring line (2)</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Cleansing of the High Priest Joshua (3)</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Lampstand &amp; olive tree (4)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Flying scroll (5:1-4)</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Woman in the basket (5:5-11)</a:t>
            </a:r>
          </a:p>
          <a:p>
            <a:pPr marL="514350" lvl="1" indent="-514350" eaLnBrk="1" hangingPunct="1">
              <a:spcBef>
                <a:spcPts val="0"/>
              </a:spcBef>
              <a:spcAft>
                <a:spcPts val="900"/>
              </a:spcAft>
              <a:buClr>
                <a:srgbClr val="FF66FF"/>
              </a:buClr>
              <a:buSzPct val="100000"/>
              <a:buFont typeface="+mj-lt"/>
              <a:buAutoNum type="arabicPeriod"/>
              <a:defRPr/>
            </a:pPr>
            <a:r>
              <a:rPr lang="en-US" sz="3000" dirty="0">
                <a:effectLst>
                  <a:outerShdw blurRad="38100" dist="38100" dir="2700000" algn="tl">
                    <a:srgbClr val="000000">
                      <a:alpha val="43137"/>
                    </a:srgbClr>
                  </a:outerShdw>
                </a:effectLst>
                <a:cs typeface="Calibri" panose="020F0502020204030204" pitchFamily="34" charset="0"/>
              </a:rPr>
              <a:t>Four chariots (6:1-8)</a:t>
            </a:r>
          </a:p>
          <a:p>
            <a:pPr marL="457200" lvl="1" indent="-457200" eaLnBrk="1" hangingPunct="1">
              <a:spcBef>
                <a:spcPts val="0"/>
              </a:spcBef>
              <a:spcAft>
                <a:spcPts val="900"/>
              </a:spcAft>
              <a:buClr>
                <a:srgbClr val="FF66FF"/>
              </a:buClr>
              <a:buSzPct val="100000"/>
              <a:buFont typeface="Arial" panose="020B0604020202020204" pitchFamily="34" charset="0"/>
              <a:buChar char="•"/>
              <a:defRPr/>
            </a:pPr>
            <a:r>
              <a:rPr lang="en-US" sz="3000" dirty="0">
                <a:solidFill>
                  <a:srgbClr val="FFFFCC"/>
                </a:solidFill>
                <a:effectLst>
                  <a:outerShdw blurRad="38100" dist="38100" dir="2700000" algn="tl">
                    <a:srgbClr val="000000">
                      <a:alpha val="43137"/>
                    </a:srgbClr>
                  </a:outerShdw>
                </a:effectLst>
                <a:cs typeface="Calibri" panose="020F0502020204030204" pitchFamily="34" charset="0"/>
              </a:rPr>
              <a:t>Conclusion:</a:t>
            </a:r>
            <a:r>
              <a:rPr lang="en-US" sz="3000" dirty="0">
                <a:effectLst>
                  <a:outerShdw blurRad="38100" dist="38100" dir="2700000" algn="tl">
                    <a:srgbClr val="000000">
                      <a:alpha val="43137"/>
                    </a:srgbClr>
                  </a:outerShdw>
                </a:effectLst>
                <a:cs typeface="Calibri" panose="020F0502020204030204" pitchFamily="34" charset="0"/>
              </a:rPr>
              <a:t> crowning of Joshua (6:9-15)</a:t>
            </a:r>
          </a:p>
        </p:txBody>
      </p:sp>
      <p:pic>
        <p:nvPicPr>
          <p:cNvPr id="5" name="Picture 2" descr="Zechariah - davidould.net">
            <a:extLst>
              <a:ext uri="{FF2B5EF4-FFF2-40B4-BE49-F238E27FC236}">
                <a16:creationId xmlns:a16="http://schemas.microsoft.com/office/drawing/2014/main" id="{EF38A2B5-3432-4BA7-9A6D-0F1EC345E8F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38"/>
          <a:stretch/>
        </p:blipFill>
        <p:spPr bwMode="auto">
          <a:xfrm>
            <a:off x="8630304" y="2286000"/>
            <a:ext cx="2968765" cy="2286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720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5C5E13FA-2F8B-4D16-B7F4-362C930D01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114" y="91440"/>
            <a:ext cx="8377772" cy="6675120"/>
          </a:xfrm>
          <a:prstGeom prst="rect">
            <a:avLst/>
          </a:prstGeom>
        </p:spPr>
      </p:pic>
    </p:spTree>
    <p:extLst>
      <p:ext uri="{BB962C8B-B14F-4D97-AF65-F5344CB8AC3E}">
        <p14:creationId xmlns:p14="http://schemas.microsoft.com/office/powerpoint/2010/main" val="4264224249"/>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7772"/>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19850</TotalTime>
  <Words>2714</Words>
  <Application>Microsoft Office PowerPoint</Application>
  <PresentationFormat>Widescreen</PresentationFormat>
  <Paragraphs>256</Paragraphs>
  <Slides>63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Times New Roman</vt:lpstr>
      <vt:lpstr>Wingdings</vt:lpstr>
      <vt:lpstr>Azure</vt:lpstr>
      <vt:lpstr>PowerPoint Presentation</vt:lpstr>
      <vt:lpstr>Introductory Matters</vt:lpstr>
      <vt:lpstr>Introductory Matters</vt:lpstr>
      <vt:lpstr>Structure</vt:lpstr>
      <vt:lpstr>Structure</vt:lpstr>
      <vt:lpstr>I. Introductory call to repentance  (1:1-6)</vt:lpstr>
      <vt:lpstr>Structure</vt:lpstr>
      <vt:lpstr>II. Eight Night Visions  (1:7‒6:15)</vt:lpstr>
      <vt:lpstr>PowerPoint Presentation</vt:lpstr>
      <vt:lpstr>II. Eight Night Visions  (1:7‒6:15)</vt:lpstr>
      <vt:lpstr>Rider &amp; Horses Among the Myrtle Trees  (1:7-17)</vt:lpstr>
      <vt:lpstr>Rider &amp; Horses Among the Myrtle Trees  (1:7-17)</vt:lpstr>
      <vt:lpstr>III. Interpretation  (1:9-11)</vt:lpstr>
      <vt:lpstr>Rider &amp; Horses Among the Myrtle Trees  (1:7-17)</vt:lpstr>
      <vt:lpstr>IV. Explanation  (1:12-17)</vt:lpstr>
      <vt:lpstr>IV. Explanation  (1:12-17)</vt:lpstr>
      <vt:lpstr>PowerPoint Presentation</vt:lpstr>
      <vt:lpstr>PowerPoint Presentation</vt:lpstr>
      <vt:lpstr>PowerPoint Presentation</vt:lpstr>
      <vt:lpstr>IV. Explanation  (1:12-17)</vt:lpstr>
      <vt:lpstr>PowerPoint Presentation</vt:lpstr>
      <vt:lpstr>PowerPoint Presentation</vt:lpstr>
      <vt:lpstr>PowerPoint Presentation</vt:lpstr>
      <vt:lpstr>PowerPoint Presentation</vt:lpstr>
      <vt:lpstr>PowerPoint Presentation</vt:lpstr>
      <vt:lpstr>PowerPoint Presentation</vt:lpstr>
      <vt:lpstr>IV. Explanation  (1:12-17)</vt:lpstr>
      <vt:lpstr>PowerPoint Presentation</vt:lpstr>
      <vt:lpstr>PowerPoint Presentation</vt:lpstr>
      <vt:lpstr>PowerPoint Presentation</vt:lpstr>
      <vt:lpstr>PowerPoint Presentation</vt:lpstr>
      <vt:lpstr>PowerPoint Presentation</vt:lpstr>
      <vt:lpstr>PowerPoint Presentation</vt:lpstr>
      <vt:lpstr>IV. Explanation  (1:12-17)</vt:lpstr>
      <vt:lpstr>ISRAEL’S FOUR TEMPLES</vt:lpstr>
      <vt:lpstr>PowerPoint Presentation</vt:lpstr>
      <vt:lpstr>PowerPoint Presentation</vt:lpstr>
      <vt:lpstr>IV. Explanation  (1:12-17)</vt:lpstr>
      <vt:lpstr>PowerPoint Presentation</vt:lpstr>
      <vt:lpstr>PowerPoint Presentation</vt:lpstr>
      <vt:lpstr>PowerPoint Presentation</vt:lpstr>
      <vt:lpstr>PowerPoint Presentation</vt:lpstr>
      <vt:lpstr>PowerPoint Presentation</vt:lpstr>
      <vt:lpstr>II. Eight Night Visions  (1:7‒6:15)</vt:lpstr>
      <vt:lpstr>PowerPoint Presentation</vt:lpstr>
      <vt:lpstr>2. The Four Horses &amp; Four Craftsmen  (1:8-21)</vt:lpstr>
      <vt:lpstr>2. The Four Horses &amp; Four Craftsmen  (1:8-21)</vt:lpstr>
      <vt:lpstr>2. The Four Horses &amp; Four Craftsmen  (1:8-21)</vt:lpstr>
      <vt:lpstr>2. The Four Horses &amp; Four Craftsmen  (1:8-21)</vt:lpstr>
      <vt:lpstr>PowerPoint Presentation</vt:lpstr>
      <vt:lpstr>Six Parts of a Suzerain-Vassal Treaty in Deuteronomy</vt:lpstr>
      <vt:lpstr>PowerPoint Presentation</vt:lpstr>
      <vt:lpstr>PowerPoint Presentation</vt:lpstr>
      <vt:lpstr>PowerPoint Presentation</vt:lpstr>
      <vt:lpstr>2. The Four Horses &amp; Four Craftsmen  (1:8-21)</vt:lpstr>
      <vt:lpstr>2. The Four Horses &amp; Four Craftsmen  (1:8-21)</vt:lpstr>
      <vt:lpstr>2. The Four Horses &amp; Four Craftsmen  (1:8-21)</vt:lpstr>
      <vt:lpstr>PowerPoint Presentation</vt:lpstr>
      <vt:lpstr>PowerPoint Presentation</vt:lpstr>
      <vt:lpstr>PowerPoint Presentation</vt:lpstr>
      <vt:lpstr>PowerPoint Presentation</vt:lpstr>
      <vt:lpstr>Conclusion</vt:lpstr>
      <vt:lpstr>II. Eight Night Visions  (1:7‒6:15)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Zechariah 004 - 1v12-21 - 16 X 9</dc:title>
  <dc:subject>Zechariah</dc:subject>
  <dc:creator>A. Woods</dc:creator>
  <dc:description>Modified by Jim McGowan</dc:description>
  <cp:lastModifiedBy>James McGowan</cp:lastModifiedBy>
  <cp:revision>2040</cp:revision>
  <cp:lastPrinted>2021-10-13T03:57:53Z</cp:lastPrinted>
  <dcterms:created xsi:type="dcterms:W3CDTF">2009-03-17T12:21:13Z</dcterms:created>
  <dcterms:modified xsi:type="dcterms:W3CDTF">2021-10-20T17:48:52Z</dcterms:modified>
</cp:coreProperties>
</file>