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37" r:id="rId2"/>
    <p:sldMasterId id="2147483749" r:id="rId3"/>
  </p:sldMasterIdLst>
  <p:notesMasterIdLst>
    <p:notesMasterId r:id="rId81"/>
  </p:notesMasterIdLst>
  <p:handoutMasterIdLst>
    <p:handoutMasterId r:id="rId82"/>
  </p:handoutMasterIdLst>
  <p:sldIdLst>
    <p:sldId id="392" r:id="rId4"/>
    <p:sldId id="636" r:id="rId5"/>
    <p:sldId id="583" r:id="rId6"/>
    <p:sldId id="395" r:id="rId7"/>
    <p:sldId id="527" r:id="rId8"/>
    <p:sldId id="519" r:id="rId9"/>
    <p:sldId id="456" r:id="rId10"/>
    <p:sldId id="453" r:id="rId11"/>
    <p:sldId id="454" r:id="rId12"/>
    <p:sldId id="637" r:id="rId13"/>
    <p:sldId id="529" r:id="rId14"/>
    <p:sldId id="628" r:id="rId15"/>
    <p:sldId id="270" r:id="rId16"/>
    <p:sldId id="533" r:id="rId17"/>
    <p:sldId id="536" r:id="rId18"/>
    <p:sldId id="627" r:id="rId19"/>
    <p:sldId id="638" r:id="rId20"/>
    <p:sldId id="615" r:id="rId21"/>
    <p:sldId id="342" r:id="rId22"/>
    <p:sldId id="612" r:id="rId23"/>
    <p:sldId id="613" r:id="rId24"/>
    <p:sldId id="614" r:id="rId25"/>
    <p:sldId id="584" r:id="rId26"/>
    <p:sldId id="639" r:id="rId27"/>
    <p:sldId id="587" r:id="rId28"/>
    <p:sldId id="288" r:id="rId29"/>
    <p:sldId id="585" r:id="rId30"/>
    <p:sldId id="586" r:id="rId31"/>
    <p:sldId id="256" r:id="rId32"/>
    <p:sldId id="640" r:id="rId33"/>
    <p:sldId id="588" r:id="rId34"/>
    <p:sldId id="289" r:id="rId35"/>
    <p:sldId id="336" r:id="rId36"/>
    <p:sldId id="589" r:id="rId37"/>
    <p:sldId id="590" r:id="rId38"/>
    <p:sldId id="591" r:id="rId39"/>
    <p:sldId id="592" r:id="rId40"/>
    <p:sldId id="594" r:id="rId41"/>
    <p:sldId id="593" r:id="rId42"/>
    <p:sldId id="646" r:id="rId43"/>
    <p:sldId id="595" r:id="rId44"/>
    <p:sldId id="596" r:id="rId45"/>
    <p:sldId id="642" r:id="rId46"/>
    <p:sldId id="597" r:id="rId47"/>
    <p:sldId id="599" r:id="rId48"/>
    <p:sldId id="631" r:id="rId49"/>
    <p:sldId id="648" r:id="rId50"/>
    <p:sldId id="600" r:id="rId51"/>
    <p:sldId id="649" r:id="rId52"/>
    <p:sldId id="602" r:id="rId53"/>
    <p:sldId id="650" r:id="rId54"/>
    <p:sldId id="632" r:id="rId55"/>
    <p:sldId id="605" r:id="rId56"/>
    <p:sldId id="606" r:id="rId57"/>
    <p:sldId id="607" r:id="rId58"/>
    <p:sldId id="618" r:id="rId59"/>
    <p:sldId id="608" r:id="rId60"/>
    <p:sldId id="644" r:id="rId61"/>
    <p:sldId id="273" r:id="rId62"/>
    <p:sldId id="619" r:id="rId63"/>
    <p:sldId id="633" r:id="rId64"/>
    <p:sldId id="645" r:id="rId65"/>
    <p:sldId id="620" r:id="rId66"/>
    <p:sldId id="647" r:id="rId67"/>
    <p:sldId id="286" r:id="rId68"/>
    <p:sldId id="329" r:id="rId69"/>
    <p:sldId id="306" r:id="rId70"/>
    <p:sldId id="621" r:id="rId71"/>
    <p:sldId id="622" r:id="rId72"/>
    <p:sldId id="303" r:id="rId73"/>
    <p:sldId id="623" r:id="rId74"/>
    <p:sldId id="331" r:id="rId75"/>
    <p:sldId id="635" r:id="rId76"/>
    <p:sldId id="624" r:id="rId77"/>
    <p:sldId id="625" r:id="rId78"/>
    <p:sldId id="302" r:id="rId79"/>
    <p:sldId id="528" r:id="rId80"/>
  </p:sldIdLst>
  <p:sldSz cx="12192000" cy="6858000"/>
  <p:notesSz cx="7315200" cy="9601200"/>
  <p:custDataLst>
    <p:tags r:id="rId83"/>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CC"/>
    <a:srgbClr val="006600"/>
    <a:srgbClr val="CCECFF"/>
    <a:srgbClr val="663300"/>
    <a:srgbClr val="0000FF"/>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1809D-2714-4879-910A-F5CC65257F14}" v="2" dt="2021-09-07T16:12:17.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8" autoAdjust="0"/>
    <p:restoredTop sz="94667" autoAdjust="0"/>
  </p:normalViewPr>
  <p:slideViewPr>
    <p:cSldViewPr>
      <p:cViewPr varScale="1">
        <p:scale>
          <a:sx n="104" d="100"/>
          <a:sy n="104" d="100"/>
        </p:scale>
        <p:origin x="514" y="8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35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handoutMaster" Target="handoutMasters/handoutMaster1.xml"/><Relationship Id="rId1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C91809D-2714-4879-910A-F5CC65257F14}"/>
    <pc:docChg chg="custSel addSld delSld modSld replTag delTag">
      <pc:chgData name="Jim McGowan" userId="e2c7446dd3aca506" providerId="LiveId" clId="{2C91809D-2714-4879-910A-F5CC65257F14}" dt="2021-09-07T16:12:44.051" v="8"/>
      <pc:docMkLst>
        <pc:docMk/>
      </pc:docMkLst>
      <pc:sldChg chg="add">
        <pc:chgData name="Jim McGowan" userId="e2c7446dd3aca506" providerId="LiveId" clId="{2C91809D-2714-4879-910A-F5CC65257F14}" dt="2021-09-07T16:11:40.449" v="3"/>
        <pc:sldMkLst>
          <pc:docMk/>
          <pc:sldMk cId="0" sldId="270"/>
        </pc:sldMkLst>
      </pc:sldChg>
      <pc:sldChg chg="add">
        <pc:chgData name="Jim McGowan" userId="e2c7446dd3aca506" providerId="LiveId" clId="{2C91809D-2714-4879-910A-F5CC65257F14}" dt="2021-09-07T16:11:40.449" v="3"/>
        <pc:sldMkLst>
          <pc:docMk/>
          <pc:sldMk cId="0" sldId="529"/>
        </pc:sldMkLst>
      </pc:sldChg>
      <pc:sldChg chg="add">
        <pc:chgData name="Jim McGowan" userId="e2c7446dd3aca506" providerId="LiveId" clId="{2C91809D-2714-4879-910A-F5CC65257F14}" dt="2021-09-07T16:11:40.449" v="3"/>
        <pc:sldMkLst>
          <pc:docMk/>
          <pc:sldMk cId="977156296" sldId="533"/>
        </pc:sldMkLst>
      </pc:sldChg>
      <pc:sldChg chg="add">
        <pc:chgData name="Jim McGowan" userId="e2c7446dd3aca506" providerId="LiveId" clId="{2C91809D-2714-4879-910A-F5CC65257F14}" dt="2021-09-07T16:11:40.449" v="3"/>
        <pc:sldMkLst>
          <pc:docMk/>
          <pc:sldMk cId="2862385837" sldId="536"/>
        </pc:sldMkLst>
      </pc:sldChg>
      <pc:sldChg chg="del">
        <pc:chgData name="Jim McGowan" userId="e2c7446dd3aca506" providerId="LiveId" clId="{2C91809D-2714-4879-910A-F5CC65257F14}" dt="2021-09-07T16:10:52.480" v="0" actId="47"/>
        <pc:sldMkLst>
          <pc:docMk/>
          <pc:sldMk cId="3330915096" sldId="610"/>
        </pc:sldMkLst>
      </pc:sldChg>
      <pc:sldChg chg="add">
        <pc:chgData name="Jim McGowan" userId="e2c7446dd3aca506" providerId="LiveId" clId="{2C91809D-2714-4879-910A-F5CC65257F14}" dt="2021-09-07T16:12:17.790" v="6"/>
        <pc:sldMkLst>
          <pc:docMk/>
          <pc:sldMk cId="3109812174" sldId="615"/>
        </pc:sldMkLst>
      </pc:sldChg>
      <pc:sldChg chg="add">
        <pc:chgData name="Jim McGowan" userId="e2c7446dd3aca506" providerId="LiveId" clId="{2C91809D-2714-4879-910A-F5CC65257F14}" dt="2021-09-07T16:11:40.449" v="3"/>
        <pc:sldMkLst>
          <pc:docMk/>
          <pc:sldMk cId="3758480063" sldId="627"/>
        </pc:sldMkLst>
      </pc:sldChg>
      <pc:sldChg chg="add">
        <pc:chgData name="Jim McGowan" userId="e2c7446dd3aca506" providerId="LiveId" clId="{2C91809D-2714-4879-910A-F5CC65257F14}" dt="2021-09-07T16:11:40.449" v="3"/>
        <pc:sldMkLst>
          <pc:docMk/>
          <pc:sldMk cId="0" sldId="6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039C37-8FD5-45B6-9B88-9E4F016353D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latin typeface="+mn-lt"/>
              </a:rPr>
              <a:t>Sugar Land Bible Church</a:t>
            </a:r>
          </a:p>
        </p:txBody>
      </p:sp>
      <p:sp>
        <p:nvSpPr>
          <p:cNvPr id="5" name="Slide Number Placeholder 4">
            <a:extLst>
              <a:ext uri="{FF2B5EF4-FFF2-40B4-BE49-F238E27FC236}">
                <a16:creationId xmlns:a16="http://schemas.microsoft.com/office/drawing/2014/main" id="{DC150360-C75C-4A59-8CE0-DC503C36C31F}"/>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D7101E8-937D-4E9E-A6F4-47D7DDE78B8B}" type="slidenum">
              <a:rPr lang="en-US" smtClean="0"/>
              <a:t>‹#›</a:t>
            </a:fld>
            <a:endParaRPr lang="en-US"/>
          </a:p>
        </p:txBody>
      </p:sp>
      <p:sp>
        <p:nvSpPr>
          <p:cNvPr id="6" name="Header Placeholder 1">
            <a:extLst>
              <a:ext uri="{FF2B5EF4-FFF2-40B4-BE49-F238E27FC236}">
                <a16:creationId xmlns:a16="http://schemas.microsoft.com/office/drawing/2014/main" id="{63BF2F2B-B505-4D83-9182-8A1210BF6102}"/>
              </a:ext>
            </a:extLst>
          </p:cNvPr>
          <p:cNvSpPr>
            <a:spLocks noGrp="1"/>
          </p:cNvSpPr>
          <p:nvPr>
            <p:ph type="hdr" sz="quarter"/>
          </p:nvPr>
        </p:nvSpPr>
        <p:spPr>
          <a:xfrm>
            <a:off x="2072640" y="160020"/>
            <a:ext cx="3169920" cy="880110"/>
          </a:xfrm>
          <a:prstGeom prst="rect">
            <a:avLst/>
          </a:prstGeom>
        </p:spPr>
        <p:txBody>
          <a:bodyPr vert="horz" lIns="96661" tIns="48331" rIns="96661" bIns="48331" rtlCol="0"/>
          <a:lstStyle>
            <a:lvl1pPr algn="l">
              <a:defRPr sz="1300"/>
            </a:lvl1pPr>
          </a:lstStyle>
          <a:p>
            <a:pPr algn="ctr"/>
            <a:r>
              <a:rPr lang="en-US" sz="1500" dirty="0">
                <a:latin typeface="+mn-lt"/>
              </a:rPr>
              <a:t>Dr. Jim McGowan</a:t>
            </a:r>
          </a:p>
          <a:p>
            <a:pPr algn="ctr"/>
            <a:r>
              <a:rPr lang="en-US" sz="1500" dirty="0">
                <a:latin typeface="+mn-lt"/>
              </a:rPr>
              <a:t>Law &amp; Grace: Session 30</a:t>
            </a:r>
          </a:p>
          <a:p>
            <a:pPr algn="ctr"/>
            <a:r>
              <a:rPr lang="en-US" sz="1500" dirty="0">
                <a:latin typeface="+mn-lt"/>
              </a:rPr>
              <a:t>10-17-2021</a:t>
            </a:r>
          </a:p>
        </p:txBody>
      </p:sp>
    </p:spTree>
    <p:extLst>
      <p:ext uri="{BB962C8B-B14F-4D97-AF65-F5344CB8AC3E}">
        <p14:creationId xmlns:p14="http://schemas.microsoft.com/office/powerpoint/2010/main" val="2915726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2A68CFF-3E23-4D55-A47E-72AD4B0CD7D6}"/>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7171" name="Rectangle 3">
            <a:extLst>
              <a:ext uri="{FF2B5EF4-FFF2-40B4-BE49-F238E27FC236}">
                <a16:creationId xmlns:a16="http://schemas.microsoft.com/office/drawing/2014/main" id="{108B0F33-EAD0-443D-ACF2-682048B92EB7}"/>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endParaRPr lang="en-US" altLang="en-US" dirty="0"/>
          </a:p>
        </p:txBody>
      </p:sp>
      <p:sp>
        <p:nvSpPr>
          <p:cNvPr id="7172" name="Rectangle 4">
            <a:extLst>
              <a:ext uri="{FF2B5EF4-FFF2-40B4-BE49-F238E27FC236}">
                <a16:creationId xmlns:a16="http://schemas.microsoft.com/office/drawing/2014/main" id="{9DDFABB1-5D6E-40EA-A85D-2DB52E839498}"/>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9B04084D-3DEE-43A4-9603-8E8869BE0CD0}"/>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74" name="Rectangle 6">
            <a:extLst>
              <a:ext uri="{FF2B5EF4-FFF2-40B4-BE49-F238E27FC236}">
                <a16:creationId xmlns:a16="http://schemas.microsoft.com/office/drawing/2014/main" id="{93D979BE-59BF-4BEF-BD26-C574BEACC088}"/>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7175" name="Rectangle 7">
            <a:extLst>
              <a:ext uri="{FF2B5EF4-FFF2-40B4-BE49-F238E27FC236}">
                <a16:creationId xmlns:a16="http://schemas.microsoft.com/office/drawing/2014/main" id="{78E8367E-750C-47A0-BBB8-852EA3C7D9C9}"/>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8F3613EE-7EF6-49A2-B337-B5D0B846AA9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14</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07911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15</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91319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77E808A7-9E81-411D-89A4-1E85DAB6AD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170355-FD22-4375-B12F-8B79C1267123}" type="slidenum">
              <a:rPr lang="en-US" altLang="en-US">
                <a:latin typeface="Calibri" panose="020F0502020204030204" pitchFamily="34" charset="0"/>
                <a:cs typeface="Calibri" panose="020F0502020204030204" pitchFamily="34" charset="0"/>
              </a:rPr>
              <a:pPr/>
              <a:t>16</a:t>
            </a:fld>
            <a:endParaRPr lang="en-US" altLang="en-US" dirty="0">
              <a:latin typeface="Calibri" panose="020F0502020204030204" pitchFamily="34" charset="0"/>
              <a:cs typeface="Calibri" panose="020F0502020204030204" pitchFamily="34" charset="0"/>
            </a:endParaRPr>
          </a:p>
        </p:txBody>
      </p:sp>
      <p:sp>
        <p:nvSpPr>
          <p:cNvPr id="86019" name="Rectangle 2">
            <a:extLst>
              <a:ext uri="{FF2B5EF4-FFF2-40B4-BE49-F238E27FC236}">
                <a16:creationId xmlns:a16="http://schemas.microsoft.com/office/drawing/2014/main" id="{7EA84E9E-FC99-4C43-A528-9A7FF5960961}"/>
              </a:ext>
            </a:extLst>
          </p:cNvPr>
          <p:cNvSpPr>
            <a:spLocks noGrp="1" noRot="1" noChangeAspect="1" noChangeArrowheads="1" noTextEdit="1"/>
          </p:cNvSpPr>
          <p:nvPr>
            <p:ph type="sldImg"/>
          </p:nvPr>
        </p:nvSpPr>
        <p:spPr>
          <a:xfrm>
            <a:off x="457200" y="720725"/>
            <a:ext cx="6400800" cy="3600450"/>
          </a:xfrm>
          <a:ln/>
        </p:spPr>
      </p:sp>
      <p:sp>
        <p:nvSpPr>
          <p:cNvPr id="86020" name="Rectangle 3">
            <a:extLst>
              <a:ext uri="{FF2B5EF4-FFF2-40B4-BE49-F238E27FC236}">
                <a16:creationId xmlns:a16="http://schemas.microsoft.com/office/drawing/2014/main" id="{A73B12DA-41E4-4391-923F-39522914625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1441796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17</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38912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77E808A7-9E81-411D-89A4-1E85DAB6AD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170355-FD22-4375-B12F-8B79C1267123}" type="slidenum">
              <a:rPr lang="en-US" altLang="en-US">
                <a:latin typeface="Calibri" panose="020F0502020204030204" pitchFamily="34" charset="0"/>
                <a:cs typeface="Calibri" panose="020F0502020204030204" pitchFamily="34" charset="0"/>
              </a:rPr>
              <a:pPr/>
              <a:t>18</a:t>
            </a:fld>
            <a:endParaRPr lang="en-US" altLang="en-US" dirty="0">
              <a:latin typeface="Calibri" panose="020F0502020204030204" pitchFamily="34" charset="0"/>
              <a:cs typeface="Calibri" panose="020F0502020204030204" pitchFamily="34" charset="0"/>
            </a:endParaRPr>
          </a:p>
        </p:txBody>
      </p:sp>
      <p:sp>
        <p:nvSpPr>
          <p:cNvPr id="86019" name="Rectangle 2">
            <a:extLst>
              <a:ext uri="{FF2B5EF4-FFF2-40B4-BE49-F238E27FC236}">
                <a16:creationId xmlns:a16="http://schemas.microsoft.com/office/drawing/2014/main" id="{7EA84E9E-FC99-4C43-A528-9A7FF5960961}"/>
              </a:ext>
            </a:extLst>
          </p:cNvPr>
          <p:cNvSpPr>
            <a:spLocks noGrp="1" noRot="1" noChangeAspect="1" noChangeArrowheads="1" noTextEdit="1"/>
          </p:cNvSpPr>
          <p:nvPr>
            <p:ph type="sldImg"/>
          </p:nvPr>
        </p:nvSpPr>
        <p:spPr>
          <a:xfrm>
            <a:off x="457200" y="720725"/>
            <a:ext cx="6400800" cy="3600450"/>
          </a:xfrm>
          <a:ln/>
        </p:spPr>
      </p:sp>
      <p:sp>
        <p:nvSpPr>
          <p:cNvPr id="86020" name="Rectangle 3">
            <a:extLst>
              <a:ext uri="{FF2B5EF4-FFF2-40B4-BE49-F238E27FC236}">
                <a16:creationId xmlns:a16="http://schemas.microsoft.com/office/drawing/2014/main" id="{A73B12DA-41E4-4391-923F-39522914625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1824595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D11593-7562-4A83-82DE-3C5FC1E655D5}"/>
              </a:ext>
            </a:extLst>
          </p:cNvPr>
          <p:cNvSpPr>
            <a:spLocks noGrp="1" noChangeArrowheads="1"/>
          </p:cNvSpPr>
          <p:nvPr>
            <p:ph type="sldNum" sz="quarter" idx="5"/>
          </p:nvPr>
        </p:nvSpPr>
        <p:spPr>
          <a:ln/>
        </p:spPr>
        <p:txBody>
          <a:bodyPr/>
          <a:lstStyle/>
          <a:p>
            <a:fld id="{92FF026E-A757-42D4-A48C-B8149BBE5878}" type="slidenum">
              <a:rPr lang="en-US" altLang="en-US"/>
              <a:pPr/>
              <a:t>19</a:t>
            </a:fld>
            <a:endParaRPr lang="en-US" altLang="en-US"/>
          </a:p>
        </p:txBody>
      </p:sp>
      <p:sp>
        <p:nvSpPr>
          <p:cNvPr id="438274" name="Rectangle 2">
            <a:extLst>
              <a:ext uri="{FF2B5EF4-FFF2-40B4-BE49-F238E27FC236}">
                <a16:creationId xmlns:a16="http://schemas.microsoft.com/office/drawing/2014/main" id="{E794E8A5-102F-489C-92EC-5418A0D2EBD7}"/>
              </a:ext>
            </a:extLst>
          </p:cNvPr>
          <p:cNvSpPr>
            <a:spLocks noGrp="1" noRot="1" noChangeAspect="1" noChangeArrowheads="1" noTextEdit="1"/>
          </p:cNvSpPr>
          <p:nvPr>
            <p:ph type="sldImg"/>
          </p:nvPr>
        </p:nvSpPr>
        <p:spPr>
          <a:xfrm>
            <a:off x="457200" y="720725"/>
            <a:ext cx="6400800" cy="3600450"/>
          </a:xfrm>
          <a:ln/>
        </p:spPr>
      </p:sp>
      <p:sp>
        <p:nvSpPr>
          <p:cNvPr id="438275" name="Rectangle 3">
            <a:extLst>
              <a:ext uri="{FF2B5EF4-FFF2-40B4-BE49-F238E27FC236}">
                <a16:creationId xmlns:a16="http://schemas.microsoft.com/office/drawing/2014/main" id="{12F0A2E0-8C69-471D-9A47-C53F23E0C7B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D11593-7562-4A83-82DE-3C5FC1E655D5}"/>
              </a:ext>
            </a:extLst>
          </p:cNvPr>
          <p:cNvSpPr>
            <a:spLocks noGrp="1" noChangeArrowheads="1"/>
          </p:cNvSpPr>
          <p:nvPr>
            <p:ph type="sldNum" sz="quarter" idx="5"/>
          </p:nvPr>
        </p:nvSpPr>
        <p:spPr>
          <a:ln/>
        </p:spPr>
        <p:txBody>
          <a:bodyPr/>
          <a:lstStyle/>
          <a:p>
            <a:fld id="{92FF026E-A757-42D4-A48C-B8149BBE5878}" type="slidenum">
              <a:rPr lang="en-US" altLang="en-US"/>
              <a:pPr/>
              <a:t>20</a:t>
            </a:fld>
            <a:endParaRPr lang="en-US" altLang="en-US"/>
          </a:p>
        </p:txBody>
      </p:sp>
      <p:sp>
        <p:nvSpPr>
          <p:cNvPr id="438274" name="Rectangle 2">
            <a:extLst>
              <a:ext uri="{FF2B5EF4-FFF2-40B4-BE49-F238E27FC236}">
                <a16:creationId xmlns:a16="http://schemas.microsoft.com/office/drawing/2014/main" id="{E794E8A5-102F-489C-92EC-5418A0D2EBD7}"/>
              </a:ext>
            </a:extLst>
          </p:cNvPr>
          <p:cNvSpPr>
            <a:spLocks noGrp="1" noRot="1" noChangeAspect="1" noChangeArrowheads="1" noTextEdit="1"/>
          </p:cNvSpPr>
          <p:nvPr>
            <p:ph type="sldImg"/>
          </p:nvPr>
        </p:nvSpPr>
        <p:spPr>
          <a:xfrm>
            <a:off x="457200" y="720725"/>
            <a:ext cx="6400800" cy="3600450"/>
          </a:xfrm>
          <a:ln/>
        </p:spPr>
      </p:sp>
      <p:sp>
        <p:nvSpPr>
          <p:cNvPr id="438275" name="Rectangle 3">
            <a:extLst>
              <a:ext uri="{FF2B5EF4-FFF2-40B4-BE49-F238E27FC236}">
                <a16:creationId xmlns:a16="http://schemas.microsoft.com/office/drawing/2014/main" id="{12F0A2E0-8C69-471D-9A47-C53F23E0C7BF}"/>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062101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5622E-5DFF-406D-8A65-EB90FC36B4B2}"/>
              </a:ext>
            </a:extLst>
          </p:cNvPr>
          <p:cNvSpPr>
            <a:spLocks noGrp="1" noChangeArrowheads="1"/>
          </p:cNvSpPr>
          <p:nvPr>
            <p:ph type="sldNum" sz="quarter" idx="5"/>
          </p:nvPr>
        </p:nvSpPr>
        <p:spPr>
          <a:ln/>
        </p:spPr>
        <p:txBody>
          <a:bodyPr/>
          <a:lstStyle/>
          <a:p>
            <a:fld id="{F4A54BFB-BF84-4866-B13C-160000EDD5DB}" type="slidenum">
              <a:rPr lang="en-US" altLang="en-US"/>
              <a:pPr/>
              <a:t>21</a:t>
            </a:fld>
            <a:endParaRPr lang="en-US" altLang="en-US"/>
          </a:p>
        </p:txBody>
      </p:sp>
      <p:sp>
        <p:nvSpPr>
          <p:cNvPr id="347138" name="Rectangle 2">
            <a:extLst>
              <a:ext uri="{FF2B5EF4-FFF2-40B4-BE49-F238E27FC236}">
                <a16:creationId xmlns:a16="http://schemas.microsoft.com/office/drawing/2014/main" id="{75D8DF7B-4DE5-4D74-B0EC-9594C413B333}"/>
              </a:ext>
            </a:extLst>
          </p:cNvPr>
          <p:cNvSpPr>
            <a:spLocks noGrp="1" noRot="1" noChangeAspect="1" noChangeArrowheads="1" noTextEdit="1"/>
          </p:cNvSpPr>
          <p:nvPr>
            <p:ph type="sldImg"/>
          </p:nvPr>
        </p:nvSpPr>
        <p:spPr>
          <a:xfrm>
            <a:off x="457200" y="720725"/>
            <a:ext cx="6400800" cy="3600450"/>
          </a:xfrm>
          <a:ln/>
        </p:spPr>
      </p:sp>
      <p:sp>
        <p:nvSpPr>
          <p:cNvPr id="347139" name="Rectangle 3">
            <a:extLst>
              <a:ext uri="{FF2B5EF4-FFF2-40B4-BE49-F238E27FC236}">
                <a16:creationId xmlns:a16="http://schemas.microsoft.com/office/drawing/2014/main" id="{A60CA6B4-E879-4A2E-98F5-52669648038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22</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23</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26548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2</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1487421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24</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193570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7C238D-82E7-49CA-BD19-1123522DCE53}"/>
              </a:ext>
            </a:extLst>
          </p:cNvPr>
          <p:cNvSpPr>
            <a:spLocks noGrp="1" noChangeArrowheads="1"/>
          </p:cNvSpPr>
          <p:nvPr>
            <p:ph type="sldNum" sz="quarter" idx="5"/>
          </p:nvPr>
        </p:nvSpPr>
        <p:spPr>
          <a:ln/>
        </p:spPr>
        <p:txBody>
          <a:bodyPr/>
          <a:lstStyle/>
          <a:p>
            <a:fld id="{E646F5E0-3016-4E09-9DFE-EC40FD27778C}" type="slidenum">
              <a:rPr lang="en-US" altLang="en-US"/>
              <a:pPr/>
              <a:t>26</a:t>
            </a:fld>
            <a:endParaRPr lang="en-US" altLang="en-US"/>
          </a:p>
        </p:txBody>
      </p:sp>
      <p:sp>
        <p:nvSpPr>
          <p:cNvPr id="328706" name="Rectangle 2">
            <a:extLst>
              <a:ext uri="{FF2B5EF4-FFF2-40B4-BE49-F238E27FC236}">
                <a16:creationId xmlns:a16="http://schemas.microsoft.com/office/drawing/2014/main" id="{F31C60DD-8F9B-443D-829E-EA4713077038}"/>
              </a:ext>
            </a:extLst>
          </p:cNvPr>
          <p:cNvSpPr>
            <a:spLocks noGrp="1" noRot="1" noChangeAspect="1" noChangeArrowheads="1" noTextEdit="1"/>
          </p:cNvSpPr>
          <p:nvPr>
            <p:ph type="sldImg"/>
          </p:nvPr>
        </p:nvSpPr>
        <p:spPr>
          <a:xfrm>
            <a:off x="457200" y="720725"/>
            <a:ext cx="6400800" cy="3600450"/>
          </a:xfrm>
          <a:ln/>
        </p:spPr>
      </p:sp>
      <p:sp>
        <p:nvSpPr>
          <p:cNvPr id="328707" name="Rectangle 3">
            <a:extLst>
              <a:ext uri="{FF2B5EF4-FFF2-40B4-BE49-F238E27FC236}">
                <a16:creationId xmlns:a16="http://schemas.microsoft.com/office/drawing/2014/main" id="{1AA75EB4-E0D4-4309-AB37-45B7538EDFE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27</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593152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28</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333286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21637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31</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649762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B4D419-3B00-430A-BFFB-BE0BF6FC164F}"/>
              </a:ext>
            </a:extLst>
          </p:cNvPr>
          <p:cNvSpPr>
            <a:spLocks noGrp="1" noChangeArrowheads="1"/>
          </p:cNvSpPr>
          <p:nvPr>
            <p:ph type="sldNum" sz="quarter" idx="5"/>
          </p:nvPr>
        </p:nvSpPr>
        <p:spPr>
          <a:ln/>
        </p:spPr>
        <p:txBody>
          <a:bodyPr/>
          <a:lstStyle/>
          <a:p>
            <a:fld id="{F832C947-62BE-444B-9365-8E2C1CE3001C}" type="slidenum">
              <a:rPr lang="en-US" altLang="en-US"/>
              <a:pPr/>
              <a:t>32</a:t>
            </a:fld>
            <a:endParaRPr lang="en-US" altLang="en-US"/>
          </a:p>
        </p:txBody>
      </p:sp>
      <p:sp>
        <p:nvSpPr>
          <p:cNvPr id="332802" name="Rectangle 2">
            <a:extLst>
              <a:ext uri="{FF2B5EF4-FFF2-40B4-BE49-F238E27FC236}">
                <a16:creationId xmlns:a16="http://schemas.microsoft.com/office/drawing/2014/main" id="{7DF0DA6A-EA07-4229-988E-E7C44C0C85EB}"/>
              </a:ext>
            </a:extLst>
          </p:cNvPr>
          <p:cNvSpPr>
            <a:spLocks noGrp="1" noRot="1" noChangeAspect="1" noChangeArrowheads="1" noTextEdit="1"/>
          </p:cNvSpPr>
          <p:nvPr>
            <p:ph type="sldImg"/>
          </p:nvPr>
        </p:nvSpPr>
        <p:spPr>
          <a:xfrm>
            <a:off x="457200" y="720725"/>
            <a:ext cx="6400800" cy="3600450"/>
          </a:xfrm>
          <a:ln/>
        </p:spPr>
      </p:sp>
      <p:sp>
        <p:nvSpPr>
          <p:cNvPr id="332803" name="Rectangle 3">
            <a:extLst>
              <a:ext uri="{FF2B5EF4-FFF2-40B4-BE49-F238E27FC236}">
                <a16:creationId xmlns:a16="http://schemas.microsoft.com/office/drawing/2014/main" id="{B7BA5430-0669-48C5-816E-831D2756EE6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33</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541338" y="757238"/>
            <a:ext cx="6719887" cy="3779837"/>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21806">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45034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35</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314820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36</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616281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37</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25047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859472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39</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637291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264877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41</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806300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42</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0659918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43</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92393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800">
                <a:solidFill>
                  <a:schemeClr val="tx1"/>
                </a:solidFill>
                <a:latin typeface="Arial" charset="0"/>
                <a:cs typeface="Arial" charset="0"/>
              </a:defRPr>
            </a:lvl1pPr>
            <a:lvl2pPr marL="1036706" indent="-398733" eaLnBrk="0" hangingPunct="0">
              <a:spcBef>
                <a:spcPct val="30000"/>
              </a:spcBef>
              <a:defRPr sz="1800">
                <a:solidFill>
                  <a:schemeClr val="tx1"/>
                </a:solidFill>
                <a:latin typeface="Arial" charset="0"/>
                <a:cs typeface="Arial" charset="0"/>
              </a:defRPr>
            </a:lvl2pPr>
            <a:lvl3pPr marL="1594933" indent="-318986" eaLnBrk="0" hangingPunct="0">
              <a:spcBef>
                <a:spcPct val="30000"/>
              </a:spcBef>
              <a:defRPr sz="1800">
                <a:solidFill>
                  <a:schemeClr val="tx1"/>
                </a:solidFill>
                <a:latin typeface="Arial" charset="0"/>
                <a:cs typeface="Arial" charset="0"/>
              </a:defRPr>
            </a:lvl3pPr>
            <a:lvl4pPr marL="2232907" indent="-318986" eaLnBrk="0" hangingPunct="0">
              <a:spcBef>
                <a:spcPct val="30000"/>
              </a:spcBef>
              <a:defRPr sz="1800">
                <a:solidFill>
                  <a:schemeClr val="tx1"/>
                </a:solidFill>
                <a:latin typeface="Arial" charset="0"/>
                <a:cs typeface="Arial" charset="0"/>
              </a:defRPr>
            </a:lvl4pPr>
            <a:lvl5pPr marL="2870882" indent="-318986" eaLnBrk="0" hangingPunct="0">
              <a:spcBef>
                <a:spcPct val="30000"/>
              </a:spcBef>
              <a:defRPr sz="1800">
                <a:solidFill>
                  <a:schemeClr val="tx1"/>
                </a:solidFill>
                <a:latin typeface="Arial" charset="0"/>
                <a:cs typeface="Arial" charset="0"/>
              </a:defRPr>
            </a:lvl5pPr>
            <a:lvl6pPr marL="3508854" indent="-318986" eaLnBrk="0" fontAlgn="base" hangingPunct="0">
              <a:spcBef>
                <a:spcPct val="30000"/>
              </a:spcBef>
              <a:spcAft>
                <a:spcPct val="0"/>
              </a:spcAft>
              <a:defRPr sz="1800">
                <a:solidFill>
                  <a:schemeClr val="tx1"/>
                </a:solidFill>
                <a:latin typeface="Arial" charset="0"/>
                <a:cs typeface="Arial" charset="0"/>
              </a:defRPr>
            </a:lvl6pPr>
            <a:lvl7pPr marL="4146829" indent="-318986" eaLnBrk="0" fontAlgn="base" hangingPunct="0">
              <a:spcBef>
                <a:spcPct val="30000"/>
              </a:spcBef>
              <a:spcAft>
                <a:spcPct val="0"/>
              </a:spcAft>
              <a:defRPr sz="1800">
                <a:solidFill>
                  <a:schemeClr val="tx1"/>
                </a:solidFill>
                <a:latin typeface="Arial" charset="0"/>
                <a:cs typeface="Arial" charset="0"/>
              </a:defRPr>
            </a:lvl7pPr>
            <a:lvl8pPr marL="4784801" indent="-318986" eaLnBrk="0" fontAlgn="base" hangingPunct="0">
              <a:spcBef>
                <a:spcPct val="30000"/>
              </a:spcBef>
              <a:spcAft>
                <a:spcPct val="0"/>
              </a:spcAft>
              <a:defRPr sz="1800">
                <a:solidFill>
                  <a:schemeClr val="tx1"/>
                </a:solidFill>
                <a:latin typeface="Arial" charset="0"/>
                <a:cs typeface="Arial" charset="0"/>
              </a:defRPr>
            </a:lvl8pPr>
            <a:lvl9pPr marL="5422776" indent="-318986" eaLnBrk="0" fontAlgn="base" hangingPunct="0">
              <a:spcBef>
                <a:spcPct val="30000"/>
              </a:spcBef>
              <a:spcAft>
                <a:spcPct val="0"/>
              </a:spcAft>
              <a:defRPr sz="1800">
                <a:solidFill>
                  <a:schemeClr val="tx1"/>
                </a:solidFill>
                <a:latin typeface="Arial" charset="0"/>
                <a:cs typeface="Arial" charset="0"/>
              </a:defRPr>
            </a:lvl9pPr>
          </a:lstStyle>
          <a:p>
            <a:pPr defTabSz="1021806"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21806"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541338" y="757238"/>
            <a:ext cx="6719887" cy="3779837"/>
          </a:xfrm>
          <a:ln/>
        </p:spPr>
      </p:sp>
      <p:sp>
        <p:nvSpPr>
          <p:cNvPr id="59396" name="Rectangle 3"/>
          <p:cNvSpPr>
            <a:spLocks noGrp="1" noChangeArrowheads="1"/>
          </p:cNvSpPr>
          <p:nvPr>
            <p:ph type="body" idx="1"/>
          </p:nvPr>
        </p:nvSpPr>
        <p:spPr>
          <a:xfrm>
            <a:off x="1346818" y="5820575"/>
            <a:ext cx="7407493" cy="5514225"/>
          </a:xfrm>
          <a:noFill/>
        </p:spPr>
        <p:txBody>
          <a:bodyPr/>
          <a:lstStyle/>
          <a:p>
            <a:pPr>
              <a:spcBef>
                <a:spcPts val="0"/>
              </a:spcBef>
              <a:spcAft>
                <a:spcPts val="1394"/>
              </a:spcAft>
            </a:pPr>
            <a:endParaRPr lang="en-US" altLang="en-US" sz="1800" b="1" dirty="0">
              <a:latin typeface="+mn-lt"/>
            </a:endParaRPr>
          </a:p>
        </p:txBody>
      </p:sp>
      <p:sp>
        <p:nvSpPr>
          <p:cNvPr id="2" name="Date Placeholder 1"/>
          <p:cNvSpPr>
            <a:spLocks noGrp="1"/>
          </p:cNvSpPr>
          <p:nvPr>
            <p:ph type="dt" idx="10"/>
          </p:nvPr>
        </p:nvSpPr>
        <p:spPr/>
        <p:txBody>
          <a:bodyPr/>
          <a:lstStyle/>
          <a:p>
            <a:pPr defTabSz="1021806">
              <a:defRPr/>
            </a:pPr>
            <a:r>
              <a:rPr lang="en-US" sz="1500">
                <a:solidFill>
                  <a:srgbClr val="000000"/>
                </a:solidFill>
              </a:rPr>
              <a:t>6/24/2018</a:t>
            </a:r>
          </a:p>
        </p:txBody>
      </p:sp>
      <p:sp>
        <p:nvSpPr>
          <p:cNvPr id="3" name="Header Placeholder 2"/>
          <p:cNvSpPr>
            <a:spLocks noGrp="1"/>
          </p:cNvSpPr>
          <p:nvPr>
            <p:ph type="hdr" sz="quarter" idx="11"/>
          </p:nvPr>
        </p:nvSpPr>
        <p:spPr/>
        <p:txBody>
          <a:bodyPr/>
          <a:lstStyle/>
          <a:p>
            <a:pPr defTabSz="1021806">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21806">
              <a:defRPr/>
            </a:pPr>
            <a:r>
              <a:rPr lang="en-US" sz="15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44</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739157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414154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46</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793566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221101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48</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432652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869789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50</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637361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635667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5871919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53</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0238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741" indent="-421438" eaLnBrk="0" hangingPunct="0">
              <a:spcBef>
                <a:spcPct val="30000"/>
              </a:spcBef>
              <a:defRPr sz="1900">
                <a:solidFill>
                  <a:schemeClr val="tx1"/>
                </a:solidFill>
                <a:latin typeface="Arial" charset="0"/>
                <a:cs typeface="Arial" charset="0"/>
              </a:defRPr>
            </a:lvl2pPr>
            <a:lvl3pPr marL="1685757" indent="-337151" eaLnBrk="0" hangingPunct="0">
              <a:spcBef>
                <a:spcPct val="30000"/>
              </a:spcBef>
              <a:defRPr sz="1900">
                <a:solidFill>
                  <a:schemeClr val="tx1"/>
                </a:solidFill>
                <a:latin typeface="Arial" charset="0"/>
                <a:cs typeface="Arial" charset="0"/>
              </a:defRPr>
            </a:lvl3pPr>
            <a:lvl4pPr marL="2360059" indent="-337151" eaLnBrk="0" hangingPunct="0">
              <a:spcBef>
                <a:spcPct val="30000"/>
              </a:spcBef>
              <a:defRPr sz="1900">
                <a:solidFill>
                  <a:schemeClr val="tx1"/>
                </a:solidFill>
                <a:latin typeface="Arial" charset="0"/>
                <a:cs typeface="Arial" charset="0"/>
              </a:defRPr>
            </a:lvl4pPr>
            <a:lvl5pPr marL="3034364" indent="-337151" eaLnBrk="0" hangingPunct="0">
              <a:spcBef>
                <a:spcPct val="30000"/>
              </a:spcBef>
              <a:defRPr sz="1900">
                <a:solidFill>
                  <a:schemeClr val="tx1"/>
                </a:solidFill>
                <a:latin typeface="Arial" charset="0"/>
                <a:cs typeface="Arial" charset="0"/>
              </a:defRPr>
            </a:lvl5pPr>
            <a:lvl6pPr marL="3708666" indent="-337151" eaLnBrk="0" fontAlgn="base" hangingPunct="0">
              <a:spcBef>
                <a:spcPct val="30000"/>
              </a:spcBef>
              <a:spcAft>
                <a:spcPct val="0"/>
              </a:spcAft>
              <a:defRPr sz="1900">
                <a:solidFill>
                  <a:schemeClr val="tx1"/>
                </a:solidFill>
                <a:latin typeface="Arial" charset="0"/>
                <a:cs typeface="Arial" charset="0"/>
              </a:defRPr>
            </a:lvl6pPr>
            <a:lvl7pPr marL="4382971" indent="-337151" eaLnBrk="0" fontAlgn="base" hangingPunct="0">
              <a:spcBef>
                <a:spcPct val="30000"/>
              </a:spcBef>
              <a:spcAft>
                <a:spcPct val="0"/>
              </a:spcAft>
              <a:defRPr sz="1900">
                <a:solidFill>
                  <a:schemeClr val="tx1"/>
                </a:solidFill>
                <a:latin typeface="Arial" charset="0"/>
                <a:cs typeface="Arial" charset="0"/>
              </a:defRPr>
            </a:lvl7pPr>
            <a:lvl8pPr marL="5057273" indent="-337151" eaLnBrk="0" fontAlgn="base" hangingPunct="0">
              <a:spcBef>
                <a:spcPct val="30000"/>
              </a:spcBef>
              <a:spcAft>
                <a:spcPct val="0"/>
              </a:spcAft>
              <a:defRPr sz="1900">
                <a:solidFill>
                  <a:schemeClr val="tx1"/>
                </a:solidFill>
                <a:latin typeface="Arial" charset="0"/>
                <a:cs typeface="Arial" charset="0"/>
              </a:defRPr>
            </a:lvl8pPr>
            <a:lvl9pPr marL="5731576" indent="-337151" eaLnBrk="0" fontAlgn="base" hangingPunct="0">
              <a:spcBef>
                <a:spcPct val="30000"/>
              </a:spcBef>
              <a:spcAft>
                <a:spcPct val="0"/>
              </a:spcAft>
              <a:defRPr sz="1900">
                <a:solidFill>
                  <a:schemeClr val="tx1"/>
                </a:solidFill>
                <a:latin typeface="Arial" charset="0"/>
                <a:cs typeface="Arial" charset="0"/>
              </a:defRPr>
            </a:lvl9pPr>
          </a:lstStyle>
          <a:p>
            <a:pPr defTabSz="107999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79992"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541338" y="757238"/>
            <a:ext cx="6719887" cy="3779837"/>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3"/>
              </a:spcAft>
            </a:pPr>
            <a:endParaRPr lang="en-US" altLang="en-US" sz="1900" b="1" dirty="0">
              <a:latin typeface="+mn-lt"/>
            </a:endParaRPr>
          </a:p>
        </p:txBody>
      </p:sp>
      <p:sp>
        <p:nvSpPr>
          <p:cNvPr id="3" name="Header Placeholder 2"/>
          <p:cNvSpPr>
            <a:spLocks noGrp="1"/>
          </p:cNvSpPr>
          <p:nvPr>
            <p:ph type="hdr" sz="quarter" idx="11"/>
          </p:nvPr>
        </p:nvSpPr>
        <p:spPr/>
        <p:txBody>
          <a:bodyPr/>
          <a:lstStyle/>
          <a:p>
            <a:pPr defTabSz="107999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79992">
              <a:defRPr/>
            </a:pPr>
            <a:r>
              <a:rPr lang="en-US" sz="14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54</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222487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55</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877549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0637899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57</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248986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20167790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B737A6-48BB-4294-80C0-1C373F42B6D7}"/>
              </a:ext>
            </a:extLst>
          </p:cNvPr>
          <p:cNvSpPr>
            <a:spLocks noGrp="1" noChangeArrowheads="1"/>
          </p:cNvSpPr>
          <p:nvPr>
            <p:ph type="sldNum" sz="quarter" idx="5"/>
          </p:nvPr>
        </p:nvSpPr>
        <p:spPr>
          <a:ln/>
        </p:spPr>
        <p:txBody>
          <a:bodyPr/>
          <a:lstStyle/>
          <a:p>
            <a:fld id="{A4DF0969-CCDB-4451-85F8-1984602AC682}" type="slidenum">
              <a:rPr lang="en-US" altLang="en-US"/>
              <a:pPr/>
              <a:t>59</a:t>
            </a:fld>
            <a:endParaRPr lang="en-US" altLang="en-US"/>
          </a:p>
        </p:txBody>
      </p:sp>
      <p:sp>
        <p:nvSpPr>
          <p:cNvPr id="289794" name="Rectangle 2">
            <a:extLst>
              <a:ext uri="{FF2B5EF4-FFF2-40B4-BE49-F238E27FC236}">
                <a16:creationId xmlns:a16="http://schemas.microsoft.com/office/drawing/2014/main" id="{6A032355-6104-48F5-95D9-CD34D348C0CD}"/>
              </a:ext>
            </a:extLst>
          </p:cNvPr>
          <p:cNvSpPr>
            <a:spLocks noGrp="1" noRot="1" noChangeAspect="1" noChangeArrowheads="1" noTextEdit="1"/>
          </p:cNvSpPr>
          <p:nvPr>
            <p:ph type="sldImg"/>
          </p:nvPr>
        </p:nvSpPr>
        <p:spPr>
          <a:xfrm>
            <a:off x="457200" y="720725"/>
            <a:ext cx="6400800" cy="3600450"/>
          </a:xfrm>
          <a:ln/>
        </p:spPr>
      </p:sp>
      <p:sp>
        <p:nvSpPr>
          <p:cNvPr id="289795" name="Rectangle 3">
            <a:extLst>
              <a:ext uri="{FF2B5EF4-FFF2-40B4-BE49-F238E27FC236}">
                <a16:creationId xmlns:a16="http://schemas.microsoft.com/office/drawing/2014/main" id="{9B843752-53AB-4D7B-8408-1E36C57B1A1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B737A6-48BB-4294-80C0-1C373F42B6D7}"/>
              </a:ext>
            </a:extLst>
          </p:cNvPr>
          <p:cNvSpPr>
            <a:spLocks noGrp="1" noChangeArrowheads="1"/>
          </p:cNvSpPr>
          <p:nvPr>
            <p:ph type="sldNum" sz="quarter" idx="5"/>
          </p:nvPr>
        </p:nvSpPr>
        <p:spPr>
          <a:ln/>
        </p:spPr>
        <p:txBody>
          <a:bodyPr/>
          <a:lstStyle/>
          <a:p>
            <a:fld id="{A4DF0969-CCDB-4451-85F8-1984602AC682}" type="slidenum">
              <a:rPr lang="en-US" altLang="en-US"/>
              <a:pPr/>
              <a:t>60</a:t>
            </a:fld>
            <a:endParaRPr lang="en-US" altLang="en-US"/>
          </a:p>
        </p:txBody>
      </p:sp>
      <p:sp>
        <p:nvSpPr>
          <p:cNvPr id="289794" name="Rectangle 2">
            <a:extLst>
              <a:ext uri="{FF2B5EF4-FFF2-40B4-BE49-F238E27FC236}">
                <a16:creationId xmlns:a16="http://schemas.microsoft.com/office/drawing/2014/main" id="{6A032355-6104-48F5-95D9-CD34D348C0CD}"/>
              </a:ext>
            </a:extLst>
          </p:cNvPr>
          <p:cNvSpPr>
            <a:spLocks noGrp="1" noRot="1" noChangeAspect="1" noChangeArrowheads="1" noTextEdit="1"/>
          </p:cNvSpPr>
          <p:nvPr>
            <p:ph type="sldImg"/>
          </p:nvPr>
        </p:nvSpPr>
        <p:spPr>
          <a:xfrm>
            <a:off x="457200" y="720725"/>
            <a:ext cx="6400800" cy="3600450"/>
          </a:xfrm>
          <a:ln/>
        </p:spPr>
      </p:sp>
      <p:sp>
        <p:nvSpPr>
          <p:cNvPr id="289795" name="Rectangle 3">
            <a:extLst>
              <a:ext uri="{FF2B5EF4-FFF2-40B4-BE49-F238E27FC236}">
                <a16:creationId xmlns:a16="http://schemas.microsoft.com/office/drawing/2014/main" id="{9B843752-53AB-4D7B-8408-1E36C57B1A1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1329905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B737A6-48BB-4294-80C0-1C373F42B6D7}"/>
              </a:ext>
            </a:extLst>
          </p:cNvPr>
          <p:cNvSpPr>
            <a:spLocks noGrp="1" noChangeArrowheads="1"/>
          </p:cNvSpPr>
          <p:nvPr>
            <p:ph type="sldNum" sz="quarter" idx="5"/>
          </p:nvPr>
        </p:nvSpPr>
        <p:spPr>
          <a:ln/>
        </p:spPr>
        <p:txBody>
          <a:bodyPr/>
          <a:lstStyle/>
          <a:p>
            <a:fld id="{A4DF0969-CCDB-4451-85F8-1984602AC682}" type="slidenum">
              <a:rPr lang="en-US" altLang="en-US"/>
              <a:pPr/>
              <a:t>61</a:t>
            </a:fld>
            <a:endParaRPr lang="en-US" altLang="en-US"/>
          </a:p>
        </p:txBody>
      </p:sp>
      <p:sp>
        <p:nvSpPr>
          <p:cNvPr id="289794" name="Rectangle 2">
            <a:extLst>
              <a:ext uri="{FF2B5EF4-FFF2-40B4-BE49-F238E27FC236}">
                <a16:creationId xmlns:a16="http://schemas.microsoft.com/office/drawing/2014/main" id="{6A032355-6104-48F5-95D9-CD34D348C0CD}"/>
              </a:ext>
            </a:extLst>
          </p:cNvPr>
          <p:cNvSpPr>
            <a:spLocks noGrp="1" noRot="1" noChangeAspect="1" noChangeArrowheads="1" noTextEdit="1"/>
          </p:cNvSpPr>
          <p:nvPr>
            <p:ph type="sldImg"/>
          </p:nvPr>
        </p:nvSpPr>
        <p:spPr>
          <a:xfrm>
            <a:off x="457200" y="720725"/>
            <a:ext cx="6400800" cy="3600450"/>
          </a:xfrm>
          <a:ln/>
        </p:spPr>
      </p:sp>
      <p:sp>
        <p:nvSpPr>
          <p:cNvPr id="289795" name="Rectangle 3">
            <a:extLst>
              <a:ext uri="{FF2B5EF4-FFF2-40B4-BE49-F238E27FC236}">
                <a16:creationId xmlns:a16="http://schemas.microsoft.com/office/drawing/2014/main" id="{9B843752-53AB-4D7B-8408-1E36C57B1A1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385537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B737A6-48BB-4294-80C0-1C373F42B6D7}"/>
              </a:ext>
            </a:extLst>
          </p:cNvPr>
          <p:cNvSpPr>
            <a:spLocks noGrp="1" noChangeArrowheads="1"/>
          </p:cNvSpPr>
          <p:nvPr>
            <p:ph type="sldNum" sz="quarter" idx="5"/>
          </p:nvPr>
        </p:nvSpPr>
        <p:spPr>
          <a:ln/>
        </p:spPr>
        <p:txBody>
          <a:bodyPr/>
          <a:lstStyle/>
          <a:p>
            <a:fld id="{A4DF0969-CCDB-4451-85F8-1984602AC682}" type="slidenum">
              <a:rPr lang="en-US" altLang="en-US"/>
              <a:pPr/>
              <a:t>62</a:t>
            </a:fld>
            <a:endParaRPr lang="en-US" altLang="en-US"/>
          </a:p>
        </p:txBody>
      </p:sp>
      <p:sp>
        <p:nvSpPr>
          <p:cNvPr id="289794" name="Rectangle 2">
            <a:extLst>
              <a:ext uri="{FF2B5EF4-FFF2-40B4-BE49-F238E27FC236}">
                <a16:creationId xmlns:a16="http://schemas.microsoft.com/office/drawing/2014/main" id="{6A032355-6104-48F5-95D9-CD34D348C0CD}"/>
              </a:ext>
            </a:extLst>
          </p:cNvPr>
          <p:cNvSpPr>
            <a:spLocks noGrp="1" noRot="1" noChangeAspect="1" noChangeArrowheads="1" noTextEdit="1"/>
          </p:cNvSpPr>
          <p:nvPr>
            <p:ph type="sldImg"/>
          </p:nvPr>
        </p:nvSpPr>
        <p:spPr>
          <a:xfrm>
            <a:off x="457200" y="720725"/>
            <a:ext cx="6400800" cy="3600450"/>
          </a:xfrm>
          <a:ln/>
        </p:spPr>
      </p:sp>
      <p:sp>
        <p:nvSpPr>
          <p:cNvPr id="289795" name="Rectangle 3">
            <a:extLst>
              <a:ext uri="{FF2B5EF4-FFF2-40B4-BE49-F238E27FC236}">
                <a16:creationId xmlns:a16="http://schemas.microsoft.com/office/drawing/2014/main" id="{9B843752-53AB-4D7B-8408-1E36C57B1A1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099792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7614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1095152" indent="-420059">
              <a:spcBef>
                <a:spcPct val="30000"/>
              </a:spcBef>
              <a:defRPr sz="1500">
                <a:solidFill>
                  <a:schemeClr val="tx1"/>
                </a:solidFill>
                <a:latin typeface="Arial" panose="020B0604020202020204" pitchFamily="34" charset="0"/>
                <a:cs typeface="Arial" panose="020B0604020202020204" pitchFamily="34" charset="0"/>
              </a:defRPr>
            </a:lvl2pPr>
            <a:lvl3pPr marL="1685861" indent="-335673">
              <a:spcBef>
                <a:spcPct val="30000"/>
              </a:spcBef>
              <a:defRPr sz="1500">
                <a:solidFill>
                  <a:schemeClr val="tx1"/>
                </a:solidFill>
                <a:latin typeface="Arial" panose="020B0604020202020204" pitchFamily="34" charset="0"/>
                <a:cs typeface="Arial" panose="020B0604020202020204" pitchFamily="34" charset="0"/>
              </a:defRPr>
            </a:lvl3pPr>
            <a:lvl4pPr marL="2359079" indent="-335673">
              <a:spcBef>
                <a:spcPct val="30000"/>
              </a:spcBef>
              <a:defRPr sz="1500">
                <a:solidFill>
                  <a:schemeClr val="tx1"/>
                </a:solidFill>
                <a:latin typeface="Arial" panose="020B0604020202020204" pitchFamily="34" charset="0"/>
                <a:cs typeface="Arial" panose="020B0604020202020204" pitchFamily="34" charset="0"/>
              </a:defRPr>
            </a:lvl4pPr>
            <a:lvl5pPr marL="3034174" indent="-335673">
              <a:spcBef>
                <a:spcPct val="30000"/>
              </a:spcBef>
              <a:defRPr sz="1500">
                <a:solidFill>
                  <a:schemeClr val="tx1"/>
                </a:solidFill>
                <a:latin typeface="Arial" panose="020B0604020202020204" pitchFamily="34" charset="0"/>
                <a:cs typeface="Arial" panose="020B0604020202020204" pitchFamily="34" charset="0"/>
              </a:defRPr>
            </a:lvl5pPr>
            <a:lvl6pPr marL="3574250"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411432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654401"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519447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F2A336B0-4F46-4FEA-BD6B-3A7DD238EB45}" type="slidenum">
              <a:rPr lang="en-US" altLang="en-US" sz="1900">
                <a:solidFill>
                  <a:srgbClr val="000000"/>
                </a:solidFill>
                <a:latin typeface="Calibri" panose="020F0502020204030204" pitchFamily="34" charset="0"/>
                <a:cs typeface="Calibri" panose="020F0502020204030204" pitchFamily="34" charset="0"/>
              </a:rPr>
              <a:pPr defTabSz="1080151">
                <a:spcBef>
                  <a:spcPct val="0"/>
                </a:spcBef>
                <a:defRPr/>
              </a:pPr>
              <a:t>6</a:t>
            </a:fld>
            <a:endParaRPr lang="en-US" altLang="en-US" sz="19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541338" y="757238"/>
            <a:ext cx="6719887" cy="3779837"/>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437272" y="6112290"/>
            <a:ext cx="7901139" cy="5788848"/>
          </a:xfrm>
        </p:spPr>
        <p:txBody>
          <a:bodyPr/>
          <a:lstStyle/>
          <a:p>
            <a:pPr>
              <a:spcBef>
                <a:spcPts val="0"/>
              </a:spcBef>
              <a:spcAft>
                <a:spcPts val="1474"/>
              </a:spcAft>
              <a:defRPr/>
            </a:pPr>
            <a:endParaRPr lang="en-US" altLang="en-US" sz="19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654923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68B5C4-2760-48BB-B69C-9EA23B5B754D}"/>
              </a:ext>
            </a:extLst>
          </p:cNvPr>
          <p:cNvSpPr>
            <a:spLocks noGrp="1" noChangeArrowheads="1"/>
          </p:cNvSpPr>
          <p:nvPr>
            <p:ph type="sldNum" sz="quarter" idx="5"/>
          </p:nvPr>
        </p:nvSpPr>
        <p:spPr>
          <a:ln/>
        </p:spPr>
        <p:txBody>
          <a:bodyPr/>
          <a:lstStyle/>
          <a:p>
            <a:fld id="{8F1CC0BB-4FCE-4044-AB78-7124736EF309}" type="slidenum">
              <a:rPr lang="en-US" altLang="en-US"/>
              <a:pPr/>
              <a:t>65</a:t>
            </a:fld>
            <a:endParaRPr lang="en-US" altLang="en-US"/>
          </a:p>
        </p:txBody>
      </p:sp>
      <p:sp>
        <p:nvSpPr>
          <p:cNvPr id="324610" name="Rectangle 2">
            <a:extLst>
              <a:ext uri="{FF2B5EF4-FFF2-40B4-BE49-F238E27FC236}">
                <a16:creationId xmlns:a16="http://schemas.microsoft.com/office/drawing/2014/main" id="{DF13BF08-D136-4207-96E9-F6F948D8EFD6}"/>
              </a:ext>
            </a:extLst>
          </p:cNvPr>
          <p:cNvSpPr>
            <a:spLocks noGrp="1" noRot="1" noChangeAspect="1" noChangeArrowheads="1" noTextEdit="1"/>
          </p:cNvSpPr>
          <p:nvPr>
            <p:ph type="sldImg"/>
          </p:nvPr>
        </p:nvSpPr>
        <p:spPr>
          <a:xfrm>
            <a:off x="457200" y="720725"/>
            <a:ext cx="6400800" cy="3600450"/>
          </a:xfrm>
          <a:ln/>
        </p:spPr>
      </p:sp>
      <p:sp>
        <p:nvSpPr>
          <p:cNvPr id="324611" name="Rectangle 3">
            <a:extLst>
              <a:ext uri="{FF2B5EF4-FFF2-40B4-BE49-F238E27FC236}">
                <a16:creationId xmlns:a16="http://schemas.microsoft.com/office/drawing/2014/main" id="{93EEA764-2D44-4D29-A1BE-AAE48EFA337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2E7DB9-FBF5-45F9-A3B1-943C82789E7D}"/>
              </a:ext>
            </a:extLst>
          </p:cNvPr>
          <p:cNvSpPr>
            <a:spLocks noGrp="1" noChangeArrowheads="1"/>
          </p:cNvSpPr>
          <p:nvPr>
            <p:ph type="sldNum" sz="quarter" idx="5"/>
          </p:nvPr>
        </p:nvSpPr>
        <p:spPr>
          <a:ln/>
        </p:spPr>
        <p:txBody>
          <a:bodyPr/>
          <a:lstStyle/>
          <a:p>
            <a:fld id="{3F0CF8FE-D889-4917-9A65-16B46A551398}" type="slidenum">
              <a:rPr lang="en-US" altLang="en-US"/>
              <a:pPr/>
              <a:t>66</a:t>
            </a:fld>
            <a:endParaRPr lang="en-US" altLang="en-US"/>
          </a:p>
        </p:txBody>
      </p:sp>
      <p:sp>
        <p:nvSpPr>
          <p:cNvPr id="414722" name="Rectangle 2">
            <a:extLst>
              <a:ext uri="{FF2B5EF4-FFF2-40B4-BE49-F238E27FC236}">
                <a16:creationId xmlns:a16="http://schemas.microsoft.com/office/drawing/2014/main" id="{705EEE75-AD1D-4266-9DE0-3EA00B8F0F0F}"/>
              </a:ext>
            </a:extLst>
          </p:cNvPr>
          <p:cNvSpPr>
            <a:spLocks noGrp="1" noRot="1" noChangeAspect="1" noChangeArrowheads="1" noTextEdit="1"/>
          </p:cNvSpPr>
          <p:nvPr>
            <p:ph type="sldImg"/>
          </p:nvPr>
        </p:nvSpPr>
        <p:spPr>
          <a:xfrm>
            <a:off x="457200" y="720725"/>
            <a:ext cx="6400800" cy="3600450"/>
          </a:xfrm>
          <a:ln/>
        </p:spPr>
      </p:sp>
      <p:sp>
        <p:nvSpPr>
          <p:cNvPr id="414723" name="Rectangle 3">
            <a:extLst>
              <a:ext uri="{FF2B5EF4-FFF2-40B4-BE49-F238E27FC236}">
                <a16:creationId xmlns:a16="http://schemas.microsoft.com/office/drawing/2014/main" id="{4BF1FCA8-57F3-4E2F-B774-9B37514AA88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68B5C4-2760-48BB-B69C-9EA23B5B754D}"/>
              </a:ext>
            </a:extLst>
          </p:cNvPr>
          <p:cNvSpPr>
            <a:spLocks noGrp="1" noChangeArrowheads="1"/>
          </p:cNvSpPr>
          <p:nvPr>
            <p:ph type="sldNum" sz="quarter" idx="5"/>
          </p:nvPr>
        </p:nvSpPr>
        <p:spPr>
          <a:ln/>
        </p:spPr>
        <p:txBody>
          <a:bodyPr/>
          <a:lstStyle/>
          <a:p>
            <a:fld id="{8F1CC0BB-4FCE-4044-AB78-7124736EF309}" type="slidenum">
              <a:rPr lang="en-US" altLang="en-US"/>
              <a:pPr/>
              <a:t>68</a:t>
            </a:fld>
            <a:endParaRPr lang="en-US" altLang="en-US"/>
          </a:p>
        </p:txBody>
      </p:sp>
      <p:sp>
        <p:nvSpPr>
          <p:cNvPr id="324610" name="Rectangle 2">
            <a:extLst>
              <a:ext uri="{FF2B5EF4-FFF2-40B4-BE49-F238E27FC236}">
                <a16:creationId xmlns:a16="http://schemas.microsoft.com/office/drawing/2014/main" id="{DF13BF08-D136-4207-96E9-F6F948D8EFD6}"/>
              </a:ext>
            </a:extLst>
          </p:cNvPr>
          <p:cNvSpPr>
            <a:spLocks noGrp="1" noRot="1" noChangeAspect="1" noChangeArrowheads="1" noTextEdit="1"/>
          </p:cNvSpPr>
          <p:nvPr>
            <p:ph type="sldImg"/>
          </p:nvPr>
        </p:nvSpPr>
        <p:spPr>
          <a:xfrm>
            <a:off x="457200" y="720725"/>
            <a:ext cx="6400800" cy="3600450"/>
          </a:xfrm>
          <a:ln/>
        </p:spPr>
      </p:sp>
      <p:sp>
        <p:nvSpPr>
          <p:cNvPr id="324611" name="Rectangle 3">
            <a:extLst>
              <a:ext uri="{FF2B5EF4-FFF2-40B4-BE49-F238E27FC236}">
                <a16:creationId xmlns:a16="http://schemas.microsoft.com/office/drawing/2014/main" id="{93EEA764-2D44-4D29-A1BE-AAE48EFA337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324163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26386611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B92ADA-C0BC-4746-AEA2-9D33F89E0228}"/>
              </a:ext>
            </a:extLst>
          </p:cNvPr>
          <p:cNvSpPr>
            <a:spLocks noGrp="1" noChangeArrowheads="1"/>
          </p:cNvSpPr>
          <p:nvPr>
            <p:ph type="sldNum" sz="quarter" idx="5"/>
          </p:nvPr>
        </p:nvSpPr>
        <p:spPr>
          <a:ln/>
        </p:spPr>
        <p:txBody>
          <a:bodyPr/>
          <a:lstStyle/>
          <a:p>
            <a:fld id="{EC0F2110-D116-4777-BC79-1C030834C20E}" type="slidenum">
              <a:rPr lang="en-US" altLang="en-US"/>
              <a:pPr/>
              <a:t>70</a:t>
            </a:fld>
            <a:endParaRPr lang="en-US" altLang="en-US"/>
          </a:p>
        </p:txBody>
      </p:sp>
      <p:sp>
        <p:nvSpPr>
          <p:cNvPr id="362498" name="Rectangle 2">
            <a:extLst>
              <a:ext uri="{FF2B5EF4-FFF2-40B4-BE49-F238E27FC236}">
                <a16:creationId xmlns:a16="http://schemas.microsoft.com/office/drawing/2014/main" id="{E5670A04-4ED1-4EDA-A1A7-6A6E4392532A}"/>
              </a:ext>
            </a:extLst>
          </p:cNvPr>
          <p:cNvSpPr>
            <a:spLocks noGrp="1" noRot="1" noChangeAspect="1" noChangeArrowheads="1" noTextEdit="1"/>
          </p:cNvSpPr>
          <p:nvPr>
            <p:ph type="sldImg"/>
          </p:nvPr>
        </p:nvSpPr>
        <p:spPr>
          <a:xfrm>
            <a:off x="457200" y="720725"/>
            <a:ext cx="6400800" cy="3600450"/>
          </a:xfrm>
          <a:ln/>
        </p:spPr>
      </p:sp>
      <p:sp>
        <p:nvSpPr>
          <p:cNvPr id="362499" name="Rectangle 3">
            <a:extLst>
              <a:ext uri="{FF2B5EF4-FFF2-40B4-BE49-F238E27FC236}">
                <a16:creationId xmlns:a16="http://schemas.microsoft.com/office/drawing/2014/main" id="{1640678D-DA29-42C8-84B4-B41EB86EC0A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71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42367416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49C153-E765-40CE-BDBC-31386C95A4EE}"/>
              </a:ext>
            </a:extLst>
          </p:cNvPr>
          <p:cNvSpPr>
            <a:spLocks noGrp="1" noChangeArrowheads="1"/>
          </p:cNvSpPr>
          <p:nvPr>
            <p:ph type="sldNum" sz="quarter" idx="5"/>
          </p:nvPr>
        </p:nvSpPr>
        <p:spPr>
          <a:ln/>
        </p:spPr>
        <p:txBody>
          <a:bodyPr/>
          <a:lstStyle/>
          <a:p>
            <a:fld id="{A416271D-2672-4E72-9A3E-CC1ED6125147}" type="slidenum">
              <a:rPr lang="en-US" altLang="en-US"/>
              <a:pPr/>
              <a:t>72</a:t>
            </a:fld>
            <a:endParaRPr lang="en-US" altLang="en-US"/>
          </a:p>
        </p:txBody>
      </p:sp>
      <p:sp>
        <p:nvSpPr>
          <p:cNvPr id="418818" name="Rectangle 2">
            <a:extLst>
              <a:ext uri="{FF2B5EF4-FFF2-40B4-BE49-F238E27FC236}">
                <a16:creationId xmlns:a16="http://schemas.microsoft.com/office/drawing/2014/main" id="{F8B63DA0-DCC3-4C2B-8E4D-34D7B3A498ED}"/>
              </a:ext>
            </a:extLst>
          </p:cNvPr>
          <p:cNvSpPr>
            <a:spLocks noGrp="1" noRot="1" noChangeAspect="1" noChangeArrowheads="1" noTextEdit="1"/>
          </p:cNvSpPr>
          <p:nvPr>
            <p:ph type="sldImg"/>
          </p:nvPr>
        </p:nvSpPr>
        <p:spPr>
          <a:xfrm>
            <a:off x="457200" y="720725"/>
            <a:ext cx="6400800" cy="3600450"/>
          </a:xfrm>
          <a:ln/>
        </p:spPr>
      </p:sp>
      <p:sp>
        <p:nvSpPr>
          <p:cNvPr id="418819" name="Rectangle 3">
            <a:extLst>
              <a:ext uri="{FF2B5EF4-FFF2-40B4-BE49-F238E27FC236}">
                <a16:creationId xmlns:a16="http://schemas.microsoft.com/office/drawing/2014/main" id="{410B693F-7FA9-457B-8729-D7F86C55EAA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73</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6729719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74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245981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10</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4852522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249D15-B8DE-4683-AD60-9603618187D1}"/>
              </a:ext>
            </a:extLst>
          </p:cNvPr>
          <p:cNvSpPr>
            <a:spLocks noGrp="1" noChangeArrowheads="1"/>
          </p:cNvSpPr>
          <p:nvPr>
            <p:ph type="sldNum" sz="quarter" idx="5"/>
          </p:nvPr>
        </p:nvSpPr>
        <p:spPr>
          <a:ln/>
        </p:spPr>
        <p:txBody>
          <a:bodyPr/>
          <a:lstStyle/>
          <a:p>
            <a:fld id="{EE530415-4FE8-4D28-8604-070FFEA22BAD}" type="slidenum">
              <a:rPr lang="en-US" altLang="en-US"/>
              <a:pPr/>
              <a:t>75</a:t>
            </a:fld>
            <a:endParaRPr lang="en-US" altLang="en-US"/>
          </a:p>
        </p:txBody>
      </p:sp>
      <p:sp>
        <p:nvSpPr>
          <p:cNvPr id="360450" name="Rectangle 2">
            <a:extLst>
              <a:ext uri="{FF2B5EF4-FFF2-40B4-BE49-F238E27FC236}">
                <a16:creationId xmlns:a16="http://schemas.microsoft.com/office/drawing/2014/main" id="{D86580BF-59ED-4919-8790-A93B5C1FE991}"/>
              </a:ext>
            </a:extLst>
          </p:cNvPr>
          <p:cNvSpPr>
            <a:spLocks noGrp="1" noRot="1" noChangeAspect="1" noChangeArrowheads="1" noTextEdit="1"/>
          </p:cNvSpPr>
          <p:nvPr>
            <p:ph type="sldImg"/>
          </p:nvPr>
        </p:nvSpPr>
        <p:spPr>
          <a:xfrm>
            <a:off x="457200" y="720725"/>
            <a:ext cx="6400800" cy="3600450"/>
          </a:xfrm>
          <a:ln/>
        </p:spPr>
      </p:sp>
      <p:sp>
        <p:nvSpPr>
          <p:cNvPr id="360451" name="Rectangle 3">
            <a:extLst>
              <a:ext uri="{FF2B5EF4-FFF2-40B4-BE49-F238E27FC236}">
                <a16:creationId xmlns:a16="http://schemas.microsoft.com/office/drawing/2014/main" id="{E412DE93-3CED-48FA-BF7C-FFE66A98425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944201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249D15-B8DE-4683-AD60-9603618187D1}"/>
              </a:ext>
            </a:extLst>
          </p:cNvPr>
          <p:cNvSpPr>
            <a:spLocks noGrp="1" noChangeArrowheads="1"/>
          </p:cNvSpPr>
          <p:nvPr>
            <p:ph type="sldNum" sz="quarter" idx="5"/>
          </p:nvPr>
        </p:nvSpPr>
        <p:spPr>
          <a:ln/>
        </p:spPr>
        <p:txBody>
          <a:bodyPr/>
          <a:lstStyle/>
          <a:p>
            <a:fld id="{EE530415-4FE8-4D28-8604-070FFEA22BAD}" type="slidenum">
              <a:rPr lang="en-US" altLang="en-US"/>
              <a:pPr/>
              <a:t>76</a:t>
            </a:fld>
            <a:endParaRPr lang="en-US" altLang="en-US"/>
          </a:p>
        </p:txBody>
      </p:sp>
      <p:sp>
        <p:nvSpPr>
          <p:cNvPr id="360450" name="Rectangle 2">
            <a:extLst>
              <a:ext uri="{FF2B5EF4-FFF2-40B4-BE49-F238E27FC236}">
                <a16:creationId xmlns:a16="http://schemas.microsoft.com/office/drawing/2014/main" id="{D86580BF-59ED-4919-8790-A93B5C1FE991}"/>
              </a:ext>
            </a:extLst>
          </p:cNvPr>
          <p:cNvSpPr>
            <a:spLocks noGrp="1" noRot="1" noChangeAspect="1" noChangeArrowheads="1" noTextEdit="1"/>
          </p:cNvSpPr>
          <p:nvPr>
            <p:ph type="sldImg"/>
          </p:nvPr>
        </p:nvSpPr>
        <p:spPr>
          <a:xfrm>
            <a:off x="457200" y="720725"/>
            <a:ext cx="6400800" cy="3600450"/>
          </a:xfrm>
          <a:ln/>
        </p:spPr>
      </p:sp>
      <p:sp>
        <p:nvSpPr>
          <p:cNvPr id="360451" name="Rectangle 3">
            <a:extLst>
              <a:ext uri="{FF2B5EF4-FFF2-40B4-BE49-F238E27FC236}">
                <a16:creationId xmlns:a16="http://schemas.microsoft.com/office/drawing/2014/main" id="{E412DE93-3CED-48FA-BF7C-FFE66A98425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77</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3017635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FD9DBCA-02BE-4EE1-9AB6-CFAF1D61CB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3179E4-6209-421F-96EF-E883D4E7D371}" type="slidenum">
              <a:rPr lang="en-US" altLang="en-US">
                <a:latin typeface="Calibri" panose="020F0502020204030204" pitchFamily="34" charset="0"/>
                <a:cs typeface="Calibri" panose="020F0502020204030204" pitchFamily="34" charset="0"/>
              </a:rPr>
              <a:pPr/>
              <a:t>12</a:t>
            </a:fld>
            <a:endParaRPr lang="en-US" altLang="en-US" dirty="0">
              <a:latin typeface="Calibri" panose="020F0502020204030204" pitchFamily="34" charset="0"/>
              <a:cs typeface="Calibri" panose="020F0502020204030204" pitchFamily="34" charset="0"/>
            </a:endParaRPr>
          </a:p>
        </p:txBody>
      </p:sp>
      <p:sp>
        <p:nvSpPr>
          <p:cNvPr id="46083" name="Rectangle 2">
            <a:extLst>
              <a:ext uri="{FF2B5EF4-FFF2-40B4-BE49-F238E27FC236}">
                <a16:creationId xmlns:a16="http://schemas.microsoft.com/office/drawing/2014/main" id="{C3980D2D-D0E6-446A-893C-D2DA3C0EB608}"/>
              </a:ext>
            </a:extLst>
          </p:cNvPr>
          <p:cNvSpPr>
            <a:spLocks noGrp="1" noRot="1" noChangeAspect="1" noChangeArrowheads="1" noTextEdit="1"/>
          </p:cNvSpPr>
          <p:nvPr>
            <p:ph type="sldImg"/>
          </p:nvPr>
        </p:nvSpPr>
        <p:spPr>
          <a:xfrm>
            <a:off x="457200" y="720725"/>
            <a:ext cx="6400800" cy="3600450"/>
          </a:xfrm>
          <a:ln/>
        </p:spPr>
      </p:sp>
      <p:sp>
        <p:nvSpPr>
          <p:cNvPr id="46084" name="Rectangle 3">
            <a:extLst>
              <a:ext uri="{FF2B5EF4-FFF2-40B4-BE49-F238E27FC236}">
                <a16:creationId xmlns:a16="http://schemas.microsoft.com/office/drawing/2014/main" id="{34835F76-6E66-42C7-809A-8C3ED24B775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13</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65BB15-6DF5-41A4-9756-413D3007302F}" type="slidenum">
              <a:rPr lang="en-US" altLang="en-US" smtClean="0"/>
              <a:pPr>
                <a:defRPr/>
              </a:pPr>
              <a:t>‹#›</a:t>
            </a:fld>
            <a:endParaRPr lang="en-US" altLang="en-US"/>
          </a:p>
        </p:txBody>
      </p:sp>
    </p:spTree>
    <p:extLst>
      <p:ext uri="{BB962C8B-B14F-4D97-AF65-F5344CB8AC3E}">
        <p14:creationId xmlns:p14="http://schemas.microsoft.com/office/powerpoint/2010/main" val="427399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3D47961-179F-4996-BBEE-0638F8BE28C7}" type="slidenum">
              <a:rPr lang="en-US" altLang="en-US" smtClean="0"/>
              <a:pPr>
                <a:defRPr/>
              </a:pPr>
              <a:t>‹#›</a:t>
            </a:fld>
            <a:endParaRPr lang="en-US" altLang="en-US"/>
          </a:p>
        </p:txBody>
      </p:sp>
    </p:spTree>
    <p:extLst>
      <p:ext uri="{BB962C8B-B14F-4D97-AF65-F5344CB8AC3E}">
        <p14:creationId xmlns:p14="http://schemas.microsoft.com/office/powerpoint/2010/main" val="44221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55FB87-5603-4F8E-9A9E-617E20B3D4E1}" type="slidenum">
              <a:rPr lang="en-US" altLang="en-US" smtClean="0"/>
              <a:pPr>
                <a:defRPr/>
              </a:pPr>
              <a:t>‹#›</a:t>
            </a:fld>
            <a:endParaRPr lang="en-US" altLang="en-US"/>
          </a:p>
        </p:txBody>
      </p:sp>
    </p:spTree>
    <p:extLst>
      <p:ext uri="{BB962C8B-B14F-4D97-AF65-F5344CB8AC3E}">
        <p14:creationId xmlns:p14="http://schemas.microsoft.com/office/powerpoint/2010/main" val="2173596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2940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DB67132-5662-4A90-93CD-C81A29A18478}" type="slidenum">
              <a:rPr lang="en-US" altLang="en-US" smtClean="0"/>
              <a:pPr/>
              <a:t>‹#›</a:t>
            </a:fld>
            <a:endParaRPr lang="en-US" altLang="en-US"/>
          </a:p>
        </p:txBody>
      </p:sp>
    </p:spTree>
    <p:extLst>
      <p:ext uri="{BB962C8B-B14F-4D97-AF65-F5344CB8AC3E}">
        <p14:creationId xmlns:p14="http://schemas.microsoft.com/office/powerpoint/2010/main" val="344133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1C5CA6C-5365-44EB-AC09-7BFBE8D583D2}" type="slidenum">
              <a:rPr lang="en-US" altLang="en-US" smtClean="0"/>
              <a:pPr/>
              <a:t>‹#›</a:t>
            </a:fld>
            <a:endParaRPr lang="en-US" altLang="en-US"/>
          </a:p>
        </p:txBody>
      </p:sp>
    </p:spTree>
    <p:extLst>
      <p:ext uri="{BB962C8B-B14F-4D97-AF65-F5344CB8AC3E}">
        <p14:creationId xmlns:p14="http://schemas.microsoft.com/office/powerpoint/2010/main" val="381279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58D998D-4DD9-42CE-AF06-ED2EDED33540}" type="slidenum">
              <a:rPr lang="en-US" altLang="en-US" smtClean="0"/>
              <a:pPr/>
              <a:t>‹#›</a:t>
            </a:fld>
            <a:endParaRPr lang="en-US" altLang="en-US"/>
          </a:p>
        </p:txBody>
      </p:sp>
    </p:spTree>
    <p:extLst>
      <p:ext uri="{BB962C8B-B14F-4D97-AF65-F5344CB8AC3E}">
        <p14:creationId xmlns:p14="http://schemas.microsoft.com/office/powerpoint/2010/main" val="1345346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52C3781-8A68-46ED-8BF1-71948FC96876}" type="slidenum">
              <a:rPr lang="en-US" altLang="en-US" smtClean="0"/>
              <a:pPr/>
              <a:t>‹#›</a:t>
            </a:fld>
            <a:endParaRPr lang="en-US" altLang="en-US"/>
          </a:p>
        </p:txBody>
      </p:sp>
    </p:spTree>
    <p:extLst>
      <p:ext uri="{BB962C8B-B14F-4D97-AF65-F5344CB8AC3E}">
        <p14:creationId xmlns:p14="http://schemas.microsoft.com/office/powerpoint/2010/main" val="4142209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E16DFFB9-A0F3-48F8-B357-6B495C7B6AED}" type="slidenum">
              <a:rPr lang="en-US" altLang="en-US" smtClean="0"/>
              <a:pPr/>
              <a:t>‹#›</a:t>
            </a:fld>
            <a:endParaRPr lang="en-US" altLang="en-US"/>
          </a:p>
        </p:txBody>
      </p:sp>
    </p:spTree>
    <p:extLst>
      <p:ext uri="{BB962C8B-B14F-4D97-AF65-F5344CB8AC3E}">
        <p14:creationId xmlns:p14="http://schemas.microsoft.com/office/powerpoint/2010/main" val="3947701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68463DBB-307E-4E8C-8CBC-7E43C6BBBB70}" type="slidenum">
              <a:rPr lang="en-US" altLang="en-US" smtClean="0"/>
              <a:pPr/>
              <a:t>‹#›</a:t>
            </a:fld>
            <a:endParaRPr lang="en-US" altLang="en-US"/>
          </a:p>
        </p:txBody>
      </p:sp>
    </p:spTree>
    <p:extLst>
      <p:ext uri="{BB962C8B-B14F-4D97-AF65-F5344CB8AC3E}">
        <p14:creationId xmlns:p14="http://schemas.microsoft.com/office/powerpoint/2010/main" val="691179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8A848A8-542B-4021-94BA-A49E13BAC3AC}" type="slidenum">
              <a:rPr lang="en-US" altLang="en-US" smtClean="0"/>
              <a:pPr/>
              <a:t>‹#›</a:t>
            </a:fld>
            <a:endParaRPr lang="en-US" altLang="en-US"/>
          </a:p>
        </p:txBody>
      </p:sp>
    </p:spTree>
    <p:extLst>
      <p:ext uri="{BB962C8B-B14F-4D97-AF65-F5344CB8AC3E}">
        <p14:creationId xmlns:p14="http://schemas.microsoft.com/office/powerpoint/2010/main" val="122917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B70DE8E-C1DE-4D93-9ADB-61B375DD7737}" type="slidenum">
              <a:rPr lang="en-US" altLang="en-US" smtClean="0"/>
              <a:pPr>
                <a:defRPr/>
              </a:pPr>
              <a:t>‹#›</a:t>
            </a:fld>
            <a:endParaRPr lang="en-US" altLang="en-US"/>
          </a:p>
        </p:txBody>
      </p:sp>
    </p:spTree>
    <p:extLst>
      <p:ext uri="{BB962C8B-B14F-4D97-AF65-F5344CB8AC3E}">
        <p14:creationId xmlns:p14="http://schemas.microsoft.com/office/powerpoint/2010/main" val="2763132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17D912A-03CD-4D47-AE01-2AC5BDEFD921}" type="slidenum">
              <a:rPr lang="en-US" altLang="en-US" smtClean="0"/>
              <a:pPr/>
              <a:t>‹#›</a:t>
            </a:fld>
            <a:endParaRPr lang="en-US" altLang="en-US"/>
          </a:p>
        </p:txBody>
      </p:sp>
    </p:spTree>
    <p:extLst>
      <p:ext uri="{BB962C8B-B14F-4D97-AF65-F5344CB8AC3E}">
        <p14:creationId xmlns:p14="http://schemas.microsoft.com/office/powerpoint/2010/main" val="124808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DDDCD85-0D22-4C19-8511-816A8F0688DC}" type="slidenum">
              <a:rPr lang="en-US" altLang="en-US" smtClean="0"/>
              <a:pPr/>
              <a:t>‹#›</a:t>
            </a:fld>
            <a:endParaRPr lang="en-US" altLang="en-US"/>
          </a:p>
        </p:txBody>
      </p:sp>
    </p:spTree>
    <p:extLst>
      <p:ext uri="{BB962C8B-B14F-4D97-AF65-F5344CB8AC3E}">
        <p14:creationId xmlns:p14="http://schemas.microsoft.com/office/powerpoint/2010/main" val="1398631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BFC39AC-8FEF-471B-80E8-DFD58F17EB64}" type="slidenum">
              <a:rPr lang="en-US" altLang="en-US" smtClean="0"/>
              <a:pPr/>
              <a:t>‹#›</a:t>
            </a:fld>
            <a:endParaRPr lang="en-US" altLang="en-US"/>
          </a:p>
        </p:txBody>
      </p:sp>
    </p:spTree>
    <p:extLst>
      <p:ext uri="{BB962C8B-B14F-4D97-AF65-F5344CB8AC3E}">
        <p14:creationId xmlns:p14="http://schemas.microsoft.com/office/powerpoint/2010/main" val="1596214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34A4BF5-8E24-46E9-9269-98964159E0A3}" type="slidenum">
              <a:rPr lang="en-US" altLang="en-US" smtClean="0"/>
              <a:pPr/>
              <a:t>‹#›</a:t>
            </a:fld>
            <a:endParaRPr lang="en-US" altLang="en-US"/>
          </a:p>
        </p:txBody>
      </p:sp>
    </p:spTree>
    <p:extLst>
      <p:ext uri="{BB962C8B-B14F-4D97-AF65-F5344CB8AC3E}">
        <p14:creationId xmlns:p14="http://schemas.microsoft.com/office/powerpoint/2010/main" val="3190187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EE3DF2F-805E-4B55-88CF-C1BF0F77B712}" type="slidenum">
              <a:rPr lang="en-US" altLang="en-US" smtClean="0"/>
              <a:pPr/>
              <a:t>‹#›</a:t>
            </a:fld>
            <a:endParaRPr lang="en-US" altLang="en-US"/>
          </a:p>
        </p:txBody>
      </p:sp>
    </p:spTree>
    <p:extLst>
      <p:ext uri="{BB962C8B-B14F-4D97-AF65-F5344CB8AC3E}">
        <p14:creationId xmlns:p14="http://schemas.microsoft.com/office/powerpoint/2010/main" val="3195536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68A6CE4-27DD-4054-A9A1-937482A7296A}" type="slidenum">
              <a:rPr lang="en-US" altLang="en-US" smtClean="0"/>
              <a:pPr/>
              <a:t>‹#›</a:t>
            </a:fld>
            <a:endParaRPr lang="en-US" altLang="en-US"/>
          </a:p>
        </p:txBody>
      </p:sp>
    </p:spTree>
    <p:extLst>
      <p:ext uri="{BB962C8B-B14F-4D97-AF65-F5344CB8AC3E}">
        <p14:creationId xmlns:p14="http://schemas.microsoft.com/office/powerpoint/2010/main" val="1320875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F308CB5-21A3-48EE-A61F-2A5BC85AF0E5}" type="slidenum">
              <a:rPr lang="en-US" altLang="en-US" smtClean="0"/>
              <a:pPr/>
              <a:t>‹#›</a:t>
            </a:fld>
            <a:endParaRPr lang="en-US" altLang="en-US"/>
          </a:p>
        </p:txBody>
      </p:sp>
    </p:spTree>
    <p:extLst>
      <p:ext uri="{BB962C8B-B14F-4D97-AF65-F5344CB8AC3E}">
        <p14:creationId xmlns:p14="http://schemas.microsoft.com/office/powerpoint/2010/main" val="239130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6895856-FD8D-48BB-AF43-95E6B6BE7D34}" type="slidenum">
              <a:rPr lang="en-US" altLang="en-US" smtClean="0"/>
              <a:pPr/>
              <a:t>‹#›</a:t>
            </a:fld>
            <a:endParaRPr lang="en-US" altLang="en-US"/>
          </a:p>
        </p:txBody>
      </p:sp>
    </p:spTree>
    <p:extLst>
      <p:ext uri="{BB962C8B-B14F-4D97-AF65-F5344CB8AC3E}">
        <p14:creationId xmlns:p14="http://schemas.microsoft.com/office/powerpoint/2010/main" val="3622977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3B7D816F-16F2-46EF-8D7D-879E37E30829}" type="slidenum">
              <a:rPr lang="en-US" altLang="en-US" smtClean="0"/>
              <a:pPr/>
              <a:t>‹#›</a:t>
            </a:fld>
            <a:endParaRPr lang="en-US" altLang="en-US"/>
          </a:p>
        </p:txBody>
      </p:sp>
    </p:spTree>
    <p:extLst>
      <p:ext uri="{BB962C8B-B14F-4D97-AF65-F5344CB8AC3E}">
        <p14:creationId xmlns:p14="http://schemas.microsoft.com/office/powerpoint/2010/main" val="1230840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06B0C17-FFAD-45A4-BAF3-57BCD324F9C1}" type="slidenum">
              <a:rPr lang="en-US" altLang="en-US" smtClean="0"/>
              <a:pPr/>
              <a:t>‹#›</a:t>
            </a:fld>
            <a:endParaRPr lang="en-US" altLang="en-US"/>
          </a:p>
        </p:txBody>
      </p:sp>
    </p:spTree>
    <p:extLst>
      <p:ext uri="{BB962C8B-B14F-4D97-AF65-F5344CB8AC3E}">
        <p14:creationId xmlns:p14="http://schemas.microsoft.com/office/powerpoint/2010/main" val="9371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484A30-B118-4A85-B851-2D7986385FAA}" type="slidenum">
              <a:rPr lang="en-US" altLang="en-US" smtClean="0"/>
              <a:pPr>
                <a:defRPr/>
              </a:pPr>
              <a:t>‹#›</a:t>
            </a:fld>
            <a:endParaRPr lang="en-US" altLang="en-US"/>
          </a:p>
        </p:txBody>
      </p:sp>
    </p:spTree>
    <p:extLst>
      <p:ext uri="{BB962C8B-B14F-4D97-AF65-F5344CB8AC3E}">
        <p14:creationId xmlns:p14="http://schemas.microsoft.com/office/powerpoint/2010/main" val="2936559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91F8D464-276A-4E97-914D-A9B8D4DD5374}" type="slidenum">
              <a:rPr lang="en-US" altLang="en-US" smtClean="0"/>
              <a:pPr/>
              <a:t>‹#›</a:t>
            </a:fld>
            <a:endParaRPr lang="en-US" altLang="en-US"/>
          </a:p>
        </p:txBody>
      </p:sp>
    </p:spTree>
    <p:extLst>
      <p:ext uri="{BB962C8B-B14F-4D97-AF65-F5344CB8AC3E}">
        <p14:creationId xmlns:p14="http://schemas.microsoft.com/office/powerpoint/2010/main" val="2665679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81A3DF5-B6D3-4E4E-898B-2785D5DE733B}" type="slidenum">
              <a:rPr lang="en-US" altLang="en-US" smtClean="0"/>
              <a:pPr/>
              <a:t>‹#›</a:t>
            </a:fld>
            <a:endParaRPr lang="en-US" altLang="en-US"/>
          </a:p>
        </p:txBody>
      </p:sp>
    </p:spTree>
    <p:extLst>
      <p:ext uri="{BB962C8B-B14F-4D97-AF65-F5344CB8AC3E}">
        <p14:creationId xmlns:p14="http://schemas.microsoft.com/office/powerpoint/2010/main" val="443677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363C329-7136-4FE3-BD42-23582AD09253}" type="slidenum">
              <a:rPr lang="en-US" altLang="en-US" smtClean="0"/>
              <a:pPr/>
              <a:t>‹#›</a:t>
            </a:fld>
            <a:endParaRPr lang="en-US" altLang="en-US"/>
          </a:p>
        </p:txBody>
      </p:sp>
    </p:spTree>
    <p:extLst>
      <p:ext uri="{BB962C8B-B14F-4D97-AF65-F5344CB8AC3E}">
        <p14:creationId xmlns:p14="http://schemas.microsoft.com/office/powerpoint/2010/main" val="1310731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E40A4F9-6716-486E-911C-4AC817A66A0A}" type="slidenum">
              <a:rPr lang="en-US" altLang="en-US" smtClean="0"/>
              <a:pPr/>
              <a:t>‹#›</a:t>
            </a:fld>
            <a:endParaRPr lang="en-US" altLang="en-US"/>
          </a:p>
        </p:txBody>
      </p:sp>
    </p:spTree>
    <p:extLst>
      <p:ext uri="{BB962C8B-B14F-4D97-AF65-F5344CB8AC3E}">
        <p14:creationId xmlns:p14="http://schemas.microsoft.com/office/powerpoint/2010/main" val="1737334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D323933-4C10-41AE-A0FC-9CB0784DBFF5}" type="slidenum">
              <a:rPr lang="en-US" altLang="en-US" smtClean="0"/>
              <a:pPr/>
              <a:t>‹#›</a:t>
            </a:fld>
            <a:endParaRPr lang="en-US" altLang="en-US"/>
          </a:p>
        </p:txBody>
      </p:sp>
    </p:spTree>
    <p:extLst>
      <p:ext uri="{BB962C8B-B14F-4D97-AF65-F5344CB8AC3E}">
        <p14:creationId xmlns:p14="http://schemas.microsoft.com/office/powerpoint/2010/main" val="640729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74E9258-94D2-4D57-AA29-19E80A12157F}" type="slidenum">
              <a:rPr lang="en-US" altLang="en-US" smtClean="0"/>
              <a:pPr>
                <a:defRPr/>
              </a:pPr>
              <a:t>‹#›</a:t>
            </a:fld>
            <a:endParaRPr lang="en-US" altLang="en-US"/>
          </a:p>
        </p:txBody>
      </p:sp>
    </p:spTree>
    <p:extLst>
      <p:ext uri="{BB962C8B-B14F-4D97-AF65-F5344CB8AC3E}">
        <p14:creationId xmlns:p14="http://schemas.microsoft.com/office/powerpoint/2010/main" val="182857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514F9B4-68A8-42D2-AD4E-030D558B1EA1}" type="slidenum">
              <a:rPr lang="en-US" altLang="en-US" smtClean="0"/>
              <a:pPr>
                <a:defRPr/>
              </a:pPr>
              <a:t>‹#›</a:t>
            </a:fld>
            <a:endParaRPr lang="en-US" altLang="en-US"/>
          </a:p>
        </p:txBody>
      </p:sp>
    </p:spTree>
    <p:extLst>
      <p:ext uri="{BB962C8B-B14F-4D97-AF65-F5344CB8AC3E}">
        <p14:creationId xmlns:p14="http://schemas.microsoft.com/office/powerpoint/2010/main" val="3091178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35A0A48-F75E-4CCB-BF85-8D2E19257ED2}" type="slidenum">
              <a:rPr lang="en-US" altLang="en-US" smtClean="0"/>
              <a:pPr>
                <a:defRPr/>
              </a:pPr>
              <a:t>‹#›</a:t>
            </a:fld>
            <a:endParaRPr lang="en-US" altLang="en-US"/>
          </a:p>
        </p:txBody>
      </p:sp>
    </p:spTree>
    <p:extLst>
      <p:ext uri="{BB962C8B-B14F-4D97-AF65-F5344CB8AC3E}">
        <p14:creationId xmlns:p14="http://schemas.microsoft.com/office/powerpoint/2010/main" val="359975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166DB83-A167-4B05-820A-C8CF3D785458}" type="slidenum">
              <a:rPr lang="en-US" altLang="en-US" smtClean="0"/>
              <a:pPr>
                <a:defRPr/>
              </a:pPr>
              <a:t>‹#›</a:t>
            </a:fld>
            <a:endParaRPr lang="en-US" altLang="en-US"/>
          </a:p>
        </p:txBody>
      </p:sp>
    </p:spTree>
    <p:extLst>
      <p:ext uri="{BB962C8B-B14F-4D97-AF65-F5344CB8AC3E}">
        <p14:creationId xmlns:p14="http://schemas.microsoft.com/office/powerpoint/2010/main" val="31148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0D11940-6397-4698-84F4-D59183D07613}" type="slidenum">
              <a:rPr lang="en-US" altLang="en-US" smtClean="0"/>
              <a:pPr>
                <a:defRPr/>
              </a:pPr>
              <a:t>‹#›</a:t>
            </a:fld>
            <a:endParaRPr lang="en-US" altLang="en-US"/>
          </a:p>
        </p:txBody>
      </p:sp>
    </p:spTree>
    <p:extLst>
      <p:ext uri="{BB962C8B-B14F-4D97-AF65-F5344CB8AC3E}">
        <p14:creationId xmlns:p14="http://schemas.microsoft.com/office/powerpoint/2010/main" val="3284931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FB1706-D45B-4D7E-84FA-2A8784D734BF}" type="slidenum">
              <a:rPr lang="en-US" altLang="en-US" smtClean="0"/>
              <a:pPr>
                <a:defRPr/>
              </a:pPr>
              <a:t>‹#›</a:t>
            </a:fld>
            <a:endParaRPr lang="en-US" altLang="en-US"/>
          </a:p>
        </p:txBody>
      </p:sp>
    </p:spTree>
    <p:extLst>
      <p:ext uri="{BB962C8B-B14F-4D97-AF65-F5344CB8AC3E}">
        <p14:creationId xmlns:p14="http://schemas.microsoft.com/office/powerpoint/2010/main" val="408904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E1B1F58A-F6FF-4C74-8FEA-F95CF17E3C2B}" type="slidenum">
              <a:rPr lang="en-US" altLang="en-US" smtClean="0"/>
              <a:pPr/>
              <a:t>‹#›</a:t>
            </a:fld>
            <a:endParaRPr lang="en-US" altLang="en-US" dirty="0"/>
          </a:p>
        </p:txBody>
      </p:sp>
    </p:spTree>
    <p:extLst>
      <p:ext uri="{BB962C8B-B14F-4D97-AF65-F5344CB8AC3E}">
        <p14:creationId xmlns:p14="http://schemas.microsoft.com/office/powerpoint/2010/main" val="296667274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E1B1F58A-F6FF-4C74-8FEA-F95CF17E3C2B}" type="slidenum">
              <a:rPr lang="en-US" altLang="en-US" smtClean="0"/>
              <a:pPr/>
              <a:t>‹#›</a:t>
            </a:fld>
            <a:endParaRPr lang="en-US" altLang="en-US" dirty="0"/>
          </a:p>
        </p:txBody>
      </p:sp>
    </p:spTree>
    <p:extLst>
      <p:ext uri="{BB962C8B-B14F-4D97-AF65-F5344CB8AC3E}">
        <p14:creationId xmlns:p14="http://schemas.microsoft.com/office/powerpoint/2010/main" val="122036461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E1B1F58A-F6FF-4C74-8FEA-F95CF17E3C2B}" type="slidenum">
              <a:rPr lang="en-US" altLang="en-US" smtClean="0"/>
              <a:pPr/>
              <a:t>‹#›</a:t>
            </a:fld>
            <a:endParaRPr lang="en-US" altLang="en-US" dirty="0"/>
          </a:p>
        </p:txBody>
      </p:sp>
    </p:spTree>
    <p:extLst>
      <p:ext uri="{BB962C8B-B14F-4D97-AF65-F5344CB8AC3E}">
        <p14:creationId xmlns:p14="http://schemas.microsoft.com/office/powerpoint/2010/main" val="203293040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27.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27.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10-17-2021</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u="sng" dirty="0">
                <a:solidFill>
                  <a:srgbClr val="0000CC"/>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29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2</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5:21-47</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Matthew 5:48</a:t>
            </a:r>
          </a:p>
          <a:p>
            <a:pPr marL="461963" lvl="1" indent="-461963" eaLnBrk="1" hangingPunct="1">
              <a:spcBef>
                <a:spcPts val="0"/>
              </a:spcBef>
              <a:spcAft>
                <a:spcPts val="1200"/>
              </a:spcAft>
              <a:buFont typeface="+mj-lt"/>
              <a:buAutoNum type="romanUcPeriod"/>
              <a:tabLst>
                <a:tab pos="1939925" algn="l"/>
              </a:tabLst>
              <a:defRPr/>
            </a:pP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4484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FA2734AD-E608-43FF-A30E-58B24B76AC26}"/>
              </a:ext>
            </a:extLst>
          </p:cNvPr>
          <p:cNvSpPr txBox="1">
            <a:spLocks noChangeArrowheads="1"/>
          </p:cNvSpPr>
          <p:nvPr/>
        </p:nvSpPr>
        <p:spPr bwMode="auto">
          <a:xfrm>
            <a:off x="4152900" y="1371600"/>
            <a:ext cx="3886200" cy="2246769"/>
          </a:xfrm>
          <a:prstGeom prst="rect">
            <a:avLst/>
          </a:prstGeom>
          <a:noFill/>
          <a:ln>
            <a:noFill/>
          </a:ln>
          <a:effectLst/>
        </p:spPr>
        <p:txBody>
          <a:bodyPr wrap="square">
            <a:spAutoFit/>
          </a:bodyPr>
          <a:lstStyle/>
          <a:p>
            <a:pPr>
              <a:spcBef>
                <a:spcPts val="0"/>
              </a:spcBef>
            </a:pPr>
            <a:r>
              <a:rPr lang="en-US" altLang="en-US" sz="3200" dirty="0">
                <a:latin typeface="Calibri" panose="020F0502020204030204" pitchFamily="34" charset="0"/>
                <a:cs typeface="Calibri" panose="020F0502020204030204" pitchFamily="34" charset="0"/>
              </a:rPr>
              <a:t>Rose are </a:t>
            </a:r>
            <a:r>
              <a:rPr lang="en-US" altLang="en-US" sz="3200" b="1" dirty="0">
                <a:solidFill>
                  <a:srgbClr val="FF0000"/>
                </a:solidFill>
                <a:latin typeface="Calibri" panose="020F0502020204030204" pitchFamily="34" charset="0"/>
                <a:cs typeface="Calibri" panose="020F0502020204030204" pitchFamily="34" charset="0"/>
              </a:rPr>
              <a:t>red</a:t>
            </a:r>
            <a:endParaRPr lang="en-US" altLang="en-US" sz="3200" dirty="0">
              <a:latin typeface="Calibri" panose="020F0502020204030204" pitchFamily="34" charset="0"/>
              <a:cs typeface="Calibri" panose="020F0502020204030204" pitchFamily="34" charset="0"/>
            </a:endParaRPr>
          </a:p>
          <a:p>
            <a:pPr>
              <a:spcBef>
                <a:spcPts val="0"/>
              </a:spcBef>
            </a:pPr>
            <a:r>
              <a:rPr lang="en-US" altLang="en-US" sz="3200" dirty="0">
                <a:latin typeface="Calibri" panose="020F0502020204030204" pitchFamily="34" charset="0"/>
                <a:cs typeface="Calibri" panose="020F0502020204030204" pitchFamily="34" charset="0"/>
              </a:rPr>
              <a:t>And violets are </a:t>
            </a:r>
            <a:r>
              <a:rPr lang="en-US" altLang="en-US" sz="3200" b="1" dirty="0">
                <a:solidFill>
                  <a:srgbClr val="0000CC"/>
                </a:solidFill>
                <a:latin typeface="Calibri" panose="020F0502020204030204" pitchFamily="34" charset="0"/>
                <a:cs typeface="Calibri" panose="020F0502020204030204" pitchFamily="34" charset="0"/>
              </a:rPr>
              <a:t>bluish</a:t>
            </a:r>
          </a:p>
          <a:p>
            <a:pPr>
              <a:spcBef>
                <a:spcPts val="0"/>
              </a:spcBef>
            </a:pPr>
            <a:endParaRPr lang="en-US" altLang="en-US" sz="1200" b="1" dirty="0">
              <a:solidFill>
                <a:srgbClr val="0000CC"/>
              </a:solidFill>
              <a:latin typeface="Calibri" panose="020F0502020204030204" pitchFamily="34" charset="0"/>
              <a:cs typeface="Calibri" panose="020F0502020204030204" pitchFamily="34" charset="0"/>
            </a:endParaRPr>
          </a:p>
          <a:p>
            <a:pPr>
              <a:spcBef>
                <a:spcPts val="0"/>
              </a:spcBef>
            </a:pPr>
            <a:r>
              <a:rPr lang="en-US" altLang="en-US" sz="3200" dirty="0">
                <a:latin typeface="Calibri" panose="020F0502020204030204" pitchFamily="34" charset="0"/>
                <a:cs typeface="Calibri" panose="020F0502020204030204" pitchFamily="34" charset="0"/>
              </a:rPr>
              <a:t>All of those listening to Jesus are </a:t>
            </a:r>
            <a:r>
              <a:rPr lang="en-US" altLang="en-US" sz="3200" b="1" dirty="0">
                <a:solidFill>
                  <a:srgbClr val="0000CC"/>
                </a:solidFill>
                <a:latin typeface="Calibri" panose="020F0502020204030204" pitchFamily="34" charset="0"/>
                <a:cs typeface="Calibri" panose="020F0502020204030204" pitchFamily="34" charset="0"/>
              </a:rPr>
              <a:t>Jewish!</a:t>
            </a:r>
          </a:p>
        </p:txBody>
      </p:sp>
      <p:sp>
        <p:nvSpPr>
          <p:cNvPr id="3" name="Rectangle 2">
            <a:extLst>
              <a:ext uri="{FF2B5EF4-FFF2-40B4-BE49-F238E27FC236}">
                <a16:creationId xmlns:a16="http://schemas.microsoft.com/office/drawing/2014/main" id="{94DF9D32-7ACE-409E-B599-EE69E991761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To Whom is Jesus speaking in the SOM? </a:t>
            </a:r>
          </a:p>
        </p:txBody>
      </p:sp>
      <p:sp>
        <p:nvSpPr>
          <p:cNvPr id="8" name="Text Box 4">
            <a:extLst>
              <a:ext uri="{FF2B5EF4-FFF2-40B4-BE49-F238E27FC236}">
                <a16:creationId xmlns:a16="http://schemas.microsoft.com/office/drawing/2014/main" id="{79F749B4-A96F-484C-B3EF-46209EB1AF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10" name="Picture 8" descr="Sermon Of The Beatitudes_Tissot">
            <a:extLst>
              <a:ext uri="{FF2B5EF4-FFF2-40B4-BE49-F238E27FC236}">
                <a16:creationId xmlns:a16="http://schemas.microsoft.com/office/drawing/2014/main" id="{CC7C54D2-EA35-4C45-85DC-6ECBA2D01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1524000"/>
            <a:ext cx="1880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F5D029C-5210-47CB-9108-912F086D06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408" y="1524000"/>
            <a:ext cx="1900556" cy="2743200"/>
          </a:xfrm>
          <a:prstGeom prst="rect">
            <a:avLst/>
          </a:prstGeom>
          <a:ln>
            <a:solidFill>
              <a:schemeClr val="tx1"/>
            </a:solidFill>
          </a:ln>
        </p:spPr>
      </p:pic>
      <p:pic>
        <p:nvPicPr>
          <p:cNvPr id="2" name="Picture 1">
            <a:extLst>
              <a:ext uri="{FF2B5EF4-FFF2-40B4-BE49-F238E27FC236}">
                <a16:creationId xmlns:a16="http://schemas.microsoft.com/office/drawing/2014/main" id="{81592D4A-6C51-4FFB-8FC6-5C8B57129AA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3657600" y="3962400"/>
            <a:ext cx="4876800" cy="2743200"/>
          </a:xfrm>
          <a:prstGeom prst="rect">
            <a:avLst/>
          </a:prstGeom>
          <a:ln>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4">
            <a:extLst>
              <a:ext uri="{FF2B5EF4-FFF2-40B4-BE49-F238E27FC236}">
                <a16:creationId xmlns:a16="http://schemas.microsoft.com/office/drawing/2014/main" id="{E0259318-8A33-47E6-AE2A-70438A179DBC}"/>
              </a:ext>
            </a:extLst>
          </p:cNvPr>
          <p:cNvSpPr>
            <a:spLocks noGrp="1" noChangeArrowheads="1"/>
          </p:cNvSpPr>
          <p:nvPr>
            <p:ph sz="half" idx="1"/>
          </p:nvPr>
        </p:nvSpPr>
        <p:spPr>
          <a:xfrm>
            <a:off x="609600" y="1828801"/>
            <a:ext cx="10972800" cy="1666875"/>
          </a:xfrm>
        </p:spPr>
        <p:txBody>
          <a:bodyPr/>
          <a:lstStyle/>
          <a:p>
            <a:pPr algn="just" eaLnBrk="1" hangingPunct="1">
              <a:lnSpc>
                <a:spcPct val="100000"/>
              </a:lnSpc>
            </a:pPr>
            <a:r>
              <a:rPr lang="en-US" altLang="en-US" sz="2800" b="1" dirty="0">
                <a:solidFill>
                  <a:srgbClr val="0000CC"/>
                </a:solidFill>
              </a:rPr>
              <a:t>Jesus made the Law of Moses apply to the whole person</a:t>
            </a:r>
            <a:r>
              <a:rPr lang="en-US" altLang="en-US" sz="2800" dirty="0"/>
              <a:t>, all the way from the heart and thoughts, to all of the outward expressions and even in the relationships between Jews, and with God.</a:t>
            </a:r>
          </a:p>
        </p:txBody>
      </p:sp>
      <p:sp>
        <p:nvSpPr>
          <p:cNvPr id="8" name="Rectangle 2">
            <a:extLst>
              <a:ext uri="{FF2B5EF4-FFF2-40B4-BE49-F238E27FC236}">
                <a16:creationId xmlns:a16="http://schemas.microsoft.com/office/drawing/2014/main" id="{AF8209DB-3AE1-43A2-9A5A-4FAF5B844048}"/>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contrasted with the Scribes &amp; Pharisees</a:t>
            </a:r>
          </a:p>
          <a:p>
            <a:r>
              <a:rPr lang="en-US" altLang="en-US" sz="2400" b="1" dirty="0">
                <a:solidFill>
                  <a:srgbClr val="0000CC"/>
                </a:solidFill>
                <a:ea typeface="+mn-ea"/>
              </a:rPr>
              <a:t>Matthew 5:20-48 </a:t>
            </a:r>
          </a:p>
        </p:txBody>
      </p:sp>
      <p:sp>
        <p:nvSpPr>
          <p:cNvPr id="9" name="Text Box 4">
            <a:extLst>
              <a:ext uri="{FF2B5EF4-FFF2-40B4-BE49-F238E27FC236}">
                <a16:creationId xmlns:a16="http://schemas.microsoft.com/office/drawing/2014/main" id="{6CAD24D8-B43D-4067-B75E-23C12F695F9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BB150FEE-CA1E-49B7-A343-305BE26C9B01}"/>
              </a:ext>
            </a:extLst>
          </p:cNvPr>
          <p:cNvPicPr>
            <a:picLocks noChangeAspect="1"/>
          </p:cNvPicPr>
          <p:nvPr/>
        </p:nvPicPr>
        <p:blipFill>
          <a:blip r:embed="rId3"/>
          <a:stretch>
            <a:fillRect/>
          </a:stretch>
        </p:blipFill>
        <p:spPr>
          <a:xfrm>
            <a:off x="4205950" y="3657600"/>
            <a:ext cx="3780103"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1447245"/>
          </a:xfrm>
        </p:spPr>
        <p:txBody>
          <a:bodyPr/>
          <a:lstStyle/>
          <a:p>
            <a:pPr marL="457200" indent="-457200" algn="just" eaLnBrk="1" hangingPunct="1">
              <a:lnSpc>
                <a:spcPct val="100000"/>
              </a:lnSpc>
              <a:buFont typeface="+mj-lt"/>
              <a:buAutoNum type="arabicPeriod"/>
            </a:pPr>
            <a:r>
              <a:rPr lang="en-US" altLang="en-US" sz="2800" dirty="0"/>
              <a:t>Jesus will quote an Old Testament passage or two and include those laws that require full heart-level and even relationship compliance.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7" name="Picture 6">
            <a:extLst>
              <a:ext uri="{FF2B5EF4-FFF2-40B4-BE49-F238E27FC236}">
                <a16:creationId xmlns:a16="http://schemas.microsoft.com/office/drawing/2014/main" id="{C2321062-4570-466F-9833-ED764E42DD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45011" y="3886200"/>
            <a:ext cx="4101981" cy="2743200"/>
          </a:xfrm>
          <a:prstGeom prst="round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2133045"/>
          </a:xfrm>
        </p:spPr>
        <p:txBody>
          <a:bodyPr/>
          <a:lstStyle/>
          <a:p>
            <a:pPr marL="457200" indent="-457200" algn="just" eaLnBrk="1" hangingPunct="1">
              <a:lnSpc>
                <a:spcPct val="100000"/>
              </a:lnSpc>
              <a:buFont typeface="+mj-lt"/>
              <a:buAutoNum type="arabicPeriod" startAt="2"/>
            </a:pPr>
            <a:r>
              <a:rPr lang="en-US" altLang="en-US" sz="2800" dirty="0"/>
              <a:t>Jesus will quote an Old Testament passage along with one of the traditions that have been added to the Law of Moses, and then correct the tradition by taking the application deeper and/or back to the original intent of the Law of Moses.</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8" name="Picture 7">
            <a:extLst>
              <a:ext uri="{FF2B5EF4-FFF2-40B4-BE49-F238E27FC236}">
                <a16:creationId xmlns:a16="http://schemas.microsoft.com/office/drawing/2014/main" id="{ABDCC1C1-EEC7-497D-B219-4FA46BC23E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45011" y="3886200"/>
            <a:ext cx="4101981" cy="2743200"/>
          </a:xfrm>
          <a:prstGeom prst="roundRect">
            <a:avLst/>
          </a:prstGeom>
        </p:spPr>
      </p:pic>
    </p:spTree>
    <p:extLst>
      <p:ext uri="{BB962C8B-B14F-4D97-AF65-F5344CB8AC3E}">
        <p14:creationId xmlns:p14="http://schemas.microsoft.com/office/powerpoint/2010/main" val="977156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7"/>
            <a:ext cx="8382000" cy="3657600"/>
          </a:xfrm>
        </p:spPr>
        <p:txBody>
          <a:bodyPr>
            <a:normAutofit fontScale="92500"/>
          </a:bodyPr>
          <a:lstStyle/>
          <a:p>
            <a:pPr algn="just" eaLnBrk="1" hangingPunct="1">
              <a:lnSpc>
                <a:spcPct val="100000"/>
              </a:lnSpc>
            </a:pPr>
            <a:r>
              <a:rPr lang="en-US" altLang="en-US" dirty="0"/>
              <a:t>Jesus sometimes used *</a:t>
            </a:r>
            <a:r>
              <a:rPr lang="en-US" altLang="en-US" b="1" u="sng" dirty="0">
                <a:solidFill>
                  <a:srgbClr val="0000CC"/>
                </a:solidFill>
              </a:rPr>
              <a:t>hyperbole</a:t>
            </a:r>
            <a:r>
              <a:rPr lang="en-US" altLang="en-US" dirty="0"/>
              <a:t> in His expressions in this passage, and elsewhere in the Sermon on the Mount, for the sake of emphasis and as an aid to memory.</a:t>
            </a:r>
            <a:endParaRPr lang="en-US" altLang="en-US" sz="2800" dirty="0"/>
          </a:p>
          <a:p>
            <a:pPr marL="0" lvl="1" indent="0" algn="just" eaLnBrk="1" hangingPunct="1">
              <a:lnSpc>
                <a:spcPct val="100000"/>
              </a:lnSpc>
              <a:buNone/>
            </a:pPr>
            <a:endParaRPr lang="en-US" altLang="en-US" sz="2800" dirty="0">
              <a:cs typeface="Calibri" panose="020F0502020204030204" pitchFamily="34" charset="0"/>
            </a:endParaRPr>
          </a:p>
          <a:p>
            <a:pPr marL="0" lvl="1" indent="0" algn="just" eaLnBrk="1" hangingPunct="1">
              <a:lnSpc>
                <a:spcPct val="100000"/>
              </a:lnSpc>
              <a:buNone/>
            </a:pPr>
            <a:endParaRPr lang="en-US" altLang="en-US" sz="2800" dirty="0">
              <a:cs typeface="Calibri" panose="020F0502020204030204" pitchFamily="34" charset="0"/>
            </a:endParaRPr>
          </a:p>
          <a:p>
            <a:pPr marL="230188" lvl="1" indent="-230188" algn="just" eaLnBrk="1" hangingPunct="1">
              <a:lnSpc>
                <a:spcPct val="100000"/>
              </a:lnSpc>
              <a:buNone/>
            </a:pPr>
            <a:r>
              <a:rPr lang="en-US" altLang="en-US" sz="2800" dirty="0">
                <a:cs typeface="Calibri" panose="020F0502020204030204" pitchFamily="34" charset="0"/>
              </a:rPr>
              <a:t>*	</a:t>
            </a:r>
            <a:r>
              <a:rPr lang="en-US" altLang="en-US" sz="2800" b="1" u="sng" dirty="0">
                <a:solidFill>
                  <a:srgbClr val="0000CC"/>
                </a:solidFill>
              </a:rPr>
              <a:t>hyperbole</a:t>
            </a:r>
            <a:r>
              <a:rPr lang="en-US" altLang="en-US" sz="2800" dirty="0">
                <a:cs typeface="Calibri" panose="020F0502020204030204" pitchFamily="34" charset="0"/>
              </a:rPr>
              <a:t> an </a:t>
            </a:r>
            <a:r>
              <a:rPr lang="en-US" altLang="en-US" sz="2800" b="1" u="sng" dirty="0">
                <a:solidFill>
                  <a:srgbClr val="0000CC"/>
                </a:solidFill>
              </a:rPr>
              <a:t>obvious</a:t>
            </a:r>
            <a:r>
              <a:rPr lang="en-US" altLang="en-US" sz="2800" dirty="0">
                <a:cs typeface="Calibri" panose="020F0502020204030204" pitchFamily="34" charset="0"/>
              </a:rPr>
              <a:t> and </a:t>
            </a:r>
            <a:r>
              <a:rPr lang="en-US" altLang="en-US" sz="2800" b="1" u="sng" dirty="0">
                <a:solidFill>
                  <a:srgbClr val="0000CC"/>
                </a:solidFill>
              </a:rPr>
              <a:t>intentional</a:t>
            </a:r>
            <a:r>
              <a:rPr lang="en-US" altLang="en-US" sz="2800" dirty="0">
                <a:cs typeface="Calibri" panose="020F0502020204030204" pitchFamily="34" charset="0"/>
              </a:rPr>
              <a:t> </a:t>
            </a:r>
            <a:r>
              <a:rPr lang="en-US" altLang="en-US" sz="2800" dirty="0"/>
              <a:t>exaggeration used for stress or emphasis; not intended to be taken literally…i.e. </a:t>
            </a:r>
            <a:r>
              <a:rPr lang="en-US" altLang="en-US" sz="2800" i="1" dirty="0"/>
              <a:t>I’m so hungry, I could eat a horse.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Used Hyperbole</a:t>
            </a:r>
          </a:p>
          <a:p>
            <a:r>
              <a:rPr lang="en-US" altLang="en-US" sz="2400" b="1" dirty="0">
                <a:solidFill>
                  <a:srgbClr val="0000CC"/>
                </a:solidFill>
                <a:ea typeface="+mn-ea"/>
              </a:rPr>
              <a:t>Matthew 5:21-26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7" name="Picture 9" descr="Sermon Of The Beatitudes_Tissot">
            <a:extLst>
              <a:ext uri="{FF2B5EF4-FFF2-40B4-BE49-F238E27FC236}">
                <a16:creationId xmlns:a16="http://schemas.microsoft.com/office/drawing/2014/main" id="{F5DC4841-03F8-4791-AE0B-51FF15D4B01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9189720" y="1905000"/>
            <a:ext cx="239268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38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8C7590F2-4D15-44F2-85F5-C08229BA764B}"/>
              </a:ext>
            </a:extLst>
          </p:cNvPr>
          <p:cNvSpPr>
            <a:spLocks noGrp="1" noChangeArrowheads="1"/>
          </p:cNvSpPr>
          <p:nvPr>
            <p:ph sz="half" idx="1"/>
          </p:nvPr>
        </p:nvSpPr>
        <p:spPr>
          <a:xfrm>
            <a:off x="609600" y="1981200"/>
            <a:ext cx="10972800" cy="1066800"/>
          </a:xfrm>
        </p:spPr>
        <p:txBody>
          <a:bodyPr>
            <a:noAutofit/>
          </a:bodyPr>
          <a:lstStyle/>
          <a:p>
            <a:pPr marL="0" marR="0" algn="just">
              <a:lnSpc>
                <a:spcPct val="100000"/>
              </a:lnSpc>
              <a:spcBef>
                <a:spcPts val="0"/>
              </a:spcBef>
              <a:spcAft>
                <a:spcPts val="60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In Matt. 5:21-48, Jesus contrasts Pharisaic Righteousness and True Righteousness regarding </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topics:</a:t>
            </a:r>
          </a:p>
        </p:txBody>
      </p:sp>
      <p:sp>
        <p:nvSpPr>
          <p:cNvPr id="7" name="Rectangle 2">
            <a:extLst>
              <a:ext uri="{FF2B5EF4-FFF2-40B4-BE49-F238E27FC236}">
                <a16:creationId xmlns:a16="http://schemas.microsoft.com/office/drawing/2014/main" id="{F0697163-3C4A-4027-AB00-6BAFFA868340}"/>
              </a:ext>
            </a:extLst>
          </p:cNvPr>
          <p:cNvSpPr txBox="1">
            <a:spLocks noChangeArrowheads="1"/>
          </p:cNvSpPr>
          <p:nvPr/>
        </p:nvSpPr>
        <p:spPr bwMode="auto">
          <a:xfrm>
            <a:off x="990600" y="685800"/>
            <a:ext cx="1021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From The Inside Out – What We Covered in our last Session  </a:t>
            </a:r>
          </a:p>
          <a:p>
            <a:r>
              <a:rPr lang="en-US" altLang="en-US" sz="2400" b="1" dirty="0">
                <a:solidFill>
                  <a:srgbClr val="0000CC"/>
                </a:solidFill>
                <a:ea typeface="+mn-ea"/>
              </a:rPr>
              <a:t>Matthew 5:21-48 </a:t>
            </a:r>
          </a:p>
        </p:txBody>
      </p:sp>
      <p:sp>
        <p:nvSpPr>
          <p:cNvPr id="8" name="Text Box 4">
            <a:extLst>
              <a:ext uri="{FF2B5EF4-FFF2-40B4-BE49-F238E27FC236}">
                <a16:creationId xmlns:a16="http://schemas.microsoft.com/office/drawing/2014/main" id="{3C2EBF3A-FA29-443E-8470-A351F56ED2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2" name="Table 2">
            <a:extLst>
              <a:ext uri="{FF2B5EF4-FFF2-40B4-BE49-F238E27FC236}">
                <a16:creationId xmlns:a16="http://schemas.microsoft.com/office/drawing/2014/main" id="{77E375C3-3FF8-4EE8-86F4-2334F8993CFB}"/>
              </a:ext>
            </a:extLst>
          </p:cNvPr>
          <p:cNvGraphicFramePr>
            <a:graphicFrameLocks noGrp="1"/>
          </p:cNvGraphicFramePr>
          <p:nvPr/>
        </p:nvGraphicFramePr>
        <p:xfrm>
          <a:off x="2032000" y="3164840"/>
          <a:ext cx="8128000" cy="3159760"/>
        </p:xfrm>
        <a:graphic>
          <a:graphicData uri="http://schemas.openxmlformats.org/drawingml/2006/table">
            <a:tbl>
              <a:tblPr firstRow="1" bandRow="1">
                <a:tableStyleId>{22838BEF-8BB2-4498-84A7-C5851F593DF1}</a:tableStyleId>
              </a:tblPr>
              <a:tblGrid>
                <a:gridCol w="4064000">
                  <a:extLst>
                    <a:ext uri="{9D8B030D-6E8A-4147-A177-3AD203B41FA5}">
                      <a16:colId xmlns:a16="http://schemas.microsoft.com/office/drawing/2014/main" val="157200852"/>
                    </a:ext>
                  </a:extLst>
                </a:gridCol>
                <a:gridCol w="4064000">
                  <a:extLst>
                    <a:ext uri="{9D8B030D-6E8A-4147-A177-3AD203B41FA5}">
                      <a16:colId xmlns:a16="http://schemas.microsoft.com/office/drawing/2014/main" val="1321786271"/>
                    </a:ext>
                  </a:extLst>
                </a:gridCol>
              </a:tblGrid>
              <a:tr h="789940">
                <a:tc>
                  <a:txBody>
                    <a:bodyPr/>
                    <a:lstStyle/>
                    <a:p>
                      <a:pPr marL="285750" indent="-514350" algn="just" fontAlgn="auto">
                        <a:lnSpc>
                          <a:spcPct val="100000"/>
                        </a:lnSpc>
                        <a:spcBef>
                          <a:spcPts val="600"/>
                        </a:spcBef>
                        <a:spcAft>
                          <a:spcPts val="600"/>
                        </a:spcAft>
                        <a:buFont typeface="+mj-lt"/>
                        <a:buAutoNum type="arabicParenR"/>
                      </a:pPr>
                      <a:r>
                        <a:rPr lang="en-US" sz="2800" b="1" dirty="0"/>
                        <a:t>Murder (21-22)</a:t>
                      </a:r>
                      <a:endParaRPr lang="en-US" sz="2800" b="1"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5"/>
                      </a:pPr>
                      <a:r>
                        <a:rPr lang="en-US" sz="2800" b="0" dirty="0"/>
                        <a:t>Oaths (33-37)</a:t>
                      </a:r>
                      <a:endParaRPr lang="en-US" sz="28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08129089"/>
                  </a:ext>
                </a:extLst>
              </a:tr>
              <a:tr h="789940">
                <a:tc>
                  <a:txBody>
                    <a:bodyPr/>
                    <a:lstStyle/>
                    <a:p>
                      <a:pPr marL="285750" indent="-514350" algn="just" fontAlgn="auto">
                        <a:lnSpc>
                          <a:spcPct val="100000"/>
                        </a:lnSpc>
                        <a:spcBef>
                          <a:spcPts val="600"/>
                        </a:spcBef>
                        <a:spcAft>
                          <a:spcPts val="600"/>
                        </a:spcAft>
                        <a:buFont typeface="+mj-lt"/>
                        <a:buAutoNum type="arabicParenR" startAt="2"/>
                      </a:pPr>
                      <a:r>
                        <a:rPr lang="en-US" sz="2800" b="1" dirty="0"/>
                        <a:t>Reconciliation (23-26)</a:t>
                      </a:r>
                      <a:endParaRPr lang="en-US" sz="2800" b="1"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6"/>
                      </a:pPr>
                      <a:r>
                        <a:rPr lang="en-US" sz="2800" b="0" dirty="0"/>
                        <a:t>Non-resistance (38-42)</a:t>
                      </a:r>
                      <a:endParaRPr lang="en-US" sz="28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678096358"/>
                  </a:ext>
                </a:extLst>
              </a:tr>
              <a:tr h="789940">
                <a:tc>
                  <a:txBody>
                    <a:bodyPr/>
                    <a:lstStyle/>
                    <a:p>
                      <a:pPr marL="285750" indent="-514350" algn="just" fontAlgn="auto">
                        <a:lnSpc>
                          <a:spcPct val="100000"/>
                        </a:lnSpc>
                        <a:spcBef>
                          <a:spcPts val="600"/>
                        </a:spcBef>
                        <a:spcAft>
                          <a:spcPts val="600"/>
                        </a:spcAft>
                        <a:buFont typeface="+mj-lt"/>
                        <a:buAutoNum type="arabicParenR" startAt="3"/>
                      </a:pPr>
                      <a:r>
                        <a:rPr lang="en-US" sz="2800" b="1" dirty="0"/>
                        <a:t>Adultery (27-30)</a:t>
                      </a:r>
                      <a:endParaRPr lang="en-US" sz="2800" b="1"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7"/>
                      </a:pPr>
                      <a:r>
                        <a:rPr lang="en-US" sz="2800" b="0" dirty="0"/>
                        <a:t>Love (43-48).  </a:t>
                      </a:r>
                      <a:endParaRPr lang="en-US" sz="2800" b="0"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19207127"/>
                  </a:ext>
                </a:extLst>
              </a:tr>
              <a:tr h="789940">
                <a:tc>
                  <a:txBody>
                    <a:bodyPr/>
                    <a:lstStyle/>
                    <a:p>
                      <a:pPr marL="285750" indent="-514350" algn="just" fontAlgn="auto">
                        <a:lnSpc>
                          <a:spcPct val="100000"/>
                        </a:lnSpc>
                        <a:spcBef>
                          <a:spcPts val="600"/>
                        </a:spcBef>
                        <a:spcAft>
                          <a:spcPts val="600"/>
                        </a:spcAft>
                        <a:buFont typeface="+mj-lt"/>
                        <a:buAutoNum type="arabicParenR" startAt="4"/>
                      </a:pPr>
                      <a:r>
                        <a:rPr lang="en-US" sz="2800" b="1" dirty="0"/>
                        <a:t>Divorce (31-32)</a:t>
                      </a:r>
                    </a:p>
                  </a:txBody>
                  <a:tcPr anchor="ctr"/>
                </a:tc>
                <a:tc>
                  <a:txBody>
                    <a:bodyPr/>
                    <a:lstStyle/>
                    <a:p>
                      <a:pPr marL="0" indent="0" algn="just" defTabSz="914400" rtl="0" eaLnBrk="1" fontAlgn="auto" latinLnBrk="0" hangingPunct="1">
                        <a:lnSpc>
                          <a:spcPct val="100000"/>
                        </a:lnSpc>
                        <a:spcBef>
                          <a:spcPts val="600"/>
                        </a:spcBef>
                        <a:spcAft>
                          <a:spcPts val="600"/>
                        </a:spcAft>
                        <a:buFont typeface="+mj-lt"/>
                        <a:buNone/>
                      </a:pPr>
                      <a:endParaRPr lang="en-US" sz="2800" b="0"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99215799"/>
                  </a:ext>
                </a:extLst>
              </a:tr>
            </a:tbl>
          </a:graphicData>
        </a:graphic>
      </p:graphicFrame>
    </p:spTree>
    <p:extLst>
      <p:ext uri="{BB962C8B-B14F-4D97-AF65-F5344CB8AC3E}">
        <p14:creationId xmlns:p14="http://schemas.microsoft.com/office/powerpoint/2010/main" val="375848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Session 29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Law True and Deep – Part 2</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5:21-47</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Matthew 5:48</a:t>
            </a:r>
          </a:p>
          <a:p>
            <a:pPr marL="461963" lvl="1" indent="-461963" eaLnBrk="1" hangingPunct="1">
              <a:spcBef>
                <a:spcPts val="0"/>
              </a:spcBef>
              <a:spcAft>
                <a:spcPts val="1200"/>
              </a:spcAft>
              <a:buFont typeface="+mj-lt"/>
              <a:buAutoNum type="romanUcPeriod"/>
              <a:tabLst>
                <a:tab pos="1939925" algn="l"/>
              </a:tabLst>
              <a:defRPr/>
            </a:pP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5556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8C7590F2-4D15-44F2-85F5-C08229BA764B}"/>
              </a:ext>
            </a:extLst>
          </p:cNvPr>
          <p:cNvSpPr>
            <a:spLocks noGrp="1" noChangeArrowheads="1"/>
          </p:cNvSpPr>
          <p:nvPr>
            <p:ph sz="half" idx="1"/>
          </p:nvPr>
        </p:nvSpPr>
        <p:spPr>
          <a:xfrm>
            <a:off x="609600" y="1981200"/>
            <a:ext cx="10972800" cy="1066800"/>
          </a:xfrm>
        </p:spPr>
        <p:txBody>
          <a:bodyPr>
            <a:noAutofit/>
          </a:bodyPr>
          <a:lstStyle/>
          <a:p>
            <a:pPr marL="0" marR="0" algn="just">
              <a:lnSpc>
                <a:spcPct val="100000"/>
              </a:lnSpc>
              <a:spcBef>
                <a:spcPts val="0"/>
              </a:spcBef>
              <a:spcAft>
                <a:spcPts val="60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In Matt. 5:21-48, Jesus contrasts Pharisaic Righteousness and True Righteousness regarding </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topics:</a:t>
            </a:r>
          </a:p>
        </p:txBody>
      </p:sp>
      <p:sp>
        <p:nvSpPr>
          <p:cNvPr id="7" name="Rectangle 2">
            <a:extLst>
              <a:ext uri="{FF2B5EF4-FFF2-40B4-BE49-F238E27FC236}">
                <a16:creationId xmlns:a16="http://schemas.microsoft.com/office/drawing/2014/main" id="{F0697163-3C4A-4027-AB00-6BAFFA868340}"/>
              </a:ext>
            </a:extLst>
          </p:cNvPr>
          <p:cNvSpPr txBox="1">
            <a:spLocks noChangeArrowheads="1"/>
          </p:cNvSpPr>
          <p:nvPr/>
        </p:nvSpPr>
        <p:spPr bwMode="auto">
          <a:xfrm>
            <a:off x="1371600" y="685800"/>
            <a:ext cx="9448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From The Inside Out – What We’ll Cover in this Session  </a:t>
            </a:r>
          </a:p>
          <a:p>
            <a:r>
              <a:rPr lang="en-US" altLang="en-US" sz="2400" b="1" dirty="0">
                <a:solidFill>
                  <a:srgbClr val="0000CC"/>
                </a:solidFill>
                <a:ea typeface="+mn-ea"/>
              </a:rPr>
              <a:t>Matthew 5:21-48 </a:t>
            </a:r>
          </a:p>
        </p:txBody>
      </p:sp>
      <p:sp>
        <p:nvSpPr>
          <p:cNvPr id="8" name="Text Box 4">
            <a:extLst>
              <a:ext uri="{FF2B5EF4-FFF2-40B4-BE49-F238E27FC236}">
                <a16:creationId xmlns:a16="http://schemas.microsoft.com/office/drawing/2014/main" id="{3C2EBF3A-FA29-443E-8470-A351F56ED2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graphicFrame>
        <p:nvGraphicFramePr>
          <p:cNvPr id="2" name="Table 2">
            <a:extLst>
              <a:ext uri="{FF2B5EF4-FFF2-40B4-BE49-F238E27FC236}">
                <a16:creationId xmlns:a16="http://schemas.microsoft.com/office/drawing/2014/main" id="{77E375C3-3FF8-4EE8-86F4-2334F8993CFB}"/>
              </a:ext>
            </a:extLst>
          </p:cNvPr>
          <p:cNvGraphicFramePr>
            <a:graphicFrameLocks noGrp="1"/>
          </p:cNvGraphicFramePr>
          <p:nvPr/>
        </p:nvGraphicFramePr>
        <p:xfrm>
          <a:off x="2032000" y="3164840"/>
          <a:ext cx="8128000" cy="3159760"/>
        </p:xfrm>
        <a:graphic>
          <a:graphicData uri="http://schemas.openxmlformats.org/drawingml/2006/table">
            <a:tbl>
              <a:tblPr firstRow="1" bandRow="1">
                <a:tableStyleId>{22838BEF-8BB2-4498-84A7-C5851F593DF1}</a:tableStyleId>
              </a:tblPr>
              <a:tblGrid>
                <a:gridCol w="4064000">
                  <a:extLst>
                    <a:ext uri="{9D8B030D-6E8A-4147-A177-3AD203B41FA5}">
                      <a16:colId xmlns:a16="http://schemas.microsoft.com/office/drawing/2014/main" val="157200852"/>
                    </a:ext>
                  </a:extLst>
                </a:gridCol>
                <a:gridCol w="4064000">
                  <a:extLst>
                    <a:ext uri="{9D8B030D-6E8A-4147-A177-3AD203B41FA5}">
                      <a16:colId xmlns:a16="http://schemas.microsoft.com/office/drawing/2014/main" val="1321786271"/>
                    </a:ext>
                  </a:extLst>
                </a:gridCol>
              </a:tblGrid>
              <a:tr h="789940">
                <a:tc>
                  <a:txBody>
                    <a:bodyPr/>
                    <a:lstStyle/>
                    <a:p>
                      <a:pPr marL="285750" indent="-514350" algn="just" fontAlgn="auto">
                        <a:lnSpc>
                          <a:spcPct val="100000"/>
                        </a:lnSpc>
                        <a:spcBef>
                          <a:spcPts val="600"/>
                        </a:spcBef>
                        <a:spcAft>
                          <a:spcPts val="600"/>
                        </a:spcAft>
                        <a:buFont typeface="+mj-lt"/>
                        <a:buAutoNum type="arabicParenR"/>
                      </a:pPr>
                      <a:r>
                        <a:rPr lang="en-US" sz="2800" b="0" dirty="0"/>
                        <a:t>Murder (21-22)</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5"/>
                      </a:pPr>
                      <a:r>
                        <a:rPr lang="en-US" sz="2800" b="1" dirty="0"/>
                        <a:t>Oaths (33-37)</a:t>
                      </a:r>
                      <a:endParaRPr lang="en-US" sz="28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08129089"/>
                  </a:ext>
                </a:extLst>
              </a:tr>
              <a:tr h="789940">
                <a:tc>
                  <a:txBody>
                    <a:bodyPr/>
                    <a:lstStyle/>
                    <a:p>
                      <a:pPr marL="285750" indent="-514350" algn="just" fontAlgn="auto">
                        <a:lnSpc>
                          <a:spcPct val="100000"/>
                        </a:lnSpc>
                        <a:spcBef>
                          <a:spcPts val="600"/>
                        </a:spcBef>
                        <a:spcAft>
                          <a:spcPts val="600"/>
                        </a:spcAft>
                        <a:buFont typeface="+mj-lt"/>
                        <a:buAutoNum type="arabicParenR" startAt="2"/>
                      </a:pPr>
                      <a:r>
                        <a:rPr lang="en-US" sz="2800" b="0" dirty="0"/>
                        <a:t>Reconciliation (23-26)</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6"/>
                      </a:pPr>
                      <a:r>
                        <a:rPr lang="en-US" sz="2800" b="1" dirty="0"/>
                        <a:t>Non-resistance (38-42)</a:t>
                      </a:r>
                      <a:endParaRPr lang="en-US" sz="28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678096358"/>
                  </a:ext>
                </a:extLst>
              </a:tr>
              <a:tr h="789940">
                <a:tc>
                  <a:txBody>
                    <a:bodyPr/>
                    <a:lstStyle/>
                    <a:p>
                      <a:pPr marL="285750" indent="-514350" algn="just" fontAlgn="auto">
                        <a:lnSpc>
                          <a:spcPct val="100000"/>
                        </a:lnSpc>
                        <a:spcBef>
                          <a:spcPts val="600"/>
                        </a:spcBef>
                        <a:spcAft>
                          <a:spcPts val="600"/>
                        </a:spcAft>
                        <a:buFont typeface="+mj-lt"/>
                        <a:buAutoNum type="arabicParenR" startAt="3"/>
                      </a:pPr>
                      <a:r>
                        <a:rPr lang="en-US" sz="2800" b="0" dirty="0"/>
                        <a:t>Adultery (27-30)</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7"/>
                      </a:pPr>
                      <a:r>
                        <a:rPr lang="en-US" sz="2800" b="1" dirty="0"/>
                        <a:t>Love (43-48).  </a:t>
                      </a:r>
                      <a:endParaRPr lang="en-US" sz="2800" b="1"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19207127"/>
                  </a:ext>
                </a:extLst>
              </a:tr>
              <a:tr h="789940">
                <a:tc>
                  <a:txBody>
                    <a:bodyPr/>
                    <a:lstStyle/>
                    <a:p>
                      <a:pPr marL="285750" indent="-514350" algn="just" fontAlgn="auto">
                        <a:lnSpc>
                          <a:spcPct val="100000"/>
                        </a:lnSpc>
                        <a:spcBef>
                          <a:spcPts val="600"/>
                        </a:spcBef>
                        <a:spcAft>
                          <a:spcPts val="600"/>
                        </a:spcAft>
                        <a:buFont typeface="+mj-lt"/>
                        <a:buAutoNum type="arabicParenR" startAt="4"/>
                      </a:pPr>
                      <a:r>
                        <a:rPr lang="en-US" sz="2800" b="0" dirty="0"/>
                        <a:t>Divorce (31-32)</a:t>
                      </a:r>
                    </a:p>
                  </a:txBody>
                  <a:tcPr anchor="ctr"/>
                </a:tc>
                <a:tc>
                  <a:txBody>
                    <a:bodyPr/>
                    <a:lstStyle/>
                    <a:p>
                      <a:pPr marL="0" indent="0" algn="just" defTabSz="914400" rtl="0" eaLnBrk="1" fontAlgn="auto" latinLnBrk="0" hangingPunct="1">
                        <a:lnSpc>
                          <a:spcPct val="100000"/>
                        </a:lnSpc>
                        <a:spcBef>
                          <a:spcPts val="600"/>
                        </a:spcBef>
                        <a:spcAft>
                          <a:spcPts val="600"/>
                        </a:spcAft>
                        <a:buFont typeface="+mj-lt"/>
                        <a:buNone/>
                      </a:pPr>
                      <a:endParaRPr lang="en-US" sz="2800" b="0"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99215799"/>
                  </a:ext>
                </a:extLst>
              </a:tr>
            </a:tbl>
          </a:graphicData>
        </a:graphic>
      </p:graphicFrame>
    </p:spTree>
    <p:extLst>
      <p:ext uri="{BB962C8B-B14F-4D97-AF65-F5344CB8AC3E}">
        <p14:creationId xmlns:p14="http://schemas.microsoft.com/office/powerpoint/2010/main" val="3109812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733E6DA8-7C21-4209-ABF3-C7656011830E}"/>
              </a:ext>
            </a:extLst>
          </p:cNvPr>
          <p:cNvSpPr>
            <a:spLocks noGrp="1" noChangeArrowheads="1"/>
          </p:cNvSpPr>
          <p:nvPr>
            <p:ph type="title"/>
          </p:nvPr>
        </p:nvSpPr>
        <p:spPr>
          <a:xfrm>
            <a:off x="609600" y="685800"/>
            <a:ext cx="10972800" cy="1143000"/>
          </a:xfrm>
        </p:spPr>
        <p:txBody>
          <a:bodyPr/>
          <a:lstStyle/>
          <a:p>
            <a:pPr algn="ctr" eaLnBrk="0" fontAlgn="base" hangingPunct="0">
              <a:spcAft>
                <a:spcPct val="0"/>
              </a:spcAft>
            </a:pPr>
            <a:r>
              <a:rPr lang="en-US" altLang="en-US" sz="3200" b="1" dirty="0">
                <a:solidFill>
                  <a:srgbClr val="0000CC"/>
                </a:solidFill>
                <a:latin typeface="Calibri" panose="020F0502020204030204" pitchFamily="34" charset="0"/>
                <a:ea typeface="+mn-ea"/>
                <a:cs typeface="Calibri" panose="020F0502020204030204" pitchFamily="34" charset="0"/>
              </a:rPr>
              <a:t>We’ll Continue With Our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3200" b="1" dirty="0">
                <a:solidFill>
                  <a:srgbClr val="0000CC"/>
                </a:solidFill>
                <a:latin typeface="Calibri" panose="020F0502020204030204" pitchFamily="34" charset="0"/>
                <a:ea typeface="+mn-ea"/>
                <a:cs typeface="Calibri" panose="020F0502020204030204" pitchFamily="34" charset="0"/>
              </a:rPr>
              <a:t>Compare and Contrast Approach </a:t>
            </a:r>
          </a:p>
        </p:txBody>
      </p:sp>
      <p:sp>
        <p:nvSpPr>
          <p:cNvPr id="437251" name="Rectangle 3">
            <a:extLst>
              <a:ext uri="{FF2B5EF4-FFF2-40B4-BE49-F238E27FC236}">
                <a16:creationId xmlns:a16="http://schemas.microsoft.com/office/drawing/2014/main" id="{638DDEAF-6368-45DA-864E-9EA8A24FB95B}"/>
              </a:ext>
            </a:extLst>
          </p:cNvPr>
          <p:cNvSpPr>
            <a:spLocks noGrp="1" noChangeArrowheads="1"/>
          </p:cNvSpPr>
          <p:nvPr>
            <p:ph sz="half" idx="1"/>
          </p:nvPr>
        </p:nvSpPr>
        <p:spPr>
          <a:xfrm>
            <a:off x="609600" y="1981200"/>
            <a:ext cx="10972800" cy="3962400"/>
          </a:xfrm>
        </p:spPr>
        <p:txBody>
          <a:bodyPr>
            <a:noAutofit/>
          </a:bodyPr>
          <a:lstStyle/>
          <a:p>
            <a:pPr marL="461963" indent="-461963" algn="just">
              <a:lnSpc>
                <a:spcPct val="100000"/>
              </a:lnSpc>
              <a:spcBef>
                <a:spcPts val="0"/>
              </a:spcBef>
              <a:spcAft>
                <a:spcPts val="1200"/>
              </a:spcAft>
            </a:pPr>
            <a:r>
              <a:rPr lang="en-US" altLang="en-US" dirty="0">
                <a:latin typeface="Calibri" panose="020F0502020204030204" pitchFamily="34" charset="0"/>
                <a:cs typeface="Calibri" panose="020F0502020204030204" pitchFamily="34" charset="0"/>
              </a:rPr>
              <a:t>There will be things that compare (are the same or similar) between what is directed to Israel and what is directed to us in the Church. </a:t>
            </a:r>
          </a:p>
          <a:p>
            <a:pPr marL="461963" indent="-461963" algn="just">
              <a:lnSpc>
                <a:spcPct val="100000"/>
              </a:lnSpc>
              <a:spcBef>
                <a:spcPts val="0"/>
              </a:spcBef>
              <a:spcAft>
                <a:spcPts val="1200"/>
              </a:spcAft>
            </a:pPr>
            <a:r>
              <a:rPr lang="en-US" altLang="en-US" dirty="0">
                <a:latin typeface="Calibri" panose="020F0502020204030204" pitchFamily="34" charset="0"/>
                <a:cs typeface="Calibri" panose="020F0502020204030204" pitchFamily="34" charset="0"/>
              </a:rPr>
              <a:t>There will be things that contrast (are different) between what is directed to Israel and what is directed to us in the Church.</a:t>
            </a:r>
          </a:p>
          <a:p>
            <a:pPr marL="461963" indent="-461963" algn="just">
              <a:lnSpc>
                <a:spcPct val="100000"/>
              </a:lnSpc>
              <a:spcBef>
                <a:spcPts val="0"/>
              </a:spcBef>
              <a:spcAft>
                <a:spcPts val="1200"/>
              </a:spcAft>
            </a:pPr>
            <a:r>
              <a:rPr lang="en-US" altLang="en-US" dirty="0">
                <a:latin typeface="Calibri" panose="020F0502020204030204" pitchFamily="34" charset="0"/>
                <a:cs typeface="Calibri" panose="020F0502020204030204" pitchFamily="34" charset="0"/>
              </a:rPr>
              <a:t>Israel </a:t>
            </a:r>
            <a:r>
              <a:rPr lang="en-US" altLang="en-US" i="1" u="sng" dirty="0">
                <a:latin typeface="Calibri" panose="020F0502020204030204" pitchFamily="34" charset="0"/>
                <a:cs typeface="Calibri" panose="020F0502020204030204" pitchFamily="34" charset="0"/>
              </a:rPr>
              <a:t>was</a:t>
            </a:r>
            <a:r>
              <a:rPr lang="en-US" altLang="en-US" dirty="0">
                <a:latin typeface="Calibri" panose="020F0502020204030204" pitchFamily="34" charset="0"/>
                <a:cs typeface="Calibri" panose="020F0502020204030204" pitchFamily="34" charset="0"/>
              </a:rPr>
              <a:t> under the Law of Moses and </a:t>
            </a:r>
            <a:r>
              <a:rPr lang="en-US" altLang="en-US" i="1" u="sng" dirty="0">
                <a:latin typeface="Calibri" panose="020F0502020204030204" pitchFamily="34" charset="0"/>
                <a:cs typeface="Calibri" panose="020F0502020204030204" pitchFamily="34" charset="0"/>
              </a:rPr>
              <a:t>will be</a:t>
            </a:r>
            <a:r>
              <a:rPr lang="en-US" altLang="en-US" dirty="0">
                <a:latin typeface="Calibri" panose="020F0502020204030204" pitchFamily="34" charset="0"/>
                <a:cs typeface="Calibri" panose="020F0502020204030204" pitchFamily="34" charset="0"/>
              </a:rPr>
              <a:t> under Kingdom Law in the coming Millennial Kingdom, but we in the body of Christ, live under the principle of Grace.</a:t>
            </a:r>
          </a:p>
        </p:txBody>
      </p:sp>
      <p:sp>
        <p:nvSpPr>
          <p:cNvPr id="6" name="Text Box 4">
            <a:extLst>
              <a:ext uri="{FF2B5EF4-FFF2-40B4-BE49-F238E27FC236}">
                <a16:creationId xmlns:a16="http://schemas.microsoft.com/office/drawing/2014/main" id="{D6C461B7-3838-46AD-B130-2B3B6C8B130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u="sng" dirty="0">
                <a:solidFill>
                  <a:srgbClr val="0000CC"/>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29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2</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5:21-47</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Matthew 5:48</a:t>
            </a:r>
          </a:p>
          <a:p>
            <a:pPr marL="461963" lvl="1" indent="-461963" eaLnBrk="1" hangingPunct="1">
              <a:spcBef>
                <a:spcPts val="0"/>
              </a:spcBef>
              <a:spcAft>
                <a:spcPts val="1200"/>
              </a:spcAft>
              <a:buFont typeface="+mj-lt"/>
              <a:buAutoNum type="romanUcPeriod"/>
              <a:tabLst>
                <a:tab pos="1939925" algn="l"/>
              </a:tabLst>
              <a:defRPr/>
            </a:pP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481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733E6DA8-7C21-4209-ABF3-C7656011830E}"/>
              </a:ext>
            </a:extLst>
          </p:cNvPr>
          <p:cNvSpPr>
            <a:spLocks noGrp="1" noChangeArrowheads="1"/>
          </p:cNvSpPr>
          <p:nvPr>
            <p:ph type="title"/>
          </p:nvPr>
        </p:nvSpPr>
        <p:spPr>
          <a:xfrm>
            <a:off x="609600" y="685800"/>
            <a:ext cx="10972800" cy="1143000"/>
          </a:xfrm>
        </p:spPr>
        <p:txBody>
          <a:bodyPr/>
          <a:lstStyle/>
          <a:p>
            <a:pPr algn="ctr" eaLnBrk="0" fontAlgn="base" hangingPunct="0">
              <a:spcAft>
                <a:spcPct val="0"/>
              </a:spcAft>
            </a:pPr>
            <a:r>
              <a:rPr lang="en-US" altLang="en-US" sz="3200" b="1" dirty="0">
                <a:solidFill>
                  <a:srgbClr val="0000CC"/>
                </a:solidFill>
                <a:latin typeface="Calibri" panose="020F0502020204030204" pitchFamily="34" charset="0"/>
                <a:ea typeface="+mn-ea"/>
                <a:cs typeface="Calibri" panose="020F0502020204030204" pitchFamily="34" charset="0"/>
              </a:rPr>
              <a:t>We’ll Continue With Our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3200" b="1" dirty="0">
                <a:solidFill>
                  <a:srgbClr val="0000CC"/>
                </a:solidFill>
                <a:latin typeface="Calibri" panose="020F0502020204030204" pitchFamily="34" charset="0"/>
                <a:ea typeface="+mn-ea"/>
                <a:cs typeface="Calibri" panose="020F0502020204030204" pitchFamily="34" charset="0"/>
              </a:rPr>
              <a:t>Compare and Contrast Approach </a:t>
            </a:r>
          </a:p>
        </p:txBody>
      </p:sp>
      <p:sp>
        <p:nvSpPr>
          <p:cNvPr id="6" name="Text Box 4">
            <a:extLst>
              <a:ext uri="{FF2B5EF4-FFF2-40B4-BE49-F238E27FC236}">
                <a16:creationId xmlns:a16="http://schemas.microsoft.com/office/drawing/2014/main" id="{D6C461B7-3838-46AD-B130-2B3B6C8B130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graphicFrame>
        <p:nvGraphicFramePr>
          <p:cNvPr id="5" name="Table 3">
            <a:extLst>
              <a:ext uri="{FF2B5EF4-FFF2-40B4-BE49-F238E27FC236}">
                <a16:creationId xmlns:a16="http://schemas.microsoft.com/office/drawing/2014/main" id="{F056B836-B1B8-494E-9F14-A53F1C67278C}"/>
              </a:ext>
            </a:extLst>
          </p:cNvPr>
          <p:cNvGraphicFramePr>
            <a:graphicFrameLocks noGrp="1"/>
          </p:cNvGraphicFramePr>
          <p:nvPr>
            <p:extLst>
              <p:ext uri="{D42A27DB-BD31-4B8C-83A1-F6EECF244321}">
                <p14:modId xmlns:p14="http://schemas.microsoft.com/office/powerpoint/2010/main" val="142326122"/>
              </p:ext>
            </p:extLst>
          </p:nvPr>
        </p:nvGraphicFramePr>
        <p:xfrm>
          <a:off x="609600" y="2209800"/>
          <a:ext cx="10972800" cy="27432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1670173449"/>
                    </a:ext>
                  </a:extLst>
                </a:gridCol>
                <a:gridCol w="4191000">
                  <a:extLst>
                    <a:ext uri="{9D8B030D-6E8A-4147-A177-3AD203B41FA5}">
                      <a16:colId xmlns:a16="http://schemas.microsoft.com/office/drawing/2014/main" val="2706865885"/>
                    </a:ext>
                  </a:extLst>
                </a:gridCol>
                <a:gridCol w="4191000">
                  <a:extLst>
                    <a:ext uri="{9D8B030D-6E8A-4147-A177-3AD203B41FA5}">
                      <a16:colId xmlns:a16="http://schemas.microsoft.com/office/drawing/2014/main" val="657887119"/>
                    </a:ext>
                  </a:extLst>
                </a:gridCol>
              </a:tblGrid>
              <a:tr h="0">
                <a:tc gridSpan="3">
                  <a:txBody>
                    <a:bodyPr/>
                    <a:lstStyle/>
                    <a:p>
                      <a:pPr algn="ctr"/>
                      <a:r>
                        <a:rPr lang="en-US" sz="2600" dirty="0"/>
                        <a:t>COMPARE AND CONTRAST </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94395253"/>
                  </a:ext>
                </a:extLst>
              </a:tr>
              <a:tr h="0">
                <a:tc>
                  <a:txBody>
                    <a:bodyPr/>
                    <a:lstStyle/>
                    <a:p>
                      <a:pPr algn="ctr"/>
                      <a:r>
                        <a:rPr lang="en-US" sz="2600" b="1" kern="1200" dirty="0">
                          <a:solidFill>
                            <a:schemeClr val="dk1"/>
                          </a:solidFill>
                          <a:latin typeface="+mn-lt"/>
                          <a:ea typeface="+mn-ea"/>
                          <a:cs typeface="Calibri" panose="020F0502020204030204" pitchFamily="34" charset="0"/>
                        </a:rPr>
                        <a:t>PEOPLE GROUP</a:t>
                      </a:r>
                    </a:p>
                  </a:txBody>
                  <a:tcPr anchor="ctr"/>
                </a:tc>
                <a:tc gridSpan="2">
                  <a:txBody>
                    <a:bodyPr/>
                    <a:lstStyle/>
                    <a:p>
                      <a:pPr algn="ctr"/>
                      <a:r>
                        <a:rPr lang="en-US" sz="2600" b="1" dirty="0">
                          <a:latin typeface="+mn-lt"/>
                        </a:rPr>
                        <a:t>RULING PRINCIPLE</a:t>
                      </a:r>
                    </a:p>
                  </a:txBody>
                  <a:tcPr anchor="ctr"/>
                </a:tc>
                <a:tc hMerge="1">
                  <a:txBody>
                    <a:bodyPr/>
                    <a:lstStyle/>
                    <a:p>
                      <a:endParaRPr lang="en-US" dirty="0"/>
                    </a:p>
                  </a:txBody>
                  <a:tcPr/>
                </a:tc>
                <a:extLst>
                  <a:ext uri="{0D108BD9-81ED-4DB2-BD59-A6C34878D82A}">
                    <a16:rowId xmlns:a16="http://schemas.microsoft.com/office/drawing/2014/main" val="639422698"/>
                  </a:ext>
                </a:extLst>
              </a:tr>
              <a:tr h="0">
                <a:tc>
                  <a:txBody>
                    <a:bodyPr/>
                    <a:lstStyle/>
                    <a:p>
                      <a:pPr algn="ctr"/>
                      <a:r>
                        <a:rPr lang="en-US" sz="2600" b="1" kern="1200" dirty="0">
                          <a:solidFill>
                            <a:srgbClr val="C00000"/>
                          </a:solidFill>
                          <a:latin typeface="+mn-lt"/>
                          <a:ea typeface="+mn-ea"/>
                          <a:cs typeface="Calibri" panose="020F0502020204030204" pitchFamily="34" charset="0"/>
                        </a:rPr>
                        <a:t>Nation of Israel</a:t>
                      </a:r>
                    </a:p>
                  </a:txBody>
                  <a:tcPr anchor="ctr"/>
                </a:tc>
                <a:tc>
                  <a:txBody>
                    <a:bodyPr/>
                    <a:lstStyle/>
                    <a:p>
                      <a:pPr algn="ctr"/>
                      <a:r>
                        <a:rPr lang="en-US" altLang="en-US" sz="2600" b="1" dirty="0">
                          <a:solidFill>
                            <a:srgbClr val="C00000"/>
                          </a:solidFill>
                          <a:latin typeface="+mn-lt"/>
                          <a:cs typeface="Calibri" panose="020F0502020204030204" pitchFamily="34" charset="0"/>
                        </a:rPr>
                        <a:t>OT / Gospels / Acts 1</a:t>
                      </a:r>
                    </a:p>
                    <a:p>
                      <a:pPr algn="ctr"/>
                      <a:r>
                        <a:rPr lang="en-US" altLang="en-US" sz="2600" b="1" dirty="0">
                          <a:solidFill>
                            <a:srgbClr val="C00000"/>
                          </a:solidFill>
                          <a:latin typeface="+mn-lt"/>
                          <a:cs typeface="Calibri" panose="020F0502020204030204" pitchFamily="34" charset="0"/>
                        </a:rPr>
                        <a:t>The Law of Moses</a:t>
                      </a:r>
                      <a:endParaRPr lang="en-US" sz="2600" b="1" dirty="0">
                        <a:solidFill>
                          <a:srgbClr val="C00000"/>
                        </a:solidFill>
                        <a:latin typeface="+mn-lt"/>
                      </a:endParaRPr>
                    </a:p>
                  </a:txBody>
                  <a:tcPr anchor="ctr"/>
                </a:tc>
                <a:tc>
                  <a:txBody>
                    <a:bodyPr/>
                    <a:lstStyle/>
                    <a:p>
                      <a:pPr algn="ctr"/>
                      <a:r>
                        <a:rPr lang="en-US" altLang="en-US" sz="2600" b="1" dirty="0">
                          <a:solidFill>
                            <a:srgbClr val="C00000"/>
                          </a:solidFill>
                          <a:latin typeface="+mn-lt"/>
                          <a:cs typeface="Calibri" panose="020F0502020204030204" pitchFamily="34" charset="0"/>
                        </a:rPr>
                        <a:t>1000 Reign of Christ</a:t>
                      </a:r>
                    </a:p>
                    <a:p>
                      <a:pPr algn="ctr"/>
                      <a:r>
                        <a:rPr lang="en-US" altLang="en-US" sz="2600" b="1" dirty="0">
                          <a:solidFill>
                            <a:srgbClr val="C00000"/>
                          </a:solidFill>
                          <a:latin typeface="+mn-lt"/>
                          <a:cs typeface="Calibri" panose="020F0502020204030204" pitchFamily="34" charset="0"/>
                        </a:rPr>
                        <a:t>Kingdom Law</a:t>
                      </a:r>
                      <a:endParaRPr lang="en-US" sz="2600" b="1" dirty="0">
                        <a:solidFill>
                          <a:srgbClr val="C00000"/>
                        </a:solidFill>
                        <a:latin typeface="+mn-lt"/>
                      </a:endParaRPr>
                    </a:p>
                  </a:txBody>
                  <a:tcPr anchor="ctr"/>
                </a:tc>
                <a:extLst>
                  <a:ext uri="{0D108BD9-81ED-4DB2-BD59-A6C34878D82A}">
                    <a16:rowId xmlns:a16="http://schemas.microsoft.com/office/drawing/2014/main" val="1585822682"/>
                  </a:ext>
                </a:extLst>
              </a:tr>
              <a:tr h="0">
                <a:tc>
                  <a:txBody>
                    <a:bodyPr/>
                    <a:lstStyle/>
                    <a:p>
                      <a:pPr algn="ctr"/>
                      <a:r>
                        <a:rPr lang="en-US" sz="2600" b="1" kern="1200" dirty="0">
                          <a:solidFill>
                            <a:srgbClr val="0000CC"/>
                          </a:solidFill>
                          <a:latin typeface="Calibri" panose="020F0502020204030204" pitchFamily="34" charset="0"/>
                          <a:ea typeface="+mn-ea"/>
                          <a:cs typeface="Calibri" panose="020F0502020204030204" pitchFamily="34" charset="0"/>
                        </a:rPr>
                        <a:t>Church</a:t>
                      </a:r>
                    </a:p>
                  </a:txBody>
                  <a:tcPr anchor="ctr"/>
                </a:tc>
                <a:tc>
                  <a:txBody>
                    <a:bodyPr/>
                    <a:lstStyle/>
                    <a:p>
                      <a:pPr algn="ctr"/>
                      <a:r>
                        <a:rPr lang="en-US" altLang="en-US" sz="2600" b="1" kern="1200" dirty="0">
                          <a:solidFill>
                            <a:srgbClr val="0000CC"/>
                          </a:solidFill>
                          <a:latin typeface="Calibri" panose="020F0502020204030204" pitchFamily="34" charset="0"/>
                          <a:ea typeface="+mn-ea"/>
                          <a:cs typeface="Calibri" panose="020F0502020204030204" pitchFamily="34" charset="0"/>
                        </a:rPr>
                        <a:t>Acts 2 – Rapture</a:t>
                      </a:r>
                    </a:p>
                    <a:p>
                      <a:pPr algn="ctr"/>
                      <a:r>
                        <a:rPr lang="en-US" altLang="en-US" sz="2600" b="1" kern="1200" dirty="0">
                          <a:solidFill>
                            <a:srgbClr val="0000CC"/>
                          </a:solidFill>
                          <a:latin typeface="Calibri" panose="020F0502020204030204" pitchFamily="34" charset="0"/>
                          <a:ea typeface="+mn-ea"/>
                          <a:cs typeface="Calibri" panose="020F0502020204030204" pitchFamily="34" charset="0"/>
                        </a:rPr>
                        <a:t>Grace</a:t>
                      </a:r>
                      <a:endParaRPr lang="en-US" sz="2600" b="1" kern="1200" dirty="0">
                        <a:solidFill>
                          <a:srgbClr val="0000CC"/>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2600" b="1" kern="1200" dirty="0">
                          <a:solidFill>
                            <a:srgbClr val="0000CC"/>
                          </a:solidFill>
                          <a:latin typeface="Calibri" panose="020F0502020204030204" pitchFamily="34" charset="0"/>
                          <a:ea typeface="+mn-ea"/>
                          <a:cs typeface="Calibri" panose="020F0502020204030204" pitchFamily="34" charset="0"/>
                        </a:rPr>
                        <a:t>-----</a:t>
                      </a:r>
                    </a:p>
                  </a:txBody>
                  <a:tcPr anchor="ctr"/>
                </a:tc>
                <a:extLst>
                  <a:ext uri="{0D108BD9-81ED-4DB2-BD59-A6C34878D82A}">
                    <a16:rowId xmlns:a16="http://schemas.microsoft.com/office/drawing/2014/main" val="764430323"/>
                  </a:ext>
                </a:extLst>
              </a:tr>
            </a:tbl>
          </a:graphicData>
        </a:graphic>
      </p:graphicFrame>
    </p:spTree>
    <p:extLst>
      <p:ext uri="{BB962C8B-B14F-4D97-AF65-F5344CB8AC3E}">
        <p14:creationId xmlns:p14="http://schemas.microsoft.com/office/powerpoint/2010/main" val="417821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0E561CA6-0EE1-4468-B6E4-527552CAE709}"/>
              </a:ext>
            </a:extLst>
          </p:cNvPr>
          <p:cNvSpPr>
            <a:spLocks noGrp="1" noChangeArrowheads="1"/>
          </p:cNvSpPr>
          <p:nvPr>
            <p:ph type="title"/>
          </p:nvPr>
        </p:nvSpPr>
        <p:spPr>
          <a:xfrm>
            <a:off x="2209800" y="685800"/>
            <a:ext cx="7772400" cy="914400"/>
          </a:xfrm>
        </p:spPr>
        <p:txBody>
          <a:bodyPr>
            <a:no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Context, Context, Context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5:21-48</a:t>
            </a:r>
          </a:p>
        </p:txBody>
      </p:sp>
      <p:sp>
        <p:nvSpPr>
          <p:cNvPr id="346115" name="Rectangle 3">
            <a:extLst>
              <a:ext uri="{FF2B5EF4-FFF2-40B4-BE49-F238E27FC236}">
                <a16:creationId xmlns:a16="http://schemas.microsoft.com/office/drawing/2014/main" id="{0A12FDB8-1B40-404D-8011-B356B13462F7}"/>
              </a:ext>
            </a:extLst>
          </p:cNvPr>
          <p:cNvSpPr>
            <a:spLocks noGrp="1" noChangeArrowheads="1"/>
          </p:cNvSpPr>
          <p:nvPr>
            <p:ph sz="half" idx="1"/>
          </p:nvPr>
        </p:nvSpPr>
        <p:spPr>
          <a:xfrm>
            <a:off x="609600" y="1829355"/>
            <a:ext cx="10972800" cy="1599645"/>
          </a:xfrm>
        </p:spPr>
        <p:txBody>
          <a:bodyPr/>
          <a:lstStyle/>
          <a:p>
            <a:pPr algn="just">
              <a:lnSpc>
                <a:spcPct val="100000"/>
              </a:lnSpc>
            </a:pPr>
            <a:r>
              <a:rPr lang="en-US" altLang="en-US" dirty="0"/>
              <a:t>From the Sermon on the Mount many </a:t>
            </a:r>
            <a:r>
              <a:rPr lang="en-US" altLang="en-US" b="1" dirty="0">
                <a:solidFill>
                  <a:srgbClr val="0000CC"/>
                </a:solidFill>
                <a:latin typeface="Calibri" panose="020F0502020204030204" pitchFamily="34" charset="0"/>
                <a:cs typeface="Calibri" panose="020F0502020204030204" pitchFamily="34" charset="0"/>
              </a:rPr>
              <a:t>in various parts of Christendom have taken views against remarriage, taking oaths, participating in government or the military, etc.  </a:t>
            </a:r>
          </a:p>
        </p:txBody>
      </p:sp>
      <p:sp>
        <p:nvSpPr>
          <p:cNvPr id="9" name="Text Box 4">
            <a:extLst>
              <a:ext uri="{FF2B5EF4-FFF2-40B4-BE49-F238E27FC236}">
                <a16:creationId xmlns:a16="http://schemas.microsoft.com/office/drawing/2014/main" id="{C2A7DEE9-485B-489E-8B55-5E3D9856C67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pic>
        <p:nvPicPr>
          <p:cNvPr id="2" name="Picture 1">
            <a:extLst>
              <a:ext uri="{FF2B5EF4-FFF2-40B4-BE49-F238E27FC236}">
                <a16:creationId xmlns:a16="http://schemas.microsoft.com/office/drawing/2014/main" id="{BB7641AB-39E2-4118-98BA-9DDDD37C1E62}"/>
              </a:ext>
            </a:extLst>
          </p:cNvPr>
          <p:cNvPicPr>
            <a:picLocks noChangeAspect="1"/>
          </p:cNvPicPr>
          <p:nvPr/>
        </p:nvPicPr>
        <p:blipFill>
          <a:blip r:embed="rId3"/>
          <a:stretch>
            <a:fillRect/>
          </a:stretch>
        </p:blipFill>
        <p:spPr>
          <a:xfrm>
            <a:off x="1407770" y="3328136"/>
            <a:ext cx="9376461" cy="322506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4267200" y="1829355"/>
            <a:ext cx="7315200" cy="2818845"/>
          </a:xfrm>
        </p:spPr>
        <p:txBody>
          <a:bodyPr>
            <a:normAutofit/>
          </a:bodyPr>
          <a:lstStyle/>
          <a:p>
            <a:pPr algn="just">
              <a:lnSpc>
                <a:spcPct val="100000"/>
              </a:lnSpc>
            </a:pPr>
            <a:r>
              <a:rPr lang="en-US" altLang="en-US" b="1" dirty="0">
                <a:solidFill>
                  <a:srgbClr val="0000CC"/>
                </a:solidFill>
                <a:latin typeface="Calibri" panose="020F0502020204030204" pitchFamily="34" charset="0"/>
                <a:cs typeface="Calibri" panose="020F0502020204030204" pitchFamily="34" charset="0"/>
              </a:rPr>
              <a:t>But to understand</a:t>
            </a:r>
            <a:r>
              <a:rPr lang="en-US" altLang="en-US" b="1" dirty="0">
                <a:latin typeface="Calibri" panose="020F0502020204030204" pitchFamily="34" charset="0"/>
                <a:cs typeface="Calibri" panose="020F0502020204030204" pitchFamily="34" charset="0"/>
              </a:rPr>
              <a:t> </a:t>
            </a:r>
            <a:r>
              <a:rPr lang="en-US" altLang="en-US" dirty="0"/>
              <a:t>what Christ says to these Israelites in Israel, we should keep in mind that:  </a:t>
            </a:r>
          </a:p>
          <a:p>
            <a:pPr marL="746125" indent="-514350" algn="just">
              <a:lnSpc>
                <a:spcPct val="100000"/>
              </a:lnSpc>
              <a:buFont typeface="+mj-lt"/>
              <a:buAutoNum type="arabicParenR"/>
            </a:pPr>
            <a:r>
              <a:rPr lang="en-US" altLang="en-US" b="1" dirty="0">
                <a:solidFill>
                  <a:srgbClr val="0000CC"/>
                </a:solidFill>
                <a:latin typeface="Calibri" panose="020F0502020204030204" pitchFamily="34" charset="0"/>
                <a:cs typeface="Calibri" panose="020F0502020204030204" pitchFamily="34" charset="0"/>
              </a:rPr>
              <a:t>the Law of Moses was given to Israel, and, </a:t>
            </a:r>
          </a:p>
          <a:p>
            <a:pPr marL="746125" indent="-514350" algn="just">
              <a:lnSpc>
                <a:spcPct val="100000"/>
              </a:lnSpc>
              <a:buFont typeface="+mj-lt"/>
              <a:buAutoNum type="arabicParenR"/>
            </a:pPr>
            <a:r>
              <a:rPr lang="en-US" altLang="en-US" b="1" dirty="0">
                <a:solidFill>
                  <a:srgbClr val="0000CC"/>
                </a:solidFill>
                <a:latin typeface="Calibri" panose="020F0502020204030204" pitchFamily="34" charset="0"/>
                <a:cs typeface="Calibri" panose="020F0502020204030204" pitchFamily="34" charset="0"/>
              </a:rPr>
              <a:t>Interpretation requires identifying the cultural context.</a:t>
            </a:r>
          </a:p>
        </p:txBody>
      </p:sp>
      <p:pic>
        <p:nvPicPr>
          <p:cNvPr id="378888" name="Picture 8" descr="Mt Sinai">
            <a:extLst>
              <a:ext uri="{FF2B5EF4-FFF2-40B4-BE49-F238E27FC236}">
                <a16:creationId xmlns:a16="http://schemas.microsoft.com/office/drawing/2014/main" id="{118F378F-CBBD-4961-8FAA-7861D25D3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3258457" cy="3657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4EE1FB9B-72E8-4A8B-8FA5-0DF633EAA20D}"/>
              </a:ext>
            </a:extLst>
          </p:cNvPr>
          <p:cNvSpPr>
            <a:spLocks noGrp="1" noChangeArrowheads="1"/>
          </p:cNvSpPr>
          <p:nvPr>
            <p:ph type="title"/>
          </p:nvPr>
        </p:nvSpPr>
        <p:spPr>
          <a:xfrm>
            <a:off x="2209800" y="685800"/>
            <a:ext cx="7772400" cy="914400"/>
          </a:xfrm>
        </p:spPr>
        <p:txBody>
          <a:bodyPr>
            <a:no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Context, Context, Context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5:21-48</a:t>
            </a:r>
          </a:p>
        </p:txBody>
      </p:sp>
      <p:sp>
        <p:nvSpPr>
          <p:cNvPr id="9" name="Text Box 4">
            <a:extLst>
              <a:ext uri="{FF2B5EF4-FFF2-40B4-BE49-F238E27FC236}">
                <a16:creationId xmlns:a16="http://schemas.microsoft.com/office/drawing/2014/main" id="{C9AD5BB9-2A19-41FB-B4DC-F144E80E2B0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2057955"/>
            <a:ext cx="10972800" cy="1143000"/>
          </a:xfrm>
        </p:spPr>
        <p:txBody>
          <a:bodyPr/>
          <a:lstStyle/>
          <a:p>
            <a:pPr marL="461963" marR="0" lvl="0" indent="-461963" algn="just" defTabSz="339725"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The Sermon on the Mount was directed </a:t>
            </a:r>
            <a:r>
              <a:rPr lang="en-US" altLang="en-US" b="1" dirty="0">
                <a:solidFill>
                  <a:srgbClr val="0000CC"/>
                </a:solidFill>
                <a:latin typeface="Calibri" panose="020F0502020204030204" pitchFamily="34" charset="0"/>
                <a:cs typeface="Calibri" panose="020F0502020204030204" pitchFamily="34" charset="0"/>
              </a:rPr>
              <a:t>to Israelites</a:t>
            </a:r>
            <a:r>
              <a:rPr lang="en-US" altLang="en-US" dirty="0">
                <a:solidFill>
                  <a:prstClr val="black"/>
                </a:solidFill>
                <a:latin typeface="Calibri" panose="020F0502020204030204"/>
                <a:cs typeface="Calibri" panose="020F0502020204030204" pitchFamily="34" charset="0"/>
              </a:rPr>
              <a:t>,</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living </a:t>
            </a:r>
            <a:r>
              <a:rPr lang="en-US" altLang="en-US" b="1" dirty="0">
                <a:solidFill>
                  <a:srgbClr val="0000CC"/>
                </a:solidFill>
                <a:latin typeface="Calibri" panose="020F0502020204030204" pitchFamily="34" charset="0"/>
                <a:cs typeface="Calibri" panose="020F0502020204030204" pitchFamily="34" charset="0"/>
              </a:rPr>
              <a:t>in Israel</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who were all </a:t>
            </a:r>
            <a:r>
              <a:rPr lang="en-US" altLang="en-US" b="1" dirty="0">
                <a:solidFill>
                  <a:srgbClr val="0000CC"/>
                </a:solidFill>
                <a:latin typeface="Calibri" panose="020F0502020204030204" pitchFamily="34" charset="0"/>
                <a:cs typeface="Calibri" panose="020F0502020204030204" pitchFamily="34" charset="0"/>
              </a:rPr>
              <a:t>under the Law of Moses</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p:txBody>
      </p:sp>
      <p:sp>
        <p:nvSpPr>
          <p:cNvPr id="9" name="Text Box 4">
            <a:extLst>
              <a:ext uri="{FF2B5EF4-FFF2-40B4-BE49-F238E27FC236}">
                <a16:creationId xmlns:a16="http://schemas.microsoft.com/office/drawing/2014/main" id="{278F4C83-F3FA-4884-B39A-E095CA0F0B6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pic>
        <p:nvPicPr>
          <p:cNvPr id="6" name="Picture 2" descr="Jesus Christ Sermon On The Mount">
            <a:extLst>
              <a:ext uri="{FF2B5EF4-FFF2-40B4-BE49-F238E27FC236}">
                <a16:creationId xmlns:a16="http://schemas.microsoft.com/office/drawing/2014/main" id="{ABB89BCE-2703-4B0F-B6DF-3588B0C2C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576" y="3276600"/>
            <a:ext cx="6358849"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DEB3ED15-C9FE-4BA2-AB56-C7B09F2729C3}"/>
              </a:ext>
            </a:extLst>
          </p:cNvPr>
          <p:cNvSpPr txBox="1">
            <a:spLocks noChangeArrowheads="1"/>
          </p:cNvSpPr>
          <p:nvPr/>
        </p:nvSpPr>
        <p:spPr>
          <a:xfrm>
            <a:off x="2209800" y="685800"/>
            <a:ext cx="777240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a:solidFill>
                  <a:srgbClr val="0000CC"/>
                </a:solidFill>
                <a:latin typeface="Calibri" panose="020F0502020204030204" pitchFamily="34" charset="0"/>
                <a:ea typeface="+mn-ea"/>
                <a:cs typeface="Calibri" panose="020F0502020204030204" pitchFamily="34" charset="0"/>
              </a:rPr>
              <a:t>Context, Context, Context </a:t>
            </a:r>
            <a:br>
              <a:rPr lang="en-US" altLang="en-US" sz="3200" b="1">
                <a:solidFill>
                  <a:srgbClr val="0000CC"/>
                </a:solidFill>
                <a:latin typeface="Calibri" panose="020F0502020204030204" pitchFamily="34" charset="0"/>
                <a:ea typeface="+mn-ea"/>
                <a:cs typeface="Calibri" panose="020F0502020204030204" pitchFamily="34" charset="0"/>
              </a:rPr>
            </a:br>
            <a:r>
              <a:rPr lang="en-US" altLang="en-US" sz="2400" b="1">
                <a:solidFill>
                  <a:srgbClr val="0000CC"/>
                </a:solidFill>
                <a:latin typeface="Calibri" panose="020F0502020204030204" pitchFamily="34" charset="0"/>
                <a:ea typeface="+mn-ea"/>
                <a:cs typeface="Calibri" panose="020F0502020204030204" pitchFamily="34" charset="0"/>
              </a:rPr>
              <a:t>Matthew 5:21-48</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18303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Session 29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Law True and Deep – Part 2</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Matthew 5:21-47</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Matthew 5:48</a:t>
            </a:r>
          </a:p>
          <a:p>
            <a:pPr marL="461963" lvl="1" indent="-461963" eaLnBrk="1" hangingPunct="1">
              <a:spcBef>
                <a:spcPts val="0"/>
              </a:spcBef>
              <a:spcAft>
                <a:spcPts val="1200"/>
              </a:spcAft>
              <a:buFont typeface="+mj-lt"/>
              <a:buAutoNum type="romanUcPeriod"/>
              <a:tabLst>
                <a:tab pos="1939925" algn="l"/>
              </a:tabLst>
              <a:defRPr/>
            </a:pP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2465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876800"/>
          </a:xfrm>
        </p:spPr>
        <p:txBody>
          <a:bodyPr>
            <a:normAutofit/>
          </a:bodyPr>
          <a:lstStyle/>
          <a:p>
            <a:pPr marL="0" indent="0" algn="ctr">
              <a:lnSpc>
                <a:spcPct val="100000"/>
              </a:lnSpc>
              <a:spcBef>
                <a:spcPts val="0"/>
              </a:spcBef>
              <a:spcAft>
                <a:spcPts val="1200"/>
              </a:spcAft>
              <a:buNone/>
            </a:pPr>
            <a:r>
              <a:rPr lang="en-US" altLang="en-US" sz="3200" b="1" dirty="0">
                <a:solidFill>
                  <a:srgbClr val="0000CC"/>
                </a:solidFill>
              </a:rPr>
              <a:t>Matthew 5:33-37</a:t>
            </a:r>
          </a:p>
          <a:p>
            <a:pPr marL="0" marR="0" indent="0" algn="just">
              <a:lnSpc>
                <a:spcPct val="100000"/>
              </a:lnSpc>
              <a:spcBef>
                <a:spcPts val="0"/>
              </a:spcBef>
              <a:spcAft>
                <a:spcPts val="1000"/>
              </a:spcAft>
              <a:buNone/>
            </a:pPr>
            <a:r>
              <a:rPr lang="en-US" b="1" baseline="30000" dirty="0">
                <a:solidFill>
                  <a:srgbClr val="C00000"/>
                </a:solidFill>
                <a:highlight>
                  <a:srgbClr val="FFFF00"/>
                </a:highlight>
                <a:latin typeface="Calibri" panose="020F0502020204030204" pitchFamily="34" charset="0"/>
              </a:rPr>
              <a:t>33</a:t>
            </a:r>
            <a:r>
              <a:rPr lang="en-US" b="1" u="none" strike="noStrike" dirty="0">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“Again, </a:t>
            </a:r>
            <a:r>
              <a:rPr lang="en-US" b="1" u="sng" dirty="0">
                <a:solidFill>
                  <a:srgbClr val="0000CC"/>
                </a:solidFill>
                <a:highlight>
                  <a:srgbClr val="FFFF00"/>
                </a:highlight>
                <a:latin typeface="Calibri" panose="020F0502020204030204" pitchFamily="34" charset="0"/>
                <a:cs typeface="Calibri" panose="020F0502020204030204" pitchFamily="34" charset="0"/>
              </a:rPr>
              <a:t>you have heard that the ancients were told</a:t>
            </a:r>
            <a:r>
              <a:rPr lang="en-US" b="1" dirty="0">
                <a:solidFill>
                  <a:srgbClr val="C00000"/>
                </a:solidFill>
                <a:effectLst/>
                <a:highlight>
                  <a:srgbClr val="FFFF00"/>
                </a:highlight>
                <a:latin typeface="Calibri" panose="020F0502020204030204" pitchFamily="34" charset="0"/>
              </a:rPr>
              <a:t>, ‘</a:t>
            </a:r>
            <a:r>
              <a:rPr lang="en-US" b="1" cap="small" dirty="0">
                <a:solidFill>
                  <a:srgbClr val="C00000"/>
                </a:solidFill>
                <a:effectLst/>
                <a:highlight>
                  <a:srgbClr val="FFFF00"/>
                </a:highlight>
                <a:latin typeface="Calibri" panose="020F0502020204030204" pitchFamily="34" charset="0"/>
              </a:rPr>
              <a:t>You shall not</a:t>
            </a:r>
            <a:r>
              <a:rPr lang="en-US" b="1" dirty="0">
                <a:solidFill>
                  <a:srgbClr val="C00000"/>
                </a:solidFill>
                <a:effectLst/>
                <a:highlight>
                  <a:srgbClr val="FFFF00"/>
                </a:highlight>
                <a:latin typeface="Calibri" panose="020F0502020204030204" pitchFamily="34" charset="0"/>
              </a:rPr>
              <a:t> </a:t>
            </a:r>
            <a:r>
              <a:rPr lang="en-US" b="1" cap="small" dirty="0">
                <a:solidFill>
                  <a:srgbClr val="C00000"/>
                </a:solidFill>
                <a:effectLst/>
                <a:highlight>
                  <a:srgbClr val="FFFF00"/>
                </a:highlight>
                <a:latin typeface="Calibri" panose="020F0502020204030204" pitchFamily="34" charset="0"/>
              </a:rPr>
              <a:t>make false vows</a:t>
            </a:r>
            <a:r>
              <a:rPr lang="en-US" b="1" dirty="0">
                <a:solidFill>
                  <a:srgbClr val="C00000"/>
                </a:solidFill>
                <a:effectLst/>
                <a:highlight>
                  <a:srgbClr val="FFFF00"/>
                </a:highlight>
                <a:latin typeface="Calibri" panose="020F0502020204030204" pitchFamily="34" charset="0"/>
              </a:rPr>
              <a:t>, </a:t>
            </a:r>
            <a:r>
              <a:rPr lang="en-US" b="1" cap="small" dirty="0">
                <a:solidFill>
                  <a:srgbClr val="C00000"/>
                </a:solidFill>
                <a:effectLst/>
                <a:highlight>
                  <a:srgbClr val="FFFF00"/>
                </a:highlight>
                <a:latin typeface="Calibri" panose="020F0502020204030204" pitchFamily="34" charset="0"/>
              </a:rPr>
              <a:t>but shall fulfill your</a:t>
            </a:r>
            <a:r>
              <a:rPr lang="en-US" b="1" dirty="0">
                <a:solidFill>
                  <a:srgbClr val="C00000"/>
                </a:solidFill>
                <a:effectLst/>
                <a:highlight>
                  <a:srgbClr val="FFFF00"/>
                </a:highlight>
                <a:latin typeface="Calibri" panose="020F0502020204030204" pitchFamily="34" charset="0"/>
              </a:rPr>
              <a:t> </a:t>
            </a:r>
            <a:r>
              <a:rPr lang="en-US" b="1" cap="small" dirty="0">
                <a:solidFill>
                  <a:srgbClr val="C00000"/>
                </a:solidFill>
                <a:effectLst/>
                <a:highlight>
                  <a:srgbClr val="FFFF00"/>
                </a:highlight>
                <a:latin typeface="Calibri" panose="020F0502020204030204" pitchFamily="34" charset="0"/>
              </a:rPr>
              <a:t>vows to the Lord</a:t>
            </a:r>
            <a:r>
              <a:rPr lang="en-US" b="1" dirty="0">
                <a:solidFill>
                  <a:srgbClr val="C00000"/>
                </a:solidFill>
                <a:effectLst/>
                <a:highlight>
                  <a:srgbClr val="FFFF00"/>
                </a:highlight>
                <a:latin typeface="Calibri" panose="020F0502020204030204" pitchFamily="34" charset="0"/>
              </a:rPr>
              <a:t>.’ </a:t>
            </a:r>
            <a:r>
              <a:rPr lang="en-US" b="1" u="none" strike="noStrike" baseline="30000" dirty="0">
                <a:solidFill>
                  <a:srgbClr val="C00000"/>
                </a:solidFill>
                <a:effectLst/>
                <a:highlight>
                  <a:srgbClr val="FFFF00"/>
                </a:highlight>
                <a:latin typeface="Calibri" panose="020F0502020204030204" pitchFamily="34" charset="0"/>
              </a:rPr>
              <a:t>34</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a:t>
            </a:r>
            <a:r>
              <a:rPr lang="en-US" b="1" u="sng" dirty="0">
                <a:solidFill>
                  <a:srgbClr val="0000CC"/>
                </a:solidFill>
                <a:highlight>
                  <a:srgbClr val="FFFF00"/>
                </a:highlight>
                <a:latin typeface="Calibri" panose="020F0502020204030204" pitchFamily="34" charset="0"/>
                <a:cs typeface="Calibri" panose="020F0502020204030204" pitchFamily="34" charset="0"/>
              </a:rPr>
              <a:t>But I say to you</a:t>
            </a:r>
            <a:r>
              <a:rPr lang="en-US" b="1" dirty="0">
                <a:solidFill>
                  <a:srgbClr val="C00000"/>
                </a:solidFill>
                <a:effectLst/>
                <a:highlight>
                  <a:srgbClr val="FFFF00"/>
                </a:highlight>
                <a:latin typeface="Calibri" panose="020F0502020204030204" pitchFamily="34" charset="0"/>
              </a:rPr>
              <a:t>, make no oath at all, either by heaven, for it is the throne of God, </a:t>
            </a:r>
            <a:r>
              <a:rPr lang="en-US" b="1" u="none" strike="noStrike" baseline="30000" dirty="0">
                <a:solidFill>
                  <a:srgbClr val="C00000"/>
                </a:solidFill>
                <a:effectLst/>
                <a:highlight>
                  <a:srgbClr val="FFFF00"/>
                </a:highlight>
                <a:latin typeface="Calibri" panose="020F0502020204030204" pitchFamily="34" charset="0"/>
              </a:rPr>
              <a:t>35</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or by the earth, for it is the footstool of His feet, or by Jerusalem, for it is </a:t>
            </a:r>
            <a:r>
              <a:rPr lang="en-US" b="1" cap="small" dirty="0">
                <a:solidFill>
                  <a:srgbClr val="C00000"/>
                </a:solidFill>
                <a:effectLst/>
                <a:highlight>
                  <a:srgbClr val="FFFF00"/>
                </a:highlight>
                <a:latin typeface="Calibri" panose="020F0502020204030204" pitchFamily="34" charset="0"/>
              </a:rPr>
              <a:t>the city of the great King</a:t>
            </a:r>
            <a:r>
              <a:rPr lang="en-US" b="1" dirty="0">
                <a:solidFill>
                  <a:srgbClr val="C00000"/>
                </a:solidFill>
                <a:effectLst/>
                <a:highlight>
                  <a:srgbClr val="FFFF00"/>
                </a:highlight>
                <a:latin typeface="Calibri" panose="020F0502020204030204" pitchFamily="34" charset="0"/>
              </a:rPr>
              <a:t>.</a:t>
            </a:r>
            <a:r>
              <a:rPr lang="en-US" dirty="0">
                <a:solidFill>
                  <a:srgbClr val="C00000"/>
                </a:solidFill>
                <a:effectLst/>
                <a:latin typeface="Calibri" panose="020F0502020204030204" pitchFamily="34" charset="0"/>
              </a:rPr>
              <a:t> </a:t>
            </a:r>
            <a:r>
              <a:rPr lang="en-US" u="none" strike="noStrike" baseline="30000" dirty="0">
                <a:effectLst/>
                <a:latin typeface="Calibri" panose="020F0502020204030204" pitchFamily="34" charset="0"/>
              </a:rPr>
              <a:t>36</a:t>
            </a:r>
            <a:r>
              <a:rPr lang="en-US" u="none" strike="noStrike" dirty="0">
                <a:effectLst/>
                <a:latin typeface="Calibri" panose="020F0502020204030204" pitchFamily="34" charset="0"/>
              </a:rPr>
              <a:t> </a:t>
            </a:r>
            <a:r>
              <a:rPr lang="en-US" dirty="0">
                <a:effectLst/>
                <a:latin typeface="Calibri" panose="020F0502020204030204" pitchFamily="34" charset="0"/>
              </a:rPr>
              <a:t>“Nor shall you make an oath by your head, for you cannot make one hair white or black. </a:t>
            </a:r>
            <a:r>
              <a:rPr lang="en-US" u="none" strike="noStrike" baseline="30000" dirty="0">
                <a:effectLst/>
                <a:latin typeface="Calibri" panose="020F0502020204030204" pitchFamily="34" charset="0"/>
              </a:rPr>
              <a:t>37</a:t>
            </a:r>
            <a:r>
              <a:rPr lang="en-US" u="none" strike="noStrike" dirty="0">
                <a:effectLst/>
                <a:latin typeface="Calibri" panose="020F0502020204030204" pitchFamily="34" charset="0"/>
              </a:rPr>
              <a:t> </a:t>
            </a:r>
            <a:r>
              <a:rPr lang="en-US" dirty="0">
                <a:effectLst/>
                <a:latin typeface="Calibri" panose="020F0502020204030204" pitchFamily="34" charset="0"/>
              </a:rPr>
              <a:t>“But let your statement be, ‘Yes, yes’ </a:t>
            </a:r>
            <a:r>
              <a:rPr lang="en-US" i="1" dirty="0">
                <a:effectLst/>
                <a:latin typeface="Calibri" panose="020F0502020204030204" pitchFamily="34" charset="0"/>
              </a:rPr>
              <a:t>or</a:t>
            </a:r>
            <a:r>
              <a:rPr lang="en-US" dirty="0">
                <a:effectLst/>
                <a:latin typeface="Calibri" panose="020F0502020204030204" pitchFamily="34" charset="0"/>
              </a:rPr>
              <a:t> ‘No, no’; anything beyond these is of evil. </a:t>
            </a:r>
          </a:p>
        </p:txBody>
      </p:sp>
    </p:spTree>
    <p:extLst>
      <p:ext uri="{BB962C8B-B14F-4D97-AF65-F5344CB8AC3E}">
        <p14:creationId xmlns:p14="http://schemas.microsoft.com/office/powerpoint/2010/main" val="1749591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23537A46-70E3-4921-BA9F-5F6D43113A72}"/>
              </a:ext>
            </a:extLst>
          </p:cNvPr>
          <p:cNvSpPr>
            <a:spLocks noGrp="1" noChangeArrowheads="1"/>
          </p:cNvSpPr>
          <p:nvPr>
            <p:ph idx="1"/>
          </p:nvPr>
        </p:nvSpPr>
        <p:spPr>
          <a:xfrm>
            <a:off x="1524000" y="1485900"/>
            <a:ext cx="6096000" cy="3886200"/>
          </a:xfrm>
        </p:spPr>
        <p:txBody>
          <a:bodyPr>
            <a:noAutofit/>
          </a:bodyPr>
          <a:lstStyle/>
          <a:p>
            <a:pPr marL="0" indent="0" defTabSz="339725">
              <a:lnSpc>
                <a:spcPct val="100000"/>
              </a:lnSpc>
              <a:buNone/>
            </a:pPr>
            <a:r>
              <a:rPr lang="en-US" altLang="en-US" baseline="30000" dirty="0"/>
              <a:t>34</a:t>
            </a:r>
            <a:r>
              <a:rPr lang="en-US" altLang="en-US" dirty="0"/>
              <a:t> But I say to you,</a:t>
            </a:r>
          </a:p>
          <a:p>
            <a:pPr marL="0" indent="0" defTabSz="339725">
              <a:lnSpc>
                <a:spcPct val="100000"/>
              </a:lnSpc>
              <a:buNone/>
            </a:pPr>
            <a:r>
              <a:rPr lang="en-US" altLang="en-US" dirty="0"/>
              <a:t>	make no oath at all,</a:t>
            </a:r>
          </a:p>
          <a:p>
            <a:pPr marL="0" indent="0" defTabSz="339725">
              <a:lnSpc>
                <a:spcPct val="100000"/>
              </a:lnSpc>
              <a:buNone/>
            </a:pPr>
            <a:r>
              <a:rPr lang="en-US" altLang="en-US" dirty="0"/>
              <a:t>either by </a:t>
            </a:r>
            <a:r>
              <a:rPr lang="en-US" altLang="en-US" b="1" dirty="0">
                <a:solidFill>
                  <a:srgbClr val="0000CC"/>
                </a:solidFill>
              </a:rPr>
              <a:t>heaven</a:t>
            </a:r>
            <a:r>
              <a:rPr lang="en-US" altLang="en-US" dirty="0"/>
              <a:t>,</a:t>
            </a:r>
          </a:p>
          <a:p>
            <a:pPr marL="0" indent="0" defTabSz="339725">
              <a:lnSpc>
                <a:spcPct val="100000"/>
              </a:lnSpc>
              <a:buNone/>
            </a:pPr>
            <a:r>
              <a:rPr lang="en-US" altLang="en-US" dirty="0"/>
              <a:t>	for it is the throne of God, </a:t>
            </a:r>
            <a:r>
              <a:rPr lang="en-US" altLang="en-US" baseline="30000" dirty="0"/>
              <a:t>35</a:t>
            </a:r>
          </a:p>
          <a:p>
            <a:pPr marL="0" indent="0" defTabSz="339725">
              <a:lnSpc>
                <a:spcPct val="100000"/>
              </a:lnSpc>
              <a:buNone/>
            </a:pPr>
            <a:r>
              <a:rPr lang="en-US" altLang="en-US" dirty="0"/>
              <a:t>or by the </a:t>
            </a:r>
            <a:r>
              <a:rPr lang="en-US" altLang="en-US" b="1" dirty="0">
                <a:solidFill>
                  <a:srgbClr val="0000CC"/>
                </a:solidFill>
              </a:rPr>
              <a:t>earth</a:t>
            </a:r>
            <a:r>
              <a:rPr lang="en-US" altLang="en-US" dirty="0"/>
              <a:t>,</a:t>
            </a:r>
          </a:p>
          <a:p>
            <a:pPr marL="0" indent="0" defTabSz="339725">
              <a:lnSpc>
                <a:spcPct val="100000"/>
              </a:lnSpc>
              <a:buNone/>
            </a:pPr>
            <a:r>
              <a:rPr lang="en-US" altLang="en-US" dirty="0"/>
              <a:t>	for it is the footstool of His feet,</a:t>
            </a:r>
          </a:p>
          <a:p>
            <a:pPr marL="0" indent="0" defTabSz="339725">
              <a:lnSpc>
                <a:spcPct val="100000"/>
              </a:lnSpc>
              <a:buNone/>
            </a:pPr>
            <a:r>
              <a:rPr lang="en-US" altLang="en-US" dirty="0"/>
              <a:t>or by </a:t>
            </a:r>
            <a:r>
              <a:rPr lang="en-US" altLang="en-US" b="1" dirty="0">
                <a:solidFill>
                  <a:srgbClr val="0000CC"/>
                </a:solidFill>
              </a:rPr>
              <a:t>Jerusalem</a:t>
            </a:r>
            <a:r>
              <a:rPr lang="en-US" altLang="en-US" dirty="0"/>
              <a:t>,</a:t>
            </a:r>
          </a:p>
          <a:p>
            <a:pPr marL="0" indent="0" defTabSz="339725">
              <a:lnSpc>
                <a:spcPct val="100000"/>
              </a:lnSpc>
              <a:buNone/>
            </a:pPr>
            <a:r>
              <a:rPr lang="en-US" altLang="en-US" dirty="0"/>
              <a:t>	for it is the City of the Great King.</a:t>
            </a:r>
          </a:p>
        </p:txBody>
      </p:sp>
      <p:sp>
        <p:nvSpPr>
          <p:cNvPr id="327685" name="Text Box 5">
            <a:extLst>
              <a:ext uri="{FF2B5EF4-FFF2-40B4-BE49-F238E27FC236}">
                <a16:creationId xmlns:a16="http://schemas.microsoft.com/office/drawing/2014/main" id="{2668EC1D-EC1A-4638-AA9A-C70913D8405F}"/>
              </a:ext>
            </a:extLst>
          </p:cNvPr>
          <p:cNvSpPr txBox="1">
            <a:spLocks noChangeArrowheads="1"/>
          </p:cNvSpPr>
          <p:nvPr/>
        </p:nvSpPr>
        <p:spPr bwMode="auto">
          <a:xfrm>
            <a:off x="8077200" y="4800600"/>
            <a:ext cx="2590800" cy="523220"/>
          </a:xfrm>
          <a:prstGeom prst="rect">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latin typeface="+mn-lt"/>
                <a:cs typeface="+mn-cs"/>
              </a:rPr>
              <a:t>Psalm 48:1-3</a:t>
            </a:r>
          </a:p>
        </p:txBody>
      </p:sp>
      <p:sp>
        <p:nvSpPr>
          <p:cNvPr id="327686" name="Text Box 6">
            <a:extLst>
              <a:ext uri="{FF2B5EF4-FFF2-40B4-BE49-F238E27FC236}">
                <a16:creationId xmlns:a16="http://schemas.microsoft.com/office/drawing/2014/main" id="{04B679FA-3F71-453D-970F-0A982D0915CB}"/>
              </a:ext>
            </a:extLst>
          </p:cNvPr>
          <p:cNvSpPr txBox="1">
            <a:spLocks noChangeArrowheads="1"/>
          </p:cNvSpPr>
          <p:nvPr/>
        </p:nvSpPr>
        <p:spPr bwMode="auto">
          <a:xfrm>
            <a:off x="8077200" y="2905225"/>
            <a:ext cx="2590800" cy="523220"/>
          </a:xfrm>
          <a:prstGeom prst="rect">
            <a:avLst/>
          </a:prstGeom>
          <a:solidFill>
            <a:srgbClr val="FF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latin typeface="+mn-lt"/>
                <a:cs typeface="+mn-cs"/>
              </a:rPr>
              <a:t>Isaiah 66:1</a:t>
            </a:r>
          </a:p>
        </p:txBody>
      </p:sp>
      <p:sp>
        <p:nvSpPr>
          <p:cNvPr id="8" name="Text Box 4">
            <a:extLst>
              <a:ext uri="{FF2B5EF4-FFF2-40B4-BE49-F238E27FC236}">
                <a16:creationId xmlns:a16="http://schemas.microsoft.com/office/drawing/2014/main" id="{217C3044-F55E-4C30-B7ED-80F3B347714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9" name="Rectangle 2">
            <a:extLst>
              <a:ext uri="{FF2B5EF4-FFF2-40B4-BE49-F238E27FC236}">
                <a16:creationId xmlns:a16="http://schemas.microsoft.com/office/drawing/2014/main" id="{31A3D7C0-6D73-4497-B9E3-8257EF8E781A}"/>
              </a:ext>
            </a:extLst>
          </p:cNvPr>
          <p:cNvSpPr>
            <a:spLocks noGrp="1" noChangeArrowheads="1"/>
          </p:cNvSpPr>
          <p:nvPr>
            <p:ph type="title"/>
          </p:nvPr>
        </p:nvSpPr>
        <p:spPr>
          <a:xfrm>
            <a:off x="2209800" y="685800"/>
            <a:ext cx="7772400" cy="685800"/>
          </a:xfrm>
        </p:spPr>
        <p:txBody>
          <a:bodyPr>
            <a:normAutofit/>
          </a:bodyPr>
          <a:lstStyle/>
          <a:p>
            <a:pPr marL="0" indent="0" algn="ctr" defTabSz="339725">
              <a:lnSpc>
                <a:spcPct val="90000"/>
              </a:lnSpc>
              <a:buNone/>
            </a:pPr>
            <a:r>
              <a:rPr lang="en-US" altLang="en-US" sz="3200" b="1" dirty="0">
                <a:solidFill>
                  <a:srgbClr val="0000CC"/>
                </a:solidFill>
                <a:latin typeface="Calibri" panose="020F0502020204030204" pitchFamily="34" charset="0"/>
                <a:cs typeface="Calibri" panose="020F0502020204030204" pitchFamily="34" charset="0"/>
              </a:rPr>
              <a:t>The poetic pattern in Matthew 5:34-35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2057954"/>
            <a:ext cx="6934200" cy="4114246"/>
          </a:xfrm>
        </p:spPr>
        <p:txBody>
          <a:bodyPr>
            <a:noAutofit/>
          </a:bodyPr>
          <a:lstStyle/>
          <a:p>
            <a:pPr marL="461963" marR="0" lvl="0" indent="-461963" algn="just" defTabSz="339725" rtl="0" eaLnBrk="1" fontAlgn="base" latinLnBrk="0" hangingPunct="1">
              <a:lnSpc>
                <a:spcPct val="100000"/>
              </a:lnSpc>
              <a:spcBef>
                <a:spcPts val="0"/>
              </a:spcBef>
              <a:spcAft>
                <a:spcPts val="1800"/>
              </a:spcAft>
              <a:buClrTx/>
              <a:buSzTx/>
              <a:buFont typeface="Arial" panose="020B0604020202020204" pitchFamily="34" charset="0"/>
              <a:buChar char="•"/>
              <a:tabLst/>
              <a:defRPr/>
            </a:pPr>
            <a:r>
              <a:rPr lang="en-US" altLang="en-US" b="1" dirty="0">
                <a:solidFill>
                  <a:srgbClr val="0000CC"/>
                </a:solidFill>
                <a:latin typeface="Calibri" panose="020F0502020204030204" pitchFamily="34" charset="0"/>
                <a:cs typeface="Calibri" panose="020F0502020204030204" pitchFamily="34" charset="0"/>
              </a:rPr>
              <a:t>The Law of Moses required that the people of Israel</a:t>
            </a:r>
            <a:r>
              <a:rPr kumimoji="0" lang="en-US" alt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simply keep their vows, whether to the Lord or to another person (Numbers 30:1-2). </a:t>
            </a:r>
          </a:p>
          <a:p>
            <a:pPr marL="461963" marR="0" lvl="0" indent="-461963" algn="just" defTabSz="339725" rtl="0" eaLnBrk="1" fontAlgn="base" latinLnBrk="0" hangingPunct="1">
              <a:lnSpc>
                <a:spcPct val="100000"/>
              </a:lnSpc>
              <a:spcBef>
                <a:spcPts val="0"/>
              </a:spcBef>
              <a:spcAft>
                <a:spcPts val="1800"/>
              </a:spcAft>
              <a:buClrTx/>
              <a:buSzTx/>
              <a:buFont typeface="Arial" panose="020B0604020202020204" pitchFamily="34" charset="0"/>
              <a:buChar char="•"/>
              <a:tabLst/>
              <a:defRPr/>
            </a:pPr>
            <a:r>
              <a:rPr lang="en-US" altLang="en-US" b="1" dirty="0">
                <a:solidFill>
                  <a:srgbClr val="0000CC"/>
                </a:solidFill>
                <a:latin typeface="Calibri" panose="020F0502020204030204" pitchFamily="34" charset="0"/>
                <a:cs typeface="Calibri" panose="020F0502020204030204" pitchFamily="34" charset="0"/>
              </a:rPr>
              <a:t>However, according to the rabbis’ rules</a:t>
            </a:r>
            <a:r>
              <a:rPr kumimoji="0" lang="en-US" alt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making an oath by heaven, by earth, or by Jerusalem were all </a:t>
            </a:r>
            <a:r>
              <a:rPr lang="en-US" altLang="en-US" b="1" dirty="0">
                <a:solidFill>
                  <a:srgbClr val="0000CC"/>
                </a:solidFill>
                <a:latin typeface="Calibri" panose="020F0502020204030204" pitchFamily="34" charset="0"/>
                <a:cs typeface="Calibri" panose="020F0502020204030204" pitchFamily="34" charset="0"/>
              </a:rPr>
              <a:t>non-binding</a:t>
            </a:r>
            <a:r>
              <a:rPr kumimoji="0" lang="en-US" alt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but both Jesus and the Bible say that God is in all three places.</a:t>
            </a:r>
          </a:p>
        </p:txBody>
      </p:sp>
      <p:sp>
        <p:nvSpPr>
          <p:cNvPr id="8" name="Rectangle 2">
            <a:extLst>
              <a:ext uri="{FF2B5EF4-FFF2-40B4-BE49-F238E27FC236}">
                <a16:creationId xmlns:a16="http://schemas.microsoft.com/office/drawing/2014/main" id="{B1B40F25-7D1B-43EA-8337-7E46121A2637}"/>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Promises, Promises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5:33-37</a:t>
            </a:r>
          </a:p>
        </p:txBody>
      </p:sp>
      <p:sp>
        <p:nvSpPr>
          <p:cNvPr id="9" name="Text Box 4">
            <a:extLst>
              <a:ext uri="{FF2B5EF4-FFF2-40B4-BE49-F238E27FC236}">
                <a16:creationId xmlns:a16="http://schemas.microsoft.com/office/drawing/2014/main" id="{278F4C83-F3FA-4884-B39A-E095CA0F0B6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pic>
        <p:nvPicPr>
          <p:cNvPr id="7" name="Picture 10" descr="Hebrew scribe - scripture hand &amp; quill">
            <a:extLst>
              <a:ext uri="{FF2B5EF4-FFF2-40B4-BE49-F238E27FC236}">
                <a16:creationId xmlns:a16="http://schemas.microsoft.com/office/drawing/2014/main" id="{A632DB53-B5B3-4C80-9BE0-B8CDC3CC5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256" y="2133600"/>
            <a:ext cx="3810000" cy="33147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301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5257800" y="2057954"/>
            <a:ext cx="6248400" cy="3352245"/>
          </a:xfrm>
        </p:spPr>
        <p:txBody>
          <a:bodyPr>
            <a:normAutofit/>
          </a:bodyPr>
          <a:lstStyle/>
          <a:p>
            <a:pPr marL="461963" indent="-461963" algn="just" defTabSz="339725" fontAlgn="base">
              <a:lnSpc>
                <a:spcPct val="100000"/>
              </a:lnSpc>
              <a:spcBef>
                <a:spcPts val="0"/>
              </a:spcBef>
              <a:spcAft>
                <a:spcPts val="1200"/>
              </a:spcAft>
              <a:defRPr/>
            </a:pPr>
            <a:r>
              <a:rPr lang="en-US" altLang="en-US" dirty="0"/>
              <a:t>But by the time of Christ, </a:t>
            </a:r>
            <a:r>
              <a:rPr lang="en-US" altLang="en-US" sz="2900" b="1" dirty="0">
                <a:solidFill>
                  <a:srgbClr val="0000CC"/>
                </a:solidFill>
                <a:latin typeface="Calibri" panose="020F0502020204030204" pitchFamily="34" charset="0"/>
                <a:cs typeface="Calibri" panose="020F0502020204030204" pitchFamily="34" charset="0"/>
              </a:rPr>
              <a:t>the rabbis had developed a complex set of rules</a:t>
            </a:r>
            <a:r>
              <a:rPr lang="en-US" altLang="en-US" dirty="0"/>
              <a:t> for when  an oath is binding and when it is not a binding promise. </a:t>
            </a:r>
          </a:p>
          <a:p>
            <a:pPr marL="461963" indent="-461963" algn="just" defTabSz="339725" fontAlgn="base">
              <a:lnSpc>
                <a:spcPct val="100000"/>
              </a:lnSpc>
              <a:spcBef>
                <a:spcPts val="0"/>
              </a:spcBef>
              <a:spcAft>
                <a:spcPts val="1200"/>
              </a:spcAft>
              <a:defRPr/>
            </a:pPr>
            <a:r>
              <a:rPr lang="en-US" altLang="en-US" dirty="0"/>
              <a:t>Oaths </a:t>
            </a:r>
            <a:r>
              <a:rPr lang="en-US" altLang="en-US" sz="2900" b="1" dirty="0">
                <a:solidFill>
                  <a:srgbClr val="0000CC"/>
                </a:solidFill>
                <a:latin typeface="Calibri" panose="020F0502020204030204" pitchFamily="34" charset="0"/>
                <a:cs typeface="Calibri" panose="020F0502020204030204" pitchFamily="34" charset="0"/>
              </a:rPr>
              <a:t>invoking God’s name</a:t>
            </a:r>
            <a:r>
              <a:rPr lang="en-US" altLang="en-US" dirty="0"/>
              <a:t> were binding. </a:t>
            </a:r>
          </a:p>
          <a:p>
            <a:pPr marL="461963" marR="0" lvl="0" indent="-461963" algn="just" defTabSz="339725" rtl="0" eaLnBrk="1" fontAlgn="base" latinLnBrk="0" hangingPunct="1">
              <a:lnSpc>
                <a:spcPct val="100000"/>
              </a:lnSpc>
              <a:spcBef>
                <a:spcPts val="0"/>
              </a:spcBef>
              <a:spcAft>
                <a:spcPts val="180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8" name="Rectangle 2">
            <a:extLst>
              <a:ext uri="{FF2B5EF4-FFF2-40B4-BE49-F238E27FC236}">
                <a16:creationId xmlns:a16="http://schemas.microsoft.com/office/drawing/2014/main" id="{B1B40F25-7D1B-43EA-8337-7E46121A2637}"/>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Promises, Promises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5:33-37</a:t>
            </a:r>
          </a:p>
        </p:txBody>
      </p:sp>
      <p:sp>
        <p:nvSpPr>
          <p:cNvPr id="9" name="Text Box 4">
            <a:extLst>
              <a:ext uri="{FF2B5EF4-FFF2-40B4-BE49-F238E27FC236}">
                <a16:creationId xmlns:a16="http://schemas.microsoft.com/office/drawing/2014/main" id="{278F4C83-F3FA-4884-B39A-E095CA0F0B6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pic>
        <p:nvPicPr>
          <p:cNvPr id="6" name="Picture 9" descr="Pharisees 2">
            <a:extLst>
              <a:ext uri="{FF2B5EF4-FFF2-40B4-BE49-F238E27FC236}">
                <a16:creationId xmlns:a16="http://schemas.microsoft.com/office/drawing/2014/main" id="{CA20470D-AF9A-4BFC-A804-ADBA3F63B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57955"/>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3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105400"/>
          </a:xfrm>
        </p:spPr>
        <p:txBody>
          <a:bodyPr>
            <a:normAutofit/>
          </a:bodyPr>
          <a:lstStyle/>
          <a:p>
            <a:pPr marL="0" indent="0" algn="ctr">
              <a:lnSpc>
                <a:spcPct val="100000"/>
              </a:lnSpc>
              <a:spcBef>
                <a:spcPts val="0"/>
              </a:spcBef>
              <a:spcAft>
                <a:spcPts val="1200"/>
              </a:spcAft>
              <a:buNone/>
            </a:pPr>
            <a:r>
              <a:rPr lang="en-US" altLang="en-US" sz="3200" b="1" dirty="0">
                <a:solidFill>
                  <a:srgbClr val="0000CC"/>
                </a:solidFill>
              </a:rPr>
              <a:t>Numbers 30:1-2</a:t>
            </a:r>
          </a:p>
          <a:p>
            <a:pPr marL="0" indent="0" algn="just">
              <a:lnSpc>
                <a:spcPct val="100000"/>
              </a:lnSpc>
              <a:spcBef>
                <a:spcPts val="0"/>
              </a:spcBef>
              <a:buNone/>
            </a:pPr>
            <a:r>
              <a:rPr lang="en-US" altLang="en-US" baseline="30000" dirty="0"/>
              <a:t>1</a:t>
            </a:r>
            <a:r>
              <a:rPr lang="en-US" altLang="en-US" dirty="0"/>
              <a:t> Then Moses spoke to the heads of the tribes of the sons of Israel, saying, “This is the word which the Lord has commanded.  </a:t>
            </a:r>
            <a:r>
              <a:rPr lang="en-US" altLang="en-US" baseline="30000" dirty="0"/>
              <a:t>2</a:t>
            </a:r>
            <a:r>
              <a:rPr lang="en-US" altLang="en-US" dirty="0"/>
              <a:t>  </a:t>
            </a:r>
            <a:r>
              <a:rPr lang="en-US" altLang="en-US" b="1" u="sng" dirty="0">
                <a:solidFill>
                  <a:srgbClr val="0000CC"/>
                </a:solidFill>
              </a:rPr>
              <a:t>If a man makes a vow to the Lord*</a:t>
            </a:r>
            <a:r>
              <a:rPr lang="en-US" altLang="en-US" dirty="0"/>
              <a:t>, or takes an oath to bind himself with a binding obligation,</a:t>
            </a:r>
            <a:r>
              <a:rPr lang="en-US" altLang="en-US" sz="2000" dirty="0"/>
              <a:t> </a:t>
            </a:r>
            <a:r>
              <a:rPr lang="en-US" altLang="en-US" dirty="0"/>
              <a:t>he shall not violate his word; he shall do according to all that proceeds out of his mouth.”</a:t>
            </a:r>
          </a:p>
          <a:p>
            <a:pPr marL="0" indent="0" algn="just">
              <a:lnSpc>
                <a:spcPct val="100000"/>
              </a:lnSpc>
              <a:spcBef>
                <a:spcPts val="0"/>
              </a:spcBef>
              <a:buNone/>
            </a:pPr>
            <a:endParaRPr lang="en-US" altLang="en-US" dirty="0"/>
          </a:p>
          <a:p>
            <a:pPr marL="0" indent="0" algn="just">
              <a:lnSpc>
                <a:spcPct val="100000"/>
              </a:lnSpc>
              <a:spcBef>
                <a:spcPts val="0"/>
              </a:spcBef>
              <a:buNone/>
            </a:pPr>
            <a:r>
              <a:rPr lang="en-US" altLang="en-US" b="1" dirty="0">
                <a:solidFill>
                  <a:srgbClr val="0000CC"/>
                </a:solidFill>
              </a:rPr>
              <a:t>* </a:t>
            </a:r>
            <a:r>
              <a:rPr lang="en-US" altLang="en-US" sz="2400" dirty="0"/>
              <a:t>Note here that the Law of Moses did not say that one could not take an oath. But the idea that one could take an oath and be excused from carrying it out because of what one swears by, was just a tricky way of lying.</a:t>
            </a:r>
          </a:p>
          <a:p>
            <a:pPr marL="0" indent="0" algn="just">
              <a:lnSpc>
                <a:spcPct val="100000"/>
              </a:lnSpc>
              <a:spcBef>
                <a:spcPts val="0"/>
              </a:spcBef>
              <a:buNone/>
            </a:pPr>
            <a:endParaRPr lang="en-US" altLang="en-US" dirty="0"/>
          </a:p>
        </p:txBody>
      </p:sp>
      <p:sp>
        <p:nvSpPr>
          <p:cNvPr id="236548" name="Text Box 4">
            <a:extLst>
              <a:ext uri="{FF2B5EF4-FFF2-40B4-BE49-F238E27FC236}">
                <a16:creationId xmlns:a16="http://schemas.microsoft.com/office/drawing/2014/main" id="{943364C9-3DDA-471C-A5EB-4EA2C0686CB3}"/>
              </a:ext>
            </a:extLst>
          </p:cNvPr>
          <p:cNvSpPr txBox="1">
            <a:spLocks noChangeArrowheads="1"/>
          </p:cNvSpPr>
          <p:nvPr/>
        </p:nvSpPr>
        <p:spPr bwMode="auto">
          <a:xfrm>
            <a:off x="10210800" y="6400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latin typeface="Calibri" panose="020F0502020204030204" pitchFamily="34" charset="0"/>
                <a:cs typeface="Calibri" panose="020F0502020204030204" pitchFamily="34" charset="0"/>
              </a:rPr>
              <a:t>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876800"/>
          </a:xfrm>
        </p:spPr>
        <p:txBody>
          <a:bodyPr>
            <a:normAutofit/>
          </a:bodyPr>
          <a:lstStyle/>
          <a:p>
            <a:pPr marL="0" indent="0" algn="ctr">
              <a:lnSpc>
                <a:spcPct val="100000"/>
              </a:lnSpc>
              <a:spcBef>
                <a:spcPts val="0"/>
              </a:spcBef>
              <a:spcAft>
                <a:spcPts val="1200"/>
              </a:spcAft>
              <a:buNone/>
            </a:pPr>
            <a:r>
              <a:rPr lang="en-US" altLang="en-US" sz="3200" b="1" dirty="0">
                <a:solidFill>
                  <a:srgbClr val="0000CC"/>
                </a:solidFill>
              </a:rPr>
              <a:t>Matthew 5:33-37</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33</a:t>
            </a:r>
            <a:r>
              <a:rPr lang="en-US" u="none" strike="noStrike" dirty="0">
                <a:effectLst/>
                <a:latin typeface="Calibri" panose="020F0502020204030204" pitchFamily="34" charset="0"/>
              </a:rPr>
              <a:t> </a:t>
            </a:r>
            <a:r>
              <a:rPr lang="en-US" dirty="0">
                <a:effectLst/>
                <a:latin typeface="Calibri" panose="020F0502020204030204" pitchFamily="34" charset="0"/>
              </a:rPr>
              <a:t>“Again, </a:t>
            </a:r>
            <a:r>
              <a:rPr lang="en-US" b="1" u="sng" dirty="0">
                <a:solidFill>
                  <a:srgbClr val="0000CC"/>
                </a:solidFill>
                <a:latin typeface="Calibri" panose="020F0502020204030204" pitchFamily="34" charset="0"/>
                <a:cs typeface="Calibri" panose="020F0502020204030204" pitchFamily="34" charset="0"/>
              </a:rPr>
              <a:t>you have heard that the ancients were told</a:t>
            </a:r>
            <a:r>
              <a:rPr lang="en-US" dirty="0">
                <a:effectLst/>
                <a:latin typeface="Calibri" panose="020F0502020204030204" pitchFamily="34" charset="0"/>
              </a:rPr>
              <a:t>, ‘</a:t>
            </a:r>
            <a:r>
              <a:rPr lang="en-US" cap="small" dirty="0">
                <a:effectLst/>
                <a:latin typeface="Calibri" panose="020F0502020204030204" pitchFamily="34" charset="0"/>
              </a:rPr>
              <a:t>You shall not</a:t>
            </a:r>
            <a:r>
              <a:rPr lang="en-US" dirty="0">
                <a:effectLst/>
                <a:latin typeface="Calibri" panose="020F0502020204030204" pitchFamily="34" charset="0"/>
              </a:rPr>
              <a:t> </a:t>
            </a:r>
            <a:r>
              <a:rPr lang="en-US" cap="small" dirty="0">
                <a:effectLst/>
                <a:latin typeface="Calibri" panose="020F0502020204030204" pitchFamily="34" charset="0"/>
              </a:rPr>
              <a:t>make false vows</a:t>
            </a:r>
            <a:r>
              <a:rPr lang="en-US" dirty="0">
                <a:effectLst/>
                <a:latin typeface="Calibri" panose="020F0502020204030204" pitchFamily="34" charset="0"/>
              </a:rPr>
              <a:t>, </a:t>
            </a:r>
            <a:r>
              <a:rPr lang="en-US" cap="small" dirty="0">
                <a:effectLst/>
                <a:latin typeface="Calibri" panose="020F0502020204030204" pitchFamily="34" charset="0"/>
              </a:rPr>
              <a:t>but shall fulfill your</a:t>
            </a:r>
            <a:r>
              <a:rPr lang="en-US" dirty="0">
                <a:effectLst/>
                <a:latin typeface="Calibri" panose="020F0502020204030204" pitchFamily="34" charset="0"/>
              </a:rPr>
              <a:t> </a:t>
            </a:r>
            <a:r>
              <a:rPr lang="en-US" cap="small" dirty="0">
                <a:effectLst/>
                <a:latin typeface="Calibri" panose="020F0502020204030204" pitchFamily="34" charset="0"/>
              </a:rPr>
              <a:t>vows to the Lord</a:t>
            </a:r>
            <a:r>
              <a:rPr lang="en-US" dirty="0">
                <a:effectLst/>
                <a:latin typeface="Calibri" panose="020F0502020204030204" pitchFamily="34" charset="0"/>
              </a:rPr>
              <a:t>.’ </a:t>
            </a:r>
            <a:r>
              <a:rPr lang="en-US" u="none" strike="noStrike" baseline="30000" dirty="0">
                <a:effectLst/>
                <a:latin typeface="Calibri" panose="020F0502020204030204" pitchFamily="34" charset="0"/>
              </a:rPr>
              <a:t>34</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effectLst/>
                <a:latin typeface="Calibri" panose="020F0502020204030204" pitchFamily="34" charset="0"/>
              </a:rPr>
              <a:t>, make no oath at all, either by heaven, for it is the throne of God, </a:t>
            </a:r>
            <a:r>
              <a:rPr lang="en-US" u="none" strike="noStrike" baseline="30000" dirty="0">
                <a:effectLst/>
                <a:latin typeface="Calibri" panose="020F0502020204030204" pitchFamily="34" charset="0"/>
              </a:rPr>
              <a:t>35</a:t>
            </a:r>
            <a:r>
              <a:rPr lang="en-US" u="none" strike="noStrike" dirty="0">
                <a:effectLst/>
                <a:latin typeface="Calibri" panose="020F0502020204030204" pitchFamily="34" charset="0"/>
              </a:rPr>
              <a:t> </a:t>
            </a:r>
            <a:r>
              <a:rPr lang="en-US" dirty="0">
                <a:effectLst/>
                <a:latin typeface="Calibri" panose="020F0502020204030204" pitchFamily="34" charset="0"/>
              </a:rPr>
              <a:t>or by the earth, for it is the footstool of His feet, or by Jerusalem, for it is </a:t>
            </a:r>
            <a:r>
              <a:rPr lang="en-US" cap="small" dirty="0">
                <a:effectLst/>
                <a:latin typeface="Calibri" panose="020F0502020204030204" pitchFamily="34" charset="0"/>
              </a:rPr>
              <a:t>the city of the great King</a:t>
            </a:r>
            <a:r>
              <a:rPr lang="en-US" dirty="0">
                <a:effectLst/>
                <a:latin typeface="Calibri" panose="020F0502020204030204" pitchFamily="34" charset="0"/>
              </a:rPr>
              <a:t>. </a:t>
            </a:r>
            <a:r>
              <a:rPr lang="en-US" b="1" u="none" strike="noStrike" baseline="30000" dirty="0">
                <a:solidFill>
                  <a:srgbClr val="C00000"/>
                </a:solidFill>
                <a:effectLst/>
                <a:highlight>
                  <a:srgbClr val="FFFF00"/>
                </a:highlight>
                <a:latin typeface="Calibri" panose="020F0502020204030204" pitchFamily="34" charset="0"/>
              </a:rPr>
              <a:t>36</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“Nor shall you make an oath by your head, for you cannot make one hair white or black. </a:t>
            </a:r>
            <a:r>
              <a:rPr lang="en-US" b="1" u="none" strike="noStrike" baseline="30000" dirty="0">
                <a:solidFill>
                  <a:srgbClr val="C00000"/>
                </a:solidFill>
                <a:effectLst/>
                <a:highlight>
                  <a:srgbClr val="FFFF00"/>
                </a:highlight>
                <a:latin typeface="Calibri" panose="020F0502020204030204" pitchFamily="34" charset="0"/>
              </a:rPr>
              <a:t>37</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“But let your statement be, ‘Yes, yes’ </a:t>
            </a:r>
            <a:r>
              <a:rPr lang="en-US" b="1" i="1" dirty="0">
                <a:solidFill>
                  <a:srgbClr val="C00000"/>
                </a:solidFill>
                <a:effectLst/>
                <a:highlight>
                  <a:srgbClr val="FFFF00"/>
                </a:highlight>
                <a:latin typeface="Calibri" panose="020F0502020204030204" pitchFamily="34" charset="0"/>
              </a:rPr>
              <a:t>or</a:t>
            </a:r>
            <a:r>
              <a:rPr lang="en-US" b="1" dirty="0">
                <a:solidFill>
                  <a:srgbClr val="C00000"/>
                </a:solidFill>
                <a:effectLst/>
                <a:highlight>
                  <a:srgbClr val="FFFF00"/>
                </a:highlight>
                <a:latin typeface="Calibri" panose="020F0502020204030204" pitchFamily="34" charset="0"/>
              </a:rPr>
              <a:t> ‘No, no’; anything beyond these is of evil. </a:t>
            </a:r>
          </a:p>
        </p:txBody>
      </p:sp>
    </p:spTree>
    <p:extLst>
      <p:ext uri="{BB962C8B-B14F-4D97-AF65-F5344CB8AC3E}">
        <p14:creationId xmlns:p14="http://schemas.microsoft.com/office/powerpoint/2010/main" val="1009916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2057954"/>
            <a:ext cx="10896600" cy="1143001"/>
          </a:xfrm>
        </p:spPr>
        <p:txBody>
          <a:bodyPr>
            <a:normAutofit/>
          </a:bodyPr>
          <a:lstStyle/>
          <a:p>
            <a:pPr marL="461963" indent="-461963" algn="just" defTabSz="339725" fontAlgn="base">
              <a:lnSpc>
                <a:spcPct val="100000"/>
              </a:lnSpc>
              <a:spcBef>
                <a:spcPts val="0"/>
              </a:spcBef>
              <a:spcAft>
                <a:spcPts val="1200"/>
              </a:spcAft>
              <a:defRPr/>
            </a:pPr>
            <a:r>
              <a:rPr lang="en-US" altLang="en-US" dirty="0"/>
              <a:t>In Hebrew culture, saying something two or even three times conveyed totality or perfection: “Truly, truly”, “Holy, holy, holy”.</a:t>
            </a:r>
          </a:p>
        </p:txBody>
      </p:sp>
      <p:sp>
        <p:nvSpPr>
          <p:cNvPr id="8" name="Rectangle 2">
            <a:extLst>
              <a:ext uri="{FF2B5EF4-FFF2-40B4-BE49-F238E27FC236}">
                <a16:creationId xmlns:a16="http://schemas.microsoft.com/office/drawing/2014/main" id="{B1B40F25-7D1B-43EA-8337-7E46121A2637}"/>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Promises, Promises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5:33-37</a:t>
            </a:r>
          </a:p>
        </p:txBody>
      </p:sp>
      <p:sp>
        <p:nvSpPr>
          <p:cNvPr id="9" name="Text Box 4">
            <a:extLst>
              <a:ext uri="{FF2B5EF4-FFF2-40B4-BE49-F238E27FC236}">
                <a16:creationId xmlns:a16="http://schemas.microsoft.com/office/drawing/2014/main" id="{278F4C83-F3FA-4884-B39A-E095CA0F0B6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pic>
        <p:nvPicPr>
          <p:cNvPr id="13" name="Picture 12">
            <a:extLst>
              <a:ext uri="{FF2B5EF4-FFF2-40B4-BE49-F238E27FC236}">
                <a16:creationId xmlns:a16="http://schemas.microsoft.com/office/drawing/2014/main" id="{53AF3CF0-8C1E-4EE8-A01C-537423AB051C}"/>
              </a:ext>
            </a:extLst>
          </p:cNvPr>
          <p:cNvPicPr>
            <a:picLocks noChangeAspect="1"/>
          </p:cNvPicPr>
          <p:nvPr/>
        </p:nvPicPr>
        <p:blipFill>
          <a:blip r:embed="rId3"/>
          <a:stretch>
            <a:fillRect/>
          </a:stretch>
        </p:blipFill>
        <p:spPr>
          <a:xfrm>
            <a:off x="2054867" y="3505200"/>
            <a:ext cx="8082266" cy="2743200"/>
          </a:xfrm>
          <a:prstGeom prst="rect">
            <a:avLst/>
          </a:prstGeom>
        </p:spPr>
      </p:pic>
    </p:spTree>
    <p:extLst>
      <p:ext uri="{BB962C8B-B14F-4D97-AF65-F5344CB8AC3E}">
        <p14:creationId xmlns:p14="http://schemas.microsoft.com/office/powerpoint/2010/main" val="3068717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B7370B3B-729F-405C-B0EB-E2E343093C4F}"/>
              </a:ext>
            </a:extLst>
          </p:cNvPr>
          <p:cNvSpPr>
            <a:spLocks noGrp="1" noChangeArrowheads="1"/>
          </p:cNvSpPr>
          <p:nvPr>
            <p:ph idx="1"/>
          </p:nvPr>
        </p:nvSpPr>
        <p:spPr>
          <a:xfrm>
            <a:off x="609600" y="2057955"/>
            <a:ext cx="10972800" cy="685245"/>
          </a:xfrm>
        </p:spPr>
        <p:txBody>
          <a:bodyPr>
            <a:normAutofit/>
          </a:bodyPr>
          <a:lstStyle/>
          <a:p>
            <a:pPr marL="461963" indent="-461963" algn="just" defTabSz="339725" fontAlgn="base">
              <a:lnSpc>
                <a:spcPct val="110000"/>
              </a:lnSpc>
              <a:spcBef>
                <a:spcPts val="0"/>
              </a:spcBef>
              <a:spcAft>
                <a:spcPts val="1200"/>
              </a:spcAft>
              <a:defRPr/>
            </a:pPr>
            <a:r>
              <a:rPr lang="en-US" altLang="en-US" dirty="0"/>
              <a:t>Paul expresses his grief for his fellow Israelites in Romans 9:1-2</a:t>
            </a:r>
          </a:p>
        </p:txBody>
      </p:sp>
      <p:sp>
        <p:nvSpPr>
          <p:cNvPr id="5" name="Text Box 4">
            <a:extLst>
              <a:ext uri="{FF2B5EF4-FFF2-40B4-BE49-F238E27FC236}">
                <a16:creationId xmlns:a16="http://schemas.microsoft.com/office/drawing/2014/main" id="{B1B9873A-C080-40BE-B044-CE4A82E9639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A25A37FB-7CFA-423C-90EA-49A285C7D5DE}"/>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Promises, Promises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5:33-37</a:t>
            </a:r>
          </a:p>
        </p:txBody>
      </p:sp>
      <p:pic>
        <p:nvPicPr>
          <p:cNvPr id="2" name="Picture 1">
            <a:extLst>
              <a:ext uri="{FF2B5EF4-FFF2-40B4-BE49-F238E27FC236}">
                <a16:creationId xmlns:a16="http://schemas.microsoft.com/office/drawing/2014/main" id="{BACCAAF9-6AA8-4140-BE0C-CEBE0EB8192C}"/>
              </a:ext>
            </a:extLst>
          </p:cNvPr>
          <p:cNvPicPr>
            <a:picLocks noChangeAspect="1"/>
          </p:cNvPicPr>
          <p:nvPr/>
        </p:nvPicPr>
        <p:blipFill>
          <a:blip r:embed="rId3"/>
          <a:stretch>
            <a:fillRect/>
          </a:stretch>
        </p:blipFill>
        <p:spPr>
          <a:xfrm>
            <a:off x="2844800" y="2819102"/>
            <a:ext cx="6502400" cy="3657600"/>
          </a:xfrm>
          <a:prstGeom prst="rect">
            <a:avLst/>
          </a:prstGeom>
          <a:ln>
            <a:solidFill>
              <a:schemeClr val="tx1"/>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68167"/>
            <a:ext cx="10972800" cy="685800"/>
          </a:xfrm>
        </p:spPr>
        <p:txBody>
          <a:bodyPr/>
          <a:lstStyle/>
          <a:p>
            <a:pPr marL="461963" indent="-461963" algn="just" defTabSz="339725" fontAlgn="base">
              <a:lnSpc>
                <a:spcPct val="110000"/>
              </a:lnSpc>
              <a:spcBef>
                <a:spcPts val="0"/>
              </a:spcBef>
              <a:spcAft>
                <a:spcPts val="1200"/>
              </a:spcAft>
              <a:defRPr/>
            </a:pPr>
            <a:r>
              <a:rPr lang="en-US" altLang="en-US" dirty="0"/>
              <a:t>Among us in the body of Christ there is to be truth: Ephesians 4:25</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Promises, Promises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5:33-37</a:t>
            </a:r>
          </a:p>
        </p:txBody>
      </p:sp>
      <p:pic>
        <p:nvPicPr>
          <p:cNvPr id="2" name="Picture 1">
            <a:extLst>
              <a:ext uri="{FF2B5EF4-FFF2-40B4-BE49-F238E27FC236}">
                <a16:creationId xmlns:a16="http://schemas.microsoft.com/office/drawing/2014/main" id="{96BAD4DD-E8E4-4770-B14C-398F1983144C}"/>
              </a:ext>
            </a:extLst>
          </p:cNvPr>
          <p:cNvPicPr>
            <a:picLocks noChangeAspect="1"/>
          </p:cNvPicPr>
          <p:nvPr/>
        </p:nvPicPr>
        <p:blipFill>
          <a:blip r:embed="rId3"/>
          <a:stretch>
            <a:fillRect/>
          </a:stretch>
        </p:blipFill>
        <p:spPr>
          <a:xfrm>
            <a:off x="2844800" y="2819400"/>
            <a:ext cx="6502400" cy="3657600"/>
          </a:xfrm>
          <a:prstGeom prst="rect">
            <a:avLst/>
          </a:prstGeom>
          <a:ln>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886200"/>
          </a:xfrm>
        </p:spPr>
        <p:txBody>
          <a:bodyPr>
            <a:normAutofit/>
          </a:bodyPr>
          <a:lstStyle/>
          <a:p>
            <a:pPr marL="0" marR="0" indent="0" algn="ctr">
              <a:lnSpc>
                <a:spcPct val="100000"/>
              </a:lnSpc>
              <a:spcBef>
                <a:spcPts val="0"/>
              </a:spcBef>
              <a:spcAft>
                <a:spcPts val="1200"/>
              </a:spcAft>
              <a:buNone/>
            </a:pPr>
            <a:r>
              <a:rPr lang="en-US" sz="3200" b="1" dirty="0">
                <a:solidFill>
                  <a:srgbClr val="0000CC"/>
                </a:solidFill>
              </a:rPr>
              <a:t>Matthew 5:38–42</a:t>
            </a:r>
          </a:p>
          <a:p>
            <a:pPr marL="0" marR="0" indent="0" algn="just">
              <a:lnSpc>
                <a:spcPct val="100000"/>
              </a:lnSpc>
              <a:spcBef>
                <a:spcPts val="0"/>
              </a:spcBef>
              <a:spcAft>
                <a:spcPts val="1000"/>
              </a:spcAft>
              <a:buNone/>
            </a:pPr>
            <a:r>
              <a:rPr lang="en-US" sz="2400" u="none" strike="noStrike" baseline="30000" dirty="0">
                <a:effectLst/>
                <a:latin typeface="Calibri" panose="020F0502020204030204" pitchFamily="34" charset="0"/>
              </a:rPr>
              <a:t>38</a:t>
            </a:r>
            <a:r>
              <a:rPr lang="en-US" sz="2400" u="none" strike="noStrike" dirty="0">
                <a:effectLst/>
                <a:latin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sz="2800" dirty="0">
                <a:effectLst/>
                <a:latin typeface="Calibri" panose="020F0502020204030204" pitchFamily="34" charset="0"/>
              </a:rPr>
              <a:t> *</a:t>
            </a:r>
            <a:r>
              <a:rPr lang="en-US" sz="2800" b="1" dirty="0">
                <a:solidFill>
                  <a:srgbClr val="C00000"/>
                </a:solidFill>
                <a:effectLst/>
                <a:highlight>
                  <a:srgbClr val="FFFF00"/>
                </a:highlight>
                <a:latin typeface="Calibri" panose="020F0502020204030204" pitchFamily="34" charset="0"/>
              </a:rPr>
              <a:t>‘</a:t>
            </a:r>
            <a:r>
              <a:rPr lang="en-US" sz="2800" b="1" cap="small" dirty="0">
                <a:solidFill>
                  <a:srgbClr val="C00000"/>
                </a:solidFill>
                <a:effectLst/>
                <a:highlight>
                  <a:srgbClr val="FFFF00"/>
                </a:highlight>
                <a:latin typeface="Calibri" panose="020F0502020204030204" pitchFamily="34" charset="0"/>
              </a:rPr>
              <a:t>An eye for an eye</a:t>
            </a:r>
            <a:r>
              <a:rPr lang="en-US" sz="2800" b="1" dirty="0">
                <a:solidFill>
                  <a:srgbClr val="C00000"/>
                </a:solidFill>
                <a:effectLst/>
                <a:highlight>
                  <a:srgbClr val="FFFF00"/>
                </a:highlight>
                <a:latin typeface="Calibri" panose="020F0502020204030204" pitchFamily="34" charset="0"/>
              </a:rPr>
              <a:t>, </a:t>
            </a:r>
            <a:r>
              <a:rPr lang="en-US" sz="2800" b="1" cap="small" dirty="0">
                <a:solidFill>
                  <a:srgbClr val="C00000"/>
                </a:solidFill>
                <a:effectLst/>
                <a:highlight>
                  <a:srgbClr val="FFFF00"/>
                </a:highlight>
                <a:latin typeface="Calibri" panose="020F0502020204030204" pitchFamily="34" charset="0"/>
              </a:rPr>
              <a:t>and a tooth for a tooth</a:t>
            </a:r>
            <a:r>
              <a:rPr lang="en-US" sz="2800" b="1" dirty="0">
                <a:solidFill>
                  <a:srgbClr val="C00000"/>
                </a:solidFill>
                <a:effectLst/>
                <a:highlight>
                  <a:srgbClr val="FFFF00"/>
                </a:highlight>
                <a:latin typeface="Calibri" panose="020F0502020204030204" pitchFamily="34" charset="0"/>
              </a:rPr>
              <a:t>.’</a:t>
            </a:r>
            <a:r>
              <a:rPr lang="en-US" sz="2400" b="1" dirty="0">
                <a:solidFill>
                  <a:srgbClr val="C00000"/>
                </a:solidFill>
                <a:effectLst/>
                <a:highlight>
                  <a:srgbClr val="FFFF00"/>
                </a:highlight>
                <a:latin typeface="Calibri" panose="020F0502020204030204" pitchFamily="34" charset="0"/>
              </a:rPr>
              <a:t> </a:t>
            </a:r>
            <a:r>
              <a:rPr lang="en-US" sz="2400" u="none" strike="noStrike" baseline="30000" dirty="0">
                <a:effectLst/>
                <a:latin typeface="Calibri" panose="020F0502020204030204" pitchFamily="34" charset="0"/>
              </a:rPr>
              <a:t>39</a:t>
            </a:r>
            <a:r>
              <a:rPr lang="en-US" sz="2400" u="none" strike="noStrike" dirty="0">
                <a:effectLst/>
                <a:latin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sz="2800" dirty="0">
                <a:effectLst/>
                <a:latin typeface="Calibri" panose="020F0502020204030204" pitchFamily="34" charset="0"/>
              </a:rPr>
              <a:t>, do not resist an evil person; but whoever slaps you on your right cheek, turn the other to him also.</a:t>
            </a:r>
            <a:r>
              <a:rPr lang="en-US" sz="2400" dirty="0">
                <a:effectLst/>
                <a:latin typeface="Calibri" panose="020F0502020204030204" pitchFamily="34" charset="0"/>
              </a:rPr>
              <a:t> </a:t>
            </a:r>
            <a:r>
              <a:rPr lang="en-US" sz="2400" u="none" strike="noStrike" baseline="30000" dirty="0">
                <a:effectLst/>
                <a:latin typeface="Calibri" panose="020F0502020204030204" pitchFamily="34" charset="0"/>
              </a:rPr>
              <a:t>40</a:t>
            </a:r>
            <a:r>
              <a:rPr lang="en-US" sz="2400" u="none" strike="noStrike" dirty="0">
                <a:effectLst/>
                <a:latin typeface="Calibri" panose="020F0502020204030204" pitchFamily="34" charset="0"/>
              </a:rPr>
              <a:t> </a:t>
            </a:r>
            <a:r>
              <a:rPr lang="en-US" sz="2800" dirty="0">
                <a:effectLst/>
                <a:latin typeface="Calibri" panose="020F0502020204030204" pitchFamily="34" charset="0"/>
              </a:rPr>
              <a:t>“If anyone wants to sue you and take your shirt, let him have your coat also.</a:t>
            </a:r>
            <a:r>
              <a:rPr lang="en-US" sz="2400" dirty="0">
                <a:effectLst/>
                <a:latin typeface="Calibri" panose="020F0502020204030204" pitchFamily="34" charset="0"/>
              </a:rPr>
              <a:t> </a:t>
            </a:r>
            <a:r>
              <a:rPr lang="en-US" sz="2400" u="none" strike="noStrike" baseline="30000" dirty="0">
                <a:effectLst/>
                <a:latin typeface="Calibri" panose="020F0502020204030204" pitchFamily="34" charset="0"/>
              </a:rPr>
              <a:t>41</a:t>
            </a:r>
            <a:r>
              <a:rPr lang="en-US" sz="2400" u="none" strike="noStrike" dirty="0">
                <a:effectLst/>
                <a:latin typeface="Calibri" panose="020F0502020204030204" pitchFamily="34" charset="0"/>
              </a:rPr>
              <a:t> </a:t>
            </a:r>
            <a:r>
              <a:rPr lang="en-US" sz="2800" dirty="0">
                <a:effectLst/>
                <a:latin typeface="Calibri" panose="020F0502020204030204" pitchFamily="34" charset="0"/>
              </a:rPr>
              <a:t>“Whoever forces you to go one mile, go with him two.</a:t>
            </a:r>
            <a:r>
              <a:rPr lang="en-US" sz="2400" dirty="0">
                <a:effectLst/>
                <a:latin typeface="Calibri" panose="020F0502020204030204" pitchFamily="34" charset="0"/>
              </a:rPr>
              <a:t> </a:t>
            </a:r>
            <a:r>
              <a:rPr lang="en-US" sz="2400" u="none" strike="noStrike" baseline="30000" dirty="0">
                <a:effectLst/>
                <a:latin typeface="Calibri" panose="020F0502020204030204" pitchFamily="34" charset="0"/>
              </a:rPr>
              <a:t>42</a:t>
            </a:r>
            <a:r>
              <a:rPr lang="en-US" sz="2400" u="none" strike="noStrike" dirty="0">
                <a:effectLst/>
                <a:latin typeface="Calibri" panose="020F0502020204030204" pitchFamily="34" charset="0"/>
              </a:rPr>
              <a:t> </a:t>
            </a:r>
            <a:r>
              <a:rPr lang="en-US" sz="2800" dirty="0">
                <a:effectLst/>
                <a:latin typeface="Calibri" panose="020F0502020204030204" pitchFamily="34" charset="0"/>
              </a:rPr>
              <a:t>“Give to him who asks of you, and do not turn away from him who wants to borrow from you.</a:t>
            </a:r>
            <a:r>
              <a:rPr lang="en-US" sz="2400" dirty="0">
                <a:effectLst/>
                <a:latin typeface="Calibri" panose="020F0502020204030204" pitchFamily="34" charset="0"/>
              </a:rPr>
              <a:t> </a:t>
            </a:r>
            <a:endParaRPr lang="en-US" altLang="en-US" dirty="0"/>
          </a:p>
        </p:txBody>
      </p:sp>
      <p:sp>
        <p:nvSpPr>
          <p:cNvPr id="5" name="TextBox 4">
            <a:extLst>
              <a:ext uri="{FF2B5EF4-FFF2-40B4-BE49-F238E27FC236}">
                <a16:creationId xmlns:a16="http://schemas.microsoft.com/office/drawing/2014/main" id="{5B723545-9031-4ADB-B871-46306F42C7DE}"/>
              </a:ext>
            </a:extLst>
          </p:cNvPr>
          <p:cNvSpPr txBox="1"/>
          <p:nvPr/>
        </p:nvSpPr>
        <p:spPr>
          <a:xfrm>
            <a:off x="609600" y="3729335"/>
            <a:ext cx="2941320" cy="923330"/>
          </a:xfrm>
          <a:prstGeom prst="rect">
            <a:avLst/>
          </a:prstGeom>
          <a:noFill/>
        </p:spPr>
        <p:txBody>
          <a:bodyPr wrap="square">
            <a:spAutoFit/>
          </a:bodyPr>
          <a:lstStyle/>
          <a:p>
            <a:pPr marL="228600" indent="-228600"/>
            <a:r>
              <a:rPr lang="en-US" altLang="en-US" b="1" dirty="0">
                <a:latin typeface="+mn-lt"/>
              </a:rPr>
              <a:t>*	Exodus 21:22-25</a:t>
            </a:r>
          </a:p>
          <a:p>
            <a:pPr marL="228600" indent="-228600"/>
            <a:r>
              <a:rPr lang="en-US" altLang="en-US" b="1" dirty="0">
                <a:latin typeface="+mn-lt"/>
              </a:rPr>
              <a:t>	Leviticus 24:17-23</a:t>
            </a:r>
          </a:p>
          <a:p>
            <a:pPr marL="228600" indent="-228600"/>
            <a:r>
              <a:rPr lang="en-US" altLang="en-US" b="1" dirty="0">
                <a:latin typeface="+mn-lt"/>
              </a:rPr>
              <a:t>	Deuteronomy 19:15-21</a:t>
            </a:r>
            <a:endParaRPr lang="en-US" b="1" dirty="0">
              <a:latin typeface="+mn-lt"/>
            </a:endParaRPr>
          </a:p>
        </p:txBody>
      </p:sp>
      <p:pic>
        <p:nvPicPr>
          <p:cNvPr id="6" name="Picture 5">
            <a:extLst>
              <a:ext uri="{FF2B5EF4-FFF2-40B4-BE49-F238E27FC236}">
                <a16:creationId xmlns:a16="http://schemas.microsoft.com/office/drawing/2014/main" id="{630EBCCC-BD66-4CEE-A219-E4647417EB49}"/>
              </a:ext>
            </a:extLst>
          </p:cNvPr>
          <p:cNvPicPr>
            <a:picLocks noChangeAspect="1"/>
          </p:cNvPicPr>
          <p:nvPr/>
        </p:nvPicPr>
        <p:blipFill>
          <a:blip r:embed="rId4"/>
          <a:stretch>
            <a:fillRect/>
          </a:stretch>
        </p:blipFill>
        <p:spPr>
          <a:xfrm>
            <a:off x="4117615" y="3276600"/>
            <a:ext cx="3956771" cy="1828800"/>
          </a:xfrm>
          <a:prstGeom prst="rect">
            <a:avLst/>
          </a:prstGeom>
        </p:spPr>
      </p:pic>
    </p:spTree>
    <p:extLst>
      <p:ext uri="{BB962C8B-B14F-4D97-AF65-F5344CB8AC3E}">
        <p14:creationId xmlns:p14="http://schemas.microsoft.com/office/powerpoint/2010/main" val="28848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68166"/>
            <a:ext cx="10972800" cy="1143001"/>
          </a:xfrm>
        </p:spPr>
        <p:txBody>
          <a:bodyPr>
            <a:normAutofit/>
          </a:bodyPr>
          <a:lstStyle/>
          <a:p>
            <a:pPr marL="461963" indent="-461963" algn="just" defTabSz="339725" fontAlgn="base">
              <a:lnSpc>
                <a:spcPct val="100000"/>
              </a:lnSpc>
              <a:spcBef>
                <a:spcPts val="0"/>
              </a:spcBef>
              <a:spcAft>
                <a:spcPts val="1200"/>
              </a:spcAft>
              <a:defRPr/>
            </a:pPr>
            <a:r>
              <a:rPr lang="en-US" altLang="en-US" dirty="0"/>
              <a:t>Israel was in the midst of cultures that practiced an escalating revenge, carried out privately, even to the point of ‘honor killings’.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“An eye for an eye and a tooth for a tooth”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5:38-42</a:t>
            </a:r>
          </a:p>
        </p:txBody>
      </p:sp>
      <p:pic>
        <p:nvPicPr>
          <p:cNvPr id="3" name="Picture 2">
            <a:extLst>
              <a:ext uri="{FF2B5EF4-FFF2-40B4-BE49-F238E27FC236}">
                <a16:creationId xmlns:a16="http://schemas.microsoft.com/office/drawing/2014/main" id="{364E59CF-18BF-48DE-9E7F-CE69E7DDA293}"/>
              </a:ext>
            </a:extLst>
          </p:cNvPr>
          <p:cNvPicPr>
            <a:picLocks noChangeAspect="1"/>
          </p:cNvPicPr>
          <p:nvPr/>
        </p:nvPicPr>
        <p:blipFill>
          <a:blip r:embed="rId3"/>
          <a:stretch>
            <a:fillRect/>
          </a:stretch>
        </p:blipFill>
        <p:spPr>
          <a:xfrm>
            <a:off x="2255187" y="3462287"/>
            <a:ext cx="7681626" cy="2786113"/>
          </a:xfrm>
          <a:prstGeom prst="rect">
            <a:avLst/>
          </a:prstGeom>
        </p:spPr>
      </p:pic>
    </p:spTree>
    <p:extLst>
      <p:ext uri="{BB962C8B-B14F-4D97-AF65-F5344CB8AC3E}">
        <p14:creationId xmlns:p14="http://schemas.microsoft.com/office/powerpoint/2010/main" val="3276396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68166"/>
            <a:ext cx="7315200" cy="3570634"/>
          </a:xfrm>
        </p:spPr>
        <p:txBody>
          <a:bodyPr>
            <a:normAutofit/>
          </a:bodyPr>
          <a:lstStyle/>
          <a:p>
            <a:pPr marL="461963" indent="-461963" algn="just" defTabSz="339725" fontAlgn="base">
              <a:lnSpc>
                <a:spcPct val="100000"/>
              </a:lnSpc>
              <a:spcBef>
                <a:spcPts val="0"/>
              </a:spcBef>
              <a:spcAft>
                <a:spcPts val="1200"/>
              </a:spcAft>
              <a:defRPr/>
            </a:pPr>
            <a:r>
              <a:rPr lang="en-US" altLang="en-US" dirty="0"/>
              <a:t>The principle in the Law of Moses, ‘an eye for an eye, and a tooth for a tooth’ </a:t>
            </a:r>
            <a:r>
              <a:rPr lang="en-US" altLang="en-US" b="1" u="sng" dirty="0">
                <a:solidFill>
                  <a:srgbClr val="0000CC"/>
                </a:solidFill>
                <a:latin typeface="Calibri" panose="020F0502020204030204" pitchFamily="34" charset="0"/>
                <a:cs typeface="Calibri" panose="020F0502020204030204" pitchFamily="34" charset="0"/>
              </a:rPr>
              <a:t>stopped</a:t>
            </a:r>
            <a:r>
              <a:rPr lang="en-US" altLang="en-US" dirty="0"/>
              <a:t> escalating revenge and kept justice a public issue.</a:t>
            </a:r>
          </a:p>
          <a:p>
            <a:pPr marL="461963" indent="-461963" algn="just" defTabSz="339725" fontAlgn="base">
              <a:lnSpc>
                <a:spcPct val="100000"/>
              </a:lnSpc>
              <a:spcBef>
                <a:spcPts val="0"/>
              </a:spcBef>
              <a:spcAft>
                <a:spcPts val="1200"/>
              </a:spcAft>
              <a:defRPr/>
            </a:pPr>
            <a:r>
              <a:rPr lang="en-US" altLang="en-US" dirty="0"/>
              <a:t>Israelite society was thus kept from escalating violence and the family’s ‘duty’ to carry out revenge.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“An eye for an eye and a tooth for a tooth”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5:38-42</a:t>
            </a:r>
          </a:p>
        </p:txBody>
      </p:sp>
      <p:pic>
        <p:nvPicPr>
          <p:cNvPr id="2" name="Picture 1">
            <a:extLst>
              <a:ext uri="{FF2B5EF4-FFF2-40B4-BE49-F238E27FC236}">
                <a16:creationId xmlns:a16="http://schemas.microsoft.com/office/drawing/2014/main" id="{861C4AFA-F485-4FAC-8B88-E9484EBF0323}"/>
              </a:ext>
            </a:extLst>
          </p:cNvPr>
          <p:cNvPicPr>
            <a:picLocks noChangeAspect="1"/>
          </p:cNvPicPr>
          <p:nvPr/>
        </p:nvPicPr>
        <p:blipFill>
          <a:blip r:embed="rId3"/>
          <a:stretch>
            <a:fillRect/>
          </a:stretch>
        </p:blipFill>
        <p:spPr>
          <a:xfrm>
            <a:off x="8267553" y="1981200"/>
            <a:ext cx="3314847" cy="4114800"/>
          </a:xfrm>
          <a:prstGeom prst="rect">
            <a:avLst/>
          </a:prstGeom>
          <a:ln>
            <a:solidFill>
              <a:schemeClr val="tx1"/>
            </a:solidFill>
          </a:ln>
        </p:spPr>
      </p:pic>
    </p:spTree>
    <p:extLst>
      <p:ext uri="{BB962C8B-B14F-4D97-AF65-F5344CB8AC3E}">
        <p14:creationId xmlns:p14="http://schemas.microsoft.com/office/powerpoint/2010/main" val="1277919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3962400" y="2068166"/>
            <a:ext cx="7620000" cy="4104034"/>
          </a:xfrm>
        </p:spPr>
        <p:txBody>
          <a:bodyPr>
            <a:normAutofit lnSpcReduction="10000"/>
          </a:bodyPr>
          <a:lstStyle/>
          <a:p>
            <a:pPr marL="461963" indent="-461963" algn="just" defTabSz="339725" fontAlgn="base">
              <a:lnSpc>
                <a:spcPct val="110000"/>
              </a:lnSpc>
              <a:spcBef>
                <a:spcPts val="0"/>
              </a:spcBef>
              <a:spcAft>
                <a:spcPts val="1200"/>
              </a:spcAft>
              <a:defRPr/>
            </a:pPr>
            <a:r>
              <a:rPr lang="en-US" altLang="en-US" dirty="0"/>
              <a:t>The Old Testament taught that </a:t>
            </a:r>
            <a:r>
              <a:rPr lang="en-US" altLang="en-US" b="1" u="sng" dirty="0">
                <a:solidFill>
                  <a:srgbClr val="0000CC"/>
                </a:solidFill>
                <a:cs typeface="Calibri" panose="020F0502020204030204" pitchFamily="34" charset="0"/>
              </a:rPr>
              <a:t>Israelites were to leave room for God to take His vengeance for them</a:t>
            </a:r>
            <a:r>
              <a:rPr lang="en-US" altLang="en-US" dirty="0"/>
              <a:t> (cf. Lev. 19:17-18; Deut. 32:35; Psa. 94:1; Prov. 20:22; 24:29). </a:t>
            </a:r>
          </a:p>
          <a:p>
            <a:pPr marL="461963" indent="-461963" algn="just" defTabSz="339725" fontAlgn="base">
              <a:lnSpc>
                <a:spcPct val="110000"/>
              </a:lnSpc>
              <a:spcBef>
                <a:spcPts val="0"/>
              </a:spcBef>
              <a:spcAft>
                <a:spcPts val="1200"/>
              </a:spcAft>
              <a:defRPr/>
            </a:pPr>
            <a:r>
              <a:rPr lang="en-US" altLang="en-US" b="1" dirty="0">
                <a:solidFill>
                  <a:srgbClr val="0000CC"/>
                </a:solidFill>
                <a:cs typeface="Calibri" panose="020F0502020204030204" pitchFamily="34" charset="0"/>
              </a:rPr>
              <a:t>The same principle applies to us who are in the body of Christ:</a:t>
            </a:r>
          </a:p>
          <a:p>
            <a:pPr marL="914400" lvl="1" indent="-457200" algn="just" defTabSz="339725" fontAlgn="base">
              <a:lnSpc>
                <a:spcPct val="110000"/>
              </a:lnSpc>
              <a:spcBef>
                <a:spcPts val="0"/>
              </a:spcBef>
              <a:spcAft>
                <a:spcPts val="1200"/>
              </a:spcAft>
              <a:buFont typeface="Courier New" panose="02070309020205020404" pitchFamily="49" charset="0"/>
              <a:buChar char="-"/>
              <a:defRPr/>
            </a:pPr>
            <a:r>
              <a:rPr lang="en-US" altLang="en-US" sz="2800" dirty="0"/>
              <a:t>Romans 12:19</a:t>
            </a:r>
          </a:p>
          <a:p>
            <a:pPr marL="914400" lvl="1" indent="-457200" algn="just" defTabSz="339725" fontAlgn="base">
              <a:lnSpc>
                <a:spcPct val="110000"/>
              </a:lnSpc>
              <a:spcBef>
                <a:spcPts val="0"/>
              </a:spcBef>
              <a:spcAft>
                <a:spcPts val="1200"/>
              </a:spcAft>
              <a:buFont typeface="Courier New" panose="02070309020205020404" pitchFamily="49" charset="0"/>
              <a:buChar char="-"/>
              <a:defRPr/>
            </a:pPr>
            <a:r>
              <a:rPr lang="en-US" altLang="en-US" sz="2800" dirty="0"/>
              <a:t>Hebrews 10:30</a:t>
            </a:r>
            <a:endParaRPr lang="en-US" altLang="en-US" dirty="0"/>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“Vengeance is mine”, says the Lord”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5:38-42</a:t>
            </a:r>
          </a:p>
        </p:txBody>
      </p:sp>
      <p:pic>
        <p:nvPicPr>
          <p:cNvPr id="7" name="Picture 9" descr="The-Assyrian-Rabshakeh-demanding-the-surrender-of-Jerusalem-001">
            <a:extLst>
              <a:ext uri="{FF2B5EF4-FFF2-40B4-BE49-F238E27FC236}">
                <a16:creationId xmlns:a16="http://schemas.microsoft.com/office/drawing/2014/main" id="{98037CF3-7E45-46C3-8618-435A37A98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37" y="2068166"/>
            <a:ext cx="3064329"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18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18288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Romans 12:19</a:t>
            </a:r>
          </a:p>
          <a:p>
            <a:pPr marL="0" marR="0" indent="0" algn="just">
              <a:lnSpc>
                <a:spcPct val="115000"/>
              </a:lnSpc>
              <a:spcBef>
                <a:spcPts val="0"/>
              </a:spcBef>
              <a:spcAft>
                <a:spcPts val="1000"/>
              </a:spcAft>
              <a:buNone/>
            </a:pPr>
            <a:r>
              <a:rPr lang="en-US" u="none" strike="noStrike" baseline="30000" dirty="0">
                <a:effectLst/>
              </a:rPr>
              <a:t>19</a:t>
            </a:r>
            <a:r>
              <a:rPr lang="en-US" u="none" strike="noStrike" dirty="0">
                <a:effectLst/>
              </a:rPr>
              <a:t> </a:t>
            </a:r>
            <a:r>
              <a:rPr lang="en-US" dirty="0">
                <a:effectLst/>
              </a:rPr>
              <a:t>Never take your own revenge, beloved, but leave room for the wrath </a:t>
            </a:r>
            <a:r>
              <a:rPr lang="en-US" i="1" dirty="0">
                <a:effectLst/>
              </a:rPr>
              <a:t>of God,</a:t>
            </a:r>
            <a:r>
              <a:rPr lang="en-US" dirty="0">
                <a:effectLst/>
              </a:rPr>
              <a:t> for it is written, “</a:t>
            </a:r>
            <a:r>
              <a:rPr lang="en-US" cap="small" dirty="0">
                <a:effectLst/>
              </a:rPr>
              <a:t>Vengeance is Mine</a:t>
            </a:r>
            <a:r>
              <a:rPr lang="en-US" dirty="0">
                <a:effectLst/>
              </a:rPr>
              <a:t>, I </a:t>
            </a:r>
            <a:r>
              <a:rPr lang="en-US" cap="small" dirty="0">
                <a:effectLst/>
              </a:rPr>
              <a:t>will repay</a:t>
            </a:r>
            <a:r>
              <a:rPr lang="en-US" dirty="0">
                <a:effectLst/>
              </a:rPr>
              <a:t>,” says the Lord. </a:t>
            </a:r>
          </a:p>
        </p:txBody>
      </p:sp>
      <p:sp>
        <p:nvSpPr>
          <p:cNvPr id="6" name="TextBox 5">
            <a:extLst>
              <a:ext uri="{FF2B5EF4-FFF2-40B4-BE49-F238E27FC236}">
                <a16:creationId xmlns:a16="http://schemas.microsoft.com/office/drawing/2014/main" id="{D4C357C5-0060-413A-9C2C-6DCFAD193B5C}"/>
              </a:ext>
            </a:extLst>
          </p:cNvPr>
          <p:cNvSpPr txBox="1"/>
          <p:nvPr/>
        </p:nvSpPr>
        <p:spPr>
          <a:xfrm>
            <a:off x="609600" y="1905000"/>
            <a:ext cx="10972800" cy="1205073"/>
          </a:xfrm>
          <a:prstGeom prst="rect">
            <a:avLst/>
          </a:prstGeom>
          <a:noFill/>
        </p:spPr>
        <p:txBody>
          <a:bodyPr wrap="square">
            <a:spAutoFit/>
          </a:bodyPr>
          <a:lstStyle/>
          <a:p>
            <a:pPr marR="0" algn="ctr">
              <a:spcBef>
                <a:spcPts val="0"/>
              </a:spcBef>
              <a:spcAft>
                <a:spcPts val="1200"/>
              </a:spcAft>
            </a:pPr>
            <a:r>
              <a:rPr lang="en-US" sz="3200" b="1" dirty="0">
                <a:solidFill>
                  <a:srgbClr val="0000CC"/>
                </a:solidFill>
                <a:latin typeface="+mn-lt"/>
                <a:cs typeface="+mn-cs"/>
              </a:rPr>
              <a:t>Hebrews 10:30a</a:t>
            </a:r>
          </a:p>
          <a:p>
            <a:pPr marL="0" marR="0" algn="ctr">
              <a:lnSpc>
                <a:spcPct val="115000"/>
              </a:lnSpc>
              <a:spcBef>
                <a:spcPts val="0"/>
              </a:spcBef>
              <a:spcAft>
                <a:spcPts val="1000"/>
              </a:spcAft>
            </a:pPr>
            <a:r>
              <a:rPr lang="en-US" sz="2800" u="none" strike="noStrike" baseline="30000" dirty="0">
                <a:effectLst/>
                <a:latin typeface="+mn-lt"/>
              </a:rPr>
              <a:t>30</a:t>
            </a:r>
            <a:r>
              <a:rPr lang="en-US" sz="2800" u="none" strike="noStrike" dirty="0">
                <a:effectLst/>
                <a:latin typeface="+mn-lt"/>
              </a:rPr>
              <a:t> </a:t>
            </a:r>
            <a:r>
              <a:rPr lang="en-US" sz="2800" dirty="0">
                <a:effectLst/>
                <a:latin typeface="+mn-lt"/>
              </a:rPr>
              <a:t>For we know Him who said, “</a:t>
            </a:r>
            <a:r>
              <a:rPr lang="en-US" sz="2800" cap="small" dirty="0">
                <a:effectLst/>
                <a:latin typeface="+mn-lt"/>
              </a:rPr>
              <a:t>Vengeance is Mine</a:t>
            </a:r>
            <a:r>
              <a:rPr lang="en-US" sz="2800" dirty="0">
                <a:effectLst/>
                <a:latin typeface="+mn-lt"/>
              </a:rPr>
              <a:t>, I </a:t>
            </a:r>
            <a:r>
              <a:rPr lang="en-US" sz="2800" cap="small" dirty="0">
                <a:effectLst/>
                <a:latin typeface="+mn-lt"/>
              </a:rPr>
              <a:t>will repay</a:t>
            </a:r>
            <a:r>
              <a:rPr lang="en-US" sz="2800" dirty="0">
                <a:effectLst/>
                <a:latin typeface="+mn-lt"/>
              </a:rPr>
              <a:t>.”</a:t>
            </a:r>
          </a:p>
        </p:txBody>
      </p:sp>
      <p:pic>
        <p:nvPicPr>
          <p:cNvPr id="3" name="Picture 2">
            <a:extLst>
              <a:ext uri="{FF2B5EF4-FFF2-40B4-BE49-F238E27FC236}">
                <a16:creationId xmlns:a16="http://schemas.microsoft.com/office/drawing/2014/main" id="{3EAEDCD7-CE51-4D2C-8343-54E9EDCC82B5}"/>
              </a:ext>
            </a:extLst>
          </p:cNvPr>
          <p:cNvPicPr>
            <a:picLocks noChangeAspect="1"/>
          </p:cNvPicPr>
          <p:nvPr/>
        </p:nvPicPr>
        <p:blipFill>
          <a:blip r:embed="rId4"/>
          <a:stretch>
            <a:fillRect/>
          </a:stretch>
        </p:blipFill>
        <p:spPr>
          <a:xfrm>
            <a:off x="5066846" y="3124200"/>
            <a:ext cx="2058309" cy="2011680"/>
          </a:xfrm>
          <a:prstGeom prst="rect">
            <a:avLst/>
          </a:prstGeom>
        </p:spPr>
      </p:pic>
    </p:spTree>
    <p:extLst>
      <p:ext uri="{BB962C8B-B14F-4D97-AF65-F5344CB8AC3E}">
        <p14:creationId xmlns:p14="http://schemas.microsoft.com/office/powerpoint/2010/main" val="726670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68165"/>
            <a:ext cx="6553200" cy="598835"/>
          </a:xfrm>
        </p:spPr>
        <p:txBody>
          <a:bodyPr>
            <a:noAutofit/>
          </a:bodyPr>
          <a:lstStyle/>
          <a:p>
            <a:pPr marL="461963" lvl="1" indent="-461963" algn="just" defTabSz="339725" fontAlgn="base">
              <a:lnSpc>
                <a:spcPct val="100000"/>
              </a:lnSpc>
              <a:spcBef>
                <a:spcPts val="0"/>
              </a:spcBef>
              <a:spcAft>
                <a:spcPts val="1800"/>
              </a:spcAft>
              <a:defRPr/>
            </a:pPr>
            <a:r>
              <a:rPr lang="en-US" altLang="en-US" sz="2800" dirty="0"/>
              <a:t>But this does not support total pacifism.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“Vengeance is mine”, says the Lord”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5:38-42</a:t>
            </a:r>
          </a:p>
        </p:txBody>
      </p:sp>
      <p:pic>
        <p:nvPicPr>
          <p:cNvPr id="7" name="Picture 6">
            <a:extLst>
              <a:ext uri="{FF2B5EF4-FFF2-40B4-BE49-F238E27FC236}">
                <a16:creationId xmlns:a16="http://schemas.microsoft.com/office/drawing/2014/main" id="{F465EA04-19EC-4E69-A985-17DD46F9C7C9}"/>
              </a:ext>
            </a:extLst>
          </p:cNvPr>
          <p:cNvPicPr>
            <a:picLocks noChangeAspect="1"/>
          </p:cNvPicPr>
          <p:nvPr/>
        </p:nvPicPr>
        <p:blipFill>
          <a:blip r:embed="rId3"/>
          <a:stretch>
            <a:fillRect/>
          </a:stretch>
        </p:blipFill>
        <p:spPr>
          <a:xfrm>
            <a:off x="3592438" y="2662083"/>
            <a:ext cx="5007125" cy="4023360"/>
          </a:xfrm>
          <a:prstGeom prst="rect">
            <a:avLst/>
          </a:prstGeom>
        </p:spPr>
      </p:pic>
    </p:spTree>
    <p:extLst>
      <p:ext uri="{BB962C8B-B14F-4D97-AF65-F5344CB8AC3E}">
        <p14:creationId xmlns:p14="http://schemas.microsoft.com/office/powerpoint/2010/main" val="14190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886200"/>
          </a:xfrm>
        </p:spPr>
        <p:txBody>
          <a:bodyPr>
            <a:normAutofit/>
          </a:bodyPr>
          <a:lstStyle/>
          <a:p>
            <a:pPr marL="0" marR="0" indent="0" algn="ctr">
              <a:lnSpc>
                <a:spcPct val="100000"/>
              </a:lnSpc>
              <a:spcBef>
                <a:spcPts val="0"/>
              </a:spcBef>
              <a:spcAft>
                <a:spcPts val="1200"/>
              </a:spcAft>
              <a:buNone/>
            </a:pPr>
            <a:r>
              <a:rPr lang="en-US" sz="3200" b="1" dirty="0">
                <a:solidFill>
                  <a:srgbClr val="0000CC"/>
                </a:solidFill>
              </a:rPr>
              <a:t>Matthew 5:38–42</a:t>
            </a:r>
          </a:p>
          <a:p>
            <a:pPr marL="0" marR="0" indent="0" algn="just">
              <a:lnSpc>
                <a:spcPct val="100000"/>
              </a:lnSpc>
              <a:spcBef>
                <a:spcPts val="0"/>
              </a:spcBef>
              <a:spcAft>
                <a:spcPts val="1000"/>
              </a:spcAft>
              <a:buNone/>
            </a:pPr>
            <a:r>
              <a:rPr lang="en-US" sz="2400" strike="noStrike" baseline="30000" dirty="0">
                <a:effectLst/>
                <a:latin typeface="Calibri" panose="020F0502020204030204" pitchFamily="34" charset="0"/>
              </a:rPr>
              <a:t>38</a:t>
            </a:r>
            <a:r>
              <a:rPr lang="en-US" sz="2400" strike="noStrike" dirty="0">
                <a:effectLst/>
                <a:latin typeface="Calibri" panose="020F0502020204030204" pitchFamily="34" charset="0"/>
              </a:rPr>
              <a:t> </a:t>
            </a:r>
            <a:r>
              <a:rPr lang="en-US" dirty="0">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cs typeface="Calibri" panose="020F0502020204030204" pitchFamily="34" charset="0"/>
              </a:rPr>
              <a:t>,</a:t>
            </a:r>
            <a:r>
              <a:rPr lang="en-US" sz="2800" dirty="0">
                <a:effectLst/>
                <a:latin typeface="Calibri" panose="020F0502020204030204" pitchFamily="34" charset="0"/>
              </a:rPr>
              <a:t> *‘</a:t>
            </a:r>
            <a:r>
              <a:rPr lang="en-US" sz="2800" cap="small" dirty="0">
                <a:effectLst/>
                <a:latin typeface="Calibri" panose="020F0502020204030204" pitchFamily="34" charset="0"/>
              </a:rPr>
              <a:t>An eye for an eye</a:t>
            </a:r>
            <a:r>
              <a:rPr lang="en-US" sz="2800" dirty="0">
                <a:effectLst/>
                <a:latin typeface="Calibri" panose="020F0502020204030204" pitchFamily="34" charset="0"/>
              </a:rPr>
              <a:t>, </a:t>
            </a:r>
            <a:r>
              <a:rPr lang="en-US" sz="2800" cap="small" dirty="0">
                <a:effectLst/>
                <a:latin typeface="Calibri" panose="020F0502020204030204" pitchFamily="34" charset="0"/>
              </a:rPr>
              <a:t>and a tooth for a tooth</a:t>
            </a:r>
            <a:r>
              <a:rPr lang="en-US" sz="2800" dirty="0">
                <a:effectLst/>
                <a:latin typeface="Calibri" panose="020F0502020204030204" pitchFamily="34" charset="0"/>
              </a:rPr>
              <a:t>.’</a:t>
            </a:r>
            <a:r>
              <a:rPr lang="en-US" sz="2400" dirty="0">
                <a:effectLst/>
                <a:latin typeface="Calibri" panose="020F0502020204030204" pitchFamily="34" charset="0"/>
              </a:rPr>
              <a:t> </a:t>
            </a:r>
            <a:r>
              <a:rPr lang="en-US" sz="2400" baseline="30000" dirty="0">
                <a:latin typeface="Calibri" panose="020F0502020204030204" pitchFamily="34" charset="0"/>
              </a:rPr>
              <a:t>39</a:t>
            </a:r>
            <a:r>
              <a:rPr lang="en-US" sz="2400" strike="noStrike" dirty="0">
                <a:effectLst/>
                <a:latin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sz="2800" b="1" u="sng" dirty="0">
                <a:solidFill>
                  <a:srgbClr val="0000CC"/>
                </a:solidFill>
                <a:effectLst/>
                <a:latin typeface="Calibri" panose="020F0502020204030204" pitchFamily="34" charset="0"/>
              </a:rPr>
              <a:t>, </a:t>
            </a:r>
            <a:r>
              <a:rPr lang="en-US" b="1" dirty="0">
                <a:solidFill>
                  <a:srgbClr val="C00000"/>
                </a:solidFill>
                <a:highlight>
                  <a:srgbClr val="FFFF00"/>
                </a:highlight>
                <a:latin typeface="Calibri" panose="020F0502020204030204" pitchFamily="34" charset="0"/>
              </a:rPr>
              <a:t>do not resist an evil person; but whoever slaps you on your right cheek, turn the other to him also. </a:t>
            </a:r>
            <a:r>
              <a:rPr lang="en-US" sz="2400" strike="noStrike" baseline="30000" dirty="0">
                <a:effectLst/>
                <a:latin typeface="Calibri" panose="020F0502020204030204" pitchFamily="34" charset="0"/>
              </a:rPr>
              <a:t>40</a:t>
            </a:r>
            <a:r>
              <a:rPr lang="en-US" sz="2400" strike="noStrike" dirty="0">
                <a:effectLst/>
                <a:latin typeface="Calibri" panose="020F0502020204030204" pitchFamily="34" charset="0"/>
              </a:rPr>
              <a:t> </a:t>
            </a:r>
            <a:r>
              <a:rPr lang="en-US" sz="2800" dirty="0">
                <a:effectLst/>
                <a:latin typeface="Calibri" panose="020F0502020204030204" pitchFamily="34" charset="0"/>
              </a:rPr>
              <a:t>“If anyone wants to sue you and take your shirt, let him have your coat also.</a:t>
            </a:r>
            <a:r>
              <a:rPr lang="en-US" sz="2400" dirty="0">
                <a:effectLst/>
                <a:latin typeface="Calibri" panose="020F0502020204030204" pitchFamily="34" charset="0"/>
              </a:rPr>
              <a:t> </a:t>
            </a:r>
            <a:r>
              <a:rPr lang="en-US" sz="2400" strike="noStrike" baseline="30000" dirty="0">
                <a:effectLst/>
                <a:latin typeface="Calibri" panose="020F0502020204030204" pitchFamily="34" charset="0"/>
              </a:rPr>
              <a:t>41</a:t>
            </a:r>
            <a:r>
              <a:rPr lang="en-US" sz="2400" strike="noStrike" dirty="0">
                <a:effectLst/>
                <a:latin typeface="Calibri" panose="020F0502020204030204" pitchFamily="34" charset="0"/>
              </a:rPr>
              <a:t> </a:t>
            </a:r>
            <a:r>
              <a:rPr lang="en-US" sz="2800" dirty="0">
                <a:effectLst/>
                <a:latin typeface="Calibri" panose="020F0502020204030204" pitchFamily="34" charset="0"/>
              </a:rPr>
              <a:t>“Whoever forces you to go one mile, go with him two.</a:t>
            </a:r>
            <a:r>
              <a:rPr lang="en-US" sz="2400" dirty="0">
                <a:effectLst/>
                <a:latin typeface="Calibri" panose="020F0502020204030204" pitchFamily="34" charset="0"/>
              </a:rPr>
              <a:t> </a:t>
            </a:r>
            <a:r>
              <a:rPr lang="en-US" sz="2400" strike="noStrike" baseline="30000" dirty="0">
                <a:effectLst/>
                <a:latin typeface="Calibri" panose="020F0502020204030204" pitchFamily="34" charset="0"/>
              </a:rPr>
              <a:t>42</a:t>
            </a:r>
            <a:r>
              <a:rPr lang="en-US" sz="2400" strike="noStrike" dirty="0">
                <a:effectLst/>
                <a:latin typeface="Calibri" panose="020F0502020204030204" pitchFamily="34" charset="0"/>
              </a:rPr>
              <a:t> </a:t>
            </a:r>
            <a:r>
              <a:rPr lang="en-US" sz="2800" dirty="0">
                <a:effectLst/>
                <a:latin typeface="Calibri" panose="020F0502020204030204" pitchFamily="34" charset="0"/>
              </a:rPr>
              <a:t>“Give to him who asks of you, and do not turn away from him who wants to borrow from you.</a:t>
            </a:r>
            <a:r>
              <a:rPr lang="en-US" sz="2400" dirty="0">
                <a:effectLst/>
                <a:latin typeface="Calibri" panose="020F0502020204030204" pitchFamily="34" charset="0"/>
              </a:rPr>
              <a:t> </a:t>
            </a:r>
            <a:endParaRPr lang="en-US" altLang="en-US" dirty="0"/>
          </a:p>
        </p:txBody>
      </p:sp>
      <p:pic>
        <p:nvPicPr>
          <p:cNvPr id="7" name="Picture 6">
            <a:extLst>
              <a:ext uri="{FF2B5EF4-FFF2-40B4-BE49-F238E27FC236}">
                <a16:creationId xmlns:a16="http://schemas.microsoft.com/office/drawing/2014/main" id="{0288B7C0-2EFB-440A-8314-651A04D0DA81}"/>
              </a:ext>
            </a:extLst>
          </p:cNvPr>
          <p:cNvPicPr>
            <a:picLocks noChangeAspect="1"/>
          </p:cNvPicPr>
          <p:nvPr/>
        </p:nvPicPr>
        <p:blipFill>
          <a:blip r:embed="rId4"/>
          <a:stretch>
            <a:fillRect/>
          </a:stretch>
        </p:blipFill>
        <p:spPr>
          <a:xfrm>
            <a:off x="5098285" y="3276600"/>
            <a:ext cx="1995430" cy="1828800"/>
          </a:xfrm>
          <a:prstGeom prst="rect">
            <a:avLst/>
          </a:prstGeom>
        </p:spPr>
      </p:pic>
    </p:spTree>
    <p:extLst>
      <p:ext uri="{BB962C8B-B14F-4D97-AF65-F5344CB8AC3E}">
        <p14:creationId xmlns:p14="http://schemas.microsoft.com/office/powerpoint/2010/main" val="2452140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4724400" y="2068165"/>
            <a:ext cx="6858000" cy="3418235"/>
          </a:xfrm>
        </p:spPr>
        <p:txBody>
          <a:bodyPr>
            <a:noAutofit/>
          </a:bodyPr>
          <a:lstStyle/>
          <a:p>
            <a:pPr marL="461963" indent="-461963" algn="just" defTabSz="339725" fontAlgn="base">
              <a:lnSpc>
                <a:spcPct val="100000"/>
              </a:lnSpc>
              <a:spcBef>
                <a:spcPts val="0"/>
              </a:spcBef>
              <a:spcAft>
                <a:spcPts val="1800"/>
              </a:spcAft>
              <a:defRPr/>
            </a:pPr>
            <a:r>
              <a:rPr lang="en-US" altLang="en-US" dirty="0"/>
              <a:t>A backhanded slap on the cheek was not an injurious physical threat, but an insult.  </a:t>
            </a:r>
          </a:p>
          <a:p>
            <a:pPr marL="461963" indent="-461963" algn="just" defTabSz="339725" fontAlgn="base">
              <a:lnSpc>
                <a:spcPct val="100000"/>
              </a:lnSpc>
              <a:spcBef>
                <a:spcPts val="0"/>
              </a:spcBef>
              <a:spcAft>
                <a:spcPts val="1800"/>
              </a:spcAft>
              <a:defRPr/>
            </a:pPr>
            <a:r>
              <a:rPr lang="en-US" altLang="en-US" dirty="0"/>
              <a:t>Both in the Gospels and the Epistles to the Church, one is not to respond in kind to an attack only intended to damage one’s emotions or reputation.</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““Vengeance is mine”, says the Lord ”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5:39-42</a:t>
            </a:r>
          </a:p>
        </p:txBody>
      </p:sp>
      <p:pic>
        <p:nvPicPr>
          <p:cNvPr id="2" name="Picture 1">
            <a:extLst>
              <a:ext uri="{FF2B5EF4-FFF2-40B4-BE49-F238E27FC236}">
                <a16:creationId xmlns:a16="http://schemas.microsoft.com/office/drawing/2014/main" id="{21D8FEA3-631A-4F84-95FE-1BE55A9EBB51}"/>
              </a:ext>
            </a:extLst>
          </p:cNvPr>
          <p:cNvPicPr>
            <a:picLocks noChangeAspect="1"/>
          </p:cNvPicPr>
          <p:nvPr/>
        </p:nvPicPr>
        <p:blipFill>
          <a:blip r:embed="rId3"/>
          <a:stretch>
            <a:fillRect/>
          </a:stretch>
        </p:blipFill>
        <p:spPr>
          <a:xfrm>
            <a:off x="584962" y="2090812"/>
            <a:ext cx="3990870" cy="3657600"/>
          </a:xfrm>
          <a:prstGeom prst="rect">
            <a:avLst/>
          </a:prstGeom>
          <a:ln>
            <a:solidFill>
              <a:schemeClr val="tx1"/>
            </a:solidFill>
          </a:ln>
        </p:spPr>
      </p:pic>
    </p:spTree>
    <p:extLst>
      <p:ext uri="{BB962C8B-B14F-4D97-AF65-F5344CB8AC3E}">
        <p14:creationId xmlns:p14="http://schemas.microsoft.com/office/powerpoint/2010/main" val="3105183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57955"/>
            <a:ext cx="5715000" cy="3885645"/>
          </a:xfrm>
        </p:spPr>
        <p:txBody>
          <a:bodyPr>
            <a:noAutofit/>
          </a:bodyPr>
          <a:lstStyle/>
          <a:p>
            <a:pPr marL="231775" marR="0" algn="just">
              <a:lnSpc>
                <a:spcPct val="100000"/>
              </a:lnSpc>
              <a:spcBef>
                <a:spcPts val="900"/>
              </a:spcBef>
              <a:spcAft>
                <a:spcPts val="900"/>
              </a:spcAft>
            </a:pPr>
            <a:r>
              <a:rPr lang="en-US" b="1" dirty="0">
                <a:solidFill>
                  <a:srgbClr val="0000CC"/>
                </a:solidFill>
                <a:latin typeface="Calibri" panose="020F0502020204030204" pitchFamily="34" charset="0"/>
                <a:cs typeface="Calibri" panose="020F0502020204030204" pitchFamily="34" charset="0"/>
              </a:rPr>
              <a:t>Total Pacifism</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idea that, </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don’t defend myself, I don’t defend my family, and I don’t join the military to fight, </a:t>
            </a:r>
            <a:r>
              <a:rPr lang="en-US" b="1" dirty="0">
                <a:solidFill>
                  <a:srgbClr val="0000CC"/>
                </a:solidFill>
                <a:latin typeface="Calibri" panose="020F0502020204030204" pitchFamily="34" charset="0"/>
                <a:cs typeface="Calibri" panose="020F0502020204030204" pitchFamily="34" charset="0"/>
              </a:rPr>
              <a:t>is not biblically supported</a:t>
            </a:r>
            <a:r>
              <a:rPr lang="en-US" sz="2800" dirty="0">
                <a:solidFill>
                  <a:srgbClr val="000000"/>
                </a:solidFill>
                <a:latin typeface="Calibri" panose="020F0502020204030204" pitchFamily="34" charset="0"/>
                <a:cs typeface="Calibri" panose="020F0502020204030204" pitchFamily="34" charset="0"/>
              </a:rPr>
              <a:t>. </a:t>
            </a:r>
          </a:p>
          <a:p>
            <a:pPr marL="231775" marR="0" algn="just">
              <a:lnSpc>
                <a:spcPct val="100000"/>
              </a:lnSpc>
              <a:spcBef>
                <a:spcPts val="900"/>
              </a:spcBef>
              <a:spcAft>
                <a:spcPts val="900"/>
              </a:spcAft>
            </a:pPr>
            <a:r>
              <a:rPr lang="en-US" sz="2800" dirty="0">
                <a:solidFill>
                  <a:srgbClr val="000000"/>
                </a:solidFill>
                <a:latin typeface="Calibri" panose="020F0502020204030204" pitchFamily="34" charset="0"/>
                <a:cs typeface="Calibri" panose="020F0502020204030204" pitchFamily="34" charset="0"/>
              </a:rPr>
              <a:t>Certainly, it may be appropriate at times to say no, I won't get involved or I won’t do something, but total pacifism is not supported.</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609600" y="685800"/>
            <a:ext cx="109728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Total Pacifism Is Not Biblically Supported </a:t>
            </a:r>
            <a:endParaRPr lang="en-US" altLang="en-US" sz="28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975B2C8-F2A1-4A58-B2EF-BC03A0062FA6}"/>
              </a:ext>
            </a:extLst>
          </p:cNvPr>
          <p:cNvPicPr>
            <a:picLocks noChangeAspect="1"/>
          </p:cNvPicPr>
          <p:nvPr/>
        </p:nvPicPr>
        <p:blipFill rotWithShape="1">
          <a:blip r:embed="rId3"/>
          <a:srcRect l="35457"/>
          <a:stretch/>
        </p:blipFill>
        <p:spPr>
          <a:xfrm>
            <a:off x="6553200" y="2209800"/>
            <a:ext cx="50165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28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Jericho falling priests ark of the covenant">
            <a:extLst>
              <a:ext uri="{FF2B5EF4-FFF2-40B4-BE49-F238E27FC236}">
                <a16:creationId xmlns:a16="http://schemas.microsoft.com/office/drawing/2014/main" id="{35BE7033-E406-413F-8030-67C7DD501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543" y="2209800"/>
            <a:ext cx="3537857" cy="411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85800" y="2057955"/>
            <a:ext cx="7010400" cy="3809445"/>
          </a:xfrm>
        </p:spPr>
        <p:txBody>
          <a:bodyPr>
            <a:noAutofit/>
          </a:bodyPr>
          <a:lstStyle/>
          <a:p>
            <a:pPr marL="461963" indent="-461963" algn="just" defTabSz="339725" fontAlgn="base">
              <a:lnSpc>
                <a:spcPct val="100000"/>
              </a:lnSpc>
              <a:spcBef>
                <a:spcPts val="0"/>
              </a:spcBef>
              <a:spcAft>
                <a:spcPts val="1800"/>
              </a:spcAft>
              <a:defRPr/>
            </a:pPr>
            <a:r>
              <a:rPr lang="en-US" altLang="en-US" b="1" dirty="0">
                <a:solidFill>
                  <a:srgbClr val="0000CC"/>
                </a:solidFill>
                <a:latin typeface="Calibri" panose="020F0502020204030204" pitchFamily="34" charset="0"/>
                <a:cs typeface="Calibri" panose="020F0502020204030204" pitchFamily="34" charset="0"/>
              </a:rPr>
              <a:t>Israel was to have a military, both initially and as a continuing force</a:t>
            </a:r>
            <a:r>
              <a:rPr lang="en-US" altLang="en-US" dirty="0"/>
              <a:t>, and this was not incompatible with God fighting for them (cf. Ex 14:14; </a:t>
            </a:r>
            <a:r>
              <a:rPr lang="en-US" altLang="en-US" dirty="0" err="1"/>
              <a:t>Deut</a:t>
            </a:r>
            <a:r>
              <a:rPr lang="en-US" altLang="en-US" dirty="0"/>
              <a:t> 1:30; 3:22; Josh 23:3; 2 </a:t>
            </a:r>
            <a:r>
              <a:rPr lang="en-US" altLang="en-US" dirty="0" err="1"/>
              <a:t>Chr</a:t>
            </a:r>
            <a:r>
              <a:rPr lang="en-US" altLang="en-US" dirty="0"/>
              <a:t> 20:29; </a:t>
            </a:r>
            <a:r>
              <a:rPr lang="en-US" altLang="en-US" dirty="0" err="1"/>
              <a:t>Neh</a:t>
            </a:r>
            <a:r>
              <a:rPr lang="en-US" altLang="en-US" dirty="0"/>
              <a:t> 4:20)</a:t>
            </a:r>
          </a:p>
          <a:p>
            <a:pPr marL="461963" indent="-461963" algn="just" defTabSz="339725" fontAlgn="base">
              <a:lnSpc>
                <a:spcPct val="100000"/>
              </a:lnSpc>
              <a:spcBef>
                <a:spcPts val="0"/>
              </a:spcBef>
              <a:spcAft>
                <a:spcPts val="1800"/>
              </a:spcAft>
              <a:defRPr/>
            </a:pPr>
            <a:r>
              <a:rPr lang="en-US" altLang="en-US" dirty="0">
                <a:latin typeface="Calibri" panose="020F0502020204030204" pitchFamily="34" charset="0"/>
                <a:cs typeface="Calibri" panose="020F0502020204030204" pitchFamily="34" charset="0"/>
              </a:rPr>
              <a:t>In the Gospels and in the Book of Acts Roman officers are </a:t>
            </a:r>
            <a:r>
              <a:rPr lang="en-US" altLang="en-US" b="1" u="sng" dirty="0">
                <a:solidFill>
                  <a:srgbClr val="0000CC"/>
                </a:solidFill>
                <a:latin typeface="Calibri" panose="020F0502020204030204" pitchFamily="34" charset="0"/>
                <a:cs typeface="Calibri" panose="020F0502020204030204" pitchFamily="34" charset="0"/>
              </a:rPr>
              <a:t>all</a:t>
            </a:r>
            <a:r>
              <a:rPr lang="en-US" altLang="en-US" b="1" dirty="0">
                <a:solidFill>
                  <a:srgbClr val="0000CC"/>
                </a:solidFill>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shown in a favorable light, and neither Jesus or the apostles said to quit the military. </a:t>
            </a:r>
            <a:endParaRPr lang="en-US" altLang="en-US" dirty="0"/>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609600" y="685800"/>
            <a:ext cx="109728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Some Reasons Why Total Pacifism Is Not Biblically Supported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5:33-37</a:t>
            </a:r>
          </a:p>
        </p:txBody>
      </p:sp>
      <p:pic>
        <p:nvPicPr>
          <p:cNvPr id="8" name="Picture 10" descr="k135175_CC%20Roman%20Centurion%20at%20a%20historical%20reenactment">
            <a:extLst>
              <a:ext uri="{FF2B5EF4-FFF2-40B4-BE49-F238E27FC236}">
                <a16:creationId xmlns:a16="http://schemas.microsoft.com/office/drawing/2014/main" id="{86D026D4-B3E7-48DC-905B-4C660C25E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873" y="2209800"/>
            <a:ext cx="2743196"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9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85800" y="2057956"/>
            <a:ext cx="10896600" cy="1143000"/>
          </a:xfrm>
        </p:spPr>
        <p:txBody>
          <a:bodyPr>
            <a:noAutofit/>
          </a:bodyPr>
          <a:lstStyle/>
          <a:p>
            <a:pPr marL="461963" indent="-461963" algn="just" defTabSz="339725" fontAlgn="base">
              <a:lnSpc>
                <a:spcPct val="100000"/>
              </a:lnSpc>
              <a:spcBef>
                <a:spcPts val="0"/>
              </a:spcBef>
              <a:spcAft>
                <a:spcPts val="1800"/>
              </a:spcAft>
              <a:defRPr/>
            </a:pPr>
            <a:r>
              <a:rPr lang="en-US" altLang="en-US" dirty="0"/>
              <a:t>In anticipation of the church (Acts 1-2) Christ tells the disciples to arm for self-defense. (cf. Luke 22:35-36).</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609600" y="685800"/>
            <a:ext cx="109728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Some Reasons Why Total Pacifism Is Not Biblically Supported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5:33-37</a:t>
            </a:r>
          </a:p>
        </p:txBody>
      </p:sp>
      <p:pic>
        <p:nvPicPr>
          <p:cNvPr id="9" name="Picture 2" descr="Jesus Christ Sermon On The Mount">
            <a:extLst>
              <a:ext uri="{FF2B5EF4-FFF2-40B4-BE49-F238E27FC236}">
                <a16:creationId xmlns:a16="http://schemas.microsoft.com/office/drawing/2014/main" id="{8FA2022C-DA7D-466B-B404-E9E24E3A9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576" y="3276600"/>
            <a:ext cx="6358849"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298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048000"/>
          </a:xfrm>
        </p:spPr>
        <p:txBody>
          <a:bodyPr>
            <a:normAutofit/>
          </a:bodyPr>
          <a:lstStyle/>
          <a:p>
            <a:pPr marL="0" indent="0" algn="ctr">
              <a:lnSpc>
                <a:spcPct val="100000"/>
              </a:lnSpc>
              <a:spcBef>
                <a:spcPts val="0"/>
              </a:spcBef>
              <a:spcAft>
                <a:spcPts val="1200"/>
              </a:spcAft>
              <a:buNone/>
            </a:pPr>
            <a:r>
              <a:rPr lang="en-US" altLang="en-US" sz="3200" b="1" dirty="0">
                <a:solidFill>
                  <a:srgbClr val="0000CC"/>
                </a:solidFill>
              </a:rPr>
              <a:t>Luke 22:35-36</a:t>
            </a:r>
          </a:p>
          <a:p>
            <a:pPr marL="0" indent="0" algn="just">
              <a:lnSpc>
                <a:spcPct val="100000"/>
              </a:lnSpc>
              <a:spcBef>
                <a:spcPts val="0"/>
              </a:spcBef>
              <a:buNone/>
            </a:pPr>
            <a:r>
              <a:rPr lang="en-US" altLang="en-US" dirty="0"/>
              <a:t>“</a:t>
            </a:r>
            <a:r>
              <a:rPr lang="en-US" altLang="en-US" baseline="30000" dirty="0"/>
              <a:t>35</a:t>
            </a:r>
            <a:r>
              <a:rPr lang="en-US" altLang="en-US" dirty="0"/>
              <a:t> And He said to them, “When I sent you out without money belt and bag and sandals, you did not lack anything, did you?” They said, “No, nothing.”  </a:t>
            </a:r>
            <a:r>
              <a:rPr lang="en-US" altLang="en-US" baseline="30000" dirty="0"/>
              <a:t>36</a:t>
            </a:r>
            <a:r>
              <a:rPr lang="en-US" altLang="en-US" dirty="0"/>
              <a:t>  And He said to them, “But now, whoever has a money belt is to take it along, likewise also a bag, </a:t>
            </a:r>
            <a:r>
              <a:rPr lang="en-US" altLang="en-US" b="1" dirty="0">
                <a:solidFill>
                  <a:srgbClr val="0000CC"/>
                </a:solidFill>
              </a:rPr>
              <a:t>and </a:t>
            </a:r>
            <a:r>
              <a:rPr lang="en-US" altLang="en-US" b="1" u="sng" dirty="0">
                <a:solidFill>
                  <a:srgbClr val="0000CC"/>
                </a:solidFill>
              </a:rPr>
              <a:t>whoever has no sword </a:t>
            </a:r>
            <a:r>
              <a:rPr lang="en-US" altLang="en-US" b="1" dirty="0">
                <a:solidFill>
                  <a:srgbClr val="0000CC"/>
                </a:solidFill>
              </a:rPr>
              <a:t>is to sell his coat and buy one</a:t>
            </a:r>
            <a:r>
              <a:rPr lang="en-US" altLang="en-US" dirty="0"/>
              <a:t>.”  </a:t>
            </a:r>
          </a:p>
        </p:txBody>
      </p:sp>
      <p:pic>
        <p:nvPicPr>
          <p:cNvPr id="4" name="Picture 3">
            <a:extLst>
              <a:ext uri="{FF2B5EF4-FFF2-40B4-BE49-F238E27FC236}">
                <a16:creationId xmlns:a16="http://schemas.microsoft.com/office/drawing/2014/main" id="{8510776E-2757-48DC-97DF-D92DD47D7A9B}"/>
              </a:ext>
            </a:extLst>
          </p:cNvPr>
          <p:cNvPicPr>
            <a:picLocks noChangeAspect="1"/>
          </p:cNvPicPr>
          <p:nvPr/>
        </p:nvPicPr>
        <p:blipFill>
          <a:blip r:embed="rId4"/>
          <a:stretch>
            <a:fillRect/>
          </a:stretch>
        </p:blipFill>
        <p:spPr>
          <a:xfrm>
            <a:off x="3943432" y="3276600"/>
            <a:ext cx="4305136" cy="1828800"/>
          </a:xfrm>
          <a:prstGeom prst="rect">
            <a:avLst/>
          </a:prstGeom>
        </p:spPr>
      </p:pic>
      <p:pic>
        <p:nvPicPr>
          <p:cNvPr id="3" name="Picture 2">
            <a:extLst>
              <a:ext uri="{FF2B5EF4-FFF2-40B4-BE49-F238E27FC236}">
                <a16:creationId xmlns:a16="http://schemas.microsoft.com/office/drawing/2014/main" id="{C7244FC9-4050-4C75-867A-D70DC43DBA4A}"/>
              </a:ext>
            </a:extLst>
          </p:cNvPr>
          <p:cNvPicPr>
            <a:picLocks noChangeAspect="1"/>
          </p:cNvPicPr>
          <p:nvPr/>
        </p:nvPicPr>
        <p:blipFill>
          <a:blip r:embed="rId5"/>
          <a:stretch>
            <a:fillRect/>
          </a:stretch>
        </p:blipFill>
        <p:spPr>
          <a:xfrm>
            <a:off x="2617076" y="3278171"/>
            <a:ext cx="6957848" cy="1828800"/>
          </a:xfrm>
          <a:prstGeom prst="rect">
            <a:avLst/>
          </a:prstGeom>
        </p:spPr>
      </p:pic>
    </p:spTree>
    <p:extLst>
      <p:ext uri="{BB962C8B-B14F-4D97-AF65-F5344CB8AC3E}">
        <p14:creationId xmlns:p14="http://schemas.microsoft.com/office/powerpoint/2010/main" val="2504011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599" y="2057956"/>
            <a:ext cx="10977563" cy="3885644"/>
          </a:xfrm>
        </p:spPr>
        <p:txBody>
          <a:bodyPr>
            <a:noAutofit/>
          </a:bodyPr>
          <a:lstStyle/>
          <a:p>
            <a:pPr marL="0" indent="0" algn="just" defTabSz="339725" fontAlgn="base">
              <a:lnSpc>
                <a:spcPct val="100000"/>
              </a:lnSpc>
              <a:spcBef>
                <a:spcPts val="0"/>
              </a:spcBef>
              <a:spcAft>
                <a:spcPts val="1800"/>
              </a:spcAft>
              <a:buNone/>
              <a:defRPr/>
            </a:pPr>
            <a:r>
              <a:rPr lang="en-US" altLang="en-US" dirty="0"/>
              <a:t>“Some conscientious believers have taken Jesus’ instructions about resisting aggression literally and refuse to defend themselves in any situation either as pacifists or as advocates of non-resistance. However the spirit of the law, which Jesus clarified, did not advocate turning oneself into a doormat. It stressed meeting hatred with positive love rather than hatred. Though Jesus allowed His enemies to lead Him as a lamb to the slaughter, He did not cave in to every hostile attack from the scribes and Pharisees. Paul claimed his Roman citizenship rather than suffering prolonged attack by the Jews.”</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609600" y="685800"/>
            <a:ext cx="109728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Some Reasons Why Total Pacifism Is Not Biblically Supported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5:33-37</a:t>
            </a:r>
          </a:p>
        </p:txBody>
      </p:sp>
      <p:sp>
        <p:nvSpPr>
          <p:cNvPr id="7" name="TextBox 6">
            <a:extLst>
              <a:ext uri="{FF2B5EF4-FFF2-40B4-BE49-F238E27FC236}">
                <a16:creationId xmlns:a16="http://schemas.microsoft.com/office/drawing/2014/main" id="{3B800F69-5EDE-4E9C-A9CC-B0274245EDAA}"/>
              </a:ext>
            </a:extLst>
          </p:cNvPr>
          <p:cNvSpPr txBox="1"/>
          <p:nvPr/>
        </p:nvSpPr>
        <p:spPr>
          <a:xfrm>
            <a:off x="609600" y="6477000"/>
            <a:ext cx="10972800" cy="338554"/>
          </a:xfrm>
          <a:prstGeom prst="rect">
            <a:avLst/>
          </a:prstGeom>
          <a:noFill/>
        </p:spPr>
        <p:txBody>
          <a:bodyPr wrap="square">
            <a:spAutoFit/>
          </a:bodyPr>
          <a:lstStyle/>
          <a:p>
            <a:pPr algn="ctr"/>
            <a:r>
              <a:rPr lang="en-US" sz="1600" dirty="0">
                <a:latin typeface="+mn-lt"/>
              </a:rPr>
              <a:t>Constable, T. (2003). Tom Constable’s Expository Notes on the Bible (Mt 5:39). </a:t>
            </a:r>
            <a:r>
              <a:rPr lang="en-US" sz="1600" dirty="0" err="1">
                <a:latin typeface="+mn-lt"/>
              </a:rPr>
              <a:t>Galaxie</a:t>
            </a:r>
            <a:r>
              <a:rPr lang="en-US" sz="1600" dirty="0">
                <a:latin typeface="+mn-lt"/>
              </a:rPr>
              <a:t> Software.</a:t>
            </a:r>
          </a:p>
        </p:txBody>
      </p:sp>
    </p:spTree>
    <p:extLst>
      <p:ext uri="{BB962C8B-B14F-4D97-AF65-F5344CB8AC3E}">
        <p14:creationId xmlns:p14="http://schemas.microsoft.com/office/powerpoint/2010/main" val="3349012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886200"/>
          </a:xfrm>
        </p:spPr>
        <p:txBody>
          <a:bodyPr>
            <a:normAutofit/>
          </a:bodyPr>
          <a:lstStyle/>
          <a:p>
            <a:pPr marL="0" marR="0" indent="0" algn="ctr">
              <a:lnSpc>
                <a:spcPct val="100000"/>
              </a:lnSpc>
              <a:spcBef>
                <a:spcPts val="0"/>
              </a:spcBef>
              <a:spcAft>
                <a:spcPts val="1200"/>
              </a:spcAft>
              <a:buNone/>
            </a:pPr>
            <a:r>
              <a:rPr lang="en-US" sz="3200" b="1" dirty="0">
                <a:solidFill>
                  <a:srgbClr val="0000CC"/>
                </a:solidFill>
              </a:rPr>
              <a:t>Matthew 5:38–42</a:t>
            </a:r>
          </a:p>
          <a:p>
            <a:pPr marL="0" marR="0" indent="0" algn="just">
              <a:lnSpc>
                <a:spcPct val="100000"/>
              </a:lnSpc>
              <a:spcBef>
                <a:spcPts val="0"/>
              </a:spcBef>
              <a:spcAft>
                <a:spcPts val="1000"/>
              </a:spcAft>
              <a:buNone/>
            </a:pPr>
            <a:r>
              <a:rPr lang="en-US" sz="2400" strike="noStrike" baseline="30000" dirty="0">
                <a:effectLst/>
                <a:latin typeface="Calibri" panose="020F0502020204030204" pitchFamily="34" charset="0"/>
              </a:rPr>
              <a:t>38</a:t>
            </a:r>
            <a:r>
              <a:rPr lang="en-US" sz="2400" strike="noStrike" dirty="0">
                <a:effectLst/>
                <a:latin typeface="Calibri" panose="020F0502020204030204" pitchFamily="34" charset="0"/>
              </a:rPr>
              <a:t> </a:t>
            </a:r>
            <a:r>
              <a:rPr lang="en-US" dirty="0">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cs typeface="Calibri" panose="020F0502020204030204" pitchFamily="34" charset="0"/>
              </a:rPr>
              <a:t>,</a:t>
            </a:r>
            <a:r>
              <a:rPr lang="en-US" sz="2800" dirty="0">
                <a:effectLst/>
                <a:latin typeface="Calibri" panose="020F0502020204030204" pitchFamily="34" charset="0"/>
              </a:rPr>
              <a:t> *‘</a:t>
            </a:r>
            <a:r>
              <a:rPr lang="en-US" sz="2800" cap="small" dirty="0">
                <a:effectLst/>
                <a:latin typeface="Calibri" panose="020F0502020204030204" pitchFamily="34" charset="0"/>
              </a:rPr>
              <a:t>An eye for an eye</a:t>
            </a:r>
            <a:r>
              <a:rPr lang="en-US" sz="2800" dirty="0">
                <a:effectLst/>
                <a:latin typeface="Calibri" panose="020F0502020204030204" pitchFamily="34" charset="0"/>
              </a:rPr>
              <a:t>, </a:t>
            </a:r>
            <a:r>
              <a:rPr lang="en-US" sz="2800" cap="small" dirty="0">
                <a:effectLst/>
                <a:latin typeface="Calibri" panose="020F0502020204030204" pitchFamily="34" charset="0"/>
              </a:rPr>
              <a:t>and a tooth for a tooth</a:t>
            </a:r>
            <a:r>
              <a:rPr lang="en-US" sz="2800" dirty="0">
                <a:effectLst/>
                <a:latin typeface="Calibri" panose="020F0502020204030204" pitchFamily="34" charset="0"/>
              </a:rPr>
              <a:t>.’</a:t>
            </a:r>
            <a:r>
              <a:rPr lang="en-US" sz="2400" dirty="0">
                <a:effectLst/>
                <a:latin typeface="Calibri" panose="020F0502020204030204" pitchFamily="34" charset="0"/>
              </a:rPr>
              <a:t> </a:t>
            </a:r>
            <a:r>
              <a:rPr lang="en-US" sz="2400" baseline="30000" dirty="0">
                <a:latin typeface="Calibri" panose="020F0502020204030204" pitchFamily="34" charset="0"/>
              </a:rPr>
              <a:t>39</a:t>
            </a:r>
            <a:r>
              <a:rPr lang="en-US" sz="2400" strike="noStrike" dirty="0">
                <a:effectLst/>
                <a:latin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sz="2800" b="1" dirty="0">
                <a:solidFill>
                  <a:srgbClr val="0000CC"/>
                </a:solidFill>
                <a:effectLst/>
                <a:latin typeface="Calibri" panose="020F0502020204030204" pitchFamily="34" charset="0"/>
              </a:rPr>
              <a:t>, </a:t>
            </a:r>
            <a:r>
              <a:rPr lang="en-US" dirty="0">
                <a:latin typeface="Calibri" panose="020F0502020204030204" pitchFamily="34" charset="0"/>
              </a:rPr>
              <a:t>do not resist an evil person; but whoever slaps you on your right cheek, turn the other to him also. </a:t>
            </a:r>
            <a:r>
              <a:rPr lang="en-US" sz="2400" strike="noStrike" baseline="30000" dirty="0">
                <a:effectLst/>
                <a:latin typeface="Calibri" panose="020F0502020204030204" pitchFamily="34" charset="0"/>
              </a:rPr>
              <a:t>40</a:t>
            </a:r>
            <a:r>
              <a:rPr lang="en-US" sz="2400" strike="noStrike" dirty="0">
                <a:effectLst/>
                <a:latin typeface="Calibri" panose="020F0502020204030204" pitchFamily="34" charset="0"/>
              </a:rPr>
              <a:t> </a:t>
            </a:r>
            <a:r>
              <a:rPr lang="en-US" b="1" dirty="0">
                <a:solidFill>
                  <a:srgbClr val="C00000"/>
                </a:solidFill>
                <a:highlight>
                  <a:srgbClr val="FFFF00"/>
                </a:highlight>
                <a:latin typeface="Calibri" panose="020F0502020204030204" pitchFamily="34" charset="0"/>
              </a:rPr>
              <a:t>“If anyone wants to sue you and take your shirt, let him have your coat also.</a:t>
            </a:r>
            <a:r>
              <a:rPr lang="en-US" sz="2400" dirty="0">
                <a:effectLst/>
                <a:latin typeface="Calibri" panose="020F0502020204030204" pitchFamily="34" charset="0"/>
              </a:rPr>
              <a:t> </a:t>
            </a:r>
            <a:r>
              <a:rPr lang="en-US" sz="2400" strike="noStrike" baseline="30000" dirty="0">
                <a:effectLst/>
                <a:latin typeface="Calibri" panose="020F0502020204030204" pitchFamily="34" charset="0"/>
              </a:rPr>
              <a:t>41</a:t>
            </a:r>
            <a:r>
              <a:rPr lang="en-US" sz="2400" strike="noStrike" dirty="0">
                <a:effectLst/>
                <a:latin typeface="Calibri" panose="020F0502020204030204" pitchFamily="34" charset="0"/>
              </a:rPr>
              <a:t> </a:t>
            </a:r>
            <a:r>
              <a:rPr lang="en-US" sz="2800" dirty="0">
                <a:effectLst/>
                <a:latin typeface="Calibri" panose="020F0502020204030204" pitchFamily="34" charset="0"/>
              </a:rPr>
              <a:t>“Whoever forces you to go one mile, go with him two.</a:t>
            </a:r>
            <a:r>
              <a:rPr lang="en-US" sz="2400" dirty="0">
                <a:effectLst/>
                <a:latin typeface="Calibri" panose="020F0502020204030204" pitchFamily="34" charset="0"/>
              </a:rPr>
              <a:t> </a:t>
            </a:r>
            <a:r>
              <a:rPr lang="en-US" sz="2400" strike="noStrike" baseline="30000" dirty="0">
                <a:effectLst/>
                <a:latin typeface="Calibri" panose="020F0502020204030204" pitchFamily="34" charset="0"/>
              </a:rPr>
              <a:t>42</a:t>
            </a:r>
            <a:r>
              <a:rPr lang="en-US" sz="2400" strike="noStrike" dirty="0">
                <a:effectLst/>
                <a:latin typeface="Calibri" panose="020F0502020204030204" pitchFamily="34" charset="0"/>
              </a:rPr>
              <a:t> </a:t>
            </a:r>
            <a:r>
              <a:rPr lang="en-US" sz="2800" dirty="0">
                <a:effectLst/>
                <a:latin typeface="Calibri" panose="020F0502020204030204" pitchFamily="34" charset="0"/>
              </a:rPr>
              <a:t>“Give to him who asks of you, and do not turn away from him who wants to borrow from you.</a:t>
            </a:r>
            <a:r>
              <a:rPr lang="en-US" sz="2400" dirty="0">
                <a:effectLst/>
                <a:latin typeface="Calibri" panose="020F0502020204030204" pitchFamily="34" charset="0"/>
              </a:rPr>
              <a:t> </a:t>
            </a:r>
            <a:endParaRPr lang="en-US" altLang="en-US" dirty="0"/>
          </a:p>
        </p:txBody>
      </p:sp>
      <p:pic>
        <p:nvPicPr>
          <p:cNvPr id="3" name="Picture 2">
            <a:extLst>
              <a:ext uri="{FF2B5EF4-FFF2-40B4-BE49-F238E27FC236}">
                <a16:creationId xmlns:a16="http://schemas.microsoft.com/office/drawing/2014/main" id="{96D129F9-D3F6-4D11-95C3-0348F384F9EB}"/>
              </a:ext>
            </a:extLst>
          </p:cNvPr>
          <p:cNvPicPr>
            <a:picLocks noChangeAspect="1"/>
          </p:cNvPicPr>
          <p:nvPr/>
        </p:nvPicPr>
        <p:blipFill>
          <a:blip r:embed="rId4"/>
          <a:stretch>
            <a:fillRect/>
          </a:stretch>
        </p:blipFill>
        <p:spPr>
          <a:xfrm>
            <a:off x="4789424" y="3276600"/>
            <a:ext cx="2613152" cy="1828800"/>
          </a:xfrm>
          <a:prstGeom prst="rect">
            <a:avLst/>
          </a:prstGeom>
        </p:spPr>
      </p:pic>
    </p:spTree>
    <p:extLst>
      <p:ext uri="{BB962C8B-B14F-4D97-AF65-F5344CB8AC3E}">
        <p14:creationId xmlns:p14="http://schemas.microsoft.com/office/powerpoint/2010/main" val="615193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4610100" y="2068165"/>
            <a:ext cx="6972300" cy="4180235"/>
          </a:xfrm>
        </p:spPr>
        <p:txBody>
          <a:bodyPr>
            <a:noAutofit/>
          </a:bodyPr>
          <a:lstStyle/>
          <a:p>
            <a:pPr marL="461963" indent="-461963" algn="just" defTabSz="339725" fontAlgn="base">
              <a:lnSpc>
                <a:spcPct val="100000"/>
              </a:lnSpc>
              <a:spcBef>
                <a:spcPts val="0"/>
              </a:spcBef>
              <a:spcAft>
                <a:spcPts val="1800"/>
              </a:spcAft>
              <a:defRPr/>
            </a:pPr>
            <a:r>
              <a:rPr lang="en-US" altLang="en-US" dirty="0"/>
              <a:t>Jesus was using hyperbole here - modesty was not to be ignored! </a:t>
            </a:r>
          </a:p>
          <a:p>
            <a:pPr marL="461963" indent="-461963" algn="just" defTabSz="339725" fontAlgn="base">
              <a:lnSpc>
                <a:spcPct val="100000"/>
              </a:lnSpc>
              <a:spcBef>
                <a:spcPts val="0"/>
              </a:spcBef>
              <a:spcAft>
                <a:spcPts val="1800"/>
              </a:spcAft>
              <a:defRPr/>
            </a:pPr>
            <a:r>
              <a:rPr lang="en-US" altLang="en-US" dirty="0"/>
              <a:t>This was set in a specific </a:t>
            </a:r>
            <a:r>
              <a:rPr lang="en-US" altLang="en-US" b="1" dirty="0">
                <a:solidFill>
                  <a:srgbClr val="0000CC"/>
                </a:solidFill>
                <a:latin typeface="Calibri" panose="020F0502020204030204" pitchFamily="34" charset="0"/>
                <a:cs typeface="Calibri" panose="020F0502020204030204" pitchFamily="34" charset="0"/>
              </a:rPr>
              <a:t>‘cultural context’ </a:t>
            </a:r>
            <a:r>
              <a:rPr lang="en-US" altLang="en-US" dirty="0"/>
              <a:t>where the Israelites </a:t>
            </a:r>
            <a:r>
              <a:rPr lang="en-US" dirty="0"/>
              <a:t>under the Mosaic Law</a:t>
            </a:r>
            <a:r>
              <a:rPr lang="en-US" altLang="en-US" dirty="0"/>
              <a:t>, in the land of Israel, were already </a:t>
            </a:r>
            <a:r>
              <a:rPr lang="en-US" dirty="0"/>
              <a:t>commanded</a:t>
            </a:r>
            <a:r>
              <a:rPr lang="en-US" sz="1800" dirty="0">
                <a:solidFill>
                  <a:srgbClr val="000000"/>
                </a:solidFill>
                <a:effectLst/>
                <a:latin typeface="Calibri" panose="020F0502020204030204" pitchFamily="34" charset="0"/>
                <a:ea typeface="Times New Roman" panose="02020603050405020304" pitchFamily="18" charset="0"/>
              </a:rPr>
              <a:t> </a:t>
            </a:r>
            <a:r>
              <a:rPr lang="en-US" altLang="en-US" dirty="0"/>
              <a:t>to lend to any and all of their </a:t>
            </a:r>
            <a:r>
              <a:rPr lang="en-US" altLang="en-US" b="1" dirty="0">
                <a:solidFill>
                  <a:srgbClr val="0000CC"/>
                </a:solidFill>
                <a:latin typeface="Calibri" panose="020F0502020204030204" pitchFamily="34" charset="0"/>
                <a:cs typeface="Calibri" panose="020F0502020204030204" pitchFamily="34" charset="0"/>
              </a:rPr>
              <a:t>Jewish brethren </a:t>
            </a:r>
            <a:r>
              <a:rPr lang="en-US" altLang="en-US" dirty="0"/>
              <a:t>with an open hand. </a:t>
            </a:r>
          </a:p>
          <a:p>
            <a:pPr marL="461963" indent="-461963" algn="just" defTabSz="339725" fontAlgn="base">
              <a:lnSpc>
                <a:spcPct val="100000"/>
              </a:lnSpc>
              <a:spcBef>
                <a:spcPts val="0"/>
              </a:spcBef>
              <a:spcAft>
                <a:spcPts val="1800"/>
              </a:spcAft>
              <a:defRPr/>
            </a:pPr>
            <a:r>
              <a:rPr lang="en-US" altLang="en-US" dirty="0"/>
              <a:t>But the Jews were not required to be so open-handed with their Gentile neighbors.</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“let him have your coat also”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5:39-42</a:t>
            </a:r>
          </a:p>
        </p:txBody>
      </p:sp>
      <p:pic>
        <p:nvPicPr>
          <p:cNvPr id="3" name="Picture 2">
            <a:extLst>
              <a:ext uri="{FF2B5EF4-FFF2-40B4-BE49-F238E27FC236}">
                <a16:creationId xmlns:a16="http://schemas.microsoft.com/office/drawing/2014/main" id="{43A701F4-D730-4EF3-835B-C248D2D70D70}"/>
              </a:ext>
            </a:extLst>
          </p:cNvPr>
          <p:cNvPicPr>
            <a:picLocks noChangeAspect="1"/>
          </p:cNvPicPr>
          <p:nvPr/>
        </p:nvPicPr>
        <p:blipFill>
          <a:blip r:embed="rId3"/>
          <a:stretch>
            <a:fillRect/>
          </a:stretch>
        </p:blipFill>
        <p:spPr>
          <a:xfrm>
            <a:off x="609601" y="2228851"/>
            <a:ext cx="3918857" cy="2743200"/>
          </a:xfrm>
          <a:prstGeom prst="rect">
            <a:avLst/>
          </a:prstGeom>
        </p:spPr>
      </p:pic>
    </p:spTree>
    <p:extLst>
      <p:ext uri="{BB962C8B-B14F-4D97-AF65-F5344CB8AC3E}">
        <p14:creationId xmlns:p14="http://schemas.microsoft.com/office/powerpoint/2010/main" val="2030121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886200"/>
          </a:xfrm>
        </p:spPr>
        <p:txBody>
          <a:bodyPr>
            <a:normAutofit/>
          </a:bodyPr>
          <a:lstStyle/>
          <a:p>
            <a:pPr marL="0" marR="0" indent="0" algn="ctr">
              <a:lnSpc>
                <a:spcPct val="100000"/>
              </a:lnSpc>
              <a:spcBef>
                <a:spcPts val="0"/>
              </a:spcBef>
              <a:spcAft>
                <a:spcPts val="1200"/>
              </a:spcAft>
              <a:buNone/>
            </a:pPr>
            <a:r>
              <a:rPr lang="en-US" sz="3200" b="1" dirty="0">
                <a:solidFill>
                  <a:srgbClr val="0000CC"/>
                </a:solidFill>
              </a:rPr>
              <a:t>Matthew 5:38–42</a:t>
            </a:r>
          </a:p>
          <a:p>
            <a:pPr marL="0" marR="0" indent="0" algn="just">
              <a:lnSpc>
                <a:spcPct val="100000"/>
              </a:lnSpc>
              <a:spcBef>
                <a:spcPts val="0"/>
              </a:spcBef>
              <a:spcAft>
                <a:spcPts val="1000"/>
              </a:spcAft>
              <a:buNone/>
            </a:pPr>
            <a:r>
              <a:rPr lang="en-US" sz="2400" strike="noStrike" baseline="30000" dirty="0">
                <a:effectLst/>
                <a:latin typeface="Calibri" panose="020F0502020204030204" pitchFamily="34" charset="0"/>
              </a:rPr>
              <a:t>38</a:t>
            </a:r>
            <a:r>
              <a:rPr lang="en-US" sz="2400" strike="noStrike" dirty="0">
                <a:effectLst/>
                <a:latin typeface="Calibri" panose="020F0502020204030204" pitchFamily="34" charset="0"/>
              </a:rPr>
              <a:t> </a:t>
            </a:r>
            <a:r>
              <a:rPr lang="en-US" dirty="0">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cs typeface="Calibri" panose="020F0502020204030204" pitchFamily="34" charset="0"/>
              </a:rPr>
              <a:t>,</a:t>
            </a:r>
            <a:r>
              <a:rPr lang="en-US" sz="2800" dirty="0">
                <a:effectLst/>
                <a:latin typeface="Calibri" panose="020F0502020204030204" pitchFamily="34" charset="0"/>
              </a:rPr>
              <a:t> *‘</a:t>
            </a:r>
            <a:r>
              <a:rPr lang="en-US" sz="2800" cap="small" dirty="0">
                <a:effectLst/>
                <a:latin typeface="Calibri" panose="020F0502020204030204" pitchFamily="34" charset="0"/>
              </a:rPr>
              <a:t>An eye for an eye</a:t>
            </a:r>
            <a:r>
              <a:rPr lang="en-US" sz="2800" dirty="0">
                <a:effectLst/>
                <a:latin typeface="Calibri" panose="020F0502020204030204" pitchFamily="34" charset="0"/>
              </a:rPr>
              <a:t>, </a:t>
            </a:r>
            <a:r>
              <a:rPr lang="en-US" sz="2800" cap="small" dirty="0">
                <a:effectLst/>
                <a:latin typeface="Calibri" panose="020F0502020204030204" pitchFamily="34" charset="0"/>
              </a:rPr>
              <a:t>and a tooth for a tooth</a:t>
            </a:r>
            <a:r>
              <a:rPr lang="en-US" sz="2800" dirty="0">
                <a:effectLst/>
                <a:latin typeface="Calibri" panose="020F0502020204030204" pitchFamily="34" charset="0"/>
              </a:rPr>
              <a:t>.’</a:t>
            </a:r>
            <a:r>
              <a:rPr lang="en-US" sz="2400" dirty="0">
                <a:effectLst/>
                <a:latin typeface="Calibri" panose="020F0502020204030204" pitchFamily="34" charset="0"/>
              </a:rPr>
              <a:t> </a:t>
            </a:r>
            <a:r>
              <a:rPr lang="en-US" sz="2400" baseline="30000" dirty="0">
                <a:latin typeface="Calibri" panose="020F0502020204030204" pitchFamily="34" charset="0"/>
              </a:rPr>
              <a:t>39</a:t>
            </a:r>
            <a:r>
              <a:rPr lang="en-US" sz="2400" strike="noStrike" dirty="0">
                <a:effectLst/>
                <a:latin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sz="2800" b="1" dirty="0">
                <a:solidFill>
                  <a:srgbClr val="0000CC"/>
                </a:solidFill>
                <a:effectLst/>
                <a:latin typeface="Calibri" panose="020F0502020204030204" pitchFamily="34" charset="0"/>
              </a:rPr>
              <a:t>, </a:t>
            </a:r>
            <a:r>
              <a:rPr lang="en-US" dirty="0">
                <a:latin typeface="Calibri" panose="020F0502020204030204" pitchFamily="34" charset="0"/>
              </a:rPr>
              <a:t>do not resist an evil person; but whoever slaps you on your right cheek, turn the other to him also. </a:t>
            </a:r>
            <a:r>
              <a:rPr lang="en-US" sz="2400" strike="noStrike" baseline="30000" dirty="0">
                <a:effectLst/>
                <a:latin typeface="Calibri" panose="020F0502020204030204" pitchFamily="34" charset="0"/>
              </a:rPr>
              <a:t>40</a:t>
            </a:r>
            <a:r>
              <a:rPr lang="en-US" sz="2400" strike="noStrike" dirty="0">
                <a:effectLst/>
                <a:latin typeface="Calibri" panose="020F0502020204030204" pitchFamily="34" charset="0"/>
              </a:rPr>
              <a:t> </a:t>
            </a:r>
            <a:r>
              <a:rPr lang="en-US" dirty="0">
                <a:latin typeface="Calibri" panose="020F0502020204030204" pitchFamily="34" charset="0"/>
              </a:rPr>
              <a:t>“If anyone wants to sue you and take your shirt, let him have your coat also. </a:t>
            </a:r>
            <a:r>
              <a:rPr lang="en-US" sz="2400" strike="noStrike" baseline="30000" dirty="0">
                <a:effectLst/>
                <a:latin typeface="Calibri" panose="020F0502020204030204" pitchFamily="34" charset="0"/>
              </a:rPr>
              <a:t>41</a:t>
            </a:r>
            <a:r>
              <a:rPr lang="en-US" sz="2400" strike="noStrike" dirty="0">
                <a:effectLst/>
                <a:latin typeface="Calibri" panose="020F0502020204030204" pitchFamily="34" charset="0"/>
              </a:rPr>
              <a:t> </a:t>
            </a:r>
            <a:r>
              <a:rPr lang="en-US" b="1" dirty="0">
                <a:solidFill>
                  <a:srgbClr val="C00000"/>
                </a:solidFill>
                <a:highlight>
                  <a:srgbClr val="FFFF00"/>
                </a:highlight>
                <a:latin typeface="Calibri" panose="020F0502020204030204" pitchFamily="34" charset="0"/>
              </a:rPr>
              <a:t>“Whoever </a:t>
            </a:r>
            <a:r>
              <a:rPr lang="en-US" b="1" u="sng" dirty="0">
                <a:solidFill>
                  <a:srgbClr val="C00000"/>
                </a:solidFill>
                <a:highlight>
                  <a:srgbClr val="FFFF00"/>
                </a:highlight>
                <a:latin typeface="Calibri" panose="020F0502020204030204" pitchFamily="34" charset="0"/>
              </a:rPr>
              <a:t>forces</a:t>
            </a:r>
            <a:r>
              <a:rPr lang="en-US" b="1" dirty="0">
                <a:solidFill>
                  <a:srgbClr val="C00000"/>
                </a:solidFill>
                <a:highlight>
                  <a:srgbClr val="FFFF00"/>
                </a:highlight>
                <a:latin typeface="Calibri" panose="020F0502020204030204" pitchFamily="34" charset="0"/>
              </a:rPr>
              <a:t> you to go one mile, go with him two. </a:t>
            </a:r>
            <a:r>
              <a:rPr lang="en-US" sz="2400" strike="noStrike" baseline="30000" dirty="0">
                <a:effectLst/>
                <a:latin typeface="Calibri" panose="020F0502020204030204" pitchFamily="34" charset="0"/>
              </a:rPr>
              <a:t>42</a:t>
            </a:r>
            <a:r>
              <a:rPr lang="en-US" sz="2400" strike="noStrike" dirty="0">
                <a:effectLst/>
                <a:latin typeface="Calibri" panose="020F0502020204030204" pitchFamily="34" charset="0"/>
              </a:rPr>
              <a:t> </a:t>
            </a:r>
            <a:r>
              <a:rPr lang="en-US" sz="2800" dirty="0">
                <a:effectLst/>
                <a:latin typeface="Calibri" panose="020F0502020204030204" pitchFamily="34" charset="0"/>
              </a:rPr>
              <a:t>“Give to him who asks of you, and do not turn away from him who wants to borrow from you.</a:t>
            </a:r>
            <a:r>
              <a:rPr lang="en-US" sz="2400" dirty="0">
                <a:effectLst/>
                <a:latin typeface="Calibri" panose="020F0502020204030204" pitchFamily="34" charset="0"/>
              </a:rPr>
              <a:t> </a:t>
            </a:r>
            <a:endParaRPr lang="en-US" altLang="en-US" dirty="0"/>
          </a:p>
        </p:txBody>
      </p:sp>
      <p:pic>
        <p:nvPicPr>
          <p:cNvPr id="5" name="Picture 4">
            <a:extLst>
              <a:ext uri="{FF2B5EF4-FFF2-40B4-BE49-F238E27FC236}">
                <a16:creationId xmlns:a16="http://schemas.microsoft.com/office/drawing/2014/main" id="{3B166C57-7D8A-438E-8531-D760509725D6}"/>
              </a:ext>
            </a:extLst>
          </p:cNvPr>
          <p:cNvPicPr>
            <a:picLocks noChangeAspect="1"/>
          </p:cNvPicPr>
          <p:nvPr/>
        </p:nvPicPr>
        <p:blipFill>
          <a:blip r:embed="rId4"/>
          <a:stretch>
            <a:fillRect/>
          </a:stretch>
        </p:blipFill>
        <p:spPr>
          <a:xfrm>
            <a:off x="5396992" y="3276600"/>
            <a:ext cx="1398016" cy="1828800"/>
          </a:xfrm>
          <a:prstGeom prst="rect">
            <a:avLst/>
          </a:prstGeom>
        </p:spPr>
      </p:pic>
    </p:spTree>
    <p:extLst>
      <p:ext uri="{BB962C8B-B14F-4D97-AF65-F5344CB8AC3E}">
        <p14:creationId xmlns:p14="http://schemas.microsoft.com/office/powerpoint/2010/main" val="2237356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69739"/>
            <a:ext cx="7467600" cy="3035661"/>
          </a:xfrm>
        </p:spPr>
        <p:txBody>
          <a:bodyPr>
            <a:noAutofit/>
          </a:bodyPr>
          <a:lstStyle/>
          <a:p>
            <a:pPr marL="461963" indent="-461963" algn="just" defTabSz="339725" fontAlgn="base">
              <a:lnSpc>
                <a:spcPct val="100000"/>
              </a:lnSpc>
              <a:spcBef>
                <a:spcPts val="0"/>
              </a:spcBef>
              <a:spcAft>
                <a:spcPts val="1800"/>
              </a:spcAft>
              <a:defRPr/>
            </a:pPr>
            <a:r>
              <a:rPr lang="en-US" altLang="en-US" dirty="0"/>
              <a:t>A Roman soldier could compel anyone else by law, to carry his military equipment for one mile (cf. Matthew 27:32). </a:t>
            </a:r>
          </a:p>
          <a:p>
            <a:pPr marL="461963" indent="-461963" algn="just" defTabSz="339725" fontAlgn="base">
              <a:lnSpc>
                <a:spcPct val="100000"/>
              </a:lnSpc>
              <a:spcBef>
                <a:spcPts val="0"/>
              </a:spcBef>
              <a:spcAft>
                <a:spcPts val="1800"/>
              </a:spcAft>
              <a:defRPr/>
            </a:pPr>
            <a:r>
              <a:rPr lang="en-US" altLang="en-US" dirty="0"/>
              <a:t>Jesus told the Israelites to carry the soldier’s equipment for another mile beyond what was required by Roman law.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11430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“Whoever forces you to go one mile, go with him two.”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3100" b="1" dirty="0">
                <a:solidFill>
                  <a:srgbClr val="0000CC"/>
                </a:solidFill>
                <a:latin typeface="Calibri" panose="020F0502020204030204" pitchFamily="34" charset="0"/>
                <a:ea typeface="+mn-ea"/>
                <a:cs typeface="Calibri" panose="020F0502020204030204" pitchFamily="34" charset="0"/>
              </a:rPr>
              <a:t>Matthew 5:39-42</a:t>
            </a:r>
            <a:endParaRPr lang="en-US" altLang="en-US" sz="2800" b="1" dirty="0">
              <a:solidFill>
                <a:srgbClr val="0000C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1A78C8FB-C308-4677-AFE4-12D48D5C94CF}"/>
              </a:ext>
            </a:extLst>
          </p:cNvPr>
          <p:cNvPicPr>
            <a:picLocks noChangeAspect="1"/>
          </p:cNvPicPr>
          <p:nvPr/>
        </p:nvPicPr>
        <p:blipFill>
          <a:blip r:embed="rId3"/>
          <a:stretch>
            <a:fillRect/>
          </a:stretch>
        </p:blipFill>
        <p:spPr>
          <a:xfrm>
            <a:off x="8435463" y="2075008"/>
            <a:ext cx="3146937" cy="4114800"/>
          </a:xfrm>
          <a:prstGeom prst="rect">
            <a:avLst/>
          </a:prstGeom>
        </p:spPr>
      </p:pic>
      <p:pic>
        <p:nvPicPr>
          <p:cNvPr id="9" name="Picture 4" descr="extra-mile">
            <a:extLst>
              <a:ext uri="{FF2B5EF4-FFF2-40B4-BE49-F238E27FC236}">
                <a16:creationId xmlns:a16="http://schemas.microsoft.com/office/drawing/2014/main" id="{B0A0803C-68B0-4CEE-AA99-2DF63F11E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2133600"/>
            <a:ext cx="3093718" cy="4056208"/>
          </a:xfrm>
          <a:prstGeom prst="rect">
            <a:avLst/>
          </a:prstGeom>
          <a:noFill/>
          <a:ln w="38100">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7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505200"/>
          </a:xfrm>
        </p:spPr>
        <p:txBody>
          <a:bodyPr>
            <a:normAutofit/>
          </a:bodyPr>
          <a:lstStyle/>
          <a:p>
            <a:pPr marL="0" marR="0" indent="0" algn="ctr">
              <a:lnSpc>
                <a:spcPct val="100000"/>
              </a:lnSpc>
              <a:spcBef>
                <a:spcPts val="0"/>
              </a:spcBef>
              <a:spcAft>
                <a:spcPts val="1200"/>
              </a:spcAft>
              <a:buNone/>
            </a:pPr>
            <a:r>
              <a:rPr lang="en-US" sz="3200" b="1" dirty="0">
                <a:solidFill>
                  <a:srgbClr val="0000CC"/>
                </a:solidFill>
              </a:rPr>
              <a:t>Matthew 5:38–42</a:t>
            </a:r>
          </a:p>
          <a:p>
            <a:pPr marL="0" marR="0" indent="0" algn="just">
              <a:lnSpc>
                <a:spcPct val="100000"/>
              </a:lnSpc>
              <a:spcBef>
                <a:spcPts val="0"/>
              </a:spcBef>
              <a:spcAft>
                <a:spcPts val="1000"/>
              </a:spcAft>
              <a:buNone/>
            </a:pPr>
            <a:r>
              <a:rPr lang="en-US" sz="2400" strike="noStrike" baseline="30000" dirty="0">
                <a:effectLst/>
                <a:latin typeface="Calibri" panose="020F0502020204030204" pitchFamily="34" charset="0"/>
              </a:rPr>
              <a:t>38</a:t>
            </a:r>
            <a:r>
              <a:rPr lang="en-US" sz="2400" strike="noStrike" dirty="0">
                <a:effectLst/>
                <a:latin typeface="Calibri" panose="020F0502020204030204" pitchFamily="34" charset="0"/>
              </a:rPr>
              <a:t> </a:t>
            </a:r>
            <a:r>
              <a:rPr lang="en-US" dirty="0">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cs typeface="Calibri" panose="020F0502020204030204" pitchFamily="34" charset="0"/>
              </a:rPr>
              <a:t>,</a:t>
            </a:r>
            <a:r>
              <a:rPr lang="en-US" sz="2800" dirty="0">
                <a:effectLst/>
                <a:latin typeface="Calibri" panose="020F0502020204030204" pitchFamily="34" charset="0"/>
              </a:rPr>
              <a:t> *‘</a:t>
            </a:r>
            <a:r>
              <a:rPr lang="en-US" sz="2800" cap="small" dirty="0">
                <a:effectLst/>
                <a:latin typeface="Calibri" panose="020F0502020204030204" pitchFamily="34" charset="0"/>
              </a:rPr>
              <a:t>An eye for an eye</a:t>
            </a:r>
            <a:r>
              <a:rPr lang="en-US" sz="2800" dirty="0">
                <a:effectLst/>
                <a:latin typeface="Calibri" panose="020F0502020204030204" pitchFamily="34" charset="0"/>
              </a:rPr>
              <a:t>, </a:t>
            </a:r>
            <a:r>
              <a:rPr lang="en-US" sz="2800" cap="small" dirty="0">
                <a:effectLst/>
                <a:latin typeface="Calibri" panose="020F0502020204030204" pitchFamily="34" charset="0"/>
              </a:rPr>
              <a:t>and a tooth for a tooth</a:t>
            </a:r>
            <a:r>
              <a:rPr lang="en-US" sz="2800" dirty="0">
                <a:effectLst/>
                <a:latin typeface="Calibri" panose="020F0502020204030204" pitchFamily="34" charset="0"/>
              </a:rPr>
              <a:t>.’</a:t>
            </a:r>
            <a:r>
              <a:rPr lang="en-US" sz="2400" dirty="0">
                <a:effectLst/>
                <a:latin typeface="Calibri" panose="020F0502020204030204" pitchFamily="34" charset="0"/>
              </a:rPr>
              <a:t> </a:t>
            </a:r>
            <a:r>
              <a:rPr lang="en-US" sz="2400" baseline="30000" dirty="0">
                <a:latin typeface="Calibri" panose="020F0502020204030204" pitchFamily="34" charset="0"/>
              </a:rPr>
              <a:t>39</a:t>
            </a:r>
            <a:r>
              <a:rPr lang="en-US" sz="2400" strike="noStrike" dirty="0">
                <a:effectLst/>
                <a:latin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sz="2800" b="1" dirty="0">
                <a:solidFill>
                  <a:srgbClr val="0000CC"/>
                </a:solidFill>
                <a:effectLst/>
                <a:latin typeface="Calibri" panose="020F0502020204030204" pitchFamily="34" charset="0"/>
              </a:rPr>
              <a:t>, </a:t>
            </a:r>
            <a:r>
              <a:rPr lang="en-US" dirty="0">
                <a:latin typeface="Calibri" panose="020F0502020204030204" pitchFamily="34" charset="0"/>
              </a:rPr>
              <a:t>do not resist an evil person; but whoever slaps you on your right cheek, turn the other to him also. </a:t>
            </a:r>
            <a:r>
              <a:rPr lang="en-US" sz="2400" strike="noStrike" baseline="30000" dirty="0">
                <a:effectLst/>
                <a:latin typeface="Calibri" panose="020F0502020204030204" pitchFamily="34" charset="0"/>
              </a:rPr>
              <a:t>40</a:t>
            </a:r>
            <a:r>
              <a:rPr lang="en-US" sz="2400" strike="noStrike" dirty="0">
                <a:effectLst/>
                <a:latin typeface="Calibri" panose="020F0502020204030204" pitchFamily="34" charset="0"/>
              </a:rPr>
              <a:t> </a:t>
            </a:r>
            <a:r>
              <a:rPr lang="en-US" dirty="0">
                <a:latin typeface="Calibri" panose="020F0502020204030204" pitchFamily="34" charset="0"/>
              </a:rPr>
              <a:t>“If anyone wants to sue you and take your shirt, let him have your coat also. </a:t>
            </a:r>
            <a:r>
              <a:rPr lang="en-US" sz="2400" strike="noStrike" baseline="30000" dirty="0">
                <a:effectLst/>
                <a:latin typeface="Calibri" panose="020F0502020204030204" pitchFamily="34" charset="0"/>
              </a:rPr>
              <a:t>41</a:t>
            </a:r>
            <a:r>
              <a:rPr lang="en-US" sz="2400" strike="noStrike" dirty="0">
                <a:effectLst/>
                <a:latin typeface="Calibri" panose="020F0502020204030204" pitchFamily="34" charset="0"/>
              </a:rPr>
              <a:t> </a:t>
            </a:r>
            <a:r>
              <a:rPr lang="en-US" dirty="0">
                <a:latin typeface="Calibri" panose="020F0502020204030204" pitchFamily="34" charset="0"/>
              </a:rPr>
              <a:t>“Whoever forces you to go one mile, go with him two. </a:t>
            </a:r>
            <a:r>
              <a:rPr lang="en-US" sz="2400" strike="noStrike" baseline="30000" dirty="0">
                <a:effectLst/>
                <a:latin typeface="Calibri" panose="020F0502020204030204" pitchFamily="34" charset="0"/>
              </a:rPr>
              <a:t>42</a:t>
            </a:r>
            <a:r>
              <a:rPr lang="en-US" sz="2400" strike="noStrike" dirty="0">
                <a:effectLst/>
                <a:latin typeface="Calibri" panose="020F0502020204030204" pitchFamily="34" charset="0"/>
              </a:rPr>
              <a:t> </a:t>
            </a:r>
            <a:r>
              <a:rPr lang="en-US" b="1" dirty="0">
                <a:solidFill>
                  <a:srgbClr val="C00000"/>
                </a:solidFill>
                <a:highlight>
                  <a:srgbClr val="FFFF00"/>
                </a:highlight>
                <a:latin typeface="Calibri" panose="020F0502020204030204" pitchFamily="34" charset="0"/>
              </a:rPr>
              <a:t>“Give to him who asks of you, and do not turn away from him who wants to borrow from you. </a:t>
            </a:r>
            <a:endParaRPr lang="en-US" altLang="en-US" b="1" dirty="0">
              <a:solidFill>
                <a:srgbClr val="C00000"/>
              </a:solidFill>
              <a:highlight>
                <a:srgbClr val="FFFF00"/>
              </a:highlight>
              <a:latin typeface="Calibri" panose="020F0502020204030204" pitchFamily="34" charset="0"/>
            </a:endParaRPr>
          </a:p>
        </p:txBody>
      </p:sp>
      <p:pic>
        <p:nvPicPr>
          <p:cNvPr id="3" name="Picture 2">
            <a:extLst>
              <a:ext uri="{FF2B5EF4-FFF2-40B4-BE49-F238E27FC236}">
                <a16:creationId xmlns:a16="http://schemas.microsoft.com/office/drawing/2014/main" id="{37ECBEE7-D9BD-4045-8874-49BD42BE188F}"/>
              </a:ext>
            </a:extLst>
          </p:cNvPr>
          <p:cNvPicPr>
            <a:picLocks noChangeAspect="1"/>
          </p:cNvPicPr>
          <p:nvPr/>
        </p:nvPicPr>
        <p:blipFill>
          <a:blip r:embed="rId4"/>
          <a:stretch>
            <a:fillRect/>
          </a:stretch>
        </p:blipFill>
        <p:spPr>
          <a:xfrm>
            <a:off x="2743200" y="3352800"/>
            <a:ext cx="6705600" cy="1828800"/>
          </a:xfrm>
          <a:prstGeom prst="rect">
            <a:avLst/>
          </a:prstGeom>
        </p:spPr>
      </p:pic>
    </p:spTree>
    <p:extLst>
      <p:ext uri="{BB962C8B-B14F-4D97-AF65-F5344CB8AC3E}">
        <p14:creationId xmlns:p14="http://schemas.microsoft.com/office/powerpoint/2010/main" val="2148036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B545EF62-71F3-40D4-B906-0EB963610B45}"/>
              </a:ext>
            </a:extLst>
          </p:cNvPr>
          <p:cNvSpPr txBox="1"/>
          <p:nvPr/>
        </p:nvSpPr>
        <p:spPr>
          <a:xfrm>
            <a:off x="609600" y="0"/>
            <a:ext cx="10972800" cy="2893100"/>
          </a:xfrm>
          <a:prstGeom prst="rect">
            <a:avLst/>
          </a:prstGeom>
          <a:noFill/>
        </p:spPr>
        <p:txBody>
          <a:bodyPr wrap="square">
            <a:spAutoFit/>
          </a:bodyPr>
          <a:lstStyle/>
          <a:p>
            <a:pPr algn="ctr">
              <a:spcBef>
                <a:spcPts val="0"/>
              </a:spcBef>
              <a:spcAft>
                <a:spcPts val="1200"/>
              </a:spcAft>
            </a:pPr>
            <a:r>
              <a:rPr lang="en-US" altLang="en-US" sz="3200" b="1" dirty="0">
                <a:solidFill>
                  <a:srgbClr val="0000CC"/>
                </a:solidFill>
                <a:latin typeface="+mn-lt"/>
                <a:cs typeface="Calibri" panose="020F0502020204030204" pitchFamily="34" charset="0"/>
              </a:rPr>
              <a:t>Deuteronomy 15:7-8</a:t>
            </a:r>
          </a:p>
          <a:p>
            <a:pPr algn="just"/>
            <a:r>
              <a:rPr lang="en-US" altLang="en-US" sz="2800" baseline="30000" dirty="0">
                <a:latin typeface="+mn-lt"/>
                <a:cs typeface="Calibri" panose="020F0502020204030204" pitchFamily="34" charset="0"/>
              </a:rPr>
              <a:t>7</a:t>
            </a:r>
            <a:r>
              <a:rPr lang="en-US" altLang="en-US" sz="2800" dirty="0">
                <a:latin typeface="+mn-lt"/>
                <a:cs typeface="Calibri" panose="020F0502020204030204" pitchFamily="34" charset="0"/>
              </a:rPr>
              <a:t>“If there is a poor man with you, one of your brothers, in any of your towns in your land which the Lord your God is giving you, you shall not harden your heart, nor close your hand from your poor brother; </a:t>
            </a:r>
            <a:r>
              <a:rPr lang="en-US" altLang="en-US" sz="2800" baseline="30000" dirty="0">
                <a:latin typeface="+mn-lt"/>
                <a:cs typeface="Calibri" panose="020F0502020204030204" pitchFamily="34" charset="0"/>
              </a:rPr>
              <a:t>8</a:t>
            </a:r>
            <a:r>
              <a:rPr lang="en-US" altLang="en-US" sz="2800" dirty="0">
                <a:latin typeface="+mn-lt"/>
                <a:cs typeface="Calibri" panose="020F0502020204030204" pitchFamily="34" charset="0"/>
              </a:rPr>
              <a:t> </a:t>
            </a:r>
            <a:r>
              <a:rPr lang="en-US" altLang="en-US" sz="2800" b="1" u="sng" dirty="0">
                <a:solidFill>
                  <a:srgbClr val="0000CC"/>
                </a:solidFill>
                <a:highlight>
                  <a:srgbClr val="FFFF00"/>
                </a:highlight>
                <a:latin typeface="+mn-lt"/>
                <a:cs typeface="Calibri" panose="020F0502020204030204" pitchFamily="34" charset="0"/>
              </a:rPr>
              <a:t>but you shall freely open your hand to him, and shall generously lend him sufficient for his need in whatever he lacks</a:t>
            </a:r>
            <a:r>
              <a:rPr lang="en-US" altLang="en-US" sz="2800" dirty="0">
                <a:latin typeface="+mn-lt"/>
                <a:cs typeface="Calibri" panose="020F0502020204030204" pitchFamily="34" charset="0"/>
              </a:rPr>
              <a:t>.”</a:t>
            </a:r>
            <a:endParaRPr lang="en-US" altLang="en-US" sz="1800" dirty="0">
              <a:latin typeface="+mn-lt"/>
              <a:cs typeface="Calibri" panose="020F0502020204030204" pitchFamily="34" charset="0"/>
            </a:endParaRPr>
          </a:p>
        </p:txBody>
      </p:sp>
      <p:pic>
        <p:nvPicPr>
          <p:cNvPr id="7" name="Picture 6">
            <a:extLst>
              <a:ext uri="{FF2B5EF4-FFF2-40B4-BE49-F238E27FC236}">
                <a16:creationId xmlns:a16="http://schemas.microsoft.com/office/drawing/2014/main" id="{ECA20F5E-1E78-448C-ABBA-F36F224EF28D}"/>
              </a:ext>
            </a:extLst>
          </p:cNvPr>
          <p:cNvPicPr>
            <a:picLocks noChangeAspect="1"/>
          </p:cNvPicPr>
          <p:nvPr/>
        </p:nvPicPr>
        <p:blipFill>
          <a:blip r:embed="rId4"/>
          <a:stretch>
            <a:fillRect/>
          </a:stretch>
        </p:blipFill>
        <p:spPr>
          <a:xfrm>
            <a:off x="4669142" y="2895600"/>
            <a:ext cx="2853717" cy="2286000"/>
          </a:xfrm>
          <a:prstGeom prst="rect">
            <a:avLst/>
          </a:prstGeom>
        </p:spPr>
      </p:pic>
    </p:spTree>
    <p:extLst>
      <p:ext uri="{BB962C8B-B14F-4D97-AF65-F5344CB8AC3E}">
        <p14:creationId xmlns:p14="http://schemas.microsoft.com/office/powerpoint/2010/main" val="1072578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5334000" y="2057955"/>
            <a:ext cx="6248400" cy="2045061"/>
          </a:xfrm>
        </p:spPr>
        <p:txBody>
          <a:bodyPr>
            <a:noAutofit/>
          </a:bodyPr>
          <a:lstStyle/>
          <a:p>
            <a:pPr marL="461963" indent="-461963" algn="just" defTabSz="339725" fontAlgn="base">
              <a:lnSpc>
                <a:spcPct val="100000"/>
              </a:lnSpc>
              <a:spcBef>
                <a:spcPts val="0"/>
              </a:spcBef>
              <a:spcAft>
                <a:spcPts val="1800"/>
              </a:spcAft>
              <a:defRPr/>
            </a:pPr>
            <a:r>
              <a:rPr lang="en-US" altLang="en-US" dirty="0"/>
              <a:t>Every 7</a:t>
            </a:r>
            <a:r>
              <a:rPr lang="en-US" altLang="en-US" baseline="30000" dirty="0"/>
              <a:t>th</a:t>
            </a:r>
            <a:r>
              <a:rPr lang="en-US" altLang="en-US" dirty="0"/>
              <a:t> year in Israel </a:t>
            </a:r>
            <a:r>
              <a:rPr lang="en-US" altLang="en-US" b="1" dirty="0">
                <a:solidFill>
                  <a:srgbClr val="0000CC"/>
                </a:solidFill>
              </a:rPr>
              <a:t>all debts to all Israelites were to be forgiven</a:t>
            </a:r>
            <a:r>
              <a:rPr lang="en-US" altLang="en-US" dirty="0"/>
              <a:t>, and no Israelite was to diminish their lending because they anticipated that year of forgiveness of debts.</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“Give to him who asks of you...”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5:39-42</a:t>
            </a:r>
          </a:p>
        </p:txBody>
      </p:sp>
      <p:pic>
        <p:nvPicPr>
          <p:cNvPr id="3" name="Picture 2">
            <a:extLst>
              <a:ext uri="{FF2B5EF4-FFF2-40B4-BE49-F238E27FC236}">
                <a16:creationId xmlns:a16="http://schemas.microsoft.com/office/drawing/2014/main" id="{D322DAE4-A1DC-4304-8C3C-E3143BCCA320}"/>
              </a:ext>
            </a:extLst>
          </p:cNvPr>
          <p:cNvPicPr>
            <a:picLocks noChangeAspect="1"/>
          </p:cNvPicPr>
          <p:nvPr/>
        </p:nvPicPr>
        <p:blipFill>
          <a:blip r:embed="rId3"/>
          <a:stretch>
            <a:fillRect/>
          </a:stretch>
        </p:blipFill>
        <p:spPr>
          <a:xfrm>
            <a:off x="609600" y="2057955"/>
            <a:ext cx="4565944" cy="3657600"/>
          </a:xfrm>
          <a:prstGeom prst="rect">
            <a:avLst/>
          </a:prstGeom>
        </p:spPr>
      </p:pic>
      <p:pic>
        <p:nvPicPr>
          <p:cNvPr id="2" name="Picture 1">
            <a:extLst>
              <a:ext uri="{FF2B5EF4-FFF2-40B4-BE49-F238E27FC236}">
                <a16:creationId xmlns:a16="http://schemas.microsoft.com/office/drawing/2014/main" id="{70CB04E8-AD26-40C4-BF2E-6785BEE2F97E}"/>
              </a:ext>
            </a:extLst>
          </p:cNvPr>
          <p:cNvPicPr>
            <a:picLocks noChangeAspect="1"/>
          </p:cNvPicPr>
          <p:nvPr/>
        </p:nvPicPr>
        <p:blipFill rotWithShape="1">
          <a:blip r:embed="rId4"/>
          <a:srcRect l="25000" t="6658" r="22222" b="5556"/>
          <a:stretch/>
        </p:blipFill>
        <p:spPr>
          <a:xfrm>
            <a:off x="615656" y="2057955"/>
            <a:ext cx="4565944" cy="3657600"/>
          </a:xfrm>
          <a:prstGeom prst="rect">
            <a:avLst/>
          </a:prstGeom>
        </p:spPr>
      </p:pic>
    </p:spTree>
    <p:extLst>
      <p:ext uri="{BB962C8B-B14F-4D97-AF65-F5344CB8AC3E}">
        <p14:creationId xmlns:p14="http://schemas.microsoft.com/office/powerpoint/2010/main" val="140737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57955"/>
            <a:ext cx="7467600" cy="4038045"/>
          </a:xfrm>
        </p:spPr>
        <p:txBody>
          <a:bodyPr>
            <a:noAutofit/>
          </a:bodyPr>
          <a:lstStyle/>
          <a:p>
            <a:pPr marL="461963" indent="-461963" algn="just" defTabSz="339725" fontAlgn="base">
              <a:lnSpc>
                <a:spcPct val="100000"/>
              </a:lnSpc>
              <a:spcBef>
                <a:spcPts val="0"/>
              </a:spcBef>
              <a:spcAft>
                <a:spcPts val="1800"/>
              </a:spcAft>
              <a:defRPr/>
            </a:pPr>
            <a:r>
              <a:rPr lang="en-US" altLang="en-US" dirty="0"/>
              <a:t>In each case, Jesus says to </a:t>
            </a:r>
            <a:r>
              <a:rPr lang="en-US" altLang="en-US" b="1" dirty="0">
                <a:solidFill>
                  <a:srgbClr val="0000CC"/>
                </a:solidFill>
                <a:latin typeface="Calibri" panose="020F0502020204030204" pitchFamily="34" charset="0"/>
                <a:cs typeface="Calibri" panose="020F0502020204030204" pitchFamily="34" charset="0"/>
              </a:rPr>
              <a:t>go beyond the requirement of the Law of Moses.</a:t>
            </a:r>
          </a:p>
          <a:p>
            <a:pPr marL="461963" indent="-461963" algn="just" defTabSz="339725" fontAlgn="base">
              <a:lnSpc>
                <a:spcPct val="100000"/>
              </a:lnSpc>
              <a:spcBef>
                <a:spcPts val="0"/>
              </a:spcBef>
              <a:spcAft>
                <a:spcPts val="1800"/>
              </a:spcAft>
              <a:defRPr/>
            </a:pPr>
            <a:r>
              <a:rPr lang="en-US" altLang="en-US" dirty="0"/>
              <a:t>Be gracious, full of mercy and generous from the heart – True Righteousness vs. Pharisaic Righteousness. </a:t>
            </a:r>
          </a:p>
          <a:p>
            <a:pPr marL="461963" indent="-461963" algn="just" defTabSz="339725" fontAlgn="base">
              <a:lnSpc>
                <a:spcPct val="100000"/>
              </a:lnSpc>
              <a:spcBef>
                <a:spcPts val="0"/>
              </a:spcBef>
              <a:spcAft>
                <a:spcPts val="1800"/>
              </a:spcAft>
              <a:defRPr/>
            </a:pPr>
            <a:r>
              <a:rPr lang="en-US" altLang="en-US" dirty="0"/>
              <a:t>In these verses there is a progression from mere non-resistance to liberal giving to those who may provoke us to retaliate against them.</a:t>
            </a:r>
          </a:p>
          <a:p>
            <a:pPr marL="461963" indent="-461963" algn="just" defTabSz="339725" fontAlgn="base">
              <a:lnSpc>
                <a:spcPct val="100000"/>
              </a:lnSpc>
              <a:spcBef>
                <a:spcPts val="0"/>
              </a:spcBef>
              <a:spcAft>
                <a:spcPts val="1800"/>
              </a:spcAft>
              <a:defRPr/>
            </a:pPr>
            <a:endParaRPr lang="en-US" altLang="en-US"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In each case in this passage…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5:39-42</a:t>
            </a:r>
          </a:p>
        </p:txBody>
      </p:sp>
      <p:pic>
        <p:nvPicPr>
          <p:cNvPr id="2" name="Picture 1">
            <a:extLst>
              <a:ext uri="{FF2B5EF4-FFF2-40B4-BE49-F238E27FC236}">
                <a16:creationId xmlns:a16="http://schemas.microsoft.com/office/drawing/2014/main" id="{0C2254DF-3B11-4E20-AC4F-E14B95A653E5}"/>
              </a:ext>
            </a:extLst>
          </p:cNvPr>
          <p:cNvPicPr>
            <a:picLocks noChangeAspect="1"/>
          </p:cNvPicPr>
          <p:nvPr/>
        </p:nvPicPr>
        <p:blipFill>
          <a:blip r:embed="rId3"/>
          <a:stretch>
            <a:fillRect/>
          </a:stretch>
        </p:blipFill>
        <p:spPr>
          <a:xfrm>
            <a:off x="8165861" y="2057955"/>
            <a:ext cx="3340339" cy="4114800"/>
          </a:xfrm>
          <a:prstGeom prst="rect">
            <a:avLst/>
          </a:prstGeom>
        </p:spPr>
      </p:pic>
    </p:spTree>
    <p:extLst>
      <p:ext uri="{BB962C8B-B14F-4D97-AF65-F5344CB8AC3E}">
        <p14:creationId xmlns:p14="http://schemas.microsoft.com/office/powerpoint/2010/main" val="3360797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4114800" y="2057955"/>
            <a:ext cx="7467600" cy="3352245"/>
          </a:xfrm>
        </p:spPr>
        <p:txBody>
          <a:bodyPr>
            <a:noAutofit/>
          </a:bodyPr>
          <a:lstStyle/>
          <a:p>
            <a:pPr marL="461963" indent="-461963" algn="just" defTabSz="339725" fontAlgn="base">
              <a:lnSpc>
                <a:spcPct val="100000"/>
              </a:lnSpc>
              <a:spcBef>
                <a:spcPts val="0"/>
              </a:spcBef>
              <a:spcAft>
                <a:spcPts val="1800"/>
              </a:spcAft>
              <a:defRPr/>
            </a:pPr>
            <a:r>
              <a:rPr lang="en-US" altLang="en-US" dirty="0"/>
              <a:t>Although, we in the Church </a:t>
            </a:r>
            <a:r>
              <a:rPr lang="en-US" altLang="en-US" b="1" dirty="0">
                <a:solidFill>
                  <a:srgbClr val="0000CC"/>
                </a:solidFill>
              </a:rPr>
              <a:t>are not under the Law of Moses</a:t>
            </a:r>
            <a:r>
              <a:rPr lang="en-US" altLang="en-US" dirty="0"/>
              <a:t>, nor do we live in the land of Israel, being gracious and merciful is still what </a:t>
            </a:r>
            <a:r>
              <a:rPr lang="en-US" altLang="en-US" b="1" dirty="0">
                <a:solidFill>
                  <a:srgbClr val="0000CC"/>
                </a:solidFill>
              </a:rPr>
              <a:t>God has in mind </a:t>
            </a:r>
            <a:r>
              <a:rPr lang="en-US" altLang="en-US" dirty="0"/>
              <a:t>for you and me.  </a:t>
            </a:r>
          </a:p>
          <a:p>
            <a:pPr marL="461963" indent="-461963" algn="just" defTabSz="339725" fontAlgn="base">
              <a:lnSpc>
                <a:spcPct val="100000"/>
              </a:lnSpc>
              <a:spcBef>
                <a:spcPts val="0"/>
              </a:spcBef>
              <a:spcAft>
                <a:spcPts val="1800"/>
              </a:spcAft>
              <a:defRPr/>
            </a:pPr>
            <a:r>
              <a:rPr lang="en-US" altLang="en-US" dirty="0"/>
              <a:t>Why? Because </a:t>
            </a:r>
            <a:r>
              <a:rPr lang="en-US" altLang="en-US" b="1" dirty="0">
                <a:solidFill>
                  <a:srgbClr val="0000CC"/>
                </a:solidFill>
              </a:rPr>
              <a:t>He is the same immutable God</a:t>
            </a:r>
            <a:r>
              <a:rPr lang="en-US" altLang="en-US" dirty="0"/>
              <a:t>, and </a:t>
            </a:r>
            <a:r>
              <a:rPr lang="en-US" altLang="en-US" b="1" dirty="0">
                <a:solidFill>
                  <a:srgbClr val="0000CC"/>
                </a:solidFill>
              </a:rPr>
              <a:t>grace and mercy are basic to God’s character</a:t>
            </a:r>
            <a:r>
              <a:rPr lang="en-US" altLang="en-US" dirty="0"/>
              <a:t>….He doesn’t change.</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In each case in this passage…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5:39-42</a:t>
            </a:r>
          </a:p>
        </p:txBody>
      </p:sp>
      <p:pic>
        <p:nvPicPr>
          <p:cNvPr id="3" name="Picture 2">
            <a:extLst>
              <a:ext uri="{FF2B5EF4-FFF2-40B4-BE49-F238E27FC236}">
                <a16:creationId xmlns:a16="http://schemas.microsoft.com/office/drawing/2014/main" id="{573ED914-1C70-4115-9F8D-CC4573955F95}"/>
              </a:ext>
            </a:extLst>
          </p:cNvPr>
          <p:cNvPicPr>
            <a:picLocks noChangeAspect="1"/>
          </p:cNvPicPr>
          <p:nvPr/>
        </p:nvPicPr>
        <p:blipFill>
          <a:blip r:embed="rId3"/>
          <a:stretch>
            <a:fillRect/>
          </a:stretch>
        </p:blipFill>
        <p:spPr>
          <a:xfrm>
            <a:off x="609600" y="2001800"/>
            <a:ext cx="3162062" cy="4114800"/>
          </a:xfrm>
          <a:prstGeom prst="rect">
            <a:avLst/>
          </a:prstGeom>
        </p:spPr>
      </p:pic>
    </p:spTree>
    <p:extLst>
      <p:ext uri="{BB962C8B-B14F-4D97-AF65-F5344CB8AC3E}">
        <p14:creationId xmlns:p14="http://schemas.microsoft.com/office/powerpoint/2010/main" val="1600585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505200"/>
          </a:xfrm>
        </p:spPr>
        <p:txBody>
          <a:bodyPr>
            <a:normAutofit/>
          </a:bodyPr>
          <a:lstStyle/>
          <a:p>
            <a:pPr marL="0" indent="0" algn="ctr">
              <a:lnSpc>
                <a:spcPct val="100000"/>
              </a:lnSpc>
              <a:spcBef>
                <a:spcPts val="0"/>
              </a:spcBef>
              <a:spcAft>
                <a:spcPts val="1200"/>
              </a:spcAft>
              <a:buNone/>
            </a:pPr>
            <a:r>
              <a:rPr lang="en-US" sz="3200" b="1" dirty="0">
                <a:solidFill>
                  <a:srgbClr val="0000CC"/>
                </a:solidFill>
              </a:rPr>
              <a:t>Ephesians 2:4–7</a:t>
            </a:r>
          </a:p>
          <a:p>
            <a:pPr marL="0" marR="0" indent="0" algn="just">
              <a:lnSpc>
                <a:spcPct val="100000"/>
              </a:lnSpc>
              <a:spcBef>
                <a:spcPts val="0"/>
              </a:spcBef>
              <a:spcAft>
                <a:spcPts val="1000"/>
              </a:spcAft>
              <a:buNone/>
            </a:pPr>
            <a:r>
              <a:rPr lang="en-US" u="none" strike="noStrike" baseline="30000" dirty="0">
                <a:effectLst/>
              </a:rPr>
              <a:t>4</a:t>
            </a:r>
            <a:r>
              <a:rPr lang="en-US" u="none" strike="noStrike" dirty="0">
                <a:effectLst/>
              </a:rPr>
              <a:t> </a:t>
            </a:r>
            <a:r>
              <a:rPr lang="en-US" dirty="0">
                <a:effectLst/>
              </a:rPr>
              <a:t>But God, being </a:t>
            </a:r>
            <a:r>
              <a:rPr lang="en-US" b="1" u="sng" dirty="0">
                <a:solidFill>
                  <a:srgbClr val="0000CC"/>
                </a:solidFill>
              </a:rPr>
              <a:t>rich in mercy</a:t>
            </a:r>
            <a:r>
              <a:rPr lang="en-US" dirty="0">
                <a:effectLst/>
              </a:rPr>
              <a:t>, because of His </a:t>
            </a:r>
            <a:r>
              <a:rPr lang="en-US" b="1" u="sng" dirty="0">
                <a:solidFill>
                  <a:srgbClr val="0000CC"/>
                </a:solidFill>
              </a:rPr>
              <a:t>great love </a:t>
            </a:r>
            <a:r>
              <a:rPr lang="en-US" dirty="0">
                <a:effectLst/>
              </a:rPr>
              <a:t>with which He loved us, </a:t>
            </a:r>
            <a:r>
              <a:rPr lang="en-US" b="1" u="none" strike="noStrike" baseline="30000" dirty="0">
                <a:solidFill>
                  <a:srgbClr val="006600"/>
                </a:solidFill>
                <a:effectLst/>
              </a:rPr>
              <a:t>5</a:t>
            </a:r>
            <a:r>
              <a:rPr lang="en-US" b="1" u="none" strike="noStrike" dirty="0">
                <a:solidFill>
                  <a:srgbClr val="006600"/>
                </a:solidFill>
                <a:effectLst/>
              </a:rPr>
              <a:t> </a:t>
            </a:r>
            <a:r>
              <a:rPr lang="en-US" b="1" dirty="0">
                <a:solidFill>
                  <a:srgbClr val="006600"/>
                </a:solidFill>
                <a:effectLst/>
              </a:rPr>
              <a:t>even when we were dead in our transgressions, made us alive together with Christ (by grace you have been saved), </a:t>
            </a:r>
            <a:r>
              <a:rPr lang="en-US" b="1" u="none" strike="noStrike" baseline="30000" dirty="0">
                <a:solidFill>
                  <a:srgbClr val="006600"/>
                </a:solidFill>
                <a:effectLst/>
              </a:rPr>
              <a:t>6</a:t>
            </a:r>
            <a:r>
              <a:rPr lang="en-US" b="1" u="none" strike="noStrike" dirty="0">
                <a:solidFill>
                  <a:srgbClr val="006600"/>
                </a:solidFill>
                <a:effectLst/>
              </a:rPr>
              <a:t> </a:t>
            </a:r>
            <a:r>
              <a:rPr lang="en-US" b="1" dirty="0">
                <a:solidFill>
                  <a:srgbClr val="006600"/>
                </a:solidFill>
                <a:effectLst/>
              </a:rPr>
              <a:t>and raised us up with Him, and seated us with Him in the heavenly </a:t>
            </a:r>
            <a:r>
              <a:rPr lang="en-US" b="1" i="1" dirty="0">
                <a:solidFill>
                  <a:srgbClr val="006600"/>
                </a:solidFill>
                <a:effectLst/>
              </a:rPr>
              <a:t>places</a:t>
            </a:r>
            <a:r>
              <a:rPr lang="en-US" b="1" dirty="0">
                <a:solidFill>
                  <a:srgbClr val="006600"/>
                </a:solidFill>
                <a:effectLst/>
              </a:rPr>
              <a:t> in Christ Jesus,</a:t>
            </a:r>
            <a:r>
              <a:rPr lang="en-US" dirty="0">
                <a:effectLst/>
              </a:rPr>
              <a:t> </a:t>
            </a:r>
            <a:r>
              <a:rPr lang="en-US" u="none" strike="noStrike" baseline="30000" dirty="0">
                <a:effectLst/>
              </a:rPr>
              <a:t>7</a:t>
            </a:r>
            <a:r>
              <a:rPr lang="en-US" u="none" strike="noStrike" dirty="0">
                <a:effectLst/>
              </a:rPr>
              <a:t> </a:t>
            </a:r>
            <a:r>
              <a:rPr lang="en-US" dirty="0">
                <a:effectLst/>
              </a:rPr>
              <a:t>so that in the ages to come He might show the </a:t>
            </a:r>
            <a:r>
              <a:rPr lang="en-US" b="1" u="sng" dirty="0">
                <a:solidFill>
                  <a:srgbClr val="0000CC"/>
                </a:solidFill>
                <a:highlight>
                  <a:srgbClr val="FFFF00"/>
                </a:highlight>
              </a:rPr>
              <a:t>surpassing (ὑπ</a:t>
            </a:r>
            <a:r>
              <a:rPr lang="en-US" b="1" u="sng" dirty="0" err="1">
                <a:solidFill>
                  <a:srgbClr val="0000CC"/>
                </a:solidFill>
                <a:highlight>
                  <a:srgbClr val="FFFF00"/>
                </a:highlight>
              </a:rPr>
              <a:t>ερ</a:t>
            </a:r>
            <a:r>
              <a:rPr lang="en-US" b="1" u="sng" dirty="0">
                <a:solidFill>
                  <a:srgbClr val="0000CC"/>
                </a:solidFill>
                <a:highlight>
                  <a:srgbClr val="FFFF00"/>
                </a:highlight>
              </a:rPr>
              <a:t>βάλλω) </a:t>
            </a:r>
            <a:r>
              <a:rPr lang="en-US" b="1" u="sng" dirty="0">
                <a:solidFill>
                  <a:srgbClr val="0000CC"/>
                </a:solidFill>
              </a:rPr>
              <a:t>riches of His grace</a:t>
            </a:r>
            <a:r>
              <a:rPr lang="en-US" b="1" dirty="0">
                <a:solidFill>
                  <a:srgbClr val="0000CC"/>
                </a:solidFill>
              </a:rPr>
              <a:t> </a:t>
            </a:r>
            <a:r>
              <a:rPr lang="en-US" dirty="0">
                <a:effectLst/>
              </a:rPr>
              <a:t>in kindness toward us in Christ Jesus.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3869635" y="3276600"/>
            <a:ext cx="4452730" cy="18288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8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57956"/>
            <a:ext cx="10972800" cy="1143000"/>
          </a:xfrm>
        </p:spPr>
        <p:txBody>
          <a:bodyPr>
            <a:noAutofit/>
          </a:bodyPr>
          <a:lstStyle/>
          <a:p>
            <a:pPr marL="461963" indent="-461963" algn="just" defTabSz="339725" fontAlgn="base">
              <a:lnSpc>
                <a:spcPct val="100000"/>
              </a:lnSpc>
              <a:spcBef>
                <a:spcPts val="0"/>
              </a:spcBef>
              <a:spcAft>
                <a:spcPts val="1800"/>
              </a:spcAft>
              <a:defRPr/>
            </a:pPr>
            <a:r>
              <a:rPr lang="en-US" altLang="en-US" dirty="0"/>
              <a:t>Grace and mercy, basic to God’s character, are to be lived out in and through us by the life of Christ. </a:t>
            </a:r>
            <a:endParaRPr lang="en-US" altLang="en-US"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In each case in this passage…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5:39-42</a:t>
            </a:r>
          </a:p>
        </p:txBody>
      </p:sp>
      <p:pic>
        <p:nvPicPr>
          <p:cNvPr id="4" name="Picture 3">
            <a:extLst>
              <a:ext uri="{FF2B5EF4-FFF2-40B4-BE49-F238E27FC236}">
                <a16:creationId xmlns:a16="http://schemas.microsoft.com/office/drawing/2014/main" id="{8A7CDD60-B4E8-44A5-8F7F-89E07A698D68}"/>
              </a:ext>
            </a:extLst>
          </p:cNvPr>
          <p:cNvPicPr>
            <a:picLocks noChangeAspect="1"/>
          </p:cNvPicPr>
          <p:nvPr/>
        </p:nvPicPr>
        <p:blipFill>
          <a:blip r:embed="rId3"/>
          <a:stretch>
            <a:fillRect/>
          </a:stretch>
        </p:blipFill>
        <p:spPr>
          <a:xfrm>
            <a:off x="3047736" y="3123903"/>
            <a:ext cx="6096528" cy="3429297"/>
          </a:xfrm>
          <a:prstGeom prst="rect">
            <a:avLst/>
          </a:prstGeom>
          <a:ln>
            <a:solidFill>
              <a:schemeClr val="tx1"/>
            </a:solidFill>
          </a:ln>
        </p:spPr>
      </p:pic>
    </p:spTree>
    <p:extLst>
      <p:ext uri="{BB962C8B-B14F-4D97-AF65-F5344CB8AC3E}">
        <p14:creationId xmlns:p14="http://schemas.microsoft.com/office/powerpoint/2010/main" val="1114563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43</a:t>
            </a:r>
            <a:r>
              <a:rPr lang="en-US" u="none" strike="noStrike" dirty="0">
                <a:effectLst/>
                <a:latin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b="1" dirty="0">
                <a:solidFill>
                  <a:srgbClr val="0000CC"/>
                </a:solidFill>
                <a:latin typeface="Calibri" panose="020F0502020204030204" pitchFamily="34" charset="0"/>
                <a:cs typeface="Calibri" panose="020F0502020204030204" pitchFamily="34" charset="0"/>
              </a:rPr>
              <a:t>, </a:t>
            </a:r>
            <a:r>
              <a:rPr lang="en-US" b="1" dirty="0">
                <a:solidFill>
                  <a:srgbClr val="C00000"/>
                </a:solidFill>
                <a:highlight>
                  <a:srgbClr val="FFFF00"/>
                </a:highlight>
                <a:latin typeface="Calibri" panose="020F0502020204030204" pitchFamily="34" charset="0"/>
                <a:cs typeface="Calibri" panose="020F0502020204030204" pitchFamily="34" charset="0"/>
              </a:rPr>
              <a:t>‘You shall love your neighbor and hate your enemy.’</a:t>
            </a:r>
            <a:r>
              <a:rPr lang="en-US" b="1" dirty="0">
                <a:solidFill>
                  <a:srgbClr val="C00000"/>
                </a:solidFill>
                <a:effectLst/>
                <a:highlight>
                  <a:srgbClr val="FFFF00"/>
                </a:highlight>
                <a:latin typeface="Calibri" panose="020F0502020204030204" pitchFamily="34" charset="0"/>
              </a:rPr>
              <a:t> </a:t>
            </a:r>
            <a:r>
              <a:rPr lang="en-US" u="none" strike="noStrike" baseline="30000" dirty="0">
                <a:effectLst/>
                <a:latin typeface="Calibri" panose="020F0502020204030204" pitchFamily="34" charset="0"/>
              </a:rPr>
              <a:t>44</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effectLst/>
                <a:latin typeface="Calibri" panose="020F0502020204030204" pitchFamily="34" charset="0"/>
              </a:rPr>
              <a:t>, love your enemies and pray for those who persecute you, </a:t>
            </a:r>
            <a:r>
              <a:rPr lang="en-US" u="none" strike="noStrike" baseline="30000" dirty="0">
                <a:effectLst/>
                <a:latin typeface="Calibri" panose="020F0502020204030204" pitchFamily="34" charset="0"/>
              </a:rPr>
              <a:t>45</a:t>
            </a:r>
            <a:r>
              <a:rPr lang="en-US" u="none" strike="noStrike" dirty="0">
                <a:effectLst/>
                <a:latin typeface="Calibri" panose="020F0502020204030204" pitchFamily="34" charset="0"/>
              </a:rPr>
              <a:t> </a:t>
            </a:r>
            <a:r>
              <a:rPr lang="en-US" dirty="0">
                <a:effectLst/>
                <a:latin typeface="Calibri" panose="020F0502020204030204" pitchFamily="34" charset="0"/>
              </a:rPr>
              <a:t>so that you may be sons of your Father who is in heaven; for He causes His sun to rise on </a:t>
            </a:r>
            <a:r>
              <a:rPr lang="en-US" i="1" dirty="0">
                <a:effectLst/>
                <a:latin typeface="Calibri" panose="020F0502020204030204" pitchFamily="34" charset="0"/>
              </a:rPr>
              <a:t>the</a:t>
            </a:r>
            <a:r>
              <a:rPr lang="en-US" dirty="0">
                <a:effectLst/>
                <a:latin typeface="Calibri" panose="020F0502020204030204" pitchFamily="34" charset="0"/>
              </a:rPr>
              <a:t> evil and </a:t>
            </a:r>
            <a:r>
              <a:rPr lang="en-US" i="1" dirty="0">
                <a:effectLst/>
                <a:latin typeface="Calibri" panose="020F0502020204030204" pitchFamily="34" charset="0"/>
              </a:rPr>
              <a:t>the</a:t>
            </a:r>
            <a:r>
              <a:rPr lang="en-US" dirty="0">
                <a:effectLst/>
                <a:latin typeface="Calibri" panose="020F0502020204030204" pitchFamily="34" charset="0"/>
              </a:rPr>
              <a:t> good, and sends rain on </a:t>
            </a:r>
            <a:r>
              <a:rPr lang="en-US" i="1" dirty="0">
                <a:effectLst/>
                <a:latin typeface="Calibri" panose="020F0502020204030204" pitchFamily="34" charset="0"/>
              </a:rPr>
              <a:t>the</a:t>
            </a:r>
            <a:r>
              <a:rPr lang="en-US" dirty="0">
                <a:effectLst/>
                <a:latin typeface="Calibri" panose="020F0502020204030204" pitchFamily="34" charset="0"/>
              </a:rPr>
              <a:t> righteous and </a:t>
            </a:r>
            <a:r>
              <a:rPr lang="en-US" i="1" dirty="0">
                <a:effectLst/>
                <a:latin typeface="Calibri" panose="020F0502020204030204" pitchFamily="34" charset="0"/>
              </a:rPr>
              <a:t>the</a:t>
            </a:r>
            <a:r>
              <a:rPr lang="en-US" dirty="0">
                <a:effectLst/>
                <a:latin typeface="Calibri" panose="020F0502020204030204" pitchFamily="34" charset="0"/>
              </a:rPr>
              <a:t> unrighteous. </a:t>
            </a:r>
            <a:r>
              <a:rPr lang="en-US" u="none" strike="noStrike" baseline="30000" dirty="0">
                <a:effectLst/>
                <a:latin typeface="Calibri" panose="020F0502020204030204" pitchFamily="34" charset="0"/>
              </a:rPr>
              <a:t>46</a:t>
            </a:r>
            <a:r>
              <a:rPr lang="en-US" u="none" strike="noStrike" dirty="0">
                <a:effectLst/>
                <a:latin typeface="Calibri" panose="020F0502020204030204" pitchFamily="34" charset="0"/>
              </a:rPr>
              <a:t> </a:t>
            </a:r>
            <a:r>
              <a:rPr lang="en-US" dirty="0">
                <a:effectLst/>
                <a:latin typeface="Calibri" panose="020F0502020204030204" pitchFamily="34" charset="0"/>
              </a:rPr>
              <a:t>“For if you love those who love you, what reward do you have? Do not even the tax collectors do the same? </a:t>
            </a:r>
            <a:r>
              <a:rPr lang="en-US" u="none" strike="noStrike" baseline="30000" dirty="0">
                <a:effectLst/>
                <a:latin typeface="Calibri" panose="020F0502020204030204" pitchFamily="34" charset="0"/>
              </a:rPr>
              <a:t>47</a:t>
            </a:r>
            <a:r>
              <a:rPr lang="en-US" u="none" strike="noStrike" dirty="0">
                <a:effectLst/>
                <a:latin typeface="Calibri" panose="020F0502020204030204" pitchFamily="34" charset="0"/>
              </a:rPr>
              <a:t> </a:t>
            </a:r>
            <a:r>
              <a:rPr lang="en-US" dirty="0">
                <a:effectLst/>
                <a:latin typeface="Calibri" panose="020F0502020204030204" pitchFamily="34" charset="0"/>
              </a:rPr>
              <a:t>“If you greet only your brothers, what more are you doing </a:t>
            </a:r>
            <a:r>
              <a:rPr lang="en-US" i="1" dirty="0">
                <a:effectLst/>
                <a:latin typeface="Calibri" panose="020F0502020204030204" pitchFamily="34" charset="0"/>
              </a:rPr>
              <a:t>than others?</a:t>
            </a:r>
            <a:r>
              <a:rPr lang="en-US" dirty="0">
                <a:effectLs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272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3">
            <a:extLst>
              <a:ext uri="{FF2B5EF4-FFF2-40B4-BE49-F238E27FC236}">
                <a16:creationId xmlns:a16="http://schemas.microsoft.com/office/drawing/2014/main" id="{0690D7A8-09EB-41A0-9BB2-BDFBB482019A}"/>
              </a:ext>
            </a:extLst>
          </p:cNvPr>
          <p:cNvSpPr txBox="1">
            <a:spLocks noChangeArrowheads="1"/>
          </p:cNvSpPr>
          <p:nvPr/>
        </p:nvSpPr>
        <p:spPr bwMode="auto">
          <a:xfrm>
            <a:off x="647700" y="1828801"/>
            <a:ext cx="10934700" cy="954107"/>
          </a:xfrm>
          <a:prstGeom prst="rect">
            <a:avLst/>
          </a:prstGeom>
          <a:noFill/>
          <a:ln w="38100">
            <a:noFill/>
            <a:miter lim="800000"/>
            <a:headEnd/>
            <a:tailEnd/>
          </a:ln>
          <a:effectLst/>
        </p:spPr>
        <p:txBody>
          <a:bodyPr wrap="square">
            <a:spAutoFit/>
          </a:bodyPr>
          <a:lstStyle/>
          <a:p>
            <a:pPr marL="461963" indent="-461963" algn="just" defTabSz="339725">
              <a:spcBef>
                <a:spcPts val="0"/>
              </a:spcBef>
              <a:spcAft>
                <a:spcPts val="1800"/>
              </a:spcAft>
              <a:buFont typeface="Arial" panose="020B0604020202020204" pitchFamily="34" charset="0"/>
              <a:buChar char="•"/>
              <a:defRPr/>
            </a:pPr>
            <a:r>
              <a:rPr lang="en-US" altLang="en-US" sz="2800" dirty="0">
                <a:latin typeface="+mn-lt"/>
                <a:cs typeface="Calibri" panose="020F0502020204030204" pitchFamily="34" charset="0"/>
              </a:rPr>
              <a:t>Love your neighbor was definitely a message from the Law of Moses (Leviticus 19:18)…</a:t>
            </a:r>
          </a:p>
        </p:txBody>
      </p:sp>
      <p:sp>
        <p:nvSpPr>
          <p:cNvPr id="288776" name="AutoShape 8" descr="Love%20Thy%20Neighbor">
            <a:extLst>
              <a:ext uri="{FF2B5EF4-FFF2-40B4-BE49-F238E27FC236}">
                <a16:creationId xmlns:a16="http://schemas.microsoft.com/office/drawing/2014/main" id="{6DBEC558-68BC-4A53-B4BF-48E834C79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88778" name="AutoShape 10" descr="Love%20Thy%20Neighbor">
            <a:extLst>
              <a:ext uri="{FF2B5EF4-FFF2-40B4-BE49-F238E27FC236}">
                <a16:creationId xmlns:a16="http://schemas.microsoft.com/office/drawing/2014/main" id="{81E5E177-4553-4C72-B3F5-94D1710D90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88780" name="AutoShape 12" descr="Love%20Thy%20Neighbor">
            <a:extLst>
              <a:ext uri="{FF2B5EF4-FFF2-40B4-BE49-F238E27FC236}">
                <a16:creationId xmlns:a16="http://schemas.microsoft.com/office/drawing/2014/main" id="{5F077201-3C1B-4B1C-9457-D073D06C43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30AA8016-7538-4B4B-8813-7BD051B57D5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13" name="Rectangle 2">
            <a:extLst>
              <a:ext uri="{FF2B5EF4-FFF2-40B4-BE49-F238E27FC236}">
                <a16:creationId xmlns:a16="http://schemas.microsoft.com/office/drawing/2014/main" id="{6560E4B1-7D7F-4FE3-A9E5-55C24E3E5951}"/>
              </a:ext>
            </a:extLst>
          </p:cNvPr>
          <p:cNvSpPr>
            <a:spLocks noGrp="1" noChangeArrowheads="1"/>
          </p:cNvSpPr>
          <p:nvPr>
            <p:ph type="title"/>
          </p:nvPr>
        </p:nvSpPr>
        <p:spPr>
          <a:xfrm>
            <a:off x="1238250" y="685799"/>
            <a:ext cx="9715500" cy="1143001"/>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5" name="Picture 4">
            <a:extLst>
              <a:ext uri="{FF2B5EF4-FFF2-40B4-BE49-F238E27FC236}">
                <a16:creationId xmlns:a16="http://schemas.microsoft.com/office/drawing/2014/main" id="{72ED0352-E07B-4B97-9AD9-874B02FEA436}"/>
              </a:ext>
            </a:extLst>
          </p:cNvPr>
          <p:cNvPicPr>
            <a:picLocks noChangeAspect="1"/>
          </p:cNvPicPr>
          <p:nvPr/>
        </p:nvPicPr>
        <p:blipFill>
          <a:blip r:embed="rId3"/>
          <a:stretch>
            <a:fillRect/>
          </a:stretch>
        </p:blipFill>
        <p:spPr>
          <a:xfrm>
            <a:off x="2844800" y="2895600"/>
            <a:ext cx="6502400" cy="3657600"/>
          </a:xfrm>
          <a:prstGeom prst="rect">
            <a:avLst/>
          </a:prstGeom>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A269E6-50EC-4451-BF3B-29157C3B1BEF}"/>
              </a:ext>
            </a:extLst>
          </p:cNvPr>
          <p:cNvPicPr>
            <a:picLocks noChangeAspect="1"/>
          </p:cNvPicPr>
          <p:nvPr/>
        </p:nvPicPr>
        <p:blipFill>
          <a:blip r:embed="rId3"/>
          <a:stretch>
            <a:fillRect/>
          </a:stretch>
        </p:blipFill>
        <p:spPr>
          <a:xfrm>
            <a:off x="930444" y="3124200"/>
            <a:ext cx="10331112" cy="3200400"/>
          </a:xfrm>
          <a:prstGeom prst="rect">
            <a:avLst/>
          </a:prstGeom>
        </p:spPr>
      </p:pic>
      <p:sp>
        <p:nvSpPr>
          <p:cNvPr id="288771" name="Text Box 3">
            <a:extLst>
              <a:ext uri="{FF2B5EF4-FFF2-40B4-BE49-F238E27FC236}">
                <a16:creationId xmlns:a16="http://schemas.microsoft.com/office/drawing/2014/main" id="{0690D7A8-09EB-41A0-9BB2-BDFBB482019A}"/>
              </a:ext>
            </a:extLst>
          </p:cNvPr>
          <p:cNvSpPr txBox="1">
            <a:spLocks noChangeArrowheads="1"/>
          </p:cNvSpPr>
          <p:nvPr/>
        </p:nvSpPr>
        <p:spPr bwMode="auto">
          <a:xfrm>
            <a:off x="647700" y="1828801"/>
            <a:ext cx="10934700" cy="954107"/>
          </a:xfrm>
          <a:prstGeom prst="rect">
            <a:avLst/>
          </a:prstGeom>
          <a:noFill/>
          <a:ln w="38100">
            <a:noFill/>
            <a:miter lim="800000"/>
            <a:headEnd/>
            <a:tailEnd/>
          </a:ln>
          <a:effectLst/>
        </p:spPr>
        <p:txBody>
          <a:bodyPr wrap="square">
            <a:spAutoFit/>
          </a:bodyPr>
          <a:lstStyle/>
          <a:p>
            <a:pPr marL="461963" indent="-461963" algn="just" defTabSz="339725">
              <a:spcBef>
                <a:spcPts val="0"/>
              </a:spcBef>
              <a:spcAft>
                <a:spcPts val="1800"/>
              </a:spcAft>
              <a:buFont typeface="Arial" panose="020B0604020202020204" pitchFamily="34" charset="0"/>
              <a:buChar char="•"/>
              <a:defRPr/>
            </a:pPr>
            <a:r>
              <a:rPr lang="en-US" altLang="en-US" sz="2800" dirty="0">
                <a:latin typeface="+mn-lt"/>
                <a:cs typeface="Calibri" panose="020F0502020204030204" pitchFamily="34" charset="0"/>
              </a:rPr>
              <a:t>…but hating your enemy was primarily taught among </a:t>
            </a:r>
            <a:r>
              <a:rPr lang="en-US" altLang="en-US" sz="2800" b="1" dirty="0">
                <a:solidFill>
                  <a:srgbClr val="0000CC"/>
                </a:solidFill>
                <a:latin typeface="+mn-lt"/>
                <a:cs typeface="Calibri" panose="020F0502020204030204" pitchFamily="34" charset="0"/>
              </a:rPr>
              <a:t>the Essenes</a:t>
            </a:r>
            <a:r>
              <a:rPr lang="en-US" altLang="en-US" sz="2800" dirty="0">
                <a:latin typeface="+mn-lt"/>
                <a:cs typeface="Calibri" panose="020F0502020204030204" pitchFamily="34" charset="0"/>
              </a:rPr>
              <a:t>, who considered the Pharisees, the, Sadducees, and everyone else, enemies.</a:t>
            </a:r>
          </a:p>
        </p:txBody>
      </p:sp>
      <p:sp>
        <p:nvSpPr>
          <p:cNvPr id="12" name="Text Box 4">
            <a:extLst>
              <a:ext uri="{FF2B5EF4-FFF2-40B4-BE49-F238E27FC236}">
                <a16:creationId xmlns:a16="http://schemas.microsoft.com/office/drawing/2014/main" id="{30AA8016-7538-4B4B-8813-7BD051B57D5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13" name="Rectangle 2">
            <a:extLst>
              <a:ext uri="{FF2B5EF4-FFF2-40B4-BE49-F238E27FC236}">
                <a16:creationId xmlns:a16="http://schemas.microsoft.com/office/drawing/2014/main" id="{6560E4B1-7D7F-4FE3-A9E5-55C24E3E5951}"/>
              </a:ext>
            </a:extLst>
          </p:cNvPr>
          <p:cNvSpPr>
            <a:spLocks noGrp="1" noChangeArrowheads="1"/>
          </p:cNvSpPr>
          <p:nvPr>
            <p:ph type="title"/>
          </p:nvPr>
        </p:nvSpPr>
        <p:spPr>
          <a:xfrm>
            <a:off x="1238250" y="685799"/>
            <a:ext cx="9715500" cy="1143001"/>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spTree>
    <p:extLst>
      <p:ext uri="{BB962C8B-B14F-4D97-AF65-F5344CB8AC3E}">
        <p14:creationId xmlns:p14="http://schemas.microsoft.com/office/powerpoint/2010/main" val="3212512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3">
            <a:extLst>
              <a:ext uri="{FF2B5EF4-FFF2-40B4-BE49-F238E27FC236}">
                <a16:creationId xmlns:a16="http://schemas.microsoft.com/office/drawing/2014/main" id="{0690D7A8-09EB-41A0-9BB2-BDFBB482019A}"/>
              </a:ext>
            </a:extLst>
          </p:cNvPr>
          <p:cNvSpPr txBox="1">
            <a:spLocks noChangeArrowheads="1"/>
          </p:cNvSpPr>
          <p:nvPr/>
        </p:nvSpPr>
        <p:spPr bwMode="auto">
          <a:xfrm>
            <a:off x="628650" y="1400118"/>
            <a:ext cx="10934700" cy="4893647"/>
          </a:xfrm>
          <a:prstGeom prst="rect">
            <a:avLst/>
          </a:prstGeom>
          <a:noFill/>
          <a:ln w="38100">
            <a:noFill/>
            <a:miter lim="800000"/>
            <a:headEnd/>
            <a:tailEnd/>
          </a:ln>
          <a:effectLst/>
        </p:spPr>
        <p:txBody>
          <a:bodyPr wrap="square">
            <a:spAutoFit/>
          </a:bodyPr>
          <a:lstStyle/>
          <a:p>
            <a:pPr algn="just" defTabSz="339725">
              <a:spcBef>
                <a:spcPts val="0"/>
              </a:spcBef>
              <a:spcAft>
                <a:spcPts val="1800"/>
              </a:spcAft>
              <a:defRPr/>
            </a:pPr>
            <a:r>
              <a:rPr lang="en-US" sz="2600" b="0" i="0" dirty="0">
                <a:solidFill>
                  <a:srgbClr val="333333"/>
                </a:solidFill>
                <a:effectLst/>
                <a:latin typeface="+mn-lt"/>
              </a:rPr>
              <a:t>The Essenes became famous for their displays of justified indignation….But that was putting it mildly. The Qumran Community Rule scroll actually encouraged its Essene readers </a:t>
            </a:r>
            <a:r>
              <a:rPr lang="en-US" sz="2600" b="1" dirty="0">
                <a:solidFill>
                  <a:srgbClr val="0000CC"/>
                </a:solidFill>
                <a:latin typeface="+mn-lt"/>
                <a:cs typeface="Calibri" panose="020F0502020204030204" pitchFamily="34" charset="0"/>
              </a:rPr>
              <a:t>to show anger and hatred for all outside their sect </a:t>
            </a:r>
            <a:r>
              <a:rPr lang="en-US" sz="2600" b="0" i="0" dirty="0">
                <a:solidFill>
                  <a:srgbClr val="333333"/>
                </a:solidFill>
                <a:effectLst/>
                <a:latin typeface="+mn-lt"/>
              </a:rPr>
              <a:t>(1QS 1.4, 5, 9–11; 4Q258 9.16, 22). In fact, it actually states that all those “chosen” by God (that is, the Essenes) should “hate all that He [God] has rejected” (1QS 1.4, 5), </a:t>
            </a:r>
            <a:r>
              <a:rPr lang="en-US" sz="2600" b="1" dirty="0">
                <a:solidFill>
                  <a:srgbClr val="0000CC"/>
                </a:solidFill>
                <a:latin typeface="+mn-lt"/>
                <a:cs typeface="Calibri" panose="020F0502020204030204" pitchFamily="34" charset="0"/>
              </a:rPr>
              <a:t>that is, everyone else</a:t>
            </a:r>
            <a:r>
              <a:rPr lang="en-US" sz="2600" b="0" i="0" dirty="0">
                <a:solidFill>
                  <a:srgbClr val="333333"/>
                </a:solidFill>
                <a:effectLst/>
                <a:latin typeface="+mn-lt"/>
              </a:rPr>
              <a:t>.…According to the Community Rule, all Essenes were even expected to pledge together “</a:t>
            </a:r>
            <a:r>
              <a:rPr lang="en-US" sz="2600" b="1" dirty="0">
                <a:solidFill>
                  <a:srgbClr val="0000CC"/>
                </a:solidFill>
                <a:latin typeface="+mn-lt"/>
                <a:cs typeface="Calibri" panose="020F0502020204030204" pitchFamily="34" charset="0"/>
              </a:rPr>
              <a:t>Everlasting hatred</a:t>
            </a:r>
            <a:r>
              <a:rPr lang="en-US" sz="2600" b="0" i="0" dirty="0">
                <a:solidFill>
                  <a:srgbClr val="333333"/>
                </a:solidFill>
                <a:effectLst/>
                <a:latin typeface="+mn-lt"/>
              </a:rPr>
              <a:t> in a spirit of secrecy for the men of perdition!” (4Q258 9.22). In fact, at Qumran, the Essenes prided themselves so fiercely on </a:t>
            </a:r>
            <a:r>
              <a:rPr lang="en-US" sz="2600" b="1" dirty="0">
                <a:solidFill>
                  <a:srgbClr val="0000CC"/>
                </a:solidFill>
                <a:latin typeface="+mn-lt"/>
                <a:cs typeface="Calibri" panose="020F0502020204030204" pitchFamily="34" charset="0"/>
              </a:rPr>
              <a:t>hating outsiders</a:t>
            </a:r>
            <a:r>
              <a:rPr lang="en-US" sz="2600" b="0" i="0" dirty="0">
                <a:solidFill>
                  <a:srgbClr val="333333"/>
                </a:solidFill>
                <a:effectLst/>
                <a:latin typeface="+mn-lt"/>
              </a:rPr>
              <a:t> that they even composed a War Scroll. This scroll set down guidelines that Essene members were expected to </a:t>
            </a:r>
            <a:r>
              <a:rPr lang="en-US" sz="2600" b="0" i="0" dirty="0" err="1">
                <a:solidFill>
                  <a:srgbClr val="333333"/>
                </a:solidFill>
                <a:effectLst/>
                <a:latin typeface="+mn-lt"/>
              </a:rPr>
              <a:t>honour</a:t>
            </a:r>
            <a:r>
              <a:rPr lang="en-US" sz="2600" b="0" i="0" dirty="0">
                <a:solidFill>
                  <a:srgbClr val="333333"/>
                </a:solidFill>
                <a:effectLst/>
                <a:latin typeface="+mn-lt"/>
              </a:rPr>
              <a:t> when taking on the Romans and the rest of the world in the final eschatological battles between good and evil, light and darkness. </a:t>
            </a:r>
            <a:endParaRPr lang="en-US" altLang="en-US" sz="2600" dirty="0">
              <a:latin typeface="+mn-lt"/>
              <a:cs typeface="Calibri" panose="020F0502020204030204" pitchFamily="34" charset="0"/>
            </a:endParaRPr>
          </a:p>
        </p:txBody>
      </p:sp>
      <p:sp>
        <p:nvSpPr>
          <p:cNvPr id="288776" name="AutoShape 8" descr="Love%20Thy%20Neighbor">
            <a:extLst>
              <a:ext uri="{FF2B5EF4-FFF2-40B4-BE49-F238E27FC236}">
                <a16:creationId xmlns:a16="http://schemas.microsoft.com/office/drawing/2014/main" id="{6DBEC558-68BC-4A53-B4BF-48E834C79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88778" name="AutoShape 10" descr="Love%20Thy%20Neighbor">
            <a:extLst>
              <a:ext uri="{FF2B5EF4-FFF2-40B4-BE49-F238E27FC236}">
                <a16:creationId xmlns:a16="http://schemas.microsoft.com/office/drawing/2014/main" id="{81E5E177-4553-4C72-B3F5-94D1710D90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88780" name="AutoShape 12" descr="Love%20Thy%20Neighbor">
            <a:extLst>
              <a:ext uri="{FF2B5EF4-FFF2-40B4-BE49-F238E27FC236}">
                <a16:creationId xmlns:a16="http://schemas.microsoft.com/office/drawing/2014/main" id="{5F077201-3C1B-4B1C-9457-D073D06C43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30AA8016-7538-4B4B-8813-7BD051B57D5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13" name="Rectangle 2">
            <a:extLst>
              <a:ext uri="{FF2B5EF4-FFF2-40B4-BE49-F238E27FC236}">
                <a16:creationId xmlns:a16="http://schemas.microsoft.com/office/drawing/2014/main" id="{6560E4B1-7D7F-4FE3-A9E5-55C24E3E5951}"/>
              </a:ext>
            </a:extLst>
          </p:cNvPr>
          <p:cNvSpPr>
            <a:spLocks noGrp="1" noChangeArrowheads="1"/>
          </p:cNvSpPr>
          <p:nvPr>
            <p:ph type="title"/>
          </p:nvPr>
        </p:nvSpPr>
        <p:spPr>
          <a:xfrm>
            <a:off x="1238250" y="685800"/>
            <a:ext cx="9715500" cy="714318"/>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“Hate Your Enemy”</a:t>
            </a:r>
            <a:endParaRPr lang="en-US" altLang="en-US" sz="2800" b="1" dirty="0">
              <a:solidFill>
                <a:srgbClr val="0000CC"/>
              </a:solidFill>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6FA76E64-4409-427D-9302-C392126EF449}"/>
              </a:ext>
            </a:extLst>
          </p:cNvPr>
          <p:cNvSpPr txBox="1"/>
          <p:nvPr/>
        </p:nvSpPr>
        <p:spPr>
          <a:xfrm>
            <a:off x="647700" y="6248400"/>
            <a:ext cx="10934700" cy="584775"/>
          </a:xfrm>
          <a:prstGeom prst="rect">
            <a:avLst/>
          </a:prstGeom>
          <a:noFill/>
        </p:spPr>
        <p:txBody>
          <a:bodyPr wrap="square">
            <a:spAutoFit/>
          </a:bodyPr>
          <a:lstStyle/>
          <a:p>
            <a:pPr algn="ctr"/>
            <a:r>
              <a:rPr lang="en-US" sz="1600" dirty="0">
                <a:solidFill>
                  <a:srgbClr val="333333"/>
                </a:solidFill>
                <a:latin typeface="+mn-lt"/>
              </a:rPr>
              <a:t>Qumran's "Righteous Teacher“ by </a:t>
            </a:r>
            <a:r>
              <a:rPr lang="en-US" sz="1600" dirty="0" err="1">
                <a:solidFill>
                  <a:srgbClr val="333333"/>
                </a:solidFill>
                <a:latin typeface="+mn-lt"/>
              </a:rPr>
              <a:t>Daryn</a:t>
            </a:r>
            <a:r>
              <a:rPr lang="en-US" sz="1600" dirty="0">
                <a:solidFill>
                  <a:srgbClr val="333333"/>
                </a:solidFill>
                <a:latin typeface="+mn-lt"/>
              </a:rPr>
              <a:t> Graham, https://www.hopechannel.com/au/</a:t>
            </a:r>
          </a:p>
          <a:p>
            <a:pPr algn="ctr"/>
            <a:r>
              <a:rPr lang="en-US" sz="1600" dirty="0">
                <a:solidFill>
                  <a:srgbClr val="333333"/>
                </a:solidFill>
                <a:latin typeface="+mn-lt"/>
              </a:rPr>
              <a:t>read/qumrans-righteous-teacher, accessed online 09-08-2021</a:t>
            </a:r>
          </a:p>
        </p:txBody>
      </p:sp>
    </p:spTree>
    <p:extLst>
      <p:ext uri="{BB962C8B-B14F-4D97-AF65-F5344CB8AC3E}">
        <p14:creationId xmlns:p14="http://schemas.microsoft.com/office/powerpoint/2010/main" val="1114506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3">
            <a:extLst>
              <a:ext uri="{FF2B5EF4-FFF2-40B4-BE49-F238E27FC236}">
                <a16:creationId xmlns:a16="http://schemas.microsoft.com/office/drawing/2014/main" id="{0690D7A8-09EB-41A0-9BB2-BDFBB482019A}"/>
              </a:ext>
            </a:extLst>
          </p:cNvPr>
          <p:cNvSpPr txBox="1">
            <a:spLocks noChangeArrowheads="1"/>
          </p:cNvSpPr>
          <p:nvPr/>
        </p:nvSpPr>
        <p:spPr bwMode="auto">
          <a:xfrm>
            <a:off x="647700" y="1828801"/>
            <a:ext cx="10934700" cy="954107"/>
          </a:xfrm>
          <a:prstGeom prst="rect">
            <a:avLst/>
          </a:prstGeom>
          <a:noFill/>
          <a:ln w="38100">
            <a:noFill/>
            <a:miter lim="800000"/>
            <a:headEnd/>
            <a:tailEnd/>
          </a:ln>
          <a:effectLst/>
        </p:spPr>
        <p:txBody>
          <a:bodyPr wrap="square">
            <a:spAutoFit/>
          </a:bodyPr>
          <a:lstStyle/>
          <a:p>
            <a:pPr marL="461963" indent="-461963" algn="just" defTabSz="339725">
              <a:spcBef>
                <a:spcPts val="0"/>
              </a:spcBef>
              <a:spcAft>
                <a:spcPts val="1800"/>
              </a:spcAft>
              <a:buFont typeface="Arial" panose="020B0604020202020204" pitchFamily="34" charset="0"/>
              <a:buChar char="•"/>
              <a:defRPr/>
            </a:pPr>
            <a:r>
              <a:rPr lang="en-US" altLang="en-US" sz="2800" dirty="0">
                <a:latin typeface="+mn-lt"/>
                <a:cs typeface="Calibri" panose="020F0502020204030204" pitchFamily="34" charset="0"/>
              </a:rPr>
              <a:t>Many no doubt, would have wondered where Jesus stood in the midst of these conflicting messages.</a:t>
            </a:r>
          </a:p>
        </p:txBody>
      </p:sp>
      <p:sp>
        <p:nvSpPr>
          <p:cNvPr id="12" name="Text Box 4">
            <a:extLst>
              <a:ext uri="{FF2B5EF4-FFF2-40B4-BE49-F238E27FC236}">
                <a16:creationId xmlns:a16="http://schemas.microsoft.com/office/drawing/2014/main" id="{30AA8016-7538-4B4B-8813-7BD051B57D5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13" name="Rectangle 2">
            <a:extLst>
              <a:ext uri="{FF2B5EF4-FFF2-40B4-BE49-F238E27FC236}">
                <a16:creationId xmlns:a16="http://schemas.microsoft.com/office/drawing/2014/main" id="{6560E4B1-7D7F-4FE3-A9E5-55C24E3E5951}"/>
              </a:ext>
            </a:extLst>
          </p:cNvPr>
          <p:cNvSpPr>
            <a:spLocks noGrp="1" noChangeArrowheads="1"/>
          </p:cNvSpPr>
          <p:nvPr>
            <p:ph type="title"/>
          </p:nvPr>
        </p:nvSpPr>
        <p:spPr>
          <a:xfrm>
            <a:off x="1238250" y="685799"/>
            <a:ext cx="9715500" cy="1143001"/>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9" name="Picture 8">
            <a:extLst>
              <a:ext uri="{FF2B5EF4-FFF2-40B4-BE49-F238E27FC236}">
                <a16:creationId xmlns:a16="http://schemas.microsoft.com/office/drawing/2014/main" id="{E0856F1A-5B0B-48C9-A45D-44BF2C2922AB}"/>
              </a:ext>
            </a:extLst>
          </p:cNvPr>
          <p:cNvPicPr>
            <a:picLocks noChangeAspect="1"/>
          </p:cNvPicPr>
          <p:nvPr/>
        </p:nvPicPr>
        <p:blipFill>
          <a:blip r:embed="rId3"/>
          <a:stretch>
            <a:fillRect/>
          </a:stretch>
        </p:blipFill>
        <p:spPr>
          <a:xfrm>
            <a:off x="930444" y="3124200"/>
            <a:ext cx="10331112" cy="3200400"/>
          </a:xfrm>
          <a:prstGeom prst="rect">
            <a:avLst/>
          </a:prstGeom>
        </p:spPr>
      </p:pic>
    </p:spTree>
    <p:extLst>
      <p:ext uri="{BB962C8B-B14F-4D97-AF65-F5344CB8AC3E}">
        <p14:creationId xmlns:p14="http://schemas.microsoft.com/office/powerpoint/2010/main" val="1002630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strike="noStrike" baseline="30000" dirty="0">
                <a:effectLst/>
                <a:latin typeface="Calibri" panose="020F0502020204030204" pitchFamily="34" charset="0"/>
              </a:rPr>
              <a:t>43</a:t>
            </a:r>
            <a:r>
              <a:rPr lang="en-US" strike="noStrike" dirty="0">
                <a:effectLst/>
                <a:latin typeface="Calibri" panose="020F0502020204030204" pitchFamily="34" charset="0"/>
              </a:rPr>
              <a:t> </a:t>
            </a:r>
            <a:r>
              <a:rPr lang="en-US" dirty="0">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rPr>
              <a:t>, ‘You shall love your neighbor and hate your enemy.’ </a:t>
            </a:r>
            <a:r>
              <a:rPr lang="en-US" strike="noStrike" baseline="30000" dirty="0">
                <a:effectLst/>
                <a:latin typeface="Calibri" panose="020F0502020204030204" pitchFamily="34" charset="0"/>
              </a:rPr>
              <a:t>44</a:t>
            </a:r>
            <a:r>
              <a:rPr lang="en-US"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latin typeface="Calibri" panose="020F0502020204030204" pitchFamily="34" charset="0"/>
                <a:cs typeface="Calibri" panose="020F0502020204030204" pitchFamily="34" charset="0"/>
              </a:rPr>
              <a:t>, </a:t>
            </a:r>
            <a:r>
              <a:rPr lang="en-US" b="1" dirty="0">
                <a:solidFill>
                  <a:srgbClr val="C00000"/>
                </a:solidFill>
                <a:highlight>
                  <a:srgbClr val="FFFF00"/>
                </a:highlight>
                <a:latin typeface="Calibri" panose="020F0502020204030204" pitchFamily="34" charset="0"/>
              </a:rPr>
              <a:t>love your enemies and pray for those who persecute you, </a:t>
            </a:r>
            <a:r>
              <a:rPr lang="en-US" b="1" strike="noStrike" baseline="30000" dirty="0">
                <a:solidFill>
                  <a:srgbClr val="C00000"/>
                </a:solidFill>
                <a:effectLst/>
                <a:highlight>
                  <a:srgbClr val="FFFF00"/>
                </a:highlight>
                <a:latin typeface="Calibri" panose="020F0502020204030204" pitchFamily="34" charset="0"/>
              </a:rPr>
              <a:t>45</a:t>
            </a:r>
            <a:r>
              <a:rPr lang="en-US" b="1" strike="noStrike"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so that you may be sons of your Father who is in heaven; for He causes His sun to rise on </a:t>
            </a:r>
            <a:r>
              <a:rPr lang="en-US" b="1" i="1" dirty="0">
                <a:solidFill>
                  <a:srgbClr val="C00000"/>
                </a:solidFill>
                <a:effectLst/>
                <a:highlight>
                  <a:srgbClr val="FFFF00"/>
                </a:highlight>
                <a:latin typeface="Calibri" panose="020F0502020204030204" pitchFamily="34" charset="0"/>
              </a:rPr>
              <a:t>the</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evil and </a:t>
            </a:r>
            <a:r>
              <a:rPr lang="en-US" b="1" i="1" dirty="0">
                <a:solidFill>
                  <a:srgbClr val="C00000"/>
                </a:solidFill>
                <a:effectLst/>
                <a:highlight>
                  <a:srgbClr val="FFFF00"/>
                </a:highlight>
                <a:latin typeface="Calibri" panose="020F0502020204030204" pitchFamily="34" charset="0"/>
              </a:rPr>
              <a:t>the</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good, and sends rain on </a:t>
            </a:r>
            <a:r>
              <a:rPr lang="en-US" b="1" i="1" dirty="0">
                <a:solidFill>
                  <a:srgbClr val="C00000"/>
                </a:solidFill>
                <a:effectLst/>
                <a:highlight>
                  <a:srgbClr val="FFFF00"/>
                </a:highlight>
                <a:latin typeface="Calibri" panose="020F0502020204030204" pitchFamily="34" charset="0"/>
              </a:rPr>
              <a:t>the</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righteous</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and</a:t>
            </a:r>
            <a:r>
              <a:rPr lang="en-US" b="1" dirty="0">
                <a:solidFill>
                  <a:srgbClr val="C00000"/>
                </a:solidFill>
                <a:effectLst/>
                <a:highlight>
                  <a:srgbClr val="FFFF00"/>
                </a:highlight>
                <a:latin typeface="Calibri" panose="020F0502020204030204" pitchFamily="34" charset="0"/>
              </a:rPr>
              <a:t> </a:t>
            </a:r>
            <a:r>
              <a:rPr lang="en-US" b="1" i="1" dirty="0">
                <a:solidFill>
                  <a:srgbClr val="C00000"/>
                </a:solidFill>
                <a:effectLst/>
                <a:highlight>
                  <a:srgbClr val="FFFF00"/>
                </a:highlight>
                <a:latin typeface="Calibri" panose="020F0502020204030204" pitchFamily="34" charset="0"/>
              </a:rPr>
              <a:t>the</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unrighteous</a:t>
            </a:r>
            <a:r>
              <a:rPr lang="en-US" dirty="0">
                <a:effectLst/>
                <a:latin typeface="Calibri" panose="020F0502020204030204" pitchFamily="34" charset="0"/>
              </a:rPr>
              <a:t>. </a:t>
            </a:r>
            <a:r>
              <a:rPr lang="en-US" strike="noStrike" baseline="30000" dirty="0">
                <a:effectLst/>
                <a:latin typeface="Calibri" panose="020F0502020204030204" pitchFamily="34" charset="0"/>
              </a:rPr>
              <a:t>46</a:t>
            </a:r>
            <a:r>
              <a:rPr lang="en-US" strike="noStrike" dirty="0">
                <a:effectLst/>
                <a:latin typeface="Calibri" panose="020F0502020204030204" pitchFamily="34" charset="0"/>
              </a:rPr>
              <a:t> </a:t>
            </a:r>
            <a:r>
              <a:rPr lang="en-US" dirty="0">
                <a:effectLst/>
                <a:latin typeface="Calibri" panose="020F0502020204030204" pitchFamily="34" charset="0"/>
              </a:rPr>
              <a:t>“For if you love those who love you, what reward do you have? Do not even the tax collectors do the same? </a:t>
            </a:r>
            <a:r>
              <a:rPr lang="en-US" strike="noStrike" baseline="30000" dirty="0">
                <a:effectLst/>
                <a:latin typeface="Calibri" panose="020F0502020204030204" pitchFamily="34" charset="0"/>
              </a:rPr>
              <a:t>47</a:t>
            </a:r>
            <a:r>
              <a:rPr lang="en-US" strike="noStrike" dirty="0">
                <a:effectLst/>
                <a:latin typeface="Calibri" panose="020F0502020204030204" pitchFamily="34" charset="0"/>
              </a:rPr>
              <a:t> </a:t>
            </a:r>
            <a:r>
              <a:rPr lang="en-US" dirty="0">
                <a:effectLst/>
                <a:latin typeface="Calibri" panose="020F0502020204030204" pitchFamily="34" charset="0"/>
              </a:rPr>
              <a:t>“If you greet only your brothers, what more are you doing </a:t>
            </a:r>
            <a:r>
              <a:rPr lang="en-US" i="1" dirty="0">
                <a:effectLst/>
                <a:latin typeface="Calibri" panose="020F0502020204030204" pitchFamily="34" charset="0"/>
              </a:rPr>
              <a:t>than others?</a:t>
            </a:r>
            <a:r>
              <a:rPr lang="en-US" dirty="0">
                <a:effectLs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82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strike="noStrike" baseline="30000" dirty="0">
                <a:effectLst/>
                <a:latin typeface="Calibri" panose="020F0502020204030204" pitchFamily="34" charset="0"/>
              </a:rPr>
              <a:t>43</a:t>
            </a:r>
            <a:r>
              <a:rPr lang="en-US" strike="noStrike" dirty="0">
                <a:effectLst/>
                <a:latin typeface="Calibri" panose="020F0502020204030204" pitchFamily="34" charset="0"/>
              </a:rPr>
              <a:t> </a:t>
            </a:r>
            <a:r>
              <a:rPr lang="en-US" dirty="0">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rPr>
              <a:t>, ‘You shall love your neighbor and hate your enemy.’ </a:t>
            </a:r>
            <a:r>
              <a:rPr lang="en-US" strike="noStrike" baseline="30000" dirty="0">
                <a:effectLst/>
                <a:latin typeface="Calibri" panose="020F0502020204030204" pitchFamily="34" charset="0"/>
              </a:rPr>
              <a:t>44</a:t>
            </a:r>
            <a:r>
              <a:rPr lang="en-US"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latin typeface="Calibri" panose="020F0502020204030204" pitchFamily="34" charset="0"/>
                <a:cs typeface="Calibri" panose="020F0502020204030204" pitchFamily="34" charset="0"/>
              </a:rPr>
              <a:t>, love your enemies and pray for those who persecute you</a:t>
            </a:r>
            <a:r>
              <a:rPr lang="en-US" dirty="0">
                <a:effectLst/>
                <a:latin typeface="Calibri" panose="020F0502020204030204" pitchFamily="34" charset="0"/>
              </a:rPr>
              <a:t>, </a:t>
            </a:r>
            <a:r>
              <a:rPr lang="en-US" strike="noStrike" baseline="30000" dirty="0">
                <a:effectLst/>
                <a:latin typeface="Calibri" panose="020F0502020204030204" pitchFamily="34" charset="0"/>
              </a:rPr>
              <a:t>45</a:t>
            </a:r>
            <a:r>
              <a:rPr lang="en-US" strike="noStrike" dirty="0">
                <a:effectLst/>
                <a:latin typeface="Calibri" panose="020F0502020204030204" pitchFamily="34" charset="0"/>
              </a:rPr>
              <a:t> </a:t>
            </a:r>
            <a:r>
              <a:rPr lang="en-US" dirty="0">
                <a:effectLst/>
                <a:latin typeface="Calibri" panose="020F0502020204030204" pitchFamily="34" charset="0"/>
              </a:rPr>
              <a:t>so that you may be sons of your Father who is in heaven; for He causes His sun to rise on </a:t>
            </a:r>
            <a:r>
              <a:rPr lang="en-US" i="1" dirty="0">
                <a:effectLst/>
                <a:latin typeface="Calibri" panose="020F0502020204030204" pitchFamily="34" charset="0"/>
              </a:rPr>
              <a:t>the</a:t>
            </a:r>
            <a:r>
              <a:rPr lang="en-US" dirty="0">
                <a:effectLst/>
                <a:latin typeface="Calibri" panose="020F0502020204030204" pitchFamily="34" charset="0"/>
              </a:rPr>
              <a:t> evil and </a:t>
            </a:r>
            <a:r>
              <a:rPr lang="en-US" i="1" dirty="0">
                <a:effectLst/>
                <a:latin typeface="Calibri" panose="020F0502020204030204" pitchFamily="34" charset="0"/>
              </a:rPr>
              <a:t>the</a:t>
            </a:r>
            <a:r>
              <a:rPr lang="en-US" dirty="0">
                <a:effectLst/>
                <a:latin typeface="Calibri" panose="020F0502020204030204" pitchFamily="34" charset="0"/>
              </a:rPr>
              <a:t> good, and sends rain on </a:t>
            </a:r>
            <a:r>
              <a:rPr lang="en-US" i="1" dirty="0">
                <a:effectLst/>
                <a:latin typeface="Calibri" panose="020F0502020204030204" pitchFamily="34" charset="0"/>
              </a:rPr>
              <a:t>the</a:t>
            </a:r>
            <a:r>
              <a:rPr lang="en-US" dirty="0">
                <a:effectLst/>
                <a:latin typeface="Calibri" panose="020F0502020204030204" pitchFamily="34" charset="0"/>
              </a:rPr>
              <a:t> righteous and </a:t>
            </a:r>
            <a:r>
              <a:rPr lang="en-US" i="1" dirty="0">
                <a:effectLst/>
                <a:latin typeface="Calibri" panose="020F0502020204030204" pitchFamily="34" charset="0"/>
              </a:rPr>
              <a:t>the</a:t>
            </a:r>
            <a:r>
              <a:rPr lang="en-US" dirty="0">
                <a:effectLst/>
                <a:latin typeface="Calibri" panose="020F0502020204030204" pitchFamily="34" charset="0"/>
              </a:rPr>
              <a:t> unrighteous. </a:t>
            </a:r>
            <a:r>
              <a:rPr lang="en-US" b="1" strike="noStrike" baseline="30000" dirty="0">
                <a:solidFill>
                  <a:srgbClr val="C00000"/>
                </a:solidFill>
                <a:effectLst/>
                <a:highlight>
                  <a:srgbClr val="FFFF00"/>
                </a:highlight>
                <a:latin typeface="Calibri" panose="020F0502020204030204" pitchFamily="34" charset="0"/>
              </a:rPr>
              <a:t>46</a:t>
            </a:r>
            <a:r>
              <a:rPr lang="en-US" b="1"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“For if you love those who love you, what reward do you have? Do not even the tax collectors do the same? </a:t>
            </a:r>
            <a:r>
              <a:rPr lang="en-US" b="1" strike="noStrike" baseline="30000" dirty="0">
                <a:solidFill>
                  <a:srgbClr val="C00000"/>
                </a:solidFill>
                <a:effectLst/>
                <a:highlight>
                  <a:srgbClr val="FFFF00"/>
                </a:highlight>
                <a:latin typeface="Calibri" panose="020F0502020204030204" pitchFamily="34" charset="0"/>
              </a:rPr>
              <a:t>47</a:t>
            </a:r>
            <a:r>
              <a:rPr lang="en-US" b="1"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“If you greet only your brothers, what more are you doing </a:t>
            </a:r>
            <a:r>
              <a:rPr lang="en-US" b="1" i="1" dirty="0">
                <a:solidFill>
                  <a:srgbClr val="C00000"/>
                </a:solidFill>
                <a:effectLst/>
                <a:highlight>
                  <a:srgbClr val="FFFF00"/>
                </a:highlight>
                <a:latin typeface="Calibri" panose="020F0502020204030204" pitchFamily="34" charset="0"/>
              </a:rPr>
              <a:t>than others?</a:t>
            </a:r>
            <a:r>
              <a:rPr lang="en-US" b="1" dirty="0">
                <a:solidFill>
                  <a:srgbClr val="C00000"/>
                </a:solidFill>
                <a:effectLst/>
                <a:highlight>
                  <a:srgbClr val="FFFF00"/>
                </a:highligh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68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a:extLst>
              <a:ext uri="{FF2B5EF4-FFF2-40B4-BE49-F238E27FC236}">
                <a16:creationId xmlns:a16="http://schemas.microsoft.com/office/drawing/2014/main" id="{5613838E-7CCD-41D5-B73B-DEE50B157C62}"/>
              </a:ext>
            </a:extLst>
          </p:cNvPr>
          <p:cNvSpPr>
            <a:spLocks noGrp="1" noChangeArrowheads="1"/>
          </p:cNvSpPr>
          <p:nvPr>
            <p:ph sz="half" idx="1"/>
          </p:nvPr>
        </p:nvSpPr>
        <p:spPr>
          <a:xfrm>
            <a:off x="533400" y="1981200"/>
            <a:ext cx="7953828" cy="1981200"/>
          </a:xfrm>
        </p:spPr>
        <p:txBody>
          <a:bodyPr>
            <a:normAutofit/>
          </a:bodyPr>
          <a:lstStyle/>
          <a:p>
            <a:pPr algn="just">
              <a:lnSpc>
                <a:spcPct val="100000"/>
              </a:lnSpc>
            </a:pPr>
            <a:r>
              <a:rPr lang="en-US" altLang="en-US" dirty="0"/>
              <a:t>In sharp contrast to the spirit and behavior of those who would make themselves their enemies, Jesus said to love them in return.  This is consistent also with what the Apostles taught.</a:t>
            </a:r>
          </a:p>
        </p:txBody>
      </p:sp>
      <p:pic>
        <p:nvPicPr>
          <p:cNvPr id="323592" name="Picture 8" descr="Jesus teaching sermon_on_mount 1">
            <a:extLst>
              <a:ext uri="{FF2B5EF4-FFF2-40B4-BE49-F238E27FC236}">
                <a16:creationId xmlns:a16="http://schemas.microsoft.com/office/drawing/2014/main" id="{DA582CF7-C9C7-4C81-BF1B-FC1B870300D2}"/>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8639628" y="2057400"/>
            <a:ext cx="294277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B0B7E251-4712-4F74-924C-94F3D3D7762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8" name="Rectangle 2">
            <a:extLst>
              <a:ext uri="{FF2B5EF4-FFF2-40B4-BE49-F238E27FC236}">
                <a16:creationId xmlns:a16="http://schemas.microsoft.com/office/drawing/2014/main" id="{9CB53AD8-700F-4BE9-A5EA-8F355324D9B1}"/>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2" name="Picture 1">
            <a:extLst>
              <a:ext uri="{FF2B5EF4-FFF2-40B4-BE49-F238E27FC236}">
                <a16:creationId xmlns:a16="http://schemas.microsoft.com/office/drawing/2014/main" id="{56B328FA-7360-4B98-97DE-2B7675C8D9AA}"/>
              </a:ext>
            </a:extLst>
          </p:cNvPr>
          <p:cNvPicPr>
            <a:picLocks noChangeAspect="1"/>
          </p:cNvPicPr>
          <p:nvPr/>
        </p:nvPicPr>
        <p:blipFill rotWithShape="1">
          <a:blip r:embed="rId4"/>
          <a:srcRect t="23333" b="28333"/>
          <a:stretch/>
        </p:blipFill>
        <p:spPr>
          <a:xfrm>
            <a:off x="2145486" y="4114800"/>
            <a:ext cx="4729655" cy="2286000"/>
          </a:xfrm>
          <a:prstGeom prst="rect">
            <a:avLst/>
          </a:prstGeom>
          <a:ln>
            <a:solidFill>
              <a:schemeClr val="tx1"/>
            </a:solid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0" name="Rectangle 4">
            <a:extLst>
              <a:ext uri="{FF2B5EF4-FFF2-40B4-BE49-F238E27FC236}">
                <a16:creationId xmlns:a16="http://schemas.microsoft.com/office/drawing/2014/main" id="{E6953DA1-B82A-42B4-ACFE-6EA1BF5D6675}"/>
              </a:ext>
            </a:extLst>
          </p:cNvPr>
          <p:cNvSpPr>
            <a:spLocks noGrp="1" noChangeArrowheads="1"/>
          </p:cNvSpPr>
          <p:nvPr>
            <p:ph sz="half" idx="1"/>
          </p:nvPr>
        </p:nvSpPr>
        <p:spPr>
          <a:xfrm>
            <a:off x="4343400" y="1981200"/>
            <a:ext cx="7239000" cy="2438400"/>
          </a:xfrm>
        </p:spPr>
        <p:txBody>
          <a:bodyPr/>
          <a:lstStyle/>
          <a:p>
            <a:pPr algn="just">
              <a:lnSpc>
                <a:spcPct val="100000"/>
              </a:lnSpc>
            </a:pPr>
            <a:r>
              <a:rPr lang="en-US" altLang="en-US" dirty="0"/>
              <a:t>When Paul</a:t>
            </a:r>
            <a:r>
              <a:rPr lang="en-US" altLang="en-US" sz="2000" dirty="0"/>
              <a:t> </a:t>
            </a:r>
            <a:r>
              <a:rPr lang="en-US" altLang="en-US" dirty="0"/>
              <a:t>and</a:t>
            </a:r>
            <a:r>
              <a:rPr lang="en-US" altLang="en-US" sz="2000" dirty="0"/>
              <a:t> </a:t>
            </a:r>
            <a:r>
              <a:rPr lang="en-US" altLang="en-US" dirty="0"/>
              <a:t>Silas were in stocks in the worst part of the jail in Philippi, they sang songs in praise to God.</a:t>
            </a:r>
          </a:p>
          <a:p>
            <a:pPr algn="just">
              <a:lnSpc>
                <a:spcPct val="100000"/>
              </a:lnSpc>
            </a:pPr>
            <a:r>
              <a:rPr lang="en-US" altLang="en-US" b="1" dirty="0">
                <a:solidFill>
                  <a:srgbClr val="0000CC"/>
                </a:solidFill>
                <a:latin typeface="Calibri" panose="020F0502020204030204" pitchFamily="34" charset="0"/>
                <a:cs typeface="Calibri" panose="020F0502020204030204" pitchFamily="34" charset="0"/>
              </a:rPr>
              <a:t>They shared the true gospel to the jailer rather than run away.  </a:t>
            </a:r>
          </a:p>
        </p:txBody>
      </p:sp>
      <p:pic>
        <p:nvPicPr>
          <p:cNvPr id="413705" name="Picture 9" descr="Philippi jail">
            <a:extLst>
              <a:ext uri="{FF2B5EF4-FFF2-40B4-BE49-F238E27FC236}">
                <a16:creationId xmlns:a16="http://schemas.microsoft.com/office/drawing/2014/main" id="{491E4F61-D07A-4EAA-BF1E-9608C67B9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2057400"/>
            <a:ext cx="3461657"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B95CEEEF-F4BB-4FA2-8F6A-DEAFCBE74BA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10" name="Rectangle 2">
            <a:extLst>
              <a:ext uri="{FF2B5EF4-FFF2-40B4-BE49-F238E27FC236}">
                <a16:creationId xmlns:a16="http://schemas.microsoft.com/office/drawing/2014/main" id="{4F6DC81F-0890-418D-8A7F-F626743C791B}"/>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11" name="Picture 6" descr="Philippian jailer with Paul &amp; Silas">
            <a:extLst>
              <a:ext uri="{FF2B5EF4-FFF2-40B4-BE49-F238E27FC236}">
                <a16:creationId xmlns:a16="http://schemas.microsoft.com/office/drawing/2014/main" id="{E3B0C812-40A0-4908-B7D3-2768F8381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90" r="3358"/>
          <a:stretch>
            <a:fillRect/>
          </a:stretch>
        </p:blipFill>
        <p:spPr bwMode="auto">
          <a:xfrm>
            <a:off x="609600" y="2057400"/>
            <a:ext cx="349023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37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1370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DDB287C9-AD19-43FC-BCD7-171B10EC6F08}"/>
              </a:ext>
            </a:extLst>
          </p:cNvPr>
          <p:cNvSpPr>
            <a:spLocks noGrp="1" noChangeArrowheads="1"/>
          </p:cNvSpPr>
          <p:nvPr>
            <p:ph type="title"/>
          </p:nvPr>
        </p:nvSpPr>
        <p:spPr>
          <a:xfrm>
            <a:off x="2057400" y="6172200"/>
            <a:ext cx="7772400" cy="60960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And speaking of persecutors…</a:t>
            </a:r>
          </a:p>
        </p:txBody>
      </p:sp>
      <p:sp>
        <p:nvSpPr>
          <p:cNvPr id="5" name="Text Box 4">
            <a:extLst>
              <a:ext uri="{FF2B5EF4-FFF2-40B4-BE49-F238E27FC236}">
                <a16:creationId xmlns:a16="http://schemas.microsoft.com/office/drawing/2014/main" id="{2DEA69D8-D0AE-4186-859D-5EA57E350A4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6" name="Rectangle 2">
            <a:extLst>
              <a:ext uri="{FF2B5EF4-FFF2-40B4-BE49-F238E27FC236}">
                <a16:creationId xmlns:a16="http://schemas.microsoft.com/office/drawing/2014/main" id="{0D12ECDC-EA5B-4E3A-827A-E69A71DCDD3F}"/>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2" name="Picture 1">
            <a:extLst>
              <a:ext uri="{FF2B5EF4-FFF2-40B4-BE49-F238E27FC236}">
                <a16:creationId xmlns:a16="http://schemas.microsoft.com/office/drawing/2014/main" id="{D45ACD9F-ED6A-4C93-B23F-E901A46ABBE9}"/>
              </a:ext>
            </a:extLst>
          </p:cNvPr>
          <p:cNvPicPr>
            <a:picLocks noChangeAspect="1"/>
          </p:cNvPicPr>
          <p:nvPr/>
        </p:nvPicPr>
        <p:blipFill>
          <a:blip r:embed="rId2"/>
          <a:stretch>
            <a:fillRect/>
          </a:stretch>
        </p:blipFill>
        <p:spPr>
          <a:xfrm>
            <a:off x="3142745" y="1956496"/>
            <a:ext cx="5906510" cy="41148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a:extLst>
              <a:ext uri="{FF2B5EF4-FFF2-40B4-BE49-F238E27FC236}">
                <a16:creationId xmlns:a16="http://schemas.microsoft.com/office/drawing/2014/main" id="{5613838E-7CCD-41D5-B73B-DEE50B157C62}"/>
              </a:ext>
            </a:extLst>
          </p:cNvPr>
          <p:cNvSpPr>
            <a:spLocks noGrp="1" noChangeArrowheads="1"/>
          </p:cNvSpPr>
          <p:nvPr>
            <p:ph sz="half" idx="1"/>
          </p:nvPr>
        </p:nvSpPr>
        <p:spPr>
          <a:xfrm>
            <a:off x="1066800" y="1981200"/>
            <a:ext cx="5867400" cy="3352800"/>
          </a:xfrm>
        </p:spPr>
        <p:txBody>
          <a:bodyPr>
            <a:normAutofit/>
          </a:bodyPr>
          <a:lstStyle/>
          <a:p>
            <a:pPr algn="just">
              <a:lnSpc>
                <a:spcPct val="100000"/>
              </a:lnSpc>
            </a:pPr>
            <a:r>
              <a:rPr lang="en-US" altLang="en-US" dirty="0"/>
              <a:t>So, whether under Law</a:t>
            </a:r>
            <a:r>
              <a:rPr lang="en-US" altLang="en-US" sz="2000" dirty="0"/>
              <a:t> </a:t>
            </a:r>
            <a:r>
              <a:rPr lang="en-US" altLang="en-US" dirty="0"/>
              <a:t>or</a:t>
            </a:r>
            <a:r>
              <a:rPr lang="en-US" altLang="en-US" sz="2000" dirty="0"/>
              <a:t> </a:t>
            </a:r>
            <a:r>
              <a:rPr lang="en-US" altLang="en-US" dirty="0"/>
              <a:t>Grace, true righteousness consists of our not responding in kind to persecutors but responding in His love! </a:t>
            </a:r>
          </a:p>
        </p:txBody>
      </p:sp>
      <p:pic>
        <p:nvPicPr>
          <p:cNvPr id="323592" name="Picture 8" descr="Jesus teaching sermon_on_mount 1">
            <a:extLst>
              <a:ext uri="{FF2B5EF4-FFF2-40B4-BE49-F238E27FC236}">
                <a16:creationId xmlns:a16="http://schemas.microsoft.com/office/drawing/2014/main" id="{DA582CF7-C9C7-4C81-BF1B-FC1B870300D2}"/>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7467600" y="2057400"/>
            <a:ext cx="3678465"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B0B7E251-4712-4F74-924C-94F3D3D7762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8" name="Rectangle 2">
            <a:extLst>
              <a:ext uri="{FF2B5EF4-FFF2-40B4-BE49-F238E27FC236}">
                <a16:creationId xmlns:a16="http://schemas.microsoft.com/office/drawing/2014/main" id="{9CB53AD8-700F-4BE9-A5EA-8F355324D9B1}"/>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spTree>
    <p:extLst>
      <p:ext uri="{BB962C8B-B14F-4D97-AF65-F5344CB8AC3E}">
        <p14:creationId xmlns:p14="http://schemas.microsoft.com/office/powerpoint/2010/main" val="3692907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43</a:t>
            </a:r>
            <a:r>
              <a:rPr lang="en-US" u="none" strike="noStrike" dirty="0">
                <a:effectLst/>
                <a:latin typeface="Calibri" panose="020F0502020204030204" pitchFamily="34" charset="0"/>
              </a:rPr>
              <a:t> </a:t>
            </a:r>
            <a:r>
              <a:rPr lang="en-US" dirty="0">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rPr>
              <a:t>, ‘You shall love your neighbor and hate your enemy.’ </a:t>
            </a:r>
            <a:r>
              <a:rPr lang="en-US" u="none" strike="noStrike" baseline="30000" dirty="0">
                <a:effectLst/>
                <a:latin typeface="Calibri" panose="020F0502020204030204" pitchFamily="34" charset="0"/>
              </a:rPr>
              <a:t>44</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latin typeface="Calibri" panose="020F0502020204030204" pitchFamily="34" charset="0"/>
              </a:rPr>
              <a:t>, love your enemies and pray for those who persecute you</a:t>
            </a:r>
            <a:r>
              <a:rPr lang="en-US" dirty="0">
                <a:effectLst/>
                <a:latin typeface="Calibri" panose="020F0502020204030204" pitchFamily="34" charset="0"/>
              </a:rPr>
              <a:t>, </a:t>
            </a:r>
            <a:r>
              <a:rPr lang="en-US" u="none" strike="noStrike" baseline="30000" dirty="0">
                <a:effectLst/>
                <a:latin typeface="Calibri" panose="020F0502020204030204" pitchFamily="34" charset="0"/>
              </a:rPr>
              <a:t>45</a:t>
            </a:r>
            <a:r>
              <a:rPr lang="en-US" u="none" strike="noStrike" dirty="0">
                <a:effectLst/>
                <a:latin typeface="Calibri" panose="020F0502020204030204" pitchFamily="34" charset="0"/>
              </a:rPr>
              <a:t> </a:t>
            </a:r>
            <a:r>
              <a:rPr lang="en-US" b="1" dirty="0">
                <a:solidFill>
                  <a:srgbClr val="C00000"/>
                </a:solidFill>
                <a:highlight>
                  <a:srgbClr val="FFFF00"/>
                </a:highlight>
                <a:latin typeface="Calibri" panose="020F0502020204030204" pitchFamily="34" charset="0"/>
              </a:rPr>
              <a:t>so that you may be sons of your Father who is in heaven</a:t>
            </a:r>
            <a:r>
              <a:rPr lang="en-US" dirty="0">
                <a:effectLst/>
                <a:latin typeface="Calibri" panose="020F0502020204030204" pitchFamily="34" charset="0"/>
              </a:rPr>
              <a:t>; for He causes His sun to rise on </a:t>
            </a:r>
            <a:r>
              <a:rPr lang="en-US" i="1" dirty="0">
                <a:effectLst/>
                <a:latin typeface="Calibri" panose="020F0502020204030204" pitchFamily="34" charset="0"/>
              </a:rPr>
              <a:t>the</a:t>
            </a:r>
            <a:r>
              <a:rPr lang="en-US" dirty="0">
                <a:effectLst/>
                <a:latin typeface="Calibri" panose="020F0502020204030204" pitchFamily="34" charset="0"/>
              </a:rPr>
              <a:t> evil and </a:t>
            </a:r>
            <a:r>
              <a:rPr lang="en-US" i="1" dirty="0">
                <a:effectLst/>
                <a:latin typeface="Calibri" panose="020F0502020204030204" pitchFamily="34" charset="0"/>
              </a:rPr>
              <a:t>the</a:t>
            </a:r>
            <a:r>
              <a:rPr lang="en-US" dirty="0">
                <a:effectLst/>
                <a:latin typeface="Calibri" panose="020F0502020204030204" pitchFamily="34" charset="0"/>
              </a:rPr>
              <a:t> good, and sends rain on </a:t>
            </a:r>
            <a:r>
              <a:rPr lang="en-US" i="1" dirty="0">
                <a:effectLst/>
                <a:latin typeface="Calibri" panose="020F0502020204030204" pitchFamily="34" charset="0"/>
              </a:rPr>
              <a:t>the</a:t>
            </a:r>
            <a:r>
              <a:rPr lang="en-US" dirty="0">
                <a:effectLst/>
                <a:latin typeface="Calibri" panose="020F0502020204030204" pitchFamily="34" charset="0"/>
              </a:rPr>
              <a:t> righteous and </a:t>
            </a:r>
            <a:r>
              <a:rPr lang="en-US" i="1" dirty="0">
                <a:effectLst/>
                <a:latin typeface="Calibri" panose="020F0502020204030204" pitchFamily="34" charset="0"/>
              </a:rPr>
              <a:t>the</a:t>
            </a:r>
            <a:r>
              <a:rPr lang="en-US" dirty="0">
                <a:effectLst/>
                <a:latin typeface="Calibri" panose="020F0502020204030204" pitchFamily="34" charset="0"/>
              </a:rPr>
              <a:t> unrighteous. </a:t>
            </a:r>
            <a:r>
              <a:rPr lang="en-US" u="none" strike="noStrike" baseline="30000" dirty="0">
                <a:effectLst/>
                <a:latin typeface="Calibri" panose="020F0502020204030204" pitchFamily="34" charset="0"/>
              </a:rPr>
              <a:t>46</a:t>
            </a:r>
            <a:r>
              <a:rPr lang="en-US" u="none" strike="noStrike" dirty="0">
                <a:effectLst/>
                <a:latin typeface="Calibri" panose="020F0502020204030204" pitchFamily="34" charset="0"/>
              </a:rPr>
              <a:t> </a:t>
            </a:r>
            <a:r>
              <a:rPr lang="en-US" dirty="0">
                <a:effectLst/>
                <a:latin typeface="Calibri" panose="020F0502020204030204" pitchFamily="34" charset="0"/>
              </a:rPr>
              <a:t>“For if you love those who love you, what reward do you have? Do not even the tax collectors do the same? </a:t>
            </a:r>
            <a:r>
              <a:rPr lang="en-US" u="none" strike="noStrike" baseline="30000" dirty="0">
                <a:effectLst/>
                <a:latin typeface="Calibri" panose="020F0502020204030204" pitchFamily="34" charset="0"/>
              </a:rPr>
              <a:t>47</a:t>
            </a:r>
            <a:r>
              <a:rPr lang="en-US" u="none" strike="noStrike" dirty="0">
                <a:effectLst/>
                <a:latin typeface="Calibri" panose="020F0502020204030204" pitchFamily="34" charset="0"/>
              </a:rPr>
              <a:t> </a:t>
            </a:r>
            <a:r>
              <a:rPr lang="en-US" dirty="0">
                <a:effectLst/>
                <a:latin typeface="Calibri" panose="020F0502020204030204" pitchFamily="34" charset="0"/>
              </a:rPr>
              <a:t>“If you greet only your brothers, what more are you doing </a:t>
            </a:r>
            <a:r>
              <a:rPr lang="en-US" i="1" dirty="0">
                <a:effectLst/>
                <a:latin typeface="Calibri" panose="020F0502020204030204" pitchFamily="34" charset="0"/>
              </a:rPr>
              <a:t>than others?</a:t>
            </a:r>
            <a:r>
              <a:rPr lang="en-US" dirty="0">
                <a:effectLs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6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a:extLst>
              <a:ext uri="{FF2B5EF4-FFF2-40B4-BE49-F238E27FC236}">
                <a16:creationId xmlns:a16="http://schemas.microsoft.com/office/drawing/2014/main" id="{43887C9F-CA37-432A-8A24-19BF5EDECC54}"/>
              </a:ext>
            </a:extLst>
          </p:cNvPr>
          <p:cNvSpPr>
            <a:spLocks noGrp="1" noChangeArrowheads="1"/>
          </p:cNvSpPr>
          <p:nvPr>
            <p:ph sz="half" idx="1"/>
          </p:nvPr>
        </p:nvSpPr>
        <p:spPr>
          <a:xfrm>
            <a:off x="609600" y="1981200"/>
            <a:ext cx="7391400" cy="3657600"/>
          </a:xfrm>
        </p:spPr>
        <p:txBody>
          <a:bodyPr/>
          <a:lstStyle/>
          <a:p>
            <a:pPr algn="just">
              <a:lnSpc>
                <a:spcPct val="100000"/>
              </a:lnSpc>
              <a:spcBef>
                <a:spcPts val="0"/>
              </a:spcBef>
              <a:spcAft>
                <a:spcPts val="1800"/>
              </a:spcAft>
            </a:pPr>
            <a:r>
              <a:rPr lang="en-US" altLang="en-US" dirty="0"/>
              <a:t>Jesus uses the term ‘sons of’, (‘children of’) which means: </a:t>
            </a:r>
          </a:p>
          <a:p>
            <a:pPr lvl="1" indent="-457200" algn="just">
              <a:lnSpc>
                <a:spcPct val="100000"/>
              </a:lnSpc>
              <a:spcBef>
                <a:spcPts val="0"/>
              </a:spcBef>
              <a:spcAft>
                <a:spcPts val="1800"/>
              </a:spcAft>
              <a:buFont typeface="+mj-lt"/>
              <a:buAutoNum type="arabicParenR"/>
            </a:pPr>
            <a:r>
              <a:rPr lang="en-US" altLang="en-US" sz="2800" dirty="0"/>
              <a:t>like in character and/or </a:t>
            </a:r>
          </a:p>
          <a:p>
            <a:pPr lvl="1" indent="-457200" algn="just">
              <a:lnSpc>
                <a:spcPct val="100000"/>
              </a:lnSpc>
              <a:spcBef>
                <a:spcPts val="0"/>
              </a:spcBef>
              <a:spcAft>
                <a:spcPts val="1800"/>
              </a:spcAft>
              <a:buFont typeface="+mj-lt"/>
              <a:buAutoNum type="arabicParenR"/>
            </a:pPr>
            <a:r>
              <a:rPr lang="en-US" altLang="en-US" sz="2800" dirty="0"/>
              <a:t>close in relationship to.</a:t>
            </a:r>
          </a:p>
          <a:p>
            <a:pPr algn="just">
              <a:lnSpc>
                <a:spcPct val="100000"/>
              </a:lnSpc>
              <a:spcBef>
                <a:spcPts val="0"/>
              </a:spcBef>
              <a:spcAft>
                <a:spcPts val="1800"/>
              </a:spcAft>
            </a:pPr>
            <a:r>
              <a:rPr lang="en-US" altLang="en-US" dirty="0"/>
              <a:t>Jesus said that loving persecutors in return is ‘</a:t>
            </a:r>
            <a:r>
              <a:rPr lang="en-US" altLang="en-US" dirty="0" err="1"/>
              <a:t>sonlike</a:t>
            </a:r>
            <a:r>
              <a:rPr lang="en-US" altLang="en-US" dirty="0"/>
              <a:t>’. </a:t>
            </a:r>
          </a:p>
        </p:txBody>
      </p:sp>
      <p:pic>
        <p:nvPicPr>
          <p:cNvPr id="361480" name="Picture 8" descr="Sermon Of The Beatitudes_Tissot">
            <a:extLst>
              <a:ext uri="{FF2B5EF4-FFF2-40B4-BE49-F238E27FC236}">
                <a16:creationId xmlns:a16="http://schemas.microsoft.com/office/drawing/2014/main" id="{5BB2AD8B-D851-45C1-B20E-DEBE1CDF5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4550" y="2057400"/>
            <a:ext cx="3117850"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CB4871FD-34DE-4C36-BE80-4CFBDE79B8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8" name="Rectangle 2">
            <a:extLst>
              <a:ext uri="{FF2B5EF4-FFF2-40B4-BE49-F238E27FC236}">
                <a16:creationId xmlns:a16="http://schemas.microsoft.com/office/drawing/2014/main" id="{4E64B314-CFE7-4C10-8F1F-D506AFE3AC63}"/>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“Sons of your Father”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6" name="Picture 4" descr="Father &amp; Son Heads">
            <a:extLst>
              <a:ext uri="{FF2B5EF4-FFF2-40B4-BE49-F238E27FC236}">
                <a16:creationId xmlns:a16="http://schemas.microsoft.com/office/drawing/2014/main" id="{2AE40583-CC83-45FE-82E7-BE6589C75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550" y="2057400"/>
            <a:ext cx="3117850" cy="4572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14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6148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43</a:t>
            </a:r>
            <a:r>
              <a:rPr lang="en-US" u="none" strike="noStrike" dirty="0">
                <a:effectLst/>
                <a:latin typeface="Calibri" panose="020F0502020204030204" pitchFamily="34" charset="0"/>
              </a:rPr>
              <a:t> </a:t>
            </a:r>
            <a:r>
              <a:rPr lang="en-US" dirty="0">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rPr>
              <a:t>, ‘You shall love your neighbor and hate your enemy.’ </a:t>
            </a:r>
            <a:r>
              <a:rPr lang="en-US" u="none" strike="noStrike" baseline="30000" dirty="0">
                <a:effectLst/>
                <a:latin typeface="Calibri" panose="020F0502020204030204" pitchFamily="34" charset="0"/>
              </a:rPr>
              <a:t>44</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latin typeface="Calibri" panose="020F0502020204030204" pitchFamily="34" charset="0"/>
              </a:rPr>
              <a:t>, love your enemies and pray for those who persecute you</a:t>
            </a:r>
            <a:r>
              <a:rPr lang="en-US" dirty="0">
                <a:effectLst/>
                <a:latin typeface="Calibri" panose="020F0502020204030204" pitchFamily="34" charset="0"/>
              </a:rPr>
              <a:t>, </a:t>
            </a:r>
            <a:r>
              <a:rPr lang="en-US" u="none" strike="noStrike" baseline="30000" dirty="0">
                <a:effectLst/>
                <a:latin typeface="Calibri" panose="020F0502020204030204" pitchFamily="34" charset="0"/>
              </a:rPr>
              <a:t>45</a:t>
            </a:r>
            <a:r>
              <a:rPr lang="en-US" u="none" strike="noStrike" dirty="0">
                <a:effectLst/>
                <a:latin typeface="Calibri" panose="020F0502020204030204" pitchFamily="34" charset="0"/>
              </a:rPr>
              <a:t> </a:t>
            </a:r>
            <a:r>
              <a:rPr lang="en-US" dirty="0">
                <a:effectLst/>
                <a:latin typeface="Calibri" panose="020F0502020204030204" pitchFamily="34" charset="0"/>
              </a:rPr>
              <a:t>so that you may </a:t>
            </a:r>
            <a:r>
              <a:rPr lang="en-US" dirty="0">
                <a:latin typeface="Calibri" panose="020F0502020204030204" pitchFamily="34" charset="0"/>
              </a:rPr>
              <a:t>be sons of your Father who is in heaven; </a:t>
            </a:r>
            <a:r>
              <a:rPr lang="en-US" b="1" dirty="0">
                <a:solidFill>
                  <a:srgbClr val="C00000"/>
                </a:solidFill>
                <a:highlight>
                  <a:srgbClr val="FFFF00"/>
                </a:highlight>
                <a:latin typeface="Calibri" panose="020F0502020204030204" pitchFamily="34" charset="0"/>
              </a:rPr>
              <a:t>for He causes His sun to rise on </a:t>
            </a:r>
            <a:r>
              <a:rPr lang="en-US" b="1" i="1" u="sng" dirty="0">
                <a:solidFill>
                  <a:srgbClr val="C00000"/>
                </a:solidFill>
                <a:effectLst/>
                <a:highlight>
                  <a:srgbClr val="FFFF00"/>
                </a:highlight>
                <a:latin typeface="Calibri" panose="020F0502020204030204" pitchFamily="34" charset="0"/>
              </a:rPr>
              <a:t>the</a:t>
            </a:r>
            <a:r>
              <a:rPr lang="en-US" b="1" u="sng" dirty="0">
                <a:solidFill>
                  <a:srgbClr val="C00000"/>
                </a:solidFill>
                <a:effectLst/>
                <a:highlight>
                  <a:srgbClr val="FFFF00"/>
                </a:highlight>
                <a:latin typeface="Calibri" panose="020F0502020204030204" pitchFamily="34" charset="0"/>
              </a:rPr>
              <a:t> evil and </a:t>
            </a:r>
            <a:r>
              <a:rPr lang="en-US" b="1" i="1" u="sng" dirty="0">
                <a:solidFill>
                  <a:srgbClr val="C00000"/>
                </a:solidFill>
                <a:effectLst/>
                <a:highlight>
                  <a:srgbClr val="FFFF00"/>
                </a:highlight>
                <a:latin typeface="Calibri" panose="020F0502020204030204" pitchFamily="34" charset="0"/>
              </a:rPr>
              <a:t>the</a:t>
            </a:r>
            <a:r>
              <a:rPr lang="en-US" b="1" u="sng" dirty="0">
                <a:solidFill>
                  <a:srgbClr val="C00000"/>
                </a:solidFill>
                <a:effectLst/>
                <a:highlight>
                  <a:srgbClr val="FFFF00"/>
                </a:highlight>
                <a:latin typeface="Calibri" panose="020F0502020204030204" pitchFamily="34" charset="0"/>
              </a:rPr>
              <a:t> good, and sends rain on </a:t>
            </a:r>
            <a:r>
              <a:rPr lang="en-US" b="1" i="1" u="sng" dirty="0">
                <a:solidFill>
                  <a:srgbClr val="C00000"/>
                </a:solidFill>
                <a:effectLst/>
                <a:highlight>
                  <a:srgbClr val="FFFF00"/>
                </a:highlight>
                <a:latin typeface="Calibri" panose="020F0502020204030204" pitchFamily="34" charset="0"/>
              </a:rPr>
              <a:t>the</a:t>
            </a:r>
            <a:r>
              <a:rPr lang="en-US" b="1" u="sng" dirty="0">
                <a:solidFill>
                  <a:srgbClr val="C00000"/>
                </a:solidFill>
                <a:effectLst/>
                <a:highlight>
                  <a:srgbClr val="FFFF00"/>
                </a:highlight>
                <a:latin typeface="Calibri" panose="020F0502020204030204" pitchFamily="34" charset="0"/>
              </a:rPr>
              <a:t> righteous and </a:t>
            </a:r>
            <a:r>
              <a:rPr lang="en-US" b="1" i="1" u="sng" dirty="0">
                <a:solidFill>
                  <a:srgbClr val="C00000"/>
                </a:solidFill>
                <a:effectLst/>
                <a:highlight>
                  <a:srgbClr val="FFFF00"/>
                </a:highlight>
                <a:latin typeface="Calibri" panose="020F0502020204030204" pitchFamily="34" charset="0"/>
              </a:rPr>
              <a:t>the</a:t>
            </a:r>
            <a:r>
              <a:rPr lang="en-US" b="1" u="sng" dirty="0">
                <a:solidFill>
                  <a:srgbClr val="C00000"/>
                </a:solidFill>
                <a:effectLst/>
                <a:highlight>
                  <a:srgbClr val="FFFF00"/>
                </a:highlight>
                <a:latin typeface="Calibri" panose="020F0502020204030204" pitchFamily="34" charset="0"/>
              </a:rPr>
              <a:t> unrighteous</a:t>
            </a:r>
            <a:r>
              <a:rPr lang="en-US" b="1" dirty="0">
                <a:solidFill>
                  <a:srgbClr val="0000CC"/>
                </a:solidFill>
                <a:effectLst/>
                <a:latin typeface="Calibri" panose="020F0502020204030204" pitchFamily="34" charset="0"/>
              </a:rPr>
              <a:t>.</a:t>
            </a:r>
            <a:r>
              <a:rPr lang="en-US" dirty="0">
                <a:effectLst/>
                <a:latin typeface="Calibri" panose="020F0502020204030204" pitchFamily="34" charset="0"/>
              </a:rPr>
              <a:t> </a:t>
            </a:r>
            <a:r>
              <a:rPr lang="en-US" u="none" strike="noStrike" baseline="30000" dirty="0">
                <a:effectLst/>
                <a:latin typeface="Calibri" panose="020F0502020204030204" pitchFamily="34" charset="0"/>
              </a:rPr>
              <a:t>46</a:t>
            </a:r>
            <a:r>
              <a:rPr lang="en-US" u="none" strike="noStrike" dirty="0">
                <a:effectLst/>
                <a:latin typeface="Calibri" panose="020F0502020204030204" pitchFamily="34" charset="0"/>
              </a:rPr>
              <a:t> </a:t>
            </a:r>
            <a:r>
              <a:rPr lang="en-US" dirty="0">
                <a:effectLst/>
                <a:latin typeface="Calibri" panose="020F0502020204030204" pitchFamily="34" charset="0"/>
              </a:rPr>
              <a:t>“For if you love those who love you, what reward do you have? Do not even the tax collectors do the same? </a:t>
            </a:r>
            <a:r>
              <a:rPr lang="en-US" u="none" strike="noStrike" baseline="30000" dirty="0">
                <a:effectLst/>
                <a:latin typeface="Calibri" panose="020F0502020204030204" pitchFamily="34" charset="0"/>
              </a:rPr>
              <a:t>47</a:t>
            </a:r>
            <a:r>
              <a:rPr lang="en-US" u="none" strike="noStrike" dirty="0">
                <a:effectLst/>
                <a:latin typeface="Calibri" panose="020F0502020204030204" pitchFamily="34" charset="0"/>
              </a:rPr>
              <a:t> </a:t>
            </a:r>
            <a:r>
              <a:rPr lang="en-US" dirty="0">
                <a:effectLst/>
                <a:latin typeface="Calibri" panose="020F0502020204030204" pitchFamily="34" charset="0"/>
              </a:rPr>
              <a:t>“If you greet only your brothers, what more are you doing </a:t>
            </a:r>
            <a:r>
              <a:rPr lang="en-US" i="1" dirty="0">
                <a:effectLst/>
                <a:latin typeface="Calibri" panose="020F0502020204030204" pitchFamily="34" charset="0"/>
              </a:rPr>
              <a:t>than others?</a:t>
            </a:r>
            <a:r>
              <a:rPr lang="en-US" dirty="0">
                <a:effectLs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951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Rectangle 4">
            <a:extLst>
              <a:ext uri="{FF2B5EF4-FFF2-40B4-BE49-F238E27FC236}">
                <a16:creationId xmlns:a16="http://schemas.microsoft.com/office/drawing/2014/main" id="{5B4EBA05-E5B2-4FE5-827D-68B2C909A643}"/>
              </a:ext>
            </a:extLst>
          </p:cNvPr>
          <p:cNvSpPr>
            <a:spLocks noGrp="1" noChangeArrowheads="1"/>
          </p:cNvSpPr>
          <p:nvPr>
            <p:ph sz="half" idx="1"/>
          </p:nvPr>
        </p:nvSpPr>
        <p:spPr>
          <a:xfrm>
            <a:off x="4267200" y="1981200"/>
            <a:ext cx="7315200" cy="2438400"/>
          </a:xfrm>
        </p:spPr>
        <p:txBody>
          <a:bodyPr>
            <a:normAutofit/>
          </a:bodyPr>
          <a:lstStyle/>
          <a:p>
            <a:pPr algn="just">
              <a:lnSpc>
                <a:spcPct val="100000"/>
              </a:lnSpc>
            </a:pPr>
            <a:r>
              <a:rPr lang="en-US" altLang="en-US" dirty="0"/>
              <a:t>Jesus then tells them that God does make material blessing and provision available to all, whether they are righteous or unrighteous.</a:t>
            </a:r>
          </a:p>
          <a:p>
            <a:pPr algn="just">
              <a:lnSpc>
                <a:spcPct val="100000"/>
              </a:lnSpc>
            </a:pPr>
            <a:r>
              <a:rPr lang="en-US" altLang="en-US" dirty="0"/>
              <a:t>So, loving regardless of behavior is, in that way, ‘son-like’.  </a:t>
            </a:r>
          </a:p>
        </p:txBody>
      </p:sp>
      <p:pic>
        <p:nvPicPr>
          <p:cNvPr id="417800" name="Picture 8" descr="Sun rays in forest 1">
            <a:extLst>
              <a:ext uri="{FF2B5EF4-FFF2-40B4-BE49-F238E27FC236}">
                <a16:creationId xmlns:a16="http://schemas.microsoft.com/office/drawing/2014/main" id="{C9E3040C-8041-494D-BAC1-E80BAD660C9E}"/>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533401" y="2057400"/>
            <a:ext cx="3483429" cy="36576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A68A89EE-D326-4F5B-83CF-C8E03A7DC9E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9" name="Rectangle 2">
            <a:extLst>
              <a:ext uri="{FF2B5EF4-FFF2-40B4-BE49-F238E27FC236}">
                <a16:creationId xmlns:a16="http://schemas.microsoft.com/office/drawing/2014/main" id="{5DC1539C-313B-4533-965C-3455B774681D}"/>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“Sons of your Father”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29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2</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5:21-47</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Concluding </a:t>
            </a:r>
            <a:r>
              <a:rPr lang="en-US" sz="3000" b="1" dirty="0">
                <a:solidFill>
                  <a:srgbClr val="0000CC"/>
                </a:solidFill>
                <a:latin typeface="Calibri" panose="020F0502020204030204" pitchFamily="34" charset="0"/>
                <a:cs typeface="Calibri" panose="020F0502020204030204" pitchFamily="34" charset="0"/>
              </a:rPr>
              <a:t>Observations</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Matthew 5:48</a:t>
            </a:r>
          </a:p>
          <a:p>
            <a:pPr marL="461963" lvl="1" indent="-461963" eaLnBrk="1" hangingPunct="1">
              <a:spcBef>
                <a:spcPts val="0"/>
              </a:spcBef>
              <a:spcAft>
                <a:spcPts val="1200"/>
              </a:spcAft>
              <a:buFont typeface="+mj-lt"/>
              <a:buAutoNum type="romanUcPeriod"/>
              <a:tabLst>
                <a:tab pos="1939925" algn="l"/>
              </a:tabLst>
              <a:defRPr/>
            </a:pP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1160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1524000"/>
          </a:xfrm>
        </p:spPr>
        <p:txBody>
          <a:bodyPr>
            <a:normAutofit/>
          </a:bodyPr>
          <a:lstStyle/>
          <a:p>
            <a:pPr marL="0" indent="0" algn="ctr">
              <a:lnSpc>
                <a:spcPct val="110000"/>
              </a:lnSpc>
              <a:spcBef>
                <a:spcPts val="0"/>
              </a:spcBef>
              <a:spcAft>
                <a:spcPts val="1200"/>
              </a:spcAft>
              <a:buNone/>
            </a:pPr>
            <a:r>
              <a:rPr lang="en-US" sz="3200" b="1" dirty="0">
                <a:solidFill>
                  <a:srgbClr val="0000CC"/>
                </a:solidFill>
                <a:latin typeface="Calibri" panose="020F0502020204030204" pitchFamily="34" charset="0"/>
                <a:cs typeface="Calibri" panose="020F0502020204030204" pitchFamily="34" charset="0"/>
              </a:rPr>
              <a:t>Matthew 5:48</a:t>
            </a:r>
          </a:p>
          <a:p>
            <a:pPr marL="0" marR="0" indent="0" algn="ctr">
              <a:lnSpc>
                <a:spcPct val="100000"/>
              </a:lnSpc>
              <a:spcBef>
                <a:spcPts val="0"/>
              </a:spcBef>
              <a:spcAft>
                <a:spcPts val="1000"/>
              </a:spcAft>
              <a:buNone/>
            </a:pPr>
            <a:r>
              <a:rPr lang="en-US" dirty="0"/>
              <a:t>“Therefore you are to </a:t>
            </a:r>
            <a:r>
              <a:rPr lang="en-US" b="1" dirty="0">
                <a:solidFill>
                  <a:srgbClr val="0000CC"/>
                </a:solidFill>
              </a:rPr>
              <a:t>be perfect, as your heavenly Father is perfect</a:t>
            </a:r>
            <a:r>
              <a:rPr lang="en-US" dirty="0"/>
              <a:t>.</a:t>
            </a:r>
          </a:p>
        </p:txBody>
      </p:sp>
      <p:pic>
        <p:nvPicPr>
          <p:cNvPr id="3" name="Picture 2">
            <a:extLst>
              <a:ext uri="{FF2B5EF4-FFF2-40B4-BE49-F238E27FC236}">
                <a16:creationId xmlns:a16="http://schemas.microsoft.com/office/drawing/2014/main" id="{DC66ADDE-B9E9-402D-9E50-EA22A5C36C38}"/>
              </a:ext>
            </a:extLst>
          </p:cNvPr>
          <p:cNvPicPr>
            <a:picLocks noChangeAspect="1"/>
          </p:cNvPicPr>
          <p:nvPr/>
        </p:nvPicPr>
        <p:blipFill>
          <a:blip r:embed="rId4"/>
          <a:stretch>
            <a:fillRect/>
          </a:stretch>
        </p:blipFill>
        <p:spPr>
          <a:xfrm>
            <a:off x="3529361" y="1938399"/>
            <a:ext cx="5133277" cy="2981202"/>
          </a:xfrm>
          <a:prstGeom prst="rect">
            <a:avLst/>
          </a:prstGeom>
        </p:spPr>
      </p:pic>
    </p:spTree>
    <p:extLst>
      <p:ext uri="{BB962C8B-B14F-4D97-AF65-F5344CB8AC3E}">
        <p14:creationId xmlns:p14="http://schemas.microsoft.com/office/powerpoint/2010/main" val="4086365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Text Box 3">
            <a:extLst>
              <a:ext uri="{FF2B5EF4-FFF2-40B4-BE49-F238E27FC236}">
                <a16:creationId xmlns:a16="http://schemas.microsoft.com/office/drawing/2014/main" id="{766C3004-9FA1-4C1A-BBCA-B11DCDF08F40}"/>
              </a:ext>
            </a:extLst>
          </p:cNvPr>
          <p:cNvSpPr txBox="1">
            <a:spLocks noChangeArrowheads="1"/>
          </p:cNvSpPr>
          <p:nvPr/>
        </p:nvSpPr>
        <p:spPr bwMode="auto">
          <a:xfrm>
            <a:off x="647700" y="1828801"/>
            <a:ext cx="10934700" cy="2677656"/>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dirty="0">
                <a:latin typeface="+mn-lt"/>
                <a:cs typeface="+mn-cs"/>
              </a:rPr>
              <a:t>The Law of Moses demanded from the Israelites a holy heart that would lead to good, righteous, and holy behavior, because it’s intent, which was </a:t>
            </a:r>
            <a:r>
              <a:rPr lang="en-US" altLang="en-US" sz="2800" b="1" dirty="0">
                <a:solidFill>
                  <a:srgbClr val="0000CC"/>
                </a:solidFill>
                <a:latin typeface="Calibri" panose="020F0502020204030204" pitchFamily="34" charset="0"/>
                <a:cs typeface="Calibri" panose="020F0502020204030204" pitchFamily="34" charset="0"/>
              </a:rPr>
              <a:t>true righteousness</a:t>
            </a:r>
            <a:r>
              <a:rPr lang="en-US" altLang="en-US" sz="2800" dirty="0">
                <a:latin typeface="+mn-lt"/>
                <a:cs typeface="+mn-cs"/>
              </a:rPr>
              <a:t> as opposed to Pharisaic righteousness, perfectly expressed the very character of God (Leviticus 20:26). But the Law of Moses offered no provision for </a:t>
            </a:r>
            <a:r>
              <a:rPr lang="en-US" altLang="en-US" sz="2800" b="1" dirty="0">
                <a:solidFill>
                  <a:srgbClr val="0000CC"/>
                </a:solidFill>
                <a:latin typeface="Calibri" panose="020F0502020204030204" pitchFamily="34" charset="0"/>
                <a:cs typeface="Calibri" panose="020F0502020204030204" pitchFamily="34" charset="0"/>
              </a:rPr>
              <a:t>the enablement </a:t>
            </a:r>
            <a:r>
              <a:rPr lang="en-US" altLang="en-US" sz="2800" dirty="0">
                <a:latin typeface="+mn-lt"/>
                <a:cs typeface="+mn-cs"/>
              </a:rPr>
              <a:t>to meet its righteous demands.</a:t>
            </a:r>
          </a:p>
        </p:txBody>
      </p:sp>
      <p:sp>
        <p:nvSpPr>
          <p:cNvPr id="9" name="Text Box 4">
            <a:extLst>
              <a:ext uri="{FF2B5EF4-FFF2-40B4-BE49-F238E27FC236}">
                <a16:creationId xmlns:a16="http://schemas.microsoft.com/office/drawing/2014/main" id="{5B801D17-683F-499F-A0B3-109369DF2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10" name="Rectangle 2">
            <a:extLst>
              <a:ext uri="{FF2B5EF4-FFF2-40B4-BE49-F238E27FC236}">
                <a16:creationId xmlns:a16="http://schemas.microsoft.com/office/drawing/2014/main" id="{731BAAC2-D03C-4325-B3C2-B93523153B44}"/>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“Be Perfect…”</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5:48</a:t>
            </a:r>
          </a:p>
        </p:txBody>
      </p:sp>
      <p:pic>
        <p:nvPicPr>
          <p:cNvPr id="8" name="Picture 7">
            <a:extLst>
              <a:ext uri="{FF2B5EF4-FFF2-40B4-BE49-F238E27FC236}">
                <a16:creationId xmlns:a16="http://schemas.microsoft.com/office/drawing/2014/main" id="{50DF190C-F3E2-4CE8-8799-2C8734DBA92A}"/>
              </a:ext>
            </a:extLst>
          </p:cNvPr>
          <p:cNvPicPr>
            <a:picLocks noChangeAspect="1"/>
          </p:cNvPicPr>
          <p:nvPr/>
        </p:nvPicPr>
        <p:blipFill>
          <a:blip r:embed="rId3"/>
          <a:stretch>
            <a:fillRect/>
          </a:stretch>
        </p:blipFill>
        <p:spPr>
          <a:xfrm>
            <a:off x="4364064" y="4572000"/>
            <a:ext cx="3463873" cy="2011680"/>
          </a:xfrm>
          <a:prstGeom prst="rect">
            <a:avLst/>
          </a:prstGeom>
        </p:spPr>
      </p:pic>
    </p:spTree>
    <p:extLst>
      <p:ext uri="{BB962C8B-B14F-4D97-AF65-F5344CB8AC3E}">
        <p14:creationId xmlns:p14="http://schemas.microsoft.com/office/powerpoint/2010/main" val="397088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Text Box 3">
            <a:extLst>
              <a:ext uri="{FF2B5EF4-FFF2-40B4-BE49-F238E27FC236}">
                <a16:creationId xmlns:a16="http://schemas.microsoft.com/office/drawing/2014/main" id="{766C3004-9FA1-4C1A-BBCA-B11DCDF08F40}"/>
              </a:ext>
            </a:extLst>
          </p:cNvPr>
          <p:cNvSpPr txBox="1">
            <a:spLocks noChangeArrowheads="1"/>
          </p:cNvSpPr>
          <p:nvPr/>
        </p:nvSpPr>
        <p:spPr bwMode="auto">
          <a:xfrm>
            <a:off x="647700" y="1828801"/>
            <a:ext cx="10934700" cy="2375009"/>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dirty="0">
                <a:latin typeface="+mn-lt"/>
                <a:cs typeface="+mn-cs"/>
              </a:rPr>
              <a:t>However, for believers living under Grace, the righteous demands of the Law are </a:t>
            </a:r>
            <a:r>
              <a:rPr lang="en-US" altLang="en-US" sz="2800" b="1" dirty="0">
                <a:solidFill>
                  <a:srgbClr val="0000CC"/>
                </a:solidFill>
                <a:latin typeface="Calibri" panose="020F0502020204030204" pitchFamily="34" charset="0"/>
                <a:cs typeface="Calibri" panose="020F0502020204030204" pitchFamily="34" charset="0"/>
              </a:rPr>
              <a:t>already fulfilled </a:t>
            </a:r>
            <a:r>
              <a:rPr lang="en-US" altLang="en-US" sz="2800" dirty="0">
                <a:latin typeface="+mn-lt"/>
                <a:cs typeface="+mn-cs"/>
              </a:rPr>
              <a:t>in us, through our identification with Christ, and will be fully realized experientially once we are glorified.</a:t>
            </a:r>
          </a:p>
          <a:p>
            <a:pPr marL="228600" indent="-228600" algn="just">
              <a:spcBef>
                <a:spcPts val="1000"/>
              </a:spcBef>
              <a:buFont typeface="Arial" panose="020B0604020202020204" pitchFamily="34" charset="0"/>
              <a:buChar char="•"/>
            </a:pPr>
            <a:r>
              <a:rPr lang="en-US" altLang="en-US" sz="2800" b="1" dirty="0">
                <a:solidFill>
                  <a:srgbClr val="0000CC"/>
                </a:solidFill>
                <a:latin typeface="Calibri" panose="020F0502020204030204" pitchFamily="34" charset="0"/>
                <a:cs typeface="Calibri" panose="020F0502020204030204" pitchFamily="34" charset="0"/>
              </a:rPr>
              <a:t>In the meantime, God’s design and desire is our being conformed, transformed, and growing into who we already are in Christ, daily!</a:t>
            </a:r>
            <a:endParaRPr lang="en-US" altLang="en-US" sz="2800" dirty="0">
              <a:latin typeface="+mn-lt"/>
              <a:cs typeface="+mn-cs"/>
            </a:endParaRPr>
          </a:p>
        </p:txBody>
      </p:sp>
      <p:sp>
        <p:nvSpPr>
          <p:cNvPr id="9" name="Text Box 4">
            <a:extLst>
              <a:ext uri="{FF2B5EF4-FFF2-40B4-BE49-F238E27FC236}">
                <a16:creationId xmlns:a16="http://schemas.microsoft.com/office/drawing/2014/main" id="{5B801D17-683F-499F-A0B3-109369DF2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30 The SOM – Matthew 5:1–8:1 (Luke 6:17–49)</a:t>
            </a:r>
          </a:p>
        </p:txBody>
      </p:sp>
      <p:sp>
        <p:nvSpPr>
          <p:cNvPr id="10" name="Rectangle 2">
            <a:extLst>
              <a:ext uri="{FF2B5EF4-FFF2-40B4-BE49-F238E27FC236}">
                <a16:creationId xmlns:a16="http://schemas.microsoft.com/office/drawing/2014/main" id="{731BAAC2-D03C-4325-B3C2-B93523153B44}"/>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“Be Perfect…”</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5:48</a:t>
            </a:r>
          </a:p>
        </p:txBody>
      </p:sp>
      <p:pic>
        <p:nvPicPr>
          <p:cNvPr id="11" name="Picture 5" descr="HHBC Inside all 2006">
            <a:extLst>
              <a:ext uri="{FF2B5EF4-FFF2-40B4-BE49-F238E27FC236}">
                <a16:creationId xmlns:a16="http://schemas.microsoft.com/office/drawing/2014/main" id="{0447CD36-62EA-45FE-A753-163516042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787" b="18591"/>
          <a:stretch>
            <a:fillRect/>
          </a:stretch>
        </p:blipFill>
        <p:spPr bwMode="auto">
          <a:xfrm>
            <a:off x="2177144" y="4724400"/>
            <a:ext cx="7837713" cy="1828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10-17-2021</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394325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528"/>
</p:tagLst>
</file>

<file path=ppt/theme/theme1.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8450</TotalTime>
  <Words>6299</Words>
  <Application>Microsoft Office PowerPoint</Application>
  <PresentationFormat>Widescreen</PresentationFormat>
  <Paragraphs>442</Paragraphs>
  <Slides>77</Slides>
  <Notes>72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77</vt:i4>
      </vt:variant>
    </vt:vector>
  </HeadingPairs>
  <TitlesOfParts>
    <vt:vector size="84" baseType="lpstr">
      <vt:lpstr>Arial</vt:lpstr>
      <vt:lpstr>Calibri</vt:lpstr>
      <vt:lpstr>Calibri Light</vt:lpstr>
      <vt:lpstr>Courier New</vt:lpstr>
      <vt:lpstr>6_Default Design</vt:lpstr>
      <vt:lpstr>3_Default Design</vt:lpstr>
      <vt:lpstr>4_Default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Continue With Our  Compare and Contrast Approach </vt:lpstr>
      <vt:lpstr>We’ll Continue With Our  Compare and Contrast Approach </vt:lpstr>
      <vt:lpstr>Context, Context, Context  Matthew 5:21-48</vt:lpstr>
      <vt:lpstr>Context, Context, Context  Matthew 5:21-48</vt:lpstr>
      <vt:lpstr>PowerPoint Presentation</vt:lpstr>
      <vt:lpstr>PowerPoint Presentation</vt:lpstr>
      <vt:lpstr>PowerPoint Presentation</vt:lpstr>
      <vt:lpstr>The poetic pattern in Matthew 5:34-35</vt:lpstr>
      <vt:lpstr>Promises, Promises  Matthew 5:33-37</vt:lpstr>
      <vt:lpstr>Promises, Promises  Matthew 5:33-37</vt:lpstr>
      <vt:lpstr>PowerPoint Presentation</vt:lpstr>
      <vt:lpstr>PowerPoint Presentation</vt:lpstr>
      <vt:lpstr>Promises, Promises  Matthew 5:33-37</vt:lpstr>
      <vt:lpstr>Promises, Promises  Matthew 5:33-37</vt:lpstr>
      <vt:lpstr>Promises, Promises  Matthew 5:33-37</vt:lpstr>
      <vt:lpstr>PowerPoint Presentation</vt:lpstr>
      <vt:lpstr>“An eye for an eye and a tooth for a tooth”  Matthew 5:38-42</vt:lpstr>
      <vt:lpstr>“An eye for an eye and a tooth for a tooth”  Matthew 5:38-42</vt:lpstr>
      <vt:lpstr>“Vengeance is mine”, says the Lord”  Matthew 5:38-42</vt:lpstr>
      <vt:lpstr>PowerPoint Presentation</vt:lpstr>
      <vt:lpstr>“Vengeance is mine”, says the Lord”  Matthew 5:38-42</vt:lpstr>
      <vt:lpstr>PowerPoint Presentation</vt:lpstr>
      <vt:lpstr>““Vengeance is mine”, says the Lord ”  Matthew 5:39-42</vt:lpstr>
      <vt:lpstr>Total Pacifism Is Not Biblically Supported </vt:lpstr>
      <vt:lpstr>Some Reasons Why Total Pacifism Is Not Biblically Supported  Matthew 5:33-37</vt:lpstr>
      <vt:lpstr>Some Reasons Why Total Pacifism Is Not Biblically Supported  Matthew 5:33-37</vt:lpstr>
      <vt:lpstr>PowerPoint Presentation</vt:lpstr>
      <vt:lpstr>Some Reasons Why Total Pacifism Is Not Biblically Supported  Matthew 5:33-37</vt:lpstr>
      <vt:lpstr>PowerPoint Presentation</vt:lpstr>
      <vt:lpstr>“let him have your coat also”  Matthew 5:39-42</vt:lpstr>
      <vt:lpstr>PowerPoint Presentation</vt:lpstr>
      <vt:lpstr>“Whoever forces you to go one mile, go with him two.”  Matthew 5:39-42</vt:lpstr>
      <vt:lpstr>PowerPoint Presentation</vt:lpstr>
      <vt:lpstr>PowerPoint Presentation</vt:lpstr>
      <vt:lpstr>“Give to him who asks of you...”  Matthew 5:39-42</vt:lpstr>
      <vt:lpstr>In each case in this passage…   Matthew 5:39-42</vt:lpstr>
      <vt:lpstr>In each case in this passage…   Matthew 5:39-42</vt:lpstr>
      <vt:lpstr>PowerPoint Presentation</vt:lpstr>
      <vt:lpstr>In each case in this passage…   Matthew 5:39-42</vt:lpstr>
      <vt:lpstr>PowerPoint Presentation</vt:lpstr>
      <vt:lpstr>“Love Your Neighbor” Matthew 5:43-47</vt:lpstr>
      <vt:lpstr>“Love Your Neighbor” Matthew 5:43-47</vt:lpstr>
      <vt:lpstr>“Hate Your Enemy”</vt:lpstr>
      <vt:lpstr>“Love Your Neighbor” Matthew 5:43-47</vt:lpstr>
      <vt:lpstr>PowerPoint Presentation</vt:lpstr>
      <vt:lpstr>PowerPoint Presentation</vt:lpstr>
      <vt:lpstr>PowerPoint Presentation</vt:lpstr>
      <vt:lpstr>PowerPoint Presentation</vt:lpstr>
      <vt:lpstr>And speaking of persecutors…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The Law True &amp; Deep - Part II - 10-10-2021</dc:title>
  <dc:subject>Law &amp; Grace</dc:subject>
  <dc:creator>Dr. Jim McGowan / Dr. Vern Peterman</dc:creator>
  <cp:lastModifiedBy>Jim McGowan</cp:lastModifiedBy>
  <cp:revision>142</cp:revision>
  <cp:lastPrinted>2021-10-16T17:54:03Z</cp:lastPrinted>
  <dcterms:created xsi:type="dcterms:W3CDTF">2011-06-28T11:58:21Z</dcterms:created>
  <dcterms:modified xsi:type="dcterms:W3CDTF">2021-10-16T17:54:12Z</dcterms:modified>
</cp:coreProperties>
</file>