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9"/>
  </p:notesMasterIdLst>
  <p:handoutMasterIdLst>
    <p:handoutMasterId r:id="rId90"/>
  </p:handoutMasterIdLst>
  <p:sldIdLst>
    <p:sldId id="2094" r:id="rId2"/>
    <p:sldId id="7722" r:id="rId3"/>
    <p:sldId id="7721" r:id="rId4"/>
    <p:sldId id="7738" r:id="rId5"/>
    <p:sldId id="7748" r:id="rId6"/>
    <p:sldId id="7739" r:id="rId7"/>
    <p:sldId id="2371" r:id="rId8"/>
    <p:sldId id="2370" r:id="rId9"/>
    <p:sldId id="4650" r:id="rId10"/>
    <p:sldId id="7921" r:id="rId11"/>
    <p:sldId id="2380" r:id="rId12"/>
    <p:sldId id="7752" r:id="rId13"/>
    <p:sldId id="2927" r:id="rId14"/>
    <p:sldId id="4736" r:id="rId15"/>
    <p:sldId id="7922" r:id="rId16"/>
    <p:sldId id="7923" r:id="rId17"/>
    <p:sldId id="7754" r:id="rId18"/>
    <p:sldId id="7728" r:id="rId19"/>
    <p:sldId id="7914" r:id="rId20"/>
    <p:sldId id="7758" r:id="rId21"/>
    <p:sldId id="7759" r:id="rId22"/>
    <p:sldId id="7939" r:id="rId23"/>
    <p:sldId id="3052" r:id="rId24"/>
    <p:sldId id="7788" r:id="rId25"/>
    <p:sldId id="7940" r:id="rId26"/>
    <p:sldId id="7941" r:id="rId27"/>
    <p:sldId id="7777" r:id="rId28"/>
    <p:sldId id="7924" r:id="rId29"/>
    <p:sldId id="7925" r:id="rId30"/>
    <p:sldId id="7926" r:id="rId31"/>
    <p:sldId id="7927" r:id="rId32"/>
    <p:sldId id="3012" r:id="rId33"/>
    <p:sldId id="7683" r:id="rId34"/>
    <p:sldId id="7789" r:id="rId35"/>
    <p:sldId id="2968" r:id="rId36"/>
    <p:sldId id="6734" r:id="rId37"/>
    <p:sldId id="7757" r:id="rId38"/>
    <p:sldId id="7942" r:id="rId39"/>
    <p:sldId id="7778" r:id="rId40"/>
    <p:sldId id="7928" r:id="rId41"/>
    <p:sldId id="5793" r:id="rId42"/>
    <p:sldId id="7790" r:id="rId43"/>
    <p:sldId id="7756" r:id="rId44"/>
    <p:sldId id="7929" r:id="rId45"/>
    <p:sldId id="7734" r:id="rId46"/>
    <p:sldId id="7735" r:id="rId47"/>
    <p:sldId id="7908" r:id="rId48"/>
    <p:sldId id="7909" r:id="rId49"/>
    <p:sldId id="7910" r:id="rId50"/>
    <p:sldId id="7907" r:id="rId51"/>
    <p:sldId id="7930" r:id="rId52"/>
    <p:sldId id="7911" r:id="rId53"/>
    <p:sldId id="7912" r:id="rId54"/>
    <p:sldId id="5552" r:id="rId55"/>
    <p:sldId id="3093" r:id="rId56"/>
    <p:sldId id="5934" r:id="rId57"/>
    <p:sldId id="2018" r:id="rId58"/>
    <p:sldId id="7931" r:id="rId59"/>
    <p:sldId id="7320" r:id="rId60"/>
    <p:sldId id="3200" r:id="rId61"/>
    <p:sldId id="7339" r:id="rId62"/>
    <p:sldId id="7932" r:id="rId63"/>
    <p:sldId id="4280" r:id="rId64"/>
    <p:sldId id="4279" r:id="rId65"/>
    <p:sldId id="2839" r:id="rId66"/>
    <p:sldId id="7373" r:id="rId67"/>
    <p:sldId id="7324" r:id="rId68"/>
    <p:sldId id="7764" r:id="rId69"/>
    <p:sldId id="7913" r:id="rId70"/>
    <p:sldId id="7765" r:id="rId71"/>
    <p:sldId id="7933" r:id="rId72"/>
    <p:sldId id="7934" r:id="rId73"/>
    <p:sldId id="7935" r:id="rId74"/>
    <p:sldId id="7746" r:id="rId75"/>
    <p:sldId id="2345" r:id="rId76"/>
    <p:sldId id="7915" r:id="rId77"/>
    <p:sldId id="7916" r:id="rId78"/>
    <p:sldId id="5218" r:id="rId79"/>
    <p:sldId id="7936" r:id="rId80"/>
    <p:sldId id="7937" r:id="rId81"/>
    <p:sldId id="7938" r:id="rId82"/>
    <p:sldId id="7917" r:id="rId83"/>
    <p:sldId id="7920" r:id="rId84"/>
    <p:sldId id="7918" r:id="rId85"/>
    <p:sldId id="7919" r:id="rId86"/>
    <p:sldId id="7655" r:id="rId87"/>
    <p:sldId id="7772" r:id="rId88"/>
  </p:sldIdLst>
  <p:sldSz cx="12192000" cy="6858000"/>
  <p:notesSz cx="7315200" cy="9601200"/>
  <p:custDataLst>
    <p:tags r:id="rId9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976FD-E714-4E86-B126-A8E766EADC52}" v="50" dt="2021-09-30T01:02:20.92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p:cViewPr varScale="1">
        <p:scale>
          <a:sx n="81" d="100"/>
          <a:sy n="81" d="100"/>
        </p:scale>
        <p:origin x="414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004 - 1v4-21</a:t>
            </a:r>
          </a:p>
          <a:p>
            <a:pPr>
              <a:defRPr/>
            </a:pPr>
            <a:r>
              <a:rPr lang="en-US" sz="1600" dirty="0"/>
              <a:t>10-13-2021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10/13/2021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85</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111870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a:solidFill>
                  <a:srgbClr val="FFFFCC"/>
                </a:solidFill>
                <a:effectLst>
                  <a:outerShdw blurRad="38100" dist="38100" dir="2700000" algn="tl">
                    <a:srgbClr val="000000">
                      <a:alpha val="43137"/>
                    </a:srgbClr>
                  </a:outerShdw>
                </a:effectLst>
                <a:sym typeface="Symbol" pitchFamily="18" charset="2"/>
              </a:rPr>
              <a:t>Introductory Matters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636737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Israel's Judgments</a:t>
            </a:r>
          </a:p>
        </p:txBody>
      </p:sp>
      <p:sp>
        <p:nvSpPr>
          <p:cNvPr id="32771" name="Rectangle 3"/>
          <p:cNvSpPr>
            <a:spLocks noGrp="1" noChangeArrowheads="1"/>
          </p:cNvSpPr>
          <p:nvPr>
            <p:ph type="body" idx="4294967295"/>
          </p:nvPr>
        </p:nvSpPr>
        <p:spPr>
          <a:xfrm>
            <a:off x="1905000" y="1143000"/>
            <a:ext cx="8382000" cy="27432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18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18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1800"/>
              </a:spcAft>
              <a:defRPr/>
            </a:pPr>
            <a:r>
              <a:rPr lang="en-US" dirty="0">
                <a:effectLst>
                  <a:outerShdw blurRad="38100" dist="38100" dir="2700000" algn="tl">
                    <a:srgbClr val="000000">
                      <a:alpha val="43137"/>
                    </a:srgbClr>
                  </a:outerShdw>
                </a:effectLst>
              </a:rPr>
              <a:t>Roman invasion in AD 70 (Luke 19:41-44) </a:t>
            </a:r>
          </a:p>
        </p:txBody>
      </p:sp>
      <p:pic>
        <p:nvPicPr>
          <p:cNvPr id="3" name="Picture 2">
            <a:extLst>
              <a:ext uri="{FF2B5EF4-FFF2-40B4-BE49-F238E27FC236}">
                <a16:creationId xmlns:a16="http://schemas.microsoft.com/office/drawing/2014/main" id="{5C32CD79-1F5C-4708-A41F-508EBCCB584A}"/>
              </a:ext>
            </a:extLst>
          </p:cNvPr>
          <p:cNvPicPr>
            <a:picLocks noChangeAspect="1"/>
          </p:cNvPicPr>
          <p:nvPr/>
        </p:nvPicPr>
        <p:blipFill>
          <a:blip r:embed="rId2"/>
          <a:stretch>
            <a:fillRect/>
          </a:stretch>
        </p:blipFill>
        <p:spPr>
          <a:xfrm>
            <a:off x="3849057" y="3962400"/>
            <a:ext cx="4493887" cy="2743200"/>
          </a:xfrm>
          <a:prstGeom prst="rect">
            <a:avLst/>
          </a:prstGeom>
          <a:ln w="28575">
            <a:solidFill>
              <a:schemeClr val="tx1"/>
            </a:solidFill>
          </a:ln>
        </p:spPr>
      </p:pic>
    </p:spTree>
    <p:extLst>
      <p:ext uri="{BB962C8B-B14F-4D97-AF65-F5344CB8AC3E}">
        <p14:creationId xmlns:p14="http://schemas.microsoft.com/office/powerpoint/2010/main" val="6080419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Israel's Judgments</a:t>
            </a:r>
          </a:p>
        </p:txBody>
      </p:sp>
      <p:sp>
        <p:nvSpPr>
          <p:cNvPr id="32771" name="Rectangle 3"/>
          <p:cNvSpPr>
            <a:spLocks noGrp="1" noChangeArrowheads="1"/>
          </p:cNvSpPr>
          <p:nvPr>
            <p:ph type="body" idx="4294967295"/>
          </p:nvPr>
        </p:nvSpPr>
        <p:spPr>
          <a:xfrm>
            <a:off x="1905000" y="1143000"/>
            <a:ext cx="8382000" cy="27432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18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Babylonian captivity in 586 B.C. (2 Kgs. 25)</a:t>
            </a:r>
          </a:p>
          <a:p>
            <a:pPr marL="457200" indent="-457200">
              <a:spcBef>
                <a:spcPts val="0"/>
              </a:spcBef>
              <a:spcAft>
                <a:spcPts val="1800"/>
              </a:spcAft>
              <a:defRPr/>
            </a:pPr>
            <a:r>
              <a:rPr lang="en-US" dirty="0">
                <a:effectLst>
                  <a:outerShdw blurRad="38100" dist="38100" dir="2700000" algn="tl">
                    <a:srgbClr val="000000">
                      <a:alpha val="43137"/>
                    </a:srgbClr>
                  </a:outerShdw>
                </a:effectLst>
              </a:rPr>
              <a:t>Roman invasion in AD 70 (Luke 19:41-44) </a:t>
            </a:r>
          </a:p>
        </p:txBody>
      </p:sp>
      <p:pic>
        <p:nvPicPr>
          <p:cNvPr id="4" name="Picture 3">
            <a:extLst>
              <a:ext uri="{FF2B5EF4-FFF2-40B4-BE49-F238E27FC236}">
                <a16:creationId xmlns:a16="http://schemas.microsoft.com/office/drawing/2014/main" id="{0CECCEA8-AF35-4DE7-B301-C5101E4A9685}"/>
              </a:ext>
            </a:extLst>
          </p:cNvPr>
          <p:cNvPicPr>
            <a:picLocks noChangeAspect="1"/>
          </p:cNvPicPr>
          <p:nvPr/>
        </p:nvPicPr>
        <p:blipFill>
          <a:blip r:embed="rId2"/>
          <a:stretch>
            <a:fillRect/>
          </a:stretch>
        </p:blipFill>
        <p:spPr>
          <a:xfrm>
            <a:off x="3849056" y="3962400"/>
            <a:ext cx="4493888" cy="2743200"/>
          </a:xfrm>
          <a:prstGeom prst="rect">
            <a:avLst/>
          </a:prstGeom>
          <a:ln w="28575">
            <a:solidFill>
              <a:schemeClr val="tx1"/>
            </a:solidFill>
          </a:ln>
        </p:spPr>
      </p:pic>
    </p:spTree>
    <p:extLst>
      <p:ext uri="{BB962C8B-B14F-4D97-AF65-F5344CB8AC3E}">
        <p14:creationId xmlns:p14="http://schemas.microsoft.com/office/powerpoint/2010/main" val="789033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1:5–6 </a:t>
            </a:r>
            <a:r>
              <a:rPr lang="en-US" dirty="0">
                <a:effectLst>
                  <a:outerShdw blurRad="38100" dist="38100" dir="2700000" algn="tl">
                    <a:srgbClr val="000000">
                      <a:alpha val="43137"/>
                    </a:srgbClr>
                  </a:outerShdw>
                </a:effectLst>
              </a:rPr>
              <a:t>(RSB:NASB1995U): 1:5–6 The idea is this: Pay attention to the Word of God because, though prophets die, it endures, and the proof that it endures is that its warnings come true (overtake).”</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28954334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04800" y="1905506"/>
            <a:ext cx="75729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God’s Word is more lasting than any messenger of His who bears it and gives utterance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20.</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2492074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304800" y="1905506"/>
            <a:ext cx="757292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fulfillment of the threatenings were so patent that Israel had to admit after consideration that God’s Word was true, even though it was to their own discomfiture. Proof that the fathers recognized the Lord‘s hand and their judgment can be found in Lamentations 2:17… Daniel 9:4ff; Ezra 9:6ff</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21.</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6427097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p:spPr>
      </p:pic>
    </p:spTree>
    <p:extLst>
      <p:ext uri="{BB962C8B-B14F-4D97-AF65-F5344CB8AC3E}">
        <p14:creationId xmlns:p14="http://schemas.microsoft.com/office/powerpoint/2010/main" val="42642242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2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3210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641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297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24108D-6D22-49A5-B003-AC5645B8AA5D}"/>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3810000"/>
          </a:xfrm>
        </p:spPr>
        <p:txBody>
          <a:bodyPr/>
          <a:lstStyle/>
          <a:p>
            <a:pPr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Shebat,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b="1" dirty="0">
                <a:solidFill>
                  <a:srgbClr val="FFFFCC"/>
                </a:solidFill>
                <a:effectLst>
                  <a:outerShdw blurRad="38100" dist="38100" dir="2700000" algn="tl">
                    <a:srgbClr val="000000">
                      <a:alpha val="43137"/>
                    </a:srgbClr>
                  </a:outerShdw>
                </a:effectLst>
              </a:rPr>
              <a:t> (519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algn="ctr" eaLnBrk="1" hangingPunct="1">
              <a:spcBef>
                <a:spcPts val="1200"/>
              </a:spcBef>
              <a:buNone/>
              <a:defRPr/>
            </a:pPr>
            <a:r>
              <a:rPr lang="en-US" sz="3600" b="1" dirty="0">
                <a:solidFill>
                  <a:srgbClr val="FFFFCC"/>
                </a:solidFill>
                <a:effectLst>
                  <a:outerShdw blurRad="38100" dist="38100" dir="2700000" algn="tl">
                    <a:srgbClr val="000000">
                      <a:alpha val="43137"/>
                    </a:srgbClr>
                  </a:outerShdw>
                </a:effectLst>
              </a:rPr>
              <a:t>*Babylon fell in 539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0DD2F71D-E33D-49C4-87DC-47250F4B7FAF}"/>
              </a:ext>
            </a:extLst>
          </p:cNvPr>
          <p:cNvGraphicFramePr>
            <a:graphicFrameLocks noGrp="1"/>
          </p:cNvGraphicFramePr>
          <p:nvPr/>
        </p:nvGraphicFramePr>
        <p:xfrm>
          <a:off x="609600" y="228600"/>
          <a:ext cx="10972800" cy="6400800"/>
        </p:xfrm>
        <a:graphic>
          <a:graphicData uri="http://schemas.openxmlformats.org/drawingml/2006/table">
            <a:tbl>
              <a:tblPr/>
              <a:tblGrid>
                <a:gridCol w="19050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14400">
                <a:tc gridSpan="3">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sz="3600" dirty="0">
                          <a:solidFill>
                            <a:schemeClr val="tx2"/>
                          </a:solidFill>
                          <a:latin typeface="Calibri" panose="020F0502020204030204" pitchFamily="34" charset="0"/>
                          <a:ea typeface="+mj-ea"/>
                          <a:cs typeface="+mj-cs"/>
                        </a:rPr>
                        <a:t>4. Scope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SCRIPTURAL 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8</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10 or 11/520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24th day, 11th month, 2nd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2/15/519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060420204"/>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9th month, 4th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12/17/518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71312924"/>
                  </a:ext>
                </a:extLst>
              </a:tr>
            </a:tbl>
          </a:graphicData>
        </a:graphic>
      </p:graphicFrame>
    </p:spTree>
    <p:extLst>
      <p:ext uri="{BB962C8B-B14F-4D97-AF65-F5344CB8AC3E}">
        <p14:creationId xmlns:p14="http://schemas.microsoft.com/office/powerpoint/2010/main" val="2472904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372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3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0866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Zechariah’s inquiry (1:9a)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Interpreting angel’s answer (</a:t>
            </a:r>
            <a:r>
              <a:rPr lang="en-US" altLang="en-US" dirty="0">
                <a:effectLst>
                  <a:outerShdw blurRad="38100" dist="38100" dir="2700000" algn="tl">
                    <a:srgbClr val="000000">
                      <a:alpha val="43137"/>
                    </a:srgbClr>
                  </a:outerShdw>
                </a:effectLst>
              </a:rPr>
              <a:t>1:9b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 of the Lord’s answer (1:10)</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12394"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3910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7090477" cy="2552700"/>
          </a:xfrm>
        </p:spPr>
        <p:txBody>
          <a:body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Zechariah’s inquiry (1:9a)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Interpreting angel’s answer (</a:t>
            </a:r>
            <a:r>
              <a:rPr lang="en-US" altLang="en-US" dirty="0">
                <a:effectLst>
                  <a:outerShdw blurRad="38100" dist="38100" dir="2700000" algn="tl">
                    <a:srgbClr val="000000">
                      <a:alpha val="43137"/>
                    </a:srgbClr>
                  </a:outerShdw>
                </a:effectLst>
              </a:rPr>
              <a:t>1:9b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 of the Lord’s answer (1:10)</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07412"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032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3111" y="1562100"/>
            <a:ext cx="7073089"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Zechariah’s inquiry (1:9a)</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Interpreting angel’s answer (1:9b)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 of the Lord’s answer (1:10)</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FA08F197-1817-41B8-89DE-CBFC29BF2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07412"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884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1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3111" y="1562100"/>
            <a:ext cx="7073089"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Zechariah’s inquiry (1:9a)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Interpreting angel’s answer (1:9b)</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Angel of the Lord’s answer (1:10)</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FA08F197-1817-41B8-89DE-CBFC29BF2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07412"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5927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23111" y="1562100"/>
            <a:ext cx="7073089"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Zechariah’s inquiry (1:9a)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Interpreting angel’s answer (1:9b)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 of the Lord’s answer (1:10)</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FA08F197-1817-41B8-89DE-CBFC29BF2A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07412"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445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81378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212704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ctor's Corner: From Joshua to Judges">
            <a:extLst>
              <a:ext uri="{FF2B5EF4-FFF2-40B4-BE49-F238E27FC236}">
                <a16:creationId xmlns:a16="http://schemas.microsoft.com/office/drawing/2014/main" id="{7EEF7A68-463C-4DEB-9C8B-A3FF630A8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2313"/>
            <a:ext cx="7315200" cy="623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6121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38:8, 11</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000" dirty="0">
                <a:cs typeface="Calibri" panose="020F0502020204030204" pitchFamily="34" charset="0"/>
              </a:rPr>
              <a:t>“</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0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000" b="1" u="sng" dirty="0">
                <a:solidFill>
                  <a:srgbClr val="FFFFCC"/>
                </a:solidFill>
                <a:cs typeface="Calibri" panose="020F0502020204030204" pitchFamily="34" charset="0"/>
              </a:rPr>
              <a:t>living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a:t>
            </a:r>
            <a:r>
              <a:rPr lang="en-US" sz="3000" dirty="0">
                <a:cs typeface="Calibri" panose="020F0502020204030204" pitchFamily="34" charset="0"/>
              </a:rPr>
              <a:t>, all of them…. </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000" dirty="0">
                <a:cs typeface="Calibri" panose="020F0502020204030204" pitchFamily="34" charset="0"/>
              </a:rPr>
              <a:t> and you will say, ‘I will go up against the land of unwalled villages. I will go against those who are </a:t>
            </a:r>
            <a:r>
              <a:rPr lang="en-US" sz="3000" b="1" u="sng" dirty="0">
                <a:solidFill>
                  <a:srgbClr val="FFFFCC"/>
                </a:solidFill>
                <a:cs typeface="Calibri" panose="020F0502020204030204" pitchFamily="34" charset="0"/>
              </a:rPr>
              <a:t>at rest [</a:t>
            </a:r>
            <a:r>
              <a:rPr lang="en-US" sz="3000" b="1" i="1" u="sng" dirty="0">
                <a:solidFill>
                  <a:srgbClr val="FFFFCC"/>
                </a:solidFill>
                <a:cs typeface="Calibri" panose="020F0502020204030204" pitchFamily="34" charset="0"/>
              </a:rPr>
              <a:t>shacat</a:t>
            </a:r>
            <a:r>
              <a:rPr lang="en-US" sz="3000" b="1" u="sng" dirty="0">
                <a:solidFill>
                  <a:srgbClr val="FFFFCC"/>
                </a:solidFill>
                <a:cs typeface="Calibri" panose="020F0502020204030204" pitchFamily="34" charset="0"/>
              </a:rPr>
              <a:t>]</a:t>
            </a:r>
            <a:r>
              <a:rPr lang="en-US" sz="3000" dirty="0">
                <a:cs typeface="Calibri" panose="020F0502020204030204" pitchFamily="34" charset="0"/>
              </a:rPr>
              <a:t>, that </a:t>
            </a:r>
            <a:r>
              <a:rPr lang="en-US" sz="3000" b="1" u="sng" dirty="0">
                <a:solidFill>
                  <a:srgbClr val="FFFFCC"/>
                </a:solidFill>
                <a:cs typeface="Calibri" panose="020F0502020204030204" pitchFamily="34" charset="0"/>
              </a:rPr>
              <a:t>live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 all of them living without walls and having no bars or gates</a:t>
            </a:r>
            <a:r>
              <a:rPr lang="en-US" sz="3000" dirty="0">
                <a:cs typeface="Calibri" panose="020F0502020204030204" pitchFamily="34" charset="0"/>
              </a:rPr>
              <a:t>.”</a:t>
            </a:r>
          </a:p>
        </p:txBody>
      </p:sp>
    </p:spTree>
    <p:extLst>
      <p:ext uri="{BB962C8B-B14F-4D97-AF65-F5344CB8AC3E}">
        <p14:creationId xmlns:p14="http://schemas.microsoft.com/office/powerpoint/2010/main" val="15858322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600200"/>
            <a:ext cx="75729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Let her full plight come before us; the rest promised upon return from Babylon yet unfulfilled: Israel under the yoke of the Gentile powers; hindrances in building the temple; the holy city without walls; the desolation of Jerusalem…The contrast between Israel and the nations of the earth is the occasion for the intercession now before us…Truly, God’s thoughts are not ours. When the world was busy with its own affairs, God’s eyes and the heart of the Messiah were upon the lowly estate of Israel and upon the temple in Jerusalem</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9248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33-34, 38.</a:t>
            </a:r>
          </a:p>
        </p:txBody>
      </p:sp>
      <p:pic>
        <p:nvPicPr>
          <p:cNvPr id="6" name="Picture 5">
            <a:extLst>
              <a:ext uri="{FF2B5EF4-FFF2-40B4-BE49-F238E27FC236}">
                <a16:creationId xmlns:a16="http://schemas.microsoft.com/office/drawing/2014/main" id="{B23A555F-6228-42EB-8044-B500FE5B943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709EA3B0-7397-4116-B462-539194C71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0221841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30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a:t>
            </a:r>
            <a:r>
              <a:rPr lang="en-US" altLang="en-US" dirty="0">
                <a:effectLst>
                  <a:outerShdw blurRad="38100" dist="38100" dir="2700000" algn="tl">
                    <a:srgbClr val="000000">
                      <a:alpha val="43137"/>
                    </a:srgbClr>
                  </a:outerShdw>
                </a:effectLst>
              </a:rPr>
              <a:t>1:15</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795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29025"/>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651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a:t>
            </a:r>
            <a:r>
              <a:rPr lang="en-US" altLang="en-US" dirty="0">
                <a:effectLst>
                  <a:outerShdw blurRad="38100" dist="38100" dir="2700000" algn="tl">
                    <a:srgbClr val="000000">
                      <a:alpha val="43137"/>
                    </a:srgbClr>
                  </a:outerShdw>
                </a:effectLst>
              </a:rPr>
              <a:t>1:15</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360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21762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a:extLst>
              <a:ext uri="{FF2B5EF4-FFF2-40B4-BE49-F238E27FC236}">
                <a16:creationId xmlns:a16="http://schemas.microsoft.com/office/drawing/2014/main" id="{9AAD24BA-7E51-46E1-A4C7-96E34BDE5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774" y="320450"/>
            <a:ext cx="4434451" cy="621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21466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905506"/>
            <a:ext cx="729724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good comforting words, yet before us in verses 14-17, are threefold: (1) God still loves Jerusalem; (2) He is exceedingly angry with the nations that afflicted Israel; (3) He has purposes of glory, prosperity, and enlargement for Jerusalem</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34-35.</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208740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31392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1:15</a:t>
            </a:r>
            <a:r>
              <a:rPr lang="en-US" dirty="0">
                <a:effectLst>
                  <a:outerShdw blurRad="38100" dist="38100" dir="2700000" algn="tl">
                    <a:srgbClr val="000000">
                      <a:alpha val="43137"/>
                    </a:srgbClr>
                  </a:outerShdw>
                </a:effectLst>
              </a:rPr>
              <a:t> (RSB:NASB1995U): 1:15 they furthered the disaster. Lit., they helped for evil. Though the heathen nations were used of God to punish Israel, they went too far in trying to annihilate her.”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9280575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639090"/>
            <a:ext cx="757292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They helped with evil purpose to exterminate them. God meant a moderate punishment, but the Babylonians and others reveled in the sufferings of Israel with delight in prolonging them. Babylon, like a Assyria, was the rod of God‘s wrath, but their own hearts designed evil against Israel (Isa. 10:5, 7). Note it is an unfailing Scriptural principle: God’s relations to Israel are one thing and the relations of the nations to Israel are another. God is never pleased with the meddling of strangers in His relations with Israel (Isa. 47:6)</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35-36.</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69110455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59285"/>
            <a:ext cx="757292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It is as though a father were chastening a child, and a stranger began to punish with an iron rod. Some take refuge in the plea that God has predicted these things before-hand. True, but the prediction of the sufferings of Christ and His betrayal at the hands of His own familiar friend mitigated not one whit the crime of the Romans and Israel or that of Judas Iscariot</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35-36.</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608EB8A8-23CD-4689-B250-0A5BD1CB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2890641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541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55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600200"/>
            <a:ext cx="757292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But if God’s words can comfort the then present generation and speak for Messianic times to come, as in multiplied numbers of passages, who shall say this is contrary to God’s practice? We need not limit the Holy One of Israel. This is not to say that we find no fulfillment in that time…But this does not exhaust the prophecy; there awaits a fuller fulfillment..</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37-38.</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522CCC94-74A1-4FC5-82E3-756DA02D2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52864239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595532"/>
            <a:ext cx="771093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These prophecies will be completely fulfilled in the return of Israel to her land in Messianic times, a return of which the restoration from the Babylonian captivity was a pledge and a promise. Space would forbid of bringing forth of the many passages concerning the Messianic reign which predict the presence of God‘s mercy in Jerusalem (Ezek. 48:35); the building of His temple in it (Ezek. 40-48); the rebuilding of Jerusalem (Jer. 31: 38–40); the prosperity of Judah’s cities (Isa. 60:4–9; Zech. 9:17); the comfort of Zion (Isa. 14:1). The composite picture is without a doubt Messianic</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37-38.</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56D6D39B-D978-4225-89EF-EDF7DF0AB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12521257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90353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5447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22484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623710" y="1600200"/>
            <a:ext cx="1095869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D04C4794-03A1-494C-95BB-A8801F8125F3}"/>
              </a:ext>
            </a:extLst>
          </p:cNvPr>
          <p:cNvPicPr>
            <a:picLocks noChangeAspect="1"/>
          </p:cNvPicPr>
          <p:nvPr/>
        </p:nvPicPr>
        <p:blipFill rotWithShape="1">
          <a:blip r:embed="rId3"/>
          <a:srcRect r="3082"/>
          <a:stretch/>
        </p:blipFill>
        <p:spPr>
          <a:xfrm>
            <a:off x="3584815" y="3352800"/>
            <a:ext cx="5022370" cy="3200677"/>
          </a:xfrm>
          <a:prstGeom prst="rect">
            <a:avLst/>
          </a:prstGeom>
        </p:spPr>
      </p:pic>
    </p:spTree>
    <p:extLst>
      <p:ext uri="{BB962C8B-B14F-4D97-AF65-F5344CB8AC3E}">
        <p14:creationId xmlns:p14="http://schemas.microsoft.com/office/powerpoint/2010/main" val="39964462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8524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228600"/>
            <a:ext cx="52578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609600" y="1371600"/>
            <a:ext cx="10972800" cy="4114800"/>
          </a:xfrm>
        </p:spPr>
        <p:txBody>
          <a:bodyPr/>
          <a:lstStyle/>
          <a:p>
            <a:pPr marL="571500" indent="-571500">
              <a:spcBef>
                <a:spcPts val="0"/>
              </a:spcBef>
              <a:spcAft>
                <a:spcPts val="2400"/>
              </a:spcAft>
              <a:buSzPct val="100000"/>
              <a:buFont typeface="+mj-lt"/>
              <a:buAutoNum type="arabicPeriod"/>
            </a:pPr>
            <a:r>
              <a:rPr lang="en-US" altLang="en-US" sz="3600" dirty="0">
                <a:solidFill>
                  <a:srgbClr val="FFFFFF"/>
                </a:solidFill>
              </a:rPr>
              <a:t>Solomon’s pre-exilic temple (Kings and Chronicles)</a:t>
            </a:r>
          </a:p>
          <a:p>
            <a:pPr marL="571500" indent="-571500">
              <a:spcBef>
                <a:spcPts val="0"/>
              </a:spcBef>
              <a:spcAft>
                <a:spcPts val="2400"/>
              </a:spcAft>
              <a:buSzPct val="100000"/>
              <a:buFont typeface="+mj-lt"/>
              <a:buAutoNum type="arabicPeriod"/>
            </a:pPr>
            <a:r>
              <a:rPr lang="en-US" altLang="en-US" sz="3600" dirty="0">
                <a:solidFill>
                  <a:srgbClr val="FFFFFF"/>
                </a:solidFill>
              </a:rPr>
              <a:t>Zerubbabel’s post exilic temple (Ezra 1-6; John 2:20)</a:t>
            </a:r>
          </a:p>
          <a:p>
            <a:pPr marL="571500" indent="-571500">
              <a:spcBef>
                <a:spcPts val="0"/>
              </a:spcBef>
              <a:spcAft>
                <a:spcPts val="2400"/>
              </a:spcAft>
              <a:buSzPct val="100000"/>
              <a:buFont typeface="+mj-lt"/>
              <a:buAutoNum type="arabicPeriod"/>
            </a:pPr>
            <a:r>
              <a:rPr lang="en-US" altLang="en-US" sz="3600" dirty="0">
                <a:solidFill>
                  <a:srgbClr val="FFFFFF"/>
                </a:solidFill>
              </a:rPr>
              <a:t>Antichrist's temple (Dan. 9:27; Matt. 24:15; 2 Thess. 2:4; Rev. 11:1-2)</a:t>
            </a:r>
          </a:p>
          <a:p>
            <a:pPr marL="571500" indent="-571500">
              <a:spcBef>
                <a:spcPts val="0"/>
              </a:spcBef>
              <a:spcAft>
                <a:spcPts val="2400"/>
              </a:spcAft>
              <a:buSzPct val="100000"/>
              <a:buFont typeface="+mj-lt"/>
              <a:buAutoNum type="arabicPeriod"/>
            </a:pPr>
            <a:r>
              <a:rPr lang="en-US" altLang="en-US" sz="3600" dirty="0">
                <a:solidFill>
                  <a:srgbClr val="FFFFFF"/>
                </a:solidFill>
              </a:rPr>
              <a:t> </a:t>
            </a:r>
            <a:r>
              <a:rPr lang="en-US" altLang="en-US" sz="3600" b="1" u="sng" dirty="0">
                <a:solidFill>
                  <a:srgbClr val="FFFFCC"/>
                </a:solidFill>
              </a:rPr>
              <a:t>Millennial temple (Ezek. 40-48)</a:t>
            </a:r>
          </a:p>
        </p:txBody>
      </p:sp>
    </p:spTree>
    <p:extLst>
      <p:ext uri="{BB962C8B-B14F-4D97-AF65-F5344CB8AC3E}">
        <p14:creationId xmlns:p14="http://schemas.microsoft.com/office/powerpoint/2010/main" val="41851838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Date (1:1a)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a:t>
            </a:r>
            <a:r>
              <a:rPr lang="en-US" altLang="en-US" dirty="0">
                <a:effectLst>
                  <a:outerShdw blurRad="38100" dist="38100" dir="2700000" algn="tl">
                    <a:srgbClr val="000000">
                      <a:alpha val="43137"/>
                    </a:srgbClr>
                  </a:outerShdw>
                </a:effectLst>
              </a:rPr>
              <a:t>1:1b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88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P Desktop\Pictures\Gabe's images\TheMellenniumTemple.jpg">
            <a:extLst>
              <a:ext uri="{FF2B5EF4-FFF2-40B4-BE49-F238E27FC236}">
                <a16:creationId xmlns:a16="http://schemas.microsoft.com/office/drawing/2014/main" id="{2A273F80-B7A3-4A9C-9FEF-6F6EC50AC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1314" y="298450"/>
            <a:ext cx="642937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6252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HP Desktop\Pictures\Gabe's images\TempleComparisons.jpg">
            <a:extLst>
              <a:ext uri="{FF2B5EF4-FFF2-40B4-BE49-F238E27FC236}">
                <a16:creationId xmlns:a16="http://schemas.microsoft.com/office/drawing/2014/main" id="{3BA89821-804D-4997-A228-65730B7B6D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119" y="228600"/>
            <a:ext cx="9509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1283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511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66EF8-BA5F-4CB4-B7BC-93267962FE10}"/>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68BDAE9D-07D3-4F27-B495-31C4C19181B2}"/>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build houses and inhabit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They will also plant vineyards and eat their fruit.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latin typeface="Calibri" panose="020F0502020204030204" pitchFamily="34" charset="0"/>
              </a:rPr>
              <a:t>so will be</a:t>
            </a:r>
            <a:r>
              <a:rPr lang="en-US" sz="3600" dirty="0">
                <a:effectLst>
                  <a:outerShdw blurRad="38100" dist="38100" dir="2700000" algn="tl">
                    <a:srgbClr val="000000">
                      <a:alpha val="43137"/>
                    </a:srgbClr>
                  </a:outerShdw>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50056415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17E548-1E2F-4913-95B6-E5722A503D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
        <p:nvSpPr>
          <p:cNvPr id="9" name="TextBox 8">
            <a:extLst>
              <a:ext uri="{FF2B5EF4-FFF2-40B4-BE49-F238E27FC236}">
                <a16:creationId xmlns:a16="http://schemas.microsoft.com/office/drawing/2014/main" id="{1CE78E8A-C333-4913-92A7-CCA44133A107}"/>
              </a:ext>
            </a:extLst>
          </p:cNvPr>
          <p:cNvSpPr txBox="1"/>
          <p:nvPr/>
        </p:nvSpPr>
        <p:spPr>
          <a:xfrm>
            <a:off x="533400" y="0"/>
            <a:ext cx="11049000" cy="3077766"/>
          </a:xfrm>
          <a:prstGeom prst="rect">
            <a:avLst/>
          </a:prstGeom>
          <a:noFill/>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9:13 </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days are coming,” declares the Lord, “When the plowman will overtake the reaper And the treader of grapes him who sows seed; When the mountains will drip sweet wine And all the hills will be dissolved.”</a:t>
            </a:r>
          </a:p>
        </p:txBody>
      </p:sp>
    </p:spTree>
    <p:extLst>
      <p:ext uri="{BB962C8B-B14F-4D97-AF65-F5344CB8AC3E}">
        <p14:creationId xmlns:p14="http://schemas.microsoft.com/office/powerpoint/2010/main" val="6978174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752600"/>
            <a:ext cx="10972800" cy="3810000"/>
          </a:xfrm>
        </p:spPr>
        <p:txBody>
          <a:bodyPr/>
          <a:lstStyle/>
          <a:p>
            <a:pPr marL="0" indent="0" algn="just">
              <a:buNone/>
              <a:defRPr/>
            </a:pPr>
            <a:r>
              <a:rPr lang="en-US" sz="3400" dirty="0">
                <a:effectLst>
                  <a:outerShdw blurRad="38100" dist="38100" dir="2700000" algn="tl">
                    <a:srgbClr val="000000">
                      <a:alpha val="43137"/>
                    </a:srgbClr>
                  </a:outerShdw>
                </a:effectLst>
              </a:rPr>
              <a:t>“... A desolate country whose soil is rich enough, but is given over wholly to weeds…a silent mournful expanse….a desolation is here that not even imagination can grace with the pomp of life and action….we never saw a human being on the whole route….there was hardly a tree or shrub anywhere. Even the olive tree and the cactus, those fast friends of a worthless soil, had almost deserted the country.”</a:t>
            </a:r>
          </a:p>
        </p:txBody>
      </p:sp>
      <p:sp>
        <p:nvSpPr>
          <p:cNvPr id="61443" name="TextBox 3"/>
          <p:cNvSpPr txBox="1">
            <a:spLocks noChangeArrowheads="1"/>
          </p:cNvSpPr>
          <p:nvPr/>
        </p:nvSpPr>
        <p:spPr bwMode="auto">
          <a:xfrm>
            <a:off x="3009900" y="228600"/>
            <a:ext cx="6172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Mark Twain</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The Innocents Abroad, Complete</a:t>
            </a:r>
            <a:r>
              <a:rPr lang="en-US" altLang="en-US" sz="1600" dirty="0">
                <a:effectLst>
                  <a:outerShdw blurRad="38100" dist="38100" dir="2700000" algn="tl">
                    <a:srgbClr val="000000">
                      <a:alpha val="43137"/>
                    </a:srgbClr>
                  </a:outerShdw>
                </a:effectLst>
                <a:cs typeface="Calibri" panose="020F0502020204030204" pitchFamily="34" charset="0"/>
              </a:rPr>
              <a:t>, 1st ed. (A Public Domain Book, 1869), 267, 285, 302. These quotes can be found in chapters 47, 49, 52.</a:t>
            </a:r>
          </a:p>
        </p:txBody>
      </p:sp>
      <p:pic>
        <p:nvPicPr>
          <p:cNvPr id="61444"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7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543777467"/>
              </p:ext>
            </p:extLst>
          </p:nvPr>
        </p:nvGraphicFramePr>
        <p:xfrm>
          <a:off x="609600" y="392054"/>
          <a:ext cx="10972800" cy="6073893"/>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62686256"/>
                    </a:ext>
                  </a:extLst>
                </a:gridCol>
                <a:gridCol w="5486400">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8960081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172300582"/>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4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p:spPr>
      </p:pic>
    </p:spTree>
    <p:extLst>
      <p:ext uri="{BB962C8B-B14F-4D97-AF65-F5344CB8AC3E}">
        <p14:creationId xmlns:p14="http://schemas.microsoft.com/office/powerpoint/2010/main" val="19192238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75448D-10F3-4689-8DB3-E70A3A03D97B}"/>
              </a:ext>
            </a:extLst>
          </p:cNvPr>
          <p:cNvPicPr>
            <a:picLocks noChangeAspect="1"/>
          </p:cNvPicPr>
          <p:nvPr/>
        </p:nvPicPr>
        <p:blipFill>
          <a:blip r:embed="rId3"/>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Deuteronomy 17:15 </a:t>
            </a:r>
          </a:p>
          <a:p>
            <a:pPr marL="0" indent="0" algn="just" eaLnBrk="1" hangingPunct="1">
              <a:spcBef>
                <a:spcPct val="0"/>
              </a:spcBef>
              <a:spcAft>
                <a:spcPts val="0"/>
              </a:spcAft>
              <a:buClrTx/>
              <a:buSzTx/>
              <a:buNone/>
            </a:pPr>
            <a:r>
              <a:rPr lang="en-US" sz="3400" dirty="0">
                <a:solidFill>
                  <a:srgbClr val="FFFFFF"/>
                </a:solidFill>
                <a:effectLst>
                  <a:outerShdw blurRad="38100" dist="38100" dir="2700000" algn="tl">
                    <a:srgbClr val="000000">
                      <a:alpha val="43137"/>
                    </a:srgbClr>
                  </a:outerShdw>
                </a:effectLst>
                <a:cs typeface="Arial" charset="0"/>
              </a:rPr>
              <a:t>“</a:t>
            </a:r>
            <a:r>
              <a:rPr lang="en-US" sz="3400" b="1" u="sng" dirty="0">
                <a:solidFill>
                  <a:srgbClr val="FFFFCC"/>
                </a:solidFill>
                <a:effectLst>
                  <a:outerShdw blurRad="38100" dist="38100" dir="2700000" algn="tl">
                    <a:srgbClr val="000000">
                      <a:alpha val="43137"/>
                    </a:srgbClr>
                  </a:outerShdw>
                </a:effectLst>
                <a:cs typeface="Arial" charset="0"/>
              </a:rPr>
              <a:t>you shall surely set a king over you whom the </a:t>
            </a:r>
            <a:r>
              <a:rPr lang="en-US" sz="3400" b="1" u="sng" cap="small" dirty="0">
                <a:solidFill>
                  <a:srgbClr val="FFFFCC"/>
                </a:solidFill>
                <a:effectLst>
                  <a:outerShdw blurRad="38100" dist="38100" dir="2700000" algn="tl">
                    <a:srgbClr val="000000">
                      <a:alpha val="43137"/>
                    </a:srgbClr>
                  </a:outerShdw>
                </a:effectLst>
                <a:cs typeface="Arial" charset="0"/>
              </a:rPr>
              <a:t>Lord</a:t>
            </a:r>
            <a:r>
              <a:rPr lang="en-US" sz="3400" b="1" u="sng" dirty="0">
                <a:solidFill>
                  <a:srgbClr val="FFFFCC"/>
                </a:solidFill>
                <a:effectLst>
                  <a:outerShdw blurRad="38100" dist="38100" dir="2700000" algn="tl">
                    <a:srgbClr val="000000">
                      <a:alpha val="43137"/>
                    </a:srgbClr>
                  </a:outerShdw>
                </a:effectLst>
                <a:cs typeface="Arial" charset="0"/>
              </a:rPr>
              <a:t> your God chooses</a:t>
            </a:r>
            <a:r>
              <a:rPr lang="en-US" sz="3400" dirty="0">
                <a:solidFill>
                  <a:srgbClr val="FFFFFF"/>
                </a:solidFill>
                <a:effectLst>
                  <a:outerShdw blurRad="38100" dist="38100" dir="2700000" algn="tl">
                    <a:srgbClr val="000000">
                      <a:alpha val="43137"/>
                    </a:srgbClr>
                  </a:outerShdw>
                </a:effectLst>
                <a:cs typeface="Arial" charset="0"/>
              </a:rPr>
              <a:t>, </a:t>
            </a:r>
            <a:r>
              <a:rPr lang="en-US" sz="3400" i="1" dirty="0">
                <a:solidFill>
                  <a:srgbClr val="FFFFFF"/>
                </a:solidFill>
                <a:effectLst>
                  <a:outerShdw blurRad="38100" dist="38100" dir="2700000" algn="tl">
                    <a:srgbClr val="000000">
                      <a:alpha val="43137"/>
                    </a:srgbClr>
                  </a:outerShdw>
                </a:effectLst>
                <a:cs typeface="Arial" charset="0"/>
              </a:rPr>
              <a:t>one</a:t>
            </a:r>
            <a:r>
              <a:rPr lang="en-US" sz="3400" dirty="0">
                <a:solidFill>
                  <a:srgbClr val="FFFFFF"/>
                </a:solidFill>
                <a:effectLst>
                  <a:outerShdw blurRad="38100" dist="38100" dir="2700000" algn="tl">
                    <a:srgbClr val="000000">
                      <a:alpha val="43137"/>
                    </a:srgbClr>
                  </a:outerShdw>
                </a:effectLst>
                <a:cs typeface="Arial" charset="0"/>
              </a:rPr>
              <a:t> from among your countrymen you shall set as king over yourselves; you may not put a foreigner over yourselves who is not your countryman.</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6" name="Picture 2" descr="http://3.bp.blogspot.com/-QEkPt30fRNQ/US-EfJsZfRI/AAAAAAAASK4/JnP_SUUHRas/s1600/a.jpg"/>
          <p:cNvPicPr>
            <a:picLocks noChangeAspect="1" noChangeArrowheads="1"/>
          </p:cNvPicPr>
          <p:nvPr/>
        </p:nvPicPr>
        <p:blipFill>
          <a:blip r:embed="rId4" cstate="print"/>
          <a:srcRect/>
          <a:stretch>
            <a:fillRect/>
          </a:stretch>
        </p:blipFill>
        <p:spPr bwMode="auto">
          <a:xfrm>
            <a:off x="4730750" y="2971800"/>
            <a:ext cx="2730500" cy="1828800"/>
          </a:xfrm>
          <a:prstGeom prst="rect">
            <a:avLst/>
          </a:prstGeom>
          <a:noFill/>
          <a:ln w="9525">
            <a:noFill/>
            <a:miter lim="800000"/>
            <a:headEnd/>
            <a:tailEnd/>
          </a:ln>
        </p:spPr>
      </p:pic>
    </p:spTree>
    <p:extLst>
      <p:ext uri="{BB962C8B-B14F-4D97-AF65-F5344CB8AC3E}">
        <p14:creationId xmlns:p14="http://schemas.microsoft.com/office/powerpoint/2010/main" val="1424819510"/>
      </p:ext>
    </p:extLst>
  </p:cSld>
  <p:clrMapOvr>
    <a:overrideClrMapping bg1="dk2" tx1="lt1" bg2="dk1" tx2="lt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195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844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2000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975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1925955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149417395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345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905506"/>
            <a:ext cx="74496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rPr>
              <a:t>“First, it is claimed that the horns are contemporaneous, whereas the position just taken would make them successive. </a:t>
            </a:r>
            <a:r>
              <a:rPr lang="en-US" dirty="0">
                <a:effectLst>
                  <a:outerShdw blurRad="38100" dist="38100" dir="2700000" algn="tl">
                    <a:srgbClr val="000000">
                      <a:alpha val="43137"/>
                    </a:srgbClr>
                  </a:outerShdw>
                </a:effectLst>
              </a:rPr>
              <a:t>The objection falls down completely when we consider that there were not four powers in open opposition to Judah in the time of Zechariah. Those with whom Judah had to deal at this time period were subordinate to the Persian empire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620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39-40.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8616305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091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4E3BA-6047-4066-8D80-A899BB37165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Hosea 4:1-2</a:t>
            </a:r>
          </a:p>
          <a:p>
            <a:pPr marL="0" indent="0" algn="just" eaLnBrk="1" hangingPunct="1">
              <a:spcBef>
                <a:spcPct val="0"/>
              </a:spcBef>
              <a:buClrTx/>
              <a:buSzTx/>
              <a:buNone/>
            </a:pPr>
            <a:r>
              <a:rPr lang="en-US" altLang="en-US" sz="3400" dirty="0">
                <a:solidFill>
                  <a:srgbClr val="FFFFFF"/>
                </a:solidFill>
                <a:effectLst>
                  <a:outerShdw blurRad="38100" dist="38100" dir="2700000" algn="tl">
                    <a:srgbClr val="000000">
                      <a:alpha val="43137"/>
                    </a:srgbClr>
                  </a:outerShdw>
                </a:effectLst>
                <a:cs typeface="Arial" charset="0"/>
              </a:rPr>
              <a:t>“</a:t>
            </a:r>
            <a:r>
              <a:rPr lang="en-US" sz="3400" dirty="0">
                <a:solidFill>
                  <a:srgbClr val="FFFFFF"/>
                </a:solidFill>
                <a:effectLst>
                  <a:outerShdw blurRad="38100" dist="38100" dir="2700000" algn="tl">
                    <a:srgbClr val="000000">
                      <a:alpha val="43137"/>
                    </a:srgbClr>
                  </a:outerShdw>
                </a:effectLst>
                <a:cs typeface="Arial" charset="0"/>
              </a:rPr>
              <a:t>Listen to the word of the </a:t>
            </a:r>
            <a:r>
              <a:rPr lang="en-US" sz="3400" cap="small" dirty="0">
                <a:solidFill>
                  <a:srgbClr val="FFFFFF"/>
                </a:solidFill>
                <a:effectLst>
                  <a:outerShdw blurRad="38100" dist="38100" dir="2700000" algn="tl">
                    <a:srgbClr val="000000">
                      <a:alpha val="43137"/>
                    </a:srgbClr>
                  </a:outerShdw>
                </a:effectLst>
                <a:cs typeface="Arial" charset="0"/>
              </a:rPr>
              <a:t>Lord</a:t>
            </a:r>
            <a:r>
              <a:rPr lang="en-US" sz="3400" dirty="0">
                <a:solidFill>
                  <a:srgbClr val="FFFFFF"/>
                </a:solidFill>
                <a:effectLst>
                  <a:outerShdw blurRad="38100" dist="38100" dir="2700000" algn="tl">
                    <a:srgbClr val="000000">
                      <a:alpha val="43137"/>
                    </a:srgbClr>
                  </a:outerShdw>
                </a:effectLst>
                <a:cs typeface="Arial" charset="0"/>
              </a:rPr>
              <a:t>, O sons of Israel, For </a:t>
            </a:r>
            <a:r>
              <a:rPr lang="en-US" sz="3400" b="1" u="sng" dirty="0">
                <a:solidFill>
                  <a:srgbClr val="FFFFCC"/>
                </a:solidFill>
                <a:effectLst>
                  <a:outerShdw blurRad="38100" dist="38100" dir="2700000" algn="tl">
                    <a:srgbClr val="000000">
                      <a:alpha val="43137"/>
                    </a:srgbClr>
                  </a:outerShdw>
                </a:effectLst>
                <a:cs typeface="Arial" charset="0"/>
              </a:rPr>
              <a:t>the </a:t>
            </a:r>
            <a:r>
              <a:rPr lang="en-US" sz="3400" b="1" u="sng" cap="small" dirty="0">
                <a:solidFill>
                  <a:srgbClr val="FFFFCC"/>
                </a:solidFill>
                <a:effectLst>
                  <a:outerShdw blurRad="38100" dist="38100" dir="2700000" algn="tl">
                    <a:srgbClr val="000000">
                      <a:alpha val="43137"/>
                    </a:srgbClr>
                  </a:outerShdw>
                </a:effectLst>
                <a:cs typeface="Arial" charset="0"/>
              </a:rPr>
              <a:t>Lord</a:t>
            </a:r>
            <a:r>
              <a:rPr lang="en-US" sz="3400" b="1" u="sng" dirty="0">
                <a:solidFill>
                  <a:srgbClr val="FFFFCC"/>
                </a:solidFill>
                <a:effectLst>
                  <a:outerShdw blurRad="38100" dist="38100" dir="2700000" algn="tl">
                    <a:srgbClr val="000000">
                      <a:alpha val="43137"/>
                    </a:srgbClr>
                  </a:outerShdw>
                </a:effectLst>
                <a:cs typeface="Arial" charset="0"/>
              </a:rPr>
              <a:t> has a case against the inhabitants of the land</a:t>
            </a:r>
            <a:r>
              <a:rPr lang="en-US" sz="3400" dirty="0">
                <a:solidFill>
                  <a:srgbClr val="FFFFFF"/>
                </a:solidFill>
                <a:effectLst>
                  <a:outerShdw blurRad="38100" dist="38100" dir="2700000" algn="tl">
                    <a:srgbClr val="000000">
                      <a:alpha val="43137"/>
                    </a:srgbClr>
                  </a:outerShdw>
                </a:effectLst>
                <a:cs typeface="Arial" charset="0"/>
              </a:rPr>
              <a:t>, Because there is no faithfulness or kindness Or knowledge of God in the land.</a:t>
            </a:r>
            <a:r>
              <a:rPr lang="en-US" sz="3400" baseline="30000" dirty="0">
                <a:solidFill>
                  <a:srgbClr val="FFFFFF"/>
                </a:solidFill>
                <a:effectLst>
                  <a:outerShdw blurRad="38100" dist="38100" dir="2700000" algn="tl">
                    <a:srgbClr val="000000">
                      <a:alpha val="43137"/>
                    </a:srgbClr>
                  </a:outerShdw>
                </a:effectLst>
                <a:cs typeface="Arial" charset="0"/>
              </a:rPr>
              <a:t>2 </a:t>
            </a:r>
            <a:r>
              <a:rPr lang="en-US" sz="3400" i="1" dirty="0">
                <a:solidFill>
                  <a:srgbClr val="FFFFFF"/>
                </a:solidFill>
                <a:effectLst>
                  <a:outerShdw blurRad="38100" dist="38100" dir="2700000" algn="tl">
                    <a:srgbClr val="000000">
                      <a:alpha val="43137"/>
                    </a:srgbClr>
                  </a:outerShdw>
                </a:effectLst>
                <a:cs typeface="Arial" charset="0"/>
              </a:rPr>
              <a:t>There is</a:t>
            </a:r>
            <a:r>
              <a:rPr lang="en-US" sz="3400" dirty="0">
                <a:solidFill>
                  <a:srgbClr val="FFFFFF"/>
                </a:solidFill>
                <a:effectLst>
                  <a:outerShdw blurRad="38100" dist="38100" dir="2700000" algn="tl">
                    <a:srgbClr val="000000">
                      <a:alpha val="43137"/>
                    </a:srgbClr>
                  </a:outerShdw>
                </a:effectLst>
                <a:cs typeface="Arial" charset="0"/>
              </a:rPr>
              <a:t> swearing, deception, murder, stealing and adultery. They employ violence, so that bloodshed follows bloodshed.</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7" name="Picture 2" descr="http://3.bp.blogspot.com/-QEkPt30fRNQ/US-EfJsZfRI/AAAAAAAASK4/JnP_SUUHRas/s1600/a.jpg">
            <a:extLst>
              <a:ext uri="{FF2B5EF4-FFF2-40B4-BE49-F238E27FC236}">
                <a16:creationId xmlns:a16="http://schemas.microsoft.com/office/drawing/2014/main" id="{A7FD37E0-1C14-457D-937A-416154EF6B82}"/>
              </a:ext>
            </a:extLst>
          </p:cNvPr>
          <p:cNvPicPr>
            <a:picLocks noChangeAspect="1" noChangeArrowheads="1"/>
          </p:cNvPicPr>
          <p:nvPr/>
        </p:nvPicPr>
        <p:blipFill>
          <a:blip r:embed="rId3" cstate="print"/>
          <a:srcRect/>
          <a:stretch>
            <a:fillRect/>
          </a:stretch>
        </p:blipFill>
        <p:spPr bwMode="auto">
          <a:xfrm>
            <a:off x="5072063" y="3429000"/>
            <a:ext cx="2047875" cy="1371600"/>
          </a:xfrm>
          <a:prstGeom prst="rect">
            <a:avLst/>
          </a:prstGeom>
          <a:noFill/>
          <a:ln w="9525">
            <a:noFill/>
            <a:miter lim="800000"/>
            <a:headEnd/>
            <a:tailEnd/>
          </a:ln>
        </p:spPr>
      </p:pic>
    </p:spTree>
    <p:extLst>
      <p:ext uri="{BB962C8B-B14F-4D97-AF65-F5344CB8AC3E}">
        <p14:creationId xmlns:p14="http://schemas.microsoft.com/office/powerpoint/2010/main" val="326770128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7619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2388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3EE593B-7D58-442D-AD88-2B0DD02DA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731" y="91440"/>
            <a:ext cx="8320539" cy="6675120"/>
          </a:xfrm>
          <a:prstGeom prst="rect">
            <a:avLst/>
          </a:prstGeom>
        </p:spPr>
      </p:pic>
    </p:spTree>
    <p:extLst>
      <p:ext uri="{BB962C8B-B14F-4D97-AF65-F5344CB8AC3E}">
        <p14:creationId xmlns:p14="http://schemas.microsoft.com/office/powerpoint/2010/main" val="400284138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80520269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1:15</a:t>
            </a:r>
            <a:r>
              <a:rPr lang="en-US" dirty="0">
                <a:effectLst>
                  <a:outerShdw blurRad="38100" dist="38100" dir="2700000" algn="tl">
                    <a:srgbClr val="000000">
                      <a:alpha val="43137"/>
                    </a:srgbClr>
                  </a:outerShdw>
                </a:effectLst>
              </a:rPr>
              <a:t> (RSB:NASB1995U): 1:15 they furthered the disaster. Lit., they helped for evil. Though the heathen nations were used of God to punish Israel, they went too far in trying to annihilate her.”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148892236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93368"/>
            <a:ext cx="757292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Several features are noteworthy in this vision: (1) God takes account of everyone that lifts his hand against Israel; (2) He has complete knowledge of the dejected condition of His people and the extent of their injury; and (3) He has already provided the punishment for every foe of His chosen ones. As a definite matter of history three of the empires or kingdoms symbolized by the horns already know of the visitation of God upon them</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42-43.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1486713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5236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
  <TotalTime>19751</TotalTime>
  <Words>3777</Words>
  <Application>Microsoft Office PowerPoint</Application>
  <PresentationFormat>Widescreen</PresentationFormat>
  <Paragraphs>369</Paragraphs>
  <Slides>87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Times New Roman</vt:lpstr>
      <vt:lpstr>Wingdings</vt:lpstr>
      <vt:lpstr>Azure</vt:lpstr>
      <vt:lpstr>PowerPoint Presentation</vt:lpstr>
      <vt:lpstr>Introductory Matters</vt:lpstr>
      <vt:lpstr>Introductory Matters</vt:lpstr>
      <vt:lpstr>Structure</vt:lpstr>
      <vt:lpstr>Structure</vt:lpstr>
      <vt:lpstr>I. Introductory call to repentance  (1:1-6)</vt:lpstr>
      <vt:lpstr>PowerPoint Presentation</vt:lpstr>
      <vt:lpstr>PowerPoint Presentation</vt:lpstr>
      <vt:lpstr>PowerPoint Presentation</vt:lpstr>
      <vt:lpstr>Six Parts of a Suzerain-Vassal Treaty in Deuteronomy</vt:lpstr>
      <vt:lpstr>Israel's Judgments</vt:lpstr>
      <vt:lpstr>Israel's Judgments</vt:lpstr>
      <vt:lpstr>PowerPoint Presentation</vt:lpstr>
      <vt:lpstr>PowerPoint Presentation</vt:lpstr>
      <vt:lpstr>PowerPoint Presentation</vt:lpstr>
      <vt:lpstr>PowerPoint Presentation</vt:lpstr>
      <vt:lpstr>Structure</vt:lpstr>
      <vt:lpstr>II. Eight Night Visions  (1:7‒6:15)</vt:lpstr>
      <vt:lpstr>PowerPoint Presentation</vt:lpstr>
      <vt:lpstr>II. Eight Night Visions  (1:7‒6:15)</vt:lpstr>
      <vt:lpstr>Rider &amp; Horses Among the Myrtle Trees  (1:7-17)</vt:lpstr>
      <vt:lpstr>Rider &amp; Horses Among the Myrtle Trees  (1:7-17)</vt:lpstr>
      <vt:lpstr>PowerPoint Presentation</vt:lpstr>
      <vt:lpstr>PowerPoint Presentation</vt:lpstr>
      <vt:lpstr>Rider &amp; Horses Among the Myrtle Trees  (1:7-17)</vt:lpstr>
      <vt:lpstr>Rider &amp; Horses Among the Myrtle Trees  (1:7-17)</vt:lpstr>
      <vt:lpstr>III. Interpretation  (1:9-11)</vt:lpstr>
      <vt:lpstr>III. Interpretation  (1:9-11)</vt:lpstr>
      <vt:lpstr>III. Interpretation  (1:9-11)</vt:lpstr>
      <vt:lpstr>III. Interpretation  (1:9-11)</vt:lpstr>
      <vt:lpstr>III. Interpretation  (1:9-11)</vt:lpstr>
      <vt:lpstr>PowerPoint Presentation</vt:lpstr>
      <vt:lpstr>PowerPoint Presentation</vt:lpstr>
      <vt:lpstr>PowerPoint Presentation</vt:lpstr>
      <vt:lpstr>PowerPoint Presentation</vt:lpstr>
      <vt:lpstr>PowerPoint Presentation</vt:lpstr>
      <vt:lpstr>PowerPoint Presentation</vt:lpstr>
      <vt:lpstr>Rider &amp; Horses Among the Myrtle Trees  (1:7-17)</vt:lpstr>
      <vt:lpstr>IV. Explanation  (1:12-17)</vt:lpstr>
      <vt:lpstr>IV. Explanation  (1:12-17)</vt:lpstr>
      <vt:lpstr>PowerPoint Presentation</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PowerPoint Presentation</vt:lpstr>
      <vt:lpstr>IV. Explanation  (1:12-17)</vt:lpstr>
      <vt:lpstr>ISRAEL’S FOUR TEMPLES</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II. Eight Night Visions  (1:7‒6:15)</vt:lpstr>
      <vt:lpstr>PowerPoint Presentation</vt:lpstr>
      <vt:lpstr>2. The Four Horses &amp; Four Craftsmen  (1:8-21)</vt:lpstr>
      <vt:lpstr>2. The Four Horses &amp; Four Craftsmen  (1:8-21)</vt:lpstr>
      <vt:lpstr>2. The Four Horses &amp; Four Craftsmen  (1:8-21)</vt:lpstr>
      <vt:lpstr>2. The Four Horses &amp; Four Craftsmen  (1:8-21)</vt:lpstr>
      <vt:lpstr>PowerPoint Presentation</vt:lpstr>
      <vt:lpstr>Six Parts of a Suzerain-Vassal Treaty in Deuteronomy</vt:lpstr>
      <vt:lpstr>PowerPoint Presentation</vt:lpstr>
      <vt:lpstr>PowerPoint Presentation</vt:lpstr>
      <vt:lpstr>PowerPoint Presentation</vt:lpstr>
      <vt:lpstr>2. The Four Horses &amp; Four Craftsmen  (1:8-21)</vt:lpstr>
      <vt:lpstr>2. The Four Horses &amp; Four Craftsmen  (1:8-21)</vt:lpstr>
      <vt:lpstr>2. The Four Horses &amp; Four Craftsmen  (1:8-21)</vt:lpstr>
      <vt:lpstr>PowerPoint Presentation</vt:lpstr>
      <vt:lpstr>PowerPoint Presentation</vt:lpstr>
      <vt:lpstr>PowerPoint Presentation</vt:lpstr>
      <vt:lpstr>PowerPoint Presentation</vt:lpstr>
      <vt:lpstr>Conclusion</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004 - 1v4-21 - 16 X 9</dc:title>
  <dc:subject>Zechariah</dc:subject>
  <dc:creator>A. Woods</dc:creator>
  <dc:description>Modified by Jim McGowan</dc:description>
  <cp:lastModifiedBy>Andy Woods</cp:lastModifiedBy>
  <cp:revision>2034</cp:revision>
  <cp:lastPrinted>2021-10-13T03:57:53Z</cp:lastPrinted>
  <dcterms:created xsi:type="dcterms:W3CDTF">2009-03-17T12:21:13Z</dcterms:created>
  <dcterms:modified xsi:type="dcterms:W3CDTF">2021-10-13T15:01:43Z</dcterms:modified>
</cp:coreProperties>
</file>