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6"/>
  </p:notesMasterIdLst>
  <p:handoutMasterIdLst>
    <p:handoutMasterId r:id="rId57"/>
  </p:handoutMasterIdLst>
  <p:sldIdLst>
    <p:sldId id="2094" r:id="rId2"/>
    <p:sldId id="2064" r:id="rId3"/>
    <p:sldId id="1984" r:id="rId4"/>
    <p:sldId id="7886" r:id="rId5"/>
    <p:sldId id="7802" r:id="rId6"/>
    <p:sldId id="1985" r:id="rId7"/>
    <p:sldId id="2039" r:id="rId8"/>
    <p:sldId id="7909" r:id="rId9"/>
    <p:sldId id="2130" r:id="rId10"/>
    <p:sldId id="7895" r:id="rId11"/>
    <p:sldId id="7921" r:id="rId12"/>
    <p:sldId id="2329" r:id="rId13"/>
    <p:sldId id="7889" r:id="rId14"/>
    <p:sldId id="4461" r:id="rId15"/>
    <p:sldId id="7922" r:id="rId16"/>
    <p:sldId id="7917" r:id="rId17"/>
    <p:sldId id="7871" r:id="rId18"/>
    <p:sldId id="7897" r:id="rId19"/>
    <p:sldId id="2055" r:id="rId20"/>
    <p:sldId id="7910" r:id="rId21"/>
    <p:sldId id="7661" r:id="rId22"/>
    <p:sldId id="7911" r:id="rId23"/>
    <p:sldId id="7912" r:id="rId24"/>
    <p:sldId id="3146" r:id="rId25"/>
    <p:sldId id="7913" r:id="rId26"/>
    <p:sldId id="3538" r:id="rId27"/>
    <p:sldId id="7905" r:id="rId28"/>
    <p:sldId id="7914" r:id="rId29"/>
    <p:sldId id="7906" r:id="rId30"/>
    <p:sldId id="5139" r:id="rId31"/>
    <p:sldId id="7915" r:id="rId32"/>
    <p:sldId id="7907" r:id="rId33"/>
    <p:sldId id="7918" r:id="rId34"/>
    <p:sldId id="7792" r:id="rId35"/>
    <p:sldId id="7920" r:id="rId36"/>
    <p:sldId id="7883" r:id="rId37"/>
    <p:sldId id="7884" r:id="rId38"/>
    <p:sldId id="2380" r:id="rId39"/>
    <p:sldId id="7734" r:id="rId40"/>
    <p:sldId id="7735" r:id="rId41"/>
    <p:sldId id="5135" r:id="rId42"/>
    <p:sldId id="7916" r:id="rId43"/>
    <p:sldId id="7908" r:id="rId44"/>
    <p:sldId id="2081" r:id="rId45"/>
    <p:sldId id="6670" r:id="rId46"/>
    <p:sldId id="7885" r:id="rId47"/>
    <p:sldId id="3093" r:id="rId48"/>
    <p:sldId id="5552" r:id="rId49"/>
    <p:sldId id="5934" r:id="rId50"/>
    <p:sldId id="2018" r:id="rId51"/>
    <p:sldId id="7655" r:id="rId52"/>
    <p:sldId id="7896" r:id="rId53"/>
    <p:sldId id="7919" r:id="rId54"/>
    <p:sldId id="7656" r:id="rId55"/>
  </p:sldIdLst>
  <p:sldSz cx="12192000" cy="6858000"/>
  <p:notesSz cx="7315200" cy="9601200"/>
  <p:custDataLst>
    <p:tags r:id="rId58"/>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4D4D4D"/>
    <a:srgbClr val="0000CC"/>
    <a:srgbClr val="CCCCFF"/>
    <a:srgbClr val="FFCCFF"/>
    <a:srgbClr val="00CCFF"/>
    <a:srgbClr val="66FF66"/>
    <a:srgbClr val="33CC33"/>
    <a:srgbClr val="00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2" autoAdjust="0"/>
    <p:restoredTop sz="95478" autoAdjust="0"/>
  </p:normalViewPr>
  <p:slideViewPr>
    <p:cSldViewPr>
      <p:cViewPr varScale="1">
        <p:scale>
          <a:sx n="107" d="100"/>
          <a:sy n="107" d="100"/>
        </p:scale>
        <p:origin x="730" y="86"/>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notesViewPr>
    <p:cSldViewPr>
      <p:cViewPr varScale="1">
        <p:scale>
          <a:sx n="81" d="100"/>
          <a:sy n="81" d="100"/>
        </p:scale>
        <p:origin x="4142"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054 - 12v1-3 </a:t>
            </a:r>
          </a:p>
          <a:p>
            <a:pPr>
              <a:defRPr/>
            </a:pPr>
            <a:r>
              <a:rPr lang="en-US" sz="1600" dirty="0"/>
              <a:t>10-10-2021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10/10/2021</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54</a:t>
            </a:fld>
            <a:endParaRPr lang="en-US" altLang="en-US" dirty="0"/>
          </a:p>
        </p:txBody>
      </p:sp>
    </p:spTree>
    <p:extLst>
      <p:ext uri="{BB962C8B-B14F-4D97-AF65-F5344CB8AC3E}">
        <p14:creationId xmlns:p14="http://schemas.microsoft.com/office/powerpoint/2010/main" val="474204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1226211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10/10/2021</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4246998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8" r:id="rId12"/>
    <p:sldLayoutId id="2147488919"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wmf"/><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11:27</a:t>
            </a:r>
            <a:r>
              <a:rPr lang="en-US" sz="3600" dirty="0">
                <a:effectLst>
                  <a:outerShdw blurRad="38100" dist="38100" dir="2700000" algn="tl">
                    <a:srgbClr val="000000">
                      <a:alpha val="43137"/>
                    </a:srgbClr>
                  </a:outerShdw>
                </a:effectLst>
                <a:cs typeface="Calibri" panose="020F0502020204030204" pitchFamily="34" charset="0"/>
              </a:rPr>
              <a:t>‒12:3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 New Nation</a:t>
            </a:r>
          </a:p>
        </p:txBody>
      </p:sp>
      <p:sp>
        <p:nvSpPr>
          <p:cNvPr id="161795" name="Rectangle 3"/>
          <p:cNvSpPr>
            <a:spLocks noGrp="1" noChangeArrowheads="1"/>
          </p:cNvSpPr>
          <p:nvPr>
            <p:ph type="body" idx="1"/>
          </p:nvPr>
        </p:nvSpPr>
        <p:spPr>
          <a:xfrm>
            <a:off x="585217" y="1371600"/>
            <a:ext cx="6539483" cy="5105400"/>
          </a:xfrm>
        </p:spPr>
        <p:txBody>
          <a:bodyPr/>
          <a:lstStyle/>
          <a:p>
            <a:pPr marL="574675" lvl="1" indent="-574675" eaLnBrk="1" hangingPunct="1">
              <a:spcBef>
                <a:spcPts val="0"/>
              </a:spcBef>
              <a:spcAft>
                <a:spcPts val="3000"/>
              </a:spcAft>
              <a:buClr>
                <a:schemeClr val="tx2"/>
              </a:buClr>
              <a:buSzPct val="100000"/>
              <a:buFont typeface="+mj-lt"/>
              <a:buAutoNum type="romanUcPeriod"/>
              <a:defRPr/>
            </a:pPr>
            <a:r>
              <a:rPr lang="en-US" dirty="0"/>
              <a:t>A new record (Gen. 11:27a)</a:t>
            </a:r>
          </a:p>
          <a:p>
            <a:pPr marL="574675" lvl="1" indent="-574675" eaLnBrk="1" hangingPunct="1">
              <a:spcBef>
                <a:spcPts val="0"/>
              </a:spcBef>
              <a:spcAft>
                <a:spcPts val="3000"/>
              </a:spcAft>
              <a:buClr>
                <a:schemeClr val="tx2"/>
              </a:buClr>
              <a:buSzPct val="100000"/>
              <a:buFont typeface="+mj-lt"/>
              <a:buAutoNum type="romanUcPeriod"/>
              <a:defRPr/>
            </a:pPr>
            <a:r>
              <a:rPr lang="en-US" dirty="0"/>
              <a:t>A new family (Gen. 11:27b-29)</a:t>
            </a:r>
          </a:p>
          <a:p>
            <a:pPr marL="574675" lvl="1" indent="-574675" eaLnBrk="1" hangingPunct="1">
              <a:spcBef>
                <a:spcPts val="0"/>
              </a:spcBef>
              <a:spcAft>
                <a:spcPts val="3000"/>
              </a:spcAft>
              <a:buClr>
                <a:schemeClr val="tx2"/>
              </a:buClr>
              <a:buSzPct val="100000"/>
              <a:buFont typeface="+mj-lt"/>
              <a:buAutoNum type="romanUcPeriod"/>
              <a:defRPr/>
            </a:pPr>
            <a:r>
              <a:rPr lang="en-US" dirty="0"/>
              <a:t>A new crisis (Gen. 11:30)</a:t>
            </a:r>
          </a:p>
          <a:p>
            <a:pPr marL="574675" lvl="1" indent="-574675" eaLnBrk="1" hangingPunct="1">
              <a:spcBef>
                <a:spcPts val="0"/>
              </a:spcBef>
              <a:spcAft>
                <a:spcPts val="3000"/>
              </a:spcAft>
              <a:buClr>
                <a:schemeClr val="tx2"/>
              </a:buClr>
              <a:buSzPct val="100000"/>
              <a:buFont typeface="+mj-lt"/>
              <a:buAutoNum type="romanUcPeriod"/>
              <a:defRPr/>
            </a:pPr>
            <a:r>
              <a:rPr lang="en-US" dirty="0"/>
              <a:t>A new journey (Gen. 11:31)</a:t>
            </a:r>
          </a:p>
          <a:p>
            <a:pPr marL="574675" lvl="1" indent="-574675" eaLnBrk="1" hangingPunct="1">
              <a:spcBef>
                <a:spcPts val="0"/>
              </a:spcBef>
              <a:spcAft>
                <a:spcPts val="3000"/>
              </a:spcAft>
              <a:buClr>
                <a:schemeClr val="tx2"/>
              </a:buClr>
              <a:buSzPct val="100000"/>
              <a:buFont typeface="+mj-lt"/>
              <a:buAutoNum type="romanUcPeriod"/>
              <a:defRPr/>
            </a:pPr>
            <a:r>
              <a:rPr lang="en-US" dirty="0"/>
              <a:t>A death (Gen. 11:32)</a:t>
            </a:r>
          </a:p>
          <a:p>
            <a:pPr marL="574675" lvl="1" indent="-574675" eaLnBrk="1" hangingPunct="1">
              <a:spcBef>
                <a:spcPts val="0"/>
              </a:spcBef>
              <a:spcAft>
                <a:spcPts val="3000"/>
              </a:spcAft>
              <a:buClr>
                <a:schemeClr val="tx2"/>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n-ea"/>
                <a:cs typeface="+mn-cs"/>
              </a:rPr>
              <a:t>New promises (Gen. 12:1-3)</a:t>
            </a:r>
          </a:p>
        </p:txBody>
      </p:sp>
      <p:pic>
        <p:nvPicPr>
          <p:cNvPr id="6" name="Picture 5">
            <a:extLst>
              <a:ext uri="{FF2B5EF4-FFF2-40B4-BE49-F238E27FC236}">
                <a16:creationId xmlns:a16="http://schemas.microsoft.com/office/drawing/2014/main" id="{7DC209E0-01F8-4E8D-86F1-A63C648027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513981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Tree>
    <p:extLst>
      <p:ext uri="{BB962C8B-B14F-4D97-AF65-F5344CB8AC3E}">
        <p14:creationId xmlns:p14="http://schemas.microsoft.com/office/powerpoint/2010/main" val="2460219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Proverbs 3:5-6</a:t>
            </a:r>
          </a:p>
          <a:p>
            <a:pPr algn="just"/>
            <a:r>
              <a:rPr lang="en-US" altLang="en-US" sz="3600" dirty="0">
                <a:latin typeface="Calibri" panose="020F0502020204030204" pitchFamily="34" charset="0"/>
              </a:rPr>
              <a:t>“</a:t>
            </a:r>
            <a:r>
              <a:rPr lang="en-US" sz="3600" b="1" u="sng" dirty="0">
                <a:solidFill>
                  <a:srgbClr val="FFFFCC"/>
                </a:solidFill>
                <a:latin typeface="Calibri" panose="020F0502020204030204" pitchFamily="34" charset="0"/>
              </a:rPr>
              <a:t>Trust</a:t>
            </a:r>
            <a:r>
              <a:rPr lang="en-US" sz="3600" dirty="0">
                <a:latin typeface="Calibri" panose="020F0502020204030204" pitchFamily="34" charset="0"/>
              </a:rPr>
              <a:t> in the </a:t>
            </a:r>
            <a:r>
              <a:rPr lang="en-US" sz="3600" cap="small" dirty="0">
                <a:latin typeface="Calibri" panose="020F0502020204030204" pitchFamily="34" charset="0"/>
              </a:rPr>
              <a:t>Lord</a:t>
            </a:r>
            <a:r>
              <a:rPr lang="en-US" sz="3600" dirty="0">
                <a:latin typeface="Calibri" panose="020F0502020204030204" pitchFamily="34" charset="0"/>
              </a:rPr>
              <a:t> with all your heart And do not </a:t>
            </a:r>
            <a:r>
              <a:rPr lang="en-US" sz="3600" b="1" u="sng" dirty="0">
                <a:solidFill>
                  <a:srgbClr val="FFFFCC"/>
                </a:solidFill>
                <a:latin typeface="Calibri" panose="020F0502020204030204" pitchFamily="34" charset="0"/>
              </a:rPr>
              <a:t>lean</a:t>
            </a:r>
            <a:r>
              <a:rPr lang="en-US" sz="3600" dirty="0">
                <a:latin typeface="Calibri" panose="020F0502020204030204" pitchFamily="34" charset="0"/>
              </a:rPr>
              <a:t> on your own understanding.</a:t>
            </a:r>
            <a:r>
              <a:rPr lang="en-US" sz="3600" baseline="30000" dirty="0">
                <a:latin typeface="Calibri" panose="020F0502020204030204" pitchFamily="34" charset="0"/>
              </a:rPr>
              <a:t> </a:t>
            </a:r>
            <a:r>
              <a:rPr lang="en-US" sz="3600" dirty="0">
                <a:latin typeface="Calibri" panose="020F0502020204030204" pitchFamily="34" charset="0"/>
              </a:rPr>
              <a:t>In all your ways </a:t>
            </a:r>
            <a:r>
              <a:rPr lang="en-US" sz="3600" b="1" u="sng" dirty="0">
                <a:solidFill>
                  <a:srgbClr val="FFFFCC"/>
                </a:solidFill>
                <a:latin typeface="Calibri" panose="020F0502020204030204" pitchFamily="34" charset="0"/>
              </a:rPr>
              <a:t>acknowledge</a:t>
            </a:r>
            <a:r>
              <a:rPr lang="en-US" sz="3600" dirty="0">
                <a:latin typeface="Calibri" panose="020F0502020204030204" pitchFamily="34" charset="0"/>
              </a:rPr>
              <a:t> Him, And He will make your </a:t>
            </a:r>
            <a:r>
              <a:rPr lang="en-US" sz="3600" b="1" u="sng" dirty="0">
                <a:solidFill>
                  <a:srgbClr val="FFFFCC"/>
                </a:solidFill>
                <a:latin typeface="Calibri" panose="020F0502020204030204" pitchFamily="34" charset="0"/>
              </a:rPr>
              <a:t>paths straight</a:t>
            </a:r>
            <a:r>
              <a:rPr lang="en-US" sz="3600" dirty="0">
                <a:latin typeface="Calibri" panose="020F0502020204030204" pitchFamily="34" charset="0"/>
              </a:rPr>
              <a:t>.</a:t>
            </a:r>
            <a:r>
              <a:rPr lang="en-US" altLang="en-US" sz="3600" dirty="0">
                <a:latin typeface="Calibri" panose="020F0502020204030204" pitchFamily="34" charset="0"/>
              </a:rPr>
              <a:t>”</a:t>
            </a:r>
          </a:p>
        </p:txBody>
      </p:sp>
      <p:pic>
        <p:nvPicPr>
          <p:cNvPr id="2" name="Picture 1">
            <a:extLst>
              <a:ext uri="{FF2B5EF4-FFF2-40B4-BE49-F238E27FC236}">
                <a16:creationId xmlns:a16="http://schemas.microsoft.com/office/drawing/2014/main" id="{75DB3859-5C0C-4A75-90EA-5CC3221F0E86}"/>
              </a:ext>
            </a:extLst>
          </p:cNvPr>
          <p:cNvPicPr>
            <a:picLocks noChangeAspect="1"/>
          </p:cNvPicPr>
          <p:nvPr/>
        </p:nvPicPr>
        <p:blipFill>
          <a:blip r:embed="rId3"/>
          <a:stretch>
            <a:fillRect/>
          </a:stretch>
        </p:blipFill>
        <p:spPr>
          <a:xfrm>
            <a:off x="4953000" y="2514600"/>
            <a:ext cx="2286000" cy="2286000"/>
          </a:xfrm>
          <a:prstGeom prst="rect">
            <a:avLst/>
          </a:prstGeom>
        </p:spPr>
      </p:pic>
    </p:spTree>
    <p:extLst>
      <p:ext uri="{BB962C8B-B14F-4D97-AF65-F5344CB8AC3E}">
        <p14:creationId xmlns:p14="http://schemas.microsoft.com/office/powerpoint/2010/main" val="4191710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0551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576267-9124-470E-9475-F1D2F8C69B6D}"/>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5216813"/>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Jeremiah 31:35-37</a:t>
            </a:r>
          </a:p>
          <a:p>
            <a:pPr algn="just"/>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gives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sun for light by day And the fixed order of the moon and the stars for light by night</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stirs up the sea so that its waves roar;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is His name:</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36 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this fixed order departs From before Me,” declares the Lord</a:t>
            </a:r>
            <a:r>
              <a:rPr lang="en-US" sz="31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offspring of Israel also will cease From being a nation before Me</a:t>
            </a:r>
            <a:r>
              <a:rPr lang="en-US" sz="31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“If the heavens above can be measured And the foundations of the earth searched out below, Then I will also cast off all the offspring of Israel For all that they have done,” declares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35722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2:11, 13</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statement is trustworthy:…If we are faithless, He remains faithful, for He cannot deny Himself.</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85E883B8-9004-4AE2-9DA9-F3DACD811DA0}"/>
              </a:ext>
            </a:extLst>
          </p:cNvPr>
          <p:cNvPicPr>
            <a:picLocks noChangeAspect="1"/>
          </p:cNvPicPr>
          <p:nvPr/>
        </p:nvPicPr>
        <p:blipFill rotWithShape="1">
          <a:blip r:embed="rId3"/>
          <a:srcRect l="10001" r="7499" b="21257"/>
          <a:stretch/>
        </p:blipFill>
        <p:spPr>
          <a:xfrm>
            <a:off x="4566206" y="2514600"/>
            <a:ext cx="3059589" cy="2286000"/>
          </a:xfrm>
          <a:prstGeom prst="rect">
            <a:avLst/>
          </a:prstGeom>
        </p:spPr>
      </p:pic>
    </p:spTree>
    <p:extLst>
      <p:ext uri="{BB962C8B-B14F-4D97-AF65-F5344CB8AC3E}">
        <p14:creationId xmlns:p14="http://schemas.microsoft.com/office/powerpoint/2010/main" val="382347087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59029E-6267-449B-A134-8C1BA8505E4E}"/>
              </a:ext>
            </a:extLst>
          </p:cNvPr>
          <p:cNvPicPr>
            <a:picLocks noChangeAspect="1"/>
          </p:cNvPicPr>
          <p:nvPr/>
        </p:nvPicPr>
        <p:blipFill>
          <a:blip r:embed="rId2"/>
          <a:stretch>
            <a:fillRect/>
          </a:stretch>
        </p:blipFill>
        <p:spPr>
          <a:xfrm>
            <a:off x="0" y="0"/>
            <a:ext cx="12192000" cy="6857999"/>
          </a:xfrm>
          <a:prstGeom prst="rect">
            <a:avLst/>
          </a:prstGeom>
        </p:spPr>
      </p:pic>
      <p:sp>
        <p:nvSpPr>
          <p:cNvPr id="64514" name="Rectangle 1"/>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2:13</a:t>
            </a:r>
          </a:p>
          <a:p>
            <a:pPr algn="just"/>
            <a:r>
              <a:rPr lang="en-US" altLang="en-US" sz="3600" dirty="0">
                <a:latin typeface="Calibri" panose="020F0502020204030204" pitchFamily="34" charset="0"/>
              </a:rPr>
              <a:t>“</a:t>
            </a:r>
            <a:r>
              <a:rPr lang="en-US" sz="3600" b="0" i="0" u="none" strike="noStrike" dirty="0">
                <a:effectLst/>
                <a:latin typeface="system-ui"/>
              </a:rPr>
              <a:t>If we are faithless, He remains faithful, for He cannot deny Himself</a:t>
            </a:r>
            <a:r>
              <a:rPr lang="en-US" sz="3600" dirty="0">
                <a:latin typeface="Calibri" panose="020F0502020204030204" pitchFamily="34" charset="0"/>
              </a:rPr>
              <a:t>.</a:t>
            </a:r>
            <a:r>
              <a:rPr lang="en-US" altLang="en-US" sz="3600" dirty="0">
                <a:latin typeface="Calibri" panose="020F0502020204030204" pitchFamily="34" charset="0"/>
              </a:rPr>
              <a:t>”</a:t>
            </a:r>
          </a:p>
        </p:txBody>
      </p:sp>
      <p:pic>
        <p:nvPicPr>
          <p:cNvPr id="6" name="Picture 5">
            <a:extLst>
              <a:ext uri="{FF2B5EF4-FFF2-40B4-BE49-F238E27FC236}">
                <a16:creationId xmlns:a16="http://schemas.microsoft.com/office/drawing/2014/main" id="{8A27EE7A-8E57-4295-B4EB-39C7CC21614E}"/>
              </a:ext>
            </a:extLst>
          </p:cNvPr>
          <p:cNvPicPr>
            <a:picLocks noChangeAspect="1"/>
          </p:cNvPicPr>
          <p:nvPr/>
        </p:nvPicPr>
        <p:blipFill rotWithShape="1">
          <a:blip r:embed="rId3"/>
          <a:srcRect l="10001" r="7499" b="21257"/>
          <a:stretch/>
        </p:blipFill>
        <p:spPr>
          <a:xfrm>
            <a:off x="4566206" y="2514600"/>
            <a:ext cx="3059589" cy="2286000"/>
          </a:xfrm>
          <a:prstGeom prst="rect">
            <a:avLst/>
          </a:prstGeom>
        </p:spPr>
      </p:pic>
    </p:spTree>
    <p:extLst>
      <p:ext uri="{BB962C8B-B14F-4D97-AF65-F5344CB8AC3E}">
        <p14:creationId xmlns:p14="http://schemas.microsoft.com/office/powerpoint/2010/main" val="497268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980873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054818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838857" y="343285"/>
            <a:ext cx="8514286" cy="6171429"/>
          </a:xfrm>
          <a:prstGeom prst="rect">
            <a:avLst/>
          </a:prstGeom>
        </p:spPr>
      </p:pic>
    </p:spTree>
    <p:extLst>
      <p:ext uri="{BB962C8B-B14F-4D97-AF65-F5344CB8AC3E}">
        <p14:creationId xmlns:p14="http://schemas.microsoft.com/office/powerpoint/2010/main" val="1106824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E7F1DD-30FD-46F0-8C66-85C8434E18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350175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CA5A34-366F-4694-9ECF-ABC2BDF1A2DF}"/>
              </a:ext>
            </a:extLst>
          </p:cNvPr>
          <p:cNvPicPr>
            <a:picLocks noChangeAspect="1"/>
          </p:cNvPicPr>
          <p:nvPr/>
        </p:nvPicPr>
        <p:blipFill rotWithShape="1">
          <a:blip r:embed="rId2"/>
          <a:srcRect l="1488" t="3488" r="2403" b="2325"/>
          <a:stretch/>
        </p:blipFill>
        <p:spPr>
          <a:xfrm>
            <a:off x="1828800" y="137160"/>
            <a:ext cx="853440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21997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52264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234608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9C073C1B-52BC-4B4C-A15E-BED4EA757449}"/>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799"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Calibri" panose="020F0502020204030204" pitchFamily="34" charset="0"/>
              </a:rPr>
              <a:t>Genesis 11:1-4</a:t>
            </a:r>
          </a:p>
          <a:p>
            <a:pPr marL="0" indent="0" algn="just" eaLnBrk="1" hangingPunct="1">
              <a:spcBef>
                <a:spcPts val="0"/>
              </a:spcBef>
              <a:spcAft>
                <a:spcPts val="600"/>
              </a:spcAft>
              <a:buNone/>
              <a:defRPr/>
            </a:pPr>
            <a:r>
              <a:rPr lang="en-US" altLang="en-US" baseline="30000" dirty="0">
                <a:effectLst>
                  <a:outerShdw blurRad="38100" dist="38100" dir="2700000" algn="tl">
                    <a:srgbClr val="000000">
                      <a:alpha val="43137"/>
                    </a:srgbClr>
                  </a:outerShdw>
                </a:effectLst>
              </a:rPr>
              <a:t>1</a:t>
            </a:r>
            <a:r>
              <a:rPr lang="en-US" altLang="en-US" dirty="0">
                <a:effectLst>
                  <a:outerShdw blurRad="38100" dist="38100" dir="2700000" algn="tl">
                    <a:srgbClr val="000000">
                      <a:alpha val="43137"/>
                    </a:srgbClr>
                  </a:outerShdw>
                </a:effectLst>
              </a:rPr>
              <a:t> Now the whole earth used the same language and the same words. </a:t>
            </a:r>
            <a:r>
              <a:rPr lang="en-US" altLang="en-US" baseline="30000" dirty="0">
                <a:effectLst>
                  <a:outerShdw blurRad="38100" dist="38100" dir="2700000" algn="tl">
                    <a:srgbClr val="000000">
                      <a:alpha val="43137"/>
                    </a:srgbClr>
                  </a:outerShdw>
                </a:effectLst>
              </a:rPr>
              <a:t>2</a:t>
            </a:r>
            <a:r>
              <a:rPr lang="en-US" altLang="en-US" dirty="0">
                <a:effectLst>
                  <a:outerShdw blurRad="38100" dist="38100" dir="2700000" algn="tl">
                    <a:srgbClr val="000000">
                      <a:alpha val="43137"/>
                    </a:srgbClr>
                  </a:outerShdw>
                </a:effectLst>
              </a:rPr>
              <a:t> It came about as they journeyed east, that they found a plain in the land of Shinar and settled there. </a:t>
            </a:r>
            <a:r>
              <a:rPr lang="en-US" altLang="en-US" baseline="30000" dirty="0">
                <a:effectLst>
                  <a:outerShdw blurRad="38100" dist="38100" dir="2700000" algn="tl">
                    <a:srgbClr val="000000">
                      <a:alpha val="43137"/>
                    </a:srgbClr>
                  </a:outerShdw>
                </a:effectLst>
              </a:rPr>
              <a:t>3</a:t>
            </a:r>
            <a:r>
              <a:rPr lang="en-US" altLang="en-US" dirty="0">
                <a:effectLst>
                  <a:outerShdw blurRad="38100" dist="38100" dir="2700000" algn="tl">
                    <a:srgbClr val="000000">
                      <a:alpha val="43137"/>
                    </a:srgbClr>
                  </a:outerShdw>
                </a:effectLst>
              </a:rPr>
              <a:t> They said to one another, “Come, let us make bricks and burn them thoroughly.” And they used brick for stone, and they used tar for mortar. </a:t>
            </a:r>
            <a:r>
              <a:rPr lang="en-US" altLang="en-US" baseline="30000" dirty="0">
                <a:effectLst>
                  <a:outerShdw blurRad="38100" dist="38100" dir="2700000" algn="tl">
                    <a:srgbClr val="000000">
                      <a:alpha val="43137"/>
                    </a:srgbClr>
                  </a:outerShdw>
                </a:effectLst>
              </a:rPr>
              <a:t>4</a:t>
            </a:r>
            <a:r>
              <a:rPr lang="en-US" altLang="en-US" dirty="0">
                <a:effectLst>
                  <a:outerShdw blurRad="38100" dist="38100" dir="2700000" algn="tl">
                    <a:srgbClr val="000000">
                      <a:alpha val="43137"/>
                    </a:srgbClr>
                  </a:outerShdw>
                </a:effectLst>
              </a:rPr>
              <a:t> They said, “Come, let us build for ourselves a city, and a tower whose top will reach into heaven, and </a:t>
            </a:r>
            <a:r>
              <a:rPr lang="en-US" altLang="en-US" b="1" u="sng" dirty="0">
                <a:solidFill>
                  <a:srgbClr val="FFFFCC"/>
                </a:solidFill>
                <a:effectLst>
                  <a:outerShdw blurRad="38100" dist="38100" dir="2700000" algn="tl">
                    <a:srgbClr val="000000">
                      <a:alpha val="43137"/>
                    </a:srgbClr>
                  </a:outerShdw>
                </a:effectLst>
              </a:rPr>
              <a:t>let us make for ourselves a name</a:t>
            </a:r>
            <a:r>
              <a:rPr lang="en-US" altLang="en-US" dirty="0">
                <a:effectLst>
                  <a:outerShdw blurRad="38100" dist="38100" dir="2700000" algn="tl">
                    <a:srgbClr val="000000">
                      <a:alpha val="43137"/>
                    </a:srgbClr>
                  </a:outerShdw>
                </a:effectLst>
              </a:rPr>
              <a:t>, otherwise we will be scattered abroad over the face of the whole earth.”</a:t>
            </a:r>
          </a:p>
        </p:txBody>
      </p:sp>
    </p:spTree>
    <p:extLst>
      <p:ext uri="{BB962C8B-B14F-4D97-AF65-F5344CB8AC3E}">
        <p14:creationId xmlns:p14="http://schemas.microsoft.com/office/powerpoint/2010/main" val="322233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6228005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0" y="0"/>
            <a:ext cx="12191999" cy="6858000"/>
          </a:xfrm>
          <a:prstGeom prst="rect">
            <a:avLst/>
          </a:prstGeom>
        </p:spPr>
      </p:pic>
      <p:sp>
        <p:nvSpPr>
          <p:cNvPr id="134147" name="Rectangle 1"/>
          <p:cNvSpPr>
            <a:spLocks noChangeArrowheads="1"/>
          </p:cNvSpPr>
          <p:nvPr/>
        </p:nvSpPr>
        <p:spPr bwMode="auto">
          <a:xfrm>
            <a:off x="600075" y="0"/>
            <a:ext cx="10982325" cy="2600712"/>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1:3</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God and Father of our Lord Jesus Christ, who has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us with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spiritual blessing in the heavenly places in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985468C-6D5A-447D-8588-AC1E379437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3344" y="2971800"/>
            <a:ext cx="2745312" cy="1828800"/>
          </a:xfrm>
          <a:prstGeom prst="rect">
            <a:avLst/>
          </a:prstGeom>
        </p:spPr>
      </p:pic>
    </p:spTree>
    <p:extLst>
      <p:ext uri="{BB962C8B-B14F-4D97-AF65-F5344CB8AC3E}">
        <p14:creationId xmlns:p14="http://schemas.microsoft.com/office/powerpoint/2010/main" val="932173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defTabSz="685800">
              <a:spcAft>
                <a:spcPts val="1200"/>
              </a:spcAft>
              <a:buClr>
                <a:schemeClr val="tx1"/>
              </a:buClr>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4099283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678549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bless those who bless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one who curses you I will curse.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1547942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9" name="Picture 8">
            <a:extLst>
              <a:ext uri="{FF2B5EF4-FFF2-40B4-BE49-F238E27FC236}">
                <a16:creationId xmlns:a16="http://schemas.microsoft.com/office/drawing/2014/main" id="{57E6D205-418D-486C-A1FC-476A121F41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628900" y="228600"/>
            <a:ext cx="6934200" cy="9906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George Washington’s Letter </a:t>
            </a:r>
            <a:br>
              <a:rPr lang="en-US" sz="2800" dirty="0">
                <a:effectLst>
                  <a:outerShdw blurRad="38100" dist="38100" dir="2700000" algn="tl">
                    <a:srgbClr val="000000">
                      <a:alpha val="43137"/>
                    </a:srgbClr>
                  </a:outerShdw>
                </a:effectLst>
                <a:cs typeface="Calibri" panose="020F0502020204030204" pitchFamily="34" charset="0"/>
              </a:rPr>
            </a:br>
            <a:r>
              <a:rPr lang="en-US" sz="1800" dirty="0">
                <a:solidFill>
                  <a:schemeClr val="tx1"/>
                </a:solidFill>
                <a:effectLst>
                  <a:outerShdw blurRad="38100" dist="38100" dir="2700000" algn="tl">
                    <a:srgbClr val="000000">
                      <a:alpha val="43137"/>
                    </a:srgbClr>
                  </a:outerShdw>
                </a:effectLst>
                <a:ea typeface="+mn-ea"/>
                <a:cs typeface="Calibri" pitchFamily="34" charset="0"/>
              </a:rPr>
              <a:t>to the Hebrew Congregation of Newport, Rhode Island,  </a:t>
            </a:r>
            <a:r>
              <a:rPr lang="en-US" sz="1800" i="1" dirty="0">
                <a:solidFill>
                  <a:schemeClr val="tx1"/>
                </a:solidFill>
                <a:effectLst>
                  <a:outerShdw blurRad="38100" dist="38100" dir="2700000" algn="tl">
                    <a:srgbClr val="000000">
                      <a:alpha val="43137"/>
                    </a:srgbClr>
                  </a:outerShdw>
                </a:effectLst>
                <a:ea typeface="+mn-ea"/>
                <a:cs typeface="Calibri" pitchFamily="34" charset="0"/>
              </a:rPr>
              <a:t>August 18, 1790</a:t>
            </a:r>
            <a:endParaRPr lang="en-US" sz="2400" i="1" dirty="0">
              <a:solidFill>
                <a:schemeClr val="tx1"/>
              </a:solidFill>
              <a:effectLst>
                <a:outerShdw blurRad="38100" dist="38100" dir="2700000" algn="tl">
                  <a:srgbClr val="000000">
                    <a:alpha val="43137"/>
                  </a:srgbClr>
                </a:outerShdw>
              </a:effectLst>
              <a:ea typeface="+mn-ea"/>
              <a:cs typeface="Calibri" pitchFamily="34" charset="0"/>
            </a:endParaRPr>
          </a:p>
        </p:txBody>
      </p:sp>
      <p:sp>
        <p:nvSpPr>
          <p:cNvPr id="2" name="Content Placeholder 2"/>
          <p:cNvSpPr>
            <a:spLocks noGrp="1"/>
          </p:cNvSpPr>
          <p:nvPr>
            <p:ph idx="1"/>
          </p:nvPr>
        </p:nvSpPr>
        <p:spPr>
          <a:xfrm>
            <a:off x="3505201" y="1295400"/>
            <a:ext cx="8097794" cy="5257800"/>
          </a:xfrm>
        </p:spPr>
        <p:txBody>
          <a:bodyPr>
            <a:noAutofit/>
          </a:bodyPr>
          <a:lstStyle/>
          <a:p>
            <a:pPr marL="0" indent="0" algn="just" eaLnBrk="1" fontAlgn="auto" hangingPunct="1">
              <a:spcBef>
                <a:spcPts val="0"/>
              </a:spcBef>
              <a:spcAft>
                <a:spcPts val="0"/>
              </a:spcAft>
              <a:buClr>
                <a:schemeClr val="tx1">
                  <a:shade val="95000"/>
                </a:schemeClr>
              </a:buClr>
              <a:buNone/>
              <a:defRPr/>
            </a:pPr>
            <a:r>
              <a:rPr lang="en-US" sz="3100" dirty="0">
                <a:effectLst>
                  <a:outerShdw blurRad="38100" dist="38100" dir="2700000" algn="tl">
                    <a:srgbClr val="000000">
                      <a:alpha val="43137"/>
                    </a:srgbClr>
                  </a:outerShdw>
                </a:effectLst>
                <a:cs typeface="Calibri" pitchFamily="34" charset="0"/>
              </a:rPr>
              <a:t>"I rejoice in the opportunity of assuring you, that I shall always retain a grateful remembrance of the cordial welcome I experienced in my visit to Newport...the Government of the United States, which gives to bigotry no sanction, to persecution no assistance...May the Children of the Stock of Abraham, who dwell in this land, continue to merit and enjoy the good will of the other Inhabitants; while every one shall sit in safety under his own vine and fig tree, and there shall be none to make him afraid."</a:t>
            </a:r>
          </a:p>
        </p:txBody>
      </p:sp>
      <p:pic>
        <p:nvPicPr>
          <p:cNvPr id="6" name="Picture 5">
            <a:extLst>
              <a:ext uri="{FF2B5EF4-FFF2-40B4-BE49-F238E27FC236}">
                <a16:creationId xmlns:a16="http://schemas.microsoft.com/office/drawing/2014/main" id="{04B3E88D-7F96-4597-9F9B-EBE97E4A63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44200" y="121920"/>
            <a:ext cx="858795" cy="10972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24E05F3D-50C5-47DE-A768-DED38A4C0D2F}"/>
              </a:ext>
            </a:extLst>
          </p:cNvPr>
          <p:cNvPicPr>
            <a:picLocks noChangeAspect="1"/>
          </p:cNvPicPr>
          <p:nvPr/>
        </p:nvPicPr>
        <p:blipFill rotWithShape="1">
          <a:blip r:embed="rId3"/>
          <a:srcRect l="5165" t="4445" r="3564" b="4445"/>
          <a:stretch/>
        </p:blipFill>
        <p:spPr>
          <a:xfrm>
            <a:off x="617581" y="1447800"/>
            <a:ext cx="2796727" cy="4023360"/>
          </a:xfrm>
          <a:prstGeom prst="rect">
            <a:avLst/>
          </a:prstGeom>
        </p:spPr>
      </p:pic>
    </p:spTree>
    <p:extLst>
      <p:ext uri="{BB962C8B-B14F-4D97-AF65-F5344CB8AC3E}">
        <p14:creationId xmlns:p14="http://schemas.microsoft.com/office/powerpoint/2010/main" val="70230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545239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one who curses you I will curse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855745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curses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kalal</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I will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curse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aor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1061081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42715"/>
            <a:ext cx="10991850" cy="4800600"/>
          </a:xfrm>
        </p:spPr>
        <p:txBody>
          <a:bodyPr/>
          <a:lstStyle/>
          <a:p>
            <a:pPr marL="0" indent="0" algn="just">
              <a:spcBef>
                <a:spcPts val="0"/>
              </a:spcBef>
              <a:buNone/>
            </a:pPr>
            <a:r>
              <a:rPr lang="en-US" altLang="en-US" dirty="0">
                <a:effectLst>
                  <a:outerShdw blurRad="38100" dist="38100" dir="2700000" algn="tl">
                    <a:srgbClr val="000000">
                      <a:alpha val="43137"/>
                    </a:srgbClr>
                  </a:outerShdw>
                </a:effectLst>
                <a:cs typeface="Calibri" panose="020F0502020204030204" pitchFamily="34" charset="0"/>
              </a:rPr>
              <a:t>“</a:t>
            </a:r>
            <a:r>
              <a:rPr lang="en-US" b="0" i="0" u="none" strike="noStrike" dirty="0">
                <a:effectLst/>
                <a:cs typeface="Calibri" panose="020F0502020204030204" pitchFamily="34" charset="0"/>
              </a:rPr>
              <a:t>The first word for curse is </a:t>
            </a:r>
            <a:r>
              <a:rPr lang="en-US" b="0" i="1" u="none" strike="noStrike" dirty="0" err="1">
                <a:effectLst/>
                <a:cs typeface="Calibri" panose="020F0502020204030204" pitchFamily="34" charset="0"/>
              </a:rPr>
              <a:t>kalal</a:t>
            </a:r>
            <a:r>
              <a:rPr lang="en-US" b="0" i="0" u="none" strike="noStrike" dirty="0">
                <a:effectLst/>
                <a:cs typeface="Calibri" panose="020F0502020204030204" pitchFamily="34" charset="0"/>
              </a:rPr>
              <a:t>, which means ‘to treat lightly,’ </a:t>
            </a:r>
            <a:r>
              <a:rPr lang="en-US" dirty="0">
                <a:effectLst/>
                <a:cs typeface="Calibri" panose="020F0502020204030204" pitchFamily="34" charset="0"/>
              </a:rPr>
              <a:t>‘</a:t>
            </a:r>
            <a:r>
              <a:rPr lang="en-US" b="0" i="0" u="none" strike="noStrike" dirty="0">
                <a:effectLst/>
                <a:cs typeface="Calibri" panose="020F0502020204030204" pitchFamily="34" charset="0"/>
              </a:rPr>
              <a:t>to hold in contempt,’ or ‘to curse.’ To merely treat Abram and the Jews lightly is to incur the curse of God. The second word for curse used in this phrase (him that curses you will I curse) is </a:t>
            </a:r>
            <a:r>
              <a:rPr lang="en-US" b="0" i="1" u="none" strike="noStrike" dirty="0" err="1">
                <a:effectLst/>
                <a:cs typeface="Calibri" panose="020F0502020204030204" pitchFamily="34" charset="0"/>
              </a:rPr>
              <a:t>aor</a:t>
            </a:r>
            <a:r>
              <a:rPr lang="en-US" b="0" i="0" u="none" strike="noStrike" dirty="0">
                <a:effectLst/>
                <a:cs typeface="Calibri" panose="020F0502020204030204" pitchFamily="34" charset="0"/>
              </a:rPr>
              <a:t>, from the Hebrew root </a:t>
            </a:r>
            <a:r>
              <a:rPr lang="en-US" b="0" i="1" u="none" strike="noStrike" dirty="0" err="1">
                <a:effectLst/>
                <a:cs typeface="Calibri" panose="020F0502020204030204" pitchFamily="34" charset="0"/>
              </a:rPr>
              <a:t>arah</a:t>
            </a:r>
            <a:r>
              <a:rPr lang="en-US" b="0" i="0" u="none" strike="noStrike" dirty="0">
                <a:effectLst/>
                <a:cs typeface="Calibri" panose="020F0502020204030204" pitchFamily="34" charset="0"/>
              </a:rPr>
              <a:t>, which means ‘to impose a barrier,’ </a:t>
            </a:r>
            <a:r>
              <a:rPr lang="en-US" dirty="0">
                <a:effectLst/>
                <a:cs typeface="Calibri" panose="020F0502020204030204" pitchFamily="34" charset="0"/>
              </a:rPr>
              <a:t>‘</a:t>
            </a:r>
            <a:r>
              <a:rPr lang="en-US" b="0" i="0" u="none" strike="noStrike" dirty="0">
                <a:effectLst/>
                <a:cs typeface="Calibri" panose="020F0502020204030204" pitchFamily="34" charset="0"/>
              </a:rPr>
              <a:t>to ban.’ This is a much stronger word for curse than the first one in the phrase…Therefore, even a light curse against Abram or against the Jews will bring a heavier curse from God</a:t>
            </a:r>
            <a:r>
              <a:rPr lang="en-US" dirty="0">
                <a:effectLst>
                  <a:outerShdw blurRad="38100" dist="38100" dir="2700000" algn="tl">
                    <a:srgbClr val="000000">
                      <a:alpha val="43137"/>
                    </a:srgbClr>
                  </a:outerShdw>
                </a:effectLst>
                <a:cs typeface="Calibri" panose="020F0502020204030204" pitchFamily="34" charset="0"/>
              </a:rPr>
              <a:t>.</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242</a:t>
            </a:r>
          </a:p>
        </p:txBody>
      </p:sp>
      <p:pic>
        <p:nvPicPr>
          <p:cNvPr id="7" name="Picture 6">
            <a:extLst>
              <a:ext uri="{FF2B5EF4-FFF2-40B4-BE49-F238E27FC236}">
                <a16:creationId xmlns:a16="http://schemas.microsoft.com/office/drawing/2014/main" id="{6F7262DE-23A2-4CCF-B2AD-231105D7B1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6" name="Picture 5">
            <a:extLst>
              <a:ext uri="{FF2B5EF4-FFF2-40B4-BE49-F238E27FC236}">
                <a16:creationId xmlns:a16="http://schemas.microsoft.com/office/drawing/2014/main" id="{7CFED9AE-2B48-4A1B-BCB9-0FCE51A8FA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4214315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731961" y="137160"/>
            <a:ext cx="8728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508166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68706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731961" y="137160"/>
            <a:ext cx="8728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345877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Israel's Judgments</a:t>
            </a:r>
          </a:p>
        </p:txBody>
      </p:sp>
      <p:sp>
        <p:nvSpPr>
          <p:cNvPr id="32771" name="Rectangle 3"/>
          <p:cNvSpPr>
            <a:spLocks noGrp="1" noChangeArrowheads="1"/>
          </p:cNvSpPr>
          <p:nvPr>
            <p:ph type="body" idx="4294967295"/>
          </p:nvPr>
        </p:nvSpPr>
        <p:spPr>
          <a:xfrm>
            <a:off x="1905000" y="1143000"/>
            <a:ext cx="8382000" cy="2743200"/>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Division of the kingdom in 931 B.C. (1 Kgs. 12)</a:t>
            </a:r>
          </a:p>
          <a:p>
            <a:pPr marL="457200" indent="-457200">
              <a:spcBef>
                <a:spcPts val="0"/>
              </a:spcBef>
              <a:spcAft>
                <a:spcPts val="1800"/>
              </a:spcAft>
              <a:defRPr/>
            </a:pPr>
            <a:r>
              <a:rPr lang="en-US" dirty="0">
                <a:effectLst>
                  <a:outerShdw blurRad="38100" dist="38100" dir="2700000" algn="tl">
                    <a:srgbClr val="000000">
                      <a:alpha val="43137"/>
                    </a:srgbClr>
                  </a:outerShdw>
                </a:effectLst>
              </a:rPr>
              <a:t>Assyrian judgment in 722 B.C. (2 Kgs. 17)</a:t>
            </a:r>
          </a:p>
          <a:p>
            <a:pPr marL="457200" indent="-457200">
              <a:spcBef>
                <a:spcPts val="0"/>
              </a:spcBef>
              <a:spcAft>
                <a:spcPts val="1800"/>
              </a:spcAft>
              <a:defRPr/>
            </a:pPr>
            <a:r>
              <a:rPr lang="en-US" dirty="0">
                <a:effectLst>
                  <a:outerShdw blurRad="38100" dist="38100" dir="2700000" algn="tl">
                    <a:srgbClr val="000000">
                      <a:alpha val="43137"/>
                    </a:srgbClr>
                  </a:outerShdw>
                </a:effectLst>
              </a:rPr>
              <a:t>Babylonian captivity in 586 B.C. (2 Kgs. 25)</a:t>
            </a:r>
          </a:p>
          <a:p>
            <a:pPr marL="457200" indent="-457200">
              <a:spcBef>
                <a:spcPts val="0"/>
              </a:spcBef>
              <a:spcAft>
                <a:spcPts val="1800"/>
              </a:spcAft>
              <a:defRPr/>
            </a:pPr>
            <a:r>
              <a:rPr lang="en-US" dirty="0">
                <a:effectLst>
                  <a:outerShdw blurRad="38100" dist="38100" dir="2700000" algn="tl">
                    <a:srgbClr val="000000">
                      <a:alpha val="43137"/>
                    </a:srgbClr>
                  </a:outerShdw>
                </a:effectLst>
              </a:rPr>
              <a:t>Roman invasion in AD 70 (Luke 19:41-44) </a:t>
            </a:r>
          </a:p>
        </p:txBody>
      </p:sp>
      <p:pic>
        <p:nvPicPr>
          <p:cNvPr id="3" name="Picture 2">
            <a:extLst>
              <a:ext uri="{FF2B5EF4-FFF2-40B4-BE49-F238E27FC236}">
                <a16:creationId xmlns:a16="http://schemas.microsoft.com/office/drawing/2014/main" id="{5C32CD79-1F5C-4708-A41F-508EBCCB584A}"/>
              </a:ext>
            </a:extLst>
          </p:cNvPr>
          <p:cNvPicPr>
            <a:picLocks noChangeAspect="1"/>
          </p:cNvPicPr>
          <p:nvPr/>
        </p:nvPicPr>
        <p:blipFill>
          <a:blip r:embed="rId2"/>
          <a:stretch>
            <a:fillRect/>
          </a:stretch>
        </p:blipFill>
        <p:spPr>
          <a:xfrm>
            <a:off x="3849057" y="3962400"/>
            <a:ext cx="4493887" cy="2743200"/>
          </a:xfrm>
          <a:prstGeom prst="rect">
            <a:avLst/>
          </a:prstGeom>
          <a:ln w="28575">
            <a:solidFill>
              <a:schemeClr val="tx1"/>
            </a:solidFill>
          </a:ln>
        </p:spPr>
      </p:pic>
    </p:spTree>
    <p:extLst>
      <p:ext uri="{BB962C8B-B14F-4D97-AF65-F5344CB8AC3E}">
        <p14:creationId xmlns:p14="http://schemas.microsoft.com/office/powerpoint/2010/main" val="199916284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68B214-9389-49C8-ADFF-108E00E2938E}"/>
              </a:ext>
            </a:extLst>
          </p:cNvPr>
          <p:cNvPicPr>
            <a:picLocks noChangeAspect="1"/>
          </p:cNvPicPr>
          <p:nvPr/>
        </p:nvPicPr>
        <p:blipFill>
          <a:blip r:embed="rId2"/>
          <a:stretch>
            <a:fillRect/>
          </a:stretch>
        </p:blipFill>
        <p:spPr>
          <a:xfrm>
            <a:off x="1636389" y="152116"/>
            <a:ext cx="8919221" cy="6553768"/>
          </a:xfrm>
          <a:prstGeom prst="rect">
            <a:avLst/>
          </a:prstGeom>
        </p:spPr>
      </p:pic>
    </p:spTree>
    <p:extLst>
      <p:ext uri="{BB962C8B-B14F-4D97-AF65-F5344CB8AC3E}">
        <p14:creationId xmlns:p14="http://schemas.microsoft.com/office/powerpoint/2010/main" val="222068588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8176" y="3048000"/>
            <a:ext cx="1755648" cy="1828800"/>
          </a:xfrm>
          <a:prstGeom prst="rect">
            <a:avLst/>
          </a:prstGeom>
        </p:spPr>
      </p:pic>
    </p:spTree>
    <p:extLst>
      <p:ext uri="{BB962C8B-B14F-4D97-AF65-F5344CB8AC3E}">
        <p14:creationId xmlns:p14="http://schemas.microsoft.com/office/powerpoint/2010/main" val="321142857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4KINGS"/>
          <p:cNvPicPr>
            <a:picLocks noChangeAspect="1" noChangeArrowheads="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57756" y="137160"/>
            <a:ext cx="847648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04933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33B5F4-DDE4-41DF-B93E-920501AE6840}"/>
              </a:ext>
            </a:extLst>
          </p:cNvPr>
          <p:cNvPicPr>
            <a:picLocks noChangeAspect="1"/>
          </p:cNvPicPr>
          <p:nvPr/>
        </p:nvPicPr>
        <p:blipFill>
          <a:blip r:embed="rId2"/>
          <a:stretch>
            <a:fillRect/>
          </a:stretch>
        </p:blipFill>
        <p:spPr>
          <a:xfrm>
            <a:off x="709298" y="685800"/>
            <a:ext cx="10773405" cy="5486400"/>
          </a:xfrm>
          <a:prstGeom prst="rect">
            <a:avLst/>
          </a:prstGeom>
        </p:spPr>
      </p:pic>
    </p:spTree>
    <p:extLst>
      <p:ext uri="{BB962C8B-B14F-4D97-AF65-F5344CB8AC3E}">
        <p14:creationId xmlns:p14="http://schemas.microsoft.com/office/powerpoint/2010/main" val="336138023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007758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595741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981200" y="228600"/>
            <a:ext cx="8229600" cy="1243013"/>
          </a:xfrm>
        </p:spPr>
        <p:txBody>
          <a:bodyPr vert="horz" wrap="square" lIns="92075" tIns="46038" rIns="92075" bIns="46038" numCol="1" anchor="ctr" anchorCtr="0" compatLnSpc="1">
            <a:prstTxWarp prst="textNoShape">
              <a:avLst/>
            </a:prstTxWarp>
          </a:bodyPr>
          <a:lstStyle/>
          <a:p>
            <a:pPr algn="ctr">
              <a:defRPr/>
            </a:pPr>
            <a:r>
              <a:rPr lang="en-US" sz="4000" dirty="0">
                <a:effectLst>
                  <a:outerShdw blurRad="38100" dist="38100" dir="2700000" algn="tl">
                    <a:srgbClr val="000000">
                      <a:alpha val="43137"/>
                    </a:srgbClr>
                  </a:outerShdw>
                </a:effectLst>
                <a:latin typeface="Calibri" panose="020F0502020204030204" pitchFamily="34" charset="0"/>
              </a:rPr>
              <a:t>Israel’s Three Blessings to the World</a:t>
            </a:r>
            <a:br>
              <a:rPr lang="en-US" sz="40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ea typeface="+mn-ea"/>
                <a:cs typeface="+mn-cs"/>
              </a:rPr>
              <a:t>(Gen 12:3b)</a:t>
            </a:r>
          </a:p>
        </p:txBody>
      </p:sp>
      <p:sp>
        <p:nvSpPr>
          <p:cNvPr id="25603" name="Rectangle 3"/>
          <p:cNvSpPr>
            <a:spLocks noGrp="1" noChangeArrowheads="1"/>
          </p:cNvSpPr>
          <p:nvPr>
            <p:ph type="body" idx="4294967295"/>
          </p:nvPr>
        </p:nvSpPr>
        <p:spPr>
          <a:xfrm>
            <a:off x="1752600" y="2057400"/>
            <a:ext cx="4800600" cy="4038600"/>
          </a:xfrm>
        </p:spPr>
        <p:txBody>
          <a:bodyPr/>
          <a:lstStyle/>
          <a:p>
            <a:pPr marL="514350" indent="-514350">
              <a:spcBef>
                <a:spcPct val="0"/>
              </a:spcBef>
              <a:spcAft>
                <a:spcPts val="3600"/>
              </a:spcAft>
              <a:buSzPct val="100000"/>
              <a:buFont typeface="Wingdings" pitchFamily="2" charset="2"/>
              <a:buAutoNum type="arabicParenR"/>
              <a:defRPr/>
            </a:pPr>
            <a:r>
              <a:rPr lang="en-US" sz="3600" dirty="0">
                <a:effectLst>
                  <a:outerShdw blurRad="38100" dist="38100" dir="2700000" algn="tl">
                    <a:srgbClr val="000000">
                      <a:alpha val="43137"/>
                    </a:srgbClr>
                  </a:outerShdw>
                </a:effectLst>
                <a:latin typeface="Calibri" pitchFamily="34" charset="0"/>
              </a:rPr>
              <a:t>Scripture (Rom 3:2)</a:t>
            </a:r>
          </a:p>
          <a:p>
            <a:pPr marL="514350" indent="-514350">
              <a:spcBef>
                <a:spcPct val="0"/>
              </a:spcBef>
              <a:spcAft>
                <a:spcPts val="3600"/>
              </a:spcAft>
              <a:buSzPct val="100000"/>
              <a:buFont typeface="Wingdings" pitchFamily="2" charset="2"/>
              <a:buAutoNum type="arabicParenR"/>
              <a:defRPr/>
            </a:pPr>
            <a:r>
              <a:rPr lang="en-US" sz="3600" dirty="0">
                <a:effectLst>
                  <a:outerShdw blurRad="38100" dist="38100" dir="2700000" algn="tl">
                    <a:srgbClr val="000000">
                      <a:alpha val="43137"/>
                    </a:srgbClr>
                  </a:outerShdw>
                </a:effectLst>
                <a:latin typeface="Calibri" pitchFamily="34" charset="0"/>
              </a:rPr>
              <a:t>Savior (John 4:22)</a:t>
            </a:r>
          </a:p>
          <a:p>
            <a:pPr marL="514350" indent="-514350">
              <a:spcBef>
                <a:spcPct val="0"/>
              </a:spcBef>
              <a:spcAft>
                <a:spcPts val="3600"/>
              </a:spcAft>
              <a:buSzPct val="100000"/>
              <a:buFont typeface="Wingdings" pitchFamily="2" charset="2"/>
              <a:buAutoNum type="arabicParenR"/>
              <a:defRPr/>
            </a:pPr>
            <a:r>
              <a:rPr lang="en-US" sz="3600" dirty="0">
                <a:effectLst>
                  <a:outerShdw blurRad="38100" dist="38100" dir="2700000" algn="tl">
                    <a:srgbClr val="000000">
                      <a:alpha val="43137"/>
                    </a:srgbClr>
                  </a:outerShdw>
                </a:effectLst>
                <a:latin typeface="Calibri" pitchFamily="34" charset="0"/>
              </a:rPr>
              <a:t>Kingdom (Isa 2:2-3)</a:t>
            </a:r>
          </a:p>
        </p:txBody>
      </p:sp>
      <p:pic>
        <p:nvPicPr>
          <p:cNvPr id="2458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63922" y="2209800"/>
            <a:ext cx="3499279" cy="36576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1 Icon Of The Genealoy Of Jesus Images - Son of David, Matthew Genealoy of  Jesus Christ and Jesus Genealoy Matthew Luke Charts / Newdesignfile.com">
            <a:extLst>
              <a:ext uri="{FF2B5EF4-FFF2-40B4-BE49-F238E27FC236}">
                <a16:creationId xmlns:a16="http://schemas.microsoft.com/office/drawing/2014/main" id="{07638764-20BA-4A96-8433-723EEB6641D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52600" y="114300"/>
            <a:ext cx="8686800" cy="6629400"/>
          </a:xfrm>
          <a:prstGeom prst="rect">
            <a:avLst/>
          </a:prstGeom>
          <a:solidFill>
            <a:srgbClr val="FFFFFF">
              <a:shade val="85000"/>
            </a:srgbClr>
          </a:solidFill>
          <a:ln w="28575"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082485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8176" y="3048000"/>
            <a:ext cx="1755648" cy="1828800"/>
          </a:xfrm>
          <a:prstGeom prst="rect">
            <a:avLst/>
          </a:prstGeom>
        </p:spPr>
      </p:pic>
    </p:spTree>
    <p:extLst>
      <p:ext uri="{BB962C8B-B14F-4D97-AF65-F5344CB8AC3E}">
        <p14:creationId xmlns:p14="http://schemas.microsoft.com/office/powerpoint/2010/main" val="135465303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7F07CD-990C-4C5C-BAC7-1271BA2106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592931" y="0"/>
            <a:ext cx="10989469" cy="4985980"/>
          </a:xfrm>
          <a:prstGeom prst="rect">
            <a:avLst/>
          </a:prstGeom>
          <a:noFill/>
          <a:ln w="28575">
            <a:noFill/>
            <a:miter lim="800000"/>
            <a:headEnd/>
            <a:tailEnd/>
          </a:ln>
        </p:spPr>
        <p:txBody>
          <a:bodyPr wrap="square">
            <a:spAutoFit/>
          </a:bodyPr>
          <a:lstStyle/>
          <a:p>
            <a:pPr marL="342900" indent="-342900" algn="ctr" defTabSz="68580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Isaiah 2:2-3</a:t>
            </a:r>
          </a:p>
          <a:p>
            <a:pPr algn="just">
              <a:spcBef>
                <a:spcPts val="0"/>
              </a:spcBef>
              <a:spcAft>
                <a:spcPts val="0"/>
              </a:spcAft>
            </a:pPr>
            <a:r>
              <a:rPr lang="en-US" sz="33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it will come about that In the last days The mountain of the house of the </a:t>
            </a:r>
            <a:r>
              <a:rPr lang="en-US" sz="335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3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be established as the chief of the mountains, And will be raised above the hills; And all the nations will stream to it.</a:t>
            </a:r>
            <a:r>
              <a:rPr lang="en-US" sz="33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3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many peoples will come and say, ‘Come, let us go up to the mountain of the </a:t>
            </a:r>
            <a:r>
              <a:rPr lang="en-US" sz="335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3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house of the God of Jacob; That He may teach us concerning His ways And that we may walk in His paths.’ For the law will go forth from Zion And the word of the </a:t>
            </a:r>
            <a:r>
              <a:rPr lang="en-US" sz="335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3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3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Jerusalem</a:t>
            </a:r>
            <a:r>
              <a:rPr lang="en-US" sz="33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35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687727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marL="342900" indent="-342900" algn="ctr" defTabSz="68580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Zechariah 14:16-18</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771651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04753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Satan will be released from his prison,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fire came down from heaven and devoured them.</a:t>
            </a:r>
            <a:endPar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717696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252A684-4CDD-4290-ACF1-B09810BF96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834673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4294967295"/>
          </p:nvPr>
        </p:nvSpPr>
        <p:spPr>
          <a:xfrm>
            <a:off x="1295400" y="1600200"/>
            <a:ext cx="9601200" cy="1676400"/>
          </a:xfrm>
        </p:spPr>
        <p:txBody>
          <a:bodyPr vert="horz" wrap="square" lIns="92075" tIns="46038" rIns="92075" bIns="46038" numCol="1" anchor="t" anchorCtr="0" compatLnSpc="1">
            <a:prstTxWarp prst="textNoShape">
              <a:avLst/>
            </a:prstTxWarp>
          </a:bodyPr>
          <a:lstStyle/>
          <a:p>
            <a:pPr marL="0" indent="0" algn="just">
              <a:buNone/>
              <a:defRPr/>
            </a:pPr>
            <a:r>
              <a:rPr lang="en-US" i="1" dirty="0">
                <a:effectLst>
                  <a:outerShdw blurRad="38100" dist="38100" dir="2700000" algn="tl">
                    <a:srgbClr val="000000">
                      <a:alpha val="43137"/>
                    </a:srgbClr>
                  </a:outerShdw>
                </a:effectLst>
              </a:rPr>
              <a:t>“At the end of the Millennium that city will be Satan’s prime objective with his rebel army, because Israel will be a leader among the nations.”</a:t>
            </a:r>
          </a:p>
        </p:txBody>
      </p:sp>
      <p:pic>
        <p:nvPicPr>
          <p:cNvPr id="48132" name="Picture 4" descr="SY01462_"/>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51733" y="3276600"/>
            <a:ext cx="2888534" cy="3200400"/>
          </a:xfrm>
          <a:prstGeom prst="rect">
            <a:avLst/>
          </a:prstGeom>
          <a:noFill/>
          <a:ln w="9525">
            <a:noFill/>
            <a:miter lim="800000"/>
            <a:headEnd/>
            <a:tailEnd/>
          </a:ln>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710" y="152400"/>
            <a:ext cx="781194" cy="1097280"/>
          </a:xfrm>
          <a:prstGeom prst="rect">
            <a:avLst/>
          </a:prstGeom>
        </p:spPr>
      </p:pic>
      <p:sp>
        <p:nvSpPr>
          <p:cNvPr id="6" name="Rectangle 5">
            <a:extLst>
              <a:ext uri="{FF2B5EF4-FFF2-40B4-BE49-F238E27FC236}">
                <a16:creationId xmlns:a16="http://schemas.microsoft.com/office/drawing/2014/main" id="{D560E003-5FE2-4431-B817-A84B8CF6C772}"/>
              </a:ext>
            </a:extLst>
          </p:cNvPr>
          <p:cNvSpPr/>
          <p:nvPr/>
        </p:nvSpPr>
        <p:spPr>
          <a:xfrm>
            <a:off x="3657600" y="228600"/>
            <a:ext cx="4876800" cy="1077218"/>
          </a:xfrm>
          <a:prstGeom prst="rect">
            <a:avLst/>
          </a:prstGeom>
        </p:spPr>
        <p:txBody>
          <a:bodyPr wrap="square">
            <a:spAutoFit/>
          </a:bodyPr>
          <a:lstStyle/>
          <a:p>
            <a:pPr algn="ctr">
              <a:spcAft>
                <a:spcPts val="1200"/>
              </a:spcAft>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Robert Thomas</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ndParaRPr>
          </a:p>
          <a:p>
            <a:pPr algn="ctr"/>
            <a:r>
              <a:rPr lang="en-US" sz="1800" i="1" kern="0" dirty="0">
                <a:solidFill>
                  <a:srgbClr val="FFFFFF"/>
                </a:solidFill>
                <a:effectLst>
                  <a:outerShdw blurRad="38100" dist="38100" dir="2700000" algn="tl">
                    <a:srgbClr val="000000">
                      <a:alpha val="43137"/>
                    </a:srgbClr>
                  </a:outerShdw>
                </a:effectLst>
                <a:latin typeface="Calibri" panose="020F0502020204030204" pitchFamily="34" charset="0"/>
                <a:ea typeface="+mj-ea"/>
                <a:cs typeface="+mj-cs"/>
              </a:rPr>
              <a:t>Four Views on the Book of Revelation</a:t>
            </a:r>
            <a:r>
              <a:rPr lang="en-US" sz="1800" kern="0" dirty="0">
                <a:solidFill>
                  <a:srgbClr val="FFFFFF"/>
                </a:solidFill>
                <a:effectLst>
                  <a:outerShdw blurRad="38100" dist="38100" dir="2700000" algn="tl">
                    <a:srgbClr val="000000">
                      <a:alpha val="43137"/>
                    </a:srgbClr>
                  </a:outerShdw>
                </a:effectLst>
                <a:latin typeface="Calibri" panose="020F0502020204030204" pitchFamily="34" charset="0"/>
                <a:ea typeface="+mj-ea"/>
                <a:cs typeface="+mj-cs"/>
              </a:rPr>
              <a:t>, page 207.</a:t>
            </a:r>
            <a:endParaRPr lang="en-US" sz="1600" dirty="0">
              <a:latin typeface="Calibri" panose="020F0502020204030204" pitchFamily="34" charset="0"/>
              <a:ea typeface="+mj-ea"/>
              <a:cs typeface="+mj-cs"/>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62456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11:27</a:t>
            </a:r>
            <a:r>
              <a:rPr lang="en-US" sz="3600" dirty="0">
                <a:effectLst>
                  <a:outerShdw blurRad="38100" dist="38100" dir="2700000" algn="tl">
                    <a:srgbClr val="000000">
                      <a:alpha val="43137"/>
                    </a:srgbClr>
                  </a:outerShdw>
                </a:effectLst>
                <a:cs typeface="Calibri" panose="020F0502020204030204" pitchFamily="34" charset="0"/>
              </a:rPr>
              <a:t>‒12:3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 New Nation</a:t>
            </a:r>
          </a:p>
        </p:txBody>
      </p:sp>
      <p:sp>
        <p:nvSpPr>
          <p:cNvPr id="161795" name="Rectangle 3"/>
          <p:cNvSpPr>
            <a:spLocks noGrp="1" noChangeArrowheads="1"/>
          </p:cNvSpPr>
          <p:nvPr>
            <p:ph type="body" idx="1"/>
          </p:nvPr>
        </p:nvSpPr>
        <p:spPr>
          <a:xfrm>
            <a:off x="585217" y="1371600"/>
            <a:ext cx="6539483" cy="5105400"/>
          </a:xfrm>
        </p:spPr>
        <p:txBody>
          <a:bodyPr/>
          <a:lstStyle/>
          <a:p>
            <a:pPr marL="574675" lvl="1" indent="-574675" eaLnBrk="1" hangingPunct="1">
              <a:spcBef>
                <a:spcPts val="0"/>
              </a:spcBef>
              <a:spcAft>
                <a:spcPts val="3000"/>
              </a:spcAft>
              <a:buClr>
                <a:schemeClr val="tx2"/>
              </a:buClr>
              <a:buSzPct val="100000"/>
              <a:buFont typeface="+mj-lt"/>
              <a:buAutoNum type="romanUcPeriod"/>
              <a:defRPr/>
            </a:pPr>
            <a:r>
              <a:rPr lang="en-US" dirty="0"/>
              <a:t>A new record (Gen. 11:27a)</a:t>
            </a:r>
          </a:p>
          <a:p>
            <a:pPr marL="574675" lvl="1" indent="-574675" eaLnBrk="1" hangingPunct="1">
              <a:spcBef>
                <a:spcPts val="0"/>
              </a:spcBef>
              <a:spcAft>
                <a:spcPts val="3000"/>
              </a:spcAft>
              <a:buClr>
                <a:schemeClr val="tx2"/>
              </a:buClr>
              <a:buSzPct val="100000"/>
              <a:buFont typeface="+mj-lt"/>
              <a:buAutoNum type="romanUcPeriod"/>
              <a:defRPr/>
            </a:pPr>
            <a:r>
              <a:rPr lang="en-US" dirty="0"/>
              <a:t>A new family (Gen. 11:27b-29)</a:t>
            </a:r>
          </a:p>
          <a:p>
            <a:pPr marL="574675" lvl="1" indent="-574675" eaLnBrk="1" hangingPunct="1">
              <a:spcBef>
                <a:spcPts val="0"/>
              </a:spcBef>
              <a:spcAft>
                <a:spcPts val="3000"/>
              </a:spcAft>
              <a:buClr>
                <a:schemeClr val="tx2"/>
              </a:buClr>
              <a:buSzPct val="100000"/>
              <a:buFont typeface="+mj-lt"/>
              <a:buAutoNum type="romanUcPeriod"/>
              <a:defRPr/>
            </a:pPr>
            <a:r>
              <a:rPr lang="en-US" dirty="0"/>
              <a:t>A new crisis (Gen. 11:30)</a:t>
            </a:r>
          </a:p>
          <a:p>
            <a:pPr marL="574675" lvl="1" indent="-574675" eaLnBrk="1" hangingPunct="1">
              <a:spcBef>
                <a:spcPts val="0"/>
              </a:spcBef>
              <a:spcAft>
                <a:spcPts val="3000"/>
              </a:spcAft>
              <a:buClr>
                <a:schemeClr val="tx2"/>
              </a:buClr>
              <a:buSzPct val="100000"/>
              <a:buFont typeface="+mj-lt"/>
              <a:buAutoNum type="romanUcPeriod"/>
              <a:defRPr/>
            </a:pPr>
            <a:r>
              <a:rPr lang="en-US" dirty="0"/>
              <a:t>A new journey (Gen. 11:31)</a:t>
            </a:r>
          </a:p>
          <a:p>
            <a:pPr marL="574675" lvl="1" indent="-574675" eaLnBrk="1" hangingPunct="1">
              <a:spcBef>
                <a:spcPts val="0"/>
              </a:spcBef>
              <a:spcAft>
                <a:spcPts val="3000"/>
              </a:spcAft>
              <a:buClr>
                <a:schemeClr val="tx2"/>
              </a:buClr>
              <a:buSzPct val="100000"/>
              <a:buFont typeface="+mj-lt"/>
              <a:buAutoNum type="romanUcPeriod"/>
              <a:defRPr/>
            </a:pPr>
            <a:r>
              <a:rPr lang="en-US" dirty="0"/>
              <a:t>A death (Gen. 11:32)</a:t>
            </a:r>
          </a:p>
          <a:p>
            <a:pPr marL="574675" lvl="1" indent="-574675" eaLnBrk="1" hangingPunct="1">
              <a:spcBef>
                <a:spcPts val="0"/>
              </a:spcBef>
              <a:spcAft>
                <a:spcPts val="3000"/>
              </a:spcAft>
              <a:buClr>
                <a:schemeClr val="tx2"/>
              </a:buClr>
              <a:buSzPct val="100000"/>
              <a:buFont typeface="+mj-lt"/>
              <a:buAutoNum type="romanUcPeriod"/>
              <a:defRPr/>
            </a:pPr>
            <a:r>
              <a:rPr lang="en-US" b="1" u="sng" dirty="0">
                <a:solidFill>
                  <a:srgbClr val="FFFFCC"/>
                </a:solidFill>
              </a:rPr>
              <a:t>New promises (Gen. 12:1-3)</a:t>
            </a:r>
          </a:p>
        </p:txBody>
      </p:sp>
      <p:pic>
        <p:nvPicPr>
          <p:cNvPr id="5" name="Picture 4">
            <a:extLst>
              <a:ext uri="{FF2B5EF4-FFF2-40B4-BE49-F238E27FC236}">
                <a16:creationId xmlns:a16="http://schemas.microsoft.com/office/drawing/2014/main" id="{253014A7-DEF8-4706-B84B-043AFA2F8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0026155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1646846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4100" y="3711476"/>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789" y="533400"/>
            <a:ext cx="5070422" cy="2743200"/>
          </a:xfrm>
          <a:prstGeom prst="rect">
            <a:avLst/>
          </a:prstGeom>
        </p:spPr>
      </p:pic>
    </p:spTree>
    <p:extLst>
      <p:ext uri="{BB962C8B-B14F-4D97-AF65-F5344CB8AC3E}">
        <p14:creationId xmlns:p14="http://schemas.microsoft.com/office/powerpoint/2010/main" val="3937108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523174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F0E6A-6FEF-418B-9CC7-F5A4576B350A}"/>
              </a:ext>
            </a:extLst>
          </p:cNvPr>
          <p:cNvPicPr>
            <a:picLocks noChangeAspect="1"/>
          </p:cNvPicPr>
          <p:nvPr/>
        </p:nvPicPr>
        <p:blipFill>
          <a:blip r:embed="rId2"/>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000821"/>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Isaiah 43:1</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now, thus says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your Creator, O Jacob, And He who formed you, O Israel</a:t>
            </a:r>
            <a:r>
              <a:rPr lang="en-US" sz="3600" dirty="0">
                <a:effectLst>
                  <a:outerShdw blurRad="38100" dist="38100" dir="2700000" algn="tl">
                    <a:srgbClr val="000000">
                      <a:alpha val="43137"/>
                    </a:srgbClr>
                  </a:outerShdw>
                </a:effectLst>
                <a:latin typeface="Calibri" panose="020F0502020204030204" pitchFamily="34" charset="0"/>
              </a:rPr>
              <a:t>, 'Do not fear, for I have redeemed you; I have called you by name; you are Mine!'”</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C8C4205-0307-40A2-984C-8A7D15AAF5D8}"/>
              </a:ext>
            </a:extLst>
          </p:cNvPr>
          <p:cNvPicPr>
            <a:picLocks noChangeAspect="1"/>
          </p:cNvPicPr>
          <p:nvPr/>
        </p:nvPicPr>
        <p:blipFill>
          <a:blip r:embed="rId3"/>
          <a:stretch>
            <a:fillRect/>
          </a:stretch>
        </p:blipFill>
        <p:spPr>
          <a:xfrm>
            <a:off x="4559716" y="3048000"/>
            <a:ext cx="3072568" cy="1828800"/>
          </a:xfrm>
          <a:prstGeom prst="rect">
            <a:avLst/>
          </a:prstGeom>
          <a:ln>
            <a:solidFill>
              <a:schemeClr val="tx1"/>
            </a:solidFill>
          </a:ln>
        </p:spPr>
      </p:pic>
    </p:spTree>
    <p:extLst>
      <p:ext uri="{BB962C8B-B14F-4D97-AF65-F5344CB8AC3E}">
        <p14:creationId xmlns:p14="http://schemas.microsoft.com/office/powerpoint/2010/main" val="1765347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dirty="0">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689573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11:27</a:t>
            </a:r>
            <a:r>
              <a:rPr lang="en-US" sz="3600" dirty="0">
                <a:effectLst>
                  <a:outerShdw blurRad="38100" dist="38100" dir="2700000" algn="tl">
                    <a:srgbClr val="000000">
                      <a:alpha val="43137"/>
                    </a:srgbClr>
                  </a:outerShdw>
                </a:effectLst>
                <a:cs typeface="Calibri" panose="020F0502020204030204" pitchFamily="34" charset="0"/>
              </a:rPr>
              <a:t>‒12:3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 New Nation</a:t>
            </a:r>
          </a:p>
        </p:txBody>
      </p:sp>
      <p:sp>
        <p:nvSpPr>
          <p:cNvPr id="161795" name="Rectangle 3"/>
          <p:cNvSpPr>
            <a:spLocks noGrp="1" noChangeArrowheads="1"/>
          </p:cNvSpPr>
          <p:nvPr>
            <p:ph type="body" idx="1"/>
          </p:nvPr>
        </p:nvSpPr>
        <p:spPr>
          <a:xfrm>
            <a:off x="585217" y="1371600"/>
            <a:ext cx="6539483" cy="5105400"/>
          </a:xfrm>
        </p:spPr>
        <p:txBody>
          <a:bodyPr/>
          <a:lstStyle/>
          <a:p>
            <a:pPr marL="574675" lvl="1" indent="-574675" eaLnBrk="1" hangingPunct="1">
              <a:spcBef>
                <a:spcPts val="0"/>
              </a:spcBef>
              <a:spcAft>
                <a:spcPts val="3000"/>
              </a:spcAft>
              <a:buClr>
                <a:schemeClr val="tx2"/>
              </a:buClr>
              <a:buSzPct val="100000"/>
              <a:buFont typeface="+mj-lt"/>
              <a:buAutoNum type="romanUcPeriod"/>
              <a:defRPr/>
            </a:pPr>
            <a:r>
              <a:rPr lang="en-US" dirty="0"/>
              <a:t>A new record (Gen. 11:27a)</a:t>
            </a:r>
          </a:p>
          <a:p>
            <a:pPr marL="574675" lvl="1" indent="-574675" eaLnBrk="1" hangingPunct="1">
              <a:spcBef>
                <a:spcPts val="0"/>
              </a:spcBef>
              <a:spcAft>
                <a:spcPts val="3000"/>
              </a:spcAft>
              <a:buClr>
                <a:schemeClr val="tx2"/>
              </a:buClr>
              <a:buSzPct val="100000"/>
              <a:buFont typeface="+mj-lt"/>
              <a:buAutoNum type="romanUcPeriod"/>
              <a:defRPr/>
            </a:pPr>
            <a:r>
              <a:rPr lang="en-US" dirty="0"/>
              <a:t>A new family (Gen. 11:27b-29)</a:t>
            </a:r>
          </a:p>
          <a:p>
            <a:pPr marL="574675" lvl="1" indent="-574675" eaLnBrk="1" hangingPunct="1">
              <a:spcBef>
                <a:spcPts val="0"/>
              </a:spcBef>
              <a:spcAft>
                <a:spcPts val="3000"/>
              </a:spcAft>
              <a:buClr>
                <a:schemeClr val="tx2"/>
              </a:buClr>
              <a:buSzPct val="100000"/>
              <a:buFont typeface="+mj-lt"/>
              <a:buAutoNum type="romanUcPeriod"/>
              <a:defRPr/>
            </a:pPr>
            <a:r>
              <a:rPr lang="en-US" dirty="0"/>
              <a:t>A new crisis (Gen. 11:30)</a:t>
            </a:r>
          </a:p>
          <a:p>
            <a:pPr marL="574675" lvl="1" indent="-574675" eaLnBrk="1" hangingPunct="1">
              <a:spcBef>
                <a:spcPts val="0"/>
              </a:spcBef>
              <a:spcAft>
                <a:spcPts val="3000"/>
              </a:spcAft>
              <a:buClr>
                <a:schemeClr val="tx2"/>
              </a:buClr>
              <a:buSzPct val="100000"/>
              <a:buFont typeface="+mj-lt"/>
              <a:buAutoNum type="romanUcPeriod"/>
              <a:defRPr/>
            </a:pPr>
            <a:r>
              <a:rPr lang="en-US" dirty="0"/>
              <a:t>A new journey (Gen. 11:31)</a:t>
            </a:r>
          </a:p>
          <a:p>
            <a:pPr marL="574675" lvl="1" indent="-574675" eaLnBrk="1" hangingPunct="1">
              <a:spcBef>
                <a:spcPts val="0"/>
              </a:spcBef>
              <a:spcAft>
                <a:spcPts val="3000"/>
              </a:spcAft>
              <a:buClr>
                <a:schemeClr val="tx2"/>
              </a:buClr>
              <a:buSzPct val="100000"/>
              <a:buFont typeface="+mj-lt"/>
              <a:buAutoNum type="romanUcPeriod"/>
              <a:defRPr/>
            </a:pPr>
            <a:r>
              <a:rPr lang="en-US" dirty="0"/>
              <a:t>A death (Gen. 11:32)</a:t>
            </a:r>
          </a:p>
          <a:p>
            <a:pPr marL="574675" lvl="1" indent="-574675" eaLnBrk="1" hangingPunct="1">
              <a:spcBef>
                <a:spcPts val="0"/>
              </a:spcBef>
              <a:spcAft>
                <a:spcPts val="3000"/>
              </a:spcAft>
              <a:buClr>
                <a:schemeClr val="tx2"/>
              </a:buClr>
              <a:buSzPct val="100000"/>
              <a:buFont typeface="+mj-lt"/>
              <a:buAutoNum type="romanUcPeriod"/>
              <a:defRPr/>
            </a:pPr>
            <a:r>
              <a:rPr lang="en-US" dirty="0"/>
              <a:t>New promises (Gen. 12:1-3)</a:t>
            </a:r>
          </a:p>
        </p:txBody>
      </p:sp>
      <p:pic>
        <p:nvPicPr>
          <p:cNvPr id="5" name="Picture 4">
            <a:extLst>
              <a:ext uri="{FF2B5EF4-FFF2-40B4-BE49-F238E27FC236}">
                <a16:creationId xmlns:a16="http://schemas.microsoft.com/office/drawing/2014/main" id="{253014A7-DEF8-4706-B84B-043AFA2F8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7168763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7656"/>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21117</TotalTime>
  <Words>2371</Words>
  <Application>Microsoft Office PowerPoint</Application>
  <PresentationFormat>Widescreen</PresentationFormat>
  <Paragraphs>194</Paragraphs>
  <Slides>54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Calibri</vt:lpstr>
      <vt:lpstr>system-ui</vt:lpstr>
      <vt:lpstr>Times New Roman</vt:lpstr>
      <vt:lpstr>Wingdings</vt:lpstr>
      <vt:lpstr>Azure</vt:lpstr>
      <vt:lpstr>PowerPoint Presentation</vt:lpstr>
      <vt:lpstr>GENESIS STRUCTURE</vt:lpstr>
      <vt:lpstr>GENESIS STRUCTURE</vt:lpstr>
      <vt:lpstr>PowerPoint Presentation</vt:lpstr>
      <vt:lpstr>GENESIS STRUCTURE</vt:lpstr>
      <vt:lpstr>GENESIS STRUCTURE</vt:lpstr>
      <vt:lpstr>PowerPoint Presentation</vt:lpstr>
      <vt:lpstr>GENESIS STRUCTURE</vt:lpstr>
      <vt:lpstr>Genesis 11:27‒12:3 A New Nation</vt:lpstr>
      <vt:lpstr>Genesis 11:27‒12:3 A New Nation</vt:lpstr>
      <vt:lpstr>PowerPoint Presentation</vt:lpstr>
      <vt:lpstr>PowerPoint Presentation</vt:lpstr>
      <vt:lpstr>PowerPoint Presentation</vt:lpstr>
      <vt:lpstr>PowerPoint Presentation</vt:lpstr>
      <vt:lpstr>PowerPoint Presentation</vt:lpstr>
      <vt:lpstr>PowerPoint Presentation</vt:lpstr>
      <vt:lpstr>VI. New Promises Genesis 12:1-3</vt:lpstr>
      <vt:lpstr>VI. New Promises Genesis 12:1-3</vt:lpstr>
      <vt:lpstr>PowerPoint Presentation</vt:lpstr>
      <vt:lpstr>VI. New Promises Genesis 12:1-3</vt:lpstr>
      <vt:lpstr>PowerPoint Presentation</vt:lpstr>
      <vt:lpstr>VI. New Promises Genesis 12:1-3</vt:lpstr>
      <vt:lpstr>VI. New Promises Genesis 12:1-3</vt:lpstr>
      <vt:lpstr>PowerPoint Presentation</vt:lpstr>
      <vt:lpstr>VI. New Promises Genesis 12:1-3</vt:lpstr>
      <vt:lpstr>PowerPoint Presentation</vt:lpstr>
      <vt:lpstr>PowerPoint Presentation</vt:lpstr>
      <vt:lpstr>VI. New Promises Genesis 12:1-3</vt:lpstr>
      <vt:lpstr>PowerPoint Presentation</vt:lpstr>
      <vt:lpstr>George Washington’s Letter  to the Hebrew Congregation of Newport, Rhode Island,  August 18, 1790</vt:lpstr>
      <vt:lpstr>VI. New Promises Genesis 12:1-3</vt:lpstr>
      <vt:lpstr>PowerPoint Presentation</vt:lpstr>
      <vt:lpstr>PowerPoint Presentation</vt:lpstr>
      <vt:lpstr>PowerPoint Presentation</vt:lpstr>
      <vt:lpstr>PowerPoint Presentation</vt:lpstr>
      <vt:lpstr>PowerPoint Presentation</vt:lpstr>
      <vt:lpstr>PowerPoint Presentation</vt:lpstr>
      <vt:lpstr>Israel's Judgments</vt:lpstr>
      <vt:lpstr>PowerPoint Presentation</vt:lpstr>
      <vt:lpstr>PowerPoint Presentation</vt:lpstr>
      <vt:lpstr>PowerPoint Presentation</vt:lpstr>
      <vt:lpstr>VI. New Promises Genesis 12:1-3</vt:lpstr>
      <vt:lpstr>PowerPoint Presentation</vt:lpstr>
      <vt:lpstr>Israel’s Three Blessings to the World (Gen 12:3b)</vt:lpstr>
      <vt:lpstr>PowerPoint Presentation</vt:lpstr>
      <vt:lpstr>PowerPoint Presentation</vt:lpstr>
      <vt:lpstr>PowerPoint Presentation</vt:lpstr>
      <vt:lpstr>PowerPoint Presentation</vt:lpstr>
      <vt:lpstr>PowerPoint Presentation</vt:lpstr>
      <vt:lpstr>PowerPoint Presentation</vt:lpstr>
      <vt:lpstr>Conclusion</vt:lpstr>
      <vt:lpstr>Genesis 11:27‒12:3 A New Nation</vt:lpstr>
      <vt:lpstr>VI. New Promises Genesis 12:1-3</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054 - 12v1-3</dc:title>
  <dc:subject>Genesis 12</dc:subject>
  <dc:creator>A. Woods</dc:creator>
  <dc:description>Modified by Jim McGowan</dc:description>
  <cp:lastModifiedBy>Jim McGowan</cp:lastModifiedBy>
  <cp:revision>2170</cp:revision>
  <cp:lastPrinted>2021-10-10T12:44:51Z</cp:lastPrinted>
  <dcterms:created xsi:type="dcterms:W3CDTF">2009-03-17T12:21:13Z</dcterms:created>
  <dcterms:modified xsi:type="dcterms:W3CDTF">2021-10-10T12:45:17Z</dcterms:modified>
</cp:coreProperties>
</file>