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61"/>
  </p:notesMasterIdLst>
  <p:handoutMasterIdLst>
    <p:handoutMasterId r:id="rId62"/>
  </p:handoutMasterIdLst>
  <p:sldIdLst>
    <p:sldId id="492" r:id="rId2"/>
    <p:sldId id="4877" r:id="rId3"/>
    <p:sldId id="4886" r:id="rId4"/>
    <p:sldId id="266" r:id="rId5"/>
    <p:sldId id="4781" r:id="rId6"/>
    <p:sldId id="496" r:id="rId7"/>
    <p:sldId id="353" r:id="rId8"/>
    <p:sldId id="365" r:id="rId9"/>
    <p:sldId id="499" r:id="rId10"/>
    <p:sldId id="4894" r:id="rId11"/>
    <p:sldId id="433" r:id="rId12"/>
    <p:sldId id="4895" r:id="rId13"/>
    <p:sldId id="436" r:id="rId14"/>
    <p:sldId id="4887" r:id="rId15"/>
    <p:sldId id="4888" r:id="rId16"/>
    <p:sldId id="478" r:id="rId17"/>
    <p:sldId id="4861" r:id="rId18"/>
    <p:sldId id="475" r:id="rId19"/>
    <p:sldId id="4889" r:id="rId20"/>
    <p:sldId id="474" r:id="rId21"/>
    <p:sldId id="4896" r:id="rId22"/>
    <p:sldId id="3285" r:id="rId23"/>
    <p:sldId id="4890" r:id="rId24"/>
    <p:sldId id="257" r:id="rId25"/>
    <p:sldId id="4898" r:id="rId26"/>
    <p:sldId id="443" r:id="rId27"/>
    <p:sldId id="4899" r:id="rId28"/>
    <p:sldId id="258" r:id="rId29"/>
    <p:sldId id="259" r:id="rId30"/>
    <p:sldId id="357" r:id="rId31"/>
    <p:sldId id="420" r:id="rId32"/>
    <p:sldId id="421" r:id="rId33"/>
    <p:sldId id="367" r:id="rId34"/>
    <p:sldId id="333" r:id="rId35"/>
    <p:sldId id="336" r:id="rId36"/>
    <p:sldId id="337" r:id="rId37"/>
    <p:sldId id="338" r:id="rId38"/>
    <p:sldId id="341" r:id="rId39"/>
    <p:sldId id="342" r:id="rId40"/>
    <p:sldId id="343" r:id="rId41"/>
    <p:sldId id="444" r:id="rId42"/>
    <p:sldId id="263" r:id="rId43"/>
    <p:sldId id="361" r:id="rId44"/>
    <p:sldId id="4897" r:id="rId45"/>
    <p:sldId id="422" r:id="rId46"/>
    <p:sldId id="423" r:id="rId47"/>
    <p:sldId id="452" r:id="rId48"/>
    <p:sldId id="362" r:id="rId49"/>
    <p:sldId id="340" r:id="rId50"/>
    <p:sldId id="346" r:id="rId51"/>
    <p:sldId id="345" r:id="rId52"/>
    <p:sldId id="349" r:id="rId53"/>
    <p:sldId id="350" r:id="rId54"/>
    <p:sldId id="351" r:id="rId55"/>
    <p:sldId id="4891" r:id="rId56"/>
    <p:sldId id="4892" r:id="rId57"/>
    <p:sldId id="495" r:id="rId58"/>
    <p:sldId id="4893" r:id="rId59"/>
    <p:sldId id="494" r:id="rId60"/>
  </p:sldIdLst>
  <p:sldSz cx="12192000" cy="6858000"/>
  <p:notesSz cx="7315200" cy="9601200"/>
  <p:custDataLst>
    <p:tags r:id="rId6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CC00CC"/>
    <a:srgbClr val="00FF99"/>
    <a:srgbClr val="33CC33"/>
    <a:srgbClr val="00FF00"/>
    <a:srgbClr val="0000CC"/>
    <a:srgbClr val="008000"/>
    <a:srgbClr val="00CC00"/>
    <a:srgbClr val="00FFFF"/>
    <a:srgbClr val="92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73" autoAdjust="0"/>
    <p:restoredTop sz="83511" autoAdjust="0"/>
  </p:normalViewPr>
  <p:slideViewPr>
    <p:cSldViewPr snapToGrid="0">
      <p:cViewPr varScale="1">
        <p:scale>
          <a:sx n="93" d="100"/>
          <a:sy n="93" d="100"/>
        </p:scale>
        <p:origin x="498" y="39"/>
      </p:cViewPr>
      <p:guideLst/>
    </p:cSldViewPr>
  </p:slideViewPr>
  <p:notesTextViewPr>
    <p:cViewPr>
      <p:scale>
        <a:sx n="1" d="1"/>
        <a:sy n="1" d="1"/>
      </p:scale>
      <p:origin x="0" y="0"/>
    </p:cViewPr>
  </p:notesTextViewPr>
  <p:notesViewPr>
    <p:cSldViewPr snapToGrid="0">
      <p:cViewPr varScale="1">
        <p:scale>
          <a:sx n="85" d="100"/>
          <a:sy n="85" d="100"/>
        </p:scale>
        <p:origin x="3810" y="3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colorful3" csCatId="colorful" phldr="1"/>
      <dgm:spPr/>
      <dgm:t>
        <a:bodyPr/>
        <a:lstStyle/>
        <a:p>
          <a:endParaRPr lang="en-US"/>
        </a:p>
      </dgm:t>
    </dgm:pt>
    <dgm:pt modelId="{4161DF53-A287-4C5D-A72D-C62691D2152B}">
      <dgm:prSet phldrT="[Text]" custT="1"/>
      <dgm:spPr/>
      <dgm:t>
        <a:bodyPr/>
        <a:lstStyle/>
        <a:p>
          <a:r>
            <a:rPr lang="en-US" sz="2800" dirty="0"/>
            <a:t>Man’s Responsibilities</a:t>
          </a:r>
        </a:p>
      </dgm:t>
    </dgm:pt>
    <dgm:pt modelId="{8082FED0-2443-4A18-A34F-8BBFFDF7CBAE}" type="parTrans" cxnId="{8F8CEB5E-6273-4E07-B1C1-290383184C60}">
      <dgm:prSet/>
      <dgm:spPr/>
      <dgm:t>
        <a:bodyPr/>
        <a:lstStyle/>
        <a:p>
          <a:endParaRPr lang="en-US" sz="2800"/>
        </a:p>
      </dgm:t>
    </dgm:pt>
    <dgm:pt modelId="{4AD387AF-09B6-4B26-A14D-5790CD73BD3F}" type="sibTrans" cxnId="{8F8CEB5E-6273-4E07-B1C1-290383184C60}">
      <dgm:prSet/>
      <dgm:spPr/>
      <dgm:t>
        <a:bodyPr/>
        <a:lstStyle/>
        <a:p>
          <a:endParaRPr lang="en-US" sz="2800"/>
        </a:p>
      </dgm:t>
    </dgm:pt>
    <dgm:pt modelId="{8B1F671C-AD9C-49E0-A8E5-D7AD71321479}">
      <dgm:prSet phldrT="[Text]" custT="1"/>
      <dgm:spPr/>
      <dgm:t>
        <a:bodyPr/>
        <a:lstStyle/>
        <a:p>
          <a:r>
            <a:rPr lang="en-US" sz="2800" dirty="0"/>
            <a:t>Man’s Failures</a:t>
          </a:r>
        </a:p>
      </dgm:t>
    </dgm:pt>
    <dgm:pt modelId="{DF57733B-4D40-4E4B-8782-F9024CCE6474}" type="parTrans" cxnId="{1FA73E33-0501-4560-B6B7-14C7D6A0B321}">
      <dgm:prSet/>
      <dgm:spPr/>
      <dgm:t>
        <a:bodyPr/>
        <a:lstStyle/>
        <a:p>
          <a:endParaRPr lang="en-US" sz="2800"/>
        </a:p>
      </dgm:t>
    </dgm:pt>
    <dgm:pt modelId="{EB99FDC6-D899-4A23-924A-734646D4CACF}" type="sibTrans" cxnId="{1FA73E33-0501-4560-B6B7-14C7D6A0B321}">
      <dgm:prSet/>
      <dgm:spPr/>
      <dgm:t>
        <a:bodyPr/>
        <a:lstStyle/>
        <a:p>
          <a:endParaRPr lang="en-US" sz="2800"/>
        </a:p>
      </dgm:t>
    </dgm:pt>
    <dgm:pt modelId="{BECBC51B-8D7E-4362-8A40-DAA8D19E64FC}">
      <dgm:prSet phldrT="[Text]" custT="1"/>
      <dgm:spPr/>
      <dgm:t>
        <a:bodyPr/>
        <a:lstStyle/>
        <a:p>
          <a:r>
            <a:rPr lang="en-US" sz="2800" dirty="0"/>
            <a:t>The Resulting Judgment</a:t>
          </a:r>
        </a:p>
      </dgm:t>
    </dgm:pt>
    <dgm:pt modelId="{2B398300-CFCE-4F75-852B-B1ED1AFF7BA7}" type="parTrans" cxnId="{3E05FF73-D22A-4C13-9BC7-887BFBA4BEC4}">
      <dgm:prSet/>
      <dgm:spPr/>
      <dgm:t>
        <a:bodyPr/>
        <a:lstStyle/>
        <a:p>
          <a:endParaRPr lang="en-US" sz="2800"/>
        </a:p>
      </dgm:t>
    </dgm:pt>
    <dgm:pt modelId="{A6112B5D-48C1-449B-ABD5-2BF37B8AC7BE}" type="sibTrans" cxnId="{3E05FF73-D22A-4C13-9BC7-887BFBA4BEC4}">
      <dgm:prSet/>
      <dgm:spPr/>
      <dgm:t>
        <a:bodyPr/>
        <a:lstStyle/>
        <a:p>
          <a:endParaRPr lang="en-US" sz="2800"/>
        </a:p>
      </dgm:t>
    </dgm:pt>
    <dgm:pt modelId="{26D22D2D-3370-4E61-A8E4-1389FFCB3BE9}">
      <dgm:prSet phldrT="[Text]" custT="1"/>
      <dgm:spPr/>
      <dgm:t>
        <a:bodyPr/>
        <a:lstStyle/>
        <a:p>
          <a:pPr marL="0" indent="0" algn="just">
            <a:buClr>
              <a:schemeClr val="tx1"/>
            </a:buClr>
            <a:buNone/>
          </a:pPr>
          <a:r>
            <a:rPr lang="en-US" sz="2800" dirty="0"/>
            <a:t>Man’s responsibilities in the garden were to fulfill the Edenic Covenant.</a:t>
          </a:r>
        </a:p>
      </dgm:t>
    </dgm:pt>
    <dgm:pt modelId="{F3E2C93B-6F64-44BB-8CC5-97A1D7669C88}" type="parTrans" cxnId="{8C5E7045-76E4-4621-9496-C5208A963303}">
      <dgm:prSet/>
      <dgm:spPr/>
      <dgm:t>
        <a:bodyPr/>
        <a:lstStyle/>
        <a:p>
          <a:endParaRPr lang="en-US" sz="2800"/>
        </a:p>
      </dgm:t>
    </dgm:pt>
    <dgm:pt modelId="{7948F59D-9331-4193-883A-AB183A10C2E8}" type="sibTrans" cxnId="{8C5E7045-76E4-4621-9496-C5208A963303}">
      <dgm:prSet/>
      <dgm:spPr/>
      <dgm:t>
        <a:bodyPr/>
        <a:lstStyle/>
        <a:p>
          <a:endParaRPr lang="en-US" sz="2800"/>
        </a:p>
      </dgm:t>
    </dgm:pt>
    <dgm:pt modelId="{11056074-EB0F-4ED8-86AB-BA21B2FF0E18}">
      <dgm:prSet phldrT="[Text]" custT="1"/>
      <dgm:spPr/>
      <dgm:t>
        <a:bodyPr/>
        <a:lstStyle/>
        <a:p>
          <a:pPr marL="0" lvl="1" indent="0" algn="just" defTabSz="1022350">
            <a:lnSpc>
              <a:spcPct val="90000"/>
            </a:lnSpc>
            <a:spcBef>
              <a:spcPct val="0"/>
            </a:spcBef>
            <a:spcAft>
              <a:spcPct val="15000"/>
            </a:spcAft>
            <a:buClr>
              <a:prstClr val="black"/>
            </a:buClr>
            <a:buNone/>
          </a:pPr>
          <a:r>
            <a:rPr lang="en-US" sz="2800" kern="1200" dirty="0">
              <a:solidFill>
                <a:prstClr val="white"/>
              </a:solidFill>
              <a:latin typeface="Calibri" panose="020F0502020204030204"/>
              <a:ea typeface="+mn-ea"/>
              <a:cs typeface="+mn-cs"/>
            </a:rPr>
            <a:t>Pain in childbirth, Spousal authority struggle, Earth antagonistic to man, Man’s rule over the animal kingdom marred, Plants of the field for food, </a:t>
          </a:r>
          <a:r>
            <a:rPr lang="en-US" sz="2800" u="sng" kern="1200" dirty="0">
              <a:solidFill>
                <a:prstClr val="white"/>
              </a:solidFill>
              <a:latin typeface="Calibri" panose="020F0502020204030204"/>
              <a:ea typeface="+mn-ea"/>
              <a:cs typeface="+mn-cs"/>
            </a:rPr>
            <a:t>Expelled from Eden</a:t>
          </a:r>
          <a:r>
            <a:rPr lang="en-US" sz="2800" kern="1200" dirty="0">
              <a:solidFill>
                <a:prstClr val="white"/>
              </a:solidFill>
              <a:latin typeface="Calibri" panose="020F0502020204030204"/>
              <a:ea typeface="+mn-ea"/>
              <a:cs typeface="+mn-cs"/>
            </a:rPr>
            <a:t>, Spiritual and physical death</a:t>
          </a:r>
        </a:p>
      </dgm:t>
    </dgm:pt>
    <dgm:pt modelId="{6822A12D-ED01-403C-B368-7519B45D96A5}" type="parTrans" cxnId="{B70C2350-7485-4191-AB43-B0F93AACD2D1}">
      <dgm:prSet/>
      <dgm:spPr/>
      <dgm:t>
        <a:bodyPr/>
        <a:lstStyle/>
        <a:p>
          <a:endParaRPr lang="en-US" sz="2800"/>
        </a:p>
      </dgm:t>
    </dgm:pt>
    <dgm:pt modelId="{C2A1F133-3836-4134-AB0F-97A0CB59F2FA}" type="sibTrans" cxnId="{B70C2350-7485-4191-AB43-B0F93AACD2D1}">
      <dgm:prSet/>
      <dgm:spPr/>
      <dgm:t>
        <a:bodyPr/>
        <a:lstStyle/>
        <a:p>
          <a:endParaRPr lang="en-US" sz="2800"/>
        </a:p>
      </dgm:t>
    </dgm:pt>
    <dgm:pt modelId="{76FA4F6C-D034-423E-BB46-555C446AD965}">
      <dgm:prSet phldrT="[Text]" custT="1"/>
      <dgm:spPr/>
      <dgm:t>
        <a:bodyPr/>
        <a:lstStyle/>
        <a:p>
          <a:pPr marL="0" lvl="1" indent="0" algn="just" defTabSz="1022350">
            <a:lnSpc>
              <a:spcPct val="90000"/>
            </a:lnSpc>
            <a:spcBef>
              <a:spcPct val="0"/>
            </a:spcBef>
            <a:spcAft>
              <a:spcPct val="15000"/>
            </a:spcAft>
            <a:buClr>
              <a:prstClr val="black"/>
            </a:buClr>
            <a:buNone/>
          </a:pPr>
          <a:r>
            <a:rPr lang="en-US" sz="2800" kern="1200" dirty="0">
              <a:solidFill>
                <a:prstClr val="white"/>
              </a:solidFill>
              <a:latin typeface="Calibri" panose="020F0502020204030204"/>
              <a:ea typeface="+mn-ea"/>
              <a:cs typeface="+mn-cs"/>
            </a:rPr>
            <a:t>Man’s failure was eating of the fruit of the Tree of Knowledge of Good and Evil. </a:t>
          </a:r>
        </a:p>
      </dgm:t>
    </dgm:pt>
    <dgm:pt modelId="{593204E1-98BD-429E-BC40-5B065F66EABF}" type="parTrans" cxnId="{13377F76-58BB-48AB-BE6E-3497647C2A7A}">
      <dgm:prSet/>
      <dgm:spPr/>
      <dgm:t>
        <a:bodyPr/>
        <a:lstStyle/>
        <a:p>
          <a:endParaRPr lang="en-US" sz="2800"/>
        </a:p>
      </dgm:t>
    </dgm:pt>
    <dgm:pt modelId="{0A8FAB55-9F89-47B3-97ED-B15B8D127751}" type="sibTrans" cxnId="{13377F76-58BB-48AB-BE6E-3497647C2A7A}">
      <dgm:prSet/>
      <dgm:spPr/>
      <dgm:t>
        <a:bodyPr/>
        <a:lstStyle/>
        <a:p>
          <a:endParaRPr lang="en-US" sz="2800"/>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custScaleX="107625">
        <dgm:presLayoutVars>
          <dgm:chMax val="1"/>
          <dgm:bulletEnabled val="1"/>
        </dgm:presLayoutVars>
      </dgm:prSet>
      <dgm:spPr/>
    </dgm:pt>
    <dgm:pt modelId="{3146CC51-2685-46DB-BEDF-0219FC66C4ED}" type="pres">
      <dgm:prSet presAssocID="{4161DF53-A287-4C5D-A72D-C62691D2152B}" presName="bracket" presStyleLbl="parChTrans1D1" presStyleIdx="0" presStyleCnt="3" custLinFactNeighborX="-72332"/>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custLinFactNeighborX="-50076">
        <dgm:presLayoutVars>
          <dgm:bulletEnabled val="1"/>
        </dgm:presLayoutVars>
      </dgm:prSet>
      <dgm:spPr/>
    </dgm:pt>
    <dgm:pt modelId="{8739DFF4-E77D-46B5-8856-FDBD5D55063E}" type="pres">
      <dgm:prSet presAssocID="{4AD387AF-09B6-4B26-A14D-5790CD73BD3F}" presName="spV" presStyleCnt="0"/>
      <dgm:spPr/>
    </dgm:pt>
    <dgm:pt modelId="{5E9A5911-E732-468E-81E4-281FE9B8E02E}" type="pres">
      <dgm:prSet presAssocID="{8B1F671C-AD9C-49E0-A8E5-D7AD71321479}" presName="linNode" presStyleCnt="0"/>
      <dgm:spPr/>
    </dgm:pt>
    <dgm:pt modelId="{6EB47140-39D4-4FE7-A221-05C38003BB5E}" type="pres">
      <dgm:prSet presAssocID="{8B1F671C-AD9C-49E0-A8E5-D7AD71321479}" presName="parTx" presStyleLbl="revTx" presStyleIdx="1" presStyleCnt="3">
        <dgm:presLayoutVars>
          <dgm:chMax val="1"/>
          <dgm:bulletEnabled val="1"/>
        </dgm:presLayoutVars>
      </dgm:prSet>
      <dgm:spPr/>
    </dgm:pt>
    <dgm:pt modelId="{7658ECD2-8F77-4325-AE51-FD20D1F3E534}" type="pres">
      <dgm:prSet presAssocID="{8B1F671C-AD9C-49E0-A8E5-D7AD71321479}" presName="bracket" presStyleLbl="parChTrans1D1" presStyleIdx="1" presStyleCnt="3"/>
      <dgm:spPr/>
    </dgm:pt>
    <dgm:pt modelId="{19283075-E7CF-485E-AB7D-80F673B9B099}" type="pres">
      <dgm:prSet presAssocID="{8B1F671C-AD9C-49E0-A8E5-D7AD71321479}" presName="spH" presStyleCnt="0"/>
      <dgm:spPr/>
    </dgm:pt>
    <dgm:pt modelId="{6E19B282-D738-4BBC-A8AA-AB4BD2F1FEA9}" type="pres">
      <dgm:prSet presAssocID="{8B1F671C-AD9C-49E0-A8E5-D7AD71321479}" presName="desTx" presStyleLbl="node1" presStyleIdx="1" presStyleCnt="3">
        <dgm:presLayoutVars>
          <dgm:bulletEnabled val="1"/>
        </dgm:presLayoutVars>
      </dgm:prSet>
      <dgm:spPr/>
    </dgm:pt>
    <dgm:pt modelId="{36DA4DE1-1491-424B-A909-22F4B09161CB}" type="pres">
      <dgm:prSet presAssocID="{EB99FDC6-D899-4A23-924A-734646D4CACF}" presName="spV" presStyleCnt="0"/>
      <dgm:spPr/>
    </dgm:pt>
    <dgm:pt modelId="{84DA26E6-1D29-4ABB-9940-85EADEB21CA9}" type="pres">
      <dgm:prSet presAssocID="{BECBC51B-8D7E-4362-8A40-DAA8D19E64FC}" presName="linNode" presStyleCnt="0"/>
      <dgm:spPr/>
    </dgm:pt>
    <dgm:pt modelId="{B61DBF61-46CA-43C3-90FE-F43E34562C7E}" type="pres">
      <dgm:prSet presAssocID="{BECBC51B-8D7E-4362-8A40-DAA8D19E64FC}" presName="parTx" presStyleLbl="revTx" presStyleIdx="2" presStyleCnt="3">
        <dgm:presLayoutVars>
          <dgm:chMax val="1"/>
          <dgm:bulletEnabled val="1"/>
        </dgm:presLayoutVars>
      </dgm:prSet>
      <dgm:spPr/>
    </dgm:pt>
    <dgm:pt modelId="{E1A1A025-DC45-473D-B29A-EB88B0B4EEB3}" type="pres">
      <dgm:prSet presAssocID="{BECBC51B-8D7E-4362-8A40-DAA8D19E64FC}" presName="bracket" presStyleLbl="parChTrans1D1" presStyleIdx="2" presStyleCnt="3"/>
      <dgm:spPr/>
    </dgm:pt>
    <dgm:pt modelId="{A00ECD3C-F8C0-419A-9056-6535159A3E53}" type="pres">
      <dgm:prSet presAssocID="{BECBC51B-8D7E-4362-8A40-DAA8D19E64FC}" presName="spH" presStyleCnt="0"/>
      <dgm:spPr/>
    </dgm:pt>
    <dgm:pt modelId="{0A853CF6-60DB-4EAD-A207-0FCEFA71A0E8}" type="pres">
      <dgm:prSet presAssocID="{BECBC51B-8D7E-4362-8A40-DAA8D19E64FC}" presName="desTx" presStyleLbl="node1" presStyleIdx="2" presStyleCnt="3">
        <dgm:presLayoutVars>
          <dgm:bulletEnabled val="1"/>
        </dgm:presLayoutVars>
      </dgm:prSet>
      <dgm:spPr/>
    </dgm:pt>
  </dgm:ptLst>
  <dgm:cxnLst>
    <dgm:cxn modelId="{1FA73E33-0501-4560-B6B7-14C7D6A0B321}" srcId="{713F57C8-72BC-4B58-B779-7E667390F35F}" destId="{8B1F671C-AD9C-49E0-A8E5-D7AD71321479}" srcOrd="1" destOrd="0" parTransId="{DF57733B-4D40-4E4B-8782-F9024CCE6474}" sibTransId="{EB99FDC6-D899-4A23-924A-734646D4CACF}"/>
    <dgm:cxn modelId="{3F42AC3E-4B68-498A-BAAA-A90437293447}" type="presOf" srcId="{76FA4F6C-D034-423E-BB46-555C446AD965}" destId="{6E19B282-D738-4BBC-A8AA-AB4BD2F1FEA9}"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8C5E7045-76E4-4621-9496-C5208A963303}" srcId="{4161DF53-A287-4C5D-A72D-C62691D2152B}" destId="{26D22D2D-3370-4E61-A8E4-1389FFCB3BE9}" srcOrd="0" destOrd="0" parTransId="{F3E2C93B-6F64-44BB-8CC5-97A1D7669C88}" sibTransId="{7948F59D-9331-4193-883A-AB183A10C2E8}"/>
    <dgm:cxn modelId="{079C5C6E-BD1D-4138-B37D-DC6E58D53D38}" type="presOf" srcId="{4161DF53-A287-4C5D-A72D-C62691D2152B}" destId="{0C9CE0AC-327E-4B51-8F8B-16C582CFD991}" srcOrd="0" destOrd="0" presId="urn:diagrams.loki3.com/BracketList"/>
    <dgm:cxn modelId="{B70C2350-7485-4191-AB43-B0F93AACD2D1}" srcId="{BECBC51B-8D7E-4362-8A40-DAA8D19E64FC}" destId="{11056074-EB0F-4ED8-86AB-BA21B2FF0E18}" srcOrd="0" destOrd="0" parTransId="{6822A12D-ED01-403C-B368-7519B45D96A5}" sibTransId="{C2A1F133-3836-4134-AB0F-97A0CB59F2FA}"/>
    <dgm:cxn modelId="{3E05FF73-D22A-4C13-9BC7-887BFBA4BEC4}" srcId="{713F57C8-72BC-4B58-B779-7E667390F35F}" destId="{BECBC51B-8D7E-4362-8A40-DAA8D19E64FC}" srcOrd="2" destOrd="0" parTransId="{2B398300-CFCE-4F75-852B-B1ED1AFF7BA7}" sibTransId="{A6112B5D-48C1-449B-ABD5-2BF37B8AC7BE}"/>
    <dgm:cxn modelId="{13377F76-58BB-48AB-BE6E-3497647C2A7A}" srcId="{8B1F671C-AD9C-49E0-A8E5-D7AD71321479}" destId="{76FA4F6C-D034-423E-BB46-555C446AD965}" srcOrd="0" destOrd="0" parTransId="{593204E1-98BD-429E-BC40-5B065F66EABF}" sibTransId="{0A8FAB55-9F89-47B3-97ED-B15B8D127751}"/>
    <dgm:cxn modelId="{E4157E86-CED7-4B60-9DCE-9C93163158D7}" type="presOf" srcId="{713F57C8-72BC-4B58-B779-7E667390F35F}" destId="{99CD5919-A49C-4AB5-80F7-854C09D9F340}" srcOrd="0" destOrd="0" presId="urn:diagrams.loki3.com/BracketList"/>
    <dgm:cxn modelId="{A6E8C4CC-40A1-4BE6-B62D-0717A05A590E}" type="presOf" srcId="{11056074-EB0F-4ED8-86AB-BA21B2FF0E18}" destId="{0A853CF6-60DB-4EAD-A207-0FCEFA71A0E8}" srcOrd="0" destOrd="0" presId="urn:diagrams.loki3.com/BracketList"/>
    <dgm:cxn modelId="{DFBE2DDF-184D-49C2-9F3B-72CC740EABF6}" type="presOf" srcId="{BECBC51B-8D7E-4362-8A40-DAA8D19E64FC}" destId="{B61DBF61-46CA-43C3-90FE-F43E34562C7E}" srcOrd="0" destOrd="0" presId="urn:diagrams.loki3.com/BracketList"/>
    <dgm:cxn modelId="{9E5361EC-774A-4000-B74A-A905F3C8A114}" type="presOf" srcId="{26D22D2D-3370-4E61-A8E4-1389FFCB3BE9}" destId="{8F04803F-55CD-4B5D-AF8B-F0836DF34876}" srcOrd="0" destOrd="0" presId="urn:diagrams.loki3.com/BracketList"/>
    <dgm:cxn modelId="{7D010EF6-F7C8-4CE1-A68C-8F976436F2F1}" type="presOf" srcId="{8B1F671C-AD9C-49E0-A8E5-D7AD71321479}" destId="{6EB47140-39D4-4FE7-A221-05C38003BB5E}" srcOrd="0" destOrd="0" presId="urn:diagrams.loki3.com/BracketList"/>
    <dgm:cxn modelId="{8DF8C28F-DE7E-4139-8ABA-642B5C3F4ED0}" type="presParOf" srcId="{99CD5919-A49C-4AB5-80F7-854C09D9F340}" destId="{37694053-92C3-4075-87CE-4E9B1CD49E7E}" srcOrd="0" destOrd="0" presId="urn:diagrams.loki3.com/BracketList"/>
    <dgm:cxn modelId="{327467B1-94B9-4E0C-84F5-6DDE36739A49}" type="presParOf" srcId="{37694053-92C3-4075-87CE-4E9B1CD49E7E}" destId="{0C9CE0AC-327E-4B51-8F8B-16C582CFD991}" srcOrd="0" destOrd="0" presId="urn:diagrams.loki3.com/BracketList"/>
    <dgm:cxn modelId="{D64463E0-B3C0-435A-9F75-A4571E478C2E}" type="presParOf" srcId="{37694053-92C3-4075-87CE-4E9B1CD49E7E}" destId="{3146CC51-2685-46DB-BEDF-0219FC66C4ED}" srcOrd="1" destOrd="0" presId="urn:diagrams.loki3.com/BracketList"/>
    <dgm:cxn modelId="{928438DA-D650-410A-9EEE-DBE0555413B6}" type="presParOf" srcId="{37694053-92C3-4075-87CE-4E9B1CD49E7E}" destId="{419ED563-CAF8-421F-A7DB-B46E58F0DFAA}" srcOrd="2" destOrd="0" presId="urn:diagrams.loki3.com/BracketList"/>
    <dgm:cxn modelId="{B65655F9-5977-4B54-900A-3552ACC5B443}" type="presParOf" srcId="{37694053-92C3-4075-87CE-4E9B1CD49E7E}" destId="{8F04803F-55CD-4B5D-AF8B-F0836DF34876}" srcOrd="3" destOrd="0" presId="urn:diagrams.loki3.com/BracketList"/>
    <dgm:cxn modelId="{E095ABD8-A500-42DF-9D01-F7F1F8CA1DAE}" type="presParOf" srcId="{99CD5919-A49C-4AB5-80F7-854C09D9F340}" destId="{8739DFF4-E77D-46B5-8856-FDBD5D55063E}" srcOrd="1" destOrd="0" presId="urn:diagrams.loki3.com/BracketList"/>
    <dgm:cxn modelId="{F0A5CAA2-7A26-4DB6-9405-47EB5B11E4DF}" type="presParOf" srcId="{99CD5919-A49C-4AB5-80F7-854C09D9F340}" destId="{5E9A5911-E732-468E-81E4-281FE9B8E02E}" srcOrd="2" destOrd="0" presId="urn:diagrams.loki3.com/BracketList"/>
    <dgm:cxn modelId="{63ABFF68-7A4D-4115-8A53-68E5E3A9DD74}" type="presParOf" srcId="{5E9A5911-E732-468E-81E4-281FE9B8E02E}" destId="{6EB47140-39D4-4FE7-A221-05C38003BB5E}" srcOrd="0" destOrd="0" presId="urn:diagrams.loki3.com/BracketList"/>
    <dgm:cxn modelId="{7C644C98-1059-4A3A-826F-6235D697ADA3}" type="presParOf" srcId="{5E9A5911-E732-468E-81E4-281FE9B8E02E}" destId="{7658ECD2-8F77-4325-AE51-FD20D1F3E534}" srcOrd="1" destOrd="0" presId="urn:diagrams.loki3.com/BracketList"/>
    <dgm:cxn modelId="{00EEDED6-727C-4E43-8D7C-E181320A18F1}" type="presParOf" srcId="{5E9A5911-E732-468E-81E4-281FE9B8E02E}" destId="{19283075-E7CF-485E-AB7D-80F673B9B099}" srcOrd="2" destOrd="0" presId="urn:diagrams.loki3.com/BracketList"/>
    <dgm:cxn modelId="{7E36F675-A46E-4F26-AD1C-ED0A4AB77932}" type="presParOf" srcId="{5E9A5911-E732-468E-81E4-281FE9B8E02E}" destId="{6E19B282-D738-4BBC-A8AA-AB4BD2F1FEA9}" srcOrd="3" destOrd="0" presId="urn:diagrams.loki3.com/BracketList"/>
    <dgm:cxn modelId="{5ED87494-9372-4D91-93C5-827BBCFC0808}" type="presParOf" srcId="{99CD5919-A49C-4AB5-80F7-854C09D9F340}" destId="{36DA4DE1-1491-424B-A909-22F4B09161CB}" srcOrd="3" destOrd="0" presId="urn:diagrams.loki3.com/BracketList"/>
    <dgm:cxn modelId="{7D4E143B-11A5-4AF5-9F51-95982298A669}" type="presParOf" srcId="{99CD5919-A49C-4AB5-80F7-854C09D9F340}" destId="{84DA26E6-1D29-4ABB-9940-85EADEB21CA9}" srcOrd="4" destOrd="0" presId="urn:diagrams.loki3.com/BracketList"/>
    <dgm:cxn modelId="{C1422D54-3C8C-4B11-B2FF-4561C08625B1}" type="presParOf" srcId="{84DA26E6-1D29-4ABB-9940-85EADEB21CA9}" destId="{B61DBF61-46CA-43C3-90FE-F43E34562C7E}" srcOrd="0" destOrd="0" presId="urn:diagrams.loki3.com/BracketList"/>
    <dgm:cxn modelId="{3A5F0F5E-4C4B-4070-9539-490D4E6CD511}" type="presParOf" srcId="{84DA26E6-1D29-4ABB-9940-85EADEB21CA9}" destId="{E1A1A025-DC45-473D-B29A-EB88B0B4EEB3}" srcOrd="1" destOrd="0" presId="urn:diagrams.loki3.com/BracketList"/>
    <dgm:cxn modelId="{91A58832-58A2-4B73-893B-DA2DD091E1E7}" type="presParOf" srcId="{84DA26E6-1D29-4ABB-9940-85EADEB21CA9}" destId="{A00ECD3C-F8C0-419A-9056-6535159A3E53}" srcOrd="2" destOrd="0" presId="urn:diagrams.loki3.com/BracketList"/>
    <dgm:cxn modelId="{17656453-AC24-48DE-B756-EA9FEFC3CC78}" type="presParOf" srcId="{84DA26E6-1D29-4ABB-9940-85EADEB21CA9}" destId="{0A853CF6-60DB-4EAD-A207-0FCEFA71A0E8}"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713F57C8-72BC-4B58-B779-7E667390F35F}" type="doc">
      <dgm:prSet loTypeId="urn:diagrams.loki3.com/BracketList" loCatId="list" qsTypeId="urn:microsoft.com/office/officeart/2005/8/quickstyle/3d1" qsCatId="3D" csTypeId="urn:microsoft.com/office/officeart/2005/8/colors/accent1_2" csCatId="accent1" phldr="1"/>
      <dgm:spPr/>
      <dgm:t>
        <a:bodyPr/>
        <a:lstStyle/>
        <a:p>
          <a:endParaRPr lang="en-US"/>
        </a:p>
      </dgm:t>
    </dgm:pt>
    <dgm:pt modelId="{4161DF53-A287-4C5D-A72D-C62691D2152B}">
      <dgm:prSet phldrT="[Text]"/>
      <dgm:spPr/>
      <dgm:t>
        <a:bodyPr/>
        <a:lstStyle/>
        <a:p>
          <a:r>
            <a:rPr lang="en-US" dirty="0"/>
            <a:t>Man’s Responsibilities</a:t>
          </a:r>
        </a:p>
      </dgm:t>
    </dgm:pt>
    <dgm:pt modelId="{8082FED0-2443-4A18-A34F-8BBFFDF7CBAE}" type="parTrans" cxnId="{8F8CEB5E-6273-4E07-B1C1-290383184C60}">
      <dgm:prSet/>
      <dgm:spPr/>
      <dgm:t>
        <a:bodyPr/>
        <a:lstStyle/>
        <a:p>
          <a:endParaRPr lang="en-US"/>
        </a:p>
      </dgm:t>
    </dgm:pt>
    <dgm:pt modelId="{4AD387AF-09B6-4B26-A14D-5790CD73BD3F}" type="sibTrans" cxnId="{8F8CEB5E-6273-4E07-B1C1-290383184C60}">
      <dgm:prSet/>
      <dgm:spPr/>
      <dgm:t>
        <a:bodyPr/>
        <a:lstStyle/>
        <a:p>
          <a:endParaRPr lang="en-US"/>
        </a:p>
      </dgm:t>
    </dgm:pt>
    <dgm:pt modelId="{553885F4-34F2-4921-92F2-8B00FEE3F257}">
      <dgm:prSet/>
      <dgm:spPr/>
      <dgm:t>
        <a:bodyPr/>
        <a:lstStyle/>
        <a:p>
          <a:pPr algn="just"/>
          <a:r>
            <a:rPr lang="en-US" dirty="0"/>
            <a:t>Mankind was to respond to God through the prompting of his conscience as evidence of his faith in the promised seed, to bring an acceptable blood sacrifice.</a:t>
          </a:r>
        </a:p>
      </dgm:t>
    </dgm:pt>
    <dgm:pt modelId="{62FF01EA-DC6D-4FDD-918B-C14F7A2FB8DD}" type="parTrans" cxnId="{BBFA2CF1-1161-4F1E-9B39-CAA91DDC86A6}">
      <dgm:prSet/>
      <dgm:spPr/>
      <dgm:t>
        <a:bodyPr/>
        <a:lstStyle/>
        <a:p>
          <a:endParaRPr lang="en-US"/>
        </a:p>
      </dgm:t>
    </dgm:pt>
    <dgm:pt modelId="{FF23F9BA-4E57-4113-B04D-C32E509891DB}" type="sibTrans" cxnId="{BBFA2CF1-1161-4F1E-9B39-CAA91DDC86A6}">
      <dgm:prSet/>
      <dgm:spPr/>
      <dgm:t>
        <a:bodyPr/>
        <a:lstStyle/>
        <a:p>
          <a:endParaRPr lang="en-US"/>
        </a:p>
      </dgm:t>
    </dgm:pt>
    <dgm:pt modelId="{792D667D-2594-44DC-94DB-EC88B79E97B7}">
      <dgm:prSet/>
      <dgm:spPr/>
      <dgm:t>
        <a:bodyPr/>
        <a:lstStyle/>
        <a:p>
          <a:r>
            <a:rPr lang="en-US"/>
            <a:t>Man’s Failures</a:t>
          </a:r>
          <a:endParaRPr lang="en-US" dirty="0"/>
        </a:p>
      </dgm:t>
    </dgm:pt>
    <dgm:pt modelId="{EB15A1A5-69C3-4CD8-994E-18B484459C79}" type="parTrans" cxnId="{B11F250B-85C5-4CF4-8C1D-15005A2AE176}">
      <dgm:prSet/>
      <dgm:spPr/>
      <dgm:t>
        <a:bodyPr/>
        <a:lstStyle/>
        <a:p>
          <a:endParaRPr lang="en-US"/>
        </a:p>
      </dgm:t>
    </dgm:pt>
    <dgm:pt modelId="{71288E15-DD23-4779-832A-62E30D4636C6}" type="sibTrans" cxnId="{B11F250B-85C5-4CF4-8C1D-15005A2AE176}">
      <dgm:prSet/>
      <dgm:spPr/>
      <dgm:t>
        <a:bodyPr/>
        <a:lstStyle/>
        <a:p>
          <a:endParaRPr lang="en-US"/>
        </a:p>
      </dgm:t>
    </dgm:pt>
    <dgm:pt modelId="{5FF9467F-BCBE-4DBB-AFF1-6371F2698E6A}">
      <dgm:prSet/>
      <dgm:spPr/>
      <dgm:t>
        <a:bodyPr/>
        <a:lstStyle/>
        <a:p>
          <a:pPr algn="just"/>
          <a:r>
            <a:rPr lang="en-US" dirty="0"/>
            <a:t>Mankind, having been given the ability, through their conscience, to desire a relationship with God and through blood sacrifices, to approach God, failed. Wickedness and evil became widespread. </a:t>
          </a:r>
        </a:p>
      </dgm:t>
    </dgm:pt>
    <dgm:pt modelId="{9D76EBF0-B948-411C-9C9C-73DDB5F28ACB}" type="parTrans" cxnId="{0D488C4E-EBB7-4325-B6B3-1945375C1584}">
      <dgm:prSet/>
      <dgm:spPr/>
      <dgm:t>
        <a:bodyPr/>
        <a:lstStyle/>
        <a:p>
          <a:endParaRPr lang="en-US"/>
        </a:p>
      </dgm:t>
    </dgm:pt>
    <dgm:pt modelId="{AE6A7E92-E3CE-45E2-9FEC-116F963E0878}" type="sibTrans" cxnId="{0D488C4E-EBB7-4325-B6B3-1945375C1584}">
      <dgm:prSet/>
      <dgm:spPr/>
      <dgm:t>
        <a:bodyPr/>
        <a:lstStyle/>
        <a:p>
          <a:endParaRPr lang="en-US"/>
        </a:p>
      </dgm:t>
    </dgm:pt>
    <dgm:pt modelId="{3FEC20C6-FC4E-4F72-9DD4-E9A107CC6412}">
      <dgm:prSet/>
      <dgm:spPr/>
      <dgm:t>
        <a:bodyPr/>
        <a:lstStyle/>
        <a:p>
          <a:r>
            <a:rPr lang="en-US"/>
            <a:t>The Resulting Judgment</a:t>
          </a:r>
          <a:endParaRPr lang="en-US" dirty="0"/>
        </a:p>
      </dgm:t>
    </dgm:pt>
    <dgm:pt modelId="{91A17BB6-BA5E-4A9B-8C79-C199ED4CBAB5}" type="parTrans" cxnId="{B1EE287C-E434-4291-ABD7-67DF83C6AB59}">
      <dgm:prSet/>
      <dgm:spPr/>
      <dgm:t>
        <a:bodyPr/>
        <a:lstStyle/>
        <a:p>
          <a:endParaRPr lang="en-US"/>
        </a:p>
      </dgm:t>
    </dgm:pt>
    <dgm:pt modelId="{ABEB0B2B-82FB-4100-8D33-206F6BFBBD37}" type="sibTrans" cxnId="{B1EE287C-E434-4291-ABD7-67DF83C6AB59}">
      <dgm:prSet/>
      <dgm:spPr/>
      <dgm:t>
        <a:bodyPr/>
        <a:lstStyle/>
        <a:p>
          <a:endParaRPr lang="en-US"/>
        </a:p>
      </dgm:t>
    </dgm:pt>
    <dgm:pt modelId="{814164CA-BFBB-4F1D-B449-2447D8B6B7D3}">
      <dgm:prSet/>
      <dgm:spPr/>
      <dgm:t>
        <a:bodyPr/>
        <a:lstStyle/>
        <a:p>
          <a:pPr algn="just"/>
          <a:r>
            <a:rPr lang="en-US" dirty="0"/>
            <a:t>God, being true to His word, spared the only faithful humans and a small remnant of air breathing creatures and started over in order to fulfill his promise of redemption</a:t>
          </a:r>
        </a:p>
      </dgm:t>
    </dgm:pt>
    <dgm:pt modelId="{78C1B04C-E52C-40C4-B3F2-E5E954263BFA}" type="parTrans" cxnId="{BB45F375-A9B8-49F4-91AB-8459E62C2555}">
      <dgm:prSet/>
      <dgm:spPr/>
      <dgm:t>
        <a:bodyPr/>
        <a:lstStyle/>
        <a:p>
          <a:endParaRPr lang="en-US"/>
        </a:p>
      </dgm:t>
    </dgm:pt>
    <dgm:pt modelId="{62BE6648-FF53-4FD3-9AF9-6862111AE276}" type="sibTrans" cxnId="{BB45F375-A9B8-49F4-91AB-8459E62C2555}">
      <dgm:prSet/>
      <dgm:spPr/>
      <dgm:t>
        <a:bodyPr/>
        <a:lstStyle/>
        <a:p>
          <a:endParaRPr lang="en-US"/>
        </a:p>
      </dgm:t>
    </dgm:pt>
    <dgm:pt modelId="{99CD5919-A49C-4AB5-80F7-854C09D9F340}" type="pres">
      <dgm:prSet presAssocID="{713F57C8-72BC-4B58-B779-7E667390F35F}" presName="Name0" presStyleCnt="0">
        <dgm:presLayoutVars>
          <dgm:dir/>
          <dgm:animLvl val="lvl"/>
          <dgm:resizeHandles val="exact"/>
        </dgm:presLayoutVars>
      </dgm:prSet>
      <dgm:spPr/>
    </dgm:pt>
    <dgm:pt modelId="{37694053-92C3-4075-87CE-4E9B1CD49E7E}" type="pres">
      <dgm:prSet presAssocID="{4161DF53-A287-4C5D-A72D-C62691D2152B}" presName="linNode" presStyleCnt="0"/>
      <dgm:spPr/>
    </dgm:pt>
    <dgm:pt modelId="{0C9CE0AC-327E-4B51-8F8B-16C582CFD991}" type="pres">
      <dgm:prSet presAssocID="{4161DF53-A287-4C5D-A72D-C62691D2152B}" presName="parTx" presStyleLbl="revTx" presStyleIdx="0" presStyleCnt="3">
        <dgm:presLayoutVars>
          <dgm:chMax val="1"/>
          <dgm:bulletEnabled val="1"/>
        </dgm:presLayoutVars>
      </dgm:prSet>
      <dgm:spPr/>
    </dgm:pt>
    <dgm:pt modelId="{3146CC51-2685-46DB-BEDF-0219FC66C4ED}" type="pres">
      <dgm:prSet presAssocID="{4161DF53-A287-4C5D-A72D-C62691D2152B}" presName="bracket" presStyleLbl="parChTrans1D1" presStyleIdx="0" presStyleCnt="3"/>
      <dgm:spPr/>
    </dgm:pt>
    <dgm:pt modelId="{419ED563-CAF8-421F-A7DB-B46E58F0DFAA}" type="pres">
      <dgm:prSet presAssocID="{4161DF53-A287-4C5D-A72D-C62691D2152B}" presName="spH" presStyleCnt="0"/>
      <dgm:spPr/>
    </dgm:pt>
    <dgm:pt modelId="{8F04803F-55CD-4B5D-AF8B-F0836DF34876}" type="pres">
      <dgm:prSet presAssocID="{4161DF53-A287-4C5D-A72D-C62691D2152B}" presName="desTx" presStyleLbl="node1" presStyleIdx="0" presStyleCnt="3">
        <dgm:presLayoutVars>
          <dgm:bulletEnabled val="1"/>
        </dgm:presLayoutVars>
      </dgm:prSet>
      <dgm:spPr/>
    </dgm:pt>
    <dgm:pt modelId="{8739DFF4-E77D-46B5-8856-FDBD5D55063E}" type="pres">
      <dgm:prSet presAssocID="{4AD387AF-09B6-4B26-A14D-5790CD73BD3F}" presName="spV" presStyleCnt="0"/>
      <dgm:spPr/>
    </dgm:pt>
    <dgm:pt modelId="{F8705F70-2EE5-4545-A748-C569F1A9258B}" type="pres">
      <dgm:prSet presAssocID="{792D667D-2594-44DC-94DB-EC88B79E97B7}" presName="linNode" presStyleCnt="0"/>
      <dgm:spPr/>
    </dgm:pt>
    <dgm:pt modelId="{39199679-6783-4E9B-B6EE-DAB5F095FBFF}" type="pres">
      <dgm:prSet presAssocID="{792D667D-2594-44DC-94DB-EC88B79E97B7}" presName="parTx" presStyleLbl="revTx" presStyleIdx="1" presStyleCnt="3">
        <dgm:presLayoutVars>
          <dgm:chMax val="1"/>
          <dgm:bulletEnabled val="1"/>
        </dgm:presLayoutVars>
      </dgm:prSet>
      <dgm:spPr/>
    </dgm:pt>
    <dgm:pt modelId="{E9410580-AAE2-475C-B500-E22CC22DD926}" type="pres">
      <dgm:prSet presAssocID="{792D667D-2594-44DC-94DB-EC88B79E97B7}" presName="bracket" presStyleLbl="parChTrans1D1" presStyleIdx="1" presStyleCnt="3"/>
      <dgm:spPr/>
    </dgm:pt>
    <dgm:pt modelId="{E38FAF48-39CE-497E-8695-F3F116C5AC4A}" type="pres">
      <dgm:prSet presAssocID="{792D667D-2594-44DC-94DB-EC88B79E97B7}" presName="spH" presStyleCnt="0"/>
      <dgm:spPr/>
    </dgm:pt>
    <dgm:pt modelId="{11C3A7F5-D550-4004-B155-7D4BA8AC6733}" type="pres">
      <dgm:prSet presAssocID="{792D667D-2594-44DC-94DB-EC88B79E97B7}" presName="desTx" presStyleLbl="node1" presStyleIdx="1" presStyleCnt="3">
        <dgm:presLayoutVars>
          <dgm:bulletEnabled val="1"/>
        </dgm:presLayoutVars>
      </dgm:prSet>
      <dgm:spPr/>
    </dgm:pt>
    <dgm:pt modelId="{0B1949A6-26D1-44D3-9A0C-F4B7A30756D3}" type="pres">
      <dgm:prSet presAssocID="{71288E15-DD23-4779-832A-62E30D4636C6}" presName="spV" presStyleCnt="0"/>
      <dgm:spPr/>
    </dgm:pt>
    <dgm:pt modelId="{A0B6DBFC-B5C4-4357-9883-56E678F7AF37}" type="pres">
      <dgm:prSet presAssocID="{3FEC20C6-FC4E-4F72-9DD4-E9A107CC6412}" presName="linNode" presStyleCnt="0"/>
      <dgm:spPr/>
    </dgm:pt>
    <dgm:pt modelId="{3382EFC8-2D16-42FA-BCBB-82980BC9898B}" type="pres">
      <dgm:prSet presAssocID="{3FEC20C6-FC4E-4F72-9DD4-E9A107CC6412}" presName="parTx" presStyleLbl="revTx" presStyleIdx="2" presStyleCnt="3">
        <dgm:presLayoutVars>
          <dgm:chMax val="1"/>
          <dgm:bulletEnabled val="1"/>
        </dgm:presLayoutVars>
      </dgm:prSet>
      <dgm:spPr/>
    </dgm:pt>
    <dgm:pt modelId="{A2A90897-1536-48FE-9C4D-AE0B1005B857}" type="pres">
      <dgm:prSet presAssocID="{3FEC20C6-FC4E-4F72-9DD4-E9A107CC6412}" presName="bracket" presStyleLbl="parChTrans1D1" presStyleIdx="2" presStyleCnt="3"/>
      <dgm:spPr/>
    </dgm:pt>
    <dgm:pt modelId="{946264C5-6295-4A27-A5A3-F5F5FFAF75D7}" type="pres">
      <dgm:prSet presAssocID="{3FEC20C6-FC4E-4F72-9DD4-E9A107CC6412}" presName="spH" presStyleCnt="0"/>
      <dgm:spPr/>
    </dgm:pt>
    <dgm:pt modelId="{7E0E4112-32FF-4884-8DB8-1626433E38D2}" type="pres">
      <dgm:prSet presAssocID="{3FEC20C6-FC4E-4F72-9DD4-E9A107CC6412}" presName="desTx" presStyleLbl="node1" presStyleIdx="2" presStyleCnt="3">
        <dgm:presLayoutVars>
          <dgm:bulletEnabled val="1"/>
        </dgm:presLayoutVars>
      </dgm:prSet>
      <dgm:spPr/>
    </dgm:pt>
  </dgm:ptLst>
  <dgm:cxnLst>
    <dgm:cxn modelId="{2598C800-4B23-4D24-B3BC-9240929FBC59}" type="presOf" srcId="{553885F4-34F2-4921-92F2-8B00FEE3F257}" destId="{8F04803F-55CD-4B5D-AF8B-F0836DF34876}" srcOrd="0" destOrd="0" presId="urn:diagrams.loki3.com/BracketList"/>
    <dgm:cxn modelId="{B11F250B-85C5-4CF4-8C1D-15005A2AE176}" srcId="{713F57C8-72BC-4B58-B779-7E667390F35F}" destId="{792D667D-2594-44DC-94DB-EC88B79E97B7}" srcOrd="1" destOrd="0" parTransId="{EB15A1A5-69C3-4CD8-994E-18B484459C79}" sibTransId="{71288E15-DD23-4779-832A-62E30D4636C6}"/>
    <dgm:cxn modelId="{39D56712-8E08-4230-B938-DBB767C34F30}" type="presOf" srcId="{5FF9467F-BCBE-4DBB-AFF1-6371F2698E6A}" destId="{11C3A7F5-D550-4004-B155-7D4BA8AC6733}" srcOrd="0" destOrd="0" presId="urn:diagrams.loki3.com/BracketList"/>
    <dgm:cxn modelId="{8F8CEB5E-6273-4E07-B1C1-290383184C60}" srcId="{713F57C8-72BC-4B58-B779-7E667390F35F}" destId="{4161DF53-A287-4C5D-A72D-C62691D2152B}" srcOrd="0" destOrd="0" parTransId="{8082FED0-2443-4A18-A34F-8BBFFDF7CBAE}" sibTransId="{4AD387AF-09B6-4B26-A14D-5790CD73BD3F}"/>
    <dgm:cxn modelId="{6E915A69-13FA-4C33-8849-866FC1C03437}" type="presOf" srcId="{4161DF53-A287-4C5D-A72D-C62691D2152B}" destId="{0C9CE0AC-327E-4B51-8F8B-16C582CFD991}" srcOrd="0" destOrd="0" presId="urn:diagrams.loki3.com/BracketList"/>
    <dgm:cxn modelId="{0D488C4E-EBB7-4325-B6B3-1945375C1584}" srcId="{792D667D-2594-44DC-94DB-EC88B79E97B7}" destId="{5FF9467F-BCBE-4DBB-AFF1-6371F2698E6A}" srcOrd="0" destOrd="0" parTransId="{9D76EBF0-B948-411C-9C9C-73DDB5F28ACB}" sibTransId="{AE6A7E92-E3CE-45E2-9FEC-116F963E0878}"/>
    <dgm:cxn modelId="{F795F951-4EB1-4C35-B3B6-BC176D428752}" type="presOf" srcId="{792D667D-2594-44DC-94DB-EC88B79E97B7}" destId="{39199679-6783-4E9B-B6EE-DAB5F095FBFF}" srcOrd="0" destOrd="0" presId="urn:diagrams.loki3.com/BracketList"/>
    <dgm:cxn modelId="{BB45F375-A9B8-49F4-91AB-8459E62C2555}" srcId="{3FEC20C6-FC4E-4F72-9DD4-E9A107CC6412}" destId="{814164CA-BFBB-4F1D-B449-2447D8B6B7D3}" srcOrd="0" destOrd="0" parTransId="{78C1B04C-E52C-40C4-B3F2-E5E954263BFA}" sibTransId="{62BE6648-FF53-4FD3-9AF9-6862111AE276}"/>
    <dgm:cxn modelId="{B1EE287C-E434-4291-ABD7-67DF83C6AB59}" srcId="{713F57C8-72BC-4B58-B779-7E667390F35F}" destId="{3FEC20C6-FC4E-4F72-9DD4-E9A107CC6412}" srcOrd="2" destOrd="0" parTransId="{91A17BB6-BA5E-4A9B-8C79-C199ED4CBAB5}" sibTransId="{ABEB0B2B-82FB-4100-8D33-206F6BFBBD37}"/>
    <dgm:cxn modelId="{AD5D00AC-7187-4AEB-82B2-8532E6002F3F}" type="presOf" srcId="{3FEC20C6-FC4E-4F72-9DD4-E9A107CC6412}" destId="{3382EFC8-2D16-42FA-BCBB-82980BC9898B}" srcOrd="0" destOrd="0" presId="urn:diagrams.loki3.com/BracketList"/>
    <dgm:cxn modelId="{565735D3-84EE-4857-8A2E-0F728FAA2639}" type="presOf" srcId="{713F57C8-72BC-4B58-B779-7E667390F35F}" destId="{99CD5919-A49C-4AB5-80F7-854C09D9F340}" srcOrd="0" destOrd="0" presId="urn:diagrams.loki3.com/BracketList"/>
    <dgm:cxn modelId="{BBFA2CF1-1161-4F1E-9B39-CAA91DDC86A6}" srcId="{4161DF53-A287-4C5D-A72D-C62691D2152B}" destId="{553885F4-34F2-4921-92F2-8B00FEE3F257}" srcOrd="0" destOrd="0" parTransId="{62FF01EA-DC6D-4FDD-918B-C14F7A2FB8DD}" sibTransId="{FF23F9BA-4E57-4113-B04D-C32E509891DB}"/>
    <dgm:cxn modelId="{52FA8CF5-4FBC-4E9F-A52D-5F3F644EEC11}" type="presOf" srcId="{814164CA-BFBB-4F1D-B449-2447D8B6B7D3}" destId="{7E0E4112-32FF-4884-8DB8-1626433E38D2}" srcOrd="0" destOrd="0" presId="urn:diagrams.loki3.com/BracketList"/>
    <dgm:cxn modelId="{8B76A754-9E45-4B90-A46D-51CF93160D89}" type="presParOf" srcId="{99CD5919-A49C-4AB5-80F7-854C09D9F340}" destId="{37694053-92C3-4075-87CE-4E9B1CD49E7E}" srcOrd="0" destOrd="0" presId="urn:diagrams.loki3.com/BracketList"/>
    <dgm:cxn modelId="{CE99F653-1710-4D6F-847B-C510184D9574}" type="presParOf" srcId="{37694053-92C3-4075-87CE-4E9B1CD49E7E}" destId="{0C9CE0AC-327E-4B51-8F8B-16C582CFD991}" srcOrd="0" destOrd="0" presId="urn:diagrams.loki3.com/BracketList"/>
    <dgm:cxn modelId="{066218F3-72EC-40D5-BA10-9BF01B8EB42B}" type="presParOf" srcId="{37694053-92C3-4075-87CE-4E9B1CD49E7E}" destId="{3146CC51-2685-46DB-BEDF-0219FC66C4ED}" srcOrd="1" destOrd="0" presId="urn:diagrams.loki3.com/BracketList"/>
    <dgm:cxn modelId="{1F373B90-D371-48CC-8EC8-9EDB5EBCD1A2}" type="presParOf" srcId="{37694053-92C3-4075-87CE-4E9B1CD49E7E}" destId="{419ED563-CAF8-421F-A7DB-B46E58F0DFAA}" srcOrd="2" destOrd="0" presId="urn:diagrams.loki3.com/BracketList"/>
    <dgm:cxn modelId="{85EBF600-6B2E-4D37-AFDC-6ACDDFCD0F9C}" type="presParOf" srcId="{37694053-92C3-4075-87CE-4E9B1CD49E7E}" destId="{8F04803F-55CD-4B5D-AF8B-F0836DF34876}" srcOrd="3" destOrd="0" presId="urn:diagrams.loki3.com/BracketList"/>
    <dgm:cxn modelId="{BB01E078-BB34-4750-A03F-4E48A5E41062}" type="presParOf" srcId="{99CD5919-A49C-4AB5-80F7-854C09D9F340}" destId="{8739DFF4-E77D-46B5-8856-FDBD5D55063E}" srcOrd="1" destOrd="0" presId="urn:diagrams.loki3.com/BracketList"/>
    <dgm:cxn modelId="{46720930-25B6-45D5-9EC9-D34F3F1F838A}" type="presParOf" srcId="{99CD5919-A49C-4AB5-80F7-854C09D9F340}" destId="{F8705F70-2EE5-4545-A748-C569F1A9258B}" srcOrd="2" destOrd="0" presId="urn:diagrams.loki3.com/BracketList"/>
    <dgm:cxn modelId="{271C58DF-FEFF-47A5-957E-7EE0126A42C5}" type="presParOf" srcId="{F8705F70-2EE5-4545-A748-C569F1A9258B}" destId="{39199679-6783-4E9B-B6EE-DAB5F095FBFF}" srcOrd="0" destOrd="0" presId="urn:diagrams.loki3.com/BracketList"/>
    <dgm:cxn modelId="{975966D3-ECEB-4FB6-BA76-BFB401A450AC}" type="presParOf" srcId="{F8705F70-2EE5-4545-A748-C569F1A9258B}" destId="{E9410580-AAE2-475C-B500-E22CC22DD926}" srcOrd="1" destOrd="0" presId="urn:diagrams.loki3.com/BracketList"/>
    <dgm:cxn modelId="{520D04A9-82A0-4DFD-8FB8-A3A878D1E21A}" type="presParOf" srcId="{F8705F70-2EE5-4545-A748-C569F1A9258B}" destId="{E38FAF48-39CE-497E-8695-F3F116C5AC4A}" srcOrd="2" destOrd="0" presId="urn:diagrams.loki3.com/BracketList"/>
    <dgm:cxn modelId="{F47AAC7A-0A0E-42D3-93EB-D6C1C101B737}" type="presParOf" srcId="{F8705F70-2EE5-4545-A748-C569F1A9258B}" destId="{11C3A7F5-D550-4004-B155-7D4BA8AC6733}" srcOrd="3" destOrd="0" presId="urn:diagrams.loki3.com/BracketList"/>
    <dgm:cxn modelId="{B986AC02-3778-4CD6-91C4-EBAB7447E497}" type="presParOf" srcId="{99CD5919-A49C-4AB5-80F7-854C09D9F340}" destId="{0B1949A6-26D1-44D3-9A0C-F4B7A30756D3}" srcOrd="3" destOrd="0" presId="urn:diagrams.loki3.com/BracketList"/>
    <dgm:cxn modelId="{54B9CDE6-96DF-45A3-BE94-89C3B6AE54B8}" type="presParOf" srcId="{99CD5919-A49C-4AB5-80F7-854C09D9F340}" destId="{A0B6DBFC-B5C4-4357-9883-56E678F7AF37}" srcOrd="4" destOrd="0" presId="urn:diagrams.loki3.com/BracketList"/>
    <dgm:cxn modelId="{CB1FF40B-8485-4F64-AC24-4D91DC4EB15B}" type="presParOf" srcId="{A0B6DBFC-B5C4-4357-9883-56E678F7AF37}" destId="{3382EFC8-2D16-42FA-BCBB-82980BC9898B}" srcOrd="0" destOrd="0" presId="urn:diagrams.loki3.com/BracketList"/>
    <dgm:cxn modelId="{B4743870-A356-45D0-926B-CAB59829CC40}" type="presParOf" srcId="{A0B6DBFC-B5C4-4357-9883-56E678F7AF37}" destId="{A2A90897-1536-48FE-9C4D-AE0B1005B857}" srcOrd="1" destOrd="0" presId="urn:diagrams.loki3.com/BracketList"/>
    <dgm:cxn modelId="{93E8CF65-EF11-4FD0-982A-B95E5E30A24F}" type="presParOf" srcId="{A0B6DBFC-B5C4-4357-9883-56E678F7AF37}" destId="{946264C5-6295-4A27-A5A3-F5F5FFAF75D7}" srcOrd="2" destOrd="0" presId="urn:diagrams.loki3.com/BracketList"/>
    <dgm:cxn modelId="{E6C358EE-4356-473B-B60D-C7DA76812B65}" type="presParOf" srcId="{A0B6DBFC-B5C4-4357-9883-56E678F7AF37}" destId="{7E0E4112-32FF-4884-8DB8-1626433E38D2}"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0" y="1058"/>
          <a:ext cx="2897446"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Man’s Responsibilities</a:t>
          </a:r>
        </a:p>
      </dsp:txBody>
      <dsp:txXfrm>
        <a:off x="0" y="1058"/>
        <a:ext cx="2897446" cy="1267200"/>
      </dsp:txXfrm>
    </dsp:sp>
    <dsp:sp modelId="{3146CC51-2685-46DB-BEDF-0219FC66C4ED}">
      <dsp:nvSpPr>
        <dsp:cNvPr id="0" name=""/>
        <dsp:cNvSpPr/>
      </dsp:nvSpPr>
      <dsp:spPr>
        <a:xfrm>
          <a:off x="2741662" y="1058"/>
          <a:ext cx="538433" cy="12672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43403" y="1058"/>
          <a:ext cx="7322699" cy="126720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1" indent="0" algn="just" defTabSz="1244600">
            <a:lnSpc>
              <a:spcPct val="90000"/>
            </a:lnSpc>
            <a:spcBef>
              <a:spcPct val="0"/>
            </a:spcBef>
            <a:spcAft>
              <a:spcPct val="15000"/>
            </a:spcAft>
            <a:buClr>
              <a:schemeClr val="tx1"/>
            </a:buClr>
            <a:buNone/>
          </a:pPr>
          <a:r>
            <a:rPr lang="en-US" sz="2800" kern="1200" dirty="0"/>
            <a:t>Man’s responsibilities in the garden were to fulfill the Edenic Covenant.</a:t>
          </a:r>
        </a:p>
      </dsp:txBody>
      <dsp:txXfrm>
        <a:off x="3543403" y="1058"/>
        <a:ext cx="7322699" cy="1267200"/>
      </dsp:txXfrm>
    </dsp:sp>
    <dsp:sp modelId="{6EB47140-39D4-4FE7-A221-05C38003BB5E}">
      <dsp:nvSpPr>
        <dsp:cNvPr id="0" name=""/>
        <dsp:cNvSpPr/>
      </dsp:nvSpPr>
      <dsp:spPr>
        <a:xfrm>
          <a:off x="0" y="1498658"/>
          <a:ext cx="2745797"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Man’s Failures</a:t>
          </a:r>
        </a:p>
      </dsp:txBody>
      <dsp:txXfrm>
        <a:off x="0" y="1498658"/>
        <a:ext cx="2745797" cy="1267200"/>
      </dsp:txXfrm>
    </dsp:sp>
    <dsp:sp modelId="{7658ECD2-8F77-4325-AE51-FD20D1F3E534}">
      <dsp:nvSpPr>
        <dsp:cNvPr id="0" name=""/>
        <dsp:cNvSpPr/>
      </dsp:nvSpPr>
      <dsp:spPr>
        <a:xfrm>
          <a:off x="2745797" y="1498658"/>
          <a:ext cx="549159" cy="12672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6E19B282-D738-4BBC-A8AA-AB4BD2F1FEA9}">
      <dsp:nvSpPr>
        <dsp:cNvPr id="0" name=""/>
        <dsp:cNvSpPr/>
      </dsp:nvSpPr>
      <dsp:spPr>
        <a:xfrm>
          <a:off x="3514621" y="1498658"/>
          <a:ext cx="7468569" cy="1267200"/>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1" indent="0" algn="just" defTabSz="1022350">
            <a:lnSpc>
              <a:spcPct val="90000"/>
            </a:lnSpc>
            <a:spcBef>
              <a:spcPct val="0"/>
            </a:spcBef>
            <a:spcAft>
              <a:spcPct val="15000"/>
            </a:spcAft>
            <a:buClr>
              <a:prstClr val="black"/>
            </a:buClr>
            <a:buNone/>
          </a:pPr>
          <a:r>
            <a:rPr lang="en-US" sz="2800" kern="1200" dirty="0">
              <a:solidFill>
                <a:prstClr val="white"/>
              </a:solidFill>
              <a:latin typeface="Calibri" panose="020F0502020204030204"/>
              <a:ea typeface="+mn-ea"/>
              <a:cs typeface="+mn-cs"/>
            </a:rPr>
            <a:t>Man’s failure was eating of the fruit of the Tree of Knowledge of Good and Evil. </a:t>
          </a:r>
        </a:p>
      </dsp:txBody>
      <dsp:txXfrm>
        <a:off x="3514621" y="1498658"/>
        <a:ext cx="7468569" cy="1267200"/>
      </dsp:txXfrm>
    </dsp:sp>
    <dsp:sp modelId="{B61DBF61-46CA-43C3-90FE-F43E34562C7E}">
      <dsp:nvSpPr>
        <dsp:cNvPr id="0" name=""/>
        <dsp:cNvSpPr/>
      </dsp:nvSpPr>
      <dsp:spPr>
        <a:xfrm>
          <a:off x="0" y="3451659"/>
          <a:ext cx="2745797" cy="126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r" defTabSz="1244600">
            <a:lnSpc>
              <a:spcPct val="90000"/>
            </a:lnSpc>
            <a:spcBef>
              <a:spcPct val="0"/>
            </a:spcBef>
            <a:spcAft>
              <a:spcPct val="35000"/>
            </a:spcAft>
            <a:buNone/>
          </a:pPr>
          <a:r>
            <a:rPr lang="en-US" sz="2800" kern="1200" dirty="0"/>
            <a:t>The Resulting Judgment</a:t>
          </a:r>
        </a:p>
      </dsp:txBody>
      <dsp:txXfrm>
        <a:off x="0" y="3451659"/>
        <a:ext cx="2745797" cy="1267200"/>
      </dsp:txXfrm>
    </dsp:sp>
    <dsp:sp modelId="{E1A1A025-DC45-473D-B29A-EB88B0B4EEB3}">
      <dsp:nvSpPr>
        <dsp:cNvPr id="0" name=""/>
        <dsp:cNvSpPr/>
      </dsp:nvSpPr>
      <dsp:spPr>
        <a:xfrm>
          <a:off x="2745797" y="2996259"/>
          <a:ext cx="549159" cy="2178000"/>
        </a:xfrm>
        <a:prstGeom prst="leftBrace">
          <a:avLst>
            <a:gd name="adj1" fmla="val 35000"/>
            <a:gd name="adj2" fmla="val 50000"/>
          </a:avLst>
        </a:prstGeom>
        <a:noFill/>
        <a:ln w="12700" cap="flat" cmpd="sng" algn="ctr">
          <a:solidFill>
            <a:schemeClr val="accent3">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853CF6-60DB-4EAD-A207-0FCEFA71A0E8}">
      <dsp:nvSpPr>
        <dsp:cNvPr id="0" name=""/>
        <dsp:cNvSpPr/>
      </dsp:nvSpPr>
      <dsp:spPr>
        <a:xfrm>
          <a:off x="3514621" y="2996259"/>
          <a:ext cx="7468569" cy="2178000"/>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1" indent="0" algn="just" defTabSz="1022350">
            <a:lnSpc>
              <a:spcPct val="90000"/>
            </a:lnSpc>
            <a:spcBef>
              <a:spcPct val="0"/>
            </a:spcBef>
            <a:spcAft>
              <a:spcPct val="15000"/>
            </a:spcAft>
            <a:buClr>
              <a:prstClr val="black"/>
            </a:buClr>
            <a:buNone/>
          </a:pPr>
          <a:r>
            <a:rPr lang="en-US" sz="2800" kern="1200" dirty="0">
              <a:solidFill>
                <a:prstClr val="white"/>
              </a:solidFill>
              <a:latin typeface="Calibri" panose="020F0502020204030204"/>
              <a:ea typeface="+mn-ea"/>
              <a:cs typeface="+mn-cs"/>
            </a:rPr>
            <a:t>Pain in childbirth, Spousal authority struggle, Earth antagonistic to man, Man’s rule over the animal kingdom marred, Plants of the field for food, </a:t>
          </a:r>
          <a:r>
            <a:rPr lang="en-US" sz="2800" u="sng" kern="1200" dirty="0">
              <a:solidFill>
                <a:prstClr val="white"/>
              </a:solidFill>
              <a:latin typeface="Calibri" panose="020F0502020204030204"/>
              <a:ea typeface="+mn-ea"/>
              <a:cs typeface="+mn-cs"/>
            </a:rPr>
            <a:t>Expelled from Eden</a:t>
          </a:r>
          <a:r>
            <a:rPr lang="en-US" sz="2800" kern="1200" dirty="0">
              <a:solidFill>
                <a:prstClr val="white"/>
              </a:solidFill>
              <a:latin typeface="Calibri" panose="020F0502020204030204"/>
              <a:ea typeface="+mn-ea"/>
              <a:cs typeface="+mn-cs"/>
            </a:rPr>
            <a:t>, Spiritual and physical death</a:t>
          </a:r>
        </a:p>
      </dsp:txBody>
      <dsp:txXfrm>
        <a:off x="3514621" y="2996259"/>
        <a:ext cx="7468569" cy="2178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E0AC-327E-4B51-8F8B-16C582CFD991}">
      <dsp:nvSpPr>
        <dsp:cNvPr id="0" name=""/>
        <dsp:cNvSpPr/>
      </dsp:nvSpPr>
      <dsp:spPr>
        <a:xfrm>
          <a:off x="5357" y="500449"/>
          <a:ext cx="2740521" cy="90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marL="0" lvl="0" indent="0" algn="r" defTabSz="1200150">
            <a:lnSpc>
              <a:spcPct val="90000"/>
            </a:lnSpc>
            <a:spcBef>
              <a:spcPct val="0"/>
            </a:spcBef>
            <a:spcAft>
              <a:spcPct val="35000"/>
            </a:spcAft>
            <a:buNone/>
          </a:pPr>
          <a:r>
            <a:rPr lang="en-US" sz="2700" kern="1200" dirty="0"/>
            <a:t>Man’s Responsibilities</a:t>
          </a:r>
        </a:p>
      </dsp:txBody>
      <dsp:txXfrm>
        <a:off x="5357" y="500449"/>
        <a:ext cx="2740521" cy="902137"/>
      </dsp:txXfrm>
    </dsp:sp>
    <dsp:sp modelId="{3146CC51-2685-46DB-BEDF-0219FC66C4ED}">
      <dsp:nvSpPr>
        <dsp:cNvPr id="0" name=""/>
        <dsp:cNvSpPr/>
      </dsp:nvSpPr>
      <dsp:spPr>
        <a:xfrm>
          <a:off x="2745878" y="91668"/>
          <a:ext cx="548104" cy="17196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04803F-55CD-4B5D-AF8B-F0836DF34876}">
      <dsp:nvSpPr>
        <dsp:cNvPr id="0" name=""/>
        <dsp:cNvSpPr/>
      </dsp:nvSpPr>
      <dsp:spPr>
        <a:xfrm>
          <a:off x="3513224" y="91668"/>
          <a:ext cx="7454217" cy="17196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just" defTabSz="1200150">
            <a:lnSpc>
              <a:spcPct val="90000"/>
            </a:lnSpc>
            <a:spcBef>
              <a:spcPct val="0"/>
            </a:spcBef>
            <a:spcAft>
              <a:spcPct val="15000"/>
            </a:spcAft>
            <a:buChar char="•"/>
          </a:pPr>
          <a:r>
            <a:rPr lang="en-US" sz="2700" kern="1200" dirty="0"/>
            <a:t>Mankind was to respond to God through the prompting of his conscience as evidence of his faith in the promised seed, to bring an acceptable blood sacrifice.</a:t>
          </a:r>
        </a:p>
      </dsp:txBody>
      <dsp:txXfrm>
        <a:off x="3513224" y="91668"/>
        <a:ext cx="7454217" cy="1719699"/>
      </dsp:txXfrm>
    </dsp:sp>
    <dsp:sp modelId="{39199679-6783-4E9B-B6EE-DAB5F095FBFF}">
      <dsp:nvSpPr>
        <dsp:cNvPr id="0" name=""/>
        <dsp:cNvSpPr/>
      </dsp:nvSpPr>
      <dsp:spPr>
        <a:xfrm>
          <a:off x="5357" y="2509993"/>
          <a:ext cx="2740521" cy="534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marL="0" lvl="0" indent="0" algn="r" defTabSz="1200150">
            <a:lnSpc>
              <a:spcPct val="90000"/>
            </a:lnSpc>
            <a:spcBef>
              <a:spcPct val="0"/>
            </a:spcBef>
            <a:spcAft>
              <a:spcPct val="35000"/>
            </a:spcAft>
            <a:buNone/>
          </a:pPr>
          <a:r>
            <a:rPr lang="en-US" sz="2700" kern="1200"/>
            <a:t>Man’s Failures</a:t>
          </a:r>
          <a:endParaRPr lang="en-US" sz="2700" kern="1200" dirty="0"/>
        </a:p>
      </dsp:txBody>
      <dsp:txXfrm>
        <a:off x="5357" y="2509993"/>
        <a:ext cx="2740521" cy="534600"/>
      </dsp:txXfrm>
    </dsp:sp>
    <dsp:sp modelId="{E9410580-AAE2-475C-B500-E22CC22DD926}">
      <dsp:nvSpPr>
        <dsp:cNvPr id="0" name=""/>
        <dsp:cNvSpPr/>
      </dsp:nvSpPr>
      <dsp:spPr>
        <a:xfrm>
          <a:off x="2745878" y="1908568"/>
          <a:ext cx="548104" cy="173745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1C3A7F5-D550-4004-B155-7D4BA8AC6733}">
      <dsp:nvSpPr>
        <dsp:cNvPr id="0" name=""/>
        <dsp:cNvSpPr/>
      </dsp:nvSpPr>
      <dsp:spPr>
        <a:xfrm>
          <a:off x="3513224" y="1908568"/>
          <a:ext cx="7454217" cy="173745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just" defTabSz="1200150">
            <a:lnSpc>
              <a:spcPct val="90000"/>
            </a:lnSpc>
            <a:spcBef>
              <a:spcPct val="0"/>
            </a:spcBef>
            <a:spcAft>
              <a:spcPct val="15000"/>
            </a:spcAft>
            <a:buChar char="•"/>
          </a:pPr>
          <a:r>
            <a:rPr lang="en-US" sz="2700" kern="1200" dirty="0"/>
            <a:t>Mankind, having been given the ability, through their conscience, to desire a relationship with God and through blood sacrifices, to approach God, failed. Wickedness and evil became widespread. </a:t>
          </a:r>
        </a:p>
      </dsp:txBody>
      <dsp:txXfrm>
        <a:off x="3513224" y="1908568"/>
        <a:ext cx="7454217" cy="1737450"/>
      </dsp:txXfrm>
    </dsp:sp>
    <dsp:sp modelId="{3382EFC8-2D16-42FA-BCBB-82980BC9898B}">
      <dsp:nvSpPr>
        <dsp:cNvPr id="0" name=""/>
        <dsp:cNvSpPr/>
      </dsp:nvSpPr>
      <dsp:spPr>
        <a:xfrm>
          <a:off x="5357" y="4151999"/>
          <a:ext cx="2740521" cy="9021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024" tIns="68580" rIns="192024" bIns="68580" numCol="1" spcCol="1270" anchor="ctr" anchorCtr="0">
          <a:noAutofit/>
        </a:bodyPr>
        <a:lstStyle/>
        <a:p>
          <a:pPr marL="0" lvl="0" indent="0" algn="r" defTabSz="1200150">
            <a:lnSpc>
              <a:spcPct val="90000"/>
            </a:lnSpc>
            <a:spcBef>
              <a:spcPct val="0"/>
            </a:spcBef>
            <a:spcAft>
              <a:spcPct val="35000"/>
            </a:spcAft>
            <a:buNone/>
          </a:pPr>
          <a:r>
            <a:rPr lang="en-US" sz="2700" kern="1200"/>
            <a:t>The Resulting Judgment</a:t>
          </a:r>
          <a:endParaRPr lang="en-US" sz="2700" kern="1200" dirty="0"/>
        </a:p>
      </dsp:txBody>
      <dsp:txXfrm>
        <a:off x="5357" y="4151999"/>
        <a:ext cx="2740521" cy="902137"/>
      </dsp:txXfrm>
    </dsp:sp>
    <dsp:sp modelId="{A2A90897-1536-48FE-9C4D-AE0B1005B857}">
      <dsp:nvSpPr>
        <dsp:cNvPr id="0" name=""/>
        <dsp:cNvSpPr/>
      </dsp:nvSpPr>
      <dsp:spPr>
        <a:xfrm>
          <a:off x="2745878" y="3743218"/>
          <a:ext cx="548104" cy="1719699"/>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E0E4112-32FF-4884-8DB8-1626433E38D2}">
      <dsp:nvSpPr>
        <dsp:cNvPr id="0" name=""/>
        <dsp:cNvSpPr/>
      </dsp:nvSpPr>
      <dsp:spPr>
        <a:xfrm>
          <a:off x="3513224" y="3743218"/>
          <a:ext cx="7454217" cy="171969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2870" tIns="102870" rIns="102870" bIns="102870" numCol="1" spcCol="1270" anchor="ctr" anchorCtr="0">
          <a:noAutofit/>
        </a:bodyPr>
        <a:lstStyle/>
        <a:p>
          <a:pPr marL="228600" lvl="1" indent="-228600" algn="just" defTabSz="1200150">
            <a:lnSpc>
              <a:spcPct val="90000"/>
            </a:lnSpc>
            <a:spcBef>
              <a:spcPct val="0"/>
            </a:spcBef>
            <a:spcAft>
              <a:spcPct val="15000"/>
            </a:spcAft>
            <a:buChar char="•"/>
          </a:pPr>
          <a:r>
            <a:rPr lang="en-US" sz="2700" kern="1200" dirty="0"/>
            <a:t>God, being true to His word, spared the only faithful humans and a small remnant of air breathing creatures and started over in order to fulfill his promise of redemption</a:t>
          </a:r>
        </a:p>
      </dsp:txBody>
      <dsp:txXfrm>
        <a:off x="3513224" y="3743218"/>
        <a:ext cx="7454217" cy="1719699"/>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6F26E6-CAA7-4A28-8249-6D8819860F3B}"/>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FDC2444C-0E82-4B75-9AC4-4531A5D22F88}" type="slidenum">
              <a:rPr lang="en-US" smtClean="0"/>
              <a:t>‹#›</a:t>
            </a:fld>
            <a:endParaRPr lang="en-US"/>
          </a:p>
        </p:txBody>
      </p:sp>
      <p:sp>
        <p:nvSpPr>
          <p:cNvPr id="7" name="Footer Placeholder 5">
            <a:extLst>
              <a:ext uri="{FF2B5EF4-FFF2-40B4-BE49-F238E27FC236}">
                <a16:creationId xmlns:a16="http://schemas.microsoft.com/office/drawing/2014/main" id="{9205BF83-1058-4879-A5B0-B3E0DC1D9720}"/>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r>
              <a:rPr lang="en-US" dirty="0"/>
              <a:t>Sugar Land Bible Church</a:t>
            </a:r>
          </a:p>
        </p:txBody>
      </p:sp>
      <p:sp>
        <p:nvSpPr>
          <p:cNvPr id="8" name="Header Placeholder 1">
            <a:extLst>
              <a:ext uri="{FF2B5EF4-FFF2-40B4-BE49-F238E27FC236}">
                <a16:creationId xmlns:a16="http://schemas.microsoft.com/office/drawing/2014/main" id="{4EC75AB1-9B09-4101-B42F-77A1EB8FC8E2}"/>
              </a:ext>
            </a:extLst>
          </p:cNvPr>
          <p:cNvSpPr>
            <a:spLocks noGrp="1"/>
          </p:cNvSpPr>
          <p:nvPr>
            <p:ph type="hdr" sz="quarter"/>
          </p:nvPr>
        </p:nvSpPr>
        <p:spPr>
          <a:xfrm>
            <a:off x="1226680" y="-1"/>
            <a:ext cx="4882784" cy="912997"/>
          </a:xfrm>
          <a:prstGeom prst="rect">
            <a:avLst/>
          </a:prstGeom>
        </p:spPr>
        <p:txBody>
          <a:bodyPr vert="horz" lIns="96653" tIns="48327" rIns="96653" bIns="48327" rtlCol="0"/>
          <a:lstStyle>
            <a:lvl1pPr algn="ctr">
              <a:defRPr sz="1200" b="1"/>
            </a:lvl1pPr>
          </a:lstStyle>
          <a:p>
            <a:r>
              <a:rPr lang="fr-FR" dirty="0"/>
              <a:t>Jim McGowan </a:t>
            </a:r>
            <a:r>
              <a:rPr lang="fr-FR" dirty="0" err="1"/>
              <a:t>Th.D</a:t>
            </a:r>
            <a:r>
              <a:rPr lang="fr-FR" dirty="0"/>
              <a:t>.</a:t>
            </a:r>
          </a:p>
          <a:p>
            <a:r>
              <a:rPr lang="fr-FR" dirty="0" err="1"/>
              <a:t>Biblical</a:t>
            </a:r>
            <a:r>
              <a:rPr lang="fr-FR" dirty="0"/>
              <a:t> Dispensations Session 13 </a:t>
            </a:r>
          </a:p>
          <a:p>
            <a:r>
              <a:rPr lang="fr-FR" dirty="0"/>
              <a:t>Innocence </a:t>
            </a:r>
            <a:r>
              <a:rPr lang="fr-FR" dirty="0" err="1"/>
              <a:t>thru</a:t>
            </a:r>
            <a:r>
              <a:rPr lang="fr-FR" dirty="0"/>
              <a:t> Conscience</a:t>
            </a:r>
          </a:p>
          <a:p>
            <a:r>
              <a:rPr lang="fr-FR" dirty="0"/>
              <a:t>10-06-2021</a:t>
            </a:r>
            <a:endParaRPr lang="en-US" dirty="0"/>
          </a:p>
        </p:txBody>
      </p:sp>
    </p:spTree>
    <p:extLst>
      <p:ext uri="{BB962C8B-B14F-4D97-AF65-F5344CB8AC3E}">
        <p14:creationId xmlns:p14="http://schemas.microsoft.com/office/powerpoint/2010/main" val="1250878206"/>
      </p:ext>
    </p:extLst>
  </p:cSld>
  <p:clrMap bg1="lt1" tx1="dk1" bg2="lt2" tx2="dk2" accent1="accent1" accent2="accent2" accent3="accent3" accent4="accent4" accent5="accent5" accent6="accent6" hlink="hlink" folHlink="folHlink"/>
  <p:hf/>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6.834"/>
    </inkml:context>
    <inkml:brush xml:id="br0">
      <inkml:brushProperty name="width" value="0.0265" units="cm"/>
      <inkml:brushProperty name="height" value="0.0265" units="cm"/>
    </inkml:brush>
  </inkml:definitions>
  <inkml:trace contextRef="#ctx0" brushRef="#br0">18293 11582 11840,'0'19'-128,"0"-19"-256,0 19-960,0-19-384,19 19-1024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508"/>
    </inkml:context>
    <inkml:brush xml:id="br0">
      <inkml:brushProperty name="width" value="0.025" units="cm"/>
      <inkml:brushProperty name="height" value="0.025" units="cm"/>
    </inkml:brush>
  </inkml:definitions>
  <inkml:trace contextRef="#ctx0" brushRef="#br0">18919 11715 7808,'-57'-19'2880,"57"19"-1536,0 0-1632,0 0 448,0 0-1504,0 0-544,0 0-1024,0 19-352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4-20T00:47:37.646"/>
    </inkml:context>
    <inkml:brush xml:id="br0">
      <inkml:brushProperty name="width" value="0.025" units="cm"/>
      <inkml:brushProperty name="height" value="0.025" units="cm"/>
    </inkml:brush>
  </inkml:definitions>
  <inkml:trace contextRef="#ctx0" brushRef="#br0">18919 11734 2304,'-38'0'960,"76"0"-512,-76 0-1504,38 0-320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26680" y="-1"/>
            <a:ext cx="4882784" cy="912997"/>
          </a:xfrm>
          <a:prstGeom prst="rect">
            <a:avLst/>
          </a:prstGeom>
        </p:spPr>
        <p:txBody>
          <a:bodyPr vert="horz" lIns="96653" tIns="48327" rIns="96653" bIns="48327" rtlCol="0"/>
          <a:lstStyle>
            <a:lvl1pPr algn="ctr">
              <a:defRPr sz="1200" b="1"/>
            </a:lvl1pPr>
          </a:lstStyle>
          <a:p>
            <a:r>
              <a:rPr lang="fr-FR" dirty="0"/>
              <a:t>Jim McGowan </a:t>
            </a:r>
            <a:r>
              <a:rPr lang="fr-FR" dirty="0" err="1"/>
              <a:t>Th.D</a:t>
            </a:r>
            <a:r>
              <a:rPr lang="fr-FR" dirty="0"/>
              <a:t>.</a:t>
            </a:r>
          </a:p>
          <a:p>
            <a:r>
              <a:rPr lang="fr-FR" dirty="0" err="1"/>
              <a:t>Biblical</a:t>
            </a:r>
            <a:r>
              <a:rPr lang="fr-FR" dirty="0"/>
              <a:t> Dispensations Session 13 </a:t>
            </a:r>
          </a:p>
          <a:p>
            <a:r>
              <a:rPr lang="fr-FR" dirty="0"/>
              <a:t>Innocence </a:t>
            </a:r>
            <a:r>
              <a:rPr lang="fr-FR" dirty="0" err="1"/>
              <a:t>thru</a:t>
            </a:r>
            <a:r>
              <a:rPr lang="fr-FR" dirty="0"/>
              <a:t> Conscience</a:t>
            </a:r>
          </a:p>
          <a:p>
            <a:r>
              <a:rPr lang="fr-FR" dirty="0"/>
              <a:t>10-06-2021</a:t>
            </a:r>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r>
              <a:rPr lang="en-US" dirty="0"/>
              <a:t>Sugar Land Bible Church</a:t>
            </a:r>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5DDDC627-B9EF-4E1B-A08E-0B01717B08A9}" type="slidenum">
              <a:rPr lang="en-US" smtClean="0"/>
              <a:t>‹#›</a:t>
            </a:fld>
            <a:endParaRPr lang="en-US"/>
          </a:p>
        </p:txBody>
      </p:sp>
    </p:spTree>
    <p:extLst>
      <p:ext uri="{BB962C8B-B14F-4D97-AF65-F5344CB8AC3E}">
        <p14:creationId xmlns:p14="http://schemas.microsoft.com/office/powerpoint/2010/main" val="8045055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pPr algn="r" defTabSz="483265">
              <a:defRPr/>
            </a:pPr>
            <a:endParaRPr lang="en-US" sz="1200">
              <a:solidFill>
                <a:prstClr val="black"/>
              </a:solidFill>
              <a:latin typeface="Calibri" panose="020F0502020204030204"/>
            </a:endParaRPr>
          </a:p>
        </p:txBody>
      </p:sp>
      <p:sp>
        <p:nvSpPr>
          <p:cNvPr id="10" name="Footer Placeholder 9">
            <a:extLst>
              <a:ext uri="{FF2B5EF4-FFF2-40B4-BE49-F238E27FC236}">
                <a16:creationId xmlns:a16="http://schemas.microsoft.com/office/drawing/2014/main" id="{A8DE0545-06D4-4FF7-B0E9-2D462C81CE40}"/>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BE98B6AA-5138-4EF2-A825-D6A6D5FC7781}"/>
              </a:ext>
            </a:extLst>
          </p:cNvPr>
          <p:cNvSpPr>
            <a:spLocks noGrp="1"/>
          </p:cNvSpPr>
          <p:nvPr>
            <p:ph type="sldNum" sz="quarter" idx="5"/>
          </p:nvPr>
        </p:nvSpPr>
        <p:spPr/>
        <p:txBody>
          <a:bodyPr/>
          <a:lstStyle/>
          <a:p>
            <a:fld id="{5DDDC627-B9EF-4E1B-A08E-0B01717B08A9}" type="slidenum">
              <a:rPr lang="en-US" smtClean="0"/>
              <a:t>1</a:t>
            </a:fld>
            <a:endParaRPr lang="en-US"/>
          </a:p>
        </p:txBody>
      </p:sp>
      <p:sp>
        <p:nvSpPr>
          <p:cNvPr id="12" name="Header Placeholder 11">
            <a:extLst>
              <a:ext uri="{FF2B5EF4-FFF2-40B4-BE49-F238E27FC236}">
                <a16:creationId xmlns:a16="http://schemas.microsoft.com/office/drawing/2014/main" id="{DCC096B8-5B39-443A-A1C7-8CD6741AD2C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16772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885A02C1-7EEA-4836-9E41-5669F011C9B1}"/>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23A76649-9E56-44C1-94E1-2B4B9D2D67CB}"/>
              </a:ext>
            </a:extLst>
          </p:cNvPr>
          <p:cNvSpPr>
            <a:spLocks noGrp="1"/>
          </p:cNvSpPr>
          <p:nvPr>
            <p:ph type="sldNum" sz="quarter" idx="5"/>
          </p:nvPr>
        </p:nvSpPr>
        <p:spPr/>
        <p:txBody>
          <a:bodyPr/>
          <a:lstStyle/>
          <a:p>
            <a:fld id="{5DDDC627-B9EF-4E1B-A08E-0B01717B08A9}" type="slidenum">
              <a:rPr lang="en-US" smtClean="0"/>
              <a:t>10</a:t>
            </a:fld>
            <a:endParaRPr lang="en-US"/>
          </a:p>
        </p:txBody>
      </p:sp>
      <p:sp>
        <p:nvSpPr>
          <p:cNvPr id="8" name="Header Placeholder 7">
            <a:extLst>
              <a:ext uri="{FF2B5EF4-FFF2-40B4-BE49-F238E27FC236}">
                <a16:creationId xmlns:a16="http://schemas.microsoft.com/office/drawing/2014/main" id="{F6C0944F-293E-42F6-AC16-43D2FD82B78B}"/>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96466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7A6722B2-4E0D-44B2-8971-752794BD28A3}"/>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3D841C5-7FEE-4FDE-A343-119F80297C24}"/>
              </a:ext>
            </a:extLst>
          </p:cNvPr>
          <p:cNvSpPr>
            <a:spLocks noGrp="1"/>
          </p:cNvSpPr>
          <p:nvPr>
            <p:ph type="sldNum" sz="quarter" idx="5"/>
          </p:nvPr>
        </p:nvSpPr>
        <p:spPr/>
        <p:txBody>
          <a:bodyPr/>
          <a:lstStyle/>
          <a:p>
            <a:fld id="{5DDDC627-B9EF-4E1B-A08E-0B01717B08A9}" type="slidenum">
              <a:rPr lang="en-US" smtClean="0"/>
              <a:t>11</a:t>
            </a:fld>
            <a:endParaRPr lang="en-US"/>
          </a:p>
        </p:txBody>
      </p:sp>
      <p:sp>
        <p:nvSpPr>
          <p:cNvPr id="12" name="Header Placeholder 11">
            <a:extLst>
              <a:ext uri="{FF2B5EF4-FFF2-40B4-BE49-F238E27FC236}">
                <a16:creationId xmlns:a16="http://schemas.microsoft.com/office/drawing/2014/main" id="{400A94C5-30DD-47E6-814F-FFC78C08DE6F}"/>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887023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89D7B19A-9FB8-4EC7-A9E6-E7366CCC1C33}"/>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24C8F57-0E46-4D6D-89DA-BB8F83EF36B3}"/>
              </a:ext>
            </a:extLst>
          </p:cNvPr>
          <p:cNvSpPr>
            <a:spLocks noGrp="1"/>
          </p:cNvSpPr>
          <p:nvPr>
            <p:ph type="sldNum" sz="quarter" idx="5"/>
          </p:nvPr>
        </p:nvSpPr>
        <p:spPr/>
        <p:txBody>
          <a:bodyPr/>
          <a:lstStyle/>
          <a:p>
            <a:fld id="{5DDDC627-B9EF-4E1B-A08E-0B01717B08A9}" type="slidenum">
              <a:rPr lang="en-US" smtClean="0"/>
              <a:t>12</a:t>
            </a:fld>
            <a:endParaRPr lang="en-US"/>
          </a:p>
        </p:txBody>
      </p:sp>
      <p:sp>
        <p:nvSpPr>
          <p:cNvPr id="12" name="Header Placeholder 11">
            <a:extLst>
              <a:ext uri="{FF2B5EF4-FFF2-40B4-BE49-F238E27FC236}">
                <a16:creationId xmlns:a16="http://schemas.microsoft.com/office/drawing/2014/main" id="{E6C09485-8F2E-4A03-A7E3-CE6FBF912B83}"/>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721405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D227DC61-2A4B-415B-B159-8BB52BB62518}"/>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7FF0EEEF-5D02-4DC0-9A17-78876256D86F}"/>
              </a:ext>
            </a:extLst>
          </p:cNvPr>
          <p:cNvSpPr>
            <a:spLocks noGrp="1"/>
          </p:cNvSpPr>
          <p:nvPr>
            <p:ph type="sldNum" sz="quarter" idx="5"/>
          </p:nvPr>
        </p:nvSpPr>
        <p:spPr/>
        <p:txBody>
          <a:bodyPr/>
          <a:lstStyle/>
          <a:p>
            <a:fld id="{5DDDC627-B9EF-4E1B-A08E-0B01717B08A9}" type="slidenum">
              <a:rPr lang="en-US" smtClean="0"/>
              <a:t>13</a:t>
            </a:fld>
            <a:endParaRPr lang="en-US"/>
          </a:p>
        </p:txBody>
      </p:sp>
      <p:sp>
        <p:nvSpPr>
          <p:cNvPr id="12" name="Header Placeholder 11">
            <a:extLst>
              <a:ext uri="{FF2B5EF4-FFF2-40B4-BE49-F238E27FC236}">
                <a16:creationId xmlns:a16="http://schemas.microsoft.com/office/drawing/2014/main" id="{F22E2C54-3A05-41BC-A09F-D8B04D32ED02}"/>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276282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9D0B08A0-6D34-4D14-BF0C-165510522F0A}"/>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463F3CA2-E826-41A3-85BA-9C207F7BBA77}"/>
              </a:ext>
            </a:extLst>
          </p:cNvPr>
          <p:cNvSpPr>
            <a:spLocks noGrp="1"/>
          </p:cNvSpPr>
          <p:nvPr>
            <p:ph type="sldNum" sz="quarter" idx="5"/>
          </p:nvPr>
        </p:nvSpPr>
        <p:spPr/>
        <p:txBody>
          <a:bodyPr/>
          <a:lstStyle/>
          <a:p>
            <a:fld id="{5DDDC627-B9EF-4E1B-A08E-0B01717B08A9}" type="slidenum">
              <a:rPr lang="en-US" smtClean="0"/>
              <a:t>14</a:t>
            </a:fld>
            <a:endParaRPr lang="en-US"/>
          </a:p>
        </p:txBody>
      </p:sp>
      <p:sp>
        <p:nvSpPr>
          <p:cNvPr id="8" name="Header Placeholder 7">
            <a:extLst>
              <a:ext uri="{FF2B5EF4-FFF2-40B4-BE49-F238E27FC236}">
                <a16:creationId xmlns:a16="http://schemas.microsoft.com/office/drawing/2014/main" id="{4F230BDD-E646-40B5-AE24-3E55A5F4645F}"/>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171580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CC2BA5CD-245C-45EC-A357-3785BCE5A581}"/>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9F656458-1FAB-4F9C-AEF4-A8761AA59AF8}"/>
              </a:ext>
            </a:extLst>
          </p:cNvPr>
          <p:cNvSpPr>
            <a:spLocks noGrp="1"/>
          </p:cNvSpPr>
          <p:nvPr>
            <p:ph type="sldNum" sz="quarter" idx="5"/>
          </p:nvPr>
        </p:nvSpPr>
        <p:spPr/>
        <p:txBody>
          <a:bodyPr/>
          <a:lstStyle/>
          <a:p>
            <a:fld id="{5DDDC627-B9EF-4E1B-A08E-0B01717B08A9}" type="slidenum">
              <a:rPr lang="en-US" smtClean="0"/>
              <a:t>15</a:t>
            </a:fld>
            <a:endParaRPr lang="en-US"/>
          </a:p>
        </p:txBody>
      </p:sp>
      <p:sp>
        <p:nvSpPr>
          <p:cNvPr id="8" name="Header Placeholder 7">
            <a:extLst>
              <a:ext uri="{FF2B5EF4-FFF2-40B4-BE49-F238E27FC236}">
                <a16:creationId xmlns:a16="http://schemas.microsoft.com/office/drawing/2014/main" id="{B9F0EE2D-A3C2-4C7A-988C-BC33888F2FD3}"/>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424598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F1692CC4-6676-4814-BFDF-14364A56E67A}"/>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7AB3153B-97F8-4E52-B8D7-A3436667F0B5}"/>
              </a:ext>
            </a:extLst>
          </p:cNvPr>
          <p:cNvSpPr>
            <a:spLocks noGrp="1"/>
          </p:cNvSpPr>
          <p:nvPr>
            <p:ph type="sldNum" sz="quarter" idx="5"/>
          </p:nvPr>
        </p:nvSpPr>
        <p:spPr/>
        <p:txBody>
          <a:bodyPr/>
          <a:lstStyle/>
          <a:p>
            <a:fld id="{5DDDC627-B9EF-4E1B-A08E-0B01717B08A9}" type="slidenum">
              <a:rPr lang="en-US" smtClean="0"/>
              <a:t>16</a:t>
            </a:fld>
            <a:endParaRPr lang="en-US"/>
          </a:p>
        </p:txBody>
      </p:sp>
      <p:sp>
        <p:nvSpPr>
          <p:cNvPr id="8" name="Header Placeholder 7">
            <a:extLst>
              <a:ext uri="{FF2B5EF4-FFF2-40B4-BE49-F238E27FC236}">
                <a16:creationId xmlns:a16="http://schemas.microsoft.com/office/drawing/2014/main" id="{D8ECB83C-013F-4672-A031-26CC030772E2}"/>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13957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C515CC0F-4398-492E-A682-B7B497BEDE17}"/>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919D3706-2FFF-4078-99C0-2A5554E5C352}"/>
              </a:ext>
            </a:extLst>
          </p:cNvPr>
          <p:cNvSpPr>
            <a:spLocks noGrp="1"/>
          </p:cNvSpPr>
          <p:nvPr>
            <p:ph type="sldNum" sz="quarter" idx="5"/>
          </p:nvPr>
        </p:nvSpPr>
        <p:spPr/>
        <p:txBody>
          <a:bodyPr/>
          <a:lstStyle/>
          <a:p>
            <a:fld id="{5DDDC627-B9EF-4E1B-A08E-0B01717B08A9}" type="slidenum">
              <a:rPr lang="en-US" smtClean="0"/>
              <a:t>17</a:t>
            </a:fld>
            <a:endParaRPr lang="en-US"/>
          </a:p>
        </p:txBody>
      </p:sp>
      <p:sp>
        <p:nvSpPr>
          <p:cNvPr id="8" name="Header Placeholder 7">
            <a:extLst>
              <a:ext uri="{FF2B5EF4-FFF2-40B4-BE49-F238E27FC236}">
                <a16:creationId xmlns:a16="http://schemas.microsoft.com/office/drawing/2014/main" id="{8A043959-EDC1-454C-8AAC-CCCD59252AE9}"/>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844173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6" name="Footer Placeholder 5">
            <a:extLst>
              <a:ext uri="{FF2B5EF4-FFF2-40B4-BE49-F238E27FC236}">
                <a16:creationId xmlns:a16="http://schemas.microsoft.com/office/drawing/2014/main" id="{64F4DBD1-EBD0-47DC-A4E7-237D3D77AD5F}"/>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3E1B1DE7-E941-40FD-8A81-9FD6774CF0AD}"/>
              </a:ext>
            </a:extLst>
          </p:cNvPr>
          <p:cNvSpPr>
            <a:spLocks noGrp="1"/>
          </p:cNvSpPr>
          <p:nvPr>
            <p:ph type="sldNum" sz="quarter" idx="5"/>
          </p:nvPr>
        </p:nvSpPr>
        <p:spPr/>
        <p:txBody>
          <a:bodyPr/>
          <a:lstStyle/>
          <a:p>
            <a:fld id="{5DDDC627-B9EF-4E1B-A08E-0B01717B08A9}" type="slidenum">
              <a:rPr lang="en-US" smtClean="0"/>
              <a:t>18</a:t>
            </a:fld>
            <a:endParaRPr lang="en-US"/>
          </a:p>
        </p:txBody>
      </p:sp>
      <p:sp>
        <p:nvSpPr>
          <p:cNvPr id="8" name="Header Placeholder 7">
            <a:extLst>
              <a:ext uri="{FF2B5EF4-FFF2-40B4-BE49-F238E27FC236}">
                <a16:creationId xmlns:a16="http://schemas.microsoft.com/office/drawing/2014/main" id="{04651B0E-586A-4D70-A2E2-F57567365975}"/>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176058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2DEB369E-365E-483B-AE0B-0CE2B2D61288}"/>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95C1D2FD-55EF-468F-BD14-B2DDF081E841}"/>
              </a:ext>
            </a:extLst>
          </p:cNvPr>
          <p:cNvSpPr>
            <a:spLocks noGrp="1"/>
          </p:cNvSpPr>
          <p:nvPr>
            <p:ph type="sldNum" sz="quarter" idx="5"/>
          </p:nvPr>
        </p:nvSpPr>
        <p:spPr/>
        <p:txBody>
          <a:bodyPr/>
          <a:lstStyle/>
          <a:p>
            <a:fld id="{5DDDC627-B9EF-4E1B-A08E-0B01717B08A9}" type="slidenum">
              <a:rPr lang="en-US" smtClean="0"/>
              <a:t>19</a:t>
            </a:fld>
            <a:endParaRPr lang="en-US"/>
          </a:p>
        </p:txBody>
      </p:sp>
      <p:sp>
        <p:nvSpPr>
          <p:cNvPr id="8" name="Header Placeholder 7">
            <a:extLst>
              <a:ext uri="{FF2B5EF4-FFF2-40B4-BE49-F238E27FC236}">
                <a16:creationId xmlns:a16="http://schemas.microsoft.com/office/drawing/2014/main" id="{32C98019-6983-463B-A900-FB24F601BA75}"/>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98126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7C59425A-A65E-43D8-AE6C-C068B27EC751}"/>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01ED62AF-7D84-40E9-B878-986E60D3407C}"/>
              </a:ext>
            </a:extLst>
          </p:cNvPr>
          <p:cNvSpPr>
            <a:spLocks noGrp="1"/>
          </p:cNvSpPr>
          <p:nvPr>
            <p:ph type="sldNum" sz="quarter" idx="5"/>
          </p:nvPr>
        </p:nvSpPr>
        <p:spPr/>
        <p:txBody>
          <a:bodyPr/>
          <a:lstStyle/>
          <a:p>
            <a:fld id="{5DDDC627-B9EF-4E1B-A08E-0B01717B08A9}" type="slidenum">
              <a:rPr lang="en-US" smtClean="0"/>
              <a:t>2</a:t>
            </a:fld>
            <a:endParaRPr lang="en-US"/>
          </a:p>
        </p:txBody>
      </p:sp>
      <p:sp>
        <p:nvSpPr>
          <p:cNvPr id="8" name="Header Placeholder 7">
            <a:extLst>
              <a:ext uri="{FF2B5EF4-FFF2-40B4-BE49-F238E27FC236}">
                <a16:creationId xmlns:a16="http://schemas.microsoft.com/office/drawing/2014/main" id="{57247B83-896B-44AB-90C3-ED12CC69FBB2}"/>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87674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pPr defTabSz="966529">
              <a:defRPr/>
            </a:pPr>
            <a:r>
              <a:rPr lang="en-US" sz="1500" b="1" dirty="0">
                <a:solidFill>
                  <a:srgbClr val="C00000"/>
                </a:solidFill>
              </a:rPr>
              <a:t>2 – Conditional (Edenic &amp; Mosaic)</a:t>
            </a:r>
          </a:p>
          <a:p>
            <a:pPr marL="483265" lvl="1" defTabSz="966529">
              <a:defRPr/>
            </a:pPr>
            <a:r>
              <a:rPr lang="en-US" sz="1500" b="1" dirty="0">
                <a:solidFill>
                  <a:srgbClr val="C00000"/>
                </a:solidFill>
              </a:rPr>
              <a:t>Edenic made with Adam</a:t>
            </a:r>
          </a:p>
          <a:p>
            <a:pPr marL="483265" lvl="1" defTabSz="966529">
              <a:defRPr/>
            </a:pPr>
            <a:r>
              <a:rPr lang="en-US" sz="1500" b="1" dirty="0">
                <a:solidFill>
                  <a:srgbClr val="C00000"/>
                </a:solidFill>
              </a:rPr>
              <a:t>Mosaic made with Moses (as Israel’s representative)</a:t>
            </a:r>
          </a:p>
          <a:p>
            <a:endParaRPr lang="en-US" sz="1500" dirty="0"/>
          </a:p>
          <a:p>
            <a:r>
              <a:rPr lang="en-US" sz="1500" b="1" dirty="0"/>
              <a:t>6 – Unconditional </a:t>
            </a:r>
          </a:p>
          <a:p>
            <a:pPr lvl="1"/>
            <a:r>
              <a:rPr lang="en-US" sz="1500" b="1" dirty="0">
                <a:solidFill>
                  <a:srgbClr val="008000"/>
                </a:solidFill>
              </a:rPr>
              <a:t>2 – Unconditional &amp; Universal - Adamic &amp; Noahic</a:t>
            </a:r>
            <a:r>
              <a:rPr lang="en-US" sz="1500" dirty="0"/>
              <a:t> </a:t>
            </a:r>
          </a:p>
          <a:p>
            <a:pPr lvl="1"/>
            <a:r>
              <a:rPr lang="en-US" sz="1500" b="1" dirty="0">
                <a:solidFill>
                  <a:srgbClr val="9900FF"/>
                </a:solidFill>
              </a:rPr>
              <a:t>4 – Unconditional &amp; Unique to Israel – Abrahamic, Land, Davidic, &amp; New</a:t>
            </a:r>
          </a:p>
        </p:txBody>
      </p:sp>
      <p:sp>
        <p:nvSpPr>
          <p:cNvPr id="6" name="Footer Placeholder 5">
            <a:extLst>
              <a:ext uri="{FF2B5EF4-FFF2-40B4-BE49-F238E27FC236}">
                <a16:creationId xmlns:a16="http://schemas.microsoft.com/office/drawing/2014/main" id="{D15997F1-92F0-4D36-A40C-A883DBDEA11D}"/>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1BBADD2A-D58D-4895-8CAC-50D210DEB9F9}"/>
              </a:ext>
            </a:extLst>
          </p:cNvPr>
          <p:cNvSpPr>
            <a:spLocks noGrp="1"/>
          </p:cNvSpPr>
          <p:nvPr>
            <p:ph type="sldNum" sz="quarter" idx="5"/>
          </p:nvPr>
        </p:nvSpPr>
        <p:spPr/>
        <p:txBody>
          <a:bodyPr/>
          <a:lstStyle/>
          <a:p>
            <a:fld id="{5DDDC627-B9EF-4E1B-A08E-0B01717B08A9}" type="slidenum">
              <a:rPr lang="en-US" smtClean="0"/>
              <a:t>20</a:t>
            </a:fld>
            <a:endParaRPr lang="en-US"/>
          </a:p>
        </p:txBody>
      </p:sp>
      <p:sp>
        <p:nvSpPr>
          <p:cNvPr id="8" name="Header Placeholder 7">
            <a:extLst>
              <a:ext uri="{FF2B5EF4-FFF2-40B4-BE49-F238E27FC236}">
                <a16:creationId xmlns:a16="http://schemas.microsoft.com/office/drawing/2014/main" id="{28C347FE-98F1-4E6E-80F6-D803B642A103}"/>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14595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F059C4AA-B512-42F8-99E1-DDBF16233498}"/>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849C7E5A-7FC6-4033-9507-DD670C98EFF8}"/>
              </a:ext>
            </a:extLst>
          </p:cNvPr>
          <p:cNvSpPr>
            <a:spLocks noGrp="1"/>
          </p:cNvSpPr>
          <p:nvPr>
            <p:ph type="sldNum" sz="quarter" idx="5"/>
          </p:nvPr>
        </p:nvSpPr>
        <p:spPr/>
        <p:txBody>
          <a:bodyPr/>
          <a:lstStyle/>
          <a:p>
            <a:fld id="{5DDDC627-B9EF-4E1B-A08E-0B01717B08A9}" type="slidenum">
              <a:rPr lang="en-US" smtClean="0"/>
              <a:t>21</a:t>
            </a:fld>
            <a:endParaRPr lang="en-US"/>
          </a:p>
        </p:txBody>
      </p:sp>
      <p:sp>
        <p:nvSpPr>
          <p:cNvPr id="12" name="Header Placeholder 11">
            <a:extLst>
              <a:ext uri="{FF2B5EF4-FFF2-40B4-BE49-F238E27FC236}">
                <a16:creationId xmlns:a16="http://schemas.microsoft.com/office/drawing/2014/main" id="{84874239-737A-4882-9444-0A9E5661EA32}"/>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894758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a:xfrm>
            <a:off x="777875" y="1200150"/>
            <a:ext cx="5759450" cy="3240088"/>
          </a:xfrm>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2" name="Date Placeholder 1">
            <a:extLst>
              <a:ext uri="{FF2B5EF4-FFF2-40B4-BE49-F238E27FC236}">
                <a16:creationId xmlns:a16="http://schemas.microsoft.com/office/drawing/2014/main" id="{3345DEBC-F221-4A62-B278-DBE2401865F7}"/>
              </a:ext>
            </a:extLst>
          </p:cNvPr>
          <p:cNvSpPr>
            <a:spLocks noGrp="1"/>
          </p:cNvSpPr>
          <p:nvPr>
            <p:ph type="dt" idx="10"/>
          </p:nvPr>
        </p:nvSpPr>
        <p:spPr>
          <a:xfrm>
            <a:off x="4143587" y="0"/>
            <a:ext cx="3169920" cy="481727"/>
          </a:xfrm>
          <a:prstGeom prst="rect">
            <a:avLst/>
          </a:prstGeom>
        </p:spPr>
        <p:txBody>
          <a:bodyPr lIns="96653" tIns="48327" rIns="96653" bIns="48327"/>
          <a:lstStyle/>
          <a:p>
            <a:endParaRPr lang="en-US"/>
          </a:p>
        </p:txBody>
      </p:sp>
      <p:sp>
        <p:nvSpPr>
          <p:cNvPr id="7" name="Footer Placeholder 6">
            <a:extLst>
              <a:ext uri="{FF2B5EF4-FFF2-40B4-BE49-F238E27FC236}">
                <a16:creationId xmlns:a16="http://schemas.microsoft.com/office/drawing/2014/main" id="{CDB0C009-71FE-44F2-9309-E41644F48FEA}"/>
              </a:ext>
            </a:extLst>
          </p:cNvPr>
          <p:cNvSpPr>
            <a:spLocks noGrp="1"/>
          </p:cNvSpPr>
          <p:nvPr>
            <p:ph type="ftr" sz="quarter" idx="4"/>
          </p:nvPr>
        </p:nvSpPr>
        <p:spPr/>
        <p:txBody>
          <a:bodyPr/>
          <a:lstStyle/>
          <a:p>
            <a:r>
              <a:rPr lang="en-US"/>
              <a:t>Sugar Land Bible Church</a:t>
            </a:r>
            <a:endParaRPr lang="en-US" dirty="0"/>
          </a:p>
        </p:txBody>
      </p:sp>
      <p:sp>
        <p:nvSpPr>
          <p:cNvPr id="8" name="Slide Number Placeholder 7">
            <a:extLst>
              <a:ext uri="{FF2B5EF4-FFF2-40B4-BE49-F238E27FC236}">
                <a16:creationId xmlns:a16="http://schemas.microsoft.com/office/drawing/2014/main" id="{29BAB152-56DA-4E1D-A53F-3FDA6E257DFE}"/>
              </a:ext>
            </a:extLst>
          </p:cNvPr>
          <p:cNvSpPr>
            <a:spLocks noGrp="1"/>
          </p:cNvSpPr>
          <p:nvPr>
            <p:ph type="sldNum" sz="quarter" idx="5"/>
          </p:nvPr>
        </p:nvSpPr>
        <p:spPr/>
        <p:txBody>
          <a:bodyPr/>
          <a:lstStyle/>
          <a:p>
            <a:fld id="{5DDDC627-B9EF-4E1B-A08E-0B01717B08A9}" type="slidenum">
              <a:rPr lang="en-US" smtClean="0"/>
              <a:t>22</a:t>
            </a:fld>
            <a:endParaRPr lang="en-US"/>
          </a:p>
        </p:txBody>
      </p:sp>
      <p:sp>
        <p:nvSpPr>
          <p:cNvPr id="9" name="Header Placeholder 8">
            <a:extLst>
              <a:ext uri="{FF2B5EF4-FFF2-40B4-BE49-F238E27FC236}">
                <a16:creationId xmlns:a16="http://schemas.microsoft.com/office/drawing/2014/main" id="{C99D001A-A9DF-4D46-A379-EC349CFD5E0B}"/>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439876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F138D88A-EA99-4C1D-8818-DEDB73621F0C}"/>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3B2E54AF-826A-419F-96B6-FD9631370D57}"/>
              </a:ext>
            </a:extLst>
          </p:cNvPr>
          <p:cNvSpPr>
            <a:spLocks noGrp="1"/>
          </p:cNvSpPr>
          <p:nvPr>
            <p:ph type="sldNum" sz="quarter" idx="5"/>
          </p:nvPr>
        </p:nvSpPr>
        <p:spPr/>
        <p:txBody>
          <a:bodyPr/>
          <a:lstStyle/>
          <a:p>
            <a:fld id="{5DDDC627-B9EF-4E1B-A08E-0B01717B08A9}" type="slidenum">
              <a:rPr lang="en-US" smtClean="0"/>
              <a:t>23</a:t>
            </a:fld>
            <a:endParaRPr lang="en-US"/>
          </a:p>
        </p:txBody>
      </p:sp>
      <p:sp>
        <p:nvSpPr>
          <p:cNvPr id="8" name="Header Placeholder 7">
            <a:extLst>
              <a:ext uri="{FF2B5EF4-FFF2-40B4-BE49-F238E27FC236}">
                <a16:creationId xmlns:a16="http://schemas.microsoft.com/office/drawing/2014/main" id="{2050FDDC-B84C-4044-B9F8-6DA421AA6D0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098936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2234D131-E9F3-41F8-B489-BBF694461BEC}"/>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CE6E440B-80BF-4403-940E-D8863B53DA54}"/>
              </a:ext>
            </a:extLst>
          </p:cNvPr>
          <p:cNvSpPr>
            <a:spLocks noGrp="1"/>
          </p:cNvSpPr>
          <p:nvPr>
            <p:ph type="sldNum" sz="quarter" idx="5"/>
          </p:nvPr>
        </p:nvSpPr>
        <p:spPr/>
        <p:txBody>
          <a:bodyPr/>
          <a:lstStyle/>
          <a:p>
            <a:fld id="{5DDDC627-B9EF-4E1B-A08E-0B01717B08A9}" type="slidenum">
              <a:rPr lang="en-US" smtClean="0"/>
              <a:t>24</a:t>
            </a:fld>
            <a:endParaRPr lang="en-US"/>
          </a:p>
        </p:txBody>
      </p:sp>
      <p:sp>
        <p:nvSpPr>
          <p:cNvPr id="12" name="Header Placeholder 11">
            <a:extLst>
              <a:ext uri="{FF2B5EF4-FFF2-40B4-BE49-F238E27FC236}">
                <a16:creationId xmlns:a16="http://schemas.microsoft.com/office/drawing/2014/main" id="{B61834ED-E1FD-4193-90DC-31D9502CDEC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425970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101D38E6-E65D-4095-B966-6720F2947679}"/>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64A9571D-B369-43E9-A436-E0B32C72193A}"/>
              </a:ext>
            </a:extLst>
          </p:cNvPr>
          <p:cNvSpPr>
            <a:spLocks noGrp="1"/>
          </p:cNvSpPr>
          <p:nvPr>
            <p:ph type="sldNum" sz="quarter" idx="5"/>
          </p:nvPr>
        </p:nvSpPr>
        <p:spPr/>
        <p:txBody>
          <a:bodyPr/>
          <a:lstStyle/>
          <a:p>
            <a:fld id="{5DDDC627-B9EF-4E1B-A08E-0B01717B08A9}" type="slidenum">
              <a:rPr lang="en-US" smtClean="0"/>
              <a:t>25</a:t>
            </a:fld>
            <a:endParaRPr lang="en-US"/>
          </a:p>
        </p:txBody>
      </p:sp>
      <p:sp>
        <p:nvSpPr>
          <p:cNvPr id="12" name="Header Placeholder 11">
            <a:extLst>
              <a:ext uri="{FF2B5EF4-FFF2-40B4-BE49-F238E27FC236}">
                <a16:creationId xmlns:a16="http://schemas.microsoft.com/office/drawing/2014/main" id="{F4442367-D0A9-40F4-B273-30CFDAD8D345}"/>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6291685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155F25BC-6B9E-4360-92C8-0C4F7B63A2AE}"/>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D59F63F2-40FB-4221-B720-007325B4AD57}"/>
              </a:ext>
            </a:extLst>
          </p:cNvPr>
          <p:cNvSpPr>
            <a:spLocks noGrp="1"/>
          </p:cNvSpPr>
          <p:nvPr>
            <p:ph type="sldNum" sz="quarter" idx="5"/>
          </p:nvPr>
        </p:nvSpPr>
        <p:spPr/>
        <p:txBody>
          <a:bodyPr/>
          <a:lstStyle/>
          <a:p>
            <a:fld id="{5DDDC627-B9EF-4E1B-A08E-0B01717B08A9}" type="slidenum">
              <a:rPr lang="en-US" smtClean="0"/>
              <a:t>26</a:t>
            </a:fld>
            <a:endParaRPr lang="en-US"/>
          </a:p>
        </p:txBody>
      </p:sp>
      <p:sp>
        <p:nvSpPr>
          <p:cNvPr id="12" name="Header Placeholder 11">
            <a:extLst>
              <a:ext uri="{FF2B5EF4-FFF2-40B4-BE49-F238E27FC236}">
                <a16:creationId xmlns:a16="http://schemas.microsoft.com/office/drawing/2014/main" id="{553C1D2C-BA94-4AFF-85F9-ACFED4B4A921}"/>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097601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300F0DAE-3662-48BD-AE8F-30D619B4C5AD}"/>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BD28E50-9882-46F4-953C-B77AB3DCBC27}"/>
              </a:ext>
            </a:extLst>
          </p:cNvPr>
          <p:cNvSpPr>
            <a:spLocks noGrp="1"/>
          </p:cNvSpPr>
          <p:nvPr>
            <p:ph type="sldNum" sz="quarter" idx="5"/>
          </p:nvPr>
        </p:nvSpPr>
        <p:spPr/>
        <p:txBody>
          <a:bodyPr/>
          <a:lstStyle/>
          <a:p>
            <a:fld id="{5DDDC627-B9EF-4E1B-A08E-0B01717B08A9}" type="slidenum">
              <a:rPr lang="en-US" smtClean="0"/>
              <a:t>27</a:t>
            </a:fld>
            <a:endParaRPr lang="en-US"/>
          </a:p>
        </p:txBody>
      </p:sp>
      <p:sp>
        <p:nvSpPr>
          <p:cNvPr id="12" name="Header Placeholder 11">
            <a:extLst>
              <a:ext uri="{FF2B5EF4-FFF2-40B4-BE49-F238E27FC236}">
                <a16:creationId xmlns:a16="http://schemas.microsoft.com/office/drawing/2014/main" id="{CA1BAA13-EE25-4284-AFB6-CAB702390993}"/>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1912239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0D36D456-A0DA-4036-8EF1-1528E1DA864A}"/>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875EECDF-237C-4FCC-8BE2-EE3AEF816377}"/>
              </a:ext>
            </a:extLst>
          </p:cNvPr>
          <p:cNvSpPr>
            <a:spLocks noGrp="1"/>
          </p:cNvSpPr>
          <p:nvPr>
            <p:ph type="sldNum" sz="quarter" idx="5"/>
          </p:nvPr>
        </p:nvSpPr>
        <p:spPr/>
        <p:txBody>
          <a:bodyPr/>
          <a:lstStyle/>
          <a:p>
            <a:fld id="{5DDDC627-B9EF-4E1B-A08E-0B01717B08A9}" type="slidenum">
              <a:rPr lang="en-US" smtClean="0"/>
              <a:t>28</a:t>
            </a:fld>
            <a:endParaRPr lang="en-US"/>
          </a:p>
        </p:txBody>
      </p:sp>
      <p:sp>
        <p:nvSpPr>
          <p:cNvPr id="12" name="Header Placeholder 11">
            <a:extLst>
              <a:ext uri="{FF2B5EF4-FFF2-40B4-BE49-F238E27FC236}">
                <a16:creationId xmlns:a16="http://schemas.microsoft.com/office/drawing/2014/main" id="{423EE44A-A2B8-442D-8A0A-0420BA5D9EA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4936614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22E9C157-21FF-4AF6-B110-7B05BBBFFB3D}"/>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B1CFC74B-8F35-422E-81F0-19EB5408EF8E}"/>
              </a:ext>
            </a:extLst>
          </p:cNvPr>
          <p:cNvSpPr>
            <a:spLocks noGrp="1"/>
          </p:cNvSpPr>
          <p:nvPr>
            <p:ph type="sldNum" sz="quarter" idx="5"/>
          </p:nvPr>
        </p:nvSpPr>
        <p:spPr/>
        <p:txBody>
          <a:bodyPr/>
          <a:lstStyle/>
          <a:p>
            <a:fld id="{5DDDC627-B9EF-4E1B-A08E-0B01717B08A9}" type="slidenum">
              <a:rPr lang="en-US" smtClean="0"/>
              <a:t>29</a:t>
            </a:fld>
            <a:endParaRPr lang="en-US"/>
          </a:p>
        </p:txBody>
      </p:sp>
      <p:sp>
        <p:nvSpPr>
          <p:cNvPr id="12" name="Header Placeholder 11">
            <a:extLst>
              <a:ext uri="{FF2B5EF4-FFF2-40B4-BE49-F238E27FC236}">
                <a16:creationId xmlns:a16="http://schemas.microsoft.com/office/drawing/2014/main" id="{B7CA6F5C-1073-417F-AF4C-16FAC0C85A9E}"/>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5972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72697344-BBDD-4854-854D-95DBFAD99B4E}"/>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26360B08-AA1C-41C8-99AB-45E334C501A7}"/>
              </a:ext>
            </a:extLst>
          </p:cNvPr>
          <p:cNvSpPr>
            <a:spLocks noGrp="1"/>
          </p:cNvSpPr>
          <p:nvPr>
            <p:ph type="sldNum" sz="quarter" idx="5"/>
          </p:nvPr>
        </p:nvSpPr>
        <p:spPr/>
        <p:txBody>
          <a:bodyPr/>
          <a:lstStyle/>
          <a:p>
            <a:fld id="{5DDDC627-B9EF-4E1B-A08E-0B01717B08A9}" type="slidenum">
              <a:rPr lang="en-US" smtClean="0"/>
              <a:t>3</a:t>
            </a:fld>
            <a:endParaRPr lang="en-US"/>
          </a:p>
        </p:txBody>
      </p:sp>
      <p:sp>
        <p:nvSpPr>
          <p:cNvPr id="8" name="Header Placeholder 7">
            <a:extLst>
              <a:ext uri="{FF2B5EF4-FFF2-40B4-BE49-F238E27FC236}">
                <a16:creationId xmlns:a16="http://schemas.microsoft.com/office/drawing/2014/main" id="{C83AED2E-AC34-4263-82F3-1D940F7104AC}"/>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753951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C9F54894-6067-493E-8FC5-FAF6532FC074}"/>
              </a:ext>
            </a:extLst>
          </p:cNvPr>
          <p:cNvSpPr>
            <a:spLocks noGrp="1"/>
          </p:cNvSpPr>
          <p:nvPr>
            <p:ph type="dt" idx="1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D32D4006-7424-4015-A769-5C5FB2755AEA}"/>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A73844C1-26EF-4679-938E-E90E426D56A9}"/>
              </a:ext>
            </a:extLst>
          </p:cNvPr>
          <p:cNvSpPr>
            <a:spLocks noGrp="1"/>
          </p:cNvSpPr>
          <p:nvPr>
            <p:ph type="sldNum" sz="quarter" idx="5"/>
          </p:nvPr>
        </p:nvSpPr>
        <p:spPr/>
        <p:txBody>
          <a:bodyPr/>
          <a:lstStyle/>
          <a:p>
            <a:fld id="{5DDDC627-B9EF-4E1B-A08E-0B01717B08A9}" type="slidenum">
              <a:rPr lang="en-US" smtClean="0"/>
              <a:t>30</a:t>
            </a:fld>
            <a:endParaRPr lang="en-US"/>
          </a:p>
        </p:txBody>
      </p:sp>
      <p:sp>
        <p:nvSpPr>
          <p:cNvPr id="12" name="Header Placeholder 11">
            <a:extLst>
              <a:ext uri="{FF2B5EF4-FFF2-40B4-BE49-F238E27FC236}">
                <a16:creationId xmlns:a16="http://schemas.microsoft.com/office/drawing/2014/main" id="{8B186E85-BF71-41A1-9DA7-27AAD89DC1DF}"/>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941479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954791BA-324E-47D2-8AAF-E6DAE6F93374}"/>
              </a:ext>
            </a:extLst>
          </p:cNvPr>
          <p:cNvSpPr>
            <a:spLocks noGrp="1"/>
          </p:cNvSpPr>
          <p:nvPr>
            <p:ph type="dt" idx="1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3C8EE3DE-A4E1-4C87-B750-4F5A8212B33C}"/>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B7B22189-9E38-4470-A807-8A3FE63DA92B}"/>
              </a:ext>
            </a:extLst>
          </p:cNvPr>
          <p:cNvSpPr>
            <a:spLocks noGrp="1"/>
          </p:cNvSpPr>
          <p:nvPr>
            <p:ph type="sldNum" sz="quarter" idx="5"/>
          </p:nvPr>
        </p:nvSpPr>
        <p:spPr/>
        <p:txBody>
          <a:bodyPr/>
          <a:lstStyle/>
          <a:p>
            <a:fld id="{5DDDC627-B9EF-4E1B-A08E-0B01717B08A9}" type="slidenum">
              <a:rPr lang="en-US" smtClean="0"/>
              <a:t>31</a:t>
            </a:fld>
            <a:endParaRPr lang="en-US"/>
          </a:p>
        </p:txBody>
      </p:sp>
      <p:sp>
        <p:nvSpPr>
          <p:cNvPr id="12" name="Header Placeholder 11">
            <a:extLst>
              <a:ext uri="{FF2B5EF4-FFF2-40B4-BE49-F238E27FC236}">
                <a16:creationId xmlns:a16="http://schemas.microsoft.com/office/drawing/2014/main" id="{AE932B8E-E2F6-4B1F-A4C2-BB4871486862}"/>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5484096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B02D0330-6ED0-45A5-A943-778189DCD60C}"/>
              </a:ext>
            </a:extLst>
          </p:cNvPr>
          <p:cNvSpPr>
            <a:spLocks noGrp="1"/>
          </p:cNvSpPr>
          <p:nvPr>
            <p:ph type="dt" idx="1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6221B6F3-AABC-4FF1-A2A8-E90BE75DA858}"/>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43E6F95E-C153-4693-89E6-EA5B09C55FCF}"/>
              </a:ext>
            </a:extLst>
          </p:cNvPr>
          <p:cNvSpPr>
            <a:spLocks noGrp="1"/>
          </p:cNvSpPr>
          <p:nvPr>
            <p:ph type="sldNum" sz="quarter" idx="5"/>
          </p:nvPr>
        </p:nvSpPr>
        <p:spPr/>
        <p:txBody>
          <a:bodyPr/>
          <a:lstStyle/>
          <a:p>
            <a:fld id="{5DDDC627-B9EF-4E1B-A08E-0B01717B08A9}" type="slidenum">
              <a:rPr lang="en-US" smtClean="0"/>
              <a:t>32</a:t>
            </a:fld>
            <a:endParaRPr lang="en-US"/>
          </a:p>
        </p:txBody>
      </p:sp>
      <p:sp>
        <p:nvSpPr>
          <p:cNvPr id="12" name="Header Placeholder 11">
            <a:extLst>
              <a:ext uri="{FF2B5EF4-FFF2-40B4-BE49-F238E27FC236}">
                <a16:creationId xmlns:a16="http://schemas.microsoft.com/office/drawing/2014/main" id="{D5C2FE50-C142-4D30-856B-34A1DB2F4B8F}"/>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037672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8D789F0D-5B0E-4C63-91A8-E628B57E3ADB}"/>
              </a:ext>
            </a:extLst>
          </p:cNvPr>
          <p:cNvSpPr>
            <a:spLocks noGrp="1"/>
          </p:cNvSpPr>
          <p:nvPr>
            <p:ph type="dt" idx="1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0E2B11FA-7579-46B8-B947-1E7299B85A0E}"/>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19A2878-63C5-4C41-AA0A-823099EA3FFB}"/>
              </a:ext>
            </a:extLst>
          </p:cNvPr>
          <p:cNvSpPr>
            <a:spLocks noGrp="1"/>
          </p:cNvSpPr>
          <p:nvPr>
            <p:ph type="sldNum" sz="quarter" idx="5"/>
          </p:nvPr>
        </p:nvSpPr>
        <p:spPr/>
        <p:txBody>
          <a:bodyPr/>
          <a:lstStyle/>
          <a:p>
            <a:fld id="{5DDDC627-B9EF-4E1B-A08E-0B01717B08A9}" type="slidenum">
              <a:rPr lang="en-US" smtClean="0"/>
              <a:t>33</a:t>
            </a:fld>
            <a:endParaRPr lang="en-US"/>
          </a:p>
        </p:txBody>
      </p:sp>
      <p:sp>
        <p:nvSpPr>
          <p:cNvPr id="12" name="Header Placeholder 11">
            <a:extLst>
              <a:ext uri="{FF2B5EF4-FFF2-40B4-BE49-F238E27FC236}">
                <a16:creationId xmlns:a16="http://schemas.microsoft.com/office/drawing/2014/main" id="{AC9BF92B-75C2-4986-BD48-96BC8952BA30}"/>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2359070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9A08BCBF-53BA-46BA-B1B2-FBDBFCA2F306}"/>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6ED7B798-5199-41D3-9EF0-DBDB4A59CF1C}"/>
              </a:ext>
            </a:extLst>
          </p:cNvPr>
          <p:cNvSpPr>
            <a:spLocks noGrp="1"/>
          </p:cNvSpPr>
          <p:nvPr>
            <p:ph type="sldNum" sz="quarter" idx="5"/>
          </p:nvPr>
        </p:nvSpPr>
        <p:spPr/>
        <p:txBody>
          <a:bodyPr/>
          <a:lstStyle/>
          <a:p>
            <a:fld id="{5DDDC627-B9EF-4E1B-A08E-0B01717B08A9}" type="slidenum">
              <a:rPr lang="en-US" smtClean="0"/>
              <a:t>34</a:t>
            </a:fld>
            <a:endParaRPr lang="en-US"/>
          </a:p>
        </p:txBody>
      </p:sp>
      <p:sp>
        <p:nvSpPr>
          <p:cNvPr id="12" name="Header Placeholder 11">
            <a:extLst>
              <a:ext uri="{FF2B5EF4-FFF2-40B4-BE49-F238E27FC236}">
                <a16:creationId xmlns:a16="http://schemas.microsoft.com/office/drawing/2014/main" id="{BDD8DB97-14AC-4DB5-83FC-8E74834F93B4}"/>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676782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3650CBEA-57DE-416B-80BB-7BC991F0ED57}"/>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10A13030-7158-4A16-AF0E-E0E698552A91}"/>
              </a:ext>
            </a:extLst>
          </p:cNvPr>
          <p:cNvSpPr>
            <a:spLocks noGrp="1"/>
          </p:cNvSpPr>
          <p:nvPr>
            <p:ph type="sldNum" sz="quarter" idx="5"/>
          </p:nvPr>
        </p:nvSpPr>
        <p:spPr/>
        <p:txBody>
          <a:bodyPr/>
          <a:lstStyle/>
          <a:p>
            <a:fld id="{5DDDC627-B9EF-4E1B-A08E-0B01717B08A9}" type="slidenum">
              <a:rPr lang="en-US" smtClean="0"/>
              <a:t>35</a:t>
            </a:fld>
            <a:endParaRPr lang="en-US"/>
          </a:p>
        </p:txBody>
      </p:sp>
      <p:sp>
        <p:nvSpPr>
          <p:cNvPr id="12" name="Header Placeholder 11">
            <a:extLst>
              <a:ext uri="{FF2B5EF4-FFF2-40B4-BE49-F238E27FC236}">
                <a16:creationId xmlns:a16="http://schemas.microsoft.com/office/drawing/2014/main" id="{D724D8C8-34CE-4C4D-8F0E-EDF61E08F6E5}"/>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617181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5869B7B2-BC55-4B7F-979D-A61E403C4089}"/>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E29CD6E4-CB83-4156-B966-C1D9E673238D}"/>
              </a:ext>
            </a:extLst>
          </p:cNvPr>
          <p:cNvSpPr>
            <a:spLocks noGrp="1"/>
          </p:cNvSpPr>
          <p:nvPr>
            <p:ph type="sldNum" sz="quarter" idx="5"/>
          </p:nvPr>
        </p:nvSpPr>
        <p:spPr/>
        <p:txBody>
          <a:bodyPr/>
          <a:lstStyle/>
          <a:p>
            <a:fld id="{5DDDC627-B9EF-4E1B-A08E-0B01717B08A9}" type="slidenum">
              <a:rPr lang="en-US" smtClean="0"/>
              <a:t>36</a:t>
            </a:fld>
            <a:endParaRPr lang="en-US"/>
          </a:p>
        </p:txBody>
      </p:sp>
      <p:sp>
        <p:nvSpPr>
          <p:cNvPr id="12" name="Header Placeholder 11">
            <a:extLst>
              <a:ext uri="{FF2B5EF4-FFF2-40B4-BE49-F238E27FC236}">
                <a16:creationId xmlns:a16="http://schemas.microsoft.com/office/drawing/2014/main" id="{DF18BC98-DC78-4ABE-A053-B02A5664E977}"/>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0416751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BA879452-137B-4279-81FE-E3B3753A501A}"/>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2AB2CD93-311D-4D07-8130-02D65BEF8348}"/>
              </a:ext>
            </a:extLst>
          </p:cNvPr>
          <p:cNvSpPr>
            <a:spLocks noGrp="1"/>
          </p:cNvSpPr>
          <p:nvPr>
            <p:ph type="sldNum" sz="quarter" idx="5"/>
          </p:nvPr>
        </p:nvSpPr>
        <p:spPr/>
        <p:txBody>
          <a:bodyPr/>
          <a:lstStyle/>
          <a:p>
            <a:fld id="{5DDDC627-B9EF-4E1B-A08E-0B01717B08A9}" type="slidenum">
              <a:rPr lang="en-US" smtClean="0"/>
              <a:t>37</a:t>
            </a:fld>
            <a:endParaRPr lang="en-US"/>
          </a:p>
        </p:txBody>
      </p:sp>
      <p:sp>
        <p:nvSpPr>
          <p:cNvPr id="12" name="Header Placeholder 11">
            <a:extLst>
              <a:ext uri="{FF2B5EF4-FFF2-40B4-BE49-F238E27FC236}">
                <a16:creationId xmlns:a16="http://schemas.microsoft.com/office/drawing/2014/main" id="{613D3B52-B4AF-4006-B209-0649FA554AA6}"/>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639208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D5AED249-7AC1-4A54-9B3D-9C80B101A07E}"/>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4C769B4D-517A-4897-8F49-06F81C3E1A0A}"/>
              </a:ext>
            </a:extLst>
          </p:cNvPr>
          <p:cNvSpPr>
            <a:spLocks noGrp="1"/>
          </p:cNvSpPr>
          <p:nvPr>
            <p:ph type="sldNum" sz="quarter" idx="5"/>
          </p:nvPr>
        </p:nvSpPr>
        <p:spPr/>
        <p:txBody>
          <a:bodyPr/>
          <a:lstStyle/>
          <a:p>
            <a:fld id="{5DDDC627-B9EF-4E1B-A08E-0B01717B08A9}" type="slidenum">
              <a:rPr lang="en-US" smtClean="0"/>
              <a:t>38</a:t>
            </a:fld>
            <a:endParaRPr lang="en-US"/>
          </a:p>
        </p:txBody>
      </p:sp>
      <p:sp>
        <p:nvSpPr>
          <p:cNvPr id="12" name="Header Placeholder 11">
            <a:extLst>
              <a:ext uri="{FF2B5EF4-FFF2-40B4-BE49-F238E27FC236}">
                <a16:creationId xmlns:a16="http://schemas.microsoft.com/office/drawing/2014/main" id="{39376538-C810-42F5-A02C-B9064A499CE8}"/>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3964742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0C7B668E-39CC-4744-983F-78B516218256}"/>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490E4339-D970-4518-ADC0-144CE5C1D600}"/>
              </a:ext>
            </a:extLst>
          </p:cNvPr>
          <p:cNvSpPr>
            <a:spLocks noGrp="1"/>
          </p:cNvSpPr>
          <p:nvPr>
            <p:ph type="sldNum" sz="quarter" idx="5"/>
          </p:nvPr>
        </p:nvSpPr>
        <p:spPr/>
        <p:txBody>
          <a:bodyPr/>
          <a:lstStyle/>
          <a:p>
            <a:fld id="{5DDDC627-B9EF-4E1B-A08E-0B01717B08A9}" type="slidenum">
              <a:rPr lang="en-US" smtClean="0"/>
              <a:t>39</a:t>
            </a:fld>
            <a:endParaRPr lang="en-US"/>
          </a:p>
        </p:txBody>
      </p:sp>
      <p:sp>
        <p:nvSpPr>
          <p:cNvPr id="12" name="Header Placeholder 11">
            <a:extLst>
              <a:ext uri="{FF2B5EF4-FFF2-40B4-BE49-F238E27FC236}">
                <a16:creationId xmlns:a16="http://schemas.microsoft.com/office/drawing/2014/main" id="{72DD64EC-FB89-484F-9BAF-0AB53950A1C5}"/>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51017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505DD110-C859-4C39-B4B2-038CEAF78FD5}"/>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A04040C9-3108-4F9C-A43A-8E872A893A9F}"/>
              </a:ext>
            </a:extLst>
          </p:cNvPr>
          <p:cNvSpPr>
            <a:spLocks noGrp="1"/>
          </p:cNvSpPr>
          <p:nvPr>
            <p:ph type="sldNum" sz="quarter" idx="5"/>
          </p:nvPr>
        </p:nvSpPr>
        <p:spPr/>
        <p:txBody>
          <a:bodyPr/>
          <a:lstStyle/>
          <a:p>
            <a:fld id="{5DDDC627-B9EF-4E1B-A08E-0B01717B08A9}" type="slidenum">
              <a:rPr lang="en-US" smtClean="0"/>
              <a:t>4</a:t>
            </a:fld>
            <a:endParaRPr lang="en-US"/>
          </a:p>
        </p:txBody>
      </p:sp>
      <p:sp>
        <p:nvSpPr>
          <p:cNvPr id="12" name="Header Placeholder 11">
            <a:extLst>
              <a:ext uri="{FF2B5EF4-FFF2-40B4-BE49-F238E27FC236}">
                <a16:creationId xmlns:a16="http://schemas.microsoft.com/office/drawing/2014/main" id="{D389DAE5-3DC5-4F98-8BF4-2E049911BF13}"/>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0269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D55815E3-90CF-4EE2-AC23-A266641F0F24}"/>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AFB256CE-11EF-4856-96D9-D4C36577C206}"/>
              </a:ext>
            </a:extLst>
          </p:cNvPr>
          <p:cNvSpPr>
            <a:spLocks noGrp="1"/>
          </p:cNvSpPr>
          <p:nvPr>
            <p:ph type="sldNum" sz="quarter" idx="5"/>
          </p:nvPr>
        </p:nvSpPr>
        <p:spPr/>
        <p:txBody>
          <a:bodyPr/>
          <a:lstStyle/>
          <a:p>
            <a:fld id="{5DDDC627-B9EF-4E1B-A08E-0B01717B08A9}" type="slidenum">
              <a:rPr lang="en-US" smtClean="0"/>
              <a:t>40</a:t>
            </a:fld>
            <a:endParaRPr lang="en-US"/>
          </a:p>
        </p:txBody>
      </p:sp>
      <p:sp>
        <p:nvSpPr>
          <p:cNvPr id="12" name="Header Placeholder 11">
            <a:extLst>
              <a:ext uri="{FF2B5EF4-FFF2-40B4-BE49-F238E27FC236}">
                <a16:creationId xmlns:a16="http://schemas.microsoft.com/office/drawing/2014/main" id="{08CFFB73-E59C-41A3-8E61-BA982AF69DE0}"/>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9814502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B6D5D08C-E9F9-46AF-959D-09449B366156}"/>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B36D206D-4BA2-4190-BAB4-BB762684FDDB}"/>
              </a:ext>
            </a:extLst>
          </p:cNvPr>
          <p:cNvSpPr>
            <a:spLocks noGrp="1"/>
          </p:cNvSpPr>
          <p:nvPr>
            <p:ph type="sldNum" sz="quarter" idx="5"/>
          </p:nvPr>
        </p:nvSpPr>
        <p:spPr/>
        <p:txBody>
          <a:bodyPr/>
          <a:lstStyle/>
          <a:p>
            <a:fld id="{5DDDC627-B9EF-4E1B-A08E-0B01717B08A9}" type="slidenum">
              <a:rPr lang="en-US" smtClean="0"/>
              <a:t>41</a:t>
            </a:fld>
            <a:endParaRPr lang="en-US"/>
          </a:p>
        </p:txBody>
      </p:sp>
      <p:sp>
        <p:nvSpPr>
          <p:cNvPr id="12" name="Header Placeholder 11">
            <a:extLst>
              <a:ext uri="{FF2B5EF4-FFF2-40B4-BE49-F238E27FC236}">
                <a16:creationId xmlns:a16="http://schemas.microsoft.com/office/drawing/2014/main" id="{1BBF84BD-10BD-4DD5-BF87-D2C77C15697F}"/>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2894235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C72AC8F6-0B34-4A06-BBC7-52104C731854}"/>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DD46D301-9915-46BF-A0FA-762A5A411320}"/>
              </a:ext>
            </a:extLst>
          </p:cNvPr>
          <p:cNvSpPr>
            <a:spLocks noGrp="1"/>
          </p:cNvSpPr>
          <p:nvPr>
            <p:ph type="sldNum" sz="quarter" idx="5"/>
          </p:nvPr>
        </p:nvSpPr>
        <p:spPr/>
        <p:txBody>
          <a:bodyPr/>
          <a:lstStyle/>
          <a:p>
            <a:fld id="{5DDDC627-B9EF-4E1B-A08E-0B01717B08A9}" type="slidenum">
              <a:rPr lang="en-US" smtClean="0"/>
              <a:t>42</a:t>
            </a:fld>
            <a:endParaRPr lang="en-US"/>
          </a:p>
        </p:txBody>
      </p:sp>
      <p:sp>
        <p:nvSpPr>
          <p:cNvPr id="12" name="Header Placeholder 11">
            <a:extLst>
              <a:ext uri="{FF2B5EF4-FFF2-40B4-BE49-F238E27FC236}">
                <a16:creationId xmlns:a16="http://schemas.microsoft.com/office/drawing/2014/main" id="{0AFB96A2-AFF1-4173-AFF4-6153AEA3D515}"/>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950982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AA808584-1403-44BB-A187-6681CDF79DEF}"/>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D8490943-C3A3-40A1-9192-D27C184F8B65}"/>
              </a:ext>
            </a:extLst>
          </p:cNvPr>
          <p:cNvSpPr>
            <a:spLocks noGrp="1"/>
          </p:cNvSpPr>
          <p:nvPr>
            <p:ph type="sldNum" sz="quarter" idx="5"/>
          </p:nvPr>
        </p:nvSpPr>
        <p:spPr/>
        <p:txBody>
          <a:bodyPr/>
          <a:lstStyle/>
          <a:p>
            <a:fld id="{5DDDC627-B9EF-4E1B-A08E-0B01717B08A9}" type="slidenum">
              <a:rPr lang="en-US" smtClean="0"/>
              <a:t>43</a:t>
            </a:fld>
            <a:endParaRPr lang="en-US"/>
          </a:p>
        </p:txBody>
      </p:sp>
      <p:sp>
        <p:nvSpPr>
          <p:cNvPr id="12" name="Header Placeholder 11">
            <a:extLst>
              <a:ext uri="{FF2B5EF4-FFF2-40B4-BE49-F238E27FC236}">
                <a16:creationId xmlns:a16="http://schemas.microsoft.com/office/drawing/2014/main" id="{B6EC73FF-9ABE-4D24-A3AF-FEFFE5245DFC}"/>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9813343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A6BF3351-6CFB-40BF-9D2D-41223CA2EDCE}"/>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75DCA908-14E9-4C6D-B7C1-DD2C769AFD10}"/>
              </a:ext>
            </a:extLst>
          </p:cNvPr>
          <p:cNvSpPr>
            <a:spLocks noGrp="1"/>
          </p:cNvSpPr>
          <p:nvPr>
            <p:ph type="sldNum" sz="quarter" idx="5"/>
          </p:nvPr>
        </p:nvSpPr>
        <p:spPr/>
        <p:txBody>
          <a:bodyPr/>
          <a:lstStyle/>
          <a:p>
            <a:fld id="{5DDDC627-B9EF-4E1B-A08E-0B01717B08A9}" type="slidenum">
              <a:rPr lang="en-US" smtClean="0"/>
              <a:t>44</a:t>
            </a:fld>
            <a:endParaRPr lang="en-US"/>
          </a:p>
        </p:txBody>
      </p:sp>
      <p:sp>
        <p:nvSpPr>
          <p:cNvPr id="12" name="Header Placeholder 11">
            <a:extLst>
              <a:ext uri="{FF2B5EF4-FFF2-40B4-BE49-F238E27FC236}">
                <a16:creationId xmlns:a16="http://schemas.microsoft.com/office/drawing/2014/main" id="{E22F47FE-C2D5-4A51-B924-53243769A759}"/>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993540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4454BDEA-F324-4E8D-B824-06C561E7468C}"/>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28705E8E-6C8E-49AB-8144-7750051C5464}"/>
              </a:ext>
            </a:extLst>
          </p:cNvPr>
          <p:cNvSpPr>
            <a:spLocks noGrp="1"/>
          </p:cNvSpPr>
          <p:nvPr>
            <p:ph type="sldNum" sz="quarter" idx="5"/>
          </p:nvPr>
        </p:nvSpPr>
        <p:spPr/>
        <p:txBody>
          <a:bodyPr/>
          <a:lstStyle/>
          <a:p>
            <a:fld id="{5DDDC627-B9EF-4E1B-A08E-0B01717B08A9}" type="slidenum">
              <a:rPr lang="en-US" smtClean="0"/>
              <a:t>45</a:t>
            </a:fld>
            <a:endParaRPr lang="en-US"/>
          </a:p>
        </p:txBody>
      </p:sp>
      <p:sp>
        <p:nvSpPr>
          <p:cNvPr id="12" name="Header Placeholder 11">
            <a:extLst>
              <a:ext uri="{FF2B5EF4-FFF2-40B4-BE49-F238E27FC236}">
                <a16:creationId xmlns:a16="http://schemas.microsoft.com/office/drawing/2014/main" id="{041AE133-B847-465A-9EC0-6AC5A47ADFDC}"/>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417335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8A394E23-E076-4D73-84C8-30B7004D4018}"/>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9C01D389-BC4D-4395-B466-3E6D442B0832}"/>
              </a:ext>
            </a:extLst>
          </p:cNvPr>
          <p:cNvSpPr>
            <a:spLocks noGrp="1"/>
          </p:cNvSpPr>
          <p:nvPr>
            <p:ph type="sldNum" sz="quarter" idx="5"/>
          </p:nvPr>
        </p:nvSpPr>
        <p:spPr/>
        <p:txBody>
          <a:bodyPr/>
          <a:lstStyle/>
          <a:p>
            <a:fld id="{5DDDC627-B9EF-4E1B-A08E-0B01717B08A9}" type="slidenum">
              <a:rPr lang="en-US" smtClean="0"/>
              <a:t>46</a:t>
            </a:fld>
            <a:endParaRPr lang="en-US"/>
          </a:p>
        </p:txBody>
      </p:sp>
      <p:sp>
        <p:nvSpPr>
          <p:cNvPr id="12" name="Header Placeholder 11">
            <a:extLst>
              <a:ext uri="{FF2B5EF4-FFF2-40B4-BE49-F238E27FC236}">
                <a16:creationId xmlns:a16="http://schemas.microsoft.com/office/drawing/2014/main" id="{CC8A07DA-230E-4DFA-B32A-6EC9D55BC2A0}"/>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0680941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AEFFD7D6-1636-4569-AB33-4175D8D0AA27}"/>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FE6E7D99-A4DF-473D-9D16-E9100F203DFC}"/>
              </a:ext>
            </a:extLst>
          </p:cNvPr>
          <p:cNvSpPr>
            <a:spLocks noGrp="1"/>
          </p:cNvSpPr>
          <p:nvPr>
            <p:ph type="sldNum" sz="quarter" idx="5"/>
          </p:nvPr>
        </p:nvSpPr>
        <p:spPr/>
        <p:txBody>
          <a:bodyPr/>
          <a:lstStyle/>
          <a:p>
            <a:fld id="{5DDDC627-B9EF-4E1B-A08E-0B01717B08A9}" type="slidenum">
              <a:rPr lang="en-US" smtClean="0"/>
              <a:t>47</a:t>
            </a:fld>
            <a:endParaRPr lang="en-US"/>
          </a:p>
        </p:txBody>
      </p:sp>
      <p:sp>
        <p:nvSpPr>
          <p:cNvPr id="12" name="Header Placeholder 11">
            <a:extLst>
              <a:ext uri="{FF2B5EF4-FFF2-40B4-BE49-F238E27FC236}">
                <a16:creationId xmlns:a16="http://schemas.microsoft.com/office/drawing/2014/main" id="{6937525F-87E8-427A-91F8-3661BDDDFE70}"/>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559663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5" name="Date Placeholder 4">
            <a:extLst>
              <a:ext uri="{FF2B5EF4-FFF2-40B4-BE49-F238E27FC236}">
                <a16:creationId xmlns:a16="http://schemas.microsoft.com/office/drawing/2014/main" id="{3AC74DF5-753D-4719-B233-1A6054504A3D}"/>
              </a:ext>
            </a:extLst>
          </p:cNvPr>
          <p:cNvSpPr>
            <a:spLocks noGrp="1"/>
          </p:cNvSpPr>
          <p:nvPr>
            <p:ph type="dt" idx="1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6B28B00C-E13F-44F7-84A0-DBB553CE38F8}"/>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D66DF2FD-40B4-42EF-A8EB-56394265B73F}"/>
              </a:ext>
            </a:extLst>
          </p:cNvPr>
          <p:cNvSpPr>
            <a:spLocks noGrp="1"/>
          </p:cNvSpPr>
          <p:nvPr>
            <p:ph type="sldNum" sz="quarter" idx="5"/>
          </p:nvPr>
        </p:nvSpPr>
        <p:spPr/>
        <p:txBody>
          <a:bodyPr/>
          <a:lstStyle/>
          <a:p>
            <a:fld id="{5DDDC627-B9EF-4E1B-A08E-0B01717B08A9}" type="slidenum">
              <a:rPr lang="en-US" smtClean="0"/>
              <a:t>48</a:t>
            </a:fld>
            <a:endParaRPr lang="en-US"/>
          </a:p>
        </p:txBody>
      </p:sp>
      <p:sp>
        <p:nvSpPr>
          <p:cNvPr id="12" name="Header Placeholder 11">
            <a:extLst>
              <a:ext uri="{FF2B5EF4-FFF2-40B4-BE49-F238E27FC236}">
                <a16:creationId xmlns:a16="http://schemas.microsoft.com/office/drawing/2014/main" id="{80EFE935-ECF8-4421-A139-512F44EF06A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958016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84FA4579-CBB5-438E-9174-10248FC7D599}"/>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816AD0A0-66FC-4878-A231-3E6C1B547AE0}"/>
              </a:ext>
            </a:extLst>
          </p:cNvPr>
          <p:cNvSpPr>
            <a:spLocks noGrp="1"/>
          </p:cNvSpPr>
          <p:nvPr>
            <p:ph type="sldNum" sz="quarter" idx="5"/>
          </p:nvPr>
        </p:nvSpPr>
        <p:spPr/>
        <p:txBody>
          <a:bodyPr/>
          <a:lstStyle/>
          <a:p>
            <a:fld id="{5DDDC627-B9EF-4E1B-A08E-0B01717B08A9}" type="slidenum">
              <a:rPr lang="en-US" smtClean="0"/>
              <a:t>49</a:t>
            </a:fld>
            <a:endParaRPr lang="en-US"/>
          </a:p>
        </p:txBody>
      </p:sp>
      <p:sp>
        <p:nvSpPr>
          <p:cNvPr id="12" name="Header Placeholder 11">
            <a:extLst>
              <a:ext uri="{FF2B5EF4-FFF2-40B4-BE49-F238E27FC236}">
                <a16:creationId xmlns:a16="http://schemas.microsoft.com/office/drawing/2014/main" id="{A5E817BE-FEFC-4B31-A083-362A3D7A26DE}"/>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20251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E2FE2FA2-E1D9-49D5-9BD6-8422FEDCE952}"/>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89369161-AD55-4646-BD8C-2B124E9AFCD3}"/>
              </a:ext>
            </a:extLst>
          </p:cNvPr>
          <p:cNvSpPr>
            <a:spLocks noGrp="1"/>
          </p:cNvSpPr>
          <p:nvPr>
            <p:ph type="sldNum" sz="quarter" idx="5"/>
          </p:nvPr>
        </p:nvSpPr>
        <p:spPr/>
        <p:txBody>
          <a:bodyPr/>
          <a:lstStyle/>
          <a:p>
            <a:fld id="{5DDDC627-B9EF-4E1B-A08E-0B01717B08A9}" type="slidenum">
              <a:rPr lang="en-US" smtClean="0"/>
              <a:t>5</a:t>
            </a:fld>
            <a:endParaRPr lang="en-US"/>
          </a:p>
        </p:txBody>
      </p:sp>
      <p:sp>
        <p:nvSpPr>
          <p:cNvPr id="12" name="Header Placeholder 11">
            <a:extLst>
              <a:ext uri="{FF2B5EF4-FFF2-40B4-BE49-F238E27FC236}">
                <a16:creationId xmlns:a16="http://schemas.microsoft.com/office/drawing/2014/main" id="{5EA242AB-3E94-48AD-9900-8B80E34D5FA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6149793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E948D750-571F-464E-888F-E2281133BAA1}"/>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E6F52093-D36F-4B71-88B4-C0EE792CEDEF}"/>
              </a:ext>
            </a:extLst>
          </p:cNvPr>
          <p:cNvSpPr>
            <a:spLocks noGrp="1"/>
          </p:cNvSpPr>
          <p:nvPr>
            <p:ph type="sldNum" sz="quarter" idx="5"/>
          </p:nvPr>
        </p:nvSpPr>
        <p:spPr/>
        <p:txBody>
          <a:bodyPr/>
          <a:lstStyle/>
          <a:p>
            <a:fld id="{5DDDC627-B9EF-4E1B-A08E-0B01717B08A9}" type="slidenum">
              <a:rPr lang="en-US" smtClean="0"/>
              <a:t>50</a:t>
            </a:fld>
            <a:endParaRPr lang="en-US"/>
          </a:p>
        </p:txBody>
      </p:sp>
      <p:sp>
        <p:nvSpPr>
          <p:cNvPr id="12" name="Header Placeholder 11">
            <a:extLst>
              <a:ext uri="{FF2B5EF4-FFF2-40B4-BE49-F238E27FC236}">
                <a16:creationId xmlns:a16="http://schemas.microsoft.com/office/drawing/2014/main" id="{780F6B65-3A60-4C91-8D54-222FDB52DB40}"/>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712365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5B5823B9-B98D-4851-AE38-482DEDA813A3}"/>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659508A3-1C18-439B-BB1B-9A7FD5FBEF51}"/>
              </a:ext>
            </a:extLst>
          </p:cNvPr>
          <p:cNvSpPr>
            <a:spLocks noGrp="1"/>
          </p:cNvSpPr>
          <p:nvPr>
            <p:ph type="sldNum" sz="quarter" idx="5"/>
          </p:nvPr>
        </p:nvSpPr>
        <p:spPr/>
        <p:txBody>
          <a:bodyPr/>
          <a:lstStyle/>
          <a:p>
            <a:fld id="{5DDDC627-B9EF-4E1B-A08E-0B01717B08A9}" type="slidenum">
              <a:rPr lang="en-US" smtClean="0"/>
              <a:t>51</a:t>
            </a:fld>
            <a:endParaRPr lang="en-US"/>
          </a:p>
        </p:txBody>
      </p:sp>
      <p:sp>
        <p:nvSpPr>
          <p:cNvPr id="12" name="Header Placeholder 11">
            <a:extLst>
              <a:ext uri="{FF2B5EF4-FFF2-40B4-BE49-F238E27FC236}">
                <a16:creationId xmlns:a16="http://schemas.microsoft.com/office/drawing/2014/main" id="{D575732A-8CA3-4EB7-ACF7-BA6D59B0612D}"/>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1131972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6DEE96F7-A281-4B65-929B-D72E2F24149A}"/>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392C3065-567F-4532-B1E7-B6542F3FF5B0}"/>
              </a:ext>
            </a:extLst>
          </p:cNvPr>
          <p:cNvSpPr>
            <a:spLocks noGrp="1"/>
          </p:cNvSpPr>
          <p:nvPr>
            <p:ph type="sldNum" sz="quarter" idx="5"/>
          </p:nvPr>
        </p:nvSpPr>
        <p:spPr/>
        <p:txBody>
          <a:bodyPr/>
          <a:lstStyle/>
          <a:p>
            <a:fld id="{5DDDC627-B9EF-4E1B-A08E-0B01717B08A9}" type="slidenum">
              <a:rPr lang="en-US" smtClean="0"/>
              <a:t>52</a:t>
            </a:fld>
            <a:endParaRPr lang="en-US"/>
          </a:p>
        </p:txBody>
      </p:sp>
      <p:sp>
        <p:nvSpPr>
          <p:cNvPr id="12" name="Header Placeholder 11">
            <a:extLst>
              <a:ext uri="{FF2B5EF4-FFF2-40B4-BE49-F238E27FC236}">
                <a16:creationId xmlns:a16="http://schemas.microsoft.com/office/drawing/2014/main" id="{680605E5-5F2A-49CF-8281-9ED8197EAAE0}"/>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66900352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512B5699-E399-4B91-B428-0F4403655580}"/>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013C08A9-07D7-42C8-887C-4280B2F6D14C}"/>
              </a:ext>
            </a:extLst>
          </p:cNvPr>
          <p:cNvSpPr>
            <a:spLocks noGrp="1"/>
          </p:cNvSpPr>
          <p:nvPr>
            <p:ph type="sldNum" sz="quarter" idx="5"/>
          </p:nvPr>
        </p:nvSpPr>
        <p:spPr/>
        <p:txBody>
          <a:bodyPr/>
          <a:lstStyle/>
          <a:p>
            <a:fld id="{5DDDC627-B9EF-4E1B-A08E-0B01717B08A9}" type="slidenum">
              <a:rPr lang="en-US" smtClean="0"/>
              <a:t>53</a:t>
            </a:fld>
            <a:endParaRPr lang="en-US"/>
          </a:p>
        </p:txBody>
      </p:sp>
      <p:sp>
        <p:nvSpPr>
          <p:cNvPr id="12" name="Header Placeholder 11">
            <a:extLst>
              <a:ext uri="{FF2B5EF4-FFF2-40B4-BE49-F238E27FC236}">
                <a16:creationId xmlns:a16="http://schemas.microsoft.com/office/drawing/2014/main" id="{3A7B1FEB-0F66-40D1-A219-B5D666A8229F}"/>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8964262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31A25286-6289-4C9F-9C83-7B3601508D96}"/>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C0CA9FCD-9B1F-4AF2-9213-E12035327E6F}"/>
              </a:ext>
            </a:extLst>
          </p:cNvPr>
          <p:cNvSpPr>
            <a:spLocks noGrp="1"/>
          </p:cNvSpPr>
          <p:nvPr>
            <p:ph type="sldNum" sz="quarter" idx="5"/>
          </p:nvPr>
        </p:nvSpPr>
        <p:spPr/>
        <p:txBody>
          <a:bodyPr/>
          <a:lstStyle/>
          <a:p>
            <a:fld id="{5DDDC627-B9EF-4E1B-A08E-0B01717B08A9}" type="slidenum">
              <a:rPr lang="en-US" smtClean="0"/>
              <a:t>54</a:t>
            </a:fld>
            <a:endParaRPr lang="en-US"/>
          </a:p>
        </p:txBody>
      </p:sp>
      <p:sp>
        <p:nvSpPr>
          <p:cNvPr id="12" name="Header Placeholder 11">
            <a:extLst>
              <a:ext uri="{FF2B5EF4-FFF2-40B4-BE49-F238E27FC236}">
                <a16:creationId xmlns:a16="http://schemas.microsoft.com/office/drawing/2014/main" id="{AFEF30C6-2116-4FB8-9D55-B17B5705C6D2}"/>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6441261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E363C764-F2E5-4E65-B585-EB59C79A2893}"/>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7AC207C1-CBF8-458A-B742-0F41B35305CC}"/>
              </a:ext>
            </a:extLst>
          </p:cNvPr>
          <p:cNvSpPr>
            <a:spLocks noGrp="1"/>
          </p:cNvSpPr>
          <p:nvPr>
            <p:ph type="sldNum" sz="quarter" idx="5"/>
          </p:nvPr>
        </p:nvSpPr>
        <p:spPr/>
        <p:txBody>
          <a:bodyPr/>
          <a:lstStyle/>
          <a:p>
            <a:fld id="{5DDDC627-B9EF-4E1B-A08E-0B01717B08A9}" type="slidenum">
              <a:rPr lang="en-US" smtClean="0"/>
              <a:t>55</a:t>
            </a:fld>
            <a:endParaRPr lang="en-US"/>
          </a:p>
        </p:txBody>
      </p:sp>
      <p:sp>
        <p:nvSpPr>
          <p:cNvPr id="12" name="Header Placeholder 11">
            <a:extLst>
              <a:ext uri="{FF2B5EF4-FFF2-40B4-BE49-F238E27FC236}">
                <a16:creationId xmlns:a16="http://schemas.microsoft.com/office/drawing/2014/main" id="{8AE66019-2F37-4893-8138-5132ED66439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7791651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6" name="Footer Placeholder 5">
            <a:extLst>
              <a:ext uri="{FF2B5EF4-FFF2-40B4-BE49-F238E27FC236}">
                <a16:creationId xmlns:a16="http://schemas.microsoft.com/office/drawing/2014/main" id="{35087817-6066-440F-B2C3-F4E7AA1290AC}"/>
              </a:ext>
            </a:extLst>
          </p:cNvPr>
          <p:cNvSpPr>
            <a:spLocks noGrp="1"/>
          </p:cNvSpPr>
          <p:nvPr>
            <p:ph type="ftr" sz="quarter" idx="4"/>
          </p:nvPr>
        </p:nvSpPr>
        <p:spPr/>
        <p:txBody>
          <a:bodyPr/>
          <a:lstStyle/>
          <a:p>
            <a:r>
              <a:rPr lang="en-US"/>
              <a:t>Sugar Land Bible Church</a:t>
            </a:r>
            <a:endParaRPr lang="en-US" dirty="0"/>
          </a:p>
        </p:txBody>
      </p:sp>
      <p:sp>
        <p:nvSpPr>
          <p:cNvPr id="7" name="Slide Number Placeholder 6">
            <a:extLst>
              <a:ext uri="{FF2B5EF4-FFF2-40B4-BE49-F238E27FC236}">
                <a16:creationId xmlns:a16="http://schemas.microsoft.com/office/drawing/2014/main" id="{C1F1B78F-C96E-461C-A76D-754C74773483}"/>
              </a:ext>
            </a:extLst>
          </p:cNvPr>
          <p:cNvSpPr>
            <a:spLocks noGrp="1"/>
          </p:cNvSpPr>
          <p:nvPr>
            <p:ph type="sldNum" sz="quarter" idx="5"/>
          </p:nvPr>
        </p:nvSpPr>
        <p:spPr/>
        <p:txBody>
          <a:bodyPr/>
          <a:lstStyle/>
          <a:p>
            <a:fld id="{5DDDC627-B9EF-4E1B-A08E-0B01717B08A9}" type="slidenum">
              <a:rPr lang="en-US" smtClean="0"/>
              <a:t>56</a:t>
            </a:fld>
            <a:endParaRPr lang="en-US"/>
          </a:p>
        </p:txBody>
      </p:sp>
      <p:sp>
        <p:nvSpPr>
          <p:cNvPr id="8" name="Header Placeholder 7">
            <a:extLst>
              <a:ext uri="{FF2B5EF4-FFF2-40B4-BE49-F238E27FC236}">
                <a16:creationId xmlns:a16="http://schemas.microsoft.com/office/drawing/2014/main" id="{FFF2C4A3-7C96-496F-9B70-403A0D2C6056}"/>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2015764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F1B8912B-4F66-4D3B-9A07-95C3C4BD1225}"/>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E9CF940F-CF8A-4CDF-A173-C5FA3658509E}"/>
              </a:ext>
            </a:extLst>
          </p:cNvPr>
          <p:cNvSpPr>
            <a:spLocks noGrp="1"/>
          </p:cNvSpPr>
          <p:nvPr>
            <p:ph type="sldNum" sz="quarter" idx="5"/>
          </p:nvPr>
        </p:nvSpPr>
        <p:spPr/>
        <p:txBody>
          <a:bodyPr/>
          <a:lstStyle/>
          <a:p>
            <a:fld id="{5DDDC627-B9EF-4E1B-A08E-0B01717B08A9}" type="slidenum">
              <a:rPr lang="en-US" smtClean="0"/>
              <a:t>57</a:t>
            </a:fld>
            <a:endParaRPr lang="en-US"/>
          </a:p>
        </p:txBody>
      </p:sp>
      <p:sp>
        <p:nvSpPr>
          <p:cNvPr id="12" name="Header Placeholder 11">
            <a:extLst>
              <a:ext uri="{FF2B5EF4-FFF2-40B4-BE49-F238E27FC236}">
                <a16:creationId xmlns:a16="http://schemas.microsoft.com/office/drawing/2014/main" id="{26A7A99F-E72A-46DC-A76E-4D3EBE7F1FED}"/>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41115490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02A4E01E-BA5A-4939-A768-96E89CBF8C44}"/>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B6FF59E5-7680-4BCE-B393-8C1955923B61}"/>
              </a:ext>
            </a:extLst>
          </p:cNvPr>
          <p:cNvSpPr>
            <a:spLocks noGrp="1"/>
          </p:cNvSpPr>
          <p:nvPr>
            <p:ph type="sldNum" sz="quarter" idx="5"/>
          </p:nvPr>
        </p:nvSpPr>
        <p:spPr/>
        <p:txBody>
          <a:bodyPr/>
          <a:lstStyle/>
          <a:p>
            <a:fld id="{5DDDC627-B9EF-4E1B-A08E-0B01717B08A9}" type="slidenum">
              <a:rPr lang="en-US" smtClean="0"/>
              <a:t>58</a:t>
            </a:fld>
            <a:endParaRPr lang="en-US"/>
          </a:p>
        </p:txBody>
      </p:sp>
      <p:sp>
        <p:nvSpPr>
          <p:cNvPr id="12" name="Header Placeholder 11">
            <a:extLst>
              <a:ext uri="{FF2B5EF4-FFF2-40B4-BE49-F238E27FC236}">
                <a16:creationId xmlns:a16="http://schemas.microsoft.com/office/drawing/2014/main" id="{147C0FEF-B309-4CD9-8713-8BBEAE23E903}"/>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7435429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4E184470-6C43-413B-931B-E5C11A93ADFE}"/>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F43FAC27-8585-42CA-9E1A-2523C0D543A0}"/>
              </a:ext>
            </a:extLst>
          </p:cNvPr>
          <p:cNvSpPr>
            <a:spLocks noGrp="1"/>
          </p:cNvSpPr>
          <p:nvPr>
            <p:ph type="sldNum" sz="quarter" idx="5"/>
          </p:nvPr>
        </p:nvSpPr>
        <p:spPr/>
        <p:txBody>
          <a:bodyPr/>
          <a:lstStyle/>
          <a:p>
            <a:fld id="{5DDDC627-B9EF-4E1B-A08E-0B01717B08A9}" type="slidenum">
              <a:rPr lang="en-US" smtClean="0"/>
              <a:t>59</a:t>
            </a:fld>
            <a:endParaRPr lang="en-US"/>
          </a:p>
        </p:txBody>
      </p:sp>
      <p:sp>
        <p:nvSpPr>
          <p:cNvPr id="12" name="Header Placeholder 11">
            <a:extLst>
              <a:ext uri="{FF2B5EF4-FFF2-40B4-BE49-F238E27FC236}">
                <a16:creationId xmlns:a16="http://schemas.microsoft.com/office/drawing/2014/main" id="{B8574485-58C9-451C-BC16-448BA07006AD}"/>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784094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FA0D76FB-9258-44E6-A320-D2F1EA39EF59}"/>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720D84BA-99CA-472D-8400-4DC45DE42B9E}"/>
              </a:ext>
            </a:extLst>
          </p:cNvPr>
          <p:cNvSpPr>
            <a:spLocks noGrp="1"/>
          </p:cNvSpPr>
          <p:nvPr>
            <p:ph type="sldNum" sz="quarter" idx="5"/>
          </p:nvPr>
        </p:nvSpPr>
        <p:spPr/>
        <p:txBody>
          <a:bodyPr/>
          <a:lstStyle/>
          <a:p>
            <a:fld id="{5DDDC627-B9EF-4E1B-A08E-0B01717B08A9}" type="slidenum">
              <a:rPr lang="en-US" smtClean="0"/>
              <a:t>6</a:t>
            </a:fld>
            <a:endParaRPr lang="en-US"/>
          </a:p>
        </p:txBody>
      </p:sp>
      <p:sp>
        <p:nvSpPr>
          <p:cNvPr id="12" name="Header Placeholder 11">
            <a:extLst>
              <a:ext uri="{FF2B5EF4-FFF2-40B4-BE49-F238E27FC236}">
                <a16:creationId xmlns:a16="http://schemas.microsoft.com/office/drawing/2014/main" id="{4F74980B-C0A5-4A95-B874-769BB14F777A}"/>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3358674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550569B0-781D-45AE-84E0-94233DC2C9D6}"/>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8EFC7105-8B63-4B0B-82D6-CC1279A3B8E3}"/>
              </a:ext>
            </a:extLst>
          </p:cNvPr>
          <p:cNvSpPr>
            <a:spLocks noGrp="1"/>
          </p:cNvSpPr>
          <p:nvPr>
            <p:ph type="sldNum" sz="quarter" idx="5"/>
          </p:nvPr>
        </p:nvSpPr>
        <p:spPr/>
        <p:txBody>
          <a:bodyPr/>
          <a:lstStyle/>
          <a:p>
            <a:fld id="{5DDDC627-B9EF-4E1B-A08E-0B01717B08A9}" type="slidenum">
              <a:rPr lang="en-US" smtClean="0"/>
              <a:t>7</a:t>
            </a:fld>
            <a:endParaRPr lang="en-US"/>
          </a:p>
        </p:txBody>
      </p:sp>
      <p:sp>
        <p:nvSpPr>
          <p:cNvPr id="12" name="Header Placeholder 11">
            <a:extLst>
              <a:ext uri="{FF2B5EF4-FFF2-40B4-BE49-F238E27FC236}">
                <a16:creationId xmlns:a16="http://schemas.microsoft.com/office/drawing/2014/main" id="{47FCB764-401A-4C42-941A-DD7AE35CF128}"/>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612602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30947DB7-C3D4-4EEA-AEF2-0F4E9CEF8710}"/>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BE6568B9-CB94-4A35-B73A-CDF30A566C2E}"/>
              </a:ext>
            </a:extLst>
          </p:cNvPr>
          <p:cNvSpPr>
            <a:spLocks noGrp="1"/>
          </p:cNvSpPr>
          <p:nvPr>
            <p:ph type="sldNum" sz="quarter" idx="5"/>
          </p:nvPr>
        </p:nvSpPr>
        <p:spPr/>
        <p:txBody>
          <a:bodyPr/>
          <a:lstStyle/>
          <a:p>
            <a:fld id="{5DDDC627-B9EF-4E1B-A08E-0B01717B08A9}" type="slidenum">
              <a:rPr lang="en-US" smtClean="0"/>
              <a:t>8</a:t>
            </a:fld>
            <a:endParaRPr lang="en-US"/>
          </a:p>
        </p:txBody>
      </p:sp>
      <p:sp>
        <p:nvSpPr>
          <p:cNvPr id="12" name="Header Placeholder 11">
            <a:extLst>
              <a:ext uri="{FF2B5EF4-FFF2-40B4-BE49-F238E27FC236}">
                <a16:creationId xmlns:a16="http://schemas.microsoft.com/office/drawing/2014/main" id="{D84412E9-FFA5-4BE5-BF88-75D0BEC74394}"/>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39003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5" name="Date Placeholder 4"/>
          <p:cNvSpPr>
            <a:spLocks noGrp="1"/>
          </p:cNvSpPr>
          <p:nvPr>
            <p:ph type="dt" idx="1"/>
          </p:nvPr>
        </p:nvSpPr>
        <p:spPr>
          <a:xfrm>
            <a:off x="4143587" y="0"/>
            <a:ext cx="3169920" cy="481727"/>
          </a:xfrm>
          <a:prstGeom prst="rect">
            <a:avLst/>
          </a:prstGeom>
        </p:spPr>
        <p:txBody>
          <a:bodyPr lIns="96653" tIns="48327" rIns="96653" bIns="48327"/>
          <a:lstStyle/>
          <a:p>
            <a:endParaRPr lang="en-US"/>
          </a:p>
        </p:txBody>
      </p:sp>
      <p:sp>
        <p:nvSpPr>
          <p:cNvPr id="10" name="Footer Placeholder 9">
            <a:extLst>
              <a:ext uri="{FF2B5EF4-FFF2-40B4-BE49-F238E27FC236}">
                <a16:creationId xmlns:a16="http://schemas.microsoft.com/office/drawing/2014/main" id="{889CEB3F-F5E9-4E80-BB2F-48D1823CB619}"/>
              </a:ext>
            </a:extLst>
          </p:cNvPr>
          <p:cNvSpPr>
            <a:spLocks noGrp="1"/>
          </p:cNvSpPr>
          <p:nvPr>
            <p:ph type="ftr" sz="quarter" idx="4"/>
          </p:nvPr>
        </p:nvSpPr>
        <p:spPr/>
        <p:txBody>
          <a:bodyPr/>
          <a:lstStyle/>
          <a:p>
            <a:r>
              <a:rPr lang="en-US"/>
              <a:t>Sugar Land Bible Church</a:t>
            </a:r>
            <a:endParaRPr lang="en-US" dirty="0"/>
          </a:p>
        </p:txBody>
      </p:sp>
      <p:sp>
        <p:nvSpPr>
          <p:cNvPr id="11" name="Slide Number Placeholder 10">
            <a:extLst>
              <a:ext uri="{FF2B5EF4-FFF2-40B4-BE49-F238E27FC236}">
                <a16:creationId xmlns:a16="http://schemas.microsoft.com/office/drawing/2014/main" id="{46C3C8BF-B551-4C67-A91A-3B887AEF7C13}"/>
              </a:ext>
            </a:extLst>
          </p:cNvPr>
          <p:cNvSpPr>
            <a:spLocks noGrp="1"/>
          </p:cNvSpPr>
          <p:nvPr>
            <p:ph type="sldNum" sz="quarter" idx="5"/>
          </p:nvPr>
        </p:nvSpPr>
        <p:spPr/>
        <p:txBody>
          <a:bodyPr/>
          <a:lstStyle/>
          <a:p>
            <a:fld id="{5DDDC627-B9EF-4E1B-A08E-0B01717B08A9}" type="slidenum">
              <a:rPr lang="en-US" smtClean="0"/>
              <a:t>9</a:t>
            </a:fld>
            <a:endParaRPr lang="en-US"/>
          </a:p>
        </p:txBody>
      </p:sp>
      <p:sp>
        <p:nvSpPr>
          <p:cNvPr id="12" name="Header Placeholder 11">
            <a:extLst>
              <a:ext uri="{FF2B5EF4-FFF2-40B4-BE49-F238E27FC236}">
                <a16:creationId xmlns:a16="http://schemas.microsoft.com/office/drawing/2014/main" id="{FCB1C2FA-74CA-4811-89B4-268CEEC60BD8}"/>
              </a:ext>
            </a:extLst>
          </p:cNvPr>
          <p:cNvSpPr>
            <a:spLocks noGrp="1"/>
          </p:cNvSpPr>
          <p:nvPr>
            <p:ph type="hdr" sz="quarter"/>
          </p:nvPr>
        </p:nvSpPr>
        <p:spPr/>
        <p:txBody>
          <a:bodyPr/>
          <a:lstStyle/>
          <a:p>
            <a:r>
              <a:rPr lang="fr-FR"/>
              <a:t>013 - Biblical Dispensations - Innocence thru Conscience - Session 13</a:t>
            </a:r>
          </a:p>
          <a:p>
            <a:r>
              <a:rPr lang="fr-FR"/>
              <a:t>10-06-2021 - 16x9</a:t>
            </a:r>
            <a:endParaRPr lang="en-US" dirty="0"/>
          </a:p>
        </p:txBody>
      </p:sp>
    </p:spTree>
    <p:extLst>
      <p:ext uri="{BB962C8B-B14F-4D97-AF65-F5344CB8AC3E}">
        <p14:creationId xmlns:p14="http://schemas.microsoft.com/office/powerpoint/2010/main" val="2408306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42511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12615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107866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68AAA5-9D9B-4212-A0D0-090DC4D09D65}"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395091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68AAA5-9D9B-4212-A0D0-090DC4D09D65}"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961784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68AAA5-9D9B-4212-A0D0-090DC4D09D65}"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46953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68AAA5-9D9B-4212-A0D0-090DC4D09D65}"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048164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68AAA5-9D9B-4212-A0D0-090DC4D09D65}"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58701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8AAA5-9D9B-4212-A0D0-090DC4D09D65}" type="datetimeFigureOut">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243744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1391314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68AAA5-9D9B-4212-A0D0-090DC4D09D65}"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5C52A3-9897-47E2-BB87-DD2693676B83}" type="slidenum">
              <a:rPr lang="en-US" smtClean="0"/>
              <a:t>‹#›</a:t>
            </a:fld>
            <a:endParaRPr lang="en-US"/>
          </a:p>
        </p:txBody>
      </p:sp>
    </p:spTree>
    <p:extLst>
      <p:ext uri="{BB962C8B-B14F-4D97-AF65-F5344CB8AC3E}">
        <p14:creationId xmlns:p14="http://schemas.microsoft.com/office/powerpoint/2010/main" val="387821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8AAA5-9D9B-4212-A0D0-090DC4D09D65}" type="datetimeFigureOut">
              <a:rPr lang="en-US" smtClean="0"/>
              <a:t>10/6/2021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C52A3-9897-47E2-BB87-DD2693676B83}" type="slidenum">
              <a:rPr lang="en-US" smtClean="0"/>
              <a:t>‹#›</a:t>
            </a:fld>
            <a:endParaRPr lang="en-US"/>
          </a:p>
        </p:txBody>
      </p:sp>
    </p:spTree>
    <p:extLst>
      <p:ext uri="{BB962C8B-B14F-4D97-AF65-F5344CB8AC3E}">
        <p14:creationId xmlns:p14="http://schemas.microsoft.com/office/powerpoint/2010/main" val="339067671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vitt.com/essays/palestine"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2.xml"/><Relationship Id="rId4" Type="http://schemas.openxmlformats.org/officeDocument/2006/relationships/image" Target="../media/image4.png"/><Relationship Id="rId9"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59.xml.rels><?xml version="1.0" encoding="UTF-8" standalone="yes"?>
<Relationships xmlns="http://schemas.openxmlformats.org/package/2006/relationships"><Relationship Id="rId3" Type="http://schemas.openxmlformats.org/officeDocument/2006/relationships/hyperlink" Target="http://www.slbc.org/"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www.middletownbiblechurch.org/" TargetMode="External"/><Relationship Id="rId4" Type="http://schemas.openxmlformats.org/officeDocument/2006/relationships/hyperlink" Target="http://www.hollyhillsbiblechurch.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206196"/>
            <a:ext cx="6858000" cy="1629748"/>
          </a:xfrm>
        </p:spPr>
        <p:txBody>
          <a:bodyPr anchor="ctr">
            <a:normAutofit fontScale="90000"/>
          </a:bodyPr>
          <a:lstStyle/>
          <a:p>
            <a:r>
              <a:rPr lang="en-US" b="1" dirty="0">
                <a:latin typeface="+mn-lt"/>
              </a:rPr>
              <a:t>Biblical Dispensationalism</a:t>
            </a:r>
          </a:p>
        </p:txBody>
      </p:sp>
      <p:pic>
        <p:nvPicPr>
          <p:cNvPr id="4" name="Picture 3" descr="A person in a blue shirt is smiling at the camera&#10;&#10;Description generated with very high confidence">
            <a:extLst>
              <a:ext uri="{FF2B5EF4-FFF2-40B4-BE49-F238E27FC236}">
                <a16:creationId xmlns:a16="http://schemas.microsoft.com/office/drawing/2014/main" id="{33C2754A-9E63-4CE6-8EF8-3F30A4F037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0954" y="5671070"/>
            <a:ext cx="977315" cy="1097280"/>
          </a:xfrm>
          <a:prstGeom prst="ellipse">
            <a:avLst/>
          </a:prstGeom>
        </p:spPr>
      </p:pic>
      <p:sp>
        <p:nvSpPr>
          <p:cNvPr id="5" name="Title 1">
            <a:extLst>
              <a:ext uri="{FF2B5EF4-FFF2-40B4-BE49-F238E27FC236}">
                <a16:creationId xmlns:a16="http://schemas.microsoft.com/office/drawing/2014/main" id="{97EC0916-2A0D-4634-84DA-E34C1BFBF1BC}"/>
              </a:ext>
            </a:extLst>
          </p:cNvPr>
          <p:cNvSpPr txBox="1">
            <a:spLocks/>
          </p:cNvSpPr>
          <p:nvPr/>
        </p:nvSpPr>
        <p:spPr>
          <a:xfrm>
            <a:off x="3662312" y="6030540"/>
            <a:ext cx="4867375" cy="737810"/>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defRPr/>
            </a:pPr>
            <a:r>
              <a:rPr lang="en-US" sz="2400" dirty="0">
                <a:solidFill>
                  <a:prstClr val="black"/>
                </a:solidFill>
                <a:latin typeface="Calibri" panose="020F0502020204030204"/>
                <a:cs typeface="Arial" charset="0"/>
              </a:rPr>
              <a:t>Jim McGowan, MTS, Th.D.</a:t>
            </a:r>
          </a:p>
        </p:txBody>
      </p:sp>
      <p:pic>
        <p:nvPicPr>
          <p:cNvPr id="6" name="Picture 5">
            <a:extLst>
              <a:ext uri="{FF2B5EF4-FFF2-40B4-BE49-F238E27FC236}">
                <a16:creationId xmlns:a16="http://schemas.microsoft.com/office/drawing/2014/main" id="{5EBA679E-129E-4650-B9A3-7EE27D58FFB2}"/>
              </a:ext>
            </a:extLst>
          </p:cNvPr>
          <p:cNvPicPr>
            <a:picLocks noChangeAspect="1"/>
          </p:cNvPicPr>
          <p:nvPr/>
        </p:nvPicPr>
        <p:blipFill>
          <a:blip r:embed="rId4"/>
          <a:stretch>
            <a:fillRect/>
          </a:stretch>
        </p:blipFill>
        <p:spPr>
          <a:xfrm>
            <a:off x="1718693" y="1999364"/>
            <a:ext cx="8754615" cy="2859272"/>
          </a:xfrm>
          <a:prstGeom prst="rect">
            <a:avLst/>
          </a:prstGeom>
          <a:solidFill>
            <a:schemeClr val="bg1"/>
          </a:solidFill>
        </p:spPr>
      </p:pic>
    </p:spTree>
    <p:extLst>
      <p:ext uri="{BB962C8B-B14F-4D97-AF65-F5344CB8AC3E}">
        <p14:creationId xmlns:p14="http://schemas.microsoft.com/office/powerpoint/2010/main" val="1011186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b="1" dirty="0">
                <a:solidFill>
                  <a:srgbClr val="0000CC"/>
                </a:solidFill>
              </a:rPr>
              <a:t>Review Session 12</a:t>
            </a:r>
          </a:p>
          <a:p>
            <a:pPr marL="914400" lvl="1" indent="-458788" algn="l">
              <a:lnSpc>
                <a:spcPct val="100000"/>
              </a:lnSpc>
              <a:spcBef>
                <a:spcPts val="0"/>
              </a:spcBef>
              <a:spcAft>
                <a:spcPts val="900"/>
              </a:spcAft>
              <a:buFont typeface="+mj-lt"/>
              <a:buAutoNum type="alphaUcPeriod"/>
            </a:pPr>
            <a:r>
              <a:rPr lang="en-US" sz="2800" b="1" dirty="0">
                <a:solidFill>
                  <a:srgbClr val="0000CC"/>
                </a:solidFill>
              </a:rPr>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b="1" u="sng" dirty="0">
                <a:solidFill>
                  <a:srgbClr val="0000CC"/>
                </a:solidFill>
              </a:rPr>
              <a:t>The Matter of “Carryovers</a:t>
            </a:r>
            <a:r>
              <a:rPr lang="en-US" sz="2800" b="1" dirty="0">
                <a:solidFill>
                  <a:srgbClr val="0000CC"/>
                </a:solidFill>
              </a:rPr>
              <a:t>”</a:t>
            </a:r>
          </a:p>
          <a:p>
            <a:pPr marL="914400" lvl="1" indent="-458788" algn="l">
              <a:lnSpc>
                <a:spcPct val="100000"/>
              </a:lnSpc>
              <a:spcBef>
                <a:spcPts val="0"/>
              </a:spcBef>
              <a:spcAft>
                <a:spcPts val="900"/>
              </a:spcAft>
              <a:buFont typeface="+mj-lt"/>
              <a:buAutoNum type="alphaUcPeriod"/>
            </a:pPr>
            <a:r>
              <a:rPr lang="en-US" sz="2800" dirty="0"/>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4069548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721F59-A0F4-4991-883A-1E245E937327}"/>
              </a:ext>
            </a:extLst>
          </p:cNvPr>
          <p:cNvSpPr txBox="1"/>
          <p:nvPr/>
        </p:nvSpPr>
        <p:spPr>
          <a:xfrm>
            <a:off x="609599" y="1378461"/>
            <a:ext cx="10981899" cy="4231928"/>
          </a:xfrm>
          <a:prstGeom prst="rect">
            <a:avLst/>
          </a:prstGeom>
          <a:noFill/>
        </p:spPr>
        <p:txBody>
          <a:bodyPr wrap="square" rtlCol="0">
            <a:spAutoFit/>
          </a:bodyPr>
          <a:lstStyle/>
          <a:p>
            <a:pPr algn="just">
              <a:spcAft>
                <a:spcPts val="1800"/>
              </a:spcAft>
            </a:pPr>
            <a:r>
              <a:rPr lang="en-US" sz="2800" b="1" dirty="0"/>
              <a:t>The question</a:t>
            </a:r>
            <a:r>
              <a:rPr lang="en-US" sz="2800" dirty="0"/>
              <a:t>: Does a dispensation in fact </a:t>
            </a:r>
            <a:r>
              <a:rPr lang="en-US" sz="2800" b="1" dirty="0">
                <a:solidFill>
                  <a:srgbClr val="0000CC"/>
                </a:solidFill>
              </a:rPr>
              <a:t>completely end</a:t>
            </a:r>
            <a:r>
              <a:rPr lang="en-US" sz="2800" dirty="0"/>
              <a:t> when a new one is inaugurated, or in what sense does it end? Some matters to consider:</a:t>
            </a:r>
          </a:p>
          <a:p>
            <a:pPr marL="457200" indent="-457200" algn="just">
              <a:spcAft>
                <a:spcPts val="1800"/>
              </a:spcAft>
              <a:buFont typeface="+mj-lt"/>
              <a:buAutoNum type="arabicPeriod"/>
            </a:pPr>
            <a:r>
              <a:rPr lang="en-US" sz="2800" dirty="0"/>
              <a:t>Clearly some promises given in one dispensation are not fulfilled in that same economy. </a:t>
            </a:r>
          </a:p>
          <a:p>
            <a:pPr marL="457200" indent="-457200" algn="just">
              <a:spcAft>
                <a:spcPts val="1800"/>
              </a:spcAft>
              <a:buFont typeface="+mj-lt"/>
              <a:buAutoNum type="arabicPeriod"/>
            </a:pPr>
            <a:r>
              <a:rPr lang="en-US" sz="2800" dirty="0"/>
              <a:t>Some things instituted in one dispensation continue on throughout subsequent history. </a:t>
            </a:r>
          </a:p>
          <a:p>
            <a:pPr marL="457200" indent="-457200" algn="just">
              <a:spcAft>
                <a:spcPts val="1800"/>
              </a:spcAft>
              <a:buFont typeface="+mj-lt"/>
              <a:buAutoNum type="arabicPeriod"/>
            </a:pPr>
            <a:r>
              <a:rPr lang="en-US" sz="2800" dirty="0"/>
              <a:t>Something instituted may be elaborated or changed in subsequent dispensations </a:t>
            </a:r>
          </a:p>
        </p:txBody>
      </p:sp>
      <p:sp>
        <p:nvSpPr>
          <p:cNvPr id="5" name="Rectangle 4">
            <a:extLst>
              <a:ext uri="{FF2B5EF4-FFF2-40B4-BE49-F238E27FC236}">
                <a16:creationId xmlns:a16="http://schemas.microsoft.com/office/drawing/2014/main" id="{C700D374-E1E6-423F-ABC7-2FC54E104A45}"/>
              </a:ext>
            </a:extLst>
          </p:cNvPr>
          <p:cNvSpPr/>
          <p:nvPr/>
        </p:nvSpPr>
        <p:spPr>
          <a:xfrm>
            <a:off x="1524000" y="174929"/>
            <a:ext cx="9144000" cy="907941"/>
          </a:xfrm>
          <a:prstGeom prst="rect">
            <a:avLst/>
          </a:prstGeom>
        </p:spPr>
        <p:txBody>
          <a:bodyPr wrap="square">
            <a:spAutoFit/>
          </a:bodyPr>
          <a:lstStyle/>
          <a:p>
            <a:pPr algn="ctr">
              <a:spcAft>
                <a:spcPts val="600"/>
              </a:spcAft>
            </a:pPr>
            <a:r>
              <a:rPr lang="en-US" sz="3200" b="1" dirty="0">
                <a:ea typeface="+mj-ea"/>
                <a:cs typeface="+mj-cs"/>
              </a:rPr>
              <a:t>THE MATTER OF “CARRYOVERS”</a:t>
            </a:r>
          </a:p>
          <a:p>
            <a:pPr algn="ctr"/>
            <a:r>
              <a:rPr lang="en-US" sz="1600" dirty="0"/>
              <a:t>Ryrie, C. C. (1995). Dispensationalism (Rev. and expanded., pp. 65–66). Chicago: Moody Publishers.</a:t>
            </a:r>
          </a:p>
        </p:txBody>
      </p:sp>
    </p:spTree>
    <p:extLst>
      <p:ext uri="{BB962C8B-B14F-4D97-AF65-F5344CB8AC3E}">
        <p14:creationId xmlns:p14="http://schemas.microsoft.com/office/powerpoint/2010/main" val="2112114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721F59-A0F4-4991-883A-1E245E937327}"/>
              </a:ext>
            </a:extLst>
          </p:cNvPr>
          <p:cNvSpPr txBox="1"/>
          <p:nvPr/>
        </p:nvSpPr>
        <p:spPr>
          <a:xfrm>
            <a:off x="609599" y="1378461"/>
            <a:ext cx="10981899" cy="2708434"/>
          </a:xfrm>
          <a:prstGeom prst="rect">
            <a:avLst/>
          </a:prstGeom>
          <a:noFill/>
        </p:spPr>
        <p:txBody>
          <a:bodyPr wrap="square" rtlCol="0">
            <a:spAutoFit/>
          </a:bodyPr>
          <a:lstStyle/>
          <a:p>
            <a:pPr algn="just">
              <a:spcAft>
                <a:spcPts val="1800"/>
              </a:spcAft>
            </a:pPr>
            <a:r>
              <a:rPr lang="en-US" sz="2800" b="1" dirty="0"/>
              <a:t>The question</a:t>
            </a:r>
            <a:r>
              <a:rPr lang="en-US" sz="2800" dirty="0"/>
              <a:t>: Does a dispensation in fact </a:t>
            </a:r>
            <a:r>
              <a:rPr lang="en-US" sz="2800" b="1" dirty="0">
                <a:solidFill>
                  <a:srgbClr val="0000CC"/>
                </a:solidFill>
              </a:rPr>
              <a:t>completely end</a:t>
            </a:r>
            <a:r>
              <a:rPr lang="en-US" sz="2800" dirty="0"/>
              <a:t> when a new one is inaugurated, or in what sense does it end? Some matters to consider:</a:t>
            </a:r>
          </a:p>
          <a:p>
            <a:pPr marL="457200" indent="-457200" algn="just">
              <a:spcAft>
                <a:spcPts val="1800"/>
              </a:spcAft>
              <a:buFont typeface="+mj-lt"/>
              <a:buAutoNum type="arabicPeriod" startAt="4"/>
            </a:pPr>
            <a:r>
              <a:rPr lang="en-US" sz="2800" dirty="0"/>
              <a:t>Even though a dispensation ends, certain commands may be reincorporated into a later era. </a:t>
            </a:r>
          </a:p>
          <a:p>
            <a:pPr marL="457200" indent="-457200" algn="just">
              <a:spcAft>
                <a:spcPts val="1800"/>
              </a:spcAft>
              <a:buFont typeface="+mj-lt"/>
              <a:buAutoNum type="arabicPeriod" startAt="4"/>
            </a:pPr>
            <a:r>
              <a:rPr lang="en-US" sz="2800" dirty="0"/>
              <a:t>Some things are completely changed. </a:t>
            </a:r>
          </a:p>
        </p:txBody>
      </p:sp>
      <p:sp>
        <p:nvSpPr>
          <p:cNvPr id="5" name="Rectangle 4">
            <a:extLst>
              <a:ext uri="{FF2B5EF4-FFF2-40B4-BE49-F238E27FC236}">
                <a16:creationId xmlns:a16="http://schemas.microsoft.com/office/drawing/2014/main" id="{C700D374-E1E6-423F-ABC7-2FC54E104A45}"/>
              </a:ext>
            </a:extLst>
          </p:cNvPr>
          <p:cNvSpPr/>
          <p:nvPr/>
        </p:nvSpPr>
        <p:spPr>
          <a:xfrm>
            <a:off x="1524000" y="174929"/>
            <a:ext cx="9144000" cy="907941"/>
          </a:xfrm>
          <a:prstGeom prst="rect">
            <a:avLst/>
          </a:prstGeom>
        </p:spPr>
        <p:txBody>
          <a:bodyPr wrap="square">
            <a:spAutoFit/>
          </a:bodyPr>
          <a:lstStyle/>
          <a:p>
            <a:pPr algn="ctr">
              <a:spcAft>
                <a:spcPts val="600"/>
              </a:spcAft>
            </a:pPr>
            <a:r>
              <a:rPr lang="en-US" sz="3200" b="1" dirty="0">
                <a:ea typeface="+mj-ea"/>
                <a:cs typeface="+mj-cs"/>
              </a:rPr>
              <a:t>THE MATTER OF “CARRYOVERS”</a:t>
            </a:r>
          </a:p>
          <a:p>
            <a:pPr algn="ctr"/>
            <a:r>
              <a:rPr lang="en-US" sz="1600" dirty="0"/>
              <a:t>Ryrie, C. C. (1995). Dispensationalism (Rev. and expanded., pp. 65–66). Chicago: Moody Publishers.</a:t>
            </a:r>
          </a:p>
        </p:txBody>
      </p:sp>
      <p:pic>
        <p:nvPicPr>
          <p:cNvPr id="2" name="Picture 1">
            <a:extLst>
              <a:ext uri="{FF2B5EF4-FFF2-40B4-BE49-F238E27FC236}">
                <a16:creationId xmlns:a16="http://schemas.microsoft.com/office/drawing/2014/main" id="{AEEE4DF8-1278-4C10-9092-61B6C37C4434}"/>
              </a:ext>
            </a:extLst>
          </p:cNvPr>
          <p:cNvPicPr>
            <a:picLocks noChangeAspect="1"/>
          </p:cNvPicPr>
          <p:nvPr/>
        </p:nvPicPr>
        <p:blipFill rotWithShape="1">
          <a:blip r:embed="rId3"/>
          <a:srcRect l="14625" t="43000" r="15813" b="26375"/>
          <a:stretch/>
        </p:blipFill>
        <p:spPr>
          <a:xfrm>
            <a:off x="3326674" y="4789680"/>
            <a:ext cx="5538652" cy="1828800"/>
          </a:xfrm>
          <a:prstGeom prst="rect">
            <a:avLst/>
          </a:prstGeom>
          <a:solidFill>
            <a:srgbClr val="FFFFFF">
              <a:shade val="85000"/>
            </a:srgbClr>
          </a:solidFill>
          <a:ln w="5715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8107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F721F59-A0F4-4991-883A-1E245E937327}"/>
              </a:ext>
            </a:extLst>
          </p:cNvPr>
          <p:cNvSpPr txBox="1"/>
          <p:nvPr/>
        </p:nvSpPr>
        <p:spPr>
          <a:xfrm>
            <a:off x="591403" y="1366897"/>
            <a:ext cx="11000096" cy="3339376"/>
          </a:xfrm>
          <a:prstGeom prst="rect">
            <a:avLst/>
          </a:prstGeom>
          <a:noFill/>
        </p:spPr>
        <p:txBody>
          <a:bodyPr wrap="square" rtlCol="0">
            <a:spAutoFit/>
          </a:bodyPr>
          <a:lstStyle/>
          <a:p>
            <a:pPr algn="just">
              <a:spcAft>
                <a:spcPts val="1400"/>
              </a:spcAft>
            </a:pPr>
            <a:r>
              <a:rPr lang="en-US" sz="2800" b="1" dirty="0">
                <a:solidFill>
                  <a:srgbClr val="0000CC"/>
                </a:solidFill>
              </a:rPr>
              <a:t>As a code of conduct and a specific revelation from God complete for its time, </a:t>
            </a:r>
            <a:r>
              <a:rPr lang="en-US" sz="2800" b="1" u="sng" dirty="0">
                <a:solidFill>
                  <a:srgbClr val="0000CC"/>
                </a:solidFill>
              </a:rPr>
              <a:t>a dispensation ends</a:t>
            </a:r>
            <a:r>
              <a:rPr lang="en-US" sz="2800" b="1" dirty="0">
                <a:solidFill>
                  <a:srgbClr val="0000CC"/>
                </a:solidFill>
              </a:rPr>
              <a:t>. But some things </a:t>
            </a:r>
            <a:r>
              <a:rPr lang="en-US" sz="2800" b="1" u="sng" dirty="0">
                <a:solidFill>
                  <a:srgbClr val="0000CC"/>
                </a:solidFill>
              </a:rPr>
              <a:t>may become part of succeeding codes</a:t>
            </a:r>
            <a:r>
              <a:rPr lang="en-US" sz="2800" b="1" dirty="0">
                <a:solidFill>
                  <a:srgbClr val="0000CC"/>
                </a:solidFill>
              </a:rPr>
              <a:t> in one way or another in the dispensations that follow.</a:t>
            </a:r>
            <a:r>
              <a:rPr lang="en-US" sz="2800" dirty="0">
                <a:solidFill>
                  <a:srgbClr val="0000CC"/>
                </a:solidFill>
              </a:rPr>
              <a:t> </a:t>
            </a:r>
          </a:p>
          <a:p>
            <a:pPr algn="just">
              <a:spcAft>
                <a:spcPts val="1400"/>
              </a:spcAft>
            </a:pPr>
            <a:r>
              <a:rPr lang="en-US" sz="2800" dirty="0"/>
              <a:t>That is how, for example, Scripture can say that the Law, and specifically the Ten Commandments, have been done away with (2 Cor. 3:7–11) and yet incorporate nine of those Ten Commandments plus other commandments in the Law into the code of the Dispensation of Grace.</a:t>
            </a:r>
          </a:p>
        </p:txBody>
      </p:sp>
      <p:sp>
        <p:nvSpPr>
          <p:cNvPr id="4" name="Rectangle 3">
            <a:extLst>
              <a:ext uri="{FF2B5EF4-FFF2-40B4-BE49-F238E27FC236}">
                <a16:creationId xmlns:a16="http://schemas.microsoft.com/office/drawing/2014/main" id="{73A8EF91-789E-49F4-8F6C-4313A007B198}"/>
              </a:ext>
            </a:extLst>
          </p:cNvPr>
          <p:cNvSpPr/>
          <p:nvPr/>
        </p:nvSpPr>
        <p:spPr>
          <a:xfrm>
            <a:off x="1524000" y="174929"/>
            <a:ext cx="9144000" cy="907941"/>
          </a:xfrm>
          <a:prstGeom prst="rect">
            <a:avLst/>
          </a:prstGeom>
        </p:spPr>
        <p:txBody>
          <a:bodyPr wrap="square">
            <a:spAutoFit/>
          </a:bodyPr>
          <a:lstStyle/>
          <a:p>
            <a:pPr algn="ctr">
              <a:spcAft>
                <a:spcPts val="600"/>
              </a:spcAft>
            </a:pPr>
            <a:r>
              <a:rPr lang="en-US" sz="3200" b="1" dirty="0">
                <a:ea typeface="+mj-ea"/>
                <a:cs typeface="+mj-cs"/>
              </a:rPr>
              <a:t>THE MATTER OF “CARRYOVERS”</a:t>
            </a:r>
          </a:p>
          <a:p>
            <a:pPr algn="ctr"/>
            <a:r>
              <a:rPr lang="en-US" sz="1600" dirty="0"/>
              <a:t>Ryrie, C. C. (1995). Dispensationalism (Rev. and expanded., pp. 65–66). Chicago: Moody Publishers.</a:t>
            </a:r>
          </a:p>
        </p:txBody>
      </p:sp>
      <p:pic>
        <p:nvPicPr>
          <p:cNvPr id="7" name="Picture 6">
            <a:extLst>
              <a:ext uri="{FF2B5EF4-FFF2-40B4-BE49-F238E27FC236}">
                <a16:creationId xmlns:a16="http://schemas.microsoft.com/office/drawing/2014/main" id="{AFE65371-9432-459C-BFAE-4062DE611E73}"/>
              </a:ext>
            </a:extLst>
          </p:cNvPr>
          <p:cNvPicPr>
            <a:picLocks noChangeAspect="1"/>
          </p:cNvPicPr>
          <p:nvPr/>
        </p:nvPicPr>
        <p:blipFill rotWithShape="1">
          <a:blip r:embed="rId3"/>
          <a:srcRect l="14625" t="43000" r="15813" b="26375"/>
          <a:stretch/>
        </p:blipFill>
        <p:spPr>
          <a:xfrm>
            <a:off x="3326674" y="4789680"/>
            <a:ext cx="5538652" cy="1828800"/>
          </a:xfrm>
          <a:prstGeom prst="rect">
            <a:avLst/>
          </a:prstGeom>
          <a:solidFill>
            <a:srgbClr val="FFFFFF">
              <a:shade val="85000"/>
            </a:srgbClr>
          </a:solidFill>
          <a:ln w="5715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299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b="1" dirty="0">
                <a:solidFill>
                  <a:srgbClr val="0000CC"/>
                </a:solidFill>
              </a:rPr>
              <a:t>Review Session 12</a:t>
            </a:r>
          </a:p>
          <a:p>
            <a:pPr marL="914400" lvl="1" indent="-458788" algn="l">
              <a:lnSpc>
                <a:spcPct val="100000"/>
              </a:lnSpc>
              <a:spcBef>
                <a:spcPts val="0"/>
              </a:spcBef>
              <a:spcAft>
                <a:spcPts val="900"/>
              </a:spcAft>
              <a:buFont typeface="+mj-lt"/>
              <a:buAutoNum type="alphaUcPeriod"/>
            </a:pPr>
            <a:r>
              <a:rPr lang="en-US" sz="2800" dirty="0"/>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b="1" u="sng" dirty="0">
                <a:solidFill>
                  <a:srgbClr val="0000CC"/>
                </a:solidFill>
              </a:rPr>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386473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b="1" dirty="0">
                <a:solidFill>
                  <a:srgbClr val="0000CC"/>
                </a:solidFill>
              </a:rPr>
              <a:t>Review Session 12</a:t>
            </a:r>
          </a:p>
          <a:p>
            <a:pPr marL="914400" lvl="1" indent="-458788" algn="l">
              <a:lnSpc>
                <a:spcPct val="100000"/>
              </a:lnSpc>
              <a:spcBef>
                <a:spcPts val="0"/>
              </a:spcBef>
              <a:spcAft>
                <a:spcPts val="900"/>
              </a:spcAft>
              <a:buFont typeface="+mj-lt"/>
              <a:buAutoNum type="alphaUcPeriod"/>
            </a:pPr>
            <a:r>
              <a:rPr lang="en-US" sz="2800" dirty="0"/>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b="1" dirty="0">
                <a:solidFill>
                  <a:srgbClr val="0000CC"/>
                </a:solidFill>
              </a:rPr>
              <a:t>The 8 Biblical Covenants</a:t>
            </a:r>
          </a:p>
          <a:p>
            <a:pPr marL="1371600" lvl="2" indent="-457200" algn="l">
              <a:lnSpc>
                <a:spcPct val="100000"/>
              </a:lnSpc>
              <a:spcBef>
                <a:spcPts val="0"/>
              </a:spcBef>
              <a:spcAft>
                <a:spcPts val="900"/>
              </a:spcAft>
              <a:buFont typeface="+mj-lt"/>
              <a:buAutoNum type="arabicPeriod"/>
            </a:pPr>
            <a:r>
              <a:rPr lang="en-US" sz="2800" b="1" u="sng" dirty="0">
                <a:solidFill>
                  <a:srgbClr val="0000CC"/>
                </a:solidFill>
              </a:rPr>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41770547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093355-93B7-4F10-B3A4-E34B4813944C}"/>
              </a:ext>
            </a:extLst>
          </p:cNvPr>
          <p:cNvSpPr txBox="1">
            <a:spLocks/>
          </p:cNvSpPr>
          <p:nvPr/>
        </p:nvSpPr>
        <p:spPr>
          <a:xfrm>
            <a:off x="2667000" y="199414"/>
            <a:ext cx="6858000" cy="971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692150" indent="-692150" algn="ctr">
              <a:buFont typeface="+mj-lt"/>
              <a:buAutoNum type="romanUcPeriod" startAt="3"/>
            </a:pPr>
            <a:r>
              <a:rPr lang="en-US" sz="3600" b="1" dirty="0">
                <a:latin typeface="+mn-lt"/>
              </a:rPr>
              <a:t>The Biblical Covenants</a:t>
            </a:r>
          </a:p>
        </p:txBody>
      </p:sp>
      <p:sp>
        <p:nvSpPr>
          <p:cNvPr id="2" name="Rectangle 1">
            <a:extLst>
              <a:ext uri="{FF2B5EF4-FFF2-40B4-BE49-F238E27FC236}">
                <a16:creationId xmlns:a16="http://schemas.microsoft.com/office/drawing/2014/main" id="{DEE2C450-C17C-4785-9C5F-615CD0378BD7}"/>
              </a:ext>
            </a:extLst>
          </p:cNvPr>
          <p:cNvSpPr/>
          <p:nvPr/>
        </p:nvSpPr>
        <p:spPr>
          <a:xfrm>
            <a:off x="588252" y="1829773"/>
            <a:ext cx="10945504" cy="2246769"/>
          </a:xfrm>
          <a:prstGeom prst="rect">
            <a:avLst/>
          </a:prstGeom>
        </p:spPr>
        <p:txBody>
          <a:bodyPr wrap="square">
            <a:spAutoFit/>
          </a:bodyPr>
          <a:lstStyle/>
          <a:p>
            <a:pPr marL="457200" indent="-457200" algn="just">
              <a:buFont typeface="+mj-lt"/>
              <a:buAutoNum type="arabicPeriod"/>
            </a:pPr>
            <a:r>
              <a:rPr lang="en-US" sz="2800" b="1" dirty="0">
                <a:solidFill>
                  <a:srgbClr val="0000CC"/>
                </a:solidFill>
              </a:rPr>
              <a:t>A </a:t>
            </a:r>
            <a:r>
              <a:rPr lang="en-US" sz="2800" b="1" u="sng" dirty="0">
                <a:solidFill>
                  <a:srgbClr val="0000CC"/>
                </a:solidFill>
              </a:rPr>
              <a:t>conditional</a:t>
            </a:r>
            <a:r>
              <a:rPr lang="en-US" sz="2800" b="1" dirty="0">
                <a:solidFill>
                  <a:srgbClr val="0000CC"/>
                </a:solidFill>
              </a:rPr>
              <a:t> covenant </a:t>
            </a:r>
            <a:r>
              <a:rPr lang="en-US" sz="2800" dirty="0"/>
              <a:t>is one in which God's action is in response to some action on the part of those to whom the covenant is addressed. A conditional covenant guarantees that God will do His part with absolute certainty </a:t>
            </a:r>
            <a:r>
              <a:rPr lang="en-US" sz="2800" b="1" i="1" u="sng" dirty="0">
                <a:solidFill>
                  <a:srgbClr val="0000CC"/>
                </a:solidFill>
              </a:rPr>
              <a:t>when</a:t>
            </a:r>
            <a:r>
              <a:rPr lang="en-US" sz="2800" dirty="0"/>
              <a:t> the human requirements are met, </a:t>
            </a:r>
            <a:r>
              <a:rPr lang="en-US" sz="2800" b="1" i="1" u="sng" dirty="0">
                <a:solidFill>
                  <a:srgbClr val="0000CC"/>
                </a:solidFill>
              </a:rPr>
              <a:t>but</a:t>
            </a:r>
            <a:r>
              <a:rPr lang="en-US" sz="2800" dirty="0"/>
              <a:t> if man fails, God is not obligated to fulfill His covenant.</a:t>
            </a:r>
          </a:p>
        </p:txBody>
      </p:sp>
      <p:sp>
        <p:nvSpPr>
          <p:cNvPr id="8" name="TextBox 7">
            <a:extLst>
              <a:ext uri="{FF2B5EF4-FFF2-40B4-BE49-F238E27FC236}">
                <a16:creationId xmlns:a16="http://schemas.microsoft.com/office/drawing/2014/main" id="{3566F95D-6A56-4BEA-89BE-E54678B82014}"/>
              </a:ext>
            </a:extLst>
          </p:cNvPr>
          <p:cNvSpPr txBox="1"/>
          <p:nvPr/>
        </p:nvSpPr>
        <p:spPr>
          <a:xfrm>
            <a:off x="3400246" y="1009587"/>
            <a:ext cx="5391509" cy="523220"/>
          </a:xfrm>
          <a:prstGeom prst="rect">
            <a:avLst/>
          </a:prstGeom>
          <a:noFill/>
        </p:spPr>
        <p:txBody>
          <a:bodyPr wrap="square" rtlCol="0">
            <a:spAutoFit/>
          </a:bodyPr>
          <a:lstStyle/>
          <a:p>
            <a:pPr algn="ctr"/>
            <a:r>
              <a:rPr lang="en-US" sz="2800" b="1" dirty="0">
                <a:latin typeface="Calibri" panose="020F0502020204030204" pitchFamily="34" charset="0"/>
              </a:rPr>
              <a:t>Conditional vs. Unconditional</a:t>
            </a:r>
          </a:p>
        </p:txBody>
      </p:sp>
      <p:sp>
        <p:nvSpPr>
          <p:cNvPr id="7" name="Rectangle 6">
            <a:extLst>
              <a:ext uri="{FF2B5EF4-FFF2-40B4-BE49-F238E27FC236}">
                <a16:creationId xmlns:a16="http://schemas.microsoft.com/office/drawing/2014/main" id="{D4E28E5A-AE02-44BB-831A-1A2CEF1E5B03}"/>
              </a:ext>
            </a:extLst>
          </p:cNvPr>
          <p:cNvSpPr/>
          <p:nvPr/>
        </p:nvSpPr>
        <p:spPr>
          <a:xfrm>
            <a:off x="3198977" y="6486875"/>
            <a:ext cx="5794049" cy="338554"/>
          </a:xfrm>
          <a:prstGeom prst="rect">
            <a:avLst/>
          </a:prstGeom>
        </p:spPr>
        <p:txBody>
          <a:bodyPr wrap="square">
            <a:spAutoFit/>
          </a:bodyPr>
          <a:lstStyle/>
          <a:p>
            <a:pPr algn="ctr"/>
            <a:r>
              <a:rPr lang="en-US" sz="1600" dirty="0"/>
              <a:t>Lewis S. Chafer, Major Bible Themes (Rev. 1974., pgs. 139-149: DTS)</a:t>
            </a:r>
          </a:p>
        </p:txBody>
      </p:sp>
      <p:pic>
        <p:nvPicPr>
          <p:cNvPr id="9" name="Picture 8">
            <a:extLst>
              <a:ext uri="{FF2B5EF4-FFF2-40B4-BE49-F238E27FC236}">
                <a16:creationId xmlns:a16="http://schemas.microsoft.com/office/drawing/2014/main" id="{6B37A319-510B-483A-ACF7-958D26F5AD50}"/>
              </a:ext>
            </a:extLst>
          </p:cNvPr>
          <p:cNvPicPr>
            <a:picLocks noChangeAspect="1"/>
          </p:cNvPicPr>
          <p:nvPr/>
        </p:nvPicPr>
        <p:blipFill rotWithShape="1">
          <a:blip r:embed="rId3"/>
          <a:srcRect r="60711"/>
          <a:stretch/>
        </p:blipFill>
        <p:spPr>
          <a:xfrm>
            <a:off x="588252" y="46892"/>
            <a:ext cx="983649" cy="1371600"/>
          </a:xfrm>
          <a:prstGeom prst="rect">
            <a:avLst/>
          </a:prstGeom>
        </p:spPr>
      </p:pic>
    </p:spTree>
    <p:extLst>
      <p:ext uri="{BB962C8B-B14F-4D97-AF65-F5344CB8AC3E}">
        <p14:creationId xmlns:p14="http://schemas.microsoft.com/office/powerpoint/2010/main" val="2619663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2C450-C17C-4785-9C5F-615CD0378BD7}"/>
              </a:ext>
            </a:extLst>
          </p:cNvPr>
          <p:cNvSpPr/>
          <p:nvPr/>
        </p:nvSpPr>
        <p:spPr>
          <a:xfrm>
            <a:off x="588251" y="1841596"/>
            <a:ext cx="10975951" cy="2246769"/>
          </a:xfrm>
          <a:prstGeom prst="rect">
            <a:avLst/>
          </a:prstGeom>
        </p:spPr>
        <p:txBody>
          <a:bodyPr wrap="square">
            <a:spAutoFit/>
          </a:bodyPr>
          <a:lstStyle/>
          <a:p>
            <a:pPr marL="457200" indent="-457200" algn="just">
              <a:spcAft>
                <a:spcPts val="1200"/>
              </a:spcAft>
              <a:buFont typeface="+mj-lt"/>
              <a:buAutoNum type="arabicPeriod" startAt="2"/>
            </a:pPr>
            <a:r>
              <a:rPr lang="en-US" sz="2800" b="1" dirty="0">
                <a:solidFill>
                  <a:srgbClr val="0000CC"/>
                </a:solidFill>
              </a:rPr>
              <a:t>An </a:t>
            </a:r>
            <a:r>
              <a:rPr lang="en-US" sz="2800" b="1" u="sng" dirty="0">
                <a:solidFill>
                  <a:srgbClr val="0000CC"/>
                </a:solidFill>
              </a:rPr>
              <a:t>unconditional</a:t>
            </a:r>
            <a:r>
              <a:rPr lang="en-US" sz="2800" b="1" dirty="0">
                <a:solidFill>
                  <a:srgbClr val="0000CC"/>
                </a:solidFill>
              </a:rPr>
              <a:t> covenant</a:t>
            </a:r>
            <a:r>
              <a:rPr lang="en-US" sz="2800" dirty="0"/>
              <a:t>, </a:t>
            </a:r>
            <a:r>
              <a:rPr lang="en-US" sz="2800" i="1" dirty="0"/>
              <a:t>(while it may include certain human contingencies)</a:t>
            </a:r>
            <a:r>
              <a:rPr lang="en-US" sz="2800" dirty="0"/>
              <a:t>, is a declaration of the certain purpose of God.  The promises of an unconditional covenant will certainly be fulfilled in God's time and way. </a:t>
            </a:r>
            <a:r>
              <a:rPr lang="en-US" sz="2800" b="1" i="1" dirty="0">
                <a:solidFill>
                  <a:srgbClr val="0000CC"/>
                </a:solidFill>
              </a:rPr>
              <a:t>An unconditional covenant’s…</a:t>
            </a:r>
            <a:r>
              <a:rPr lang="en-US" sz="2800" b="1" i="1" u="sng" dirty="0">
                <a:solidFill>
                  <a:srgbClr val="0000CC"/>
                </a:solidFill>
              </a:rPr>
              <a:t>ultimate fulfillment is promised by God</a:t>
            </a:r>
            <a:r>
              <a:rPr lang="en-US" sz="2800" b="1" i="1" dirty="0">
                <a:solidFill>
                  <a:srgbClr val="0000CC"/>
                </a:solidFill>
              </a:rPr>
              <a:t> and depends upon God's power and sovereignty.</a:t>
            </a:r>
          </a:p>
        </p:txBody>
      </p:sp>
      <p:sp>
        <p:nvSpPr>
          <p:cNvPr id="8" name="TextBox 7">
            <a:extLst>
              <a:ext uri="{FF2B5EF4-FFF2-40B4-BE49-F238E27FC236}">
                <a16:creationId xmlns:a16="http://schemas.microsoft.com/office/drawing/2014/main" id="{3566F95D-6A56-4BEA-89BE-E54678B82014}"/>
              </a:ext>
            </a:extLst>
          </p:cNvPr>
          <p:cNvSpPr txBox="1"/>
          <p:nvPr/>
        </p:nvSpPr>
        <p:spPr>
          <a:xfrm>
            <a:off x="3400246" y="1009587"/>
            <a:ext cx="5391509" cy="523220"/>
          </a:xfrm>
          <a:prstGeom prst="rect">
            <a:avLst/>
          </a:prstGeom>
          <a:noFill/>
        </p:spPr>
        <p:txBody>
          <a:bodyPr wrap="square" rtlCol="0">
            <a:spAutoFit/>
          </a:bodyPr>
          <a:lstStyle/>
          <a:p>
            <a:pPr algn="ctr"/>
            <a:r>
              <a:rPr lang="en-US" sz="2800" b="1" dirty="0">
                <a:solidFill>
                  <a:srgbClr val="0000CC"/>
                </a:solidFill>
              </a:rPr>
              <a:t>Conditional vs. Unconditional</a:t>
            </a:r>
          </a:p>
        </p:txBody>
      </p:sp>
      <p:sp>
        <p:nvSpPr>
          <p:cNvPr id="7" name="Rectangle 6">
            <a:extLst>
              <a:ext uri="{FF2B5EF4-FFF2-40B4-BE49-F238E27FC236}">
                <a16:creationId xmlns:a16="http://schemas.microsoft.com/office/drawing/2014/main" id="{D4E28E5A-AE02-44BB-831A-1A2CEF1E5B03}"/>
              </a:ext>
            </a:extLst>
          </p:cNvPr>
          <p:cNvSpPr/>
          <p:nvPr/>
        </p:nvSpPr>
        <p:spPr>
          <a:xfrm>
            <a:off x="3198977" y="6486875"/>
            <a:ext cx="5794049" cy="338554"/>
          </a:xfrm>
          <a:prstGeom prst="rect">
            <a:avLst/>
          </a:prstGeom>
        </p:spPr>
        <p:txBody>
          <a:bodyPr wrap="square">
            <a:spAutoFit/>
          </a:bodyPr>
          <a:lstStyle/>
          <a:p>
            <a:pPr algn="ctr"/>
            <a:r>
              <a:rPr lang="en-US" sz="1600" dirty="0"/>
              <a:t>Lewis S. Chafer, Major Bible Themes (Rev. 1974., pgs. 139-149: DTS)</a:t>
            </a:r>
          </a:p>
        </p:txBody>
      </p:sp>
      <p:sp>
        <p:nvSpPr>
          <p:cNvPr id="9" name="Title 1">
            <a:extLst>
              <a:ext uri="{FF2B5EF4-FFF2-40B4-BE49-F238E27FC236}">
                <a16:creationId xmlns:a16="http://schemas.microsoft.com/office/drawing/2014/main" id="{56A37632-F3A0-48F4-80B3-C53A9F241412}"/>
              </a:ext>
            </a:extLst>
          </p:cNvPr>
          <p:cNvSpPr txBox="1">
            <a:spLocks/>
          </p:cNvSpPr>
          <p:nvPr/>
        </p:nvSpPr>
        <p:spPr>
          <a:xfrm>
            <a:off x="2667000" y="199414"/>
            <a:ext cx="6858000" cy="971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692150" indent="-692150" algn="ctr">
              <a:buFont typeface="+mj-lt"/>
              <a:buAutoNum type="romanUcPeriod" startAt="3"/>
            </a:pPr>
            <a:r>
              <a:rPr lang="en-US" sz="3600" b="1" dirty="0">
                <a:latin typeface="+mn-lt"/>
              </a:rPr>
              <a:t>The Biblical Covenants</a:t>
            </a:r>
          </a:p>
        </p:txBody>
      </p:sp>
      <p:pic>
        <p:nvPicPr>
          <p:cNvPr id="11" name="Picture 10">
            <a:extLst>
              <a:ext uri="{FF2B5EF4-FFF2-40B4-BE49-F238E27FC236}">
                <a16:creationId xmlns:a16="http://schemas.microsoft.com/office/drawing/2014/main" id="{6BC53E66-8E03-4316-8657-FD7B1E7421EF}"/>
              </a:ext>
            </a:extLst>
          </p:cNvPr>
          <p:cNvPicPr>
            <a:picLocks noChangeAspect="1"/>
          </p:cNvPicPr>
          <p:nvPr/>
        </p:nvPicPr>
        <p:blipFill rotWithShape="1">
          <a:blip r:embed="rId3"/>
          <a:srcRect r="60711"/>
          <a:stretch/>
        </p:blipFill>
        <p:spPr>
          <a:xfrm>
            <a:off x="588252" y="46892"/>
            <a:ext cx="983649" cy="1371600"/>
          </a:xfrm>
          <a:prstGeom prst="rect">
            <a:avLst/>
          </a:prstGeom>
        </p:spPr>
      </p:pic>
    </p:spTree>
    <p:extLst>
      <p:ext uri="{BB962C8B-B14F-4D97-AF65-F5344CB8AC3E}">
        <p14:creationId xmlns:p14="http://schemas.microsoft.com/office/powerpoint/2010/main" val="291190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E2C450-C17C-4785-9C5F-615CD0378BD7}"/>
              </a:ext>
            </a:extLst>
          </p:cNvPr>
          <p:cNvSpPr/>
          <p:nvPr/>
        </p:nvSpPr>
        <p:spPr>
          <a:xfrm>
            <a:off x="584409" y="1826847"/>
            <a:ext cx="10988892" cy="2954655"/>
          </a:xfrm>
          <a:prstGeom prst="rect">
            <a:avLst/>
          </a:prstGeom>
        </p:spPr>
        <p:txBody>
          <a:bodyPr wrap="square">
            <a:spAutoFit/>
          </a:bodyPr>
          <a:lstStyle/>
          <a:p>
            <a:pPr algn="just"/>
            <a:r>
              <a:rPr lang="en-US" sz="2800" dirty="0"/>
              <a:t>An </a:t>
            </a:r>
            <a:r>
              <a:rPr lang="en-US" sz="2800" b="1" u="sng" dirty="0">
                <a:solidFill>
                  <a:srgbClr val="0000CC"/>
                </a:solidFill>
              </a:rPr>
              <a:t>unconditional</a:t>
            </a:r>
            <a:r>
              <a:rPr lang="en-US" sz="2800" dirty="0"/>
              <a:t> covenant can be defined as a sovereign act of God whereby God </a:t>
            </a:r>
            <a:r>
              <a:rPr lang="en-US" sz="2800" b="1" u="sng" dirty="0">
                <a:solidFill>
                  <a:srgbClr val="0000CC"/>
                </a:solidFill>
              </a:rPr>
              <a:t>unconditionally obligates Himself</a:t>
            </a:r>
            <a:r>
              <a:rPr lang="en-US" sz="2800" dirty="0"/>
              <a:t> to bring to pass definite promises, blessings, and conditions </a:t>
            </a:r>
            <a:r>
              <a:rPr lang="en-US" sz="2800" b="1" dirty="0">
                <a:solidFill>
                  <a:srgbClr val="0000CC"/>
                </a:solidFill>
              </a:rPr>
              <a:t>for the covenanted people</a:t>
            </a:r>
            <a:r>
              <a:rPr lang="en-US" sz="2800" dirty="0"/>
              <a:t>. It is a </a:t>
            </a:r>
            <a:r>
              <a:rPr lang="en-US" sz="2800" b="1" u="sng" dirty="0">
                <a:solidFill>
                  <a:srgbClr val="0000CC"/>
                </a:solidFill>
              </a:rPr>
              <a:t>unilateral</a:t>
            </a:r>
            <a:r>
              <a:rPr lang="en-US" sz="2800" dirty="0"/>
              <a:t> covenant. This type of covenant is characterized by the formula </a:t>
            </a:r>
            <a:r>
              <a:rPr lang="en-US" sz="2800" b="1" dirty="0">
                <a:solidFill>
                  <a:srgbClr val="0000CC"/>
                </a:solidFill>
              </a:rPr>
              <a:t>“</a:t>
            </a:r>
            <a:r>
              <a:rPr lang="en-US" sz="2800" b="1" u="sng" dirty="0">
                <a:solidFill>
                  <a:srgbClr val="0000CC"/>
                </a:solidFill>
              </a:rPr>
              <a:t>I will</a:t>
            </a:r>
            <a:r>
              <a:rPr lang="en-US" sz="2800" b="1" dirty="0">
                <a:solidFill>
                  <a:srgbClr val="0000CC"/>
                </a:solidFill>
              </a:rPr>
              <a:t>”</a:t>
            </a:r>
            <a:r>
              <a:rPr lang="en-US" sz="2800" dirty="0"/>
              <a:t> which declares God’s determination to do exactly as He promised. The blessings are secured by the grace of God.</a:t>
            </a:r>
          </a:p>
          <a:p>
            <a:endParaRPr lang="en-US" dirty="0"/>
          </a:p>
        </p:txBody>
      </p:sp>
      <p:sp>
        <p:nvSpPr>
          <p:cNvPr id="3" name="Rectangle 2">
            <a:extLst>
              <a:ext uri="{FF2B5EF4-FFF2-40B4-BE49-F238E27FC236}">
                <a16:creationId xmlns:a16="http://schemas.microsoft.com/office/drawing/2014/main" id="{C9DA9DA9-7FB6-4CF2-9D09-B7D5BB999213}"/>
              </a:ext>
            </a:extLst>
          </p:cNvPr>
          <p:cNvSpPr/>
          <p:nvPr/>
        </p:nvSpPr>
        <p:spPr>
          <a:xfrm>
            <a:off x="3271615" y="6230496"/>
            <a:ext cx="5648770" cy="584775"/>
          </a:xfrm>
          <a:prstGeom prst="rect">
            <a:avLst/>
          </a:prstGeom>
        </p:spPr>
        <p:txBody>
          <a:bodyPr wrap="square">
            <a:spAutoFit/>
          </a:bodyPr>
          <a:lstStyle/>
          <a:p>
            <a:pPr algn="ctr"/>
            <a:r>
              <a:rPr lang="en-US" sz="1600" dirty="0"/>
              <a:t>Fruchtenbaum, A. G. (1994). Israelology: The Missing Link in Systematic Theology (Rev. ed., p. 570). Tustin, CA: Ariel Ministries.</a:t>
            </a:r>
          </a:p>
        </p:txBody>
      </p:sp>
      <p:sp>
        <p:nvSpPr>
          <p:cNvPr id="7" name="TextBox 6">
            <a:extLst>
              <a:ext uri="{FF2B5EF4-FFF2-40B4-BE49-F238E27FC236}">
                <a16:creationId xmlns:a16="http://schemas.microsoft.com/office/drawing/2014/main" id="{48254FD3-FFB1-46EC-8D98-47E8AB845F5E}"/>
              </a:ext>
            </a:extLst>
          </p:cNvPr>
          <p:cNvSpPr txBox="1"/>
          <p:nvPr/>
        </p:nvSpPr>
        <p:spPr>
          <a:xfrm>
            <a:off x="3400246" y="1009587"/>
            <a:ext cx="5391509" cy="523220"/>
          </a:xfrm>
          <a:prstGeom prst="rect">
            <a:avLst/>
          </a:prstGeom>
          <a:noFill/>
        </p:spPr>
        <p:txBody>
          <a:bodyPr wrap="square" rtlCol="0">
            <a:spAutoFit/>
          </a:bodyPr>
          <a:lstStyle/>
          <a:p>
            <a:pPr algn="ctr"/>
            <a:r>
              <a:rPr lang="en-US" sz="2800" b="1" dirty="0">
                <a:solidFill>
                  <a:srgbClr val="0000CC"/>
                </a:solidFill>
              </a:rPr>
              <a:t>Unconditional Covenants</a:t>
            </a:r>
          </a:p>
        </p:txBody>
      </p:sp>
      <p:sp>
        <p:nvSpPr>
          <p:cNvPr id="8" name="Title 1">
            <a:extLst>
              <a:ext uri="{FF2B5EF4-FFF2-40B4-BE49-F238E27FC236}">
                <a16:creationId xmlns:a16="http://schemas.microsoft.com/office/drawing/2014/main" id="{3B6D0FA5-404C-4949-B842-6902034C9796}"/>
              </a:ext>
            </a:extLst>
          </p:cNvPr>
          <p:cNvSpPr txBox="1">
            <a:spLocks/>
          </p:cNvSpPr>
          <p:nvPr/>
        </p:nvSpPr>
        <p:spPr>
          <a:xfrm>
            <a:off x="2667000" y="199414"/>
            <a:ext cx="6858000" cy="971360"/>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692150" indent="-692150" algn="ctr">
              <a:buFont typeface="+mj-lt"/>
              <a:buAutoNum type="romanUcPeriod" startAt="3"/>
            </a:pPr>
            <a:r>
              <a:rPr lang="en-US" sz="3600" b="1" dirty="0">
                <a:latin typeface="+mn-lt"/>
              </a:rPr>
              <a:t>The Biblical Covenants</a:t>
            </a:r>
          </a:p>
        </p:txBody>
      </p:sp>
      <p:pic>
        <p:nvPicPr>
          <p:cNvPr id="4" name="Picture 3">
            <a:extLst>
              <a:ext uri="{FF2B5EF4-FFF2-40B4-BE49-F238E27FC236}">
                <a16:creationId xmlns:a16="http://schemas.microsoft.com/office/drawing/2014/main" id="{B12096B3-10AA-44F6-8978-FD11C9A809B0}"/>
              </a:ext>
            </a:extLst>
          </p:cNvPr>
          <p:cNvPicPr>
            <a:picLocks noChangeAspect="1"/>
          </p:cNvPicPr>
          <p:nvPr/>
        </p:nvPicPr>
        <p:blipFill>
          <a:blip r:embed="rId3"/>
          <a:stretch>
            <a:fillRect/>
          </a:stretch>
        </p:blipFill>
        <p:spPr>
          <a:xfrm>
            <a:off x="584409" y="38500"/>
            <a:ext cx="783772" cy="1097280"/>
          </a:xfrm>
          <a:prstGeom prst="rect">
            <a:avLst/>
          </a:prstGeom>
        </p:spPr>
      </p:pic>
    </p:spTree>
    <p:extLst>
      <p:ext uri="{BB962C8B-B14F-4D97-AF65-F5344CB8AC3E}">
        <p14:creationId xmlns:p14="http://schemas.microsoft.com/office/powerpoint/2010/main" val="1123070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b="1" dirty="0">
                <a:solidFill>
                  <a:srgbClr val="0000CC"/>
                </a:solidFill>
              </a:rPr>
              <a:t>Review Session 12</a:t>
            </a:r>
          </a:p>
          <a:p>
            <a:pPr marL="914400" lvl="1" indent="-458788" algn="l">
              <a:lnSpc>
                <a:spcPct val="100000"/>
              </a:lnSpc>
              <a:spcBef>
                <a:spcPts val="0"/>
              </a:spcBef>
              <a:spcAft>
                <a:spcPts val="900"/>
              </a:spcAft>
              <a:buFont typeface="+mj-lt"/>
              <a:buAutoNum type="alphaUcPeriod"/>
            </a:pPr>
            <a:r>
              <a:rPr lang="en-US" sz="2800" dirty="0"/>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b="1" dirty="0">
                <a:solidFill>
                  <a:srgbClr val="0000CC"/>
                </a:solidFill>
              </a:rPr>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b="1" u="sng" dirty="0">
                <a:solidFill>
                  <a:srgbClr val="0000CC"/>
                </a:solidFill>
              </a:rPr>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343416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b="1" u="sng" dirty="0">
                <a:solidFill>
                  <a:srgbClr val="0000CC"/>
                </a:solidFill>
              </a:rPr>
              <a:t>Review Session 12</a:t>
            </a:r>
          </a:p>
          <a:p>
            <a:pPr marL="914400" lvl="1" indent="-458788" algn="l">
              <a:lnSpc>
                <a:spcPct val="100000"/>
              </a:lnSpc>
              <a:spcBef>
                <a:spcPts val="0"/>
              </a:spcBef>
              <a:spcAft>
                <a:spcPts val="900"/>
              </a:spcAft>
              <a:buFont typeface="+mj-lt"/>
              <a:buAutoNum type="alphaUcPeriod"/>
            </a:pPr>
            <a:r>
              <a:rPr lang="en-US" sz="2800" dirty="0"/>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dirty="0"/>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3897139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5D284D4-FE11-4986-B26E-FE48C12EA9CB}"/>
              </a:ext>
            </a:extLst>
          </p:cNvPr>
          <p:cNvGraphicFramePr>
            <a:graphicFrameLocks noGrp="1"/>
          </p:cNvGraphicFramePr>
          <p:nvPr>
            <p:extLst>
              <p:ext uri="{D42A27DB-BD31-4B8C-83A1-F6EECF244321}">
                <p14:modId xmlns:p14="http://schemas.microsoft.com/office/powerpoint/2010/main" val="1273927111"/>
              </p:ext>
            </p:extLst>
          </p:nvPr>
        </p:nvGraphicFramePr>
        <p:xfrm>
          <a:off x="599209" y="274320"/>
          <a:ext cx="10993582" cy="6309360"/>
        </p:xfrm>
        <a:graphic>
          <a:graphicData uri="http://schemas.openxmlformats.org/drawingml/2006/table">
            <a:tbl>
              <a:tblPr firstRow="1" bandRow="1">
                <a:tableStyleId>{5C22544A-7EE6-4342-B048-85BDC9FD1C3A}</a:tableStyleId>
              </a:tblPr>
              <a:tblGrid>
                <a:gridCol w="2951018">
                  <a:extLst>
                    <a:ext uri="{9D8B030D-6E8A-4147-A177-3AD203B41FA5}">
                      <a16:colId xmlns:a16="http://schemas.microsoft.com/office/drawing/2014/main" val="3640179122"/>
                    </a:ext>
                  </a:extLst>
                </a:gridCol>
                <a:gridCol w="3626427">
                  <a:extLst>
                    <a:ext uri="{9D8B030D-6E8A-4147-A177-3AD203B41FA5}">
                      <a16:colId xmlns:a16="http://schemas.microsoft.com/office/drawing/2014/main" val="146512581"/>
                    </a:ext>
                  </a:extLst>
                </a:gridCol>
                <a:gridCol w="4416137">
                  <a:extLst>
                    <a:ext uri="{9D8B030D-6E8A-4147-A177-3AD203B41FA5}">
                      <a16:colId xmlns:a16="http://schemas.microsoft.com/office/drawing/2014/main" val="3731305965"/>
                    </a:ext>
                  </a:extLst>
                </a:gridCol>
              </a:tblGrid>
              <a:tr h="731520">
                <a:tc gridSpan="3">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kumimoji="0" lang="en-US" sz="2800" b="1" i="0" u="none" strike="noStrike" kern="1200" cap="none" spc="0" normalizeH="0" baseline="0" noProof="0" dirty="0">
                          <a:ln>
                            <a:noFill/>
                          </a:ln>
                          <a:solidFill>
                            <a:schemeClr val="bg1"/>
                          </a:solidFill>
                          <a:effectLst/>
                          <a:uLnTx/>
                          <a:uFillTx/>
                          <a:latin typeface="+mn-lt"/>
                          <a:ea typeface="+mn-ea"/>
                          <a:cs typeface="+mn-cs"/>
                        </a:rPr>
                        <a:t>The 8 Biblical Covenants</a:t>
                      </a:r>
                    </a:p>
                  </a:txBody>
                  <a:tcPr anchor="ct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21096555"/>
                  </a:ext>
                </a:extLst>
              </a:tr>
              <a:tr h="548640">
                <a:tc>
                  <a:txBody>
                    <a:bodyPr/>
                    <a:lstStyle/>
                    <a:p>
                      <a:pPr algn="ctr"/>
                      <a:r>
                        <a:rPr kumimoji="0" lang="en-US" sz="2400" b="1" i="0" u="none" strike="noStrike" kern="1200" cap="none" spc="0" normalizeH="0" baseline="0" noProof="0" dirty="0">
                          <a:ln>
                            <a:noFill/>
                          </a:ln>
                          <a:solidFill>
                            <a:prstClr val="black"/>
                          </a:solidFill>
                          <a:effectLst/>
                          <a:uLnTx/>
                          <a:uFillTx/>
                          <a:latin typeface="+mn-lt"/>
                          <a:ea typeface="+mn-ea"/>
                          <a:cs typeface="+mn-cs"/>
                        </a:rPr>
                        <a:t>COVENANT</a:t>
                      </a:r>
                      <a:endParaRPr kumimoji="0" lang="en-US" sz="2400" b="1" i="0" u="none" strike="noStrike" kern="1200" cap="none" spc="0" normalizeH="0" baseline="0" dirty="0">
                        <a:ln>
                          <a:noFill/>
                        </a:ln>
                        <a:solidFill>
                          <a:prstClr val="black"/>
                        </a:solidFill>
                        <a:effectLst/>
                        <a:uLnTx/>
                        <a:uFillTx/>
                        <a:latin typeface="+mn-lt"/>
                        <a:ea typeface="+mn-ea"/>
                        <a:cs typeface="+mn-cs"/>
                      </a:endParaRPr>
                    </a:p>
                  </a:txBody>
                  <a:tcPr anchor="ctr"/>
                </a:tc>
                <a:tc>
                  <a:txBody>
                    <a:bodyPr/>
                    <a:lstStyle/>
                    <a:p>
                      <a:pPr algn="ctr"/>
                      <a:r>
                        <a:rPr kumimoji="0" lang="en-US" sz="2400" b="1" i="0" u="none" strike="noStrike" kern="1200" cap="none" spc="0" normalizeH="0" baseline="0" dirty="0">
                          <a:ln>
                            <a:noFill/>
                          </a:ln>
                          <a:solidFill>
                            <a:prstClr val="black"/>
                          </a:solidFill>
                          <a:effectLst/>
                          <a:uLnTx/>
                          <a:uFillTx/>
                          <a:latin typeface="+mn-lt"/>
                          <a:ea typeface="+mn-ea"/>
                          <a:cs typeface="+mn-cs"/>
                        </a:rPr>
                        <a:t>TYPE - RECIPIENT</a:t>
                      </a:r>
                    </a:p>
                  </a:txBody>
                  <a:tcPr anchor="ctr"/>
                </a:tc>
                <a:tc>
                  <a:txBody>
                    <a:bodyPr/>
                    <a:lstStyle/>
                    <a:p>
                      <a:pPr algn="ctr"/>
                      <a:r>
                        <a:rPr kumimoji="0" lang="en-US" sz="2400" b="1" i="0" u="none" strike="noStrike" kern="1200" cap="none" spc="0" normalizeH="0" baseline="0" dirty="0">
                          <a:ln>
                            <a:noFill/>
                          </a:ln>
                          <a:solidFill>
                            <a:prstClr val="black"/>
                          </a:solidFill>
                          <a:effectLst/>
                          <a:uLnTx/>
                          <a:uFillTx/>
                          <a:latin typeface="+mn-lt"/>
                          <a:ea typeface="+mn-ea"/>
                          <a:cs typeface="+mn-cs"/>
                        </a:rPr>
                        <a:t>SCRIPTURE</a:t>
                      </a:r>
                    </a:p>
                  </a:txBody>
                  <a:tcPr anchor="ctr"/>
                </a:tc>
                <a:extLst>
                  <a:ext uri="{0D108BD9-81ED-4DB2-BD59-A6C34878D82A}">
                    <a16:rowId xmlns:a16="http://schemas.microsoft.com/office/drawing/2014/main" val="828419239"/>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a:tabLst/>
                        <a:defRPr/>
                      </a:pPr>
                      <a:r>
                        <a:rPr kumimoji="0" lang="en-US" sz="2200" b="1" i="0" u="none" strike="noStrike" kern="1200" cap="none" spc="0" normalizeH="0" baseline="0" noProof="0" dirty="0">
                          <a:ln>
                            <a:noFill/>
                          </a:ln>
                          <a:solidFill>
                            <a:srgbClr val="C00000"/>
                          </a:solidFill>
                          <a:effectLst/>
                          <a:uLnTx/>
                          <a:uFillTx/>
                          <a:latin typeface="+mn-lt"/>
                          <a:ea typeface="+mn-ea"/>
                          <a:cs typeface="+mn-cs"/>
                        </a:rPr>
                        <a:t>Edenic</a:t>
                      </a:r>
                      <a:endParaRPr lang="en-US" sz="2200" dirty="0">
                        <a:solidFill>
                          <a:srgbClr val="C00000"/>
                        </a:solidFill>
                      </a:endParaRP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C00000"/>
                          </a:solidFill>
                          <a:effectLst/>
                          <a:uLnTx/>
                          <a:uFillTx/>
                          <a:latin typeface="+mn-lt"/>
                          <a:ea typeface="+mn-ea"/>
                          <a:cs typeface="+mn-cs"/>
                        </a:rPr>
                        <a:t>Conditional - Adam</a:t>
                      </a:r>
                    </a:p>
                  </a:txBody>
                  <a:tcPr anchor="ctr">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C00000"/>
                          </a:solidFill>
                          <a:effectLst/>
                          <a:uLnTx/>
                          <a:uFillTx/>
                          <a:latin typeface="+mn-lt"/>
                          <a:ea typeface="+mn-ea"/>
                          <a:cs typeface="+mn-cs"/>
                        </a:rPr>
                        <a:t>(Gen 1:28-30; 2:15-17; Hos 6:7)</a:t>
                      </a:r>
                    </a:p>
                  </a:txBody>
                  <a:tcPr anchor="ctr">
                    <a:solidFill>
                      <a:srgbClr val="FFFFCC"/>
                    </a:solidFill>
                  </a:tcPr>
                </a:tc>
                <a:extLst>
                  <a:ext uri="{0D108BD9-81ED-4DB2-BD59-A6C34878D82A}">
                    <a16:rowId xmlns:a16="http://schemas.microsoft.com/office/drawing/2014/main" val="3976377806"/>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2"/>
                        <a:tabLst/>
                        <a:defRPr/>
                      </a:pPr>
                      <a:r>
                        <a:rPr kumimoji="0" lang="en-US" sz="2200" b="1" i="0" u="none" strike="noStrike" kern="1200" cap="none" spc="0" normalizeH="0" baseline="0" noProof="0" dirty="0">
                          <a:ln>
                            <a:noFill/>
                          </a:ln>
                          <a:solidFill>
                            <a:srgbClr val="008000"/>
                          </a:solidFill>
                          <a:effectLst/>
                          <a:uLnTx/>
                          <a:uFillTx/>
                          <a:latin typeface="+mn-lt"/>
                          <a:ea typeface="+mn-ea"/>
                          <a:cs typeface="+mn-cs"/>
                        </a:rPr>
                        <a:t>Adamic</a:t>
                      </a:r>
                      <a:endParaRPr lang="en-US" sz="2200" dirty="0">
                        <a:solidFill>
                          <a:srgbClr val="008000"/>
                        </a:solidFill>
                      </a:endParaRPr>
                    </a:p>
                  </a:txBody>
                  <a:tcPr anchor="ct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008000"/>
                          </a:solidFill>
                          <a:effectLst/>
                          <a:uLnTx/>
                          <a:uFillTx/>
                          <a:latin typeface="+mn-lt"/>
                          <a:ea typeface="+mn-ea"/>
                          <a:cs typeface="+mn-cs"/>
                        </a:rPr>
                        <a:t>Unconditional - Universal </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8000"/>
                          </a:solidFill>
                          <a:effectLst/>
                          <a:uLnTx/>
                          <a:uFillTx/>
                          <a:latin typeface="+mn-lt"/>
                          <a:ea typeface="+mn-ea"/>
                          <a:cs typeface="+mn-cs"/>
                        </a:rPr>
                        <a:t>(Gen 3:14–3:21)</a:t>
                      </a:r>
                    </a:p>
                  </a:txBody>
                  <a:tcPr anchor="ctr"/>
                </a:tc>
                <a:extLst>
                  <a:ext uri="{0D108BD9-81ED-4DB2-BD59-A6C34878D82A}">
                    <a16:rowId xmlns:a16="http://schemas.microsoft.com/office/drawing/2014/main" val="238570515"/>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3"/>
                        <a:tabLst/>
                        <a:defRPr/>
                      </a:pPr>
                      <a:r>
                        <a:rPr kumimoji="0" lang="en-US" sz="2200" b="1" i="0" u="none" strike="noStrike" kern="1200" cap="none" spc="0" normalizeH="0" baseline="0" noProof="0" dirty="0">
                          <a:ln>
                            <a:noFill/>
                          </a:ln>
                          <a:solidFill>
                            <a:srgbClr val="008000"/>
                          </a:solidFill>
                          <a:effectLst/>
                          <a:uLnTx/>
                          <a:uFillTx/>
                          <a:latin typeface="+mn-lt"/>
                          <a:ea typeface="+mn-ea"/>
                          <a:cs typeface="+mn-cs"/>
                        </a:rPr>
                        <a:t>Noahic</a:t>
                      </a:r>
                    </a:p>
                  </a:txBody>
                  <a:tcPr anchor="ct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008000"/>
                          </a:solidFill>
                          <a:effectLst/>
                          <a:uLnTx/>
                          <a:uFillTx/>
                          <a:latin typeface="+mn-lt"/>
                          <a:ea typeface="+mn-ea"/>
                          <a:cs typeface="+mn-cs"/>
                        </a:rPr>
                        <a:t>Unconditional - Universal </a:t>
                      </a:r>
                      <a:endParaRPr kumimoji="0" lang="en-US" sz="2200" b="1" i="0" u="none" strike="noStrike" kern="1200" cap="none" spc="0" normalizeH="0" baseline="0" noProof="0" dirty="0">
                        <a:ln>
                          <a:noFill/>
                        </a:ln>
                        <a:solidFill>
                          <a:srgbClr val="008000"/>
                        </a:solidFill>
                        <a:effectLst/>
                        <a:uLnTx/>
                        <a:uFillTx/>
                        <a:latin typeface="+mn-lt"/>
                        <a:ea typeface="+mn-ea"/>
                        <a:cs typeface="+mn-cs"/>
                      </a:endParaRPr>
                    </a:p>
                  </a:txBody>
                  <a:tcPr anchor="ctr"/>
                </a:tc>
                <a:tc>
                  <a:txBody>
                    <a:bodyPr/>
                    <a:lstStyle/>
                    <a:p>
                      <a:pPr algn="ctr"/>
                      <a:r>
                        <a:rPr kumimoji="0" lang="en-US" sz="2200" b="1" i="0" u="none" strike="noStrike" kern="1200" cap="none" spc="0" normalizeH="0" baseline="0" noProof="0" dirty="0">
                          <a:ln>
                            <a:noFill/>
                          </a:ln>
                          <a:solidFill>
                            <a:srgbClr val="008000"/>
                          </a:solidFill>
                          <a:effectLst/>
                          <a:uLnTx/>
                          <a:uFillTx/>
                          <a:latin typeface="+mn-lt"/>
                          <a:ea typeface="+mn-ea"/>
                          <a:cs typeface="+mn-cs"/>
                        </a:rPr>
                        <a:t>(Gen. 8:20–9:17)</a:t>
                      </a:r>
                      <a:endParaRPr kumimoji="0" lang="en-US" sz="2200" b="1" i="0" u="none" strike="noStrike" kern="1200" cap="none" spc="0" normalizeH="0" baseline="0" dirty="0">
                        <a:ln>
                          <a:noFill/>
                        </a:ln>
                        <a:solidFill>
                          <a:srgbClr val="008000"/>
                        </a:solidFill>
                        <a:effectLst/>
                        <a:uLnTx/>
                        <a:uFillTx/>
                        <a:latin typeface="+mn-lt"/>
                        <a:ea typeface="+mn-ea"/>
                        <a:cs typeface="+mn-cs"/>
                      </a:endParaRPr>
                    </a:p>
                  </a:txBody>
                  <a:tcPr anchor="ctr"/>
                </a:tc>
                <a:extLst>
                  <a:ext uri="{0D108BD9-81ED-4DB2-BD59-A6C34878D82A}">
                    <a16:rowId xmlns:a16="http://schemas.microsoft.com/office/drawing/2014/main" val="1135490101"/>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4"/>
                        <a:tabLst/>
                        <a:defRPr/>
                      </a:pPr>
                      <a:r>
                        <a:rPr kumimoji="0" lang="en-US" sz="2200" b="1" i="0" u="none" strike="noStrike" kern="1200" cap="none" spc="0" normalizeH="0" baseline="0" noProof="0" dirty="0">
                          <a:ln>
                            <a:noFill/>
                          </a:ln>
                          <a:solidFill>
                            <a:srgbClr val="6600CC"/>
                          </a:solidFill>
                          <a:effectLst/>
                          <a:uLnTx/>
                          <a:uFillTx/>
                          <a:latin typeface="+mn-lt"/>
                          <a:ea typeface="+mn-ea"/>
                          <a:cs typeface="+mn-cs"/>
                        </a:rPr>
                        <a:t>Abrahamic</a:t>
                      </a:r>
                      <a:endParaRPr lang="en-US" sz="2200" dirty="0">
                        <a:solidFill>
                          <a:srgbClr val="6600CC"/>
                        </a:solidFill>
                      </a:endParaRPr>
                    </a:p>
                  </a:txBody>
                  <a:tcPr anchor="ct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6600CC"/>
                          </a:solidFill>
                          <a:effectLst/>
                          <a:uLnTx/>
                          <a:uFillTx/>
                          <a:latin typeface="+mn-lt"/>
                          <a:ea typeface="+mn-ea"/>
                          <a:cs typeface="+mn-cs"/>
                        </a:rPr>
                        <a:t>Unconditional - </a:t>
                      </a:r>
                      <a:r>
                        <a:rPr kumimoji="0" lang="en-US" sz="2200" b="1" i="0" u="sng" strike="noStrike" kern="1200" cap="none" spc="0" normalizeH="0" baseline="0" dirty="0">
                          <a:ln>
                            <a:noFill/>
                          </a:ln>
                          <a:solidFill>
                            <a:srgbClr val="6600CC"/>
                          </a:solidFill>
                          <a:effectLst/>
                          <a:uLnTx/>
                          <a:uFillTx/>
                          <a:latin typeface="+mn-lt"/>
                          <a:ea typeface="+mn-ea"/>
                          <a:cs typeface="+mn-cs"/>
                        </a:rPr>
                        <a:t>Israel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600CC"/>
                          </a:solidFill>
                          <a:effectLst/>
                          <a:uLnTx/>
                          <a:uFillTx/>
                          <a:latin typeface="+mn-lt"/>
                          <a:ea typeface="+mn-ea"/>
                          <a:cs typeface="+mn-cs"/>
                        </a:rPr>
                        <a:t>(Gen. 12:1–3; Chap. 15)</a:t>
                      </a:r>
                    </a:p>
                  </a:txBody>
                  <a:tcPr anchor="ctr"/>
                </a:tc>
                <a:extLst>
                  <a:ext uri="{0D108BD9-81ED-4DB2-BD59-A6C34878D82A}">
                    <a16:rowId xmlns:a16="http://schemas.microsoft.com/office/drawing/2014/main" val="910823688"/>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5"/>
                        <a:tabLst/>
                        <a:defRPr/>
                      </a:pPr>
                      <a:r>
                        <a:rPr kumimoji="0" lang="fr-FR" sz="2200" b="1" i="0" u="none" strike="noStrike" kern="1200" cap="none" spc="0" normalizeH="0" baseline="0" noProof="0" dirty="0">
                          <a:ln>
                            <a:noFill/>
                          </a:ln>
                          <a:solidFill>
                            <a:srgbClr val="C00000"/>
                          </a:solidFill>
                          <a:effectLst/>
                          <a:uLnTx/>
                          <a:uFillTx/>
                          <a:latin typeface="+mn-lt"/>
                          <a:ea typeface="+mn-ea"/>
                          <a:cs typeface="+mn-cs"/>
                        </a:rPr>
                        <a:t>Mosaic</a:t>
                      </a:r>
                      <a:endParaRPr lang="en-US" sz="2200" dirty="0">
                        <a:solidFill>
                          <a:srgbClr val="C00000"/>
                        </a:solidFill>
                      </a:endParaRPr>
                    </a:p>
                  </a:txBody>
                  <a:tcPr anchor="ctr">
                    <a:solidFill>
                      <a:srgbClr val="FFFFCC"/>
                    </a:solidFill>
                  </a:tcP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C00000"/>
                          </a:solidFill>
                          <a:effectLst/>
                          <a:uLnTx/>
                          <a:uFillTx/>
                          <a:latin typeface="+mn-lt"/>
                          <a:ea typeface="+mn-ea"/>
                          <a:cs typeface="+mn-cs"/>
                        </a:rPr>
                        <a:t>Conditional - (Moses) </a:t>
                      </a:r>
                      <a:r>
                        <a:rPr kumimoji="0" lang="en-US" sz="2200" b="1" i="0" u="sng" strike="noStrike" kern="1200" cap="none" spc="0" normalizeH="0" baseline="0" dirty="0">
                          <a:ln>
                            <a:noFill/>
                          </a:ln>
                          <a:solidFill>
                            <a:srgbClr val="C00000"/>
                          </a:solidFill>
                          <a:effectLst/>
                          <a:uLnTx/>
                          <a:uFillTx/>
                          <a:latin typeface="+mn-lt"/>
                          <a:ea typeface="+mn-ea"/>
                          <a:cs typeface="+mn-cs"/>
                        </a:rPr>
                        <a:t>Israel</a:t>
                      </a:r>
                    </a:p>
                  </a:txBody>
                  <a:tcPr anchor="ctr">
                    <a:solidFill>
                      <a:srgbClr val="FFFFCC"/>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C00000"/>
                          </a:solidFill>
                          <a:effectLst/>
                          <a:uLnTx/>
                          <a:uFillTx/>
                          <a:latin typeface="+mn-lt"/>
                          <a:ea typeface="+mn-ea"/>
                          <a:cs typeface="+mn-cs"/>
                        </a:rPr>
                        <a:t>(Exo. 20:1–</a:t>
                      </a:r>
                      <a:r>
                        <a:rPr kumimoji="0" lang="fr-FR" sz="2200" b="1" i="0" u="none" strike="noStrike" kern="1200" cap="none" spc="0" normalizeH="0" baseline="0" noProof="0" dirty="0" err="1">
                          <a:ln>
                            <a:noFill/>
                          </a:ln>
                          <a:solidFill>
                            <a:srgbClr val="C00000"/>
                          </a:solidFill>
                          <a:effectLst/>
                          <a:uLnTx/>
                          <a:uFillTx/>
                          <a:latin typeface="+mn-lt"/>
                          <a:ea typeface="+mn-ea"/>
                          <a:cs typeface="+mn-cs"/>
                        </a:rPr>
                        <a:t>Deut</a:t>
                      </a:r>
                      <a:r>
                        <a:rPr kumimoji="0" lang="fr-FR" sz="2200" b="1" i="0" u="none" strike="noStrike" kern="1200" cap="none" spc="0" normalizeH="0" baseline="0" noProof="0" dirty="0">
                          <a:ln>
                            <a:noFill/>
                          </a:ln>
                          <a:solidFill>
                            <a:srgbClr val="C00000"/>
                          </a:solidFill>
                          <a:effectLst/>
                          <a:uLnTx/>
                          <a:uFillTx/>
                          <a:latin typeface="+mn-lt"/>
                          <a:ea typeface="+mn-ea"/>
                          <a:cs typeface="+mn-cs"/>
                        </a:rPr>
                        <a:t>. 28:68)</a:t>
                      </a:r>
                    </a:p>
                  </a:txBody>
                  <a:tcPr anchor="ctr">
                    <a:solidFill>
                      <a:srgbClr val="FFFFCC"/>
                    </a:solidFill>
                  </a:tcPr>
                </a:tc>
                <a:extLst>
                  <a:ext uri="{0D108BD9-81ED-4DB2-BD59-A6C34878D82A}">
                    <a16:rowId xmlns:a16="http://schemas.microsoft.com/office/drawing/2014/main" val="2510021236"/>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6"/>
                        <a:tabLst/>
                        <a:defRPr/>
                      </a:pPr>
                      <a:r>
                        <a:rPr kumimoji="0" lang="en-US" sz="2200" b="1" i="0" u="none" strike="noStrike" kern="1200" cap="none" spc="0" normalizeH="0" baseline="0" noProof="0" dirty="0">
                          <a:ln>
                            <a:noFill/>
                          </a:ln>
                          <a:solidFill>
                            <a:srgbClr val="6600CC"/>
                          </a:solidFill>
                          <a:effectLst/>
                          <a:uLnTx/>
                          <a:uFillTx/>
                          <a:latin typeface="+mn-lt"/>
                          <a:ea typeface="+mn-ea"/>
                          <a:cs typeface="+mn-cs"/>
                        </a:rPr>
                        <a:t>Land (</a:t>
                      </a:r>
                      <a:r>
                        <a:rPr kumimoji="0" lang="en-US" sz="2200" b="1" i="0" u="none" strike="sngStrike" kern="1200" cap="none" spc="0" normalizeH="0" baseline="0" noProof="0" dirty="0">
                          <a:ln>
                            <a:noFill/>
                          </a:ln>
                          <a:solidFill>
                            <a:srgbClr val="6600CC"/>
                          </a:solidFill>
                          <a:effectLst/>
                          <a:uLnTx/>
                          <a:uFillTx/>
                          <a:latin typeface="+mn-lt"/>
                          <a:ea typeface="+mn-ea"/>
                          <a:cs typeface="+mn-cs"/>
                        </a:rPr>
                        <a:t>Palestinian</a:t>
                      </a:r>
                      <a:r>
                        <a:rPr kumimoji="0" lang="en-US" sz="2200" b="1" i="0" u="none" strike="noStrike" kern="1200" cap="none" spc="0" normalizeH="0" baseline="0" noProof="0" dirty="0">
                          <a:ln>
                            <a:noFill/>
                          </a:ln>
                          <a:solidFill>
                            <a:srgbClr val="6600CC"/>
                          </a:solidFill>
                          <a:effectLst/>
                          <a:uLnTx/>
                          <a:uFillTx/>
                          <a:latin typeface="+mn-lt"/>
                          <a:ea typeface="+mn-ea"/>
                          <a:cs typeface="+mn-cs"/>
                        </a:rPr>
                        <a:t>)</a:t>
                      </a:r>
                      <a:endParaRPr kumimoji="0" lang="en-US" sz="2200" b="1" i="0" u="none" strike="noStrike" kern="1200" cap="none" spc="0" normalizeH="0" baseline="0" dirty="0">
                        <a:ln>
                          <a:noFill/>
                        </a:ln>
                        <a:solidFill>
                          <a:srgbClr val="6600CC"/>
                        </a:solidFill>
                        <a:effectLst/>
                        <a:uLnTx/>
                        <a:uFillTx/>
                        <a:latin typeface="+mn-lt"/>
                        <a:ea typeface="+mn-ea"/>
                        <a:cs typeface="+mn-cs"/>
                      </a:endParaRPr>
                    </a:p>
                  </a:txBody>
                  <a:tcPr anchor="ct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6600CC"/>
                          </a:solidFill>
                          <a:effectLst/>
                          <a:uLnTx/>
                          <a:uFillTx/>
                          <a:latin typeface="+mn-lt"/>
                          <a:ea typeface="+mn-ea"/>
                          <a:cs typeface="+mn-cs"/>
                        </a:rPr>
                        <a:t>Unconditional - </a:t>
                      </a:r>
                      <a:r>
                        <a:rPr kumimoji="0" lang="en-US" sz="2200" b="1" i="0" u="sng" strike="noStrike" kern="1200" cap="none" spc="0" normalizeH="0" baseline="0" dirty="0">
                          <a:ln>
                            <a:noFill/>
                          </a:ln>
                          <a:solidFill>
                            <a:srgbClr val="6600CC"/>
                          </a:solidFill>
                          <a:effectLst/>
                          <a:uLnTx/>
                          <a:uFillTx/>
                          <a:latin typeface="+mn-lt"/>
                          <a:ea typeface="+mn-ea"/>
                          <a:cs typeface="+mn-cs"/>
                        </a:rPr>
                        <a:t>Israel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600CC"/>
                          </a:solidFill>
                          <a:effectLst/>
                          <a:uLnTx/>
                          <a:uFillTx/>
                          <a:latin typeface="+mn-lt"/>
                          <a:ea typeface="+mn-ea"/>
                          <a:cs typeface="+mn-cs"/>
                        </a:rPr>
                        <a:t>(Deut. 29:1–30:20)</a:t>
                      </a:r>
                    </a:p>
                  </a:txBody>
                  <a:tcPr anchor="ctr"/>
                </a:tc>
                <a:extLst>
                  <a:ext uri="{0D108BD9-81ED-4DB2-BD59-A6C34878D82A}">
                    <a16:rowId xmlns:a16="http://schemas.microsoft.com/office/drawing/2014/main" val="3199257444"/>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7"/>
                        <a:tabLst/>
                        <a:defRPr/>
                      </a:pPr>
                      <a:r>
                        <a:rPr kumimoji="0" lang="en-US" sz="2200" b="1" i="0" u="none" strike="noStrike" kern="1200" cap="none" spc="0" normalizeH="0" baseline="0" dirty="0">
                          <a:ln>
                            <a:noFill/>
                          </a:ln>
                          <a:solidFill>
                            <a:srgbClr val="6600CC"/>
                          </a:solidFill>
                          <a:effectLst/>
                          <a:uLnTx/>
                          <a:uFillTx/>
                          <a:latin typeface="+mn-lt"/>
                          <a:ea typeface="+mn-ea"/>
                          <a:cs typeface="+mn-cs"/>
                        </a:rPr>
                        <a:t>Davidic</a:t>
                      </a:r>
                    </a:p>
                  </a:txBody>
                  <a:tcPr anchor="ct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6600CC"/>
                          </a:solidFill>
                          <a:effectLst/>
                          <a:uLnTx/>
                          <a:uFillTx/>
                          <a:latin typeface="+mn-lt"/>
                          <a:ea typeface="+mn-ea"/>
                          <a:cs typeface="+mn-cs"/>
                        </a:rPr>
                        <a:t>Unconditional - </a:t>
                      </a:r>
                      <a:r>
                        <a:rPr kumimoji="0" lang="en-US" sz="2200" b="1" i="0" u="sng" strike="noStrike" kern="1200" cap="none" spc="0" normalizeH="0" baseline="0" dirty="0">
                          <a:ln>
                            <a:noFill/>
                          </a:ln>
                          <a:solidFill>
                            <a:srgbClr val="6600CC"/>
                          </a:solidFill>
                          <a:effectLst/>
                          <a:uLnTx/>
                          <a:uFillTx/>
                          <a:latin typeface="+mn-lt"/>
                          <a:ea typeface="+mn-ea"/>
                          <a:cs typeface="+mn-cs"/>
                        </a:rPr>
                        <a:t>Israel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dirty="0">
                          <a:ln>
                            <a:noFill/>
                          </a:ln>
                          <a:solidFill>
                            <a:srgbClr val="6600CC"/>
                          </a:solidFill>
                          <a:effectLst/>
                          <a:uLnTx/>
                          <a:uFillTx/>
                          <a:latin typeface="+mn-lt"/>
                          <a:ea typeface="+mn-ea"/>
                          <a:cs typeface="+mn-cs"/>
                        </a:rPr>
                        <a:t>(2 Sam. 7:11b-17; 1 Chr. 17:10b-15)</a:t>
                      </a:r>
                    </a:p>
                  </a:txBody>
                  <a:tcPr anchor="ctr"/>
                </a:tc>
                <a:extLst>
                  <a:ext uri="{0D108BD9-81ED-4DB2-BD59-A6C34878D82A}">
                    <a16:rowId xmlns:a16="http://schemas.microsoft.com/office/drawing/2014/main" val="1466086713"/>
                  </a:ext>
                </a:extLst>
              </a:tr>
              <a:tr h="548640">
                <a:tc>
                  <a:txBody>
                    <a:bodyPr/>
                    <a:lstStyle/>
                    <a:p>
                      <a:pPr marL="461963" marR="0" lvl="0" indent="-461963" algn="l" defTabSz="914400" rtl="0" eaLnBrk="1" fontAlgn="auto" latinLnBrk="0" hangingPunct="1">
                        <a:lnSpc>
                          <a:spcPct val="100000"/>
                        </a:lnSpc>
                        <a:spcBef>
                          <a:spcPts val="0"/>
                        </a:spcBef>
                        <a:spcAft>
                          <a:spcPts val="1200"/>
                        </a:spcAft>
                        <a:buClrTx/>
                        <a:buSzTx/>
                        <a:buFont typeface="+mj-lt"/>
                        <a:buAutoNum type="arabicPeriod" startAt="8"/>
                        <a:tabLst/>
                        <a:defRPr/>
                      </a:pPr>
                      <a:r>
                        <a:rPr kumimoji="0" lang="en-US" sz="2200" b="1" i="0" u="none" strike="noStrike" kern="1200" cap="none" spc="0" normalizeH="0" baseline="0" dirty="0">
                          <a:ln>
                            <a:noFill/>
                          </a:ln>
                          <a:solidFill>
                            <a:srgbClr val="6600CC"/>
                          </a:solidFill>
                          <a:effectLst/>
                          <a:uLnTx/>
                          <a:uFillTx/>
                          <a:latin typeface="+mn-lt"/>
                          <a:ea typeface="+mn-ea"/>
                          <a:cs typeface="+mn-cs"/>
                        </a:rPr>
                        <a:t>New</a:t>
                      </a:r>
                    </a:p>
                  </a:txBody>
                  <a:tcPr anchor="ctr"/>
                </a:tc>
                <a:tc>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2200" b="1" i="0" u="none" strike="noStrike" kern="1200" cap="none" spc="0" normalizeH="0" baseline="0" dirty="0">
                          <a:ln>
                            <a:noFill/>
                          </a:ln>
                          <a:solidFill>
                            <a:srgbClr val="6600CC"/>
                          </a:solidFill>
                          <a:effectLst/>
                          <a:uLnTx/>
                          <a:uFillTx/>
                          <a:latin typeface="+mn-lt"/>
                          <a:ea typeface="+mn-ea"/>
                          <a:cs typeface="+mn-cs"/>
                        </a:rPr>
                        <a:t>Unconditional - </a:t>
                      </a:r>
                      <a:r>
                        <a:rPr kumimoji="0" lang="en-US" sz="2200" b="1" i="0" u="sng" strike="noStrike" kern="1200" cap="none" spc="0" normalizeH="0" baseline="0" dirty="0">
                          <a:ln>
                            <a:noFill/>
                          </a:ln>
                          <a:solidFill>
                            <a:srgbClr val="6600CC"/>
                          </a:solidFill>
                          <a:effectLst/>
                          <a:uLnTx/>
                          <a:uFillTx/>
                          <a:latin typeface="+mn-lt"/>
                          <a:ea typeface="+mn-ea"/>
                          <a:cs typeface="+mn-cs"/>
                        </a:rPr>
                        <a:t>Israel</a:t>
                      </a:r>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dirty="0">
                          <a:ln>
                            <a:noFill/>
                          </a:ln>
                          <a:solidFill>
                            <a:srgbClr val="6600CC"/>
                          </a:solidFill>
                          <a:effectLst/>
                          <a:uLnTx/>
                          <a:uFillTx/>
                          <a:latin typeface="+mn-lt"/>
                          <a:ea typeface="+mn-ea"/>
                          <a:cs typeface="+mn-cs"/>
                        </a:rPr>
                        <a:t>(Jeremiah 31:31-34)</a:t>
                      </a:r>
                    </a:p>
                  </a:txBody>
                  <a:tcPr anchor="ctr"/>
                </a:tc>
                <a:extLst>
                  <a:ext uri="{0D108BD9-81ED-4DB2-BD59-A6C34878D82A}">
                    <a16:rowId xmlns:a16="http://schemas.microsoft.com/office/drawing/2014/main" val="3250602426"/>
                  </a:ext>
                </a:extLst>
              </a:tr>
              <a:tr h="548640">
                <a:tc gridSpan="3">
                  <a:txBody>
                    <a:bodyPr/>
                    <a:lstStyle/>
                    <a:p>
                      <a:pPr marL="0" marR="0" lvl="0" indent="0" algn="ctr" defTabSz="914400" rtl="0" eaLnBrk="1" fontAlgn="auto" latinLnBrk="0" hangingPunct="1">
                        <a:lnSpc>
                          <a:spcPct val="100000"/>
                        </a:lnSpc>
                        <a:spcBef>
                          <a:spcPts val="0"/>
                        </a:spcBef>
                        <a:spcAft>
                          <a:spcPts val="1200"/>
                        </a:spcAft>
                        <a:buClrTx/>
                        <a:buSzTx/>
                        <a:buFont typeface="+mj-lt"/>
                        <a:buNone/>
                        <a:tabLst/>
                        <a:defRPr/>
                      </a:pPr>
                      <a:r>
                        <a:rPr kumimoji="0" lang="en-US" sz="1800" b="0" i="0" u="none" strike="noStrike" kern="1200" cap="none" spc="0" normalizeH="0" baseline="0" dirty="0">
                          <a:ln>
                            <a:noFill/>
                          </a:ln>
                          <a:solidFill>
                            <a:schemeClr val="tx1"/>
                          </a:solidFill>
                          <a:effectLst/>
                          <a:uLnTx/>
                          <a:uFillTx/>
                          <a:latin typeface="+mn-lt"/>
                          <a:ea typeface="+mn-ea"/>
                          <a:cs typeface="+mn-cs"/>
                        </a:rPr>
                        <a:t>Fruchtenbaum, A. G. (1994). </a:t>
                      </a:r>
                      <a:r>
                        <a:rPr kumimoji="0" lang="en-US" sz="1800" b="0" i="1" u="none" strike="noStrike" kern="1200" cap="none" spc="0" normalizeH="0" baseline="0" dirty="0">
                          <a:ln>
                            <a:noFill/>
                          </a:ln>
                          <a:solidFill>
                            <a:schemeClr val="tx1"/>
                          </a:solidFill>
                          <a:effectLst/>
                          <a:uLnTx/>
                          <a:uFillTx/>
                          <a:latin typeface="+mn-lt"/>
                          <a:ea typeface="+mn-ea"/>
                          <a:cs typeface="+mn-cs"/>
                        </a:rPr>
                        <a:t>Israelology: The Missing Link in Systematic Theology </a:t>
                      </a:r>
                      <a:r>
                        <a:rPr kumimoji="0" lang="en-US" sz="1800" b="0" i="0" u="none" strike="noStrike" kern="1200" cap="none" spc="0" normalizeH="0" baseline="0" dirty="0">
                          <a:ln>
                            <a:noFill/>
                          </a:ln>
                          <a:solidFill>
                            <a:schemeClr val="tx1"/>
                          </a:solidFill>
                          <a:effectLst/>
                          <a:uLnTx/>
                          <a:uFillTx/>
                          <a:latin typeface="+mn-lt"/>
                          <a:ea typeface="+mn-ea"/>
                          <a:cs typeface="+mn-cs"/>
                        </a:rPr>
                        <a:t>(Rev. ed., p. 570). Tustin, CA: Ariel Ministries. / Lewis S. Chafer, </a:t>
                      </a:r>
                      <a:r>
                        <a:rPr kumimoji="0" lang="en-US" sz="1800" b="0" i="1" u="none" strike="noStrike" kern="1200" cap="none" spc="0" normalizeH="0" baseline="0" dirty="0">
                          <a:ln>
                            <a:noFill/>
                          </a:ln>
                          <a:solidFill>
                            <a:schemeClr val="tx1"/>
                          </a:solidFill>
                          <a:effectLst/>
                          <a:uLnTx/>
                          <a:uFillTx/>
                          <a:latin typeface="+mn-lt"/>
                          <a:ea typeface="+mn-ea"/>
                          <a:cs typeface="+mn-cs"/>
                        </a:rPr>
                        <a:t>Major Bible Themes </a:t>
                      </a:r>
                      <a:r>
                        <a:rPr kumimoji="0" lang="en-US" sz="1800" b="0" i="0" u="none" strike="noStrike" kern="1200" cap="none" spc="0" normalizeH="0" baseline="0" dirty="0">
                          <a:ln>
                            <a:noFill/>
                          </a:ln>
                          <a:solidFill>
                            <a:schemeClr val="tx1"/>
                          </a:solidFill>
                          <a:effectLst/>
                          <a:uLnTx/>
                          <a:uFillTx/>
                          <a:latin typeface="+mn-lt"/>
                          <a:ea typeface="+mn-ea"/>
                          <a:cs typeface="+mn-cs"/>
                        </a:rPr>
                        <a:t>(Rev. 1974., pgs. 139-149: DTS)</a:t>
                      </a:r>
                    </a:p>
                  </a:txBody>
                  <a:tcPr anchor="ctr"/>
                </a:tc>
                <a:tc hMerge="1">
                  <a:txBody>
                    <a:bodyPr/>
                    <a:lstStyle/>
                    <a:p>
                      <a:endParaRPr lang="en-US"/>
                    </a:p>
                  </a:txBody>
                  <a:tcPr/>
                </a:tc>
                <a:tc hMerge="1">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sz="2800" b="1" dirty="0">
                        <a:solidFill>
                          <a:srgbClr val="0000CC"/>
                        </a:solidFill>
                      </a:endParaRPr>
                    </a:p>
                  </a:txBody>
                  <a:tcPr anchor="ctr"/>
                </a:tc>
                <a:extLst>
                  <a:ext uri="{0D108BD9-81ED-4DB2-BD59-A6C34878D82A}">
                    <a16:rowId xmlns:a16="http://schemas.microsoft.com/office/drawing/2014/main" val="1916675242"/>
                  </a:ext>
                </a:extLst>
              </a:tr>
            </a:tbl>
          </a:graphicData>
        </a:graphic>
      </p:graphicFrame>
    </p:spTree>
    <p:extLst>
      <p:ext uri="{BB962C8B-B14F-4D97-AF65-F5344CB8AC3E}">
        <p14:creationId xmlns:p14="http://schemas.microsoft.com/office/powerpoint/2010/main" val="551702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5E0B92-B61C-4982-BA87-9DDB92BDE206}"/>
              </a:ext>
            </a:extLst>
          </p:cNvPr>
          <p:cNvSpPr>
            <a:spLocks noGrp="1"/>
          </p:cNvSpPr>
          <p:nvPr>
            <p:ph idx="1"/>
          </p:nvPr>
        </p:nvSpPr>
        <p:spPr>
          <a:xfrm>
            <a:off x="2278049" y="1618449"/>
            <a:ext cx="7635902" cy="3925093"/>
          </a:xfrm>
        </p:spPr>
        <p:txBody>
          <a:bodyPr>
            <a:noAutofit/>
          </a:bodyPr>
          <a:lstStyle/>
          <a:p>
            <a:pPr marL="0" indent="0" algn="ctr">
              <a:lnSpc>
                <a:spcPct val="100000"/>
              </a:lnSpc>
              <a:spcBef>
                <a:spcPts val="0"/>
              </a:spcBef>
              <a:spcAft>
                <a:spcPts val="1800"/>
              </a:spcAft>
              <a:buNone/>
            </a:pPr>
            <a:r>
              <a:rPr lang="en-US" b="1" dirty="0"/>
              <a:t>Palestine vs. Israel as the Name of the Holy Land</a:t>
            </a:r>
            <a:br>
              <a:rPr lang="en-US" b="1" dirty="0"/>
            </a:br>
            <a:r>
              <a:rPr lang="en-US" sz="2400" b="1" dirty="0"/>
              <a:t>by Dr. Thomas S. McCall</a:t>
            </a:r>
            <a:endParaRPr lang="en-US" b="1" dirty="0"/>
          </a:p>
          <a:p>
            <a:pPr marL="0" indent="0">
              <a:lnSpc>
                <a:spcPct val="100000"/>
              </a:lnSpc>
              <a:spcBef>
                <a:spcPts val="0"/>
              </a:spcBef>
              <a:spcAft>
                <a:spcPts val="1800"/>
              </a:spcAft>
              <a:buNone/>
            </a:pPr>
            <a:r>
              <a:rPr lang="en-US" b="1" dirty="0"/>
              <a:t>TOPICS COVERED:</a:t>
            </a:r>
          </a:p>
          <a:p>
            <a:pPr marL="914400" lvl="1" indent="-457200">
              <a:lnSpc>
                <a:spcPct val="100000"/>
              </a:lnSpc>
              <a:spcBef>
                <a:spcPts val="0"/>
              </a:spcBef>
              <a:spcAft>
                <a:spcPts val="1200"/>
              </a:spcAft>
            </a:pPr>
            <a:r>
              <a:rPr lang="en-US" sz="2800" dirty="0"/>
              <a:t>Propaganda Use</a:t>
            </a:r>
          </a:p>
          <a:p>
            <a:pPr marL="914400" lvl="1" indent="-457200">
              <a:lnSpc>
                <a:spcPct val="100000"/>
              </a:lnSpc>
              <a:spcBef>
                <a:spcPts val="0"/>
              </a:spcBef>
              <a:spcAft>
                <a:spcPts val="1200"/>
              </a:spcAft>
            </a:pPr>
            <a:r>
              <a:rPr lang="en-US" sz="2800" dirty="0"/>
              <a:t>Biblical Use</a:t>
            </a:r>
          </a:p>
          <a:p>
            <a:pPr marL="914400" lvl="1" indent="-457200">
              <a:lnSpc>
                <a:spcPct val="100000"/>
              </a:lnSpc>
              <a:spcBef>
                <a:spcPts val="0"/>
              </a:spcBef>
              <a:spcAft>
                <a:spcPts val="1200"/>
              </a:spcAft>
            </a:pPr>
            <a:r>
              <a:rPr lang="en-US" sz="2800" dirty="0"/>
              <a:t>History of the Term</a:t>
            </a:r>
          </a:p>
          <a:p>
            <a:pPr marL="914400" lvl="1" indent="-457200">
              <a:lnSpc>
                <a:spcPct val="100000"/>
              </a:lnSpc>
              <a:spcBef>
                <a:spcPts val="0"/>
              </a:spcBef>
              <a:spcAft>
                <a:spcPts val="1200"/>
              </a:spcAft>
            </a:pPr>
            <a:r>
              <a:rPr lang="en-US" sz="2800" dirty="0"/>
              <a:t>Christian Adoption</a:t>
            </a:r>
          </a:p>
          <a:p>
            <a:pPr marL="914400" lvl="1" indent="-457200">
              <a:lnSpc>
                <a:spcPct val="100000"/>
              </a:lnSpc>
              <a:spcBef>
                <a:spcPts val="0"/>
              </a:spcBef>
              <a:spcAft>
                <a:spcPts val="1200"/>
              </a:spcAft>
            </a:pPr>
            <a:r>
              <a:rPr lang="en-US" sz="2800" dirty="0"/>
              <a:t>Proper Designation</a:t>
            </a:r>
          </a:p>
        </p:txBody>
      </p:sp>
      <p:sp>
        <p:nvSpPr>
          <p:cNvPr id="5" name="TextBox 4">
            <a:extLst>
              <a:ext uri="{FF2B5EF4-FFF2-40B4-BE49-F238E27FC236}">
                <a16:creationId xmlns:a16="http://schemas.microsoft.com/office/drawing/2014/main" id="{D677219F-8F40-4DF7-9EE7-09C661E4C2C0}"/>
              </a:ext>
            </a:extLst>
          </p:cNvPr>
          <p:cNvSpPr txBox="1"/>
          <p:nvPr/>
        </p:nvSpPr>
        <p:spPr>
          <a:xfrm>
            <a:off x="598884" y="6476582"/>
            <a:ext cx="10994232" cy="338554"/>
          </a:xfrm>
          <a:prstGeom prst="rect">
            <a:avLst/>
          </a:prstGeom>
          <a:noFill/>
        </p:spPr>
        <p:txBody>
          <a:bodyPr wrap="square">
            <a:spAutoFit/>
          </a:bodyPr>
          <a:lstStyle/>
          <a:p>
            <a:r>
              <a:rPr lang="en-US" sz="1600" dirty="0">
                <a:hlinkClick r:id="rId3"/>
              </a:rPr>
              <a:t>https://www.levitt.com/essays/palestine</a:t>
            </a:r>
            <a:r>
              <a:rPr lang="en-US" sz="1600" dirty="0"/>
              <a:t>; This article appeared originally in the December 1997 Levitt Letter. Accessed 10-04-2021 </a:t>
            </a:r>
          </a:p>
        </p:txBody>
      </p:sp>
      <p:pic>
        <p:nvPicPr>
          <p:cNvPr id="7" name="Picture 6">
            <a:extLst>
              <a:ext uri="{FF2B5EF4-FFF2-40B4-BE49-F238E27FC236}">
                <a16:creationId xmlns:a16="http://schemas.microsoft.com/office/drawing/2014/main" id="{E1D989EA-2427-4BF4-B8EB-C3B52E2C2064}"/>
              </a:ext>
            </a:extLst>
          </p:cNvPr>
          <p:cNvPicPr>
            <a:picLocks noChangeAspect="1"/>
          </p:cNvPicPr>
          <p:nvPr/>
        </p:nvPicPr>
        <p:blipFill>
          <a:blip r:embed="rId4"/>
          <a:stretch>
            <a:fillRect/>
          </a:stretch>
        </p:blipFill>
        <p:spPr>
          <a:xfrm>
            <a:off x="2278049" y="185744"/>
            <a:ext cx="7635902" cy="1318374"/>
          </a:xfrm>
          <a:prstGeom prst="rect">
            <a:avLst/>
          </a:prstGeom>
        </p:spPr>
      </p:pic>
    </p:spTree>
    <p:extLst>
      <p:ext uri="{BB962C8B-B14F-4D97-AF65-F5344CB8AC3E}">
        <p14:creationId xmlns:p14="http://schemas.microsoft.com/office/powerpoint/2010/main" val="39773303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8AD4DB-F214-43E1-86E9-416AD436C3F6}"/>
              </a:ext>
            </a:extLst>
          </p:cNvPr>
          <p:cNvPicPr>
            <a:picLocks noChangeAspect="1"/>
          </p:cNvPicPr>
          <p:nvPr/>
        </p:nvPicPr>
        <p:blipFill>
          <a:blip r:embed="rId3"/>
          <a:stretch>
            <a:fillRect/>
          </a:stretch>
        </p:blipFill>
        <p:spPr>
          <a:xfrm>
            <a:off x="3389142" y="1054402"/>
            <a:ext cx="5413717" cy="4749196"/>
          </a:xfrm>
          <a:prstGeom prst="rect">
            <a:avLst/>
          </a:prstGeom>
        </p:spPr>
      </p:pic>
    </p:spTree>
    <p:extLst>
      <p:ext uri="{BB962C8B-B14F-4D97-AF65-F5344CB8AC3E}">
        <p14:creationId xmlns:p14="http://schemas.microsoft.com/office/powerpoint/2010/main" val="2550209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dirty="0"/>
              <a:t>Review Session 12</a:t>
            </a:r>
          </a:p>
          <a:p>
            <a:pPr marL="914400" lvl="1" indent="-458788" algn="l">
              <a:lnSpc>
                <a:spcPct val="100000"/>
              </a:lnSpc>
              <a:spcBef>
                <a:spcPts val="0"/>
              </a:spcBef>
              <a:spcAft>
                <a:spcPts val="900"/>
              </a:spcAft>
              <a:buFont typeface="+mj-lt"/>
              <a:buAutoNum type="alphaUcPeriod"/>
            </a:pPr>
            <a:r>
              <a:rPr lang="en-US" sz="2800" dirty="0"/>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dirty="0"/>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b="1" dirty="0">
                <a:solidFill>
                  <a:srgbClr val="0000CC"/>
                </a:solidFill>
              </a:rPr>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232129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6428" y="1161553"/>
            <a:ext cx="6858000" cy="757712"/>
          </a:xfrm>
        </p:spPr>
        <p:txBody>
          <a:bodyPr anchor="ctr">
            <a:normAutofit fontScale="90000"/>
          </a:bodyPr>
          <a:lstStyle/>
          <a:p>
            <a:r>
              <a:rPr lang="en-US" b="1" dirty="0"/>
              <a:t>Biblical Dispensationalism</a:t>
            </a:r>
          </a:p>
        </p:txBody>
      </p:sp>
      <p:sp>
        <p:nvSpPr>
          <p:cNvPr id="3" name="Subtitle 2"/>
          <p:cNvSpPr>
            <a:spLocks noGrp="1"/>
          </p:cNvSpPr>
          <p:nvPr>
            <p:ph type="subTitle" idx="1"/>
          </p:nvPr>
        </p:nvSpPr>
        <p:spPr>
          <a:xfrm>
            <a:off x="2666428" y="2059710"/>
            <a:ext cx="6858000" cy="1699491"/>
          </a:xfrm>
        </p:spPr>
        <p:txBody>
          <a:bodyPr anchor="ctr">
            <a:noAutofit/>
          </a:bodyPr>
          <a:lstStyle/>
          <a:p>
            <a:r>
              <a:rPr lang="en-US" sz="3200" b="1" dirty="0"/>
              <a:t>Session 13 - The Dispensations</a:t>
            </a:r>
          </a:p>
          <a:p>
            <a:r>
              <a:rPr lang="en-US" sz="3200" b="1" dirty="0">
                <a:solidFill>
                  <a:srgbClr val="0000CC"/>
                </a:solidFill>
              </a:rPr>
              <a:t>Innocence - Conscience</a:t>
            </a:r>
          </a:p>
        </p:txBody>
      </p:sp>
      <p:pic>
        <p:nvPicPr>
          <p:cNvPr id="6" name="Picture 5"/>
          <p:cNvPicPr>
            <a:picLocks noChangeAspect="1"/>
          </p:cNvPicPr>
          <p:nvPr/>
        </p:nvPicPr>
        <p:blipFill>
          <a:blip r:embed="rId3"/>
          <a:stretch>
            <a:fillRect/>
          </a:stretch>
        </p:blipFill>
        <p:spPr>
          <a:xfrm>
            <a:off x="628649" y="4105385"/>
            <a:ext cx="10972801" cy="1645920"/>
          </a:xfrm>
          <a:prstGeom prst="rect">
            <a:avLst/>
          </a:prstGeom>
        </p:spPr>
      </p:pic>
    </p:spTree>
    <p:extLst>
      <p:ext uri="{BB962C8B-B14F-4D97-AF65-F5344CB8AC3E}">
        <p14:creationId xmlns:p14="http://schemas.microsoft.com/office/powerpoint/2010/main" val="18938536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D3E7D0-9C90-4E37-A21E-8009E4F08E16}"/>
              </a:ext>
            </a:extLst>
          </p:cNvPr>
          <p:cNvSpPr txBox="1">
            <a:spLocks/>
          </p:cNvSpPr>
          <p:nvPr/>
        </p:nvSpPr>
        <p:spPr>
          <a:xfrm>
            <a:off x="2667000" y="199414"/>
            <a:ext cx="6858000" cy="1393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The Story of the Bible is:</a:t>
            </a:r>
          </a:p>
          <a:p>
            <a:pPr algn="ctr"/>
            <a:r>
              <a:rPr lang="en-US" sz="3600" b="1" dirty="0">
                <a:latin typeface="+mn-lt"/>
              </a:rPr>
              <a:t>From a Garden to a City</a:t>
            </a:r>
          </a:p>
        </p:txBody>
      </p:sp>
      <p:pic>
        <p:nvPicPr>
          <p:cNvPr id="3" name="Picture 2">
            <a:extLst>
              <a:ext uri="{FF2B5EF4-FFF2-40B4-BE49-F238E27FC236}">
                <a16:creationId xmlns:a16="http://schemas.microsoft.com/office/drawing/2014/main" id="{3B3A3019-391C-413F-9991-831441490307}"/>
              </a:ext>
            </a:extLst>
          </p:cNvPr>
          <p:cNvPicPr>
            <a:picLocks noChangeAspect="1"/>
          </p:cNvPicPr>
          <p:nvPr/>
        </p:nvPicPr>
        <p:blipFill>
          <a:blip r:embed="rId3"/>
          <a:stretch>
            <a:fillRect/>
          </a:stretch>
        </p:blipFill>
        <p:spPr>
          <a:xfrm>
            <a:off x="551207" y="1915442"/>
            <a:ext cx="11089585" cy="4023709"/>
          </a:xfrm>
          <a:prstGeom prst="rect">
            <a:avLst/>
          </a:prstGeom>
        </p:spPr>
      </p:pic>
    </p:spTree>
    <p:extLst>
      <p:ext uri="{BB962C8B-B14F-4D97-AF65-F5344CB8AC3E}">
        <p14:creationId xmlns:p14="http://schemas.microsoft.com/office/powerpoint/2010/main" val="1339250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461963" indent="-461963">
              <a:buFont typeface="+mj-lt"/>
              <a:buAutoNum type="romanUcPeriod" startAt="2"/>
            </a:pPr>
            <a:r>
              <a:rPr lang="en-US" sz="3600" b="1" dirty="0">
                <a:latin typeface="+mn-lt"/>
              </a:rPr>
              <a:t>The 7 Dispensations</a:t>
            </a:r>
          </a:p>
        </p:txBody>
      </p:sp>
      <p:sp>
        <p:nvSpPr>
          <p:cNvPr id="3" name="Subtitle 2"/>
          <p:cNvSpPr>
            <a:spLocks noGrp="1"/>
          </p:cNvSpPr>
          <p:nvPr>
            <p:ph type="subTitle" idx="1"/>
          </p:nvPr>
        </p:nvSpPr>
        <p:spPr>
          <a:xfrm>
            <a:off x="3900617" y="1367328"/>
            <a:ext cx="5476968"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Civil Government </a:t>
            </a:r>
          </a:p>
          <a:p>
            <a:pPr marL="461963" lvl="2" indent="-454025" algn="l">
              <a:lnSpc>
                <a:spcPct val="100000"/>
              </a:lnSpc>
              <a:spcBef>
                <a:spcPts val="0"/>
              </a:spcBef>
              <a:spcAft>
                <a:spcPts val="1200"/>
              </a:spcAft>
              <a:buFont typeface="+mj-lt"/>
              <a:buAutoNum type="alphaUcPeriod"/>
            </a:pPr>
            <a:r>
              <a:rPr lang="en-US" sz="2800" dirty="0"/>
              <a:t>Promise / Patriarchal Rule</a:t>
            </a:r>
          </a:p>
          <a:p>
            <a:pPr marL="461963" lvl="2" indent="-454025" algn="l">
              <a:lnSpc>
                <a:spcPct val="100000"/>
              </a:lnSpc>
              <a:spcBef>
                <a:spcPts val="0"/>
              </a:spcBef>
              <a:spcAft>
                <a:spcPts val="1200"/>
              </a:spcAft>
              <a:buFont typeface="+mj-lt"/>
              <a:buAutoNum type="alphaUcPeriod"/>
            </a:pPr>
            <a:r>
              <a:rPr lang="en-US" sz="2800" dirty="0"/>
              <a:t>Law-Israel / Mosaic Law</a:t>
            </a:r>
          </a:p>
          <a:p>
            <a:pPr marL="461963" lvl="2" indent="-454025" algn="l">
              <a:lnSpc>
                <a:spcPct val="100000"/>
              </a:lnSpc>
              <a:spcBef>
                <a:spcPts val="0"/>
              </a:spcBef>
              <a:spcAft>
                <a:spcPts val="1200"/>
              </a:spcAft>
              <a:buFont typeface="+mj-lt"/>
              <a:buAutoNum type="alphaUcPeriod"/>
            </a:pPr>
            <a:r>
              <a:rPr lang="en-US" sz="2800" dirty="0"/>
              <a:t>Grace-Church Age / 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40942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3D3E7D0-9C90-4E37-A21E-8009E4F08E16}"/>
              </a:ext>
            </a:extLst>
          </p:cNvPr>
          <p:cNvSpPr txBox="1">
            <a:spLocks/>
          </p:cNvSpPr>
          <p:nvPr/>
        </p:nvSpPr>
        <p:spPr>
          <a:xfrm>
            <a:off x="606175" y="199414"/>
            <a:ext cx="10962526" cy="13930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latin typeface="+mn-lt"/>
              </a:rPr>
              <a:t>The Story of the Bible:</a:t>
            </a:r>
          </a:p>
          <a:p>
            <a:pPr algn="ctr"/>
            <a:r>
              <a:rPr lang="en-US" sz="3600" b="1" dirty="0">
                <a:latin typeface="+mn-lt"/>
              </a:rPr>
              <a:t>From a Garden to a City, </a:t>
            </a:r>
            <a:r>
              <a:rPr lang="en-US" sz="3600" b="1" i="1" u="sng" dirty="0">
                <a:solidFill>
                  <a:srgbClr val="0000CC"/>
                </a:solidFill>
                <a:latin typeface="+mn-lt"/>
                <a:ea typeface="+mn-ea"/>
                <a:cs typeface="+mn-cs"/>
              </a:rPr>
              <a:t>and Beyond!</a:t>
            </a:r>
          </a:p>
        </p:txBody>
      </p:sp>
      <p:pic>
        <p:nvPicPr>
          <p:cNvPr id="2" name="Picture 1">
            <a:extLst>
              <a:ext uri="{FF2B5EF4-FFF2-40B4-BE49-F238E27FC236}">
                <a16:creationId xmlns:a16="http://schemas.microsoft.com/office/drawing/2014/main" id="{44784635-874E-457F-B55F-4DB6859C99E6}"/>
              </a:ext>
            </a:extLst>
          </p:cNvPr>
          <p:cNvPicPr>
            <a:picLocks noChangeAspect="1"/>
          </p:cNvPicPr>
          <p:nvPr/>
        </p:nvPicPr>
        <p:blipFill>
          <a:blip r:embed="rId3"/>
          <a:stretch>
            <a:fillRect/>
          </a:stretch>
        </p:blipFill>
        <p:spPr>
          <a:xfrm>
            <a:off x="2524125" y="1617957"/>
            <a:ext cx="7143750" cy="4762500"/>
          </a:xfrm>
          <a:prstGeom prst="rect">
            <a:avLst/>
          </a:prstGeom>
        </p:spPr>
      </p:pic>
    </p:spTree>
    <p:extLst>
      <p:ext uri="{BB962C8B-B14F-4D97-AF65-F5344CB8AC3E}">
        <p14:creationId xmlns:p14="http://schemas.microsoft.com/office/powerpoint/2010/main" val="428193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461963" indent="-461963">
              <a:buFont typeface="+mj-lt"/>
              <a:buAutoNum type="romanUcPeriod" startAt="2"/>
            </a:pPr>
            <a:r>
              <a:rPr lang="en-US" sz="3600" b="1" dirty="0">
                <a:latin typeface="+mn-lt"/>
              </a:rPr>
              <a:t>The 7 Dispensations</a:t>
            </a:r>
          </a:p>
        </p:txBody>
      </p:sp>
      <p:sp>
        <p:nvSpPr>
          <p:cNvPr id="3" name="Subtitle 2"/>
          <p:cNvSpPr>
            <a:spLocks noGrp="1"/>
          </p:cNvSpPr>
          <p:nvPr>
            <p:ph type="subTitle" idx="1"/>
          </p:nvPr>
        </p:nvSpPr>
        <p:spPr>
          <a:xfrm>
            <a:off x="3900618" y="1367328"/>
            <a:ext cx="5519697"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b="1" u="sng" dirty="0"/>
              <a:t>Innocence / </a:t>
            </a:r>
            <a:r>
              <a:rPr lang="en-US" sz="2800" b="1" u="sng" dirty="0">
                <a:solidFill>
                  <a:srgbClr val="0000CC"/>
                </a:solidFill>
              </a:rPr>
              <a:t>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dirty="0"/>
              <a:t>Human / Civil Government </a:t>
            </a:r>
          </a:p>
          <a:p>
            <a:pPr marL="461963" lvl="2" indent="-454025" algn="l">
              <a:lnSpc>
                <a:spcPct val="100000"/>
              </a:lnSpc>
              <a:spcBef>
                <a:spcPts val="0"/>
              </a:spcBef>
              <a:spcAft>
                <a:spcPts val="1200"/>
              </a:spcAft>
              <a:buFont typeface="+mj-lt"/>
              <a:buAutoNum type="alphaUcPeriod"/>
            </a:pPr>
            <a:r>
              <a:rPr lang="en-US" sz="2800" dirty="0"/>
              <a:t>Promise / Patriarchal Rule</a:t>
            </a:r>
          </a:p>
          <a:p>
            <a:pPr marL="461963" lvl="2" indent="-454025" algn="l">
              <a:lnSpc>
                <a:spcPct val="100000"/>
              </a:lnSpc>
              <a:spcBef>
                <a:spcPts val="0"/>
              </a:spcBef>
              <a:spcAft>
                <a:spcPts val="1200"/>
              </a:spcAft>
              <a:buFont typeface="+mj-lt"/>
              <a:buAutoNum type="alphaUcPeriod"/>
            </a:pPr>
            <a:r>
              <a:rPr lang="en-US" sz="2800" dirty="0"/>
              <a:t>Law-Israel / Mosaic Law</a:t>
            </a:r>
          </a:p>
          <a:p>
            <a:pPr marL="461963" lvl="2" indent="-454025" algn="l">
              <a:lnSpc>
                <a:spcPct val="100000"/>
              </a:lnSpc>
              <a:spcBef>
                <a:spcPts val="0"/>
              </a:spcBef>
              <a:spcAft>
                <a:spcPts val="1200"/>
              </a:spcAft>
              <a:buFont typeface="+mj-lt"/>
              <a:buAutoNum type="alphaUcPeriod"/>
            </a:pPr>
            <a:r>
              <a:rPr lang="en-US" sz="2800" dirty="0"/>
              <a:t>Grace-Church Age / 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90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spcBef>
                <a:spcPts val="750"/>
              </a:spcBef>
              <a:buFont typeface="+mj-lt"/>
              <a:buAutoNum type="alphaUcPeriod"/>
            </a:pPr>
            <a:r>
              <a:rPr lang="en-US" sz="3600" b="1" dirty="0">
                <a:latin typeface="+mn-lt"/>
              </a:rPr>
              <a:t>Innocence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20996" y="1093863"/>
            <a:ext cx="2152234" cy="5486400"/>
          </a:xfrm>
          <a:prstGeom prst="rect">
            <a:avLst/>
          </a:prstGeom>
        </p:spPr>
      </p:pic>
      <p:pic>
        <p:nvPicPr>
          <p:cNvPr id="3" name="Picture 2">
            <a:extLst>
              <a:ext uri="{FF2B5EF4-FFF2-40B4-BE49-F238E27FC236}">
                <a16:creationId xmlns:a16="http://schemas.microsoft.com/office/drawing/2014/main" id="{1E706326-B847-4643-BF76-CFB2F44A21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89596" y="1093863"/>
            <a:ext cx="2448315" cy="1371600"/>
          </a:xfrm>
          <a:prstGeom prst="rect">
            <a:avLst/>
          </a:prstGeom>
        </p:spPr>
      </p:pic>
      <p:pic>
        <p:nvPicPr>
          <p:cNvPr id="5" name="Picture 4">
            <a:extLst>
              <a:ext uri="{FF2B5EF4-FFF2-40B4-BE49-F238E27FC236}">
                <a16:creationId xmlns:a16="http://schemas.microsoft.com/office/drawing/2014/main" id="{57118103-0E42-4F67-B0AE-CE6A738FE4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29739" y="2682657"/>
            <a:ext cx="2454382" cy="1820332"/>
          </a:xfrm>
          <a:prstGeom prst="rect">
            <a:avLst/>
          </a:prstGeom>
        </p:spPr>
      </p:pic>
      <p:pic>
        <p:nvPicPr>
          <p:cNvPr id="6" name="Picture 5">
            <a:extLst>
              <a:ext uri="{FF2B5EF4-FFF2-40B4-BE49-F238E27FC236}">
                <a16:creationId xmlns:a16="http://schemas.microsoft.com/office/drawing/2014/main" id="{67416993-BF1F-4E68-92E7-EB5077E676B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340630" y="2682657"/>
            <a:ext cx="2354901" cy="1371600"/>
          </a:xfrm>
          <a:prstGeom prst="rect">
            <a:avLst/>
          </a:prstGeom>
        </p:spPr>
      </p:pic>
      <p:pic>
        <p:nvPicPr>
          <p:cNvPr id="7" name="Picture 6">
            <a:extLst>
              <a:ext uri="{FF2B5EF4-FFF2-40B4-BE49-F238E27FC236}">
                <a16:creationId xmlns:a16="http://schemas.microsoft.com/office/drawing/2014/main" id="{DE3CDB6A-B3F3-4DF6-9B83-D1EDBF4AF14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29739" y="4720183"/>
            <a:ext cx="2454382" cy="1533989"/>
          </a:xfrm>
          <a:prstGeom prst="rect">
            <a:avLst/>
          </a:prstGeom>
        </p:spPr>
      </p:pic>
      <p:pic>
        <p:nvPicPr>
          <p:cNvPr id="8" name="Picture 7">
            <a:extLst>
              <a:ext uri="{FF2B5EF4-FFF2-40B4-BE49-F238E27FC236}">
                <a16:creationId xmlns:a16="http://schemas.microsoft.com/office/drawing/2014/main" id="{6D906CB9-B195-4975-86D1-CE48CA10CC4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40631" y="4723485"/>
            <a:ext cx="2354901" cy="1530686"/>
          </a:xfrm>
          <a:prstGeom prst="rect">
            <a:avLst/>
          </a:prstGeom>
        </p:spPr>
      </p:pic>
    </p:spTree>
    <p:extLst>
      <p:ext uri="{BB962C8B-B14F-4D97-AF65-F5344CB8AC3E}">
        <p14:creationId xmlns:p14="http://schemas.microsoft.com/office/powerpoint/2010/main" val="1809157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b="1" dirty="0">
                <a:solidFill>
                  <a:srgbClr val="0000CC"/>
                </a:solidFill>
              </a:rPr>
              <a:t>Review Session 12</a:t>
            </a:r>
          </a:p>
          <a:p>
            <a:pPr marL="914400" lvl="1" indent="-458788" algn="l">
              <a:lnSpc>
                <a:spcPct val="100000"/>
              </a:lnSpc>
              <a:spcBef>
                <a:spcPts val="0"/>
              </a:spcBef>
              <a:spcAft>
                <a:spcPts val="900"/>
              </a:spcAft>
              <a:buFont typeface="+mj-lt"/>
              <a:buAutoNum type="alphaUcPeriod"/>
            </a:pPr>
            <a:r>
              <a:rPr lang="en-US" sz="2800" b="1" u="sng" dirty="0">
                <a:solidFill>
                  <a:srgbClr val="0000CC"/>
                </a:solidFill>
              </a:rPr>
              <a:t>Fundamental Aspects of Dispensationalism</a:t>
            </a:r>
          </a:p>
          <a:p>
            <a:pPr marL="1371600" lvl="2" indent="-457200" algn="l">
              <a:lnSpc>
                <a:spcPct val="100000"/>
              </a:lnSpc>
              <a:spcBef>
                <a:spcPts val="0"/>
              </a:spcBef>
              <a:spcAft>
                <a:spcPts val="900"/>
              </a:spcAft>
              <a:buFont typeface="+mj-lt"/>
              <a:buAutoNum type="arabicPeriod"/>
            </a:pPr>
            <a:r>
              <a:rPr lang="en-US" sz="2800" b="1" u="sng" dirty="0">
                <a:solidFill>
                  <a:srgbClr val="0000CC"/>
                </a:solidFill>
              </a:rPr>
              <a:t>What is a Dispensation</a:t>
            </a:r>
            <a:r>
              <a:rPr lang="en-US" sz="2800" b="1" dirty="0">
                <a:solidFill>
                  <a:srgbClr val="0000CC"/>
                </a:solidFill>
              </a:rPr>
              <a:t>?</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dirty="0"/>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332039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777D3DB-2F28-4593-AFC2-44CF5B330F87}"/>
              </a:ext>
            </a:extLst>
          </p:cNvPr>
          <p:cNvSpPr txBox="1">
            <a:spLocks/>
          </p:cNvSpPr>
          <p:nvPr/>
        </p:nvSpPr>
        <p:spPr>
          <a:xfrm>
            <a:off x="2194312" y="190869"/>
            <a:ext cx="7803379"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a:pPr>
            <a:r>
              <a:rPr lang="en-US" sz="3600" b="1" dirty="0">
                <a:latin typeface="+mn-lt"/>
              </a:rPr>
              <a:t>Innocence (Genesis 1:28–3:6; </a:t>
            </a:r>
            <a:r>
              <a:rPr lang="en-US" sz="3600" b="1" dirty="0">
                <a:solidFill>
                  <a:srgbClr val="0000CC"/>
                </a:solidFill>
                <a:latin typeface="+mn-lt"/>
              </a:rPr>
              <a:t>1:3-3:6</a:t>
            </a:r>
            <a:r>
              <a:rPr lang="en-US" sz="3600" b="1" dirty="0">
                <a:latin typeface="+mn-lt"/>
              </a:rPr>
              <a:t>)</a:t>
            </a:r>
          </a:p>
        </p:txBody>
      </p:sp>
      <p:sp>
        <p:nvSpPr>
          <p:cNvPr id="2" name="Rectangle 1">
            <a:extLst>
              <a:ext uri="{FF2B5EF4-FFF2-40B4-BE49-F238E27FC236}">
                <a16:creationId xmlns:a16="http://schemas.microsoft.com/office/drawing/2014/main" id="{6547443E-2D7F-4ADF-BA87-DD24D1CD7400}"/>
              </a:ext>
            </a:extLst>
          </p:cNvPr>
          <p:cNvSpPr/>
          <p:nvPr/>
        </p:nvSpPr>
        <p:spPr>
          <a:xfrm>
            <a:off x="609600" y="1405369"/>
            <a:ext cx="10972799" cy="4047262"/>
          </a:xfrm>
          <a:prstGeom prst="rect">
            <a:avLst/>
          </a:prstGeom>
        </p:spPr>
        <p:txBody>
          <a:bodyPr wrap="square">
            <a:spAutoFit/>
          </a:bodyPr>
          <a:lstStyle/>
          <a:p>
            <a:pPr marL="233363" indent="-233363" algn="just">
              <a:spcAft>
                <a:spcPts val="600"/>
              </a:spcAft>
              <a:buFont typeface="Arial" panose="020B0604020202020204" pitchFamily="34" charset="0"/>
              <a:buChar char="•"/>
            </a:pPr>
            <a:r>
              <a:rPr lang="en-US" sz="2800" dirty="0"/>
              <a:t>The Dispensation of Innocence begins with the creation of Adam and Eve and God's commissioning of them. The dispensation of Innocence was a time when mankind, through Adam (Rom. 5:12-21; 1 Cor. 15:21,22), was created morally good but able to fall into sin. This apparently short-lived age ceased at the Fall into sin as recorded in Genesis 3. </a:t>
            </a:r>
          </a:p>
          <a:p>
            <a:pPr marL="233363" indent="-233363" algn="just">
              <a:spcAft>
                <a:spcPts val="600"/>
              </a:spcAft>
              <a:buFont typeface="Arial" panose="020B0604020202020204" pitchFamily="34" charset="0"/>
              <a:buChar char="•"/>
            </a:pPr>
            <a:r>
              <a:rPr lang="en-US" sz="2800" dirty="0"/>
              <a:t>God's revelation of His will was </a:t>
            </a:r>
            <a:r>
              <a:rPr lang="en-US" sz="2800" b="1" i="1" dirty="0">
                <a:solidFill>
                  <a:srgbClr val="0000CC"/>
                </a:solidFill>
              </a:rPr>
              <a:t>"from the tree of the knowledge of good and evil you shall not eat"</a:t>
            </a:r>
            <a:r>
              <a:rPr lang="en-US" sz="2800" dirty="0"/>
              <a:t> (Gen. 2:17). Man's responsibility was </a:t>
            </a:r>
            <a:r>
              <a:rPr lang="en-US" sz="2800" b="1" i="1" dirty="0">
                <a:solidFill>
                  <a:srgbClr val="0000CC"/>
                </a:solidFill>
              </a:rPr>
              <a:t>to obey God and not partake</a:t>
            </a:r>
            <a:r>
              <a:rPr lang="en-US" sz="2800" dirty="0"/>
              <a:t>. The consequences were: </a:t>
            </a:r>
            <a:r>
              <a:rPr lang="en-US" sz="2800" b="1" i="1" dirty="0">
                <a:solidFill>
                  <a:srgbClr val="0000CC"/>
                </a:solidFill>
              </a:rPr>
              <a:t>"for in the day that you eat from it you shall surely die"</a:t>
            </a:r>
            <a:r>
              <a:rPr lang="en-US" sz="2800" dirty="0"/>
              <a:t> (Gen. 2:17).</a:t>
            </a:r>
          </a:p>
        </p:txBody>
      </p:sp>
      <p:sp>
        <p:nvSpPr>
          <p:cNvPr id="4" name="Rectangle 3">
            <a:extLst>
              <a:ext uri="{FF2B5EF4-FFF2-40B4-BE49-F238E27FC236}">
                <a16:creationId xmlns:a16="http://schemas.microsoft.com/office/drawing/2014/main" id="{F2C57BCA-AAEC-4040-BDF0-7062C423952E}"/>
              </a:ext>
            </a:extLst>
          </p:cNvPr>
          <p:cNvSpPr/>
          <p:nvPr/>
        </p:nvSpPr>
        <p:spPr>
          <a:xfrm>
            <a:off x="2171700" y="6349019"/>
            <a:ext cx="7848600" cy="369332"/>
          </a:xfrm>
          <a:prstGeom prst="rect">
            <a:avLst/>
          </a:prstGeom>
        </p:spPr>
        <p:txBody>
          <a:bodyPr wrap="square">
            <a:spAutoFit/>
          </a:bodyPr>
          <a:lstStyle/>
          <a:p>
            <a:r>
              <a:rPr lang="en-US" dirty="0"/>
              <a:t>http://www.pre-trib.org/articles/view/covenants-dispensations-part-10#_ednref3</a:t>
            </a:r>
          </a:p>
        </p:txBody>
      </p:sp>
    </p:spTree>
    <p:extLst>
      <p:ext uri="{BB962C8B-B14F-4D97-AF65-F5344CB8AC3E}">
        <p14:creationId xmlns:p14="http://schemas.microsoft.com/office/powerpoint/2010/main" val="1209423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7443E-2D7F-4ADF-BA87-DD24D1CD7400}"/>
              </a:ext>
            </a:extLst>
          </p:cNvPr>
          <p:cNvSpPr/>
          <p:nvPr/>
        </p:nvSpPr>
        <p:spPr>
          <a:xfrm>
            <a:off x="603367" y="1383870"/>
            <a:ext cx="10985265" cy="4401205"/>
          </a:xfrm>
          <a:prstGeom prst="rect">
            <a:avLst/>
          </a:prstGeom>
        </p:spPr>
        <p:txBody>
          <a:bodyPr wrap="square">
            <a:spAutoFit/>
          </a:bodyPr>
          <a:lstStyle/>
          <a:p>
            <a:pPr algn="just">
              <a:spcAft>
                <a:spcPts val="600"/>
              </a:spcAft>
            </a:pPr>
            <a:r>
              <a:rPr lang="en-US" sz="2800" dirty="0"/>
              <a:t>This first dispensation is usually called Innocency. Although this term is not a good description of Adam’s condition before the Fall, it may be the best single word. Yet the word innocent seems too neutral. </a:t>
            </a:r>
            <a:r>
              <a:rPr lang="en-US" sz="2800" b="1" u="sng" dirty="0">
                <a:solidFill>
                  <a:srgbClr val="0000CC"/>
                </a:solidFill>
              </a:rPr>
              <a:t>Adam was not created merely innocent but with a positive holiness that enabled him to have face-to-face communication with God</a:t>
            </a:r>
            <a:r>
              <a:rPr lang="en-US" sz="2800" dirty="0"/>
              <a:t>. Nevertheless, his holiness was not the same as the Creator’s, for it was limited by virtue of Adam’s being a creature. Also, his holiness was </a:t>
            </a:r>
            <a:r>
              <a:rPr lang="en-US" sz="2800" b="1" u="sng" dirty="0">
                <a:solidFill>
                  <a:srgbClr val="0000CC"/>
                </a:solidFill>
              </a:rPr>
              <a:t>unconfirmed</a:t>
            </a:r>
            <a:r>
              <a:rPr lang="en-US" sz="2800" dirty="0"/>
              <a:t> until he could successfully pass the tests placed before him. Therefore, it seems that Adam’s moral condition before God in those days of “innocency” was that of </a:t>
            </a:r>
            <a:r>
              <a:rPr lang="en-US" sz="2800" b="1" dirty="0">
                <a:solidFill>
                  <a:srgbClr val="0000CC"/>
                </a:solidFill>
              </a:rPr>
              <a:t>“</a:t>
            </a:r>
            <a:r>
              <a:rPr lang="en-US" sz="2800" b="1" u="sng" dirty="0">
                <a:solidFill>
                  <a:srgbClr val="0000CC"/>
                </a:solidFill>
              </a:rPr>
              <a:t>unconfirmed creaturely holiness</a:t>
            </a:r>
            <a:r>
              <a:rPr lang="en-US" sz="2800" b="1" dirty="0">
                <a:solidFill>
                  <a:srgbClr val="0000CC"/>
                </a:solidFill>
              </a:rPr>
              <a:t>”</a:t>
            </a:r>
            <a:r>
              <a:rPr lang="en-US" sz="2800" dirty="0"/>
              <a:t>. In this economy </a:t>
            </a:r>
            <a:r>
              <a:rPr lang="en-US" sz="2800" b="1" dirty="0">
                <a:solidFill>
                  <a:srgbClr val="0000CC"/>
                </a:solidFill>
              </a:rPr>
              <a:t>the key person </a:t>
            </a:r>
            <a:r>
              <a:rPr lang="en-US" sz="2800" dirty="0"/>
              <a:t>. . .</a:t>
            </a:r>
          </a:p>
        </p:txBody>
      </p:sp>
      <p:pic>
        <p:nvPicPr>
          <p:cNvPr id="3" name="Picture 2">
            <a:extLst>
              <a:ext uri="{FF2B5EF4-FFF2-40B4-BE49-F238E27FC236}">
                <a16:creationId xmlns:a16="http://schemas.microsoft.com/office/drawing/2014/main" id="{3CDC392E-2AC0-4B1E-BB6D-9732C4887CCA}"/>
              </a:ext>
            </a:extLst>
          </p:cNvPr>
          <p:cNvPicPr>
            <a:picLocks noChangeAspect="1"/>
          </p:cNvPicPr>
          <p:nvPr/>
        </p:nvPicPr>
        <p:blipFill>
          <a:blip r:embed="rId3"/>
          <a:stretch>
            <a:fillRect/>
          </a:stretch>
        </p:blipFill>
        <p:spPr>
          <a:xfrm>
            <a:off x="605794" y="67574"/>
            <a:ext cx="680085" cy="914400"/>
          </a:xfrm>
          <a:prstGeom prst="rect">
            <a:avLst/>
          </a:prstGeom>
        </p:spPr>
      </p:pic>
      <p:sp>
        <p:nvSpPr>
          <p:cNvPr id="5" name="Title 1">
            <a:extLst>
              <a:ext uri="{FF2B5EF4-FFF2-40B4-BE49-F238E27FC236}">
                <a16:creationId xmlns:a16="http://schemas.microsoft.com/office/drawing/2014/main" id="{37A3CF75-0020-4CD2-BE94-AF830068446A}"/>
              </a:ext>
            </a:extLst>
          </p:cNvPr>
          <p:cNvSpPr txBox="1">
            <a:spLocks/>
          </p:cNvSpPr>
          <p:nvPr/>
        </p:nvSpPr>
        <p:spPr>
          <a:xfrm>
            <a:off x="2194312" y="190869"/>
            <a:ext cx="7803379"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a:pPr>
            <a:r>
              <a:rPr lang="en-US" sz="3600" b="1" dirty="0">
                <a:latin typeface="+mn-lt"/>
              </a:rPr>
              <a:t>Innocence (Genesis 1:28–3:6; </a:t>
            </a:r>
            <a:r>
              <a:rPr lang="en-US" sz="3600" b="1" dirty="0">
                <a:solidFill>
                  <a:srgbClr val="0000CC"/>
                </a:solidFill>
                <a:latin typeface="+mn-lt"/>
              </a:rPr>
              <a:t>1:3-3:6</a:t>
            </a:r>
            <a:r>
              <a:rPr lang="en-US" sz="3600" b="1" dirty="0">
                <a:latin typeface="+mn-lt"/>
              </a:rPr>
              <a:t>)</a:t>
            </a:r>
          </a:p>
        </p:txBody>
      </p:sp>
      <p:sp>
        <p:nvSpPr>
          <p:cNvPr id="4" name="Rectangle 3">
            <a:extLst>
              <a:ext uri="{FF2B5EF4-FFF2-40B4-BE49-F238E27FC236}">
                <a16:creationId xmlns:a16="http://schemas.microsoft.com/office/drawing/2014/main" id="{4FE72F6F-BF7A-465B-AEBD-7FC8D98C6E8B}"/>
              </a:ext>
            </a:extLst>
          </p:cNvPr>
          <p:cNvSpPr/>
          <p:nvPr/>
        </p:nvSpPr>
        <p:spPr>
          <a:xfrm>
            <a:off x="1645920" y="6411976"/>
            <a:ext cx="8900160" cy="369332"/>
          </a:xfrm>
          <a:prstGeom prst="rect">
            <a:avLst/>
          </a:prstGeom>
        </p:spPr>
        <p:txBody>
          <a:bodyPr wrap="square">
            <a:spAutoFit/>
          </a:bodyPr>
          <a:lstStyle/>
          <a:p>
            <a:r>
              <a:rPr lang="en-US" dirty="0"/>
              <a:t>Ryrie, C. C. (1995). Dispensationalism (Rev. and expanded., p. 59). Chicago: Moody Publishers.</a:t>
            </a:r>
          </a:p>
        </p:txBody>
      </p:sp>
    </p:spTree>
    <p:extLst>
      <p:ext uri="{BB962C8B-B14F-4D97-AF65-F5344CB8AC3E}">
        <p14:creationId xmlns:p14="http://schemas.microsoft.com/office/powerpoint/2010/main" val="2849931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47443E-2D7F-4ADF-BA87-DD24D1CD7400}"/>
              </a:ext>
            </a:extLst>
          </p:cNvPr>
          <p:cNvSpPr/>
          <p:nvPr/>
        </p:nvSpPr>
        <p:spPr>
          <a:xfrm>
            <a:off x="605794" y="1389065"/>
            <a:ext cx="10985265" cy="3970318"/>
          </a:xfrm>
          <a:prstGeom prst="rect">
            <a:avLst/>
          </a:prstGeom>
        </p:spPr>
        <p:txBody>
          <a:bodyPr wrap="square">
            <a:spAutoFit/>
          </a:bodyPr>
          <a:lstStyle/>
          <a:p>
            <a:pPr algn="just">
              <a:spcAft>
                <a:spcPts val="600"/>
              </a:spcAft>
            </a:pPr>
            <a:r>
              <a:rPr lang="en-US" sz="2800" dirty="0"/>
              <a:t>. . . </a:t>
            </a:r>
            <a:r>
              <a:rPr lang="en-US" sz="2800" b="1" dirty="0">
                <a:solidFill>
                  <a:srgbClr val="0000CC"/>
                </a:solidFill>
              </a:rPr>
              <a:t>was Adam</a:t>
            </a:r>
            <a:r>
              <a:rPr lang="en-US" sz="2800" dirty="0"/>
              <a:t>; indeed, we ought to consider it a dispensation, or stewardship, to Adam </a:t>
            </a:r>
            <a:r>
              <a:rPr lang="en-US" sz="2800" i="1" dirty="0"/>
              <a:t>(as all the dispensations from the human viewpoint are stewardships)</a:t>
            </a:r>
            <a:r>
              <a:rPr lang="en-US" sz="2800" dirty="0"/>
              <a:t>. His </a:t>
            </a:r>
            <a:r>
              <a:rPr lang="en-US" sz="2800" b="1" dirty="0">
                <a:solidFill>
                  <a:srgbClr val="0000CC"/>
                </a:solidFill>
              </a:rPr>
              <a:t>responsibilities</a:t>
            </a:r>
            <a:r>
              <a:rPr lang="en-US" sz="2800" dirty="0"/>
              <a:t> involved maintaining the garden and not eating of the fruit of the Tree of Knowledge of Good and Evil. He </a:t>
            </a:r>
            <a:r>
              <a:rPr lang="en-US" sz="2800" b="1" dirty="0">
                <a:solidFill>
                  <a:srgbClr val="0000CC"/>
                </a:solidFill>
              </a:rPr>
              <a:t>failed</a:t>
            </a:r>
            <a:r>
              <a:rPr lang="en-US" sz="2800" dirty="0"/>
              <a:t> the test about eating, and, as a result, </a:t>
            </a:r>
            <a:r>
              <a:rPr lang="en-US" sz="2800" b="1" dirty="0">
                <a:solidFill>
                  <a:srgbClr val="0000CC"/>
                </a:solidFill>
              </a:rPr>
              <a:t>far-reaching judgments</a:t>
            </a:r>
            <a:r>
              <a:rPr lang="en-US" sz="2800" dirty="0"/>
              <a:t> were pronounced on him, his wife, mankind, the serpent, and the creation. At the same time that God pronounced judgment, He also graciously intervened, promised a Redeemer, and made immediate provision for the acceptability of Adam and Eve in their sinful condition before God.</a:t>
            </a:r>
          </a:p>
        </p:txBody>
      </p:sp>
      <p:sp>
        <p:nvSpPr>
          <p:cNvPr id="7" name="Title 1">
            <a:extLst>
              <a:ext uri="{FF2B5EF4-FFF2-40B4-BE49-F238E27FC236}">
                <a16:creationId xmlns:a16="http://schemas.microsoft.com/office/drawing/2014/main" id="{77E2E429-A90D-49B1-8838-A106DCE73C5F}"/>
              </a:ext>
            </a:extLst>
          </p:cNvPr>
          <p:cNvSpPr txBox="1">
            <a:spLocks/>
          </p:cNvSpPr>
          <p:nvPr/>
        </p:nvSpPr>
        <p:spPr>
          <a:xfrm>
            <a:off x="2194312" y="190869"/>
            <a:ext cx="7803379"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a:pPr>
            <a:r>
              <a:rPr lang="en-US" sz="3600" b="1" dirty="0">
                <a:latin typeface="+mn-lt"/>
              </a:rPr>
              <a:t>Innocence (Genesis 1:28–3:6; </a:t>
            </a:r>
            <a:r>
              <a:rPr lang="en-US" sz="3600" b="1" dirty="0">
                <a:solidFill>
                  <a:srgbClr val="0000CC"/>
                </a:solidFill>
                <a:latin typeface="+mn-lt"/>
              </a:rPr>
              <a:t>1:3-3:6</a:t>
            </a:r>
            <a:r>
              <a:rPr lang="en-US" sz="3600" b="1" dirty="0">
                <a:latin typeface="+mn-lt"/>
              </a:rPr>
              <a:t>)</a:t>
            </a:r>
          </a:p>
        </p:txBody>
      </p:sp>
      <p:sp>
        <p:nvSpPr>
          <p:cNvPr id="5" name="Rectangle 4">
            <a:extLst>
              <a:ext uri="{FF2B5EF4-FFF2-40B4-BE49-F238E27FC236}">
                <a16:creationId xmlns:a16="http://schemas.microsoft.com/office/drawing/2014/main" id="{7B44CDD6-75B8-4DB9-B2EA-4B5E8D08A0DA}"/>
              </a:ext>
            </a:extLst>
          </p:cNvPr>
          <p:cNvSpPr/>
          <p:nvPr/>
        </p:nvSpPr>
        <p:spPr>
          <a:xfrm>
            <a:off x="1645920" y="6411976"/>
            <a:ext cx="8900160" cy="369332"/>
          </a:xfrm>
          <a:prstGeom prst="rect">
            <a:avLst/>
          </a:prstGeom>
        </p:spPr>
        <p:txBody>
          <a:bodyPr wrap="square">
            <a:spAutoFit/>
          </a:bodyPr>
          <a:lstStyle/>
          <a:p>
            <a:r>
              <a:rPr lang="en-US" dirty="0"/>
              <a:t>Ryrie, C. C. (1995). Dispensationalism (Rev. and expanded., p. 59). Chicago: Moody Publishers.</a:t>
            </a:r>
          </a:p>
        </p:txBody>
      </p:sp>
      <p:pic>
        <p:nvPicPr>
          <p:cNvPr id="6" name="Picture 5">
            <a:extLst>
              <a:ext uri="{FF2B5EF4-FFF2-40B4-BE49-F238E27FC236}">
                <a16:creationId xmlns:a16="http://schemas.microsoft.com/office/drawing/2014/main" id="{B718631A-9B50-4E24-A5A4-710241E7F720}"/>
              </a:ext>
            </a:extLst>
          </p:cNvPr>
          <p:cNvPicPr>
            <a:picLocks noChangeAspect="1"/>
          </p:cNvPicPr>
          <p:nvPr/>
        </p:nvPicPr>
        <p:blipFill>
          <a:blip r:embed="rId3"/>
          <a:stretch>
            <a:fillRect/>
          </a:stretch>
        </p:blipFill>
        <p:spPr>
          <a:xfrm>
            <a:off x="605794" y="67574"/>
            <a:ext cx="680085" cy="914400"/>
          </a:xfrm>
          <a:prstGeom prst="rect">
            <a:avLst/>
          </a:prstGeom>
        </p:spPr>
      </p:pic>
    </p:spTree>
    <p:extLst>
      <p:ext uri="{BB962C8B-B14F-4D97-AF65-F5344CB8AC3E}">
        <p14:creationId xmlns:p14="http://schemas.microsoft.com/office/powerpoint/2010/main" val="1461852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3EBB72F4-99E2-45A3-B274-4961813FEC14}"/>
              </a:ext>
            </a:extLst>
          </p:cNvPr>
          <p:cNvGraphicFramePr/>
          <p:nvPr>
            <p:extLst>
              <p:ext uri="{D42A27DB-BD31-4B8C-83A1-F6EECF244321}">
                <p14:modId xmlns:p14="http://schemas.microsoft.com/office/powerpoint/2010/main" val="2449597383"/>
              </p:ext>
            </p:extLst>
          </p:nvPr>
        </p:nvGraphicFramePr>
        <p:xfrm>
          <a:off x="602673" y="1131964"/>
          <a:ext cx="10983191" cy="51753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08A8CCD4-DC46-4826-8306-C3251AE86A9D}"/>
              </a:ext>
            </a:extLst>
          </p:cNvPr>
          <p:cNvSpPr txBox="1">
            <a:spLocks/>
          </p:cNvSpPr>
          <p:nvPr/>
        </p:nvSpPr>
        <p:spPr>
          <a:xfrm>
            <a:off x="2194312" y="190869"/>
            <a:ext cx="7803379"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a:pPr>
            <a:r>
              <a:rPr lang="en-US" sz="3600" b="1" dirty="0">
                <a:latin typeface="+mn-lt"/>
              </a:rPr>
              <a:t>Innocence (Genesis 1:28–3:6; </a:t>
            </a:r>
            <a:r>
              <a:rPr lang="en-US" sz="3600" b="1" dirty="0">
                <a:solidFill>
                  <a:srgbClr val="0000CC"/>
                </a:solidFill>
                <a:latin typeface="+mn-lt"/>
              </a:rPr>
              <a:t>1:3-3:6</a:t>
            </a:r>
            <a:r>
              <a:rPr lang="en-US" sz="3600" b="1" dirty="0">
                <a:latin typeface="+mn-lt"/>
              </a:rPr>
              <a:t>)</a:t>
            </a:r>
          </a:p>
        </p:txBody>
      </p:sp>
    </p:spTree>
    <p:extLst>
      <p:ext uri="{BB962C8B-B14F-4D97-AF65-F5344CB8AC3E}">
        <p14:creationId xmlns:p14="http://schemas.microsoft.com/office/powerpoint/2010/main" val="36981071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44F19A-70DB-44C6-8BC7-0537DDE8D7E2}"/>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02673" y="0"/>
            <a:ext cx="10977995" cy="5698996"/>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1:26–28</a:t>
            </a:r>
          </a:p>
          <a:p>
            <a:pPr algn="just"/>
            <a:r>
              <a:rPr lang="en-US" sz="3200" baseline="30000" dirty="0">
                <a:latin typeface="Calibri" panose="020F0502020204030204" pitchFamily="34" charset="0"/>
              </a:rPr>
              <a:t>26</a:t>
            </a:r>
            <a:r>
              <a:rPr lang="en-US" sz="3200" dirty="0">
                <a:latin typeface="Calibri" panose="020F0502020204030204" pitchFamily="34" charset="0"/>
              </a:rPr>
              <a:t> Then God said, “Let Us make man in Our image, according to Our likeness; and let them rule over the fish of the sea and over the birds of the sky and over the cattle and over all the earth, and over every creeping thing that creeps on the earth.” </a:t>
            </a:r>
            <a:r>
              <a:rPr lang="en-US" sz="3200" baseline="30000" dirty="0">
                <a:latin typeface="Calibri" panose="020F0502020204030204" pitchFamily="34" charset="0"/>
              </a:rPr>
              <a:t>27</a:t>
            </a:r>
            <a:r>
              <a:rPr lang="en-US" sz="3200" dirty="0">
                <a:latin typeface="Calibri" panose="020F0502020204030204" pitchFamily="34" charset="0"/>
              </a:rPr>
              <a:t> God created man in His own image, in the image of God He created him; male and female He created them. </a:t>
            </a:r>
            <a:r>
              <a:rPr lang="en-US" sz="3200" baseline="30000" dirty="0">
                <a:latin typeface="Calibri" panose="020F0502020204030204" pitchFamily="34" charset="0"/>
              </a:rPr>
              <a:t>28</a:t>
            </a:r>
            <a:r>
              <a:rPr lang="en-US" sz="3200" dirty="0">
                <a:latin typeface="Calibri" panose="020F0502020204030204" pitchFamily="34" charset="0"/>
              </a:rPr>
              <a:t> God blessed them; and God said to them, “Be fruitful and multiply, and fill the earth, and subdue it; and rule over the fish of the sea and over the birds of the sky and over every living thing that moves on the earth.” </a:t>
            </a:r>
          </a:p>
        </p:txBody>
      </p:sp>
    </p:spTree>
    <p:extLst>
      <p:ext uri="{BB962C8B-B14F-4D97-AF65-F5344CB8AC3E}">
        <p14:creationId xmlns:p14="http://schemas.microsoft.com/office/powerpoint/2010/main" val="2980110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152725-E9D6-4FD0-946A-4E8309A0AFD1}"/>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02673" y="0"/>
            <a:ext cx="10977995" cy="3812326"/>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2:15–17 </a:t>
            </a:r>
          </a:p>
          <a:p>
            <a:pPr algn="just"/>
            <a:r>
              <a:rPr lang="en-US" sz="3200" baseline="30000" dirty="0">
                <a:latin typeface="Calibri" panose="020F0502020204030204" pitchFamily="34" charset="0"/>
              </a:rPr>
              <a:t>15</a:t>
            </a:r>
            <a:r>
              <a:rPr lang="en-US" sz="3200" dirty="0">
                <a:latin typeface="Calibri" panose="020F0502020204030204" pitchFamily="34" charset="0"/>
              </a:rPr>
              <a:t> Then the </a:t>
            </a:r>
            <a:r>
              <a:rPr lang="en-US" sz="3200" cap="small" dirty="0">
                <a:latin typeface="Calibri" panose="020F0502020204030204" pitchFamily="34" charset="0"/>
              </a:rPr>
              <a:t>Lord</a:t>
            </a:r>
            <a:r>
              <a:rPr lang="en-US" sz="3200" dirty="0">
                <a:latin typeface="Calibri" panose="020F0502020204030204" pitchFamily="34" charset="0"/>
              </a:rPr>
              <a:t> God took the man and put him into the garden of Eden to cultivate it and keep it. </a:t>
            </a:r>
            <a:r>
              <a:rPr lang="en-US" sz="3200" baseline="30000" dirty="0">
                <a:latin typeface="Calibri" panose="020F0502020204030204" pitchFamily="34" charset="0"/>
              </a:rPr>
              <a:t>16</a:t>
            </a:r>
            <a:r>
              <a:rPr lang="en-US" sz="3200" dirty="0">
                <a:latin typeface="Calibri" panose="020F0502020204030204" pitchFamily="34" charset="0"/>
              </a:rPr>
              <a:t> The </a:t>
            </a:r>
            <a:r>
              <a:rPr lang="en-US" sz="3200" cap="small" dirty="0">
                <a:latin typeface="Calibri" panose="020F0502020204030204" pitchFamily="34" charset="0"/>
              </a:rPr>
              <a:t>Lord</a:t>
            </a:r>
            <a:r>
              <a:rPr lang="en-US" sz="3200" dirty="0">
                <a:latin typeface="Calibri" panose="020F0502020204030204" pitchFamily="34" charset="0"/>
              </a:rPr>
              <a:t> God commanded the man, saying, “From any tree of the garden you may eat freely; </a:t>
            </a:r>
            <a:r>
              <a:rPr lang="en-US" sz="3200" baseline="30000" dirty="0">
                <a:latin typeface="Calibri" panose="020F0502020204030204" pitchFamily="34" charset="0"/>
              </a:rPr>
              <a:t>17</a:t>
            </a:r>
            <a:r>
              <a:rPr lang="en-US" sz="3200" dirty="0">
                <a:latin typeface="Calibri" panose="020F0502020204030204" pitchFamily="34" charset="0"/>
              </a:rPr>
              <a:t> but from the tree of the knowledge of good and evil you shall not eat, for in the day that you eat from it you will surely die.” </a:t>
            </a:r>
          </a:p>
        </p:txBody>
      </p:sp>
    </p:spTree>
    <p:extLst>
      <p:ext uri="{BB962C8B-B14F-4D97-AF65-F5344CB8AC3E}">
        <p14:creationId xmlns:p14="http://schemas.microsoft.com/office/powerpoint/2010/main" val="1808502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D4EF9-05B8-4D1C-86A8-8FFFBD994B44}"/>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02673" y="0"/>
            <a:ext cx="10988386" cy="5289653"/>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3:1–6 </a:t>
            </a:r>
          </a:p>
          <a:p>
            <a:pPr algn="just"/>
            <a:r>
              <a:rPr lang="en-US" sz="3200" baseline="30000" dirty="0"/>
              <a:t>1</a:t>
            </a:r>
            <a:r>
              <a:rPr lang="en-US" sz="3200" dirty="0"/>
              <a:t> Now the serpent was more crafty than any beast of the field which the </a:t>
            </a:r>
            <a:r>
              <a:rPr lang="en-US" sz="3200" cap="small" dirty="0"/>
              <a:t>Lord</a:t>
            </a:r>
            <a:r>
              <a:rPr lang="en-US" sz="3200" dirty="0"/>
              <a:t> God had made. And he said to the woman, “Indeed, has God said, ‘You shall not eat from any tree of the garden’?” </a:t>
            </a:r>
            <a:r>
              <a:rPr lang="en-US" sz="3200" baseline="30000" dirty="0"/>
              <a:t>2</a:t>
            </a:r>
            <a:r>
              <a:rPr lang="en-US" sz="3200" dirty="0"/>
              <a:t> The woman said to the serpent, “From the fruit of the trees of the garden we may eat; </a:t>
            </a:r>
            <a:r>
              <a:rPr lang="en-US" sz="3200" baseline="30000" dirty="0"/>
              <a:t>3</a:t>
            </a:r>
            <a:r>
              <a:rPr lang="en-US" sz="3200" dirty="0"/>
              <a:t> but from the fruit of the tree which is in the middle of the garden, God has said, ‘You shall not eat from it or touch it, or you will die.’ ” </a:t>
            </a:r>
            <a:r>
              <a:rPr lang="en-US" sz="3200" baseline="30000" dirty="0"/>
              <a:t>4</a:t>
            </a:r>
            <a:r>
              <a:rPr lang="en-US" sz="3200" dirty="0"/>
              <a:t> The serpent said to the woman, “You surely will not die! </a:t>
            </a:r>
            <a:r>
              <a:rPr lang="en-US" sz="3200" baseline="30000" dirty="0"/>
              <a:t>5</a:t>
            </a:r>
            <a:r>
              <a:rPr lang="en-US" sz="3200" dirty="0"/>
              <a:t> “For God knows that in the day you eat from it your eyes will be opened, and you will be . . .</a:t>
            </a:r>
          </a:p>
        </p:txBody>
      </p:sp>
    </p:spTree>
    <p:extLst>
      <p:ext uri="{BB962C8B-B14F-4D97-AF65-F5344CB8AC3E}">
        <p14:creationId xmlns:p14="http://schemas.microsoft.com/office/powerpoint/2010/main" val="2941319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0FC1BB-D44A-4D86-B526-5A13CFB64035}"/>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8259" y="0"/>
            <a:ext cx="10957214" cy="3319883"/>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3:1–6 (cont’d) </a:t>
            </a:r>
          </a:p>
          <a:p>
            <a:pPr algn="just"/>
            <a:r>
              <a:rPr lang="en-US" sz="3200" dirty="0"/>
              <a:t>… like God, knowing good and evil.” </a:t>
            </a:r>
            <a:r>
              <a:rPr lang="en-US" sz="3200" baseline="30000" dirty="0"/>
              <a:t>6</a:t>
            </a:r>
            <a:r>
              <a:rPr lang="en-US" sz="3200" dirty="0"/>
              <a:t> When the woman saw that the tree was good for food, and that it was a delight to the eyes, and that the tree was desirable to make </a:t>
            </a:r>
            <a:r>
              <a:rPr lang="en-US" sz="3200" i="1" dirty="0"/>
              <a:t>one</a:t>
            </a:r>
            <a:r>
              <a:rPr lang="en-US" sz="3200" dirty="0"/>
              <a:t> wise, she took from its fruit and ate; and she gave also to her husband with her, and he ate. </a:t>
            </a:r>
          </a:p>
        </p:txBody>
      </p:sp>
    </p:spTree>
    <p:extLst>
      <p:ext uri="{BB962C8B-B14F-4D97-AF65-F5344CB8AC3E}">
        <p14:creationId xmlns:p14="http://schemas.microsoft.com/office/powerpoint/2010/main" val="3618056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3C7A61-79AB-4996-B35A-F415307CB6F9}"/>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3063" y="0"/>
            <a:ext cx="10977995" cy="5391219"/>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3:7–19 </a:t>
            </a:r>
          </a:p>
          <a:p>
            <a:pPr algn="just"/>
            <a:r>
              <a:rPr lang="en-US" sz="3000" baseline="30000" dirty="0"/>
              <a:t>7</a:t>
            </a:r>
            <a:r>
              <a:rPr lang="en-US" sz="3000" dirty="0"/>
              <a:t> Then the eyes of both of them were opened, and they knew that they were naked; and they sewed fig leaves together and made themselves loin coverings. </a:t>
            </a:r>
            <a:r>
              <a:rPr lang="en-US" sz="3000" baseline="30000" dirty="0"/>
              <a:t>8</a:t>
            </a:r>
            <a:r>
              <a:rPr lang="en-US" sz="3000" dirty="0"/>
              <a:t> They heard the sound of the </a:t>
            </a:r>
            <a:r>
              <a:rPr lang="en-US" sz="3000" cap="small" dirty="0"/>
              <a:t>Lord</a:t>
            </a:r>
            <a:r>
              <a:rPr lang="en-US" sz="3000" dirty="0"/>
              <a:t> God walking in the garden in the cool of the day, and the man and his wife hid themselves from the presence of the </a:t>
            </a:r>
            <a:r>
              <a:rPr lang="en-US" sz="3000" cap="small" dirty="0"/>
              <a:t>Lord</a:t>
            </a:r>
            <a:r>
              <a:rPr lang="en-US" sz="3000" dirty="0"/>
              <a:t> God among the trees of the garden. </a:t>
            </a:r>
            <a:r>
              <a:rPr lang="en-US" sz="3000" baseline="30000" dirty="0"/>
              <a:t>9</a:t>
            </a:r>
            <a:r>
              <a:rPr lang="en-US" sz="3000" dirty="0"/>
              <a:t> Then the </a:t>
            </a:r>
            <a:r>
              <a:rPr lang="en-US" sz="3000" cap="small" dirty="0"/>
              <a:t>Lord</a:t>
            </a:r>
            <a:r>
              <a:rPr lang="en-US" sz="3000" dirty="0"/>
              <a:t> God called to the man, and said to him, “Where are you?” </a:t>
            </a:r>
            <a:r>
              <a:rPr lang="en-US" sz="3000" baseline="30000" dirty="0"/>
              <a:t>10</a:t>
            </a:r>
            <a:r>
              <a:rPr lang="en-US" sz="3000" dirty="0"/>
              <a:t> He said, “I heard the sound of You in the garden, and I was afraid because I was naked; so I hid myself.” </a:t>
            </a:r>
            <a:r>
              <a:rPr lang="en-US" sz="3000" baseline="30000" dirty="0"/>
              <a:t>11</a:t>
            </a:r>
            <a:r>
              <a:rPr lang="en-US" sz="3000" dirty="0"/>
              <a:t> And He said, “Who told you that you were naked? Have you eaten from the tree of which I commanded. . . you not to eat?” </a:t>
            </a:r>
            <a:r>
              <a:rPr lang="en-US" sz="3000" baseline="30000" dirty="0"/>
              <a:t>12</a:t>
            </a:r>
            <a:r>
              <a:rPr lang="en-US" sz="3000" dirty="0"/>
              <a:t> The man . . .</a:t>
            </a:r>
          </a:p>
        </p:txBody>
      </p:sp>
    </p:spTree>
    <p:extLst>
      <p:ext uri="{BB962C8B-B14F-4D97-AF65-F5344CB8AC3E}">
        <p14:creationId xmlns:p14="http://schemas.microsoft.com/office/powerpoint/2010/main" val="3671933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B4C15E-C25A-466D-8A91-63746FFA84BC}"/>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23455" y="0"/>
            <a:ext cx="10967604" cy="5391219"/>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3:7–19 (cont’d) </a:t>
            </a:r>
          </a:p>
          <a:p>
            <a:pPr algn="just"/>
            <a:r>
              <a:rPr lang="en-US" sz="3000" dirty="0"/>
              <a:t>... said, “The woman whom You gave </a:t>
            </a:r>
            <a:r>
              <a:rPr lang="en-US" sz="3000" i="1" dirty="0"/>
              <a:t>to be</a:t>
            </a:r>
            <a:r>
              <a:rPr lang="en-US" sz="3000" dirty="0"/>
              <a:t> with me, she gave me from the tree, and I ate.” </a:t>
            </a:r>
            <a:r>
              <a:rPr lang="en-US" sz="3000" baseline="30000" dirty="0"/>
              <a:t>13</a:t>
            </a:r>
            <a:r>
              <a:rPr lang="en-US" sz="3000" dirty="0"/>
              <a:t> Then the </a:t>
            </a:r>
            <a:r>
              <a:rPr lang="en-US" sz="3000" cap="small" dirty="0"/>
              <a:t>Lord</a:t>
            </a:r>
            <a:r>
              <a:rPr lang="en-US" sz="3000" dirty="0"/>
              <a:t> God said to the woman, “What is this you have done?” And the woman said, “The serpent deceived me, and I ate.” </a:t>
            </a:r>
            <a:r>
              <a:rPr lang="en-US" sz="3000" baseline="30000" dirty="0"/>
              <a:t>14</a:t>
            </a:r>
            <a:r>
              <a:rPr lang="en-US" sz="3000" dirty="0"/>
              <a:t> The </a:t>
            </a:r>
            <a:r>
              <a:rPr lang="en-US" sz="3000" cap="small" dirty="0"/>
              <a:t>Lord</a:t>
            </a:r>
            <a:r>
              <a:rPr lang="en-US" sz="3000" dirty="0"/>
              <a:t> God said to the serpent, “Because you have done this, </a:t>
            </a:r>
            <a:r>
              <a:rPr lang="en-US" sz="3000" b="1" dirty="0">
                <a:solidFill>
                  <a:srgbClr val="0000CC"/>
                </a:solidFill>
              </a:rPr>
              <a:t>Cursed</a:t>
            </a:r>
            <a:r>
              <a:rPr lang="en-US" sz="3000" dirty="0"/>
              <a:t> are you more than all cattle, And more than every beast of the field; On your belly you will go, And dust you will eat All the days of your life; </a:t>
            </a:r>
            <a:r>
              <a:rPr lang="en-US" sz="3000" baseline="30000" dirty="0"/>
              <a:t>15</a:t>
            </a:r>
            <a:r>
              <a:rPr lang="en-US" sz="3000" dirty="0"/>
              <a:t> And I will put enmity Between you and the woman, And between your seed and her seed; He shall bruise you on the head, And you shall bruise him on the heel.” </a:t>
            </a:r>
            <a:r>
              <a:rPr lang="en-US" sz="3000" baseline="30000" dirty="0"/>
              <a:t>16</a:t>
            </a:r>
            <a:r>
              <a:rPr lang="en-US" sz="3000" dirty="0"/>
              <a:t> </a:t>
            </a:r>
            <a:r>
              <a:rPr lang="en-US" sz="3000" b="1" dirty="0">
                <a:solidFill>
                  <a:srgbClr val="0000CC"/>
                </a:solidFill>
              </a:rPr>
              <a:t>To the woman He said</a:t>
            </a:r>
            <a:r>
              <a:rPr lang="en-US" sz="3000" dirty="0"/>
              <a:t>, I will greatly multiply Your pain in . . .</a:t>
            </a:r>
          </a:p>
        </p:txBody>
      </p:sp>
    </p:spTree>
    <p:extLst>
      <p:ext uri="{BB962C8B-B14F-4D97-AF65-F5344CB8AC3E}">
        <p14:creationId xmlns:p14="http://schemas.microsoft.com/office/powerpoint/2010/main" val="3895442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511" y="190869"/>
            <a:ext cx="7436978" cy="902994"/>
          </a:xfrm>
        </p:spPr>
        <p:txBody>
          <a:bodyPr anchor="ctr">
            <a:noAutofit/>
          </a:bodyPr>
          <a:lstStyle/>
          <a:p>
            <a:pPr marL="461963" indent="-461963">
              <a:lnSpc>
                <a:spcPct val="100000"/>
              </a:lnSpc>
              <a:spcBef>
                <a:spcPts val="0"/>
              </a:spcBef>
              <a:spcAft>
                <a:spcPts val="2000"/>
              </a:spcAft>
              <a:buFont typeface="+mj-lt"/>
              <a:buAutoNum type="romanUcPeriod"/>
            </a:pPr>
            <a:r>
              <a:rPr lang="en-US" sz="3600" b="1" dirty="0">
                <a:latin typeface="+mn-lt"/>
                <a:ea typeface="+mn-ea"/>
                <a:cs typeface="+mn-cs"/>
              </a:rPr>
              <a:t>What is a Dispensation?</a:t>
            </a:r>
          </a:p>
        </p:txBody>
      </p:sp>
      <p:sp>
        <p:nvSpPr>
          <p:cNvPr id="3" name="Subtitle 2"/>
          <p:cNvSpPr>
            <a:spLocks noGrp="1"/>
          </p:cNvSpPr>
          <p:nvPr>
            <p:ph type="subTitle" idx="1"/>
          </p:nvPr>
        </p:nvSpPr>
        <p:spPr>
          <a:xfrm>
            <a:off x="1889760" y="1367624"/>
            <a:ext cx="8412480" cy="4623378"/>
          </a:xfrm>
        </p:spPr>
        <p:txBody>
          <a:bodyPr>
            <a:noAutofit/>
          </a:bodyPr>
          <a:lstStyle/>
          <a:p>
            <a:pPr algn="just">
              <a:lnSpc>
                <a:spcPct val="100000"/>
              </a:lnSpc>
              <a:spcBef>
                <a:spcPts val="0"/>
              </a:spcBef>
              <a:spcAft>
                <a:spcPts val="2400"/>
              </a:spcAft>
            </a:pPr>
            <a:r>
              <a:rPr lang="en-US" sz="2800" b="1" dirty="0"/>
              <a:t>The </a:t>
            </a:r>
            <a:r>
              <a:rPr lang="en-US" sz="2800" b="1" i="1" dirty="0">
                <a:solidFill>
                  <a:srgbClr val="0000CC"/>
                </a:solidFill>
              </a:rPr>
              <a:t>sine qua non (the absolutely indispensable part)</a:t>
            </a:r>
            <a:r>
              <a:rPr lang="en-US" sz="2800" b="1" i="1" dirty="0"/>
              <a:t> of dispensationalism. </a:t>
            </a:r>
          </a:p>
          <a:p>
            <a:pPr marL="514350" indent="-514350" algn="just">
              <a:lnSpc>
                <a:spcPct val="100000"/>
              </a:lnSpc>
              <a:spcBef>
                <a:spcPts val="0"/>
              </a:spcBef>
              <a:spcAft>
                <a:spcPts val="2400"/>
              </a:spcAft>
              <a:buFont typeface="+mj-lt"/>
              <a:buAutoNum type="arabicPeriod"/>
            </a:pPr>
            <a:r>
              <a:rPr lang="en-US" sz="2800" dirty="0"/>
              <a:t>A </a:t>
            </a:r>
            <a:r>
              <a:rPr lang="en-US" sz="2800" b="1" i="1" u="sng" dirty="0">
                <a:solidFill>
                  <a:srgbClr val="0000CC"/>
                </a:solidFill>
              </a:rPr>
              <a:t>consistent</a:t>
            </a:r>
            <a:r>
              <a:rPr lang="en-US" sz="2800" dirty="0"/>
              <a:t> employment of normal or plain or historical-grammatical interpretation (hermeneutics).</a:t>
            </a:r>
          </a:p>
          <a:p>
            <a:pPr marL="514350" indent="-514350" algn="just">
              <a:lnSpc>
                <a:spcPct val="100000"/>
              </a:lnSpc>
              <a:spcBef>
                <a:spcPts val="0"/>
              </a:spcBef>
              <a:spcAft>
                <a:spcPts val="2400"/>
              </a:spcAft>
              <a:buFont typeface="+mj-lt"/>
              <a:buAutoNum type="arabicPeriod"/>
            </a:pPr>
            <a:r>
              <a:rPr lang="en-US" sz="2800" dirty="0"/>
              <a:t>The </a:t>
            </a:r>
            <a:r>
              <a:rPr lang="en-US" sz="2800" b="1" i="1" u="sng" dirty="0">
                <a:solidFill>
                  <a:srgbClr val="0000CC"/>
                </a:solidFill>
              </a:rPr>
              <a:t>distinction</a:t>
            </a:r>
            <a:r>
              <a:rPr lang="en-US" sz="2800" dirty="0"/>
              <a:t> between Israel and the church.</a:t>
            </a:r>
          </a:p>
          <a:p>
            <a:pPr marL="514350" indent="-514350" algn="just">
              <a:lnSpc>
                <a:spcPct val="100000"/>
              </a:lnSpc>
              <a:spcBef>
                <a:spcPts val="0"/>
              </a:spcBef>
              <a:spcAft>
                <a:spcPts val="2400"/>
              </a:spcAft>
              <a:buFont typeface="+mj-lt"/>
              <a:buAutoNum type="arabicPeriod"/>
            </a:pPr>
            <a:r>
              <a:rPr lang="en-US" sz="2800" dirty="0"/>
              <a:t>The basic purpose of God in all His dealings with mankind is that of </a:t>
            </a:r>
            <a:r>
              <a:rPr lang="en-US" sz="2800" b="1" i="1" u="sng" dirty="0">
                <a:solidFill>
                  <a:srgbClr val="0000CC"/>
                </a:solidFill>
              </a:rPr>
              <a:t>glorifying Himself</a:t>
            </a:r>
            <a:r>
              <a:rPr lang="en-US" sz="2800" dirty="0"/>
              <a:t>.</a:t>
            </a:r>
          </a:p>
        </p:txBody>
      </p:sp>
      <p:sp>
        <p:nvSpPr>
          <p:cNvPr id="4" name="Rectangle 3"/>
          <p:cNvSpPr/>
          <p:nvPr/>
        </p:nvSpPr>
        <p:spPr>
          <a:xfrm>
            <a:off x="1635096" y="6361788"/>
            <a:ext cx="8921810" cy="338554"/>
          </a:xfrm>
          <a:prstGeom prst="rect">
            <a:avLst/>
          </a:prstGeom>
        </p:spPr>
        <p:txBody>
          <a:bodyPr wrap="square">
            <a:spAutoFit/>
          </a:bodyPr>
          <a:lstStyle/>
          <a:p>
            <a:pPr algn="ctr"/>
            <a:r>
              <a:rPr lang="en-US" sz="1600" dirty="0"/>
              <a:t>Ryrie, C. C. (1995). Dispensationalism (Rev. and expanded., p. 46). Chicago: Moody Publishers.</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975" y="105939"/>
            <a:ext cx="729690" cy="1097280"/>
          </a:xfrm>
          <a:prstGeom prst="rect">
            <a:avLst/>
          </a:prstGeom>
          <a:ln w="28575">
            <a:solidFill>
              <a:schemeClr val="bg1"/>
            </a:solidFill>
          </a:ln>
        </p:spPr>
      </p:pic>
    </p:spTree>
    <p:extLst>
      <p:ext uri="{BB962C8B-B14F-4D97-AF65-F5344CB8AC3E}">
        <p14:creationId xmlns:p14="http://schemas.microsoft.com/office/powerpoint/2010/main" val="600460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E21866-DA77-43D4-AF16-82D02EC5F9B5}"/>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4363" y="0"/>
            <a:ext cx="10976696" cy="5391219"/>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3:7–19 (cont’d) </a:t>
            </a:r>
          </a:p>
          <a:p>
            <a:pPr algn="just"/>
            <a:r>
              <a:rPr lang="en-US" sz="3000" dirty="0"/>
              <a:t>… childbirth, In pain you will bring forth children; Yet your desire will be for your husband, And he will rule over you.” </a:t>
            </a:r>
            <a:r>
              <a:rPr lang="en-US" sz="3000" baseline="30000" dirty="0"/>
              <a:t>17</a:t>
            </a:r>
            <a:r>
              <a:rPr lang="en-US" sz="3000" dirty="0"/>
              <a:t> Then </a:t>
            </a:r>
            <a:r>
              <a:rPr lang="en-US" sz="3000" b="1" dirty="0">
                <a:solidFill>
                  <a:srgbClr val="0000CC"/>
                </a:solidFill>
              </a:rPr>
              <a:t>to Adam He said</a:t>
            </a:r>
            <a:r>
              <a:rPr lang="en-US" sz="3000" dirty="0"/>
              <a:t>, “Because you have listened to the voice of your wife, and have eaten from the tree about which I commanded you, saying, ‘You shall not eat from it’; </a:t>
            </a:r>
            <a:r>
              <a:rPr lang="en-US" sz="3000" b="1" dirty="0">
                <a:solidFill>
                  <a:srgbClr val="0000CC"/>
                </a:solidFill>
              </a:rPr>
              <a:t>Cursed is the ground </a:t>
            </a:r>
            <a:r>
              <a:rPr lang="en-US" sz="3000" dirty="0"/>
              <a:t>because of you; In toil you will eat of it All the days of your life. </a:t>
            </a:r>
            <a:r>
              <a:rPr lang="en-US" sz="3000" baseline="30000" dirty="0"/>
              <a:t>18</a:t>
            </a:r>
            <a:r>
              <a:rPr lang="en-US" sz="3000" dirty="0"/>
              <a:t> “Both thorns and thistles it shall grow for you; And you will eat the plants of the field; </a:t>
            </a:r>
            <a:r>
              <a:rPr lang="en-US" sz="3000" baseline="30000" dirty="0"/>
              <a:t>19</a:t>
            </a:r>
            <a:r>
              <a:rPr lang="en-US" sz="3000" dirty="0"/>
              <a:t> By the sweat of your face You will eat bread, Till you return to the ground, Because from it you were taken; For you are dust, And to dust you shall return.”</a:t>
            </a:r>
          </a:p>
        </p:txBody>
      </p:sp>
    </p:spTree>
    <p:extLst>
      <p:ext uri="{BB962C8B-B14F-4D97-AF65-F5344CB8AC3E}">
        <p14:creationId xmlns:p14="http://schemas.microsoft.com/office/powerpoint/2010/main" val="2474831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461963" indent="-461963">
              <a:buFont typeface="+mj-lt"/>
              <a:buAutoNum type="romanUcPeriod" startAt="2"/>
            </a:pPr>
            <a:r>
              <a:rPr lang="en-US" sz="3600" b="1" dirty="0">
                <a:latin typeface="+mn-lt"/>
              </a:rPr>
              <a:t>The 7 Dispensations</a:t>
            </a:r>
          </a:p>
        </p:txBody>
      </p:sp>
      <p:sp>
        <p:nvSpPr>
          <p:cNvPr id="3" name="Subtitle 2"/>
          <p:cNvSpPr>
            <a:spLocks noGrp="1"/>
          </p:cNvSpPr>
          <p:nvPr>
            <p:ph type="subTitle" idx="1"/>
          </p:nvPr>
        </p:nvSpPr>
        <p:spPr>
          <a:xfrm>
            <a:off x="3900618" y="1367328"/>
            <a:ext cx="5519697"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Innocency</a:t>
            </a:r>
          </a:p>
          <a:p>
            <a:pPr marL="461963" lvl="2" indent="-454025" algn="l">
              <a:lnSpc>
                <a:spcPct val="100000"/>
              </a:lnSpc>
              <a:spcBef>
                <a:spcPts val="0"/>
              </a:spcBef>
              <a:spcAft>
                <a:spcPts val="1200"/>
              </a:spcAft>
              <a:buFont typeface="+mj-lt"/>
              <a:buAutoNum type="alphaUcPeriod"/>
            </a:pPr>
            <a:r>
              <a:rPr lang="en-US" sz="2800" b="1" u="sng" dirty="0"/>
              <a:t>Conscience</a:t>
            </a:r>
          </a:p>
          <a:p>
            <a:pPr marL="461963" lvl="2" indent="-454025" algn="l">
              <a:lnSpc>
                <a:spcPct val="100000"/>
              </a:lnSpc>
              <a:spcBef>
                <a:spcPts val="0"/>
              </a:spcBef>
              <a:spcAft>
                <a:spcPts val="1200"/>
              </a:spcAft>
              <a:buFont typeface="+mj-lt"/>
              <a:buAutoNum type="alphaUcPeriod"/>
            </a:pPr>
            <a:r>
              <a:rPr lang="en-US" sz="2800" dirty="0"/>
              <a:t>Human / Civil Government </a:t>
            </a:r>
          </a:p>
          <a:p>
            <a:pPr marL="461963" lvl="2" indent="-454025" algn="l">
              <a:lnSpc>
                <a:spcPct val="100000"/>
              </a:lnSpc>
              <a:spcBef>
                <a:spcPts val="0"/>
              </a:spcBef>
              <a:spcAft>
                <a:spcPts val="1200"/>
              </a:spcAft>
              <a:buFont typeface="+mj-lt"/>
              <a:buAutoNum type="alphaUcPeriod"/>
            </a:pPr>
            <a:r>
              <a:rPr lang="en-US" sz="2800" dirty="0"/>
              <a:t>Promise / Patriarchal Rule</a:t>
            </a:r>
          </a:p>
          <a:p>
            <a:pPr marL="461963" lvl="2" indent="-454025" algn="l">
              <a:lnSpc>
                <a:spcPct val="100000"/>
              </a:lnSpc>
              <a:spcBef>
                <a:spcPts val="0"/>
              </a:spcBef>
              <a:spcAft>
                <a:spcPts val="1200"/>
              </a:spcAft>
              <a:buFont typeface="+mj-lt"/>
              <a:buAutoNum type="alphaUcPeriod"/>
            </a:pPr>
            <a:r>
              <a:rPr lang="en-US" sz="2800" dirty="0"/>
              <a:t>Law-Israel / Mosaic Law</a:t>
            </a:r>
          </a:p>
          <a:p>
            <a:pPr marL="461963" lvl="2" indent="-454025" algn="l">
              <a:lnSpc>
                <a:spcPct val="100000"/>
              </a:lnSpc>
              <a:spcBef>
                <a:spcPts val="0"/>
              </a:spcBef>
              <a:spcAft>
                <a:spcPts val="1200"/>
              </a:spcAft>
              <a:buFont typeface="+mj-lt"/>
              <a:buAutoNum type="alphaUcPeriod"/>
            </a:pPr>
            <a:r>
              <a:rPr lang="en-US" sz="2800" dirty="0"/>
              <a:t>Grace-Church Age / 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8144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2"/>
            </a:pPr>
            <a:r>
              <a:rPr lang="en-US" sz="3600" b="1" dirty="0">
                <a:latin typeface="+mn-lt"/>
              </a:rPr>
              <a:t>Conscience</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2566" y="1093863"/>
            <a:ext cx="2133317" cy="5486400"/>
          </a:xfrm>
          <a:prstGeom prst="rect">
            <a:avLst/>
          </a:prstGeom>
        </p:spPr>
      </p:pic>
      <p:pic>
        <p:nvPicPr>
          <p:cNvPr id="7" name="Picture 6">
            <a:extLst>
              <a:ext uri="{FF2B5EF4-FFF2-40B4-BE49-F238E27FC236}">
                <a16:creationId xmlns:a16="http://schemas.microsoft.com/office/drawing/2014/main" id="{9F3611F6-C6CD-4D41-A634-F860F55EEAAF}"/>
              </a:ext>
            </a:extLst>
          </p:cNvPr>
          <p:cNvPicPr>
            <a:picLocks noChangeAspect="1"/>
          </p:cNvPicPr>
          <p:nvPr/>
        </p:nvPicPr>
        <p:blipFill>
          <a:blip r:embed="rId4"/>
          <a:stretch>
            <a:fillRect/>
          </a:stretch>
        </p:blipFill>
        <p:spPr>
          <a:xfrm>
            <a:off x="5169533" y="1828800"/>
            <a:ext cx="4921730" cy="3200400"/>
          </a:xfrm>
          <a:prstGeom prst="rect">
            <a:avLst/>
          </a:prstGeom>
        </p:spPr>
      </p:pic>
    </p:spTree>
    <p:extLst>
      <p:ext uri="{BB962C8B-B14F-4D97-AF65-F5344CB8AC3E}">
        <p14:creationId xmlns:p14="http://schemas.microsoft.com/office/powerpoint/2010/main" val="38037041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4E637D8-AE84-4DBA-BB2A-3913FDB937BA}"/>
              </a:ext>
            </a:extLst>
          </p:cNvPr>
          <p:cNvSpPr txBox="1">
            <a:spLocks/>
          </p:cNvSpPr>
          <p:nvPr/>
        </p:nvSpPr>
        <p:spPr>
          <a:xfrm>
            <a:off x="1847850" y="190869"/>
            <a:ext cx="8496300"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2"/>
            </a:pPr>
            <a:r>
              <a:rPr lang="en-US" sz="3600" b="1" dirty="0">
                <a:latin typeface="+mn-lt"/>
              </a:rPr>
              <a:t>Conscience (Gen 3:7-8:14 / </a:t>
            </a:r>
            <a:r>
              <a:rPr lang="en-US" sz="3600" b="1" dirty="0">
                <a:solidFill>
                  <a:srgbClr val="0000CC"/>
                </a:solidFill>
                <a:latin typeface="+mn-lt"/>
              </a:rPr>
              <a:t>4:1-8:14</a:t>
            </a:r>
            <a:r>
              <a:rPr lang="en-US" sz="3600" b="1" dirty="0">
                <a:latin typeface="+mn-lt"/>
              </a:rPr>
              <a:t>)</a:t>
            </a:r>
          </a:p>
        </p:txBody>
      </p:sp>
      <p:sp>
        <p:nvSpPr>
          <p:cNvPr id="2" name="Rectangle 1">
            <a:extLst>
              <a:ext uri="{FF2B5EF4-FFF2-40B4-BE49-F238E27FC236}">
                <a16:creationId xmlns:a16="http://schemas.microsoft.com/office/drawing/2014/main" id="{BD650CC7-2A5F-4F44-B05B-6C858B837FE3}"/>
              </a:ext>
            </a:extLst>
          </p:cNvPr>
          <p:cNvSpPr/>
          <p:nvPr/>
        </p:nvSpPr>
        <p:spPr>
          <a:xfrm>
            <a:off x="623888" y="1151029"/>
            <a:ext cx="10963275" cy="5062924"/>
          </a:xfrm>
          <a:prstGeom prst="rect">
            <a:avLst/>
          </a:prstGeom>
        </p:spPr>
        <p:txBody>
          <a:bodyPr wrap="square">
            <a:spAutoFit/>
          </a:bodyPr>
          <a:lstStyle/>
          <a:p>
            <a:pPr marL="233363" indent="-233363" algn="just">
              <a:spcAft>
                <a:spcPts val="600"/>
              </a:spcAft>
              <a:buFont typeface="Arial" panose="020B0604020202020204" pitchFamily="34" charset="0"/>
              <a:buChar char="•"/>
            </a:pPr>
            <a:r>
              <a:rPr lang="en-US" sz="2800" dirty="0"/>
              <a:t>The Dispensation of Conscience begins with the fall into sin leading to the Flood of Noah. This dispensation demonstrates that man needs more than his conscience to walk upright before God. During this dispensation </a:t>
            </a:r>
            <a:r>
              <a:rPr lang="en-US" sz="2800" b="1" i="1" dirty="0">
                <a:solidFill>
                  <a:srgbClr val="0000CC"/>
                </a:solidFill>
              </a:rPr>
              <a:t>God revealed His will through the curse </a:t>
            </a:r>
            <a:r>
              <a:rPr lang="en-US" sz="2800" dirty="0"/>
              <a:t>(Gen. 3:14-24). </a:t>
            </a:r>
          </a:p>
          <a:p>
            <a:pPr marL="233363" indent="-233363" algn="just">
              <a:spcAft>
                <a:spcPts val="600"/>
              </a:spcAft>
              <a:buFont typeface="Arial" panose="020B0604020202020204" pitchFamily="34" charset="0"/>
              <a:buChar char="•"/>
            </a:pPr>
            <a:r>
              <a:rPr lang="en-US" sz="2800" dirty="0"/>
              <a:t>Man's </a:t>
            </a:r>
            <a:r>
              <a:rPr lang="en-US" sz="2800" b="1" dirty="0">
                <a:solidFill>
                  <a:srgbClr val="0000CC"/>
                </a:solidFill>
              </a:rPr>
              <a:t>responsibility</a:t>
            </a:r>
            <a:r>
              <a:rPr lang="en-US" sz="2800" dirty="0"/>
              <a:t> was to master sin that desired to rule over him (Gen. 4:6-7). </a:t>
            </a:r>
          </a:p>
          <a:p>
            <a:pPr marL="233363" indent="-233363" algn="just">
              <a:spcAft>
                <a:spcPts val="600"/>
              </a:spcAft>
              <a:buFont typeface="Arial" panose="020B0604020202020204" pitchFamily="34" charset="0"/>
              <a:buChar char="•"/>
            </a:pPr>
            <a:r>
              <a:rPr lang="en-US" sz="2800" dirty="0"/>
              <a:t>The </a:t>
            </a:r>
            <a:r>
              <a:rPr lang="en-US" sz="2800" b="1" dirty="0">
                <a:solidFill>
                  <a:srgbClr val="0000CC"/>
                </a:solidFill>
              </a:rPr>
              <a:t>consequences</a:t>
            </a:r>
            <a:r>
              <a:rPr lang="en-US" sz="2800" dirty="0"/>
              <a:t> of neglecting his conscience would be the global flood of Noah (Gen. 6:5-7). The title conscience comes from Romans 2:15 and aptly designates the period between the Fall and the Flood.</a:t>
            </a:r>
          </a:p>
          <a:p>
            <a:pPr marL="233363" indent="-233363" algn="just">
              <a:spcAft>
                <a:spcPts val="600"/>
              </a:spcAft>
              <a:buFont typeface="Arial" panose="020B0604020202020204" pitchFamily="34" charset="0"/>
              <a:buChar char="•"/>
            </a:pPr>
            <a:r>
              <a:rPr lang="en-US" sz="2800" b="1" i="1" dirty="0">
                <a:solidFill>
                  <a:srgbClr val="0000CC"/>
                </a:solidFill>
              </a:rPr>
              <a:t>All persons have</a:t>
            </a:r>
            <a:r>
              <a:rPr lang="en-US" sz="2800" dirty="0"/>
              <a:t> an innate, inherent, perception of what is right and what is wrong!</a:t>
            </a:r>
          </a:p>
        </p:txBody>
      </p:sp>
      <p:sp>
        <p:nvSpPr>
          <p:cNvPr id="5" name="Rectangle 4">
            <a:extLst>
              <a:ext uri="{FF2B5EF4-FFF2-40B4-BE49-F238E27FC236}">
                <a16:creationId xmlns:a16="http://schemas.microsoft.com/office/drawing/2014/main" id="{499291ED-9128-4B0F-A910-D6E5E7956506}"/>
              </a:ext>
            </a:extLst>
          </p:cNvPr>
          <p:cNvSpPr/>
          <p:nvPr/>
        </p:nvSpPr>
        <p:spPr>
          <a:xfrm>
            <a:off x="2171700" y="6349019"/>
            <a:ext cx="7848600" cy="369332"/>
          </a:xfrm>
          <a:prstGeom prst="rect">
            <a:avLst/>
          </a:prstGeom>
        </p:spPr>
        <p:txBody>
          <a:bodyPr wrap="square">
            <a:spAutoFit/>
          </a:bodyPr>
          <a:lstStyle/>
          <a:p>
            <a:r>
              <a:rPr lang="en-US" dirty="0"/>
              <a:t>http://www.pre-trib.org/articles/view/covenants-dispensations-part-10#_ednref3</a:t>
            </a:r>
          </a:p>
        </p:txBody>
      </p:sp>
    </p:spTree>
    <p:extLst>
      <p:ext uri="{BB962C8B-B14F-4D97-AF65-F5344CB8AC3E}">
        <p14:creationId xmlns:p14="http://schemas.microsoft.com/office/powerpoint/2010/main" val="5067334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A9A8F-9122-4531-B452-D16033905C9E}"/>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4363" y="0"/>
            <a:ext cx="10996612" cy="4714111"/>
          </a:xfrm>
          <a:prstGeom prst="rect">
            <a:avLst/>
          </a:prstGeom>
          <a:noFill/>
          <a:ln w="28575">
            <a:noFill/>
            <a:miter lim="800000"/>
            <a:headEnd/>
            <a:tailEnd/>
          </a:ln>
        </p:spPr>
        <p:txBody>
          <a:bodyPr wrap="square">
            <a:spAutoFit/>
          </a:bodyPr>
          <a:lstStyle/>
          <a:p>
            <a:pPr algn="ctr">
              <a:spcAft>
                <a:spcPts val="1000"/>
              </a:spcAft>
            </a:pPr>
            <a:r>
              <a:rPr lang="en-US" sz="3600" b="1" dirty="0">
                <a:solidFill>
                  <a:srgbClr val="0000CC"/>
                </a:solidFill>
                <a:ea typeface="+mj-ea"/>
                <a:cs typeface="+mj-cs"/>
              </a:rPr>
              <a:t>Romans 2:14-16</a:t>
            </a:r>
          </a:p>
          <a:p>
            <a:pPr algn="just"/>
            <a:r>
              <a:rPr lang="en-US" sz="3200" baseline="30000" dirty="0">
                <a:latin typeface="Calibri" panose="020F0502020204030204" pitchFamily="34" charset="0"/>
              </a:rPr>
              <a:t>14</a:t>
            </a:r>
            <a:r>
              <a:rPr lang="en-US" sz="3200" dirty="0">
                <a:latin typeface="Calibri" panose="020F0502020204030204" pitchFamily="34" charset="0"/>
              </a:rPr>
              <a:t> For when Gentiles who do not have the [Mosaic] Law do instinctively the things of the [Mosaic] Law, these, not having the [Mosaic] Law, are a law to themselves, </a:t>
            </a:r>
            <a:r>
              <a:rPr lang="en-US" sz="3200" baseline="30000" dirty="0">
                <a:latin typeface="Calibri" panose="020F0502020204030204" pitchFamily="34" charset="0"/>
              </a:rPr>
              <a:t>15</a:t>
            </a:r>
            <a:r>
              <a:rPr lang="en-US" sz="3200" dirty="0">
                <a:latin typeface="Calibri" panose="020F0502020204030204" pitchFamily="34" charset="0"/>
              </a:rPr>
              <a:t> in that they show the work of the [Mosaic] Law written in their hearts, </a:t>
            </a:r>
            <a:r>
              <a:rPr lang="en-US" sz="3200" b="1" dirty="0">
                <a:solidFill>
                  <a:srgbClr val="0000CC"/>
                </a:solidFill>
              </a:rPr>
              <a:t>their conscience bearing witness and their thoughts alternately accusing or else defending them</a:t>
            </a:r>
            <a:r>
              <a:rPr lang="en-US" sz="3200" dirty="0">
                <a:latin typeface="Calibri" panose="020F0502020204030204" pitchFamily="34" charset="0"/>
              </a:rPr>
              <a:t>, </a:t>
            </a:r>
            <a:r>
              <a:rPr lang="en-US" sz="3200" baseline="30000" dirty="0">
                <a:latin typeface="Calibri" panose="020F0502020204030204" pitchFamily="34" charset="0"/>
              </a:rPr>
              <a:t>16</a:t>
            </a:r>
            <a:r>
              <a:rPr lang="en-US" sz="3200" dirty="0">
                <a:latin typeface="Calibri" panose="020F0502020204030204" pitchFamily="34" charset="0"/>
              </a:rPr>
              <a:t> on the day when, according to my gospel, God will judge the secrets of men through Christ Jesus.</a:t>
            </a:r>
          </a:p>
        </p:txBody>
      </p:sp>
    </p:spTree>
    <p:extLst>
      <p:ext uri="{BB962C8B-B14F-4D97-AF65-F5344CB8AC3E}">
        <p14:creationId xmlns:p14="http://schemas.microsoft.com/office/powerpoint/2010/main" val="2396888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50CC7-2A5F-4F44-B05B-6C858B837FE3}"/>
              </a:ext>
            </a:extLst>
          </p:cNvPr>
          <p:cNvSpPr/>
          <p:nvPr/>
        </p:nvSpPr>
        <p:spPr>
          <a:xfrm>
            <a:off x="595313" y="1384393"/>
            <a:ext cx="10996565" cy="4832092"/>
          </a:xfrm>
          <a:prstGeom prst="rect">
            <a:avLst/>
          </a:prstGeom>
        </p:spPr>
        <p:txBody>
          <a:bodyPr wrap="square">
            <a:spAutoFit/>
          </a:bodyPr>
          <a:lstStyle/>
          <a:p>
            <a:pPr algn="just">
              <a:spcAft>
                <a:spcPts val="600"/>
              </a:spcAft>
            </a:pPr>
            <a:r>
              <a:rPr lang="en-US" sz="2800" dirty="0"/>
              <a:t>The average dispensationalist has been schooled to designate the second economy as Conscience. The title comes from Romans 2:15 and is a proper designation of the stewardship. The title does not imply that man had no conscience before or after this time, any more than the dispensation of Law </a:t>
            </a:r>
            <a:r>
              <a:rPr lang="en-US" sz="2800" i="1" dirty="0"/>
              <a:t>(which even covenant theologians recognize)</a:t>
            </a:r>
            <a:r>
              <a:rPr lang="en-US" sz="2800" dirty="0"/>
              <a:t> implies that there was no law before or after the period. </a:t>
            </a:r>
            <a:r>
              <a:rPr lang="en-US" sz="2800" b="1" i="1" u="sng" dirty="0">
                <a:solidFill>
                  <a:srgbClr val="0000CC"/>
                </a:solidFill>
              </a:rPr>
              <a:t>It simply means that this was the principal way God governed mankind during this economy, and obedience to the dictates of conscience was man’s chief stewardship responsibility</a:t>
            </a:r>
            <a:r>
              <a:rPr lang="en-US" sz="2800" dirty="0"/>
              <a:t>…During this stewardship man was responsible to respond to God through the promptings of his conscience, and part of a proper response was to bring an acceptable blood sacrifice as God had taught. . . . </a:t>
            </a:r>
          </a:p>
        </p:txBody>
      </p:sp>
      <p:pic>
        <p:nvPicPr>
          <p:cNvPr id="6" name="Picture 5">
            <a:extLst>
              <a:ext uri="{FF2B5EF4-FFF2-40B4-BE49-F238E27FC236}">
                <a16:creationId xmlns:a16="http://schemas.microsoft.com/office/drawing/2014/main" id="{73408858-68C3-4760-916F-215184E84119}"/>
              </a:ext>
            </a:extLst>
          </p:cNvPr>
          <p:cNvPicPr>
            <a:picLocks noChangeAspect="1"/>
          </p:cNvPicPr>
          <p:nvPr/>
        </p:nvPicPr>
        <p:blipFill>
          <a:blip r:embed="rId3"/>
          <a:stretch>
            <a:fillRect/>
          </a:stretch>
        </p:blipFill>
        <p:spPr>
          <a:xfrm>
            <a:off x="600169" y="67574"/>
            <a:ext cx="680085" cy="914400"/>
          </a:xfrm>
          <a:prstGeom prst="rect">
            <a:avLst/>
          </a:prstGeom>
        </p:spPr>
      </p:pic>
      <p:sp>
        <p:nvSpPr>
          <p:cNvPr id="8" name="Title 1">
            <a:extLst>
              <a:ext uri="{FF2B5EF4-FFF2-40B4-BE49-F238E27FC236}">
                <a16:creationId xmlns:a16="http://schemas.microsoft.com/office/drawing/2014/main" id="{00F46DF8-3CE7-4D51-AD79-D877F3B16E56}"/>
              </a:ext>
            </a:extLst>
          </p:cNvPr>
          <p:cNvSpPr txBox="1">
            <a:spLocks/>
          </p:cNvSpPr>
          <p:nvPr/>
        </p:nvSpPr>
        <p:spPr>
          <a:xfrm>
            <a:off x="2076019" y="190869"/>
            <a:ext cx="8039962"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2"/>
            </a:pPr>
            <a:r>
              <a:rPr lang="en-US" sz="3600" b="1" dirty="0">
                <a:latin typeface="+mn-lt"/>
              </a:rPr>
              <a:t>Conscience (Gen 3:7-8:14 / </a:t>
            </a:r>
            <a:r>
              <a:rPr lang="en-US" sz="3600" b="1" dirty="0">
                <a:solidFill>
                  <a:srgbClr val="0000CC"/>
                </a:solidFill>
                <a:latin typeface="+mn-lt"/>
              </a:rPr>
              <a:t>4:1-8:14</a:t>
            </a:r>
            <a:r>
              <a:rPr lang="en-US" sz="3600" b="1" dirty="0">
                <a:latin typeface="+mn-lt"/>
              </a:rPr>
              <a:t>)</a:t>
            </a:r>
          </a:p>
        </p:txBody>
      </p:sp>
    </p:spTree>
    <p:extLst>
      <p:ext uri="{BB962C8B-B14F-4D97-AF65-F5344CB8AC3E}">
        <p14:creationId xmlns:p14="http://schemas.microsoft.com/office/powerpoint/2010/main" val="1630475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50CC7-2A5F-4F44-B05B-6C858B837FE3}"/>
              </a:ext>
            </a:extLst>
          </p:cNvPr>
          <p:cNvSpPr/>
          <p:nvPr/>
        </p:nvSpPr>
        <p:spPr>
          <a:xfrm>
            <a:off x="600169" y="1384392"/>
            <a:ext cx="10986994" cy="3539430"/>
          </a:xfrm>
          <a:prstGeom prst="rect">
            <a:avLst/>
          </a:prstGeom>
        </p:spPr>
        <p:txBody>
          <a:bodyPr wrap="square">
            <a:spAutoFit/>
          </a:bodyPr>
          <a:lstStyle/>
          <a:p>
            <a:pPr algn="just"/>
            <a:r>
              <a:rPr lang="en-US" sz="2800" dirty="0"/>
              <a:t>... him to do (Gen. 3:21; 4:4). </a:t>
            </a:r>
            <a:r>
              <a:rPr lang="en-US" sz="2800" b="1" i="1" u="sng" dirty="0">
                <a:solidFill>
                  <a:srgbClr val="0000CC"/>
                </a:solidFill>
              </a:rPr>
              <a:t>We have a record of only a few responding, and Abel, Enoch, and Noah are especially cited as heroes of faith</a:t>
            </a:r>
            <a:r>
              <a:rPr lang="en-US" sz="2800" dirty="0"/>
              <a:t>. We also have the record of those who did not respond and who by their evil deeds brought judgment on the world. Cain refused to acknowledge himself a sinner even when God continued to admonish him (Gen. 4:3, 7). So murder came on the scene of human history. Unnatural affection was widespread (Gen. 6:2). Finally, there was open violence and corruption and widespread evil desire and purpose of heart (Gen. 6:5).…</a:t>
            </a:r>
            <a:endParaRPr lang="en-US" sz="1400" dirty="0"/>
          </a:p>
        </p:txBody>
      </p:sp>
      <p:sp>
        <p:nvSpPr>
          <p:cNvPr id="7" name="Title 1">
            <a:extLst>
              <a:ext uri="{FF2B5EF4-FFF2-40B4-BE49-F238E27FC236}">
                <a16:creationId xmlns:a16="http://schemas.microsoft.com/office/drawing/2014/main" id="{1FE6A735-A6A9-4D1B-A826-95D9DBCECD96}"/>
              </a:ext>
            </a:extLst>
          </p:cNvPr>
          <p:cNvSpPr txBox="1">
            <a:spLocks/>
          </p:cNvSpPr>
          <p:nvPr/>
        </p:nvSpPr>
        <p:spPr>
          <a:xfrm>
            <a:off x="2076019" y="190869"/>
            <a:ext cx="8039962"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2"/>
            </a:pPr>
            <a:r>
              <a:rPr lang="en-US" sz="3600" b="1" dirty="0">
                <a:latin typeface="+mn-lt"/>
              </a:rPr>
              <a:t>Conscience (Gen 3:7-8:14 / </a:t>
            </a:r>
            <a:r>
              <a:rPr lang="en-US" sz="3600" b="1" dirty="0">
                <a:solidFill>
                  <a:srgbClr val="0000CC"/>
                </a:solidFill>
                <a:latin typeface="+mn-lt"/>
              </a:rPr>
              <a:t>4:1-8:14</a:t>
            </a:r>
            <a:r>
              <a:rPr lang="en-US" sz="3600" b="1" dirty="0">
                <a:latin typeface="+mn-lt"/>
              </a:rPr>
              <a:t>)</a:t>
            </a:r>
          </a:p>
        </p:txBody>
      </p:sp>
      <p:pic>
        <p:nvPicPr>
          <p:cNvPr id="5" name="Picture 4">
            <a:extLst>
              <a:ext uri="{FF2B5EF4-FFF2-40B4-BE49-F238E27FC236}">
                <a16:creationId xmlns:a16="http://schemas.microsoft.com/office/drawing/2014/main" id="{1463682A-4276-43CA-A407-B3FB8BEE2848}"/>
              </a:ext>
            </a:extLst>
          </p:cNvPr>
          <p:cNvPicPr>
            <a:picLocks noChangeAspect="1"/>
          </p:cNvPicPr>
          <p:nvPr/>
        </p:nvPicPr>
        <p:blipFill>
          <a:blip r:embed="rId3"/>
          <a:stretch>
            <a:fillRect/>
          </a:stretch>
        </p:blipFill>
        <p:spPr>
          <a:xfrm>
            <a:off x="600169" y="67574"/>
            <a:ext cx="680085" cy="914400"/>
          </a:xfrm>
          <a:prstGeom prst="rect">
            <a:avLst/>
          </a:prstGeom>
        </p:spPr>
      </p:pic>
    </p:spTree>
    <p:extLst>
      <p:ext uri="{BB962C8B-B14F-4D97-AF65-F5344CB8AC3E}">
        <p14:creationId xmlns:p14="http://schemas.microsoft.com/office/powerpoint/2010/main" val="2689261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650CC7-2A5F-4F44-B05B-6C858B837FE3}"/>
              </a:ext>
            </a:extLst>
          </p:cNvPr>
          <p:cNvSpPr/>
          <p:nvPr/>
        </p:nvSpPr>
        <p:spPr>
          <a:xfrm>
            <a:off x="600168" y="1393918"/>
            <a:ext cx="10982231" cy="2246769"/>
          </a:xfrm>
          <a:prstGeom prst="rect">
            <a:avLst/>
          </a:prstGeom>
        </p:spPr>
        <p:txBody>
          <a:bodyPr wrap="square">
            <a:spAutoFit/>
          </a:bodyPr>
          <a:lstStyle/>
          <a:p>
            <a:pPr algn="just">
              <a:spcAft>
                <a:spcPts val="600"/>
              </a:spcAft>
            </a:pPr>
            <a:r>
              <a:rPr lang="en-US" sz="2800" dirty="0"/>
              <a:t>…The longsuffering of God (1 Peter 3:20) came to an end, and He brought the Flood as judgment on the universal wickedness of man. But at the same time </a:t>
            </a:r>
            <a:r>
              <a:rPr lang="en-US" sz="2800" b="1" i="1" u="sng" dirty="0">
                <a:solidFill>
                  <a:srgbClr val="0000CC"/>
                </a:solidFill>
              </a:rPr>
              <a:t>God graciously intervened; Noah found grace (the first use of the word in the Bible) in His sight </a:t>
            </a:r>
            <a:r>
              <a:rPr lang="en-US" sz="2800" dirty="0"/>
              <a:t>(Gen. 6:8), and he and his family were saved. The revelation of this economy is preserved in Genesis 4:1–8:14.</a:t>
            </a:r>
          </a:p>
        </p:txBody>
      </p:sp>
      <p:sp>
        <p:nvSpPr>
          <p:cNvPr id="3" name="Rectangle 2">
            <a:extLst>
              <a:ext uri="{FF2B5EF4-FFF2-40B4-BE49-F238E27FC236}">
                <a16:creationId xmlns:a16="http://schemas.microsoft.com/office/drawing/2014/main" id="{998E5DAB-92BF-4A88-A434-DB847A543CF8}"/>
              </a:ext>
            </a:extLst>
          </p:cNvPr>
          <p:cNvSpPr/>
          <p:nvPr/>
        </p:nvSpPr>
        <p:spPr>
          <a:xfrm>
            <a:off x="1661137" y="6415096"/>
            <a:ext cx="8869726" cy="369332"/>
          </a:xfrm>
          <a:prstGeom prst="rect">
            <a:avLst/>
          </a:prstGeom>
        </p:spPr>
        <p:txBody>
          <a:bodyPr wrap="square">
            <a:spAutoFit/>
          </a:bodyPr>
          <a:lstStyle/>
          <a:p>
            <a:r>
              <a:rPr lang="en-US" dirty="0"/>
              <a:t>Ryrie, C. C. (1995). Dispensationalism (Rev. and expanded., p. 60). Chicago: Moody Publishers.</a:t>
            </a:r>
          </a:p>
        </p:txBody>
      </p:sp>
      <p:sp>
        <p:nvSpPr>
          <p:cNvPr id="7" name="Title 1">
            <a:extLst>
              <a:ext uri="{FF2B5EF4-FFF2-40B4-BE49-F238E27FC236}">
                <a16:creationId xmlns:a16="http://schemas.microsoft.com/office/drawing/2014/main" id="{44E4296B-294C-45C5-AEF0-FDAAF1A9E485}"/>
              </a:ext>
            </a:extLst>
          </p:cNvPr>
          <p:cNvSpPr txBox="1">
            <a:spLocks/>
          </p:cNvSpPr>
          <p:nvPr/>
        </p:nvSpPr>
        <p:spPr>
          <a:xfrm>
            <a:off x="2076019" y="190869"/>
            <a:ext cx="8039962"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2"/>
            </a:pPr>
            <a:r>
              <a:rPr lang="en-US" sz="3600" b="1" dirty="0">
                <a:latin typeface="+mn-lt"/>
              </a:rPr>
              <a:t>Conscience (Gen 3:7-8:14 / </a:t>
            </a:r>
            <a:r>
              <a:rPr lang="en-US" sz="3600" b="1" dirty="0">
                <a:solidFill>
                  <a:srgbClr val="0000CC"/>
                </a:solidFill>
                <a:latin typeface="+mn-lt"/>
              </a:rPr>
              <a:t>4:1-8:14</a:t>
            </a:r>
            <a:r>
              <a:rPr lang="en-US" sz="3600" b="1" dirty="0">
                <a:latin typeface="+mn-lt"/>
              </a:rPr>
              <a:t>)</a:t>
            </a:r>
          </a:p>
        </p:txBody>
      </p:sp>
      <p:pic>
        <p:nvPicPr>
          <p:cNvPr id="8" name="Picture 7">
            <a:extLst>
              <a:ext uri="{FF2B5EF4-FFF2-40B4-BE49-F238E27FC236}">
                <a16:creationId xmlns:a16="http://schemas.microsoft.com/office/drawing/2014/main" id="{C4233EA0-5D5A-4DCD-9E91-0B7AE5AD4E83}"/>
              </a:ext>
            </a:extLst>
          </p:cNvPr>
          <p:cNvPicPr>
            <a:picLocks noChangeAspect="1"/>
          </p:cNvPicPr>
          <p:nvPr/>
        </p:nvPicPr>
        <p:blipFill>
          <a:blip r:embed="rId3"/>
          <a:stretch>
            <a:fillRect/>
          </a:stretch>
        </p:blipFill>
        <p:spPr>
          <a:xfrm>
            <a:off x="600169" y="67574"/>
            <a:ext cx="680085" cy="914400"/>
          </a:xfrm>
          <a:prstGeom prst="rect">
            <a:avLst/>
          </a:prstGeom>
        </p:spPr>
      </p:pic>
    </p:spTree>
    <p:extLst>
      <p:ext uri="{BB962C8B-B14F-4D97-AF65-F5344CB8AC3E}">
        <p14:creationId xmlns:p14="http://schemas.microsoft.com/office/powerpoint/2010/main" val="3750110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3922617111"/>
              </p:ext>
            </p:extLst>
          </p:nvPr>
        </p:nvGraphicFramePr>
        <p:xfrm>
          <a:off x="600075" y="1093863"/>
          <a:ext cx="10972800" cy="5554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664C362F-CFAD-443D-AC16-C935620E3338}"/>
              </a:ext>
            </a:extLst>
          </p:cNvPr>
          <p:cNvSpPr txBox="1">
            <a:spLocks/>
          </p:cNvSpPr>
          <p:nvPr/>
        </p:nvSpPr>
        <p:spPr>
          <a:xfrm>
            <a:off x="2377511" y="190869"/>
            <a:ext cx="7436978" cy="90299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461963" indent="-461963" algn="ctr">
              <a:lnSpc>
                <a:spcPct val="100000"/>
              </a:lnSpc>
              <a:spcBef>
                <a:spcPts val="0"/>
              </a:spcBef>
              <a:buFont typeface="+mj-lt"/>
              <a:buAutoNum type="alphaUcPeriod" startAt="2"/>
            </a:pPr>
            <a:r>
              <a:rPr lang="en-US" sz="3600" b="1" dirty="0">
                <a:latin typeface="+mn-lt"/>
              </a:rPr>
              <a:t>Conscience (Gen 3:7 to Gen 8:14)</a:t>
            </a:r>
          </a:p>
        </p:txBody>
      </p:sp>
    </p:spTree>
    <p:extLst>
      <p:ext uri="{BB962C8B-B14F-4D97-AF65-F5344CB8AC3E}">
        <p14:creationId xmlns:p14="http://schemas.microsoft.com/office/powerpoint/2010/main" val="73553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9A9C5E6-9E41-4942-9F4C-59EAA6726C1E}"/>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00075" y="0"/>
            <a:ext cx="10987088" cy="4616648"/>
          </a:xfrm>
          <a:prstGeom prst="rect">
            <a:avLst/>
          </a:prstGeom>
          <a:noFill/>
          <a:ln w="28575">
            <a:noFill/>
            <a:miter lim="800000"/>
            <a:headEnd/>
            <a:tailEnd/>
          </a:ln>
        </p:spPr>
        <p:txBody>
          <a:bodyPr wrap="square">
            <a:spAutoFit/>
          </a:bodyPr>
          <a:lstStyle/>
          <a:p>
            <a:pPr algn="ctr">
              <a:spcAft>
                <a:spcPts val="1200"/>
              </a:spcAft>
            </a:pPr>
            <a:r>
              <a:rPr lang="en-US" sz="3600" b="1" dirty="0">
                <a:solidFill>
                  <a:srgbClr val="0000CC"/>
                </a:solidFill>
                <a:ea typeface="+mj-ea"/>
                <a:cs typeface="+mj-cs"/>
              </a:rPr>
              <a:t>Genesis 3:5 </a:t>
            </a:r>
          </a:p>
          <a:p>
            <a:pPr algn="just">
              <a:spcAft>
                <a:spcPts val="1200"/>
              </a:spcAft>
            </a:pPr>
            <a:r>
              <a:rPr lang="en-US" sz="3200" dirty="0">
                <a:latin typeface="Calibri" panose="020F0502020204030204" pitchFamily="34" charset="0"/>
              </a:rPr>
              <a:t>“For God knows that in the day you eat from it </a:t>
            </a:r>
            <a:r>
              <a:rPr lang="en-US" sz="3200" b="1" dirty="0">
                <a:solidFill>
                  <a:srgbClr val="0000CC"/>
                </a:solidFill>
                <a:ea typeface="+mj-ea"/>
                <a:cs typeface="+mj-cs"/>
              </a:rPr>
              <a:t>your eyes will be opened</a:t>
            </a:r>
            <a:r>
              <a:rPr lang="en-US" sz="3200" dirty="0">
                <a:latin typeface="Calibri" panose="020F0502020204030204" pitchFamily="34" charset="0"/>
              </a:rPr>
              <a:t>, and you will be like God, </a:t>
            </a:r>
            <a:r>
              <a:rPr lang="en-US" sz="3200" b="1" u="sng" dirty="0">
                <a:solidFill>
                  <a:srgbClr val="0000CC"/>
                </a:solidFill>
                <a:ea typeface="+mj-ea"/>
                <a:cs typeface="+mj-cs"/>
              </a:rPr>
              <a:t>knowing</a:t>
            </a:r>
            <a:r>
              <a:rPr lang="en-US" sz="3200" b="1" dirty="0">
                <a:solidFill>
                  <a:srgbClr val="0000CC"/>
                </a:solidFill>
                <a:ea typeface="+mj-ea"/>
                <a:cs typeface="+mj-cs"/>
              </a:rPr>
              <a:t> good and evil</a:t>
            </a:r>
            <a:r>
              <a:rPr lang="en-US" sz="3200" dirty="0">
                <a:latin typeface="Calibri" panose="020F0502020204030204" pitchFamily="34" charset="0"/>
              </a:rPr>
              <a:t>.” (Satan)</a:t>
            </a:r>
          </a:p>
          <a:p>
            <a:pPr algn="ctr">
              <a:spcAft>
                <a:spcPts val="1200"/>
              </a:spcAft>
            </a:pPr>
            <a:r>
              <a:rPr lang="en-US" sz="3600" b="1" dirty="0">
                <a:solidFill>
                  <a:srgbClr val="0000CC"/>
                </a:solidFill>
                <a:ea typeface="+mj-ea"/>
                <a:cs typeface="+mj-cs"/>
              </a:rPr>
              <a:t>Genesis 3:7</a:t>
            </a:r>
          </a:p>
          <a:p>
            <a:pPr algn="just">
              <a:spcAft>
                <a:spcPts val="1200"/>
              </a:spcAft>
            </a:pPr>
            <a:r>
              <a:rPr lang="en-US" sz="3200" dirty="0">
                <a:latin typeface="Calibri" panose="020F0502020204030204" pitchFamily="34" charset="0"/>
              </a:rPr>
              <a:t>Then </a:t>
            </a:r>
            <a:r>
              <a:rPr lang="en-US" sz="3200" b="1" dirty="0">
                <a:solidFill>
                  <a:srgbClr val="0000CC"/>
                </a:solidFill>
                <a:ea typeface="+mj-ea"/>
                <a:cs typeface="+mj-cs"/>
              </a:rPr>
              <a:t>the eyes of both of them were opened</a:t>
            </a:r>
            <a:r>
              <a:rPr lang="en-US" sz="3200" dirty="0">
                <a:latin typeface="Calibri" panose="020F0502020204030204" pitchFamily="34" charset="0"/>
              </a:rPr>
              <a:t>, and they</a:t>
            </a:r>
            <a:r>
              <a:rPr lang="en-US" sz="3200" b="1" dirty="0">
                <a:solidFill>
                  <a:srgbClr val="0000CC"/>
                </a:solidFill>
                <a:ea typeface="+mj-ea"/>
                <a:cs typeface="+mj-cs"/>
              </a:rPr>
              <a:t> </a:t>
            </a:r>
            <a:r>
              <a:rPr lang="en-US" sz="3200" b="1" u="sng" dirty="0">
                <a:solidFill>
                  <a:srgbClr val="0000CC"/>
                </a:solidFill>
                <a:ea typeface="+mj-ea"/>
                <a:cs typeface="+mj-cs"/>
              </a:rPr>
              <a:t>knew</a:t>
            </a:r>
            <a:r>
              <a:rPr lang="en-US" sz="3200" dirty="0">
                <a:latin typeface="Calibri" panose="020F0502020204030204" pitchFamily="34" charset="0"/>
              </a:rPr>
              <a:t> that they were naked; and they sewed fig leaves together and made themselves loin coverings.</a:t>
            </a:r>
          </a:p>
        </p:txBody>
      </p:sp>
    </p:spTree>
    <p:extLst>
      <p:ext uri="{BB962C8B-B14F-4D97-AF65-F5344CB8AC3E}">
        <p14:creationId xmlns:p14="http://schemas.microsoft.com/office/powerpoint/2010/main" val="29147041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618699" y="1600200"/>
            <a:ext cx="10981898" cy="4404502"/>
          </a:xfrm>
        </p:spPr>
        <p:txBody>
          <a:bodyPr>
            <a:noAutofit/>
          </a:bodyPr>
          <a:lstStyle/>
          <a:p>
            <a:pPr marL="514350" marR="0" lvl="0" indent="-514350" algn="just" defTabSz="914400" rtl="0" eaLnBrk="1" fontAlgn="auto" latinLnBrk="0" hangingPunct="1">
              <a:lnSpc>
                <a:spcPct val="100000"/>
              </a:lnSpc>
              <a:spcBef>
                <a:spcPts val="0"/>
              </a:spcBef>
              <a:spcAft>
                <a:spcPts val="2400"/>
              </a:spcAft>
              <a:buClrTx/>
              <a:buSzTx/>
              <a:buFont typeface="+mj-lt"/>
              <a:buAutoNum type="arabicPeriod" startAt="3"/>
              <a:tabLst/>
              <a:defRPr/>
            </a:pPr>
            <a:r>
              <a:rPr kumimoji="0" lang="en-US" b="0" i="0" u="none" strike="noStrike" kern="1200" cap="none" spc="0" normalizeH="0" baseline="0" noProof="0" dirty="0">
                <a:ln>
                  <a:noFill/>
                </a:ln>
                <a:solidFill>
                  <a:prstClr val="black"/>
                </a:solidFill>
                <a:effectLst/>
                <a:uLnTx/>
                <a:uFillTx/>
                <a:ea typeface="+mn-ea"/>
                <a:cs typeface="+mn-cs"/>
              </a:rPr>
              <a:t>The basic purpose of God in all His dealings with mankind is that of </a:t>
            </a:r>
            <a:r>
              <a:rPr kumimoji="0" lang="en-US" b="1" i="1" u="sng" strike="noStrike" kern="1200" cap="none" spc="0" normalizeH="0" baseline="0" noProof="0" dirty="0">
                <a:ln>
                  <a:noFill/>
                </a:ln>
                <a:solidFill>
                  <a:srgbClr val="0000CC"/>
                </a:solidFill>
                <a:effectLst/>
                <a:uLnTx/>
                <a:uFillTx/>
                <a:ea typeface="+mn-ea"/>
                <a:cs typeface="+mn-cs"/>
              </a:rPr>
              <a:t>glorifying Himself</a:t>
            </a:r>
            <a:r>
              <a:rPr kumimoji="0" lang="en-US" b="0" i="0" u="none" strike="noStrike" kern="1200" cap="none" spc="0" normalizeH="0" baseline="0" noProof="0" dirty="0">
                <a:ln>
                  <a:noFill/>
                </a:ln>
                <a:solidFill>
                  <a:prstClr val="black"/>
                </a:solidFill>
                <a:effectLst/>
                <a:uLnTx/>
                <a:uFillTx/>
                <a:ea typeface="+mn-ea"/>
                <a:cs typeface="+mn-cs"/>
              </a:rPr>
              <a:t>.</a:t>
            </a:r>
          </a:p>
          <a:p>
            <a:pPr marL="457200" lvl="1" indent="0" algn="just">
              <a:lnSpc>
                <a:spcPct val="100000"/>
              </a:lnSpc>
              <a:spcBef>
                <a:spcPts val="0"/>
              </a:spcBef>
              <a:buNone/>
            </a:pPr>
            <a:r>
              <a:rPr lang="en-US" sz="2800" dirty="0"/>
              <a:t>“</a:t>
            </a:r>
            <a:r>
              <a:rPr lang="en-US" sz="2800" b="1" dirty="0">
                <a:solidFill>
                  <a:srgbClr val="0000CC"/>
                </a:solidFill>
              </a:rPr>
              <a:t>The third </a:t>
            </a:r>
            <a:r>
              <a:rPr lang="en-US" sz="2800" b="1" i="1" dirty="0">
                <a:solidFill>
                  <a:srgbClr val="0000CC"/>
                </a:solidFill>
              </a:rPr>
              <a:t>sine qua non</a:t>
            </a:r>
            <a:r>
              <a:rPr lang="en-US" sz="2800" b="1" dirty="0">
                <a:solidFill>
                  <a:srgbClr val="0000CC"/>
                </a:solidFill>
              </a:rPr>
              <a:t> is that God has introduced these various economies—dispensations—in the history of time so as to bring the most glory to Himself. </a:t>
            </a:r>
            <a:r>
              <a:rPr lang="en-US" sz="2800" b="1" dirty="0">
                <a:solidFill>
                  <a:srgbClr val="0000CC"/>
                </a:solidFill>
                <a:highlight>
                  <a:srgbClr val="FFFF00"/>
                </a:highlight>
              </a:rPr>
              <a:t>God’s major purpose in the world as He implements His sovereign plan is to bring glory to Himself</a:t>
            </a:r>
            <a:r>
              <a:rPr lang="en-US" sz="2800" b="1" dirty="0">
                <a:solidFill>
                  <a:srgbClr val="0000CC"/>
                </a:solidFill>
              </a:rPr>
              <a:t>. Certainly, there are other purposes but dispensationalists have always believed the overriding one is for God to bring glory to Himself.</a:t>
            </a:r>
            <a:r>
              <a:rPr lang="en-US" sz="2800" dirty="0"/>
              <a:t> In progressive dispensationalism all three of these basic essentials, which Ryrie pointed out and that have been believed from the beginning of the dispensational emphasis, have been rejected.”</a:t>
            </a:r>
          </a:p>
        </p:txBody>
      </p:sp>
      <mc:AlternateContent xmlns:mc="http://schemas.openxmlformats.org/markup-compatibility/2006" xmlns:p14="http://schemas.microsoft.com/office/powerpoint/2010/main">
        <mc:Choice Requires="p14">
          <p:contentPart p14:bwMode="auto" r:id="rId3">
            <p14:nvContentPartPr>
              <p14:cNvPr id="9" name="Ink 8"/>
              <p14:cNvContentPartPr/>
              <p14:nvPr/>
            </p14:nvContentPartPr>
            <p14:xfrm>
              <a:off x="5099609" y="3821322"/>
              <a:ext cx="6840" cy="20520"/>
            </p14:xfrm>
          </p:contentPart>
        </mc:Choice>
        <mc:Fallback xmlns="">
          <p:pic>
            <p:nvPicPr>
              <p:cNvPr id="9" name="Ink 8"/>
              <p:cNvPicPr/>
              <p:nvPr/>
            </p:nvPicPr>
            <p:blipFill>
              <a:blip r:embed="rId4"/>
              <a:stretch>
                <a:fillRect/>
              </a:stretch>
            </p:blipFill>
            <p:spPr>
              <a:xfrm>
                <a:off x="5095163" y="3816723"/>
                <a:ext cx="15732" cy="2971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Ink 9"/>
              <p14:cNvContentPartPr/>
              <p14:nvPr/>
            </p14:nvContentPartPr>
            <p14:xfrm>
              <a:off x="5304449" y="3862362"/>
              <a:ext cx="20880" cy="7200"/>
            </p14:xfrm>
          </p:contentPart>
        </mc:Choice>
        <mc:Fallback xmlns="">
          <p:pic>
            <p:nvPicPr>
              <p:cNvPr id="10" name="Ink 9"/>
              <p:cNvPicPr/>
              <p:nvPr/>
            </p:nvPicPr>
            <p:blipFill>
              <a:blip r:embed="rId6"/>
              <a:stretch>
                <a:fillRect/>
              </a:stretch>
            </p:blipFill>
            <p:spPr>
              <a:xfrm>
                <a:off x="5300129" y="3858042"/>
                <a:ext cx="29520" cy="15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p14:cNvContentPartPr/>
              <p14:nvPr/>
            </p14:nvContentPartPr>
            <p14:xfrm>
              <a:off x="5311289" y="3876042"/>
              <a:ext cx="14040" cy="360"/>
            </p14:xfrm>
          </p:contentPart>
        </mc:Choice>
        <mc:Fallback xmlns="">
          <p:pic>
            <p:nvPicPr>
              <p:cNvPr id="11" name="Ink 10"/>
              <p:cNvPicPr/>
              <p:nvPr/>
            </p:nvPicPr>
            <p:blipFill>
              <a:blip r:embed="rId8"/>
              <a:stretch>
                <a:fillRect/>
              </a:stretch>
            </p:blipFill>
            <p:spPr>
              <a:xfrm>
                <a:off x="5306969" y="3871722"/>
                <a:ext cx="22680" cy="9000"/>
              </a:xfrm>
              <a:prstGeom prst="rect">
                <a:avLst/>
              </a:prstGeom>
            </p:spPr>
          </p:pic>
        </mc:Fallback>
      </mc:AlternateContent>
      <p:pic>
        <p:nvPicPr>
          <p:cNvPr id="12" name="Picture 4" descr="http://t1.gstatic.com/images?q=tbn:ANd9GcRVEkk3EF6aIGxY0Yz0z_uevMi3B1FPvrIm0btZT0dvwfQOys6K">
            <a:extLst>
              <a:ext uri="{FF2B5EF4-FFF2-40B4-BE49-F238E27FC236}">
                <a16:creationId xmlns:a16="http://schemas.microsoft.com/office/drawing/2014/main" id="{64A98E9C-7AA7-4590-A284-46C194E0676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3601" y="76200"/>
            <a:ext cx="724054" cy="914400"/>
          </a:xfrm>
          <a:prstGeom prst="rect">
            <a:avLst/>
          </a:prstGeom>
          <a:solidFill>
            <a:srgbClr val="FFFFFF">
              <a:shade val="85000"/>
            </a:srgbClr>
          </a:solidFill>
          <a:ln w="38100">
            <a:solidFill>
              <a:schemeClr val="bg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Rectangle 12">
            <a:extLst>
              <a:ext uri="{FF2B5EF4-FFF2-40B4-BE49-F238E27FC236}">
                <a16:creationId xmlns:a16="http://schemas.microsoft.com/office/drawing/2014/main" id="{6E797B38-9761-44BC-87BE-BF6AB76B36AE}"/>
              </a:ext>
            </a:extLst>
          </p:cNvPr>
          <p:cNvSpPr/>
          <p:nvPr/>
        </p:nvSpPr>
        <p:spPr>
          <a:xfrm>
            <a:off x="3588420" y="217439"/>
            <a:ext cx="5015160" cy="1215717"/>
          </a:xfrm>
          <a:prstGeom prst="rect">
            <a:avLst/>
          </a:prstGeom>
        </p:spPr>
        <p:txBody>
          <a:bodyPr wrap="square">
            <a:spAutoFit/>
          </a:bodyPr>
          <a:lstStyle/>
          <a:p>
            <a:pPr algn="ctr">
              <a:spcAft>
                <a:spcPts val="600"/>
              </a:spcAft>
            </a:pPr>
            <a:r>
              <a:rPr lang="en-US" sz="3600" b="1" dirty="0"/>
              <a:t>Robert Lightner</a:t>
            </a:r>
          </a:p>
          <a:p>
            <a:pPr algn="ctr"/>
            <a:r>
              <a:rPr lang="en-US" sz="1600" dirty="0">
                <a:latin typeface="Calibri" panose="020F0502020204030204" pitchFamily="34" charset="0"/>
                <a:cs typeface="Calibri" panose="020F0502020204030204" pitchFamily="34" charset="0"/>
              </a:rPr>
              <a:t>“Progressive Dispensationalism,” Conservative Theological Journal 4, no. 11 (March 2000): 47–49, 54.</a:t>
            </a:r>
          </a:p>
        </p:txBody>
      </p:sp>
    </p:spTree>
    <p:extLst>
      <p:ext uri="{BB962C8B-B14F-4D97-AF65-F5344CB8AC3E}">
        <p14:creationId xmlns:p14="http://schemas.microsoft.com/office/powerpoint/2010/main" val="563198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7675D1-356D-47F0-907D-CADF79660FB3}"/>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595313" y="0"/>
            <a:ext cx="10987087" cy="4226798"/>
          </a:xfrm>
          <a:prstGeom prst="rect">
            <a:avLst/>
          </a:prstGeom>
          <a:noFill/>
          <a:ln w="28575">
            <a:noFill/>
            <a:miter lim="800000"/>
            <a:headEnd/>
            <a:tailEnd/>
          </a:ln>
        </p:spPr>
        <p:txBody>
          <a:bodyPr wrap="square">
            <a:spAutoFit/>
          </a:bodyPr>
          <a:lstStyle/>
          <a:p>
            <a:pPr algn="ctr">
              <a:spcAft>
                <a:spcPts val="1000"/>
              </a:spcAft>
            </a:pPr>
            <a:r>
              <a:rPr lang="en-US" sz="3600" b="1" dirty="0">
                <a:solidFill>
                  <a:srgbClr val="0000CC"/>
                </a:solidFill>
                <a:ea typeface="+mj-ea"/>
                <a:cs typeface="+mj-cs"/>
              </a:rPr>
              <a:t>Genesis 3:22</a:t>
            </a:r>
          </a:p>
          <a:p>
            <a:pPr algn="just">
              <a:spcAft>
                <a:spcPts val="1200"/>
              </a:spcAft>
            </a:pPr>
            <a:r>
              <a:rPr lang="en-US" sz="3200" dirty="0">
                <a:latin typeface="Calibri" panose="020F0502020204030204" pitchFamily="34" charset="0"/>
              </a:rPr>
              <a:t>Then the LORD God said, “Behold, the man has become like one of Us, </a:t>
            </a:r>
            <a:r>
              <a:rPr lang="en-US" sz="3200" b="1" u="sng" dirty="0">
                <a:solidFill>
                  <a:srgbClr val="0000CC"/>
                </a:solidFill>
                <a:ea typeface="+mj-ea"/>
                <a:cs typeface="+mj-cs"/>
              </a:rPr>
              <a:t>knowing</a:t>
            </a:r>
            <a:r>
              <a:rPr lang="en-US" sz="3200" b="1" dirty="0">
                <a:solidFill>
                  <a:srgbClr val="0000CC"/>
                </a:solidFill>
                <a:ea typeface="+mj-ea"/>
                <a:cs typeface="+mj-cs"/>
              </a:rPr>
              <a:t> good and evil</a:t>
            </a:r>
            <a:r>
              <a:rPr lang="en-US" sz="3200" dirty="0">
                <a:latin typeface="Calibri" panose="020F0502020204030204" pitchFamily="34" charset="0"/>
              </a:rPr>
              <a:t>…</a:t>
            </a:r>
          </a:p>
          <a:p>
            <a:pPr algn="ctr">
              <a:spcBef>
                <a:spcPts val="1200"/>
              </a:spcBef>
              <a:spcAft>
                <a:spcPts val="1000"/>
              </a:spcAft>
            </a:pPr>
            <a:r>
              <a:rPr lang="en-US" sz="3600" b="1" dirty="0">
                <a:solidFill>
                  <a:srgbClr val="0000CC"/>
                </a:solidFill>
                <a:ea typeface="+mj-ea"/>
                <a:cs typeface="+mj-cs"/>
              </a:rPr>
              <a:t>Genesis 4:4 </a:t>
            </a:r>
          </a:p>
          <a:p>
            <a:pPr algn="just"/>
            <a:r>
              <a:rPr lang="en-US" sz="3200" dirty="0">
                <a:latin typeface="Calibri" panose="020F0502020204030204" pitchFamily="34" charset="0"/>
              </a:rPr>
              <a:t>Abel, on his part also </a:t>
            </a:r>
            <a:r>
              <a:rPr lang="en-US" sz="3200" b="1" dirty="0">
                <a:solidFill>
                  <a:srgbClr val="0000CC"/>
                </a:solidFill>
                <a:ea typeface="+mj-ea"/>
                <a:cs typeface="+mj-cs"/>
              </a:rPr>
              <a:t>brought of the firstlings of his flock and of their fat portions</a:t>
            </a:r>
            <a:r>
              <a:rPr lang="en-US" sz="3200" dirty="0">
                <a:latin typeface="Calibri" panose="020F0502020204030204" pitchFamily="34" charset="0"/>
              </a:rPr>
              <a:t>. And the LORD had regard for Abel and for his offering;</a:t>
            </a:r>
          </a:p>
        </p:txBody>
      </p:sp>
    </p:spTree>
    <p:extLst>
      <p:ext uri="{BB962C8B-B14F-4D97-AF65-F5344CB8AC3E}">
        <p14:creationId xmlns:p14="http://schemas.microsoft.com/office/powerpoint/2010/main" val="3915971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EA9A8F-9122-4531-B452-D16033905C9E}"/>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4363" y="0"/>
            <a:ext cx="10996612" cy="2744341"/>
          </a:xfrm>
          <a:prstGeom prst="rect">
            <a:avLst/>
          </a:prstGeom>
          <a:noFill/>
          <a:ln w="28575">
            <a:noFill/>
            <a:miter lim="800000"/>
            <a:headEnd/>
            <a:tailEnd/>
          </a:ln>
        </p:spPr>
        <p:txBody>
          <a:bodyPr wrap="square">
            <a:spAutoFit/>
          </a:bodyPr>
          <a:lstStyle/>
          <a:p>
            <a:pPr algn="ctr">
              <a:spcAft>
                <a:spcPts val="1000"/>
              </a:spcAft>
            </a:pPr>
            <a:r>
              <a:rPr lang="en-US" sz="3600" b="1" dirty="0">
                <a:solidFill>
                  <a:srgbClr val="0000CC"/>
                </a:solidFill>
                <a:ea typeface="+mj-ea"/>
                <a:cs typeface="+mj-cs"/>
              </a:rPr>
              <a:t>Genesis 6:5-6 </a:t>
            </a:r>
          </a:p>
          <a:p>
            <a:pPr algn="just"/>
            <a:r>
              <a:rPr lang="en-US" sz="3200" baseline="30000" dirty="0">
                <a:latin typeface="Calibri" panose="020F0502020204030204" pitchFamily="34" charset="0"/>
              </a:rPr>
              <a:t>5</a:t>
            </a:r>
            <a:r>
              <a:rPr lang="en-US" sz="3200" dirty="0">
                <a:latin typeface="Calibri" panose="020F0502020204030204" pitchFamily="34" charset="0"/>
              </a:rPr>
              <a:t> Then the </a:t>
            </a:r>
            <a:r>
              <a:rPr lang="en-US" sz="3200" cap="small" dirty="0">
                <a:latin typeface="Calibri" panose="020F0502020204030204" pitchFamily="34" charset="0"/>
              </a:rPr>
              <a:t>Lord</a:t>
            </a:r>
            <a:r>
              <a:rPr lang="en-US" sz="3200" dirty="0">
                <a:latin typeface="Calibri" panose="020F0502020204030204" pitchFamily="34" charset="0"/>
              </a:rPr>
              <a:t> saw that </a:t>
            </a:r>
            <a:r>
              <a:rPr lang="en-US" sz="3200" b="1" dirty="0">
                <a:solidFill>
                  <a:srgbClr val="0000CC"/>
                </a:solidFill>
                <a:ea typeface="+mj-ea"/>
                <a:cs typeface="+mj-cs"/>
              </a:rPr>
              <a:t>the wickedness of man was great on the earth</a:t>
            </a:r>
            <a:r>
              <a:rPr lang="en-US" sz="3200" dirty="0">
                <a:latin typeface="Calibri" panose="020F0502020204030204" pitchFamily="34" charset="0"/>
              </a:rPr>
              <a:t>, and that </a:t>
            </a:r>
            <a:r>
              <a:rPr lang="en-US" sz="3200" b="1" u="sng" dirty="0">
                <a:solidFill>
                  <a:srgbClr val="0000CC"/>
                </a:solidFill>
                <a:ea typeface="+mj-ea"/>
                <a:cs typeface="+mj-cs"/>
              </a:rPr>
              <a:t>every intent of the thoughts of his heart</a:t>
            </a:r>
            <a:r>
              <a:rPr lang="en-US" sz="3200" b="1" dirty="0">
                <a:solidFill>
                  <a:srgbClr val="0000CC"/>
                </a:solidFill>
                <a:ea typeface="+mj-ea"/>
                <a:cs typeface="+mj-cs"/>
              </a:rPr>
              <a:t> was only evil continually</a:t>
            </a:r>
            <a:r>
              <a:rPr lang="en-US" sz="3200" dirty="0">
                <a:latin typeface="Calibri" panose="020F0502020204030204" pitchFamily="34" charset="0"/>
              </a:rPr>
              <a:t>. </a:t>
            </a:r>
            <a:r>
              <a:rPr lang="en-US" sz="3200" baseline="30000" dirty="0">
                <a:latin typeface="Calibri" panose="020F0502020204030204" pitchFamily="34" charset="0"/>
              </a:rPr>
              <a:t>6</a:t>
            </a:r>
            <a:r>
              <a:rPr lang="en-US" sz="3200" dirty="0">
                <a:latin typeface="Calibri" panose="020F0502020204030204" pitchFamily="34" charset="0"/>
              </a:rPr>
              <a:t> The </a:t>
            </a:r>
            <a:r>
              <a:rPr lang="en-US" sz="3200" cap="small" dirty="0">
                <a:latin typeface="Calibri" panose="020F0502020204030204" pitchFamily="34" charset="0"/>
              </a:rPr>
              <a:t>Lord</a:t>
            </a:r>
            <a:r>
              <a:rPr lang="en-US" sz="3200" dirty="0">
                <a:latin typeface="Calibri" panose="020F0502020204030204" pitchFamily="34" charset="0"/>
              </a:rPr>
              <a:t> was sorry that He had made man on the earth, and He was grieved in His heart. </a:t>
            </a:r>
          </a:p>
        </p:txBody>
      </p:sp>
    </p:spTree>
    <p:extLst>
      <p:ext uri="{BB962C8B-B14F-4D97-AF65-F5344CB8AC3E}">
        <p14:creationId xmlns:p14="http://schemas.microsoft.com/office/powerpoint/2010/main" val="29452855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E42412-3DB3-4394-B1B2-BF975B4C824F}"/>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595313" y="0"/>
            <a:ext cx="10996612" cy="3729226"/>
          </a:xfrm>
          <a:prstGeom prst="rect">
            <a:avLst/>
          </a:prstGeom>
          <a:noFill/>
          <a:ln w="28575">
            <a:noFill/>
            <a:miter lim="800000"/>
            <a:headEnd/>
            <a:tailEnd/>
          </a:ln>
        </p:spPr>
        <p:txBody>
          <a:bodyPr wrap="square">
            <a:spAutoFit/>
          </a:bodyPr>
          <a:lstStyle/>
          <a:p>
            <a:pPr algn="ctr">
              <a:spcAft>
                <a:spcPts val="1000"/>
              </a:spcAft>
            </a:pPr>
            <a:r>
              <a:rPr lang="en-US" sz="3600" b="1" dirty="0">
                <a:solidFill>
                  <a:srgbClr val="0000CC"/>
                </a:solidFill>
                <a:ea typeface="+mj-ea"/>
                <a:cs typeface="+mj-cs"/>
              </a:rPr>
              <a:t>Genesis 6:7, 13 </a:t>
            </a:r>
          </a:p>
          <a:p>
            <a:pPr algn="just"/>
            <a:r>
              <a:rPr lang="en-US" sz="3200" baseline="30000" dirty="0">
                <a:latin typeface="Calibri" panose="020F0502020204030204" pitchFamily="34" charset="0"/>
              </a:rPr>
              <a:t>7</a:t>
            </a:r>
            <a:r>
              <a:rPr lang="en-US" sz="3200" dirty="0">
                <a:latin typeface="Calibri" panose="020F0502020204030204" pitchFamily="34" charset="0"/>
              </a:rPr>
              <a:t> The </a:t>
            </a:r>
            <a:r>
              <a:rPr lang="en-US" sz="3200" cap="small" dirty="0">
                <a:latin typeface="Calibri" panose="020F0502020204030204" pitchFamily="34" charset="0"/>
              </a:rPr>
              <a:t>Lord</a:t>
            </a:r>
            <a:r>
              <a:rPr lang="en-US" sz="3200" dirty="0">
                <a:latin typeface="Calibri" panose="020F0502020204030204" pitchFamily="34" charset="0"/>
              </a:rPr>
              <a:t> said, “</a:t>
            </a:r>
            <a:r>
              <a:rPr lang="en-US" sz="3200" b="1" dirty="0">
                <a:solidFill>
                  <a:srgbClr val="0000CC"/>
                </a:solidFill>
                <a:ea typeface="+mj-ea"/>
                <a:cs typeface="+mj-cs"/>
              </a:rPr>
              <a:t>I will blot out man </a:t>
            </a:r>
            <a:r>
              <a:rPr lang="en-US" sz="3200" dirty="0">
                <a:latin typeface="Calibri" panose="020F0502020204030204" pitchFamily="34" charset="0"/>
              </a:rPr>
              <a:t>whom I have created from the face of the land, from man to animals to creeping things and to birds of the sky; for I am sorry that I have made them.”…</a:t>
            </a:r>
            <a:r>
              <a:rPr lang="en-US" sz="3200" baseline="30000" dirty="0">
                <a:latin typeface="Calibri" panose="020F0502020204030204" pitchFamily="34" charset="0"/>
              </a:rPr>
              <a:t>13</a:t>
            </a:r>
            <a:r>
              <a:rPr lang="en-US" sz="3200" dirty="0">
                <a:latin typeface="Calibri" panose="020F0502020204030204" pitchFamily="34" charset="0"/>
              </a:rPr>
              <a:t> Then God said to Noah, “The </a:t>
            </a:r>
            <a:r>
              <a:rPr lang="en-US" sz="3200" b="1" dirty="0">
                <a:solidFill>
                  <a:srgbClr val="0000CC"/>
                </a:solidFill>
                <a:ea typeface="+mj-ea"/>
                <a:cs typeface="+mj-cs"/>
              </a:rPr>
              <a:t>end of all flesh </a:t>
            </a:r>
            <a:r>
              <a:rPr lang="en-US" sz="3200" dirty="0">
                <a:latin typeface="Calibri" panose="020F0502020204030204" pitchFamily="34" charset="0"/>
              </a:rPr>
              <a:t>has come before Me; for </a:t>
            </a:r>
            <a:r>
              <a:rPr lang="en-US" sz="3200" b="1" dirty="0">
                <a:solidFill>
                  <a:srgbClr val="0000CC"/>
                </a:solidFill>
                <a:ea typeface="+mj-ea"/>
                <a:cs typeface="+mj-cs"/>
              </a:rPr>
              <a:t>the earth is filled with violence </a:t>
            </a:r>
            <a:r>
              <a:rPr lang="en-US" sz="3200" dirty="0">
                <a:latin typeface="Calibri" panose="020F0502020204030204" pitchFamily="34" charset="0"/>
              </a:rPr>
              <a:t>because of them; and behold, </a:t>
            </a:r>
            <a:r>
              <a:rPr lang="en-US" sz="3200" b="1" dirty="0">
                <a:solidFill>
                  <a:srgbClr val="0000CC"/>
                </a:solidFill>
                <a:ea typeface="+mj-ea"/>
                <a:cs typeface="+mj-cs"/>
              </a:rPr>
              <a:t>I am about to destroy them </a:t>
            </a:r>
            <a:r>
              <a:rPr lang="en-US" sz="3200" dirty="0">
                <a:latin typeface="Calibri" panose="020F0502020204030204" pitchFamily="34" charset="0"/>
              </a:rPr>
              <a:t>with the earth. </a:t>
            </a:r>
            <a:endParaRPr lang="en-US" sz="2800" dirty="0">
              <a:latin typeface="Calibri" panose="020F0502020204030204" pitchFamily="34" charset="0"/>
            </a:endParaRPr>
          </a:p>
        </p:txBody>
      </p:sp>
    </p:spTree>
    <p:extLst>
      <p:ext uri="{BB962C8B-B14F-4D97-AF65-F5344CB8AC3E}">
        <p14:creationId xmlns:p14="http://schemas.microsoft.com/office/powerpoint/2010/main" val="853373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2FB664-66CA-43DD-910F-6DA646094E70}"/>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4363" y="0"/>
            <a:ext cx="10977562" cy="3236784"/>
          </a:xfrm>
          <a:prstGeom prst="rect">
            <a:avLst/>
          </a:prstGeom>
          <a:noFill/>
          <a:ln w="28575">
            <a:noFill/>
            <a:miter lim="800000"/>
            <a:headEnd/>
            <a:tailEnd/>
          </a:ln>
        </p:spPr>
        <p:txBody>
          <a:bodyPr wrap="square">
            <a:spAutoFit/>
          </a:bodyPr>
          <a:lstStyle/>
          <a:p>
            <a:pPr algn="ctr">
              <a:spcAft>
                <a:spcPts val="1000"/>
              </a:spcAft>
            </a:pPr>
            <a:r>
              <a:rPr lang="en-US" sz="3600" b="1" dirty="0">
                <a:solidFill>
                  <a:srgbClr val="0000CC"/>
                </a:solidFill>
                <a:ea typeface="+mj-ea"/>
                <a:cs typeface="+mj-cs"/>
              </a:rPr>
              <a:t>Genesis 7:11-13 </a:t>
            </a:r>
          </a:p>
          <a:p>
            <a:pPr algn="just">
              <a:spcAft>
                <a:spcPts val="1000"/>
              </a:spcAft>
            </a:pPr>
            <a:r>
              <a:rPr lang="en-US" sz="3200" baseline="30000" dirty="0">
                <a:latin typeface="Calibri" panose="020F0502020204030204" pitchFamily="34" charset="0"/>
              </a:rPr>
              <a:t>11</a:t>
            </a:r>
            <a:r>
              <a:rPr lang="en-US" sz="3200" dirty="0">
                <a:latin typeface="Calibri" panose="020F0502020204030204" pitchFamily="34" charset="0"/>
              </a:rPr>
              <a:t> In the six hundredth year of Noah’s life, in the second month, on the seventeenth day of the month, on the same day all the fountains of the great deep burst open, and the floodgates of the sky were opened. </a:t>
            </a:r>
            <a:r>
              <a:rPr lang="en-US" sz="3200" baseline="30000" dirty="0">
                <a:latin typeface="Calibri" panose="020F0502020204030204" pitchFamily="34" charset="0"/>
              </a:rPr>
              <a:t>12</a:t>
            </a:r>
            <a:r>
              <a:rPr lang="en-US" sz="3200" dirty="0">
                <a:latin typeface="Calibri" panose="020F0502020204030204" pitchFamily="34" charset="0"/>
              </a:rPr>
              <a:t> The rain fell upon the earth for forty days and forty nights. </a:t>
            </a:r>
          </a:p>
        </p:txBody>
      </p:sp>
    </p:spTree>
    <p:extLst>
      <p:ext uri="{BB962C8B-B14F-4D97-AF65-F5344CB8AC3E}">
        <p14:creationId xmlns:p14="http://schemas.microsoft.com/office/powerpoint/2010/main" val="41054933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68F9D7-264F-4ADC-B027-F9682C984ABC}"/>
              </a:ext>
            </a:extLst>
          </p:cNvPr>
          <p:cNvPicPr>
            <a:picLocks noChangeAspect="1"/>
          </p:cNvPicPr>
          <p:nvPr/>
        </p:nvPicPr>
        <p:blipFill>
          <a:blip r:embed="rId3"/>
          <a:stretch>
            <a:fillRect/>
          </a:stretch>
        </p:blipFill>
        <p:spPr>
          <a:xfrm>
            <a:off x="0" y="0"/>
            <a:ext cx="12192000" cy="6857999"/>
          </a:xfrm>
          <a:prstGeom prst="rect">
            <a:avLst/>
          </a:prstGeom>
        </p:spPr>
      </p:pic>
      <p:sp>
        <p:nvSpPr>
          <p:cNvPr id="7" name="Rectangle 1">
            <a:extLst>
              <a:ext uri="{FF2B5EF4-FFF2-40B4-BE49-F238E27FC236}">
                <a16:creationId xmlns:a16="http://schemas.microsoft.com/office/drawing/2014/main" id="{22256A44-908B-4BE1-87AC-A86B71C9C690}"/>
              </a:ext>
            </a:extLst>
          </p:cNvPr>
          <p:cNvSpPr>
            <a:spLocks noChangeArrowheads="1"/>
          </p:cNvSpPr>
          <p:nvPr/>
        </p:nvSpPr>
        <p:spPr bwMode="auto">
          <a:xfrm>
            <a:off x="614363" y="0"/>
            <a:ext cx="10968037" cy="4221669"/>
          </a:xfrm>
          <a:prstGeom prst="rect">
            <a:avLst/>
          </a:prstGeom>
          <a:noFill/>
          <a:ln w="28575">
            <a:noFill/>
            <a:miter lim="800000"/>
            <a:headEnd/>
            <a:tailEnd/>
          </a:ln>
        </p:spPr>
        <p:txBody>
          <a:bodyPr wrap="square">
            <a:spAutoFit/>
          </a:bodyPr>
          <a:lstStyle/>
          <a:p>
            <a:pPr algn="ctr">
              <a:spcAft>
                <a:spcPts val="1000"/>
              </a:spcAft>
            </a:pPr>
            <a:r>
              <a:rPr lang="en-US" sz="3600" b="1" dirty="0">
                <a:solidFill>
                  <a:srgbClr val="0000CC"/>
                </a:solidFill>
                <a:ea typeface="+mj-ea"/>
                <a:cs typeface="+mj-cs"/>
              </a:rPr>
              <a:t>Genesis 7:21–23a </a:t>
            </a:r>
          </a:p>
          <a:p>
            <a:pPr algn="just"/>
            <a:r>
              <a:rPr lang="en-US" sz="3200" baseline="30000" dirty="0"/>
              <a:t>21</a:t>
            </a:r>
            <a:r>
              <a:rPr lang="en-US" sz="3200" dirty="0"/>
              <a:t> </a:t>
            </a:r>
            <a:r>
              <a:rPr lang="en-US" sz="3200" b="1" dirty="0">
                <a:solidFill>
                  <a:srgbClr val="0000CC"/>
                </a:solidFill>
                <a:ea typeface="+mj-ea"/>
                <a:cs typeface="+mj-cs"/>
              </a:rPr>
              <a:t>All flesh that moved on the earth perished</a:t>
            </a:r>
            <a:r>
              <a:rPr lang="en-US" sz="3200" dirty="0"/>
              <a:t>, birds and cattle and beasts and every swarming thing that swarms upon the earth, and all mankind; </a:t>
            </a:r>
            <a:r>
              <a:rPr lang="en-US" sz="3200" baseline="30000" dirty="0"/>
              <a:t>22</a:t>
            </a:r>
            <a:r>
              <a:rPr lang="en-US" sz="3200" dirty="0"/>
              <a:t> of all that was on the dry land, all in whose nostrils was the breath of the spirit of life, died. </a:t>
            </a:r>
            <a:r>
              <a:rPr lang="en-US" sz="3200" baseline="30000" dirty="0"/>
              <a:t>23</a:t>
            </a:r>
            <a:r>
              <a:rPr lang="en-US" sz="3200" dirty="0"/>
              <a:t> Thus </a:t>
            </a:r>
            <a:r>
              <a:rPr lang="en-US" sz="3200" b="1" dirty="0">
                <a:solidFill>
                  <a:srgbClr val="0000CC"/>
                </a:solidFill>
                <a:ea typeface="+mj-ea"/>
                <a:cs typeface="+mj-cs"/>
              </a:rPr>
              <a:t>He blotted out every living thing that was upon the face of the land</a:t>
            </a:r>
            <a:r>
              <a:rPr lang="en-US" sz="3200" dirty="0"/>
              <a:t>, from man to animals to creeping things and to birds of the sky, and </a:t>
            </a:r>
            <a:r>
              <a:rPr lang="en-US" sz="3200" b="1" dirty="0">
                <a:solidFill>
                  <a:srgbClr val="0000CC"/>
                </a:solidFill>
                <a:ea typeface="+mj-ea"/>
                <a:cs typeface="+mj-cs"/>
              </a:rPr>
              <a:t>they were blotted out from the earth</a:t>
            </a:r>
            <a:r>
              <a:rPr lang="en-US" sz="3200" dirty="0"/>
              <a:t>;…</a:t>
            </a:r>
          </a:p>
        </p:txBody>
      </p:sp>
    </p:spTree>
    <p:extLst>
      <p:ext uri="{BB962C8B-B14F-4D97-AF65-F5344CB8AC3E}">
        <p14:creationId xmlns:p14="http://schemas.microsoft.com/office/powerpoint/2010/main" val="21562961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26CD1-D350-4B47-B41E-3AAD8E6BA7A6}"/>
              </a:ext>
            </a:extLst>
          </p:cNvPr>
          <p:cNvSpPr>
            <a:spLocks noGrp="1"/>
          </p:cNvSpPr>
          <p:nvPr>
            <p:ph type="title"/>
          </p:nvPr>
        </p:nvSpPr>
        <p:spPr>
          <a:xfrm>
            <a:off x="2152650" y="2766220"/>
            <a:ext cx="7886700" cy="1325563"/>
          </a:xfrm>
        </p:spPr>
        <p:txBody>
          <a:bodyPr>
            <a:normAutofit/>
          </a:bodyPr>
          <a:lstStyle/>
          <a:p>
            <a:pPr algn="ctr"/>
            <a:r>
              <a:rPr lang="en-US" sz="6000" dirty="0">
                <a:latin typeface="+mn-lt"/>
              </a:rPr>
              <a:t>CONCLUSION</a:t>
            </a:r>
          </a:p>
        </p:txBody>
      </p:sp>
    </p:spTree>
    <p:extLst>
      <p:ext uri="{BB962C8B-B14F-4D97-AF65-F5344CB8AC3E}">
        <p14:creationId xmlns:p14="http://schemas.microsoft.com/office/powerpoint/2010/main" val="2483581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Autofit/>
          </a:bodyPr>
          <a:lstStyle/>
          <a:p>
            <a:r>
              <a:rPr lang="en-US" sz="3600" b="1" dirty="0">
                <a:latin typeface="+mn-lt"/>
                <a:ea typeface="+mn-ea"/>
                <a:cs typeface="+mn-cs"/>
              </a:rPr>
              <a:t>Session 13</a:t>
            </a:r>
            <a:br>
              <a:rPr lang="en-US" sz="3600" b="1" dirty="0">
                <a:latin typeface="+mn-lt"/>
                <a:ea typeface="+mn-ea"/>
                <a:cs typeface="+mn-cs"/>
              </a:rPr>
            </a:br>
            <a:r>
              <a:rPr lang="en-US" sz="3200" b="1" dirty="0">
                <a:latin typeface="+mn-lt"/>
                <a:ea typeface="+mn-ea"/>
                <a:cs typeface="+mn-cs"/>
              </a:rPr>
              <a:t>Outline</a:t>
            </a:r>
          </a:p>
        </p:txBody>
      </p:sp>
      <p:sp>
        <p:nvSpPr>
          <p:cNvPr id="3" name="Subtitle 2"/>
          <p:cNvSpPr>
            <a:spLocks noGrp="1"/>
          </p:cNvSpPr>
          <p:nvPr>
            <p:ph type="subTitle" idx="1"/>
          </p:nvPr>
        </p:nvSpPr>
        <p:spPr>
          <a:xfrm>
            <a:off x="1772654" y="1367328"/>
            <a:ext cx="8694821" cy="4512104"/>
          </a:xfrm>
        </p:spPr>
        <p:txBody>
          <a:bodyPr>
            <a:noAutofit/>
          </a:bodyPr>
          <a:lstStyle/>
          <a:p>
            <a:pPr marL="457200" indent="-457200" algn="l">
              <a:lnSpc>
                <a:spcPct val="100000"/>
              </a:lnSpc>
              <a:spcBef>
                <a:spcPts val="0"/>
              </a:spcBef>
              <a:spcAft>
                <a:spcPts val="900"/>
              </a:spcAft>
              <a:buFont typeface="+mj-lt"/>
              <a:buAutoNum type="romanUcPeriod"/>
            </a:pPr>
            <a:r>
              <a:rPr lang="en-US" sz="3200" dirty="0"/>
              <a:t>Review Session 12</a:t>
            </a:r>
          </a:p>
          <a:p>
            <a:pPr marL="914400" lvl="1" indent="-458788" algn="l">
              <a:lnSpc>
                <a:spcPct val="100000"/>
              </a:lnSpc>
              <a:spcBef>
                <a:spcPts val="0"/>
              </a:spcBef>
              <a:spcAft>
                <a:spcPts val="900"/>
              </a:spcAft>
              <a:buFont typeface="+mj-lt"/>
              <a:buAutoNum type="alphaUcPeriod"/>
            </a:pPr>
            <a:r>
              <a:rPr lang="en-US" sz="2800" dirty="0"/>
              <a:t>Fundamental Aspects of Dispensationalism</a:t>
            </a:r>
          </a:p>
          <a:p>
            <a:pPr marL="1371600" lvl="2" indent="-457200" algn="l">
              <a:lnSpc>
                <a:spcPct val="100000"/>
              </a:lnSpc>
              <a:spcBef>
                <a:spcPts val="0"/>
              </a:spcBef>
              <a:spcAft>
                <a:spcPts val="900"/>
              </a:spcAft>
              <a:buFont typeface="+mj-lt"/>
              <a:buAutoNum type="arabicPeriod"/>
            </a:pPr>
            <a:r>
              <a:rPr lang="en-US" sz="2800" dirty="0"/>
              <a:t>What is a Dispensation?</a:t>
            </a:r>
          </a:p>
          <a:p>
            <a:pPr marL="1371600" lvl="2" indent="-457200" algn="l">
              <a:lnSpc>
                <a:spcPct val="100000"/>
              </a:lnSpc>
              <a:spcBef>
                <a:spcPts val="0"/>
              </a:spcBef>
              <a:spcAft>
                <a:spcPts val="900"/>
              </a:spcAft>
              <a:buFont typeface="+mj-lt"/>
              <a:buAutoNum type="arabicPeriod"/>
            </a:pPr>
            <a:r>
              <a:rPr lang="en-US" sz="2800" dirty="0"/>
              <a:t>The Matter of “Carryovers”</a:t>
            </a:r>
          </a:p>
          <a:p>
            <a:pPr marL="914400" lvl="1" indent="-458788" algn="l">
              <a:lnSpc>
                <a:spcPct val="100000"/>
              </a:lnSpc>
              <a:spcBef>
                <a:spcPts val="0"/>
              </a:spcBef>
              <a:spcAft>
                <a:spcPts val="900"/>
              </a:spcAft>
              <a:buFont typeface="+mj-lt"/>
              <a:buAutoNum type="alphaUcPeriod"/>
            </a:pPr>
            <a:r>
              <a:rPr lang="en-US" sz="2800" dirty="0"/>
              <a:t>The 8 Biblical Covenants</a:t>
            </a:r>
          </a:p>
          <a:p>
            <a:pPr marL="1371600" lvl="2" indent="-457200" algn="l">
              <a:lnSpc>
                <a:spcPct val="100000"/>
              </a:lnSpc>
              <a:spcBef>
                <a:spcPts val="0"/>
              </a:spcBef>
              <a:spcAft>
                <a:spcPts val="900"/>
              </a:spcAft>
              <a:buFont typeface="+mj-lt"/>
              <a:buAutoNum type="arabicPeriod"/>
            </a:pPr>
            <a:r>
              <a:rPr lang="en-US" sz="2800" dirty="0"/>
              <a:t>Conditional vs. Unconditional</a:t>
            </a:r>
          </a:p>
          <a:p>
            <a:pPr marL="1371600" lvl="2" indent="-457200" algn="l">
              <a:lnSpc>
                <a:spcPct val="100000"/>
              </a:lnSpc>
              <a:spcBef>
                <a:spcPts val="0"/>
              </a:spcBef>
              <a:spcAft>
                <a:spcPts val="900"/>
              </a:spcAft>
              <a:buFont typeface="+mj-lt"/>
              <a:buAutoNum type="arabicPeriod"/>
            </a:pPr>
            <a:r>
              <a:rPr lang="en-US" sz="2800" dirty="0"/>
              <a:t>Biblical Covenants</a:t>
            </a:r>
          </a:p>
          <a:p>
            <a:pPr marL="461963" indent="-461963" algn="l">
              <a:lnSpc>
                <a:spcPct val="100000"/>
              </a:lnSpc>
              <a:spcBef>
                <a:spcPts val="0"/>
              </a:spcBef>
              <a:spcAft>
                <a:spcPts val="900"/>
              </a:spcAft>
              <a:buFont typeface="+mj-lt"/>
              <a:buAutoNum type="romanUcPeriod"/>
            </a:pPr>
            <a:r>
              <a:rPr lang="en-US" sz="3200" dirty="0"/>
              <a:t>The 7 Dispensations - Innocence - Conscience</a:t>
            </a:r>
          </a:p>
          <a:p>
            <a:pPr marL="461963" indent="-461963" algn="l">
              <a:lnSpc>
                <a:spcPct val="100000"/>
              </a:lnSpc>
              <a:spcBef>
                <a:spcPts val="0"/>
              </a:spcBef>
              <a:spcAft>
                <a:spcPts val="900"/>
              </a:spcAft>
              <a:buFont typeface="+mj-lt"/>
              <a:buAutoNum type="romanUcPeriod"/>
            </a:pPr>
            <a:endParaRPr lang="en-US" sz="3200" dirty="0"/>
          </a:p>
        </p:txBody>
      </p:sp>
    </p:spTree>
    <p:extLst>
      <p:ext uri="{BB962C8B-B14F-4D97-AF65-F5344CB8AC3E}">
        <p14:creationId xmlns:p14="http://schemas.microsoft.com/office/powerpoint/2010/main" val="2400154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461963" indent="-461963">
              <a:buFont typeface="+mj-lt"/>
              <a:buAutoNum type="romanUcPeriod" startAt="2"/>
            </a:pPr>
            <a:r>
              <a:rPr lang="en-US" sz="3600" b="1" dirty="0">
                <a:latin typeface="+mn-lt"/>
              </a:rPr>
              <a:t>The Dispensations</a:t>
            </a:r>
          </a:p>
        </p:txBody>
      </p:sp>
      <p:sp>
        <p:nvSpPr>
          <p:cNvPr id="3" name="Subtitle 2"/>
          <p:cNvSpPr>
            <a:spLocks noGrp="1"/>
          </p:cNvSpPr>
          <p:nvPr>
            <p:ph type="subTitle" idx="1"/>
          </p:nvPr>
        </p:nvSpPr>
        <p:spPr>
          <a:xfrm>
            <a:off x="3900618" y="1367328"/>
            <a:ext cx="5519697"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b="1" dirty="0">
                <a:highlight>
                  <a:srgbClr val="FFFF00"/>
                </a:highlight>
              </a:rPr>
              <a:t>Innocence / Innocency</a:t>
            </a:r>
          </a:p>
          <a:p>
            <a:pPr marL="461963" lvl="2" indent="-454025" algn="l">
              <a:lnSpc>
                <a:spcPct val="100000"/>
              </a:lnSpc>
              <a:spcBef>
                <a:spcPts val="0"/>
              </a:spcBef>
              <a:spcAft>
                <a:spcPts val="1200"/>
              </a:spcAft>
              <a:buFont typeface="+mj-lt"/>
              <a:buAutoNum type="alphaUcPeriod"/>
            </a:pPr>
            <a:r>
              <a:rPr lang="en-US" sz="2800" b="1" dirty="0">
                <a:highlight>
                  <a:srgbClr val="FFFF00"/>
                </a:highlight>
              </a:rPr>
              <a:t>Conscience</a:t>
            </a:r>
          </a:p>
          <a:p>
            <a:pPr marL="461963" lvl="2" indent="-454025" algn="l">
              <a:lnSpc>
                <a:spcPct val="100000"/>
              </a:lnSpc>
              <a:spcBef>
                <a:spcPts val="0"/>
              </a:spcBef>
              <a:spcAft>
                <a:spcPts val="1200"/>
              </a:spcAft>
              <a:buFont typeface="+mj-lt"/>
              <a:buAutoNum type="alphaUcPeriod"/>
            </a:pPr>
            <a:r>
              <a:rPr lang="en-US" sz="2800" dirty="0"/>
              <a:t>Human / Civil Government </a:t>
            </a:r>
          </a:p>
          <a:p>
            <a:pPr marL="461963" lvl="2" indent="-454025" algn="l">
              <a:lnSpc>
                <a:spcPct val="100000"/>
              </a:lnSpc>
              <a:spcBef>
                <a:spcPts val="0"/>
              </a:spcBef>
              <a:spcAft>
                <a:spcPts val="1200"/>
              </a:spcAft>
              <a:buFont typeface="+mj-lt"/>
              <a:buAutoNum type="alphaUcPeriod"/>
            </a:pPr>
            <a:r>
              <a:rPr lang="en-US" sz="2800" dirty="0"/>
              <a:t>Promise / Patriarchal Rule</a:t>
            </a:r>
          </a:p>
          <a:p>
            <a:pPr marL="461963" lvl="2" indent="-454025" algn="l">
              <a:lnSpc>
                <a:spcPct val="100000"/>
              </a:lnSpc>
              <a:spcBef>
                <a:spcPts val="0"/>
              </a:spcBef>
              <a:spcAft>
                <a:spcPts val="1200"/>
              </a:spcAft>
              <a:buFont typeface="+mj-lt"/>
              <a:buAutoNum type="alphaUcPeriod"/>
            </a:pPr>
            <a:r>
              <a:rPr lang="en-US" sz="2800" dirty="0"/>
              <a:t>Law-Israel / Mosaic Law</a:t>
            </a:r>
          </a:p>
          <a:p>
            <a:pPr marL="461963" lvl="2" indent="-454025" algn="l">
              <a:lnSpc>
                <a:spcPct val="100000"/>
              </a:lnSpc>
              <a:spcBef>
                <a:spcPts val="0"/>
              </a:spcBef>
              <a:spcAft>
                <a:spcPts val="1200"/>
              </a:spcAft>
              <a:buFont typeface="+mj-lt"/>
              <a:buAutoNum type="alphaUcPeriod"/>
            </a:pPr>
            <a:r>
              <a:rPr lang="en-US" sz="2800" dirty="0"/>
              <a:t>Grace-Church Age / 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859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99414"/>
            <a:ext cx="6858000" cy="971360"/>
          </a:xfrm>
        </p:spPr>
        <p:txBody>
          <a:bodyPr anchor="ctr">
            <a:normAutofit/>
          </a:bodyPr>
          <a:lstStyle/>
          <a:p>
            <a:pPr marL="461963" indent="-461963">
              <a:buFont typeface="+mj-lt"/>
              <a:buAutoNum type="romanUcPeriod" startAt="2"/>
            </a:pPr>
            <a:r>
              <a:rPr lang="en-US" sz="3600" b="1" dirty="0">
                <a:latin typeface="+mn-lt"/>
              </a:rPr>
              <a:t>The Dispensations</a:t>
            </a:r>
          </a:p>
        </p:txBody>
      </p:sp>
      <p:sp>
        <p:nvSpPr>
          <p:cNvPr id="3" name="Subtitle 2"/>
          <p:cNvSpPr>
            <a:spLocks noGrp="1"/>
          </p:cNvSpPr>
          <p:nvPr>
            <p:ph type="subTitle" idx="1"/>
          </p:nvPr>
        </p:nvSpPr>
        <p:spPr>
          <a:xfrm>
            <a:off x="3900618" y="1367328"/>
            <a:ext cx="5519697" cy="5144567"/>
          </a:xfrm>
        </p:spPr>
        <p:txBody>
          <a:bodyPr>
            <a:noAutofit/>
          </a:bodyPr>
          <a:lstStyle/>
          <a:p>
            <a:pPr marL="461963" lvl="2" indent="-454025" algn="l">
              <a:lnSpc>
                <a:spcPct val="100000"/>
              </a:lnSpc>
              <a:spcBef>
                <a:spcPts val="0"/>
              </a:spcBef>
              <a:spcAft>
                <a:spcPts val="1200"/>
              </a:spcAft>
              <a:buFont typeface="+mj-lt"/>
              <a:buAutoNum type="alphaUcPeriod"/>
            </a:pPr>
            <a:r>
              <a:rPr lang="en-US" sz="2800" dirty="0"/>
              <a:t>Innocence / Innocency</a:t>
            </a:r>
          </a:p>
          <a:p>
            <a:pPr marL="461963" lvl="2" indent="-454025" algn="l">
              <a:lnSpc>
                <a:spcPct val="100000"/>
              </a:lnSpc>
              <a:spcBef>
                <a:spcPts val="0"/>
              </a:spcBef>
              <a:spcAft>
                <a:spcPts val="1200"/>
              </a:spcAft>
              <a:buFont typeface="+mj-lt"/>
              <a:buAutoNum type="alphaUcPeriod"/>
            </a:pPr>
            <a:r>
              <a:rPr lang="en-US" sz="2800" dirty="0"/>
              <a:t>Conscience</a:t>
            </a:r>
          </a:p>
          <a:p>
            <a:pPr marL="461963" lvl="2" indent="-454025" algn="l">
              <a:lnSpc>
                <a:spcPct val="100000"/>
              </a:lnSpc>
              <a:spcBef>
                <a:spcPts val="0"/>
              </a:spcBef>
              <a:spcAft>
                <a:spcPts val="1200"/>
              </a:spcAft>
              <a:buFont typeface="+mj-lt"/>
              <a:buAutoNum type="alphaUcPeriod"/>
            </a:pPr>
            <a:r>
              <a:rPr lang="en-US" sz="2800" b="1" dirty="0">
                <a:highlight>
                  <a:srgbClr val="FFFF00"/>
                </a:highlight>
              </a:rPr>
              <a:t>Human / Civil Government </a:t>
            </a:r>
          </a:p>
          <a:p>
            <a:pPr marL="461963" lvl="2" indent="-454025" algn="l">
              <a:lnSpc>
                <a:spcPct val="100000"/>
              </a:lnSpc>
              <a:spcBef>
                <a:spcPts val="0"/>
              </a:spcBef>
              <a:spcAft>
                <a:spcPts val="1200"/>
              </a:spcAft>
              <a:buFont typeface="+mj-lt"/>
              <a:buAutoNum type="alphaUcPeriod"/>
            </a:pPr>
            <a:r>
              <a:rPr lang="en-US" sz="2800" b="1" dirty="0">
                <a:highlight>
                  <a:srgbClr val="FFFF00"/>
                </a:highlight>
              </a:rPr>
              <a:t>Promise / Patriarchal Rule</a:t>
            </a:r>
          </a:p>
          <a:p>
            <a:pPr marL="461963" lvl="2" indent="-454025" algn="l">
              <a:lnSpc>
                <a:spcPct val="100000"/>
              </a:lnSpc>
              <a:spcBef>
                <a:spcPts val="0"/>
              </a:spcBef>
              <a:spcAft>
                <a:spcPts val="1200"/>
              </a:spcAft>
              <a:buFont typeface="+mj-lt"/>
              <a:buAutoNum type="alphaUcPeriod"/>
            </a:pPr>
            <a:r>
              <a:rPr lang="en-US" sz="2800" b="1" dirty="0">
                <a:highlight>
                  <a:srgbClr val="FFFF00"/>
                </a:highlight>
              </a:rPr>
              <a:t>Law-Israel / Mosaic Law</a:t>
            </a:r>
          </a:p>
          <a:p>
            <a:pPr marL="461963" lvl="2" indent="-454025" algn="l">
              <a:lnSpc>
                <a:spcPct val="100000"/>
              </a:lnSpc>
              <a:spcBef>
                <a:spcPts val="0"/>
              </a:spcBef>
              <a:spcAft>
                <a:spcPts val="1200"/>
              </a:spcAft>
              <a:buFont typeface="+mj-lt"/>
              <a:buAutoNum type="alphaUcPeriod"/>
            </a:pPr>
            <a:r>
              <a:rPr lang="en-US" sz="2800" dirty="0"/>
              <a:t>Grace-Church Age / Grace</a:t>
            </a:r>
          </a:p>
          <a:p>
            <a:pPr marL="0" lvl="2" algn="l">
              <a:lnSpc>
                <a:spcPct val="100000"/>
              </a:lnSpc>
              <a:spcBef>
                <a:spcPts val="0"/>
              </a:spcBef>
              <a:spcAft>
                <a:spcPts val="1200"/>
              </a:spcAft>
            </a:pPr>
            <a:r>
              <a:rPr lang="en-US" sz="2800" dirty="0"/>
              <a:t>***The Tribulation***</a:t>
            </a:r>
          </a:p>
          <a:p>
            <a:pPr marL="522288" lvl="2" indent="-514350" algn="l">
              <a:lnSpc>
                <a:spcPct val="100000"/>
              </a:lnSpc>
              <a:spcBef>
                <a:spcPts val="0"/>
              </a:spcBef>
              <a:spcAft>
                <a:spcPts val="1200"/>
              </a:spcAft>
              <a:buFont typeface="+mj-lt"/>
              <a:buAutoNum type="alphaUcPeriod" startAt="7"/>
            </a:pPr>
            <a:r>
              <a:rPr lang="en-US" sz="2800" dirty="0"/>
              <a:t>Millennial Kingdom / Millennium</a:t>
            </a:r>
          </a:p>
          <a:p>
            <a:pPr marL="7938" lvl="2" algn="l">
              <a:lnSpc>
                <a:spcPct val="100000"/>
              </a:lnSpc>
              <a:spcBef>
                <a:spcPts val="0"/>
              </a:spcBef>
              <a:spcAft>
                <a:spcPts val="1200"/>
              </a:spcAft>
            </a:pPr>
            <a:r>
              <a:rPr lang="en-US" sz="2800" dirty="0"/>
              <a:t>***Eternal State*** </a:t>
            </a:r>
          </a:p>
        </p:txBody>
      </p:sp>
      <p:pic>
        <p:nvPicPr>
          <p:cNvPr id="4" name="Picture 10" descr="083-Dispensation-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9687" y="1422022"/>
            <a:ext cx="523289" cy="4572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2" descr="083-Dispensation-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3323" y="2009762"/>
            <a:ext cx="499653" cy="457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083-Dispensation-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78747" y="2466962"/>
            <a:ext cx="688603" cy="45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84313" y="3137488"/>
            <a:ext cx="536878" cy="457200"/>
          </a:xfrm>
          <a:prstGeom prst="rect">
            <a:avLst/>
          </a:prstGeom>
        </p:spPr>
      </p:pic>
      <p:pic>
        <p:nvPicPr>
          <p:cNvPr id="8" name="Picture 10" descr="083-Dispensation-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057659" y="3711010"/>
            <a:ext cx="610113" cy="457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7" descr="083-Dispensation-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68953" y="4298750"/>
            <a:ext cx="304022"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083-Dispensation-7"/>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77159" y="5412258"/>
            <a:ext cx="690191"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23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35920"/>
            <a:ext cx="7886700" cy="400184"/>
          </a:xfrm>
        </p:spPr>
        <p:txBody>
          <a:bodyPr>
            <a:normAutofit fontScale="90000"/>
          </a:bodyPr>
          <a:lstStyle/>
          <a:p>
            <a:pPr algn="ctr"/>
            <a:r>
              <a:rPr lang="en-US" sz="2400" b="1" dirty="0">
                <a:latin typeface="+mn-lt"/>
              </a:rPr>
              <a:t>Resources Used &amp; Suggested</a:t>
            </a:r>
          </a:p>
        </p:txBody>
      </p:sp>
      <p:sp>
        <p:nvSpPr>
          <p:cNvPr id="3" name="Content Placeholder 2"/>
          <p:cNvSpPr>
            <a:spLocks noGrp="1"/>
          </p:cNvSpPr>
          <p:nvPr>
            <p:ph idx="1"/>
          </p:nvPr>
        </p:nvSpPr>
        <p:spPr>
          <a:xfrm>
            <a:off x="1643271" y="636105"/>
            <a:ext cx="8925338" cy="6055253"/>
          </a:xfrm>
        </p:spPr>
        <p:txBody>
          <a:bodyPr>
            <a:noAutofit/>
          </a:bodyPr>
          <a:lstStyle/>
          <a:p>
            <a:pPr marL="231775" indent="-231775">
              <a:lnSpc>
                <a:spcPct val="100000"/>
              </a:lnSpc>
              <a:spcBef>
                <a:spcPts val="0"/>
              </a:spcBef>
            </a:pPr>
            <a:r>
              <a:rPr lang="en-US" sz="1600" dirty="0"/>
              <a:t>Alva J. McClain, Law &amp; Grace, Moody, 1967 978-088469-001-6</a:t>
            </a:r>
          </a:p>
          <a:p>
            <a:pPr marL="231775" indent="-231775">
              <a:lnSpc>
                <a:spcPct val="100000"/>
              </a:lnSpc>
              <a:spcBef>
                <a:spcPts val="0"/>
              </a:spcBef>
            </a:pPr>
            <a:r>
              <a:rPr lang="en-US" sz="1600" dirty="0"/>
              <a:t>A. G. Fruchtenbaum, Israelology: The Missing Link in Systematic Theology, Ariel Ministries 1994, 978-0914863052</a:t>
            </a:r>
          </a:p>
          <a:p>
            <a:pPr marL="231775" indent="-231775">
              <a:lnSpc>
                <a:spcPct val="100000"/>
              </a:lnSpc>
              <a:spcBef>
                <a:spcPts val="0"/>
              </a:spcBef>
            </a:pPr>
            <a:r>
              <a:rPr lang="en-US" sz="1600" dirty="0"/>
              <a:t>Charles C. Ryrie, Dispensationalism, Moody, 2007, 080242189X</a:t>
            </a:r>
          </a:p>
          <a:p>
            <a:pPr marL="231775" indent="-231775">
              <a:lnSpc>
                <a:spcPct val="100000"/>
              </a:lnSpc>
              <a:spcBef>
                <a:spcPts val="0"/>
              </a:spcBef>
            </a:pPr>
            <a:r>
              <a:rPr lang="en-US" sz="1600" dirty="0"/>
              <a:t>Christopher Cone, gen. ed., Dispensationalism Tomorrow &amp; Beyond, Tyndale Seminary Press, 2008 9780981479101</a:t>
            </a:r>
          </a:p>
          <a:p>
            <a:pPr marL="231775" indent="-231775">
              <a:lnSpc>
                <a:spcPct val="100000"/>
              </a:lnSpc>
              <a:spcBef>
                <a:spcPts val="0"/>
              </a:spcBef>
            </a:pPr>
            <a:r>
              <a:rPr lang="en-US" sz="1600" dirty="0"/>
              <a:t>Christopher Cone, gen. ed., An Introduction To The New Covenant, Tyndale Seminary Press, 2013, 9781938484100</a:t>
            </a:r>
          </a:p>
          <a:p>
            <a:pPr marL="231775" indent="-231775">
              <a:lnSpc>
                <a:spcPct val="100000"/>
              </a:lnSpc>
              <a:spcBef>
                <a:spcPts val="0"/>
              </a:spcBef>
            </a:pPr>
            <a:r>
              <a:rPr lang="en-US" sz="1600" dirty="0"/>
              <a:t>Lewis S. Chafer, Major Bible Themes, Zondervan, 1974, 0-310-22390-3</a:t>
            </a:r>
          </a:p>
          <a:p>
            <a:pPr marL="231775" indent="-231775">
              <a:lnSpc>
                <a:spcPct val="100000"/>
              </a:lnSpc>
              <a:spcBef>
                <a:spcPts val="0"/>
              </a:spcBef>
            </a:pPr>
            <a:r>
              <a:rPr lang="en-US" sz="1600" dirty="0"/>
              <a:t>Mike Stallard, gen .ed., Dispensational Understanding of the New Covenant, Regular Baptist Books, 2012, 9781607764946</a:t>
            </a:r>
          </a:p>
          <a:p>
            <a:pPr marL="231775" indent="-231775">
              <a:lnSpc>
                <a:spcPct val="100000"/>
              </a:lnSpc>
              <a:spcBef>
                <a:spcPts val="0"/>
              </a:spcBef>
            </a:pPr>
            <a:r>
              <a:rPr lang="en-US" sz="1600" dirty="0"/>
              <a:t>Paul Enns, The Moody Handbook of Theology, Moody 1989, </a:t>
            </a:r>
          </a:p>
          <a:p>
            <a:pPr marL="231775" indent="-231775">
              <a:lnSpc>
                <a:spcPct val="100000"/>
              </a:lnSpc>
              <a:spcBef>
                <a:spcPts val="0"/>
              </a:spcBef>
            </a:pPr>
            <a:r>
              <a:rPr lang="en-US" sz="1600" dirty="0" err="1"/>
              <a:t>Renald</a:t>
            </a:r>
            <a:r>
              <a:rPr lang="en-US" sz="1600" dirty="0"/>
              <a:t> E. Showers, There Really Is A Difference, Friend of Israel Gospel Ministry, 1990, 0915540509</a:t>
            </a:r>
          </a:p>
          <a:p>
            <a:pPr marL="231775" indent="-231775">
              <a:lnSpc>
                <a:spcPct val="100000"/>
              </a:lnSpc>
              <a:spcBef>
                <a:spcPts val="0"/>
              </a:spcBef>
            </a:pPr>
            <a:r>
              <a:rPr lang="en-US" sz="1600" dirty="0"/>
              <a:t>Rene </a:t>
            </a:r>
            <a:r>
              <a:rPr lang="en-US" sz="1600" dirty="0" err="1"/>
              <a:t>Pache</a:t>
            </a:r>
            <a:r>
              <a:rPr lang="en-US" sz="1600" dirty="0"/>
              <a:t>, The Inspiration and Authority of Scripture, Sheffield Pub Co, 1992</a:t>
            </a:r>
          </a:p>
          <a:p>
            <a:pPr marL="231775" indent="-231775">
              <a:lnSpc>
                <a:spcPct val="100000"/>
              </a:lnSpc>
              <a:spcBef>
                <a:spcPts val="0"/>
              </a:spcBef>
            </a:pPr>
            <a:r>
              <a:rPr lang="en-US" sz="1600" dirty="0"/>
              <a:t>Roy B. </a:t>
            </a:r>
            <a:r>
              <a:rPr lang="en-US" sz="1600" dirty="0" err="1"/>
              <a:t>Zuck</a:t>
            </a:r>
            <a:r>
              <a:rPr lang="en-US" sz="1600" dirty="0"/>
              <a:t>, Basic Bible Interpretation, SP Publications, 1991</a:t>
            </a:r>
          </a:p>
          <a:p>
            <a:pPr marL="231775" indent="-231775">
              <a:lnSpc>
                <a:spcPct val="100000"/>
              </a:lnSpc>
              <a:spcBef>
                <a:spcPts val="0"/>
              </a:spcBef>
            </a:pPr>
            <a:r>
              <a:rPr lang="en-US" sz="1600" dirty="0"/>
              <a:t>Walvoord, J. F., The Prophecy Knowledge Handbook. Wheaton, IL: Victor Books. 1990. </a:t>
            </a:r>
          </a:p>
          <a:p>
            <a:pPr marL="231775" indent="-231775">
              <a:lnSpc>
                <a:spcPct val="100000"/>
              </a:lnSpc>
              <a:spcBef>
                <a:spcPts val="0"/>
              </a:spcBef>
            </a:pPr>
            <a:r>
              <a:rPr lang="en-US" sz="1600" dirty="0"/>
              <a:t>Charting the End Times </a:t>
            </a:r>
            <a:r>
              <a:rPr lang="en-US" sz="1600" dirty="0" err="1"/>
              <a:t>CD-Rom</a:t>
            </a:r>
            <a:r>
              <a:rPr lang="en-US" sz="1600" dirty="0"/>
              <a:t>: A Visual Guide to Understanding Bible Prophecy, ISBN-10: 0736917624</a:t>
            </a:r>
          </a:p>
          <a:p>
            <a:pPr marL="0" indent="0">
              <a:lnSpc>
                <a:spcPct val="100000"/>
              </a:lnSpc>
              <a:spcBef>
                <a:spcPts val="0"/>
              </a:spcBef>
              <a:buNone/>
            </a:pPr>
            <a:r>
              <a:rPr lang="en-US" sz="1600" dirty="0"/>
              <a:t>Materials from:</a:t>
            </a:r>
          </a:p>
          <a:p>
            <a:pPr marL="233363" indent="-233363">
              <a:lnSpc>
                <a:spcPct val="100000"/>
              </a:lnSpc>
              <a:spcBef>
                <a:spcPts val="0"/>
              </a:spcBef>
            </a:pPr>
            <a:r>
              <a:rPr lang="en-US" sz="1600" dirty="0"/>
              <a:t>Ed Allsteadt, Sugar Land Bible Church, </a:t>
            </a:r>
            <a:r>
              <a:rPr lang="en-US" sz="1600" dirty="0">
                <a:hlinkClick r:id="rId3"/>
              </a:rPr>
              <a:t>www.slbc.org</a:t>
            </a:r>
            <a:r>
              <a:rPr lang="en-US" sz="1600" dirty="0"/>
              <a:t> </a:t>
            </a:r>
          </a:p>
          <a:p>
            <a:pPr marL="233363" indent="-233363">
              <a:lnSpc>
                <a:spcPct val="100000"/>
              </a:lnSpc>
              <a:spcBef>
                <a:spcPts val="0"/>
              </a:spcBef>
            </a:pPr>
            <a:r>
              <a:rPr lang="en-US" sz="1600" dirty="0"/>
              <a:t>Dr. Andy Woods, Sugar Land Bible Church, </a:t>
            </a:r>
            <a:r>
              <a:rPr lang="en-US" sz="1600" dirty="0">
                <a:hlinkClick r:id="rId3"/>
              </a:rPr>
              <a:t>www.slbc.org</a:t>
            </a:r>
            <a:r>
              <a:rPr lang="en-US" sz="1600" dirty="0"/>
              <a:t> </a:t>
            </a:r>
          </a:p>
          <a:p>
            <a:pPr marL="233363" indent="-233363">
              <a:lnSpc>
                <a:spcPct val="100000"/>
              </a:lnSpc>
              <a:spcBef>
                <a:spcPts val="0"/>
              </a:spcBef>
            </a:pPr>
            <a:r>
              <a:rPr lang="en-US" sz="1600" dirty="0"/>
              <a:t>Dr. Vern Peterman, Holly Hills Bible Church, </a:t>
            </a:r>
            <a:r>
              <a:rPr lang="en-US" sz="1600" dirty="0">
                <a:hlinkClick r:id="rId4"/>
              </a:rPr>
              <a:t>www.hollyhillsbiblechurch.org</a:t>
            </a:r>
            <a:r>
              <a:rPr lang="en-US" sz="1600" dirty="0"/>
              <a:t> </a:t>
            </a:r>
          </a:p>
          <a:p>
            <a:pPr marL="233363" lvl="2" indent="-233363">
              <a:lnSpc>
                <a:spcPct val="100000"/>
              </a:lnSpc>
              <a:spcBef>
                <a:spcPts val="0"/>
              </a:spcBef>
            </a:pPr>
            <a:r>
              <a:rPr lang="en-US" sz="1600" dirty="0"/>
              <a:t>George Zeller, Middletown Bible Church, </a:t>
            </a:r>
            <a:r>
              <a:rPr lang="en-US" sz="1600" dirty="0">
                <a:hlinkClick r:id="rId5"/>
              </a:rPr>
              <a:t>www.middletownbiblechurch.org</a:t>
            </a:r>
            <a:endParaRPr lang="en-US" sz="1600" dirty="0"/>
          </a:p>
        </p:txBody>
      </p:sp>
    </p:spTree>
    <p:extLst>
      <p:ext uri="{BB962C8B-B14F-4D97-AF65-F5344CB8AC3E}">
        <p14:creationId xmlns:p14="http://schemas.microsoft.com/office/powerpoint/2010/main" val="1036692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511" y="190869"/>
            <a:ext cx="7436978" cy="902994"/>
          </a:xfrm>
        </p:spPr>
        <p:txBody>
          <a:bodyPr anchor="ctr">
            <a:noAutofit/>
          </a:bodyPr>
          <a:lstStyle/>
          <a:p>
            <a:pPr marL="461963" indent="-461963">
              <a:lnSpc>
                <a:spcPct val="100000"/>
              </a:lnSpc>
              <a:spcBef>
                <a:spcPts val="0"/>
              </a:spcBef>
              <a:spcAft>
                <a:spcPts val="2000"/>
              </a:spcAft>
              <a:buFont typeface="+mj-lt"/>
              <a:buAutoNum type="romanUcPeriod"/>
            </a:pPr>
            <a:r>
              <a:rPr lang="en-US" sz="3600" b="1" dirty="0">
                <a:latin typeface="+mn-lt"/>
                <a:ea typeface="+mn-ea"/>
                <a:cs typeface="+mn-cs"/>
              </a:rPr>
              <a:t>What is a Dispensation?</a:t>
            </a:r>
          </a:p>
        </p:txBody>
      </p:sp>
      <p:sp>
        <p:nvSpPr>
          <p:cNvPr id="3" name="Subtitle 2"/>
          <p:cNvSpPr>
            <a:spLocks noGrp="1"/>
          </p:cNvSpPr>
          <p:nvPr>
            <p:ph type="subTitle" idx="1"/>
          </p:nvPr>
        </p:nvSpPr>
        <p:spPr>
          <a:xfrm>
            <a:off x="584975" y="1378103"/>
            <a:ext cx="11022050" cy="4030960"/>
          </a:xfrm>
        </p:spPr>
        <p:txBody>
          <a:bodyPr>
            <a:noAutofit/>
          </a:bodyPr>
          <a:lstStyle/>
          <a:p>
            <a:pPr algn="just">
              <a:lnSpc>
                <a:spcPct val="100000"/>
              </a:lnSpc>
            </a:pPr>
            <a:r>
              <a:rPr lang="en-US" sz="2800" dirty="0"/>
              <a:t>“As far as the use of the word in Scripture is concerned, a dispensation may be defined as a stewardship, administration, oversight, or management of others’ property.…this involves responsibility, accountability, and faithfulness on the part of the steward… A concise definition of a dispensation is this: A dispensation is a distinguishable economy in the outworking of God’s purpose….The differentiation of viewpoints in this definition is a helpful distinction. A dispensation is </a:t>
            </a:r>
            <a:r>
              <a:rPr lang="en-US" sz="2800" b="1" dirty="0">
                <a:solidFill>
                  <a:srgbClr val="0000CC"/>
                </a:solidFill>
              </a:rPr>
              <a:t>from God’s viewpoint </a:t>
            </a:r>
            <a:r>
              <a:rPr lang="en-US" sz="2800" b="1" u="sng" dirty="0">
                <a:solidFill>
                  <a:srgbClr val="CC00CC"/>
                </a:solidFill>
              </a:rPr>
              <a:t>an economy</a:t>
            </a:r>
            <a:r>
              <a:rPr lang="en-US" sz="2800" dirty="0"/>
              <a:t>; </a:t>
            </a:r>
            <a:r>
              <a:rPr lang="en-US" sz="2800" b="1" dirty="0">
                <a:solidFill>
                  <a:srgbClr val="0000CC"/>
                </a:solidFill>
              </a:rPr>
              <a:t>from man’s</a:t>
            </a:r>
            <a:r>
              <a:rPr lang="en-US" sz="2800" dirty="0"/>
              <a:t>, </a:t>
            </a:r>
            <a:r>
              <a:rPr lang="en-US" sz="2800" b="1" u="sng" dirty="0">
                <a:solidFill>
                  <a:srgbClr val="CC00CC"/>
                </a:solidFill>
              </a:rPr>
              <a:t>a responsibility</a:t>
            </a:r>
            <a:r>
              <a:rPr lang="en-US" sz="2800" dirty="0"/>
              <a:t>; and </a:t>
            </a:r>
            <a:r>
              <a:rPr lang="en-US" sz="2800" b="1" dirty="0">
                <a:solidFill>
                  <a:srgbClr val="0000CC"/>
                </a:solidFill>
              </a:rPr>
              <a:t>in relation to progressive revelation</a:t>
            </a:r>
            <a:r>
              <a:rPr lang="en-US" sz="2800" dirty="0"/>
              <a:t>, </a:t>
            </a:r>
            <a:r>
              <a:rPr lang="en-US" sz="2800" b="1" u="sng" dirty="0">
                <a:solidFill>
                  <a:srgbClr val="CC00CC"/>
                </a:solidFill>
              </a:rPr>
              <a:t>a stage in it</a:t>
            </a:r>
            <a:r>
              <a:rPr lang="en-US" sz="2800" dirty="0"/>
              <a:t>.</a:t>
            </a:r>
          </a:p>
        </p:txBody>
      </p:sp>
      <p:sp>
        <p:nvSpPr>
          <p:cNvPr id="4" name="Rectangle 3"/>
          <p:cNvSpPr/>
          <p:nvPr/>
        </p:nvSpPr>
        <p:spPr>
          <a:xfrm>
            <a:off x="1635096" y="6361788"/>
            <a:ext cx="8921810" cy="338554"/>
          </a:xfrm>
          <a:prstGeom prst="rect">
            <a:avLst/>
          </a:prstGeom>
        </p:spPr>
        <p:txBody>
          <a:bodyPr wrap="square">
            <a:spAutoFit/>
          </a:bodyPr>
          <a:lstStyle/>
          <a:p>
            <a:pPr algn="ctr"/>
            <a:r>
              <a:rPr lang="en-US" sz="1600" dirty="0"/>
              <a:t>Ryrie, C. C. (1995). Dispensationalism (Rev. and expanded., p. 33, 36). Chicago: Moody Publishers.</a:t>
            </a:r>
          </a:p>
        </p:txBody>
      </p:sp>
      <p:pic>
        <p:nvPicPr>
          <p:cNvPr id="7" name="Picture 6">
            <a:extLst>
              <a:ext uri="{FF2B5EF4-FFF2-40B4-BE49-F238E27FC236}">
                <a16:creationId xmlns:a16="http://schemas.microsoft.com/office/drawing/2014/main" id="{C2DFA57C-F109-43D4-8BF0-18E1335544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975" y="105939"/>
            <a:ext cx="729690" cy="1097280"/>
          </a:xfrm>
          <a:prstGeom prst="rect">
            <a:avLst/>
          </a:prstGeom>
        </p:spPr>
      </p:pic>
    </p:spTree>
    <p:extLst>
      <p:ext uri="{BB962C8B-B14F-4D97-AF65-F5344CB8AC3E}">
        <p14:creationId xmlns:p14="http://schemas.microsoft.com/office/powerpoint/2010/main" val="4222630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511" y="190869"/>
            <a:ext cx="7436978" cy="902994"/>
          </a:xfrm>
        </p:spPr>
        <p:txBody>
          <a:bodyPr anchor="ctr">
            <a:noAutofit/>
          </a:bodyPr>
          <a:lstStyle/>
          <a:p>
            <a:pPr marL="461963" indent="-461963">
              <a:lnSpc>
                <a:spcPct val="100000"/>
              </a:lnSpc>
              <a:spcBef>
                <a:spcPts val="0"/>
              </a:spcBef>
              <a:spcAft>
                <a:spcPts val="2000"/>
              </a:spcAft>
              <a:buFont typeface="+mj-lt"/>
              <a:buAutoNum type="romanUcPeriod"/>
            </a:pPr>
            <a:r>
              <a:rPr lang="en-US" sz="3600" b="1" dirty="0">
                <a:latin typeface="+mn-lt"/>
                <a:ea typeface="+mn-ea"/>
                <a:cs typeface="+mn-cs"/>
              </a:rPr>
              <a:t>What is a Dispensation?</a:t>
            </a:r>
          </a:p>
        </p:txBody>
      </p:sp>
      <p:sp>
        <p:nvSpPr>
          <p:cNvPr id="9" name="TextBox 8">
            <a:extLst>
              <a:ext uri="{FF2B5EF4-FFF2-40B4-BE49-F238E27FC236}">
                <a16:creationId xmlns:a16="http://schemas.microsoft.com/office/drawing/2014/main" id="{88A2B856-D7EB-40A2-AD7C-F2D6211BC172}"/>
              </a:ext>
            </a:extLst>
          </p:cNvPr>
          <p:cNvSpPr txBox="1"/>
          <p:nvPr/>
        </p:nvSpPr>
        <p:spPr>
          <a:xfrm>
            <a:off x="602776" y="1386998"/>
            <a:ext cx="10986448" cy="4278094"/>
          </a:xfrm>
          <a:prstGeom prst="rect">
            <a:avLst/>
          </a:prstGeom>
          <a:noFill/>
        </p:spPr>
        <p:txBody>
          <a:bodyPr wrap="square" rtlCol="0">
            <a:spAutoFit/>
          </a:bodyPr>
          <a:lstStyle/>
          <a:p>
            <a:pPr algn="just">
              <a:spcAft>
                <a:spcPts val="600"/>
              </a:spcAft>
            </a:pPr>
            <a:r>
              <a:rPr lang="en-US" sz="2800" dirty="0"/>
              <a:t>There are 20 occurrences in various forms, of the word dispensation, in the New Testament:</a:t>
            </a:r>
          </a:p>
          <a:p>
            <a:pPr marL="457200" indent="-233363" algn="just">
              <a:spcAft>
                <a:spcPts val="600"/>
              </a:spcAft>
              <a:buFont typeface="Arial" panose="020B0604020202020204" pitchFamily="34" charset="0"/>
              <a:buChar char="•"/>
            </a:pPr>
            <a:r>
              <a:rPr lang="el-GR" sz="2800" b="1" dirty="0">
                <a:solidFill>
                  <a:srgbClr val="0000CC"/>
                </a:solidFill>
                <a:latin typeface="SBL Greek"/>
              </a:rPr>
              <a:t>οἰκονομέω</a:t>
            </a:r>
            <a:r>
              <a:rPr lang="en-US" sz="2800" b="1" dirty="0">
                <a:solidFill>
                  <a:srgbClr val="0000CC"/>
                </a:solidFill>
                <a:latin typeface="SBL Greek"/>
              </a:rPr>
              <a:t> </a:t>
            </a:r>
            <a:r>
              <a:rPr lang="en-US" sz="2800" b="1" i="1" dirty="0" err="1">
                <a:solidFill>
                  <a:srgbClr val="0000CC"/>
                </a:solidFill>
                <a:latin typeface="SBL Greek"/>
              </a:rPr>
              <a:t>oikonoméō</a:t>
            </a:r>
            <a:r>
              <a:rPr lang="en-US" sz="2800" dirty="0">
                <a:solidFill>
                  <a:srgbClr val="0000CC"/>
                </a:solidFill>
              </a:rPr>
              <a:t> </a:t>
            </a:r>
            <a:r>
              <a:rPr lang="en-US" sz="2800" dirty="0"/>
              <a:t>(verb-1): be manager; 2. manage, regulate, administer, plan</a:t>
            </a:r>
          </a:p>
          <a:p>
            <a:pPr marL="457200" indent="-233363" algn="just">
              <a:spcAft>
                <a:spcPts val="600"/>
              </a:spcAft>
              <a:buFont typeface="Arial" panose="020B0604020202020204" pitchFamily="34" charset="0"/>
              <a:buChar char="•"/>
            </a:pPr>
            <a:r>
              <a:rPr lang="el-GR" sz="2800" b="1" dirty="0">
                <a:solidFill>
                  <a:srgbClr val="0000CC"/>
                </a:solidFill>
                <a:latin typeface="SBL Greek"/>
              </a:rPr>
              <a:t>οἰκονομία</a:t>
            </a:r>
            <a:r>
              <a:rPr lang="en-US" sz="2800" b="1" dirty="0">
                <a:solidFill>
                  <a:srgbClr val="0000CC"/>
                </a:solidFill>
                <a:latin typeface="SBL Greek"/>
              </a:rPr>
              <a:t> </a:t>
            </a:r>
            <a:r>
              <a:rPr lang="en-US" sz="2800" b="1" i="1" dirty="0" err="1">
                <a:solidFill>
                  <a:srgbClr val="0000CC"/>
                </a:solidFill>
                <a:latin typeface="SBL Greek"/>
              </a:rPr>
              <a:t>oikonomía</a:t>
            </a:r>
            <a:r>
              <a:rPr lang="en-US" sz="2800" dirty="0">
                <a:solidFill>
                  <a:srgbClr val="0000CC"/>
                </a:solidFill>
              </a:rPr>
              <a:t> </a:t>
            </a:r>
            <a:r>
              <a:rPr lang="en-US" sz="2800" dirty="0"/>
              <a:t>(fem. noun-9): management of a household, direction, office; 2. arrangement, order, plan</a:t>
            </a:r>
          </a:p>
          <a:p>
            <a:pPr marL="457200" indent="-233363" algn="just">
              <a:spcAft>
                <a:spcPts val="600"/>
              </a:spcAft>
              <a:buFont typeface="Arial" panose="020B0604020202020204" pitchFamily="34" charset="0"/>
              <a:buChar char="•"/>
            </a:pPr>
            <a:r>
              <a:rPr lang="el-GR" sz="2800" b="1" dirty="0">
                <a:solidFill>
                  <a:srgbClr val="0000CC"/>
                </a:solidFill>
                <a:latin typeface="SBL Greek"/>
              </a:rPr>
              <a:t>οἰκονόμος</a:t>
            </a:r>
            <a:r>
              <a:rPr lang="en-US" sz="2800" b="1" dirty="0">
                <a:solidFill>
                  <a:srgbClr val="0000CC"/>
                </a:solidFill>
                <a:latin typeface="SBL Greek"/>
              </a:rPr>
              <a:t> </a:t>
            </a:r>
            <a:r>
              <a:rPr lang="en-US" sz="2800" b="1" i="1" dirty="0" err="1">
                <a:solidFill>
                  <a:srgbClr val="0000CC"/>
                </a:solidFill>
                <a:latin typeface="SBL Greek"/>
              </a:rPr>
              <a:t>oikonómos</a:t>
            </a:r>
            <a:r>
              <a:rPr lang="en-US" sz="2800" dirty="0">
                <a:solidFill>
                  <a:srgbClr val="0000CC"/>
                </a:solidFill>
              </a:rPr>
              <a:t> </a:t>
            </a:r>
            <a:r>
              <a:rPr lang="en-US" sz="2800" dirty="0"/>
              <a:t>(mas. noun-10): (house) steward, manager</a:t>
            </a:r>
          </a:p>
          <a:p>
            <a:pPr algn="just">
              <a:spcAft>
                <a:spcPts val="600"/>
              </a:spcAft>
            </a:pPr>
            <a:r>
              <a:rPr lang="en-US" sz="2800" dirty="0"/>
              <a:t>As Ryrie points out, </a:t>
            </a:r>
            <a:r>
              <a:rPr lang="en-US" sz="2800" b="1" dirty="0">
                <a:solidFill>
                  <a:srgbClr val="CC00CC"/>
                </a:solidFill>
              </a:rPr>
              <a:t>“</a:t>
            </a:r>
            <a:r>
              <a:rPr lang="en-US" sz="2800" b="1" u="sng" dirty="0">
                <a:solidFill>
                  <a:srgbClr val="CC00CC"/>
                </a:solidFill>
              </a:rPr>
              <a:t>the central idea in the word dispensation is that of managing or administering the affairs of a household</a:t>
            </a:r>
            <a:r>
              <a:rPr lang="en-US" sz="2800" b="1" dirty="0">
                <a:solidFill>
                  <a:srgbClr val="CC00CC"/>
                </a:solidFill>
              </a:rPr>
              <a:t>.”</a:t>
            </a:r>
            <a:r>
              <a:rPr lang="en-US" sz="2800" b="1" u="sng" dirty="0">
                <a:solidFill>
                  <a:srgbClr val="CC00CC"/>
                </a:solidFill>
              </a:rPr>
              <a:t> </a:t>
            </a:r>
          </a:p>
        </p:txBody>
      </p:sp>
      <p:sp>
        <p:nvSpPr>
          <p:cNvPr id="10" name="TextBox 9">
            <a:extLst>
              <a:ext uri="{FF2B5EF4-FFF2-40B4-BE49-F238E27FC236}">
                <a16:creationId xmlns:a16="http://schemas.microsoft.com/office/drawing/2014/main" id="{76C719CB-0EAD-4349-8359-EB472F80A50A}"/>
              </a:ext>
            </a:extLst>
          </p:cNvPr>
          <p:cNvSpPr txBox="1"/>
          <p:nvPr/>
        </p:nvSpPr>
        <p:spPr>
          <a:xfrm>
            <a:off x="2472905" y="6418388"/>
            <a:ext cx="7246190" cy="369332"/>
          </a:xfrm>
          <a:prstGeom prst="rect">
            <a:avLst/>
          </a:prstGeom>
          <a:noFill/>
        </p:spPr>
        <p:txBody>
          <a:bodyPr wrap="square" rtlCol="0">
            <a:spAutoFit/>
          </a:bodyPr>
          <a:lstStyle/>
          <a:p>
            <a:pPr marL="0" lvl="1" algn="ctr"/>
            <a:r>
              <a:rPr lang="en-US" dirty="0"/>
              <a:t>John M. </a:t>
            </a:r>
            <a:r>
              <a:rPr lang="en-US" dirty="0" err="1"/>
              <a:t>Baze</a:t>
            </a:r>
            <a:r>
              <a:rPr lang="en-US" dirty="0"/>
              <a:t>, Jr., Conservative Theological Journal 2, no. 7 (1998): 437–438.</a:t>
            </a:r>
          </a:p>
        </p:txBody>
      </p:sp>
    </p:spTree>
    <p:extLst>
      <p:ext uri="{BB962C8B-B14F-4D97-AF65-F5344CB8AC3E}">
        <p14:creationId xmlns:p14="http://schemas.microsoft.com/office/powerpoint/2010/main" val="3349752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511" y="190869"/>
            <a:ext cx="7436978" cy="902994"/>
          </a:xfrm>
        </p:spPr>
        <p:txBody>
          <a:bodyPr anchor="ctr">
            <a:noAutofit/>
          </a:bodyPr>
          <a:lstStyle/>
          <a:p>
            <a:pPr marL="461963" indent="-461963">
              <a:lnSpc>
                <a:spcPct val="100000"/>
              </a:lnSpc>
              <a:spcBef>
                <a:spcPts val="0"/>
              </a:spcBef>
              <a:spcAft>
                <a:spcPts val="2000"/>
              </a:spcAft>
              <a:buFont typeface="+mj-lt"/>
              <a:buAutoNum type="romanUcPeriod"/>
            </a:pPr>
            <a:r>
              <a:rPr lang="en-US" sz="3600" b="1" dirty="0">
                <a:latin typeface="+mn-lt"/>
                <a:ea typeface="+mn-ea"/>
                <a:cs typeface="+mn-cs"/>
              </a:rPr>
              <a:t>What is a Dispensation?</a:t>
            </a:r>
          </a:p>
        </p:txBody>
      </p:sp>
      <p:sp>
        <p:nvSpPr>
          <p:cNvPr id="9" name="TextBox 8">
            <a:extLst>
              <a:ext uri="{FF2B5EF4-FFF2-40B4-BE49-F238E27FC236}">
                <a16:creationId xmlns:a16="http://schemas.microsoft.com/office/drawing/2014/main" id="{88A2B856-D7EB-40A2-AD7C-F2D6211BC172}"/>
              </a:ext>
            </a:extLst>
          </p:cNvPr>
          <p:cNvSpPr txBox="1"/>
          <p:nvPr/>
        </p:nvSpPr>
        <p:spPr>
          <a:xfrm>
            <a:off x="577756" y="1386998"/>
            <a:ext cx="10963700" cy="4154984"/>
          </a:xfrm>
          <a:prstGeom prst="rect">
            <a:avLst/>
          </a:prstGeom>
          <a:noFill/>
        </p:spPr>
        <p:txBody>
          <a:bodyPr wrap="square" rtlCol="0">
            <a:spAutoFit/>
          </a:bodyPr>
          <a:lstStyle/>
          <a:p>
            <a:pPr algn="just">
              <a:spcAft>
                <a:spcPts val="1200"/>
              </a:spcAft>
            </a:pPr>
            <a:r>
              <a:rPr lang="en-US" sz="2800" dirty="0"/>
              <a:t>What marks off the various economies in the outworking of God’s purpose and distinguishes each from the other? </a:t>
            </a:r>
          </a:p>
          <a:p>
            <a:pPr algn="just">
              <a:spcAft>
                <a:spcPts val="1200"/>
              </a:spcAft>
            </a:pPr>
            <a:r>
              <a:rPr lang="en-US" sz="2800" dirty="0"/>
              <a:t>The answer is twofold: </a:t>
            </a:r>
          </a:p>
          <a:p>
            <a:pPr marL="514350" indent="-514350" algn="just">
              <a:spcAft>
                <a:spcPts val="1200"/>
              </a:spcAft>
              <a:buAutoNum type="arabicParenBoth"/>
            </a:pPr>
            <a:r>
              <a:rPr lang="en-US" sz="2800" dirty="0"/>
              <a:t>the </a:t>
            </a:r>
            <a:r>
              <a:rPr lang="en-US" sz="2800" b="1" dirty="0">
                <a:solidFill>
                  <a:srgbClr val="0000CC"/>
                </a:solidFill>
              </a:rPr>
              <a:t>different governing relationship with the world</a:t>
            </a:r>
            <a:r>
              <a:rPr lang="en-US" sz="2800" dirty="0"/>
              <a:t> into which God enters in each economy; and </a:t>
            </a:r>
          </a:p>
          <a:p>
            <a:pPr marL="514350" indent="-514350" algn="just">
              <a:spcAft>
                <a:spcPts val="1200"/>
              </a:spcAft>
              <a:buAutoNum type="arabicParenBoth"/>
            </a:pPr>
            <a:r>
              <a:rPr lang="en-US" sz="2800" dirty="0"/>
              <a:t>the </a:t>
            </a:r>
            <a:r>
              <a:rPr lang="en-US" sz="2800" b="1" dirty="0">
                <a:solidFill>
                  <a:srgbClr val="0000CC"/>
                </a:solidFill>
              </a:rPr>
              <a:t>resulting responsibility on mankind</a:t>
            </a:r>
            <a:r>
              <a:rPr lang="en-US" sz="2800" dirty="0"/>
              <a:t> in each of these different relationships. </a:t>
            </a:r>
          </a:p>
          <a:p>
            <a:pPr algn="just">
              <a:spcAft>
                <a:spcPts val="1200"/>
              </a:spcAft>
            </a:pPr>
            <a:endParaRPr lang="en-US" sz="2800" dirty="0"/>
          </a:p>
        </p:txBody>
      </p:sp>
      <p:sp>
        <p:nvSpPr>
          <p:cNvPr id="10" name="TextBox 9">
            <a:extLst>
              <a:ext uri="{FF2B5EF4-FFF2-40B4-BE49-F238E27FC236}">
                <a16:creationId xmlns:a16="http://schemas.microsoft.com/office/drawing/2014/main" id="{76C719CB-0EAD-4349-8359-EB472F80A50A}"/>
              </a:ext>
            </a:extLst>
          </p:cNvPr>
          <p:cNvSpPr txBox="1"/>
          <p:nvPr/>
        </p:nvSpPr>
        <p:spPr>
          <a:xfrm>
            <a:off x="1858275" y="6418388"/>
            <a:ext cx="8475453" cy="338554"/>
          </a:xfrm>
          <a:prstGeom prst="rect">
            <a:avLst/>
          </a:prstGeom>
          <a:noFill/>
        </p:spPr>
        <p:txBody>
          <a:bodyPr wrap="square" rtlCol="0">
            <a:spAutoFit/>
          </a:bodyPr>
          <a:lstStyle/>
          <a:p>
            <a:pPr algn="ctr">
              <a:spcAft>
                <a:spcPts val="1200"/>
              </a:spcAft>
            </a:pPr>
            <a:r>
              <a:rPr lang="en-US" sz="1600" dirty="0"/>
              <a:t>Ryrie, C. C. (1995). Dispensationalism (Rev. and expanded., p. 39). Chicago: Moody Publishers.</a:t>
            </a:r>
          </a:p>
        </p:txBody>
      </p:sp>
    </p:spTree>
    <p:extLst>
      <p:ext uri="{BB962C8B-B14F-4D97-AF65-F5344CB8AC3E}">
        <p14:creationId xmlns:p14="http://schemas.microsoft.com/office/powerpoint/2010/main" val="255034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7511" y="190869"/>
            <a:ext cx="7436978" cy="902994"/>
          </a:xfrm>
        </p:spPr>
        <p:txBody>
          <a:bodyPr anchor="ctr">
            <a:noAutofit/>
          </a:bodyPr>
          <a:lstStyle/>
          <a:p>
            <a:pPr marL="461963" indent="-461963">
              <a:lnSpc>
                <a:spcPct val="100000"/>
              </a:lnSpc>
              <a:spcBef>
                <a:spcPts val="0"/>
              </a:spcBef>
              <a:spcAft>
                <a:spcPts val="2000"/>
              </a:spcAft>
              <a:buFont typeface="+mj-lt"/>
              <a:buAutoNum type="romanUcPeriod"/>
            </a:pPr>
            <a:r>
              <a:rPr lang="en-US" sz="3600" b="1" dirty="0">
                <a:latin typeface="+mn-lt"/>
                <a:ea typeface="+mn-ea"/>
                <a:cs typeface="+mn-cs"/>
              </a:rPr>
              <a:t>What is a Dispensation?</a:t>
            </a:r>
          </a:p>
        </p:txBody>
      </p:sp>
      <p:sp>
        <p:nvSpPr>
          <p:cNvPr id="9" name="TextBox 8">
            <a:extLst>
              <a:ext uri="{FF2B5EF4-FFF2-40B4-BE49-F238E27FC236}">
                <a16:creationId xmlns:a16="http://schemas.microsoft.com/office/drawing/2014/main" id="{88A2B856-D7EB-40A2-AD7C-F2D6211BC172}"/>
              </a:ext>
            </a:extLst>
          </p:cNvPr>
          <p:cNvSpPr txBox="1"/>
          <p:nvPr/>
        </p:nvSpPr>
        <p:spPr>
          <a:xfrm>
            <a:off x="600500" y="1382447"/>
            <a:ext cx="10959152" cy="3293209"/>
          </a:xfrm>
          <a:prstGeom prst="rect">
            <a:avLst/>
          </a:prstGeom>
          <a:noFill/>
        </p:spPr>
        <p:txBody>
          <a:bodyPr wrap="square" rtlCol="0">
            <a:spAutoFit/>
          </a:bodyPr>
          <a:lstStyle/>
          <a:p>
            <a:pPr algn="just">
              <a:spcAft>
                <a:spcPts val="1200"/>
              </a:spcAft>
            </a:pPr>
            <a:r>
              <a:rPr lang="en-US" sz="2800" dirty="0"/>
              <a:t>Each dispensation includes: </a:t>
            </a:r>
          </a:p>
          <a:p>
            <a:pPr marL="690563" indent="-454025" algn="just">
              <a:spcAft>
                <a:spcPts val="1200"/>
              </a:spcAft>
              <a:buAutoNum type="arabicParenR"/>
            </a:pPr>
            <a:r>
              <a:rPr lang="en-US" sz="2800" dirty="0"/>
              <a:t>Revelation of God’s will </a:t>
            </a:r>
          </a:p>
          <a:p>
            <a:pPr marL="690563" indent="-454025" algn="just">
              <a:spcAft>
                <a:spcPts val="1200"/>
              </a:spcAft>
              <a:buAutoNum type="arabicParenR"/>
            </a:pPr>
            <a:r>
              <a:rPr lang="en-US" sz="2800" dirty="0"/>
              <a:t>Man’s responsibility</a:t>
            </a:r>
          </a:p>
          <a:p>
            <a:pPr marL="690563" indent="-454025" algn="just">
              <a:spcAft>
                <a:spcPts val="1200"/>
              </a:spcAft>
              <a:buAutoNum type="arabicParenR"/>
            </a:pPr>
            <a:r>
              <a:rPr lang="en-US" sz="2800" dirty="0"/>
              <a:t>Consequences  </a:t>
            </a:r>
          </a:p>
          <a:p>
            <a:pPr algn="just">
              <a:spcAft>
                <a:spcPts val="1200"/>
              </a:spcAft>
            </a:pPr>
            <a:r>
              <a:rPr lang="en-US" sz="2800" dirty="0"/>
              <a:t>In each succeeding dispensation </a:t>
            </a:r>
            <a:r>
              <a:rPr lang="en-US" sz="2800" b="1" dirty="0">
                <a:solidFill>
                  <a:srgbClr val="0000CC"/>
                </a:solidFill>
              </a:rPr>
              <a:t>some features continue</a:t>
            </a:r>
            <a:r>
              <a:rPr lang="en-US" sz="2800" dirty="0"/>
              <a:t> into future dispensations while </a:t>
            </a:r>
            <a:r>
              <a:rPr lang="en-US" sz="2800" b="1" dirty="0">
                <a:solidFill>
                  <a:srgbClr val="0000CC"/>
                </a:solidFill>
              </a:rPr>
              <a:t>other aspects cease</a:t>
            </a:r>
            <a:r>
              <a:rPr lang="en-US" sz="2800" dirty="0"/>
              <a:t> at its conclusion. </a:t>
            </a:r>
          </a:p>
        </p:txBody>
      </p:sp>
      <p:sp>
        <p:nvSpPr>
          <p:cNvPr id="10" name="TextBox 9">
            <a:extLst>
              <a:ext uri="{FF2B5EF4-FFF2-40B4-BE49-F238E27FC236}">
                <a16:creationId xmlns:a16="http://schemas.microsoft.com/office/drawing/2014/main" id="{76C719CB-0EAD-4349-8359-EB472F80A50A}"/>
              </a:ext>
            </a:extLst>
          </p:cNvPr>
          <p:cNvSpPr txBox="1"/>
          <p:nvPr/>
        </p:nvSpPr>
        <p:spPr>
          <a:xfrm>
            <a:off x="1858275" y="6418389"/>
            <a:ext cx="8475453" cy="307777"/>
          </a:xfrm>
          <a:prstGeom prst="rect">
            <a:avLst/>
          </a:prstGeom>
          <a:noFill/>
        </p:spPr>
        <p:txBody>
          <a:bodyPr wrap="square" rtlCol="0">
            <a:spAutoFit/>
          </a:bodyPr>
          <a:lstStyle/>
          <a:p>
            <a:pPr marL="0" lvl="1" algn="ctr"/>
            <a:r>
              <a:rPr lang="en-US" sz="1400" dirty="0"/>
              <a:t>https://www.pre-trib.org/covenants-and-dispensations/message/covenants-and-dispensations-part-10/read</a:t>
            </a:r>
          </a:p>
        </p:txBody>
      </p:sp>
      <p:pic>
        <p:nvPicPr>
          <p:cNvPr id="5" name="Picture 4">
            <a:extLst>
              <a:ext uri="{FF2B5EF4-FFF2-40B4-BE49-F238E27FC236}">
                <a16:creationId xmlns:a16="http://schemas.microsoft.com/office/drawing/2014/main" id="{1453DB73-62A6-46B2-84B4-EE26FDD7C93C}"/>
              </a:ext>
            </a:extLst>
          </p:cNvPr>
          <p:cNvPicPr>
            <a:picLocks noChangeAspect="1"/>
          </p:cNvPicPr>
          <p:nvPr/>
        </p:nvPicPr>
        <p:blipFill>
          <a:blip r:embed="rId3"/>
          <a:stretch>
            <a:fillRect/>
          </a:stretch>
        </p:blipFill>
        <p:spPr>
          <a:xfrm>
            <a:off x="628649" y="4696140"/>
            <a:ext cx="10972801" cy="1645920"/>
          </a:xfrm>
          <a:prstGeom prst="rect">
            <a:avLst/>
          </a:prstGeom>
        </p:spPr>
      </p:pic>
    </p:spTree>
    <p:extLst>
      <p:ext uri="{BB962C8B-B14F-4D97-AF65-F5344CB8AC3E}">
        <p14:creationId xmlns:p14="http://schemas.microsoft.com/office/powerpoint/2010/main" val="21413395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2"/>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2894</TotalTime>
  <Words>6039</Words>
  <Application>Microsoft Office PowerPoint</Application>
  <PresentationFormat>Widescreen</PresentationFormat>
  <Paragraphs>562</Paragraphs>
  <Slides>59</Slides>
  <Notes>59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Calibri Light</vt:lpstr>
      <vt:lpstr>SBL Greek</vt:lpstr>
      <vt:lpstr>Office Theme</vt:lpstr>
      <vt:lpstr>Biblical Dispensationalism</vt:lpstr>
      <vt:lpstr>Session 13 Outline</vt:lpstr>
      <vt:lpstr>Session 13 Outline</vt:lpstr>
      <vt:lpstr>What is a Dispensation?</vt:lpstr>
      <vt:lpstr>PowerPoint Presentation</vt:lpstr>
      <vt:lpstr>What is a Dispensation?</vt:lpstr>
      <vt:lpstr>What is a Dispensation?</vt:lpstr>
      <vt:lpstr>What is a Dispensation?</vt:lpstr>
      <vt:lpstr>What is a Dispensation?</vt:lpstr>
      <vt:lpstr>Session 13 Outline</vt:lpstr>
      <vt:lpstr>PowerPoint Presentation</vt:lpstr>
      <vt:lpstr>PowerPoint Presentation</vt:lpstr>
      <vt:lpstr>PowerPoint Presentation</vt:lpstr>
      <vt:lpstr>Session 13 Outline</vt:lpstr>
      <vt:lpstr>Session 13 Outline</vt:lpstr>
      <vt:lpstr>PowerPoint Presentation</vt:lpstr>
      <vt:lpstr>PowerPoint Presentation</vt:lpstr>
      <vt:lpstr>PowerPoint Presentation</vt:lpstr>
      <vt:lpstr>Session 13 Outline</vt:lpstr>
      <vt:lpstr>PowerPoint Presentation</vt:lpstr>
      <vt:lpstr>PowerPoint Presentation</vt:lpstr>
      <vt:lpstr>PowerPoint Presentation</vt:lpstr>
      <vt:lpstr>Session 13 Outline</vt:lpstr>
      <vt:lpstr>Biblical Dispensationalism</vt:lpstr>
      <vt:lpstr>PowerPoint Presentation</vt:lpstr>
      <vt:lpstr>The 7 Dispensations</vt:lpstr>
      <vt:lpstr>PowerPoint Presentation</vt:lpstr>
      <vt:lpstr>The 7 Dispensations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7 Dispensations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vt:lpstr>
      <vt:lpstr>Session 13 Outline</vt:lpstr>
      <vt:lpstr>The Dispensations</vt:lpstr>
      <vt:lpstr>The Dispensations</vt:lpstr>
      <vt:lpstr>Resources Used &amp; Suggested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Biblical Dispensationalism</dc:title>
  <dc:creator>Jim McGowan</dc:creator>
  <cp:lastModifiedBy>James McGowan</cp:lastModifiedBy>
  <cp:revision>151</cp:revision>
  <cp:lastPrinted>2021-10-06T17:25:30Z</cp:lastPrinted>
  <dcterms:created xsi:type="dcterms:W3CDTF">2017-05-04T21:12:46Z</dcterms:created>
  <dcterms:modified xsi:type="dcterms:W3CDTF">2021-10-06T17:30:04Z</dcterms:modified>
</cp:coreProperties>
</file>