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8"/>
  </p:notesMasterIdLst>
  <p:handoutMasterIdLst>
    <p:handoutMasterId r:id="rId69"/>
  </p:handoutMasterIdLst>
  <p:sldIdLst>
    <p:sldId id="2094" r:id="rId2"/>
    <p:sldId id="2064" r:id="rId3"/>
    <p:sldId id="1984" r:id="rId4"/>
    <p:sldId id="7886" r:id="rId5"/>
    <p:sldId id="7802" r:id="rId6"/>
    <p:sldId id="1985" r:id="rId7"/>
    <p:sldId id="2039" r:id="rId8"/>
    <p:sldId id="7909" r:id="rId9"/>
    <p:sldId id="2130" r:id="rId10"/>
    <p:sldId id="7890" r:id="rId11"/>
    <p:sldId id="7762" r:id="rId12"/>
    <p:sldId id="7764" r:id="rId13"/>
    <p:sldId id="1988" r:id="rId14"/>
    <p:sldId id="7835" r:id="rId15"/>
    <p:sldId id="7891" r:id="rId16"/>
    <p:sldId id="7888" r:id="rId17"/>
    <p:sldId id="7862" r:id="rId18"/>
    <p:sldId id="4736" r:id="rId19"/>
    <p:sldId id="7864" r:id="rId20"/>
    <p:sldId id="7476" r:id="rId21"/>
    <p:sldId id="3154" r:id="rId22"/>
    <p:sldId id="7917" r:id="rId23"/>
    <p:sldId id="4650" r:id="rId24"/>
    <p:sldId id="6520" r:id="rId25"/>
    <p:sldId id="7892" r:id="rId26"/>
    <p:sldId id="7865" r:id="rId27"/>
    <p:sldId id="7866" r:id="rId28"/>
    <p:sldId id="7893" r:id="rId29"/>
    <p:sldId id="7918" r:id="rId30"/>
    <p:sldId id="7869" r:id="rId31"/>
    <p:sldId id="7464" r:id="rId32"/>
    <p:sldId id="7321" r:id="rId33"/>
    <p:sldId id="7868" r:id="rId34"/>
    <p:sldId id="7863" r:id="rId35"/>
    <p:sldId id="7894" r:id="rId36"/>
    <p:sldId id="7919" r:id="rId37"/>
    <p:sldId id="7870" r:id="rId38"/>
    <p:sldId id="4461" r:id="rId39"/>
    <p:sldId id="7895" r:id="rId40"/>
    <p:sldId id="7889" r:id="rId41"/>
    <p:sldId id="7871" r:id="rId42"/>
    <p:sldId id="7897" r:id="rId43"/>
    <p:sldId id="2055" r:id="rId44"/>
    <p:sldId id="7910" r:id="rId45"/>
    <p:sldId id="7911" r:id="rId46"/>
    <p:sldId id="7912" r:id="rId47"/>
    <p:sldId id="7913" r:id="rId48"/>
    <p:sldId id="7905" r:id="rId49"/>
    <p:sldId id="7914" r:id="rId50"/>
    <p:sldId id="7906" r:id="rId51"/>
    <p:sldId id="5139" r:id="rId52"/>
    <p:sldId id="7915" r:id="rId53"/>
    <p:sldId id="7907" r:id="rId54"/>
    <p:sldId id="7883" r:id="rId55"/>
    <p:sldId id="7884" r:id="rId56"/>
    <p:sldId id="2380" r:id="rId57"/>
    <p:sldId id="7734" r:id="rId58"/>
    <p:sldId id="7735" r:id="rId59"/>
    <p:sldId id="5135" r:id="rId60"/>
    <p:sldId id="7916" r:id="rId61"/>
    <p:sldId id="7908" r:id="rId62"/>
    <p:sldId id="2081" r:id="rId63"/>
    <p:sldId id="7885" r:id="rId64"/>
    <p:sldId id="7655" r:id="rId65"/>
    <p:sldId id="7896" r:id="rId66"/>
    <p:sldId id="7656" r:id="rId67"/>
  </p:sldIdLst>
  <p:sldSz cx="12192000" cy="6858000"/>
  <p:notesSz cx="7315200" cy="9601200"/>
  <p:custDataLst>
    <p:tags r:id="rId7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4D4D4D"/>
    <a:srgbClr val="CCCCFF"/>
    <a:srgbClr val="FFCCFF"/>
    <a:srgbClr val="00CCFF"/>
    <a:srgbClr val="66FF66"/>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E8FA47-49B9-4E49-A858-10A67006ADB7}" v="1" dt="2021-09-26T16:56:01.93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54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82" d="100"/>
          <a:sy n="82" d="100"/>
        </p:scale>
        <p:origin x="4123"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D3E8FA47-49B9-4E49-A858-10A67006ADB7}"/>
    <pc:docChg chg="custSel modSld">
      <pc:chgData name="Jim McGowan" userId="e2c7446dd3aca506" providerId="LiveId" clId="{D3E8FA47-49B9-4E49-A858-10A67006ADB7}" dt="2021-09-26T17:07:27.516" v="27" actId="12789"/>
      <pc:docMkLst>
        <pc:docMk/>
      </pc:docMkLst>
      <pc:sldChg chg="modSp mod">
        <pc:chgData name="Jim McGowan" userId="e2c7446dd3aca506" providerId="LiveId" clId="{D3E8FA47-49B9-4E49-A858-10A67006ADB7}" dt="2021-09-26T17:07:27.516" v="27" actId="12789"/>
        <pc:sldMkLst>
          <pc:docMk/>
          <pc:sldMk cId="2297975976" sldId="6554"/>
        </pc:sldMkLst>
        <pc:picChg chg="mod">
          <ac:chgData name="Jim McGowan" userId="e2c7446dd3aca506" providerId="LiveId" clId="{D3E8FA47-49B9-4E49-A858-10A67006ADB7}" dt="2021-09-26T17:07:27.516" v="27" actId="12789"/>
          <ac:picMkLst>
            <pc:docMk/>
            <pc:sldMk cId="2297975976" sldId="6554"/>
            <ac:picMk id="3" creationId="{00000000-0000-0000-0000-000000000000}"/>
          </ac:picMkLst>
        </pc:picChg>
      </pc:sldChg>
      <pc:sldChg chg="modSp mod">
        <pc:chgData name="Jim McGowan" userId="e2c7446dd3aca506" providerId="LiveId" clId="{D3E8FA47-49B9-4E49-A858-10A67006ADB7}" dt="2021-09-26T16:56:01.933" v="4"/>
        <pc:sldMkLst>
          <pc:docMk/>
          <pc:sldMk cId="376216486" sldId="7834"/>
        </pc:sldMkLst>
        <pc:graphicFrameChg chg="mod modGraphic">
          <ac:chgData name="Jim McGowan" userId="e2c7446dd3aca506" providerId="LiveId" clId="{D3E8FA47-49B9-4E49-A858-10A67006ADB7}" dt="2021-09-26T16:56:01.933" v="4"/>
          <ac:graphicFrameMkLst>
            <pc:docMk/>
            <pc:sldMk cId="376216486" sldId="7834"/>
            <ac:graphicFrameMk id="11310" creationId="{831E3095-4D57-4C0A-B114-982189459F99}"/>
          </ac:graphicFrameMkLst>
        </pc:graphicFrameChg>
      </pc:sldChg>
      <pc:sldChg chg="modSp mod">
        <pc:chgData name="Jim McGowan" userId="e2c7446dd3aca506" providerId="LiveId" clId="{D3E8FA47-49B9-4E49-A858-10A67006ADB7}" dt="2021-09-26T16:57:21.810" v="5" actId="12788"/>
        <pc:sldMkLst>
          <pc:docMk/>
          <pc:sldMk cId="1313682382" sldId="7850"/>
        </pc:sldMkLst>
        <pc:picChg chg="mod">
          <ac:chgData name="Jim McGowan" userId="e2c7446dd3aca506" providerId="LiveId" clId="{D3E8FA47-49B9-4E49-A858-10A67006ADB7}" dt="2021-09-26T16:57:21.810" v="5" actId="12788"/>
          <ac:picMkLst>
            <pc:docMk/>
            <pc:sldMk cId="1313682382" sldId="7850"/>
            <ac:picMk id="5" creationId="{ED63BC66-27E6-4FBD-BB38-DB4528A0D5B1}"/>
          </ac:picMkLst>
        </pc:picChg>
      </pc:sldChg>
      <pc:sldChg chg="modSp mod">
        <pc:chgData name="Jim McGowan" userId="e2c7446dd3aca506" providerId="LiveId" clId="{D3E8FA47-49B9-4E49-A858-10A67006ADB7}" dt="2021-09-26T16:57:59.376" v="6" actId="12788"/>
        <pc:sldMkLst>
          <pc:docMk/>
          <pc:sldMk cId="161120731" sldId="7853"/>
        </pc:sldMkLst>
        <pc:picChg chg="mod">
          <ac:chgData name="Jim McGowan" userId="e2c7446dd3aca506" providerId="LiveId" clId="{D3E8FA47-49B9-4E49-A858-10A67006ADB7}" dt="2021-09-26T16:57:59.376" v="6" actId="12788"/>
          <ac:picMkLst>
            <pc:docMk/>
            <pc:sldMk cId="161120731" sldId="7853"/>
            <ac:picMk id="5" creationId="{ED63BC66-27E6-4FBD-BB38-DB4528A0D5B1}"/>
          </ac:picMkLst>
        </pc:picChg>
      </pc:sldChg>
      <pc:sldChg chg="modSp mod">
        <pc:chgData name="Jim McGowan" userId="e2c7446dd3aca506" providerId="LiveId" clId="{D3E8FA47-49B9-4E49-A858-10A67006ADB7}" dt="2021-09-26T17:04:19.227" v="18"/>
        <pc:sldMkLst>
          <pc:docMk/>
          <pc:sldMk cId="3129793846" sldId="7854"/>
        </pc:sldMkLst>
        <pc:spChg chg="mod">
          <ac:chgData name="Jim McGowan" userId="e2c7446dd3aca506" providerId="LiveId" clId="{D3E8FA47-49B9-4E49-A858-10A67006ADB7}" dt="2021-09-26T17:04:19.227" v="18"/>
          <ac:spMkLst>
            <pc:docMk/>
            <pc:sldMk cId="3129793846" sldId="7854"/>
            <ac:spMk id="3891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053 - 11v27-32 </a:t>
            </a:r>
          </a:p>
          <a:p>
            <a:pPr>
              <a:defRPr/>
            </a:pPr>
            <a:r>
              <a:rPr lang="en-US" sz="1600" dirty="0"/>
              <a:t>10-03-2021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10/3/2021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&amp; Written records were passed down…</a:t>
            </a:r>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a:t>
            </a:fld>
            <a:endParaRPr lang="en-US" altLang="en-US" dirty="0"/>
          </a:p>
        </p:txBody>
      </p:sp>
    </p:spTree>
    <p:extLst>
      <p:ext uri="{BB962C8B-B14F-4D97-AF65-F5344CB8AC3E}">
        <p14:creationId xmlns:p14="http://schemas.microsoft.com/office/powerpoint/2010/main" val="1191465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245565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a:t>
            </a:fld>
            <a:endParaRPr lang="en-US" altLang="en-US" dirty="0"/>
          </a:p>
        </p:txBody>
      </p:sp>
    </p:spTree>
    <p:extLst>
      <p:ext uri="{BB962C8B-B14F-4D97-AF65-F5344CB8AC3E}">
        <p14:creationId xmlns:p14="http://schemas.microsoft.com/office/powerpoint/2010/main" val="108280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66</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122621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10/3/2021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246998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dirty="0"/>
              <a:t>New promises (Gen. 12:1-3)</a:t>
            </a:r>
          </a:p>
        </p:txBody>
      </p:sp>
      <p:pic>
        <p:nvPicPr>
          <p:cNvPr id="5" name="Picture 4">
            <a:extLst>
              <a:ext uri="{FF2B5EF4-FFF2-40B4-BE49-F238E27FC236}">
                <a16:creationId xmlns:a16="http://schemas.microsoft.com/office/drawing/2014/main" id="{253014A7-DEF8-4706-B84B-043AFA2F8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08435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extLst>
      <p:ext uri="{BB962C8B-B14F-4D97-AF65-F5344CB8AC3E}">
        <p14:creationId xmlns:p14="http://schemas.microsoft.com/office/powerpoint/2010/main" val="4132592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 </a:t>
            </a:r>
          </a:p>
          <a:p>
            <a:pPr marL="0" marR="0" algn="just">
              <a:spcBef>
                <a:spcPts val="0"/>
              </a:spcBef>
              <a:spcAft>
                <a:spcPts val="0"/>
              </a:spcAft>
            </a:pPr>
            <a:r>
              <a:rPr lang="en-US" sz="3200" u="none" strike="noStrike" baseline="30000" dirty="0">
                <a:effectLst/>
                <a:latin typeface="Calibri" panose="020F0502020204030204" pitchFamily="34" charset="0"/>
              </a:rPr>
              <a:t>1</a:t>
            </a:r>
            <a:r>
              <a:rPr lang="en-US" sz="3200" u="none" strike="noStrike" dirty="0">
                <a:effectLst/>
                <a:latin typeface="Calibri" panose="020F0502020204030204" pitchFamily="34" charset="0"/>
              </a:rPr>
              <a:t> </a:t>
            </a:r>
            <a:r>
              <a:rPr lang="en-US" sz="3200" dirty="0">
                <a:effectLst/>
                <a:latin typeface="Calibri" panose="020F0502020204030204" pitchFamily="34" charset="0"/>
              </a:rPr>
              <a:t>Inasmuch as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3200" dirty="0">
                <a:effectLst/>
                <a:latin typeface="Calibri" panose="020F0502020204030204" pitchFamily="34" charset="0"/>
              </a:rPr>
              <a:t>, </a:t>
            </a:r>
            <a:r>
              <a:rPr lang="en-US" sz="3200" u="none" strike="noStrike" baseline="30000" dirty="0">
                <a:effectLst/>
                <a:latin typeface="Calibri" panose="020F0502020204030204" pitchFamily="34" charset="0"/>
              </a:rPr>
              <a:t>2</a:t>
            </a:r>
            <a:r>
              <a:rPr lang="en-US" sz="3200" u="none" strike="noStrike" dirty="0">
                <a:effectLst/>
                <a:latin typeface="Calibri" panose="020F0502020204030204" pitchFamily="34" charset="0"/>
              </a:rPr>
              <a:t> </a:t>
            </a:r>
            <a:r>
              <a:rPr lang="en-US" sz="3200" dirty="0">
                <a:effectLst/>
                <a:latin typeface="Calibri" panose="020F0502020204030204" pitchFamily="34" charset="0"/>
              </a:rPr>
              <a:t>just as they were handed down to us by those who from the beginning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3200" dirty="0">
                <a:effectLst/>
                <a:latin typeface="Calibri" panose="020F0502020204030204" pitchFamily="34" charset="0"/>
              </a:rPr>
              <a:t> and servants of the word, </a:t>
            </a:r>
            <a:r>
              <a:rPr lang="en-US" sz="3200" u="none" strike="noStrike" baseline="30000" dirty="0">
                <a:effectLst/>
                <a:latin typeface="Calibri" panose="020F0502020204030204" pitchFamily="34" charset="0"/>
              </a:rPr>
              <a:t>3</a:t>
            </a:r>
            <a:r>
              <a:rPr lang="en-US" sz="3200" u="none" strike="noStrike" dirty="0">
                <a:effectLst/>
                <a:latin typeface="Calibri" panose="020F0502020204030204" pitchFamily="34" charset="0"/>
              </a:rPr>
              <a:t> </a:t>
            </a:r>
            <a:r>
              <a:rPr lang="en-US" sz="3200" dirty="0">
                <a:effectLst/>
                <a:latin typeface="Calibri" panose="020F0502020204030204" pitchFamily="34" charset="0"/>
              </a:rPr>
              <a:t>it seemed fitting for me as well, having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investigated everything carefully from the beginning</a:t>
            </a:r>
            <a:r>
              <a:rPr lang="en-US" sz="3200" dirty="0">
                <a:effectLst/>
                <a:latin typeface="Calibri" panose="020F0502020204030204" pitchFamily="34" charset="0"/>
              </a:rPr>
              <a:t>, to write </a:t>
            </a:r>
            <a:r>
              <a:rPr lang="en-US" sz="3200" i="1" dirty="0">
                <a:effectLst/>
                <a:latin typeface="Calibri" panose="020F0502020204030204" pitchFamily="34" charset="0"/>
              </a:rPr>
              <a:t>it</a:t>
            </a:r>
            <a:r>
              <a:rPr lang="en-US" sz="3200" dirty="0">
                <a:effectLst/>
                <a:latin typeface="Calibri" panose="020F0502020204030204" pitchFamily="34" charset="0"/>
              </a:rPr>
              <a:t> out for you in consecutive order, most excellent Theophilus; </a:t>
            </a:r>
            <a:r>
              <a:rPr lang="en-US" sz="3200" u="none" strike="noStrike" baseline="30000" dirty="0">
                <a:effectLst/>
                <a:latin typeface="Calibri" panose="020F0502020204030204" pitchFamily="34" charset="0"/>
              </a:rPr>
              <a:t>4</a:t>
            </a:r>
            <a:r>
              <a:rPr lang="en-US" sz="3200" u="none" strike="noStrike" dirty="0">
                <a:effectLst/>
                <a:latin typeface="Calibri" panose="020F0502020204030204" pitchFamily="34" charset="0"/>
              </a:rPr>
              <a:t> </a:t>
            </a:r>
            <a:r>
              <a:rPr lang="en-US" sz="3200" dirty="0">
                <a:effectLst/>
                <a:latin typeface="Calibri" panose="020F0502020204030204" pitchFamily="34" charset="0"/>
              </a:rPr>
              <a:t>so that you may know the exact truth about the things you have been taught. </a:t>
            </a:r>
          </a:p>
        </p:txBody>
      </p:sp>
    </p:spTree>
    <p:extLst>
      <p:ext uri="{BB962C8B-B14F-4D97-AF65-F5344CB8AC3E}">
        <p14:creationId xmlns:p14="http://schemas.microsoft.com/office/powerpoint/2010/main" val="161870564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A new family (Gen. 11:27b-29</a:t>
            </a:r>
            <a:r>
              <a:rPr lang="en-US" dirty="0"/>
              <a:t>)</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dirty="0"/>
              <a:t>New promises (Gen. 12:1-3)</a:t>
            </a:r>
          </a:p>
        </p:txBody>
      </p:sp>
      <p:pic>
        <p:nvPicPr>
          <p:cNvPr id="5" name="Picture 4">
            <a:extLst>
              <a:ext uri="{FF2B5EF4-FFF2-40B4-BE49-F238E27FC236}">
                <a16:creationId xmlns:a16="http://schemas.microsoft.com/office/drawing/2014/main" id="{253014A7-DEF8-4706-B84B-043AFA2F8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64570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2692129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D2E48-3C17-444E-B815-FF4AD0AFA886}"/>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609600" y="800100"/>
            <a:ext cx="10972800" cy="5257800"/>
          </a:xfrm>
          <a:prstGeom prst="rect">
            <a:avLst/>
          </a:prstGeom>
        </p:spPr>
      </p:pic>
    </p:spTree>
    <p:extLst>
      <p:ext uri="{BB962C8B-B14F-4D97-AF65-F5344CB8AC3E}">
        <p14:creationId xmlns:p14="http://schemas.microsoft.com/office/powerpoint/2010/main" val="409313294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905000"/>
            <a:ext cx="10972800" cy="3048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Genesis 11:28–31</a:t>
            </a:r>
            <a:r>
              <a:rPr lang="en-US" dirty="0">
                <a:effectLst>
                  <a:outerShdw blurRad="38100" dist="38100" dir="2700000" algn="tl">
                    <a:srgbClr val="000000">
                      <a:alpha val="43137"/>
                    </a:srgbClr>
                  </a:outerShdw>
                </a:effectLst>
              </a:rPr>
              <a:t> (RSB:NASB1995U): 11:28 Ur of the Chaldeans. A wealthy, populous, and sophisticated pagan center of southern Mesopotamia (220 mi., or 354 km, SE of Baghdad). Its most prosperous and literate era was during the time of Abraham. A great ziggurat was built there, and Abraham must have seen it.”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06780" cy="109728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172168D-E93C-4E4C-ADE5-BC5A0F6435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89543344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Joshua 24:2</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“Joshua said to all the people, “This is what the Lord, the God of Israel says: ‘From ancient times your fathers lived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beyond the Euphrates River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namely,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Terah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father of Abraham and the father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Nahor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served other gods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ED63BC66-27E6-4FBD-BB38-DB4528A0D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3124200"/>
            <a:ext cx="1918378" cy="1631890"/>
          </a:xfrm>
          <a:prstGeom prst="rect">
            <a:avLst/>
          </a:prstGeom>
        </p:spPr>
      </p:pic>
    </p:spTree>
    <p:extLst>
      <p:ext uri="{BB962C8B-B14F-4D97-AF65-F5344CB8AC3E}">
        <p14:creationId xmlns:p14="http://schemas.microsoft.com/office/powerpoint/2010/main" val="11723352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37248085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A2324-3666-46A1-8621-46B2822F5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6670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Ecclesiastes 1:9</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6" y="3048000"/>
            <a:ext cx="1508908" cy="18288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36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D2E48-3C17-444E-B815-FF4AD0AFA886}"/>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609600" y="800100"/>
            <a:ext cx="10972800" cy="5257800"/>
          </a:xfrm>
          <a:prstGeom prst="rect">
            <a:avLst/>
          </a:prstGeom>
        </p:spPr>
      </p:pic>
    </p:spTree>
    <p:extLst>
      <p:ext uri="{BB962C8B-B14F-4D97-AF65-F5344CB8AC3E}">
        <p14:creationId xmlns:p14="http://schemas.microsoft.com/office/powerpoint/2010/main" val="37854661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928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saw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that He had made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behold, it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very good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there was evening and there was morning, the sixth day.”</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2184" y="2590800"/>
            <a:ext cx="3427632" cy="2286000"/>
          </a:xfrm>
          <a:prstGeom prst="rect">
            <a:avLst/>
          </a:prstGeom>
          <a:ln>
            <a:solidFill>
              <a:schemeClr val="tx1"/>
            </a:solidFill>
          </a:ln>
        </p:spPr>
      </p:pic>
    </p:spTree>
    <p:extLst>
      <p:ext uri="{BB962C8B-B14F-4D97-AF65-F5344CB8AC3E}">
        <p14:creationId xmlns:p14="http://schemas.microsoft.com/office/powerpoint/2010/main" val="258049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dirty="0"/>
              <a:t>New promises (Gen. 12:1-3)</a:t>
            </a:r>
          </a:p>
        </p:txBody>
      </p:sp>
      <p:pic>
        <p:nvPicPr>
          <p:cNvPr id="5" name="Picture 4">
            <a:extLst>
              <a:ext uri="{FF2B5EF4-FFF2-40B4-BE49-F238E27FC236}">
                <a16:creationId xmlns:a16="http://schemas.microsoft.com/office/drawing/2014/main" id="{253014A7-DEF8-4706-B84B-043AFA2F8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4975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340596969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1726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dirty="0"/>
              <a:t>New promises (Gen. 12:1-3)</a:t>
            </a:r>
          </a:p>
        </p:txBody>
      </p:sp>
      <p:pic>
        <p:nvPicPr>
          <p:cNvPr id="5" name="Picture 4">
            <a:extLst>
              <a:ext uri="{FF2B5EF4-FFF2-40B4-BE49-F238E27FC236}">
                <a16:creationId xmlns:a16="http://schemas.microsoft.com/office/drawing/2014/main" id="{253014A7-DEF8-4706-B84B-043AFA2F8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57869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D2E48-3C17-444E-B815-FF4AD0AFA886}"/>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609600" y="800100"/>
            <a:ext cx="10972800" cy="5257800"/>
          </a:xfrm>
          <a:prstGeom prst="rect">
            <a:avLst/>
          </a:prstGeom>
        </p:spPr>
      </p:pic>
    </p:spTree>
    <p:extLst>
      <p:ext uri="{BB962C8B-B14F-4D97-AF65-F5344CB8AC3E}">
        <p14:creationId xmlns:p14="http://schemas.microsoft.com/office/powerpoint/2010/main" val="224195229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5" name="Oval 7">
            <a:extLst>
              <a:ext uri="{FF2B5EF4-FFF2-40B4-BE49-F238E27FC236}">
                <a16:creationId xmlns:a16="http://schemas.microsoft.com/office/drawing/2014/main" id="{157F3B4E-9A40-46C8-92D4-E324B9187335}"/>
              </a:ext>
            </a:extLst>
          </p:cNvPr>
          <p:cNvSpPr>
            <a:spLocks noChangeArrowheads="1"/>
          </p:cNvSpPr>
          <p:nvPr/>
        </p:nvSpPr>
        <p:spPr bwMode="auto">
          <a:xfrm>
            <a:off x="3505200" y="1447800"/>
            <a:ext cx="2438400" cy="3352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4869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9" name="Picture 4" descr="5 Bible Lessons to Learn From the Book of Genesis | Jack Wellman">
            <a:extLst>
              <a:ext uri="{FF2B5EF4-FFF2-40B4-BE49-F238E27FC236}">
                <a16:creationId xmlns:a16="http://schemas.microsoft.com/office/drawing/2014/main" id="{55996C9D-D6AC-4293-8504-F05AD64098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701F08F-3450-47FE-9D9A-D0415CB91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4146467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53227FDF-EEDA-409C-9DED-29AAF142DD4B}"/>
              </a:ext>
            </a:extLst>
          </p:cNvPr>
          <p:cNvSpPr>
            <a:spLocks noChangeArrowheads="1"/>
          </p:cNvSpPr>
          <p:nvPr/>
        </p:nvSpPr>
        <p:spPr bwMode="auto">
          <a:xfrm>
            <a:off x="5334000" y="1295400"/>
            <a:ext cx="609600" cy="990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595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5" name="Oval 7">
            <a:extLst>
              <a:ext uri="{FF2B5EF4-FFF2-40B4-BE49-F238E27FC236}">
                <a16:creationId xmlns:a16="http://schemas.microsoft.com/office/drawing/2014/main" id="{157F3B4E-9A40-46C8-92D4-E324B9187335}"/>
              </a:ext>
            </a:extLst>
          </p:cNvPr>
          <p:cNvSpPr>
            <a:spLocks noChangeArrowheads="1"/>
          </p:cNvSpPr>
          <p:nvPr/>
        </p:nvSpPr>
        <p:spPr bwMode="auto">
          <a:xfrm>
            <a:off x="3505200" y="1447800"/>
            <a:ext cx="2438400" cy="3352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9347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2057400"/>
            <a:ext cx="10972800" cy="22860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Genesis 11:31</a:t>
            </a:r>
            <a:r>
              <a:rPr lang="en-US" dirty="0">
                <a:effectLst>
                  <a:outerShdw blurRad="38100" dist="38100" dir="2700000" algn="tl">
                    <a:srgbClr val="000000">
                      <a:alpha val="43137"/>
                    </a:srgbClr>
                  </a:outerShdw>
                </a:effectLst>
              </a:rPr>
              <a:t> God called Abraham while he was in Ur (Acts 7:2–3). Only two routes to Canaan were available: one across the Arabian desert (impossible for transporting large herds), and the other along the Euphrates to Haran, in Syria, then down to Canaan, a 1,500 mi. (2,400 km) journey.”</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06780" cy="109728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C91F7D6-3AA8-4E86-9160-B76A4704DC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40389660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dirty="0"/>
              <a:t>New promises (Gen. 12:1-3)</a:t>
            </a:r>
          </a:p>
        </p:txBody>
      </p:sp>
      <p:pic>
        <p:nvPicPr>
          <p:cNvPr id="5" name="Picture 4">
            <a:extLst>
              <a:ext uri="{FF2B5EF4-FFF2-40B4-BE49-F238E27FC236}">
                <a16:creationId xmlns:a16="http://schemas.microsoft.com/office/drawing/2014/main" id="{253014A7-DEF8-4706-B84B-043AFA2F8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25306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D2E48-3C17-444E-B815-FF4AD0AFA886}"/>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609600" y="800100"/>
            <a:ext cx="10972800" cy="5257800"/>
          </a:xfrm>
          <a:prstGeom prst="rect">
            <a:avLst/>
          </a:prstGeom>
        </p:spPr>
      </p:pic>
    </p:spTree>
    <p:extLst>
      <p:ext uri="{BB962C8B-B14F-4D97-AF65-F5344CB8AC3E}">
        <p14:creationId xmlns:p14="http://schemas.microsoft.com/office/powerpoint/2010/main" val="14523948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7397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521681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Jeremiah 31:35-37</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can be measured And the foundations of the earth searched out below, Then I will also cast off all the offspring of Israel For all that they have done,” declares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572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New promises (Gen. 12:1-3)</a:t>
            </a:r>
          </a:p>
        </p:txBody>
      </p:sp>
      <p:pic>
        <p:nvPicPr>
          <p:cNvPr id="6" name="Picture 5">
            <a:extLst>
              <a:ext uri="{FF2B5EF4-FFF2-40B4-BE49-F238E27FC236}">
                <a16:creationId xmlns:a16="http://schemas.microsoft.com/office/drawing/2014/main" id="{7DC209E0-01F8-4E8D-86F1-A63C648027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13981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32114285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551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80873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54818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106824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350175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2264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234608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2280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4099283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78549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bless those who bless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one who curses you I will curse.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54794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628900" y="228600"/>
            <a:ext cx="6934200" cy="9906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George Washington’s Letter </a:t>
            </a:r>
            <a:br>
              <a:rPr lang="en-US" sz="28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ea typeface="+mn-ea"/>
                <a:cs typeface="Calibri" pitchFamily="34" charset="0"/>
              </a:rPr>
              <a:t>to the Hebrew Congregation of Newport, Rhode Island,  </a:t>
            </a:r>
            <a:r>
              <a:rPr lang="en-US" sz="1800" i="1" dirty="0">
                <a:solidFill>
                  <a:schemeClr val="tx1"/>
                </a:solidFill>
                <a:effectLst>
                  <a:outerShdw blurRad="38100" dist="38100" dir="2700000" algn="tl">
                    <a:srgbClr val="000000">
                      <a:alpha val="43137"/>
                    </a:srgbClr>
                  </a:outerShdw>
                </a:effectLst>
                <a:ea typeface="+mn-ea"/>
                <a:cs typeface="Calibri" pitchFamily="34" charset="0"/>
              </a:rPr>
              <a:t>August 18, 1790</a:t>
            </a:r>
            <a:endParaRPr lang="en-US" sz="2400" i="1" dirty="0">
              <a:solidFill>
                <a:schemeClr val="tx1"/>
              </a:solidFill>
              <a:effectLst>
                <a:outerShdw blurRad="38100" dist="38100" dir="2700000" algn="tl">
                  <a:srgbClr val="000000">
                    <a:alpha val="43137"/>
                  </a:srgbClr>
                </a:outerShdw>
              </a:effectLst>
              <a:ea typeface="+mn-ea"/>
              <a:cs typeface="Calibri" pitchFamily="34" charset="0"/>
            </a:endParaRPr>
          </a:p>
        </p:txBody>
      </p:sp>
      <p:sp>
        <p:nvSpPr>
          <p:cNvPr id="2" name="Content Placeholder 2"/>
          <p:cNvSpPr>
            <a:spLocks noGrp="1"/>
          </p:cNvSpPr>
          <p:nvPr>
            <p:ph idx="1"/>
          </p:nvPr>
        </p:nvSpPr>
        <p:spPr>
          <a:xfrm>
            <a:off x="3809999" y="1295400"/>
            <a:ext cx="7792995" cy="5257800"/>
          </a:xfrm>
        </p:spPr>
        <p:txBody>
          <a:bodyPr>
            <a:noAutofit/>
          </a:bodyPr>
          <a:lstStyle/>
          <a:p>
            <a:pPr marL="0" indent="0" algn="just" eaLnBrk="1" fontAlgn="auto" hangingPunct="1">
              <a:lnSpc>
                <a:spcPct val="110000"/>
              </a:lnSpc>
              <a:spcAft>
                <a:spcPts val="0"/>
              </a:spcAft>
              <a:buClr>
                <a:schemeClr val="tx1">
                  <a:shade val="95000"/>
                </a:schemeClr>
              </a:buClr>
              <a:buNone/>
              <a:defRPr/>
            </a:pPr>
            <a:r>
              <a:rPr lang="en-US" sz="2800" dirty="0">
                <a:effectLst>
                  <a:outerShdw blurRad="38100" dist="38100" dir="2700000" algn="tl">
                    <a:srgbClr val="000000">
                      <a:alpha val="43137"/>
                    </a:srgbClr>
                  </a:outerShdw>
                </a:effectLst>
                <a:cs typeface="Calibri" pitchFamily="34" charset="0"/>
              </a:rPr>
              <a:t>"I rejoice in the opportunity of assuring you, that I shall always retain a grateful remembrance of the cordial welcome I experienced in my visit to Newport...the Government of the United States, which gives to bigotry no sanction, to persecution no assistance...May the Children of the Stock of Abraham, who dwell in this land, continue to merit and enjoy the good will of the other Inhabitants; while every one shall sit in safety under his own vine and fig tree, and there shall be none to make him afraid."</a:t>
            </a:r>
          </a:p>
        </p:txBody>
      </p:sp>
      <p:pic>
        <p:nvPicPr>
          <p:cNvPr id="6" name="Picture 5">
            <a:extLst>
              <a:ext uri="{FF2B5EF4-FFF2-40B4-BE49-F238E27FC236}">
                <a16:creationId xmlns:a16="http://schemas.microsoft.com/office/drawing/2014/main" id="{04B3E88D-7F96-4597-9F9B-EBE97E4A63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4200" y="76200"/>
            <a:ext cx="858795"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4E05F3D-50C5-47DE-A768-DED38A4C0D2F}"/>
              </a:ext>
            </a:extLst>
          </p:cNvPr>
          <p:cNvPicPr>
            <a:picLocks noChangeAspect="1"/>
          </p:cNvPicPr>
          <p:nvPr/>
        </p:nvPicPr>
        <p:blipFill rotWithShape="1">
          <a:blip r:embed="rId3"/>
          <a:srcRect l="5165" t="4445" r="3564" b="4445"/>
          <a:stretch/>
        </p:blipFill>
        <p:spPr>
          <a:xfrm>
            <a:off x="685800" y="1447800"/>
            <a:ext cx="2796727" cy="4023360"/>
          </a:xfrm>
          <a:prstGeom prst="rect">
            <a:avLst/>
          </a:prstGeom>
        </p:spPr>
      </p:pic>
    </p:spTree>
    <p:extLst>
      <p:ext uri="{BB962C8B-B14F-4D97-AF65-F5344CB8AC3E}">
        <p14:creationId xmlns:p14="http://schemas.microsoft.com/office/powerpoint/2010/main" val="70230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6870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4587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304800"/>
            <a:ext cx="77724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Israel's Judgments</a:t>
            </a:r>
          </a:p>
        </p:txBody>
      </p:sp>
      <p:sp>
        <p:nvSpPr>
          <p:cNvPr id="32771" name="Rectangle 3"/>
          <p:cNvSpPr>
            <a:spLocks noGrp="1" noChangeArrowheads="1"/>
          </p:cNvSpPr>
          <p:nvPr>
            <p:ph type="body" idx="4294967295"/>
          </p:nvPr>
        </p:nvSpPr>
        <p:spPr>
          <a:xfrm>
            <a:off x="1905000" y="1143000"/>
            <a:ext cx="8382000" cy="27432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18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18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1800"/>
              </a:spcAft>
              <a:defRPr/>
            </a:pPr>
            <a:r>
              <a:rPr lang="en-US" dirty="0">
                <a:effectLst>
                  <a:outerShdw blurRad="38100" dist="38100" dir="2700000" algn="tl">
                    <a:srgbClr val="000000">
                      <a:alpha val="43137"/>
                    </a:srgbClr>
                  </a:outerShdw>
                </a:effectLst>
              </a:rPr>
              <a:t>Roman invasion in AD 70 (Luke 19:41-44) </a:t>
            </a:r>
          </a:p>
        </p:txBody>
      </p:sp>
      <p:pic>
        <p:nvPicPr>
          <p:cNvPr id="3" name="Picture 2">
            <a:extLst>
              <a:ext uri="{FF2B5EF4-FFF2-40B4-BE49-F238E27FC236}">
                <a16:creationId xmlns:a16="http://schemas.microsoft.com/office/drawing/2014/main" id="{5C32CD79-1F5C-4708-A41F-508EBCCB584A}"/>
              </a:ext>
            </a:extLst>
          </p:cNvPr>
          <p:cNvPicPr>
            <a:picLocks noChangeAspect="1"/>
          </p:cNvPicPr>
          <p:nvPr/>
        </p:nvPicPr>
        <p:blipFill>
          <a:blip r:embed="rId2"/>
          <a:stretch>
            <a:fillRect/>
          </a:stretch>
        </p:blipFill>
        <p:spPr>
          <a:xfrm>
            <a:off x="3849057" y="3962400"/>
            <a:ext cx="4493887" cy="2743200"/>
          </a:xfrm>
          <a:prstGeom prst="rect">
            <a:avLst/>
          </a:prstGeom>
          <a:ln w="28575">
            <a:solidFill>
              <a:schemeClr val="tx1"/>
            </a:solidFill>
          </a:ln>
        </p:spPr>
      </p:pic>
    </p:spTree>
    <p:extLst>
      <p:ext uri="{BB962C8B-B14F-4D97-AF65-F5344CB8AC3E}">
        <p14:creationId xmlns:p14="http://schemas.microsoft.com/office/powerpoint/2010/main" val="199916284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22068588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709298" y="685800"/>
            <a:ext cx="10773405" cy="5486400"/>
          </a:xfrm>
          <a:prstGeom prst="rect">
            <a:avLst/>
          </a:prstGeom>
        </p:spPr>
      </p:pic>
    </p:spTree>
    <p:extLst>
      <p:ext uri="{BB962C8B-B14F-4D97-AF65-F5344CB8AC3E}">
        <p14:creationId xmlns:p14="http://schemas.microsoft.com/office/powerpoint/2010/main" val="336138023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1752600" y="2057400"/>
            <a:ext cx="4800600" cy="4038600"/>
          </a:xfrm>
        </p:spPr>
        <p:txBody>
          <a:bodyPr/>
          <a:lstStyle/>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Kingdom (Isa 2:2-3)</a:t>
            </a:r>
          </a:p>
        </p:txBody>
      </p:sp>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63922" y="2209800"/>
            <a:ext cx="3499279" cy="3657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35465303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dirty="0"/>
              <a:t>New promises (Gen. 12:1-3)</a:t>
            </a:r>
          </a:p>
        </p:txBody>
      </p:sp>
      <p:pic>
        <p:nvPicPr>
          <p:cNvPr id="5" name="Picture 4">
            <a:extLst>
              <a:ext uri="{FF2B5EF4-FFF2-40B4-BE49-F238E27FC236}">
                <a16:creationId xmlns:a16="http://schemas.microsoft.com/office/drawing/2014/main" id="{253014A7-DEF8-4706-B84B-043AFA2F8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02615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3"/>
          <a:stretch>
            <a:fillRect/>
          </a:stretch>
        </p:blipFill>
        <p:spPr>
          <a:xfrm>
            <a:off x="4559716" y="30480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dirty="0">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dirty="0"/>
              <a:t>New promises (Gen. 12:1-3)</a:t>
            </a:r>
          </a:p>
        </p:txBody>
      </p:sp>
      <p:pic>
        <p:nvPicPr>
          <p:cNvPr id="5" name="Picture 4">
            <a:extLst>
              <a:ext uri="{FF2B5EF4-FFF2-40B4-BE49-F238E27FC236}">
                <a16:creationId xmlns:a16="http://schemas.microsoft.com/office/drawing/2014/main" id="{253014A7-DEF8-4706-B84B-043AFA2F8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716876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65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21030</TotalTime>
  <Words>2397</Words>
  <Application>Microsoft Office PowerPoint</Application>
  <PresentationFormat>Widescreen</PresentationFormat>
  <Paragraphs>247</Paragraphs>
  <Slides>66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11:27‒12:3 A New Nation</vt:lpstr>
      <vt:lpstr>Genesis 11:27‒12:3 A New Nation</vt:lpstr>
      <vt:lpstr>Toledoth  “And These Are the Generations of…”</vt:lpstr>
      <vt:lpstr>Toledoth  “And These Are the Generations of…”</vt:lpstr>
      <vt:lpstr>PowerPoint Presentation</vt:lpstr>
      <vt:lpstr>PowerPoint Presentation</vt:lpstr>
      <vt:lpstr>Genesis 11:27‒12:3 A New 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11:27‒12:3 A New Nation</vt:lpstr>
      <vt:lpstr>PowerPoint Presentation</vt:lpstr>
      <vt:lpstr>PowerPoint Presentation</vt:lpstr>
      <vt:lpstr>Genesis 11:27‒12:3 A New Nation</vt:lpstr>
      <vt:lpstr>PowerPoint Presentation</vt:lpstr>
      <vt:lpstr>PowerPoint Presentation</vt:lpstr>
      <vt:lpstr>Ham’s Sons (vs. 6)</vt:lpstr>
      <vt:lpstr>PowerPoint Presentation</vt:lpstr>
      <vt:lpstr>PowerPoint Presentation</vt:lpstr>
      <vt:lpstr>PowerPoint Presentation</vt:lpstr>
      <vt:lpstr>Genesis 11:27‒12:3 A New Nation</vt:lpstr>
      <vt:lpstr>PowerPoint Presentation</vt:lpstr>
      <vt:lpstr>PowerPoint Presentation</vt:lpstr>
      <vt:lpstr>PowerPoint Presentation</vt:lpstr>
      <vt:lpstr>Genesis 11:27‒12:3 A New Nation</vt:lpstr>
      <vt:lpstr>PowerPoint Presentation</vt:lpstr>
      <vt:lpstr>VI. New Promises Genesis 12:1-3</vt:lpstr>
      <vt:lpstr>VI. New Promises Genesis 12:1-3</vt:lpstr>
      <vt:lpstr>PowerPoint Presentation</vt:lpstr>
      <vt:lpstr>VI. New Promises Genesis 12:1-3</vt:lpstr>
      <vt:lpstr>VI. New Promises Genesis 12:1-3</vt:lpstr>
      <vt:lpstr>VI. New Promises Genesis 12:1-3</vt:lpstr>
      <vt:lpstr>VI. New Promises Genesis 12:1-3</vt:lpstr>
      <vt:lpstr>PowerPoint Presentation</vt:lpstr>
      <vt:lpstr>VI. New Promises Genesis 12:1-3</vt:lpstr>
      <vt:lpstr>PowerPoint Presentation</vt:lpstr>
      <vt:lpstr>George Washington’s Letter  to the Hebrew Congregation of Newport, Rhode Island,  August 18, 1790</vt:lpstr>
      <vt:lpstr>VI. New Promises Genesis 12:1-3</vt:lpstr>
      <vt:lpstr>PowerPoint Presentation</vt:lpstr>
      <vt:lpstr>PowerPoint Presentation</vt:lpstr>
      <vt:lpstr>PowerPoint Presentation</vt:lpstr>
      <vt:lpstr>Israel's Judgments</vt:lpstr>
      <vt:lpstr>PowerPoint Presentation</vt:lpstr>
      <vt:lpstr>PowerPoint Presentation</vt:lpstr>
      <vt:lpstr>PowerPoint Presentation</vt:lpstr>
      <vt:lpstr>VI. New Promises Genesis 12:1-3</vt:lpstr>
      <vt:lpstr>PowerPoint Presentation</vt:lpstr>
      <vt:lpstr>Israel’s Three Blessings to the World (Gen 12:3b)</vt:lpstr>
      <vt:lpstr>PowerPoint Presentation</vt:lpstr>
      <vt:lpstr>Conclusion</vt:lpstr>
      <vt:lpstr>Genesis 11:27‒12:3 A New Nation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053 - 11v27-32 - 16x9</dc:title>
  <dc:subject>Genesis 11</dc:subject>
  <dc:creator>A. Woods</dc:creator>
  <dc:description>Modified by Jim McGowan</dc:description>
  <cp:lastModifiedBy>Andy Woods</cp:lastModifiedBy>
  <cp:revision>2140</cp:revision>
  <cp:lastPrinted>2021-10-03T00:24:49Z</cp:lastPrinted>
  <dcterms:created xsi:type="dcterms:W3CDTF">2009-03-17T12:21:13Z</dcterms:created>
  <dcterms:modified xsi:type="dcterms:W3CDTF">2021-10-03T12:57:33Z</dcterms:modified>
</cp:coreProperties>
</file>