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4643" r:id="rId2"/>
    <p:sldId id="6678" r:id="rId3"/>
    <p:sldId id="6930" r:id="rId4"/>
    <p:sldId id="7851" r:id="rId5"/>
    <p:sldId id="5362" r:id="rId6"/>
    <p:sldId id="1571" r:id="rId7"/>
    <p:sldId id="7768" r:id="rId8"/>
    <p:sldId id="7852" r:id="rId9"/>
    <p:sldId id="6554" r:id="rId10"/>
    <p:sldId id="1262" r:id="rId11"/>
    <p:sldId id="3381" r:id="rId12"/>
    <p:sldId id="3379" r:id="rId13"/>
    <p:sldId id="7853" r:id="rId14"/>
    <p:sldId id="4650" r:id="rId15"/>
    <p:sldId id="4341" r:id="rId16"/>
    <p:sldId id="7854" r:id="rId17"/>
    <p:sldId id="3538" r:id="rId18"/>
    <p:sldId id="284" r:id="rId19"/>
    <p:sldId id="3926" r:id="rId20"/>
    <p:sldId id="7778" r:id="rId21"/>
    <p:sldId id="6291" r:id="rId22"/>
    <p:sldId id="371" r:id="rId23"/>
    <p:sldId id="297" r:id="rId24"/>
    <p:sldId id="7777" r:id="rId25"/>
    <p:sldId id="7855" r:id="rId26"/>
    <p:sldId id="7789" r:id="rId27"/>
    <p:sldId id="3741" r:id="rId28"/>
    <p:sldId id="272" r:id="rId29"/>
    <p:sldId id="7856" r:id="rId30"/>
    <p:sldId id="7791" r:id="rId31"/>
    <p:sldId id="1162" r:id="rId32"/>
    <p:sldId id="7790" r:id="rId33"/>
    <p:sldId id="7857" r:id="rId34"/>
    <p:sldId id="358" r:id="rId35"/>
    <p:sldId id="360" r:id="rId36"/>
    <p:sldId id="3816" r:id="rId37"/>
    <p:sldId id="6292" r:id="rId38"/>
    <p:sldId id="6293" r:id="rId39"/>
    <p:sldId id="1238" r:id="rId40"/>
    <p:sldId id="1237" r:id="rId41"/>
    <p:sldId id="1236" r:id="rId42"/>
    <p:sldId id="6313" r:id="rId43"/>
    <p:sldId id="3847" r:id="rId44"/>
    <p:sldId id="3531" r:id="rId45"/>
    <p:sldId id="7858" r:id="rId46"/>
    <p:sldId id="7859" r:id="rId47"/>
    <p:sldId id="7850" r:id="rId48"/>
    <p:sldId id="5580" r:id="rId49"/>
    <p:sldId id="5239" r:id="rId50"/>
    <p:sldId id="7860" r:id="rId51"/>
    <p:sldId id="7792" r:id="rId52"/>
    <p:sldId id="7863" r:id="rId53"/>
    <p:sldId id="4882" r:id="rId54"/>
    <p:sldId id="1143" r:id="rId55"/>
    <p:sldId id="1200" r:id="rId56"/>
    <p:sldId id="7861" r:id="rId57"/>
    <p:sldId id="7862" r:id="rId58"/>
  </p:sldIdLst>
  <p:sldSz cx="12192000" cy="6858000"/>
  <p:notesSz cx="7315200" cy="9601200"/>
  <p:custDataLst>
    <p:tags r:id="rId6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8C290-3D3A-4DB5-AFB3-5909B22CD975}" v="36" dt="2021-08-08T15:15:40.69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varScale="1">
        <p:scale>
          <a:sx n="107" d="100"/>
          <a:sy n="107" d="100"/>
        </p:scale>
        <p:origin x="931"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93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064 - Questions and Answers - Part 2</a:t>
            </a:r>
          </a:p>
          <a:p>
            <a:pPr algn="ctr">
              <a:defRPr/>
            </a:pPr>
            <a:r>
              <a:rPr lang="en-US" sz="1300" dirty="0">
                <a:latin typeface="Calibri" panose="020F0502020204030204" pitchFamily="34" charset="0"/>
                <a:cs typeface="Calibri" panose="020F0502020204030204" pitchFamily="34" charset="0"/>
              </a:rPr>
              <a:t>10-03-2021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a:t>
            </a:fld>
            <a:endParaRPr lang="en-US" dirty="0"/>
          </a:p>
        </p:txBody>
      </p:sp>
    </p:spTree>
    <p:extLst>
      <p:ext uri="{BB962C8B-B14F-4D97-AF65-F5344CB8AC3E}">
        <p14:creationId xmlns:p14="http://schemas.microsoft.com/office/powerpoint/2010/main" val="184677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10/3/2021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5022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470ECC8-4CBD-4ECF-A11A-25A59FCAC395}" type="slidenum">
              <a:rPr lang="en-US"/>
              <a:pPr>
                <a:defRPr/>
              </a:pPr>
              <a:t>‹#›</a:t>
            </a:fld>
            <a:endParaRPr lang="en-US"/>
          </a:p>
        </p:txBody>
      </p:sp>
    </p:spTree>
    <p:extLst>
      <p:ext uri="{BB962C8B-B14F-4D97-AF65-F5344CB8AC3E}">
        <p14:creationId xmlns:p14="http://schemas.microsoft.com/office/powerpoint/2010/main" val="361862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6" r:id="rId13"/>
    <p:sldLayoutId id="2147492677" r:id="rId14"/>
    <p:sldLayoutId id="2147492678" r:id="rId15"/>
    <p:sldLayoutId id="2147492679"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64</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575252887"/>
              </p:ext>
            </p:extLst>
          </p:nvPr>
        </p:nvGraphicFramePr>
        <p:xfrm>
          <a:off x="609600" y="304801"/>
          <a:ext cx="11049000" cy="5671503"/>
        </p:xfrm>
        <a:graphic>
          <a:graphicData uri="http://schemas.openxmlformats.org/drawingml/2006/table">
            <a:tbl>
              <a:tblPr/>
              <a:tblGrid>
                <a:gridCol w="2762250">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2762250">
                  <a:extLst>
                    <a:ext uri="{9D8B030D-6E8A-4147-A177-3AD203B41FA5}">
                      <a16:colId xmlns:a16="http://schemas.microsoft.com/office/drawing/2014/main" val="20002"/>
                    </a:ext>
                  </a:extLst>
                </a:gridCol>
                <a:gridCol w="276225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011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52400"/>
            <a:ext cx="8659906" cy="6400800"/>
          </a:xfrm>
          <a:prstGeom prst="rect">
            <a:avLst/>
          </a:prstGeom>
        </p:spPr>
      </p:pic>
    </p:spTree>
    <p:extLst>
      <p:ext uri="{BB962C8B-B14F-4D97-AF65-F5344CB8AC3E}">
        <p14:creationId xmlns:p14="http://schemas.microsoft.com/office/powerpoint/2010/main" val="2614466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C108FDFA-D307-4696-9EAA-A6AFF5F7AF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DC924E85-63B8-4999-9269-89903545D0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98409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676953" y="9566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1750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Effective?  Rev. 6:9-11; 7:13-14; 13:10, 15; 17:6; 18:24;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sz="3000"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400" y="4658618"/>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9" name="Picture 8">
            <a:extLst>
              <a:ext uri="{FF2B5EF4-FFF2-40B4-BE49-F238E27FC236}">
                <a16:creationId xmlns:a16="http://schemas.microsoft.com/office/drawing/2014/main" id="{957C82D7-8744-49C8-AEB5-B69FB9D1AD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10" name="Picture 9">
            <a:extLst>
              <a:ext uri="{FF2B5EF4-FFF2-40B4-BE49-F238E27FC236}">
                <a16:creationId xmlns:a16="http://schemas.microsoft.com/office/drawing/2014/main" id="{3B63CD28-15C0-4E11-B144-61B7F604DF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666710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a:spcAft>
                <a:spcPts val="1200"/>
              </a:spcAft>
              <a:buClr>
                <a:schemeClr val="tx1"/>
              </a:buClr>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1:3</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714111"/>
          </a:xfrm>
          <a:prstGeom prst="rect">
            <a:avLst/>
          </a:prstGeom>
        </p:spPr>
        <p:txBody>
          <a:bodyPr wrap="square">
            <a:spAutoFit/>
          </a:body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0154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498667"/>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where I am,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there</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you may be also</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03806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000"/>
              </a:spcAft>
              <a:buNone/>
            </a:pPr>
            <a:r>
              <a:rPr lang="en-US" sz="4000" kern="1200" dirty="0">
                <a:solidFill>
                  <a:srgbClr val="00FFFF"/>
                </a:solidFill>
                <a:ea typeface="+mj-ea"/>
                <a:cs typeface="+mj-cs"/>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dirty="0">
                <a:effectLst>
                  <a:outerShdw blurRad="38100" dist="38100" dir="2700000" algn="tl">
                    <a:srgbClr val="000000">
                      <a:alpha val="43137"/>
                    </a:srgbClr>
                  </a:outerShdw>
                </a:effectLst>
                <a:cs typeface="Calibri" panose="020F0502020204030204" pitchFamily="34" charset="0"/>
              </a:rPr>
              <a:t>caught up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 we shall always be with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a:extLst>
              <a:ext uri="{FF2B5EF4-FFF2-40B4-BE49-F238E27FC236}">
                <a16:creationId xmlns:a16="http://schemas.microsoft.com/office/drawing/2014/main" id="{A4065FB3-5C64-4B8B-874B-D285BCDC92A2}"/>
              </a:ext>
            </a:extLst>
          </p:cNvPr>
          <p:cNvSpPr>
            <a:spLocks noGrp="1"/>
          </p:cNvSpPr>
          <p:nvPr>
            <p:ph type="title"/>
          </p:nvPr>
        </p:nvSpPr>
        <p:spPr>
          <a:xfrm>
            <a:off x="1981200" y="0"/>
            <a:ext cx="8229600" cy="609601"/>
          </a:xfrm>
        </p:spPr>
        <p:txBody>
          <a:bodyPr/>
          <a:lstStyle/>
          <a:p>
            <a:pPr algn="ctr"/>
            <a:r>
              <a:rPr lang="en-US" altLang="en-US" sz="3200" dirty="0"/>
              <a:t>Jewish Marriage Analogy</a:t>
            </a:r>
          </a:p>
        </p:txBody>
      </p:sp>
      <p:graphicFrame>
        <p:nvGraphicFramePr>
          <p:cNvPr id="10" name="Content Placeholder 9">
            <a:extLst>
              <a:ext uri="{FF2B5EF4-FFF2-40B4-BE49-F238E27FC236}">
                <a16:creationId xmlns:a16="http://schemas.microsoft.com/office/drawing/2014/main" id="{E68BF3E7-20ED-4A6E-B1FE-3EC2B21FE4F1}"/>
              </a:ext>
            </a:extLst>
          </p:cNvPr>
          <p:cNvGraphicFramePr>
            <a:graphicFrameLocks noGrp="1"/>
          </p:cNvGraphicFramePr>
          <p:nvPr>
            <p:ph idx="1"/>
            <p:extLst>
              <p:ext uri="{D42A27DB-BD31-4B8C-83A1-F6EECF244321}">
                <p14:modId xmlns:p14="http://schemas.microsoft.com/office/powerpoint/2010/main" val="1439598228"/>
              </p:ext>
            </p:extLst>
          </p:nvPr>
        </p:nvGraphicFramePr>
        <p:xfrm>
          <a:off x="609600" y="609601"/>
          <a:ext cx="10972800" cy="5893618"/>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65726">
                <a:tc>
                  <a:txBody>
                    <a:bodyPr/>
                    <a:lstStyle/>
                    <a:p>
                      <a:pPr algn="ctr"/>
                      <a:r>
                        <a:rPr lang="en-US" sz="2000" dirty="0">
                          <a:latin typeface="Calibri" panose="020F0502020204030204" pitchFamily="34" charset="0"/>
                          <a:cs typeface="Calibri" panose="020F0502020204030204" pitchFamily="34" charset="0"/>
                        </a:rPr>
                        <a:t>STEP</a:t>
                      </a:r>
                    </a:p>
                  </a:txBody>
                  <a:tcPr marT="45716" marB="45716"/>
                </a:tc>
                <a:tc>
                  <a:txBody>
                    <a:bodyPr/>
                    <a:lstStyle/>
                    <a:p>
                      <a:pPr algn="ctr"/>
                      <a:r>
                        <a:rPr lang="en-US" sz="2000" dirty="0">
                          <a:latin typeface="Calibri" panose="020F0502020204030204" pitchFamily="34" charset="0"/>
                          <a:cs typeface="Calibri" panose="020F0502020204030204" pitchFamily="34" charset="0"/>
                        </a:rPr>
                        <a:t>JEWISH MARRIAGE</a:t>
                      </a:r>
                    </a:p>
                  </a:txBody>
                  <a:tcPr marT="45716" marB="45716"/>
                </a:tc>
                <a:tc>
                  <a:txBody>
                    <a:bodyPr/>
                    <a:lstStyle/>
                    <a:p>
                      <a:pPr algn="ctr"/>
                      <a:r>
                        <a:rPr lang="en-US" sz="2000" dirty="0">
                          <a:latin typeface="Calibri" panose="020F0502020204030204" pitchFamily="34" charset="0"/>
                          <a:cs typeface="Calibri" panose="020F0502020204030204" pitchFamily="34" charset="0"/>
                        </a:rPr>
                        <a:t>CHURCH ANALOGY</a:t>
                      </a:r>
                    </a:p>
                  </a:txBody>
                  <a:tcPr marT="45716" marB="45716"/>
                </a:tc>
                <a:extLst>
                  <a:ext uri="{0D108BD9-81ED-4DB2-BD59-A6C34878D82A}">
                    <a16:rowId xmlns:a16="http://schemas.microsoft.com/office/drawing/2014/main" val="10000"/>
                  </a:ext>
                </a:extLst>
              </a:tr>
              <a:tr h="914314">
                <a:tc>
                  <a:txBody>
                    <a:bodyPr/>
                    <a:lstStyle/>
                    <a:p>
                      <a:r>
                        <a:rPr lang="en-US" sz="2000" b="1" dirty="0">
                          <a:latin typeface="Calibri" panose="020F0502020204030204" pitchFamily="34" charset="0"/>
                          <a:cs typeface="Calibri" panose="020F0502020204030204" pitchFamily="34" charset="0"/>
                        </a:rPr>
                        <a:t>1. Marriage covenant</a:t>
                      </a:r>
                    </a:p>
                  </a:txBody>
                  <a:tcPr marT="45716" marB="45716"/>
                </a:tc>
                <a:tc>
                  <a:txBody>
                    <a:bodyPr/>
                    <a:lstStyle/>
                    <a:p>
                      <a:r>
                        <a:rPr lang="en-US" sz="2000" b="1" dirty="0">
                          <a:latin typeface="Calibri" panose="020F0502020204030204" pitchFamily="34" charset="0"/>
                          <a:cs typeface="Calibri" panose="020F0502020204030204" pitchFamily="34" charset="0"/>
                        </a:rPr>
                        <a:t>Groom</a:t>
                      </a:r>
                      <a:r>
                        <a:rPr lang="en-US" sz="2000" b="1" baseline="0" dirty="0">
                          <a:latin typeface="Calibri" panose="020F0502020204030204" pitchFamily="34" charset="0"/>
                          <a:cs typeface="Calibri" panose="020F0502020204030204" pitchFamily="34" charset="0"/>
                        </a:rPr>
                        <a:t> initiated; </a:t>
                      </a:r>
                      <a:r>
                        <a:rPr lang="en-US" sz="2000" b="1" dirty="0">
                          <a:latin typeface="Calibri" panose="020F0502020204030204" pitchFamily="34" charset="0"/>
                          <a:cs typeface="Calibri" panose="020F0502020204030204" pitchFamily="34" charset="0"/>
                        </a:rPr>
                        <a:t>Covenant</a:t>
                      </a:r>
                      <a:r>
                        <a:rPr lang="en-US" sz="2000" b="1" baseline="0" dirty="0">
                          <a:latin typeface="Calibri" panose="020F0502020204030204" pitchFamily="34" charset="0"/>
                          <a:cs typeface="Calibri" panose="020F0502020204030204" pitchFamily="34" charset="0"/>
                        </a:rPr>
                        <a:t> established upon payment for bride; drank same cup</a:t>
                      </a:r>
                      <a:endParaRPr lang="en-US" sz="2000" b="1" dirty="0">
                        <a:latin typeface="Calibri" panose="020F0502020204030204" pitchFamily="34" charset="0"/>
                        <a:cs typeface="Calibri" panose="020F0502020204030204" pitchFamily="34" charset="0"/>
                      </a:endParaRPr>
                    </a:p>
                  </a:txBody>
                  <a:tcPr marT="45716" marB="45716"/>
                </a:tc>
                <a:tc>
                  <a:txBody>
                    <a:bodyPr/>
                    <a:lstStyle/>
                    <a:p>
                      <a:r>
                        <a:rPr lang="en-US" sz="2000" b="1" dirty="0">
                          <a:latin typeface="Calibri" panose="020F0502020204030204" pitchFamily="34" charset="0"/>
                          <a:cs typeface="Calibri" panose="020F0502020204030204" pitchFamily="34" charset="0"/>
                        </a:rPr>
                        <a:t>Christ initiated; Christ’s</a:t>
                      </a:r>
                      <a:r>
                        <a:rPr lang="en-US" sz="2000" b="1" baseline="0" dirty="0">
                          <a:latin typeface="Calibri" panose="020F0502020204030204" pitchFamily="34" charset="0"/>
                          <a:cs typeface="Calibri" panose="020F0502020204030204" pitchFamily="34" charset="0"/>
                        </a:rPr>
                        <a:t> sacrificial death </a:t>
                      </a:r>
                    </a:p>
                    <a:p>
                      <a:r>
                        <a:rPr lang="en-US" sz="2000" b="1" baseline="0" dirty="0">
                          <a:latin typeface="Calibri" panose="020F0502020204030204" pitchFamily="34" charset="0"/>
                          <a:cs typeface="Calibri" panose="020F0502020204030204" pitchFamily="34" charset="0"/>
                        </a:rPr>
                        <a:t>(1 Cor. 6:19-20; 11:25)</a:t>
                      </a:r>
                      <a:endParaRPr lang="en-US" sz="2000" b="1" dirty="0">
                        <a:latin typeface="Calibri" panose="020F0502020204030204" pitchFamily="34" charset="0"/>
                        <a:cs typeface="Calibri" panose="020F0502020204030204" pitchFamily="34" charset="0"/>
                      </a:endParaRPr>
                    </a:p>
                  </a:txBody>
                  <a:tcPr marT="45716" marB="45716"/>
                </a:tc>
                <a:extLst>
                  <a:ext uri="{0D108BD9-81ED-4DB2-BD59-A6C34878D82A}">
                    <a16:rowId xmlns:a16="http://schemas.microsoft.com/office/drawing/2014/main" val="10001"/>
                  </a:ext>
                </a:extLst>
              </a:tr>
              <a:tr h="707987">
                <a:tc>
                  <a:txBody>
                    <a:bodyPr/>
                    <a:lstStyle/>
                    <a:p>
                      <a:r>
                        <a:rPr lang="en-US" sz="2000" b="1" dirty="0">
                          <a:latin typeface="Calibri" panose="020F0502020204030204" pitchFamily="34" charset="0"/>
                          <a:cs typeface="Calibri" panose="020F0502020204030204" pitchFamily="34" charset="0"/>
                        </a:rPr>
                        <a:t>2. Bride set apart</a:t>
                      </a:r>
                    </a:p>
                  </a:txBody>
                  <a:tcPr marT="45716" marB="45716"/>
                </a:tc>
                <a:tc>
                  <a:txBody>
                    <a:bodyPr/>
                    <a:lstStyle/>
                    <a:p>
                      <a:r>
                        <a:rPr lang="en-US" sz="2000" b="1" dirty="0">
                          <a:latin typeface="Calibri" panose="020F0502020204030204" pitchFamily="34" charset="0"/>
                          <a:cs typeface="Calibri" panose="020F0502020204030204" pitchFamily="34" charset="0"/>
                        </a:rPr>
                        <a:t>Bride set apart exclusively for groom</a:t>
                      </a:r>
                    </a:p>
                  </a:txBody>
                  <a:tcPr marT="45716" marB="45716"/>
                </a:tc>
                <a:tc>
                  <a:txBody>
                    <a:bodyPr/>
                    <a:lstStyle/>
                    <a:p>
                      <a:r>
                        <a:rPr lang="en-US" sz="2000" b="1" dirty="0">
                          <a:latin typeface="Calibri" panose="020F0502020204030204" pitchFamily="34" charset="0"/>
                          <a:cs typeface="Calibri" panose="020F0502020204030204" pitchFamily="34" charset="0"/>
                        </a:rPr>
                        <a:t>Church’s positionally sanctified (1 Cor. 1:2; 6:9-11)</a:t>
                      </a:r>
                    </a:p>
                  </a:txBody>
                  <a:tcPr marT="45716" marB="45716"/>
                </a:tc>
                <a:extLst>
                  <a:ext uri="{0D108BD9-81ED-4DB2-BD59-A6C34878D82A}">
                    <a16:rowId xmlns:a16="http://schemas.microsoft.com/office/drawing/2014/main" val="10002"/>
                  </a:ext>
                </a:extLst>
              </a:tr>
              <a:tr h="1462903">
                <a:tc>
                  <a:txBody>
                    <a:bodyPr/>
                    <a:lstStyle/>
                    <a:p>
                      <a:r>
                        <a:rPr lang="en-US" sz="2000" b="1" u="none" dirty="0">
                          <a:latin typeface="Calibri" panose="020F0502020204030204" pitchFamily="34" charset="0"/>
                          <a:cs typeface="Calibri" panose="020F0502020204030204" pitchFamily="34" charset="0"/>
                        </a:rPr>
                        <a:t>3. Bridal</a:t>
                      </a:r>
                      <a:r>
                        <a:rPr lang="en-US" sz="2000" b="1" u="none" baseline="0" dirty="0">
                          <a:latin typeface="Calibri" panose="020F0502020204030204" pitchFamily="34" charset="0"/>
                          <a:cs typeface="Calibri" panose="020F0502020204030204" pitchFamily="34" charset="0"/>
                        </a:rPr>
                        <a:t> chamber prepared</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Groom</a:t>
                      </a:r>
                      <a:r>
                        <a:rPr lang="en-US" sz="2000" b="1" u="none" baseline="0" dirty="0">
                          <a:latin typeface="Calibri" panose="020F0502020204030204" pitchFamily="34" charset="0"/>
                          <a:cs typeface="Calibri" panose="020F0502020204030204" pitchFamily="34" charset="0"/>
                        </a:rPr>
                        <a:t> separates from bride and returns to his father’s house to prepare bridal chamber</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Christ’s 2000 year separation</a:t>
                      </a:r>
                      <a:r>
                        <a:rPr lang="en-US" sz="2000" b="1" u="none" baseline="0" dirty="0">
                          <a:latin typeface="Calibri" panose="020F0502020204030204" pitchFamily="34" charset="0"/>
                          <a:cs typeface="Calibri" panose="020F0502020204030204" pitchFamily="34" charset="0"/>
                        </a:rPr>
                        <a:t> from church; </a:t>
                      </a:r>
                      <a:r>
                        <a:rPr lang="en-US" sz="2000" b="1" u="none" dirty="0">
                          <a:latin typeface="Calibri" panose="020F0502020204030204" pitchFamily="34" charset="0"/>
                          <a:cs typeface="Calibri" panose="020F0502020204030204" pitchFamily="34" charset="0"/>
                        </a:rPr>
                        <a:t>Ascension; return to heaven to prepare dwellings</a:t>
                      </a:r>
                      <a:r>
                        <a:rPr lang="en-US" sz="2000" b="1" u="none" baseline="0" dirty="0">
                          <a:latin typeface="Calibri" panose="020F0502020204030204" pitchFamily="34" charset="0"/>
                          <a:cs typeface="Calibri" panose="020F0502020204030204" pitchFamily="34" charset="0"/>
                        </a:rPr>
                        <a:t> </a:t>
                      </a:r>
                    </a:p>
                    <a:p>
                      <a:r>
                        <a:rPr lang="en-US" sz="2000" b="1" u="none" dirty="0">
                          <a:latin typeface="Calibri" panose="020F0502020204030204" pitchFamily="34" charset="0"/>
                          <a:cs typeface="Calibri" panose="020F0502020204030204" pitchFamily="34" charset="0"/>
                        </a:rPr>
                        <a:t>(John 14:2; Acts 1:9-11) </a:t>
                      </a:r>
                    </a:p>
                  </a:txBody>
                  <a:tcPr marT="45716" marB="45716"/>
                </a:tc>
                <a:extLst>
                  <a:ext uri="{0D108BD9-81ED-4DB2-BD59-A6C34878D82A}">
                    <a16:rowId xmlns:a16="http://schemas.microsoft.com/office/drawing/2014/main" val="10003"/>
                  </a:ext>
                </a:extLst>
              </a:tr>
              <a:tr h="1314832">
                <a:tc>
                  <a:txBody>
                    <a:bodyPr/>
                    <a:lstStyle/>
                    <a:p>
                      <a:r>
                        <a:rPr lang="en-US" sz="2000" b="1" u="none" dirty="0">
                          <a:latin typeface="Calibri" panose="020F0502020204030204" pitchFamily="34" charset="0"/>
                          <a:cs typeface="Calibri" panose="020F0502020204030204" pitchFamily="34" charset="0"/>
                        </a:rPr>
                        <a:t>4.</a:t>
                      </a:r>
                      <a:r>
                        <a:rPr lang="en-US" sz="2000" b="1" u="none" baseline="0" dirty="0">
                          <a:latin typeface="Calibri" panose="020F0502020204030204" pitchFamily="34" charset="0"/>
                          <a:cs typeface="Calibri" panose="020F0502020204030204" pitchFamily="34" charset="0"/>
                        </a:rPr>
                        <a:t> Betrothal period</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Loyalty test</a:t>
                      </a:r>
                    </a:p>
                  </a:txBody>
                  <a:tcPr marT="45716" marB="45716"/>
                </a:tc>
                <a:tc>
                  <a:txBody>
                    <a:bodyPr/>
                    <a:lstStyle/>
                    <a:p>
                      <a:r>
                        <a:rPr lang="en-US" sz="2000" b="1" u="none" dirty="0">
                          <a:latin typeface="Calibri" panose="020F0502020204030204" pitchFamily="34" charset="0"/>
                          <a:cs typeface="Calibri" panose="020F0502020204030204" pitchFamily="34" charset="0"/>
                        </a:rPr>
                        <a:t>Reward determined</a:t>
                      </a:r>
                      <a:r>
                        <a:rPr lang="en-US" sz="2000" b="1" u="none" baseline="0" dirty="0">
                          <a:latin typeface="Calibri" panose="020F0502020204030204" pitchFamily="34" charset="0"/>
                          <a:cs typeface="Calibri" panose="020F0502020204030204" pitchFamily="34" charset="0"/>
                        </a:rPr>
                        <a:t> by orthodoxy and orthopraxy (Jas. 4:4)</a:t>
                      </a:r>
                      <a:endParaRPr lang="en-US" sz="2000" b="1" u="none" dirty="0">
                        <a:latin typeface="Calibri" panose="020F0502020204030204" pitchFamily="34" charset="0"/>
                        <a:cs typeface="Calibri" panose="020F0502020204030204" pitchFamily="34" charset="0"/>
                      </a:endParaRPr>
                    </a:p>
                  </a:txBody>
                  <a:tcPr marT="45716" marB="45716"/>
                </a:tc>
                <a:extLst>
                  <a:ext uri="{0D108BD9-81ED-4DB2-BD59-A6C34878D82A}">
                    <a16:rowId xmlns:a16="http://schemas.microsoft.com/office/drawing/2014/main" val="10004"/>
                  </a:ext>
                </a:extLst>
              </a:tr>
              <a:tr h="914314">
                <a:tc>
                  <a:txBody>
                    <a:bodyPr/>
                    <a:lstStyle/>
                    <a:p>
                      <a:r>
                        <a:rPr lang="en-US" sz="2000" b="1" u="none" dirty="0">
                          <a:latin typeface="Calibri" panose="020F0502020204030204" pitchFamily="34" charset="0"/>
                          <a:cs typeface="Calibri" panose="020F0502020204030204" pitchFamily="34" charset="0"/>
                        </a:rPr>
                        <a:t>5. Bride retrieved</a:t>
                      </a:r>
                    </a:p>
                  </a:txBody>
                  <a:tcPr marT="45716" marB="45716"/>
                </a:tc>
                <a:tc>
                  <a:txBody>
                    <a:bodyPr/>
                    <a:lstStyle/>
                    <a:p>
                      <a:r>
                        <a:rPr lang="en-US" sz="2000" b="1" u="none" dirty="0">
                          <a:latin typeface="Calibri" panose="020F0502020204030204" pitchFamily="34" charset="0"/>
                          <a:cs typeface="Calibri" panose="020F0502020204030204" pitchFamily="34" charset="0"/>
                        </a:rPr>
                        <a:t>Groom returns </a:t>
                      </a:r>
                      <a:r>
                        <a:rPr lang="en-US" sz="2000" b="1" u="none" baseline="0" dirty="0">
                          <a:latin typeface="Calibri" panose="020F0502020204030204" pitchFamily="34" charset="0"/>
                          <a:cs typeface="Calibri" panose="020F0502020204030204" pitchFamily="34" charset="0"/>
                        </a:rPr>
                        <a:t>at </a:t>
                      </a:r>
                      <a:r>
                        <a:rPr lang="en-US" sz="2000" b="1" u="none" dirty="0">
                          <a:latin typeface="Calibri" panose="020F0502020204030204" pitchFamily="34" charset="0"/>
                          <a:cs typeface="Calibri" panose="020F0502020204030204" pitchFamily="34" charset="0"/>
                        </a:rPr>
                        <a:t>unknown</a:t>
                      </a:r>
                      <a:r>
                        <a:rPr lang="en-US" sz="2000" b="1" u="none" baseline="0" dirty="0">
                          <a:latin typeface="Calibri" panose="020F0502020204030204" pitchFamily="34" charset="0"/>
                          <a:cs typeface="Calibri" panose="020F0502020204030204" pitchFamily="34" charset="0"/>
                        </a:rPr>
                        <a:t> time preceded by a shout </a:t>
                      </a:r>
                      <a:r>
                        <a:rPr lang="en-US" sz="2000" b="1" u="none" dirty="0">
                          <a:latin typeface="Calibri" panose="020F0502020204030204" pitchFamily="34" charset="0"/>
                          <a:cs typeface="Calibri" panose="020F0502020204030204" pitchFamily="34" charset="0"/>
                        </a:rPr>
                        <a:t>with escorts</a:t>
                      </a:r>
                      <a:r>
                        <a:rPr lang="en-US" sz="2000" b="1" u="none" baseline="0" dirty="0">
                          <a:latin typeface="Calibri" panose="020F0502020204030204" pitchFamily="34" charset="0"/>
                          <a:cs typeface="Calibri" panose="020F0502020204030204" pitchFamily="34" charset="0"/>
                        </a:rPr>
                        <a:t> to retrieve bride</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Rapture at unknown time                             (John 14:3; 1 Thess. 4:16-17)</a:t>
                      </a:r>
                    </a:p>
                  </a:txBody>
                  <a:tcPr marT="45716" marB="45716"/>
                </a:tc>
                <a:extLst>
                  <a:ext uri="{0D108BD9-81ED-4DB2-BD59-A6C34878D82A}">
                    <a16:rowId xmlns:a16="http://schemas.microsoft.com/office/drawing/2014/main" val="10005"/>
                  </a:ext>
                </a:extLst>
              </a:tr>
            </a:tbl>
          </a:graphicData>
        </a:graphic>
      </p:graphicFrame>
      <p:sp>
        <p:nvSpPr>
          <p:cNvPr id="19489" name="TextBox 10">
            <a:extLst>
              <a:ext uri="{FF2B5EF4-FFF2-40B4-BE49-F238E27FC236}">
                <a16:creationId xmlns:a16="http://schemas.microsoft.com/office/drawing/2014/main" id="{9E0FA9A0-FACD-42BC-A70D-327399A100ED}"/>
              </a:ext>
            </a:extLst>
          </p:cNvPr>
          <p:cNvSpPr txBox="1">
            <a:spLocks noChangeArrowheads="1"/>
          </p:cNvSpPr>
          <p:nvPr/>
        </p:nvSpPr>
        <p:spPr bwMode="auto">
          <a:xfrm>
            <a:off x="2667000" y="6443246"/>
            <a:ext cx="754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latin typeface="Calibri" panose="020F0502020204030204" pitchFamily="34" charset="0"/>
                <a:cs typeface="Calibri" panose="020F0502020204030204" pitchFamily="34" charset="0"/>
              </a:rPr>
              <a:t>Showers, </a:t>
            </a:r>
            <a:r>
              <a:rPr lang="en-US" altLang="en-US" sz="1600" i="1" dirty="0">
                <a:latin typeface="Calibri" panose="020F0502020204030204" pitchFamily="34" charset="0"/>
                <a:cs typeface="Calibri" panose="020F0502020204030204" pitchFamily="34" charset="0"/>
              </a:rPr>
              <a:t>Maranatha Our Lord, Come!</a:t>
            </a:r>
            <a:r>
              <a:rPr lang="en-US" altLang="en-US" sz="1600" dirty="0">
                <a:latin typeface="Calibri" panose="020F0502020204030204" pitchFamily="34" charset="0"/>
                <a:cs typeface="Calibri" panose="020F0502020204030204" pitchFamily="34" charset="0"/>
              </a:rPr>
              <a:t>, 164-69.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9A7FA10F-5347-4254-AEAD-DA7DBCF71373}"/>
              </a:ext>
            </a:extLst>
          </p:cNvPr>
          <p:cNvGraphicFramePr>
            <a:graphicFrameLocks noGrp="1"/>
          </p:cNvGraphicFramePr>
          <p:nvPr>
            <p:ph idx="1"/>
            <p:extLst>
              <p:ext uri="{D42A27DB-BD31-4B8C-83A1-F6EECF244321}">
                <p14:modId xmlns:p14="http://schemas.microsoft.com/office/powerpoint/2010/main" val="3725430450"/>
              </p:ext>
            </p:extLst>
          </p:nvPr>
        </p:nvGraphicFramePr>
        <p:xfrm>
          <a:off x="609600" y="609601"/>
          <a:ext cx="10972801" cy="5259388"/>
        </p:xfrm>
        <a:graphic>
          <a:graphicData uri="http://schemas.openxmlformats.org/drawingml/2006/table">
            <a:tbl>
              <a:tblPr firstRow="1" bandRow="1">
                <a:tableStyleId>{5C22544A-7EE6-4342-B048-85BDC9FD1C3A}</a:tableStyleId>
              </a:tblPr>
              <a:tblGrid>
                <a:gridCol w="3434964">
                  <a:extLst>
                    <a:ext uri="{9D8B030D-6E8A-4147-A177-3AD203B41FA5}">
                      <a16:colId xmlns:a16="http://schemas.microsoft.com/office/drawing/2014/main" val="20000"/>
                    </a:ext>
                  </a:extLst>
                </a:gridCol>
                <a:gridCol w="4198289">
                  <a:extLst>
                    <a:ext uri="{9D8B030D-6E8A-4147-A177-3AD203B41FA5}">
                      <a16:colId xmlns:a16="http://schemas.microsoft.com/office/drawing/2014/main" val="20001"/>
                    </a:ext>
                  </a:extLst>
                </a:gridCol>
                <a:gridCol w="3339548">
                  <a:extLst>
                    <a:ext uri="{9D8B030D-6E8A-4147-A177-3AD203B41FA5}">
                      <a16:colId xmlns:a16="http://schemas.microsoft.com/office/drawing/2014/main" val="20002"/>
                    </a:ext>
                  </a:extLst>
                </a:gridCol>
              </a:tblGrid>
              <a:tr h="443905">
                <a:tc>
                  <a:txBody>
                    <a:bodyPr/>
                    <a:lstStyle/>
                    <a:p>
                      <a:pPr algn="ctr"/>
                      <a:r>
                        <a:rPr lang="en-US" sz="2000" dirty="0">
                          <a:latin typeface="Calibri" panose="020F0502020204030204" pitchFamily="34" charset="0"/>
                          <a:cs typeface="Calibri" panose="020F0502020204030204" pitchFamily="34" charset="0"/>
                        </a:rPr>
                        <a:t>STEP</a:t>
                      </a:r>
                    </a:p>
                  </a:txBody>
                  <a:tcPr marT="45717" marB="45717"/>
                </a:tc>
                <a:tc>
                  <a:txBody>
                    <a:bodyPr/>
                    <a:lstStyle/>
                    <a:p>
                      <a:pPr algn="ctr"/>
                      <a:r>
                        <a:rPr lang="en-US" sz="2000" dirty="0">
                          <a:latin typeface="Calibri" panose="020F0502020204030204" pitchFamily="34" charset="0"/>
                          <a:cs typeface="Calibri" panose="020F0502020204030204" pitchFamily="34" charset="0"/>
                        </a:rPr>
                        <a:t>JEWISH MARRIAGE</a:t>
                      </a:r>
                    </a:p>
                  </a:txBody>
                  <a:tcPr marT="45717" marB="45717"/>
                </a:tc>
                <a:tc>
                  <a:txBody>
                    <a:bodyPr/>
                    <a:lstStyle/>
                    <a:p>
                      <a:pPr algn="ctr"/>
                      <a:r>
                        <a:rPr lang="en-US" sz="2000" dirty="0">
                          <a:latin typeface="Calibri" panose="020F0502020204030204" pitchFamily="34" charset="0"/>
                          <a:cs typeface="Calibri" panose="020F0502020204030204" pitchFamily="34" charset="0"/>
                        </a:rPr>
                        <a:t>CHURCH ANALOGY</a:t>
                      </a:r>
                    </a:p>
                  </a:txBody>
                  <a:tcPr marT="45717" marB="45717"/>
                </a:tc>
                <a:extLst>
                  <a:ext uri="{0D108BD9-81ED-4DB2-BD59-A6C34878D82A}">
                    <a16:rowId xmlns:a16="http://schemas.microsoft.com/office/drawing/2014/main" val="10000"/>
                  </a:ext>
                </a:extLst>
              </a:tr>
              <a:tr h="1097199">
                <a:tc>
                  <a:txBody>
                    <a:bodyPr/>
                    <a:lstStyle/>
                    <a:p>
                      <a:r>
                        <a:rPr lang="en-US" sz="2000" b="1" dirty="0">
                          <a:latin typeface="Calibri" panose="020F0502020204030204" pitchFamily="34" charset="0"/>
                          <a:cs typeface="Calibri" panose="020F0502020204030204" pitchFamily="34" charset="0"/>
                        </a:rPr>
                        <a:t>6. Bride and groom</a:t>
                      </a:r>
                      <a:r>
                        <a:rPr lang="en-US" sz="2000" b="1" baseline="0" dirty="0">
                          <a:latin typeface="Calibri" panose="020F0502020204030204" pitchFamily="34" charset="0"/>
                          <a:cs typeface="Calibri" panose="020F0502020204030204" pitchFamily="34" charset="0"/>
                        </a:rPr>
                        <a:t> hidden in Father’s house for seven days</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Hidden</a:t>
                      </a:r>
                      <a:r>
                        <a:rPr lang="en-US" sz="2000" b="1" baseline="0" dirty="0">
                          <a:latin typeface="Calibri" panose="020F0502020204030204" pitchFamily="34" charset="0"/>
                          <a:cs typeface="Calibri" panose="020F0502020204030204" pitchFamily="34" charset="0"/>
                        </a:rPr>
                        <a:t> in the Father’s house for s</a:t>
                      </a:r>
                      <a:r>
                        <a:rPr lang="en-US" sz="2000" b="1" dirty="0">
                          <a:latin typeface="Calibri" panose="020F0502020204030204" pitchFamily="34" charset="0"/>
                          <a:cs typeface="Calibri" panose="020F0502020204030204" pitchFamily="34" charset="0"/>
                        </a:rPr>
                        <a:t>even days: three events transpire</a:t>
                      </a:r>
                    </a:p>
                  </a:txBody>
                  <a:tcPr marT="45717" marB="45717"/>
                </a:tc>
                <a:tc>
                  <a:txBody>
                    <a:bodyPr/>
                    <a:lstStyle/>
                    <a:p>
                      <a:r>
                        <a:rPr lang="en-US" sz="2000" b="1" dirty="0">
                          <a:latin typeface="Calibri" panose="020F0502020204030204" pitchFamily="34" charset="0"/>
                          <a:cs typeface="Calibri" panose="020F0502020204030204" pitchFamily="34" charset="0"/>
                        </a:rPr>
                        <a:t>Church hidden from world during Daniel’s 70</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Week</a:t>
                      </a:r>
                    </a:p>
                  </a:txBody>
                  <a:tcPr marT="45717" marB="45717"/>
                </a:tc>
                <a:extLst>
                  <a:ext uri="{0D108BD9-81ED-4DB2-BD59-A6C34878D82A}">
                    <a16:rowId xmlns:a16="http://schemas.microsoft.com/office/drawing/2014/main" val="10001"/>
                  </a:ext>
                </a:extLst>
              </a:tr>
              <a:tr h="1097199">
                <a:tc>
                  <a:txBody>
                    <a:bodyPr/>
                    <a:lstStyle/>
                    <a:p>
                      <a:r>
                        <a:rPr lang="en-US" sz="2000" b="1" dirty="0">
                          <a:latin typeface="Calibri" panose="020F0502020204030204" pitchFamily="34" charset="0"/>
                          <a:cs typeface="Calibri" panose="020F0502020204030204" pitchFamily="34" charset="0"/>
                        </a:rPr>
                        <a:t>7. Bride cleansed</a:t>
                      </a:r>
                    </a:p>
                  </a:txBody>
                  <a:tcPr marT="45717" marB="45717"/>
                </a:tc>
                <a:tc>
                  <a:txBody>
                    <a:bodyPr/>
                    <a:lstStyle/>
                    <a:p>
                      <a:r>
                        <a:rPr lang="en-US" sz="2000" b="1" dirty="0">
                          <a:latin typeface="Calibri" panose="020F0502020204030204" pitchFamily="34" charset="0"/>
                          <a:cs typeface="Calibri" panose="020F0502020204030204" pitchFamily="34" charset="0"/>
                        </a:rPr>
                        <a:t>Bride undergoes ritual cleansing</a:t>
                      </a:r>
                      <a:r>
                        <a:rPr lang="en-US" sz="2000" b="1" baseline="0" dirty="0">
                          <a:latin typeface="Calibri" panose="020F0502020204030204" pitchFamily="34" charset="0"/>
                          <a:cs typeface="Calibri" panose="020F0502020204030204" pitchFamily="34" charset="0"/>
                        </a:rPr>
                        <a:t> prior to wedding ceremony</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Bema Seat Judgment</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(1 </a:t>
                      </a:r>
                      <a:r>
                        <a:rPr lang="en-US" sz="2000" b="1" dirty="0" err="1">
                          <a:latin typeface="Calibri" panose="020F0502020204030204" pitchFamily="34" charset="0"/>
                          <a:cs typeface="Calibri" panose="020F0502020204030204" pitchFamily="34" charset="0"/>
                        </a:rPr>
                        <a:t>Cor</a:t>
                      </a:r>
                      <a:r>
                        <a:rPr lang="en-US" sz="2000" b="1" dirty="0">
                          <a:latin typeface="Calibri" panose="020F0502020204030204" pitchFamily="34" charset="0"/>
                          <a:cs typeface="Calibri" panose="020F0502020204030204" pitchFamily="34" charset="0"/>
                        </a:rPr>
                        <a:t> 3:10-15;</a:t>
                      </a:r>
                      <a:r>
                        <a:rPr lang="en-US" sz="2000" b="1" baseline="0" dirty="0">
                          <a:latin typeface="Calibri" panose="020F0502020204030204" pitchFamily="34" charset="0"/>
                          <a:cs typeface="Calibri" panose="020F0502020204030204" pitchFamily="34" charset="0"/>
                        </a:rPr>
                        <a:t>           2 </a:t>
                      </a:r>
                      <a:r>
                        <a:rPr lang="en-US" sz="2000" b="1" baseline="0" dirty="0" err="1">
                          <a:latin typeface="Calibri" panose="020F0502020204030204" pitchFamily="34" charset="0"/>
                          <a:cs typeface="Calibri" panose="020F0502020204030204" pitchFamily="34" charset="0"/>
                        </a:rPr>
                        <a:t>Cor</a:t>
                      </a:r>
                      <a:r>
                        <a:rPr lang="en-US" sz="2000" b="1" baseline="0" dirty="0">
                          <a:latin typeface="Calibri" panose="020F0502020204030204" pitchFamily="34" charset="0"/>
                          <a:cs typeface="Calibri" panose="020F0502020204030204" pitchFamily="34" charset="0"/>
                        </a:rPr>
                        <a:t> 5:10</a:t>
                      </a:r>
                      <a:r>
                        <a:rPr lang="en-US" sz="2000" b="1" dirty="0">
                          <a:latin typeface="Calibri" panose="020F0502020204030204" pitchFamily="34" charset="0"/>
                          <a:cs typeface="Calibri" panose="020F0502020204030204" pitchFamily="34" charset="0"/>
                        </a:rPr>
                        <a:t>)</a:t>
                      </a:r>
                    </a:p>
                  </a:txBody>
                  <a:tcPr marT="45717" marB="45717"/>
                </a:tc>
                <a:extLst>
                  <a:ext uri="{0D108BD9-81ED-4DB2-BD59-A6C34878D82A}">
                    <a16:rowId xmlns:a16="http://schemas.microsoft.com/office/drawing/2014/main" val="10002"/>
                  </a:ext>
                </a:extLst>
              </a:tr>
              <a:tr h="1097199">
                <a:tc>
                  <a:txBody>
                    <a:bodyPr/>
                    <a:lstStyle/>
                    <a:p>
                      <a:r>
                        <a:rPr lang="en-US" sz="2000" b="1" dirty="0">
                          <a:latin typeface="Calibri" panose="020F0502020204030204" pitchFamily="34" charset="0"/>
                          <a:cs typeface="Calibri" panose="020F0502020204030204" pitchFamily="34" charset="0"/>
                        </a:rPr>
                        <a:t>8. Wedding ceremony</a:t>
                      </a:r>
                    </a:p>
                  </a:txBody>
                  <a:tcPr marT="45717" marB="45717"/>
                </a:tc>
                <a:tc>
                  <a:txBody>
                    <a:bodyPr/>
                    <a:lstStyle/>
                    <a:p>
                      <a:r>
                        <a:rPr lang="en-US" sz="2000" b="1" dirty="0">
                          <a:latin typeface="Calibri" panose="020F0502020204030204" pitchFamily="34" charset="0"/>
                          <a:cs typeface="Calibri" panose="020F0502020204030204" pitchFamily="34" charset="0"/>
                        </a:rPr>
                        <a:t>Meeting with the Father’s</a:t>
                      </a:r>
                      <a:r>
                        <a:rPr lang="en-US" sz="2000" b="1" baseline="0" dirty="0">
                          <a:latin typeface="Calibri" panose="020F0502020204030204" pitchFamily="34" charset="0"/>
                          <a:cs typeface="Calibri" panose="020F0502020204030204" pitchFamily="34" charset="0"/>
                        </a:rPr>
                        <a:t> assembled wedding guests; </a:t>
                      </a:r>
                      <a:r>
                        <a:rPr lang="en-US" sz="2000" b="1" dirty="0">
                          <a:latin typeface="Calibri" panose="020F0502020204030204" pitchFamily="34" charset="0"/>
                          <a:cs typeface="Calibri" panose="020F0502020204030204" pitchFamily="34" charset="0"/>
                        </a:rPr>
                        <a:t>Private wedding ceremony</a:t>
                      </a:r>
                    </a:p>
                  </a:txBody>
                  <a:tcPr marT="45717" marB="45717"/>
                </a:tc>
                <a:tc>
                  <a:txBody>
                    <a:bodyPr/>
                    <a:lstStyle/>
                    <a:p>
                      <a:r>
                        <a:rPr lang="en-US" sz="2000" b="1" dirty="0">
                          <a:latin typeface="Calibri" panose="020F0502020204030204" pitchFamily="34" charset="0"/>
                          <a:cs typeface="Calibri" panose="020F0502020204030204" pitchFamily="34" charset="0"/>
                        </a:rPr>
                        <a:t>Meeting with OT saints; Rev 19:7</a:t>
                      </a:r>
                    </a:p>
                  </a:txBody>
                  <a:tcPr marT="45717" marB="45717"/>
                </a:tc>
                <a:extLst>
                  <a:ext uri="{0D108BD9-81ED-4DB2-BD59-A6C34878D82A}">
                    <a16:rowId xmlns:a16="http://schemas.microsoft.com/office/drawing/2014/main" val="10003"/>
                  </a:ext>
                </a:extLst>
              </a:tr>
              <a:tr h="761943">
                <a:tc>
                  <a:txBody>
                    <a:bodyPr/>
                    <a:lstStyle/>
                    <a:p>
                      <a:r>
                        <a:rPr lang="en-US" sz="2000" b="1" dirty="0">
                          <a:latin typeface="Calibri" panose="020F0502020204030204" pitchFamily="34" charset="0"/>
                          <a:cs typeface="Calibri" panose="020F0502020204030204" pitchFamily="34" charset="0"/>
                        </a:rPr>
                        <a:t>9. Consummation</a:t>
                      </a:r>
                    </a:p>
                  </a:txBody>
                  <a:tcPr marT="45717" marB="45717"/>
                </a:tc>
                <a:tc>
                  <a:txBody>
                    <a:bodyPr/>
                    <a:lstStyle/>
                    <a:p>
                      <a:r>
                        <a:rPr lang="en-US" sz="2000" b="1" dirty="0">
                          <a:latin typeface="Calibri" panose="020F0502020204030204" pitchFamily="34" charset="0"/>
                          <a:cs typeface="Calibri" panose="020F0502020204030204" pitchFamily="34" charset="0"/>
                        </a:rPr>
                        <a:t>Bride and groom consummate the marriage </a:t>
                      </a:r>
                    </a:p>
                  </a:txBody>
                  <a:tcPr marT="45717" marB="45717"/>
                </a:tc>
                <a:tc>
                  <a:txBody>
                    <a:bodyPr/>
                    <a:lstStyle/>
                    <a:p>
                      <a:r>
                        <a:rPr lang="en-US" sz="2000" b="1" dirty="0">
                          <a:latin typeface="Calibri" panose="020F0502020204030204" pitchFamily="34" charset="0"/>
                          <a:cs typeface="Calibri" panose="020F0502020204030204" pitchFamily="34" charset="0"/>
                        </a:rPr>
                        <a:t>Eph</a:t>
                      </a:r>
                      <a:r>
                        <a:rPr lang="en-US" sz="2000" b="1" baseline="0" dirty="0">
                          <a:latin typeface="Calibri" panose="020F0502020204030204" pitchFamily="34" charset="0"/>
                          <a:cs typeface="Calibri" panose="020F0502020204030204" pitchFamily="34" charset="0"/>
                        </a:rPr>
                        <a:t> 5:27</a:t>
                      </a:r>
                      <a:endParaRPr lang="en-US" sz="2000" b="1" dirty="0">
                        <a:latin typeface="Calibri" panose="020F0502020204030204" pitchFamily="34" charset="0"/>
                        <a:cs typeface="Calibri" panose="020F0502020204030204" pitchFamily="34" charset="0"/>
                      </a:endParaRPr>
                    </a:p>
                  </a:txBody>
                  <a:tcPr marT="45717" marB="45717"/>
                </a:tc>
                <a:extLst>
                  <a:ext uri="{0D108BD9-81ED-4DB2-BD59-A6C34878D82A}">
                    <a16:rowId xmlns:a16="http://schemas.microsoft.com/office/drawing/2014/main" val="10004"/>
                  </a:ext>
                </a:extLst>
              </a:tr>
              <a:tr h="761943">
                <a:tc>
                  <a:txBody>
                    <a:bodyPr/>
                    <a:lstStyle/>
                    <a:p>
                      <a:r>
                        <a:rPr lang="en-US" sz="2000" b="1" dirty="0">
                          <a:latin typeface="Calibri" panose="020F0502020204030204" pitchFamily="34" charset="0"/>
                          <a:cs typeface="Calibri" panose="020F0502020204030204" pitchFamily="34" charset="0"/>
                        </a:rPr>
                        <a:t>10.</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Marriage feast</a:t>
                      </a:r>
                    </a:p>
                  </a:txBody>
                  <a:tcPr marT="45717" marB="45717"/>
                </a:tc>
                <a:tc>
                  <a:txBody>
                    <a:bodyPr/>
                    <a:lstStyle/>
                    <a:p>
                      <a:r>
                        <a:rPr lang="en-US" sz="2000" b="1" dirty="0">
                          <a:latin typeface="Calibri" panose="020F0502020204030204" pitchFamily="34" charset="0"/>
                          <a:cs typeface="Calibri" panose="020F0502020204030204" pitchFamily="34" charset="0"/>
                        </a:rPr>
                        <a:t>Public presentation; Bride unveiled</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marriage</a:t>
                      </a:r>
                      <a:r>
                        <a:rPr lang="en-US" sz="2000" b="1" baseline="0" dirty="0">
                          <a:latin typeface="Calibri" panose="020F0502020204030204" pitchFamily="34" charset="0"/>
                          <a:cs typeface="Calibri" panose="020F0502020204030204" pitchFamily="34" charset="0"/>
                        </a:rPr>
                        <a:t> feast</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Col</a:t>
                      </a:r>
                      <a:r>
                        <a:rPr lang="en-US" sz="2000" b="1" baseline="0" dirty="0">
                          <a:latin typeface="Calibri" panose="020F0502020204030204" pitchFamily="34" charset="0"/>
                          <a:cs typeface="Calibri" panose="020F0502020204030204" pitchFamily="34" charset="0"/>
                        </a:rPr>
                        <a:t> 3:3-4; </a:t>
                      </a:r>
                      <a:r>
                        <a:rPr lang="en-US" sz="2000" b="1" dirty="0">
                          <a:latin typeface="Calibri" panose="020F0502020204030204" pitchFamily="34" charset="0"/>
                          <a:cs typeface="Calibri" panose="020F0502020204030204" pitchFamily="34" charset="0"/>
                        </a:rPr>
                        <a:t>Rev 19:9</a:t>
                      </a:r>
                    </a:p>
                  </a:txBody>
                  <a:tcPr marT="45717" marB="45717"/>
                </a:tc>
                <a:extLst>
                  <a:ext uri="{0D108BD9-81ED-4DB2-BD59-A6C34878D82A}">
                    <a16:rowId xmlns:a16="http://schemas.microsoft.com/office/drawing/2014/main" val="10005"/>
                  </a:ext>
                </a:extLst>
              </a:tr>
            </a:tbl>
          </a:graphicData>
        </a:graphic>
      </p:graphicFrame>
      <p:sp>
        <p:nvSpPr>
          <p:cNvPr id="5" name="TextBox 10">
            <a:extLst>
              <a:ext uri="{FF2B5EF4-FFF2-40B4-BE49-F238E27FC236}">
                <a16:creationId xmlns:a16="http://schemas.microsoft.com/office/drawing/2014/main" id="{B6FDA921-125B-483B-AE00-969C4C58084D}"/>
              </a:ext>
            </a:extLst>
          </p:cNvPr>
          <p:cNvSpPr txBox="1">
            <a:spLocks noChangeArrowheads="1"/>
          </p:cNvSpPr>
          <p:nvPr/>
        </p:nvSpPr>
        <p:spPr bwMode="auto">
          <a:xfrm>
            <a:off x="2667000" y="6443246"/>
            <a:ext cx="754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latin typeface="Calibri" panose="020F0502020204030204" pitchFamily="34" charset="0"/>
                <a:cs typeface="Calibri" panose="020F0502020204030204" pitchFamily="34" charset="0"/>
              </a:rPr>
              <a:t>Showers, </a:t>
            </a:r>
            <a:r>
              <a:rPr lang="en-US" altLang="en-US" sz="1600" i="1" dirty="0">
                <a:latin typeface="Calibri" panose="020F0502020204030204" pitchFamily="34" charset="0"/>
                <a:cs typeface="Calibri" panose="020F0502020204030204" pitchFamily="34" charset="0"/>
              </a:rPr>
              <a:t>Maranatha Our Lord, Come!</a:t>
            </a:r>
            <a:r>
              <a:rPr lang="en-US" altLang="en-US" sz="1600" dirty="0">
                <a:latin typeface="Calibri" panose="020F0502020204030204" pitchFamily="34" charset="0"/>
                <a:cs typeface="Calibri" panose="020F0502020204030204" pitchFamily="34" charset="0"/>
              </a:rPr>
              <a:t>, 164-69.</a:t>
            </a:r>
          </a:p>
        </p:txBody>
      </p:sp>
      <p:sp>
        <p:nvSpPr>
          <p:cNvPr id="8" name="Title 5">
            <a:extLst>
              <a:ext uri="{FF2B5EF4-FFF2-40B4-BE49-F238E27FC236}">
                <a16:creationId xmlns:a16="http://schemas.microsoft.com/office/drawing/2014/main" id="{ED6CE18F-00C8-48E3-AE2E-0EDA2DCEB222}"/>
              </a:ext>
            </a:extLst>
          </p:cNvPr>
          <p:cNvSpPr txBox="1">
            <a:spLocks/>
          </p:cNvSpPr>
          <p:nvPr/>
        </p:nvSpPr>
        <p:spPr bwMode="auto">
          <a:xfrm>
            <a:off x="1981200" y="0"/>
            <a:ext cx="8229600" cy="60960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200" kern="0"/>
              <a:t>Jewish Marriage Analogy</a:t>
            </a:r>
            <a:endParaRPr lang="en-US" altLang="en-US" sz="3200" kern="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107803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E4D0AA97-C7A6-4636-9C8F-B72CFCF327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19A6B168-7557-4726-9F58-501874D3FA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602183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37814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DC3CF-FD17-4CC6-BB71-7ABFCB2E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75666"/>
          </a:xfrm>
          <a:prstGeom prst="rect">
            <a:avLst/>
          </a:prstGeom>
          <a:noFill/>
          <a:ln w="28575">
            <a:noFill/>
            <a:miter lim="800000"/>
            <a:headEnd/>
            <a:tailEnd/>
          </a:ln>
        </p:spPr>
        <p:txBody>
          <a:bodyPr wrap="square">
            <a:spAutoFit/>
          </a:bodyPr>
          <a:lstStyle/>
          <a:p>
            <a:pPr algn="ctr" eaLnBrk="0" hangingPunct="0">
              <a:spcBef>
                <a:spcPts val="0"/>
              </a:spcBef>
              <a:spcAft>
                <a:spcPts val="10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20:1-3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484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1828800" y="1325564"/>
            <a:ext cx="71628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b="1" u="sng" kern="1200" dirty="0">
                <a:solidFill>
                  <a:srgbClr val="FFFFCC"/>
                </a:solidFill>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4512"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5C6CC254-DB16-4B67-962E-348F52FA0F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64865C69-3CCE-4C2A-B16B-37E0C1E48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81803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92031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 Reforming: Dispensational Theology and the Completion ...">
            <a:extLst>
              <a:ext uri="{FF2B5EF4-FFF2-40B4-BE49-F238E27FC236}">
                <a16:creationId xmlns:a16="http://schemas.microsoft.com/office/drawing/2014/main" id="{8F3BFBAF-C4EC-49F8-85F3-1339D0B71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286" y="457200"/>
            <a:ext cx="4245429"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19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09800" y="228600"/>
            <a:ext cx="7772400" cy="914400"/>
          </a:xfrm>
        </p:spPr>
        <p:txBody>
          <a:bodyPr/>
          <a:lstStyle/>
          <a:p>
            <a:pPr algn="ctr" eaLnBrk="1" hangingPunct="1">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Pseudo Ephraem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(4</a:t>
            </a:r>
            <a:r>
              <a:rPr lang="en-US" altLang="en-US" sz="2800" baseline="30000" dirty="0">
                <a:solidFill>
                  <a:schemeClr val="tx1"/>
                </a:solidFill>
                <a:effectLst>
                  <a:outerShdw blurRad="38100" dist="38100" dir="2700000" algn="tl">
                    <a:srgbClr val="000000">
                      <a:alpha val="43137"/>
                    </a:srgbClr>
                  </a:outerShdw>
                </a:effectLst>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-6</a:t>
            </a:r>
            <a:r>
              <a:rPr lang="en-US" altLang="en-US" sz="2800" baseline="30000" dirty="0">
                <a:solidFill>
                  <a:schemeClr val="tx1"/>
                </a:solidFill>
                <a:effectLst>
                  <a:outerShdw blurRad="38100" dist="38100" dir="2700000" algn="tl">
                    <a:srgbClr val="000000">
                      <a:alpha val="43137"/>
                    </a:srgbClr>
                  </a:outerShdw>
                </a:effectLst>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 century A.D.)</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8435" name="Rectangle 3"/>
          <p:cNvSpPr>
            <a:spLocks noGrp="1" noChangeArrowheads="1"/>
          </p:cNvSpPr>
          <p:nvPr>
            <p:ph idx="1"/>
          </p:nvPr>
        </p:nvSpPr>
        <p:spPr>
          <a:xfrm>
            <a:off x="609600" y="1600200"/>
            <a:ext cx="109728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therefore do we not reject every care of earthly actions and prepare ourselves for the meeting of the Lord Christ, so that he may draw us from the confusion, which overwhelms all the world…For all the saints and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 of God are gathered, prior to the tribulation</a:t>
            </a:r>
            <a:r>
              <a:rPr lang="en-US"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 to come, and are taken to the Lord lest they see the confusion that is to overwhelm the world because of our sins.”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ADD865-4E1B-4726-A743-6BFF2479B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924" y="457200"/>
            <a:ext cx="4260152"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832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84CF4C83-ADF2-4489-860B-F15AD36DE2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ED592250-119B-48CD-B6B5-ACD152DEF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52465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11630"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EA8AAE0-FB84-4143-A394-2F3D5D21A7D1}"/>
              </a:ext>
            </a:extLst>
          </p:cNvPr>
          <p:cNvSpPr>
            <a:spLocks noGrp="1"/>
          </p:cNvSpPr>
          <p:nvPr>
            <p:ph type="title" idx="4294967295"/>
          </p:nvPr>
        </p:nvSpPr>
        <p:spPr>
          <a:xfrm>
            <a:off x="1981200" y="228600"/>
            <a:ext cx="8229600" cy="792162"/>
          </a:xfrm>
        </p:spPr>
        <p:txBody>
          <a:bodyPr/>
          <a:lstStyle/>
          <a:p>
            <a:pPr algn="ctr"/>
            <a:r>
              <a:rPr lang="en-US" altLang="en-US" sz="4000" dirty="0"/>
              <a:t>Outline of John</a:t>
            </a:r>
          </a:p>
        </p:txBody>
      </p:sp>
      <p:graphicFrame>
        <p:nvGraphicFramePr>
          <p:cNvPr id="45097" name="Group 41">
            <a:extLst>
              <a:ext uri="{FF2B5EF4-FFF2-40B4-BE49-F238E27FC236}">
                <a16:creationId xmlns:a16="http://schemas.microsoft.com/office/drawing/2014/main" id="{C3CE055A-A44D-460D-9ADF-B58DC3155A88}"/>
              </a:ext>
            </a:extLst>
          </p:cNvPr>
          <p:cNvGraphicFramePr>
            <a:graphicFrameLocks noGrp="1"/>
          </p:cNvGraphicFramePr>
          <p:nvPr>
            <p:extLst>
              <p:ext uri="{D42A27DB-BD31-4B8C-83A1-F6EECF244321}">
                <p14:modId xmlns:p14="http://schemas.microsoft.com/office/powerpoint/2010/main" val="2306743986"/>
              </p:ext>
            </p:extLst>
          </p:nvPr>
        </p:nvGraphicFramePr>
        <p:xfrm>
          <a:off x="876300" y="1139823"/>
          <a:ext cx="10439400" cy="5413377"/>
        </p:xfrm>
        <a:graphic>
          <a:graphicData uri="http://schemas.openxmlformats.org/drawingml/2006/table">
            <a:tbl>
              <a:tblPr/>
              <a:tblGrid>
                <a:gridCol w="2057400">
                  <a:extLst>
                    <a:ext uri="{9D8B030D-6E8A-4147-A177-3AD203B41FA5}">
                      <a16:colId xmlns:a16="http://schemas.microsoft.com/office/drawing/2014/main" val="20000"/>
                    </a:ext>
                  </a:extLst>
                </a:gridCol>
                <a:gridCol w="8382000">
                  <a:extLst>
                    <a:ext uri="{9D8B030D-6E8A-4147-A177-3AD203B41FA5}">
                      <a16:colId xmlns:a16="http://schemas.microsoft.com/office/drawing/2014/main" val="20001"/>
                    </a:ext>
                  </a:extLst>
                </a:gridCol>
              </a:tblGrid>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1:1-18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HEAVENLY GENEALOGY (Explains who Jesus 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0"/>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1:19-11:57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PUBLIC MINISTRY ( 7 signs &amp; discourses)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extLst>
                  <a:ext uri="{0D108BD9-81ED-4DB2-BD59-A6C34878D82A}">
                    <a16:rowId xmlns:a16="http://schemas.microsoft.com/office/drawing/2014/main" val="10001"/>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12:1-50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TRIUMPHAL ENTRY (public national rejection of Christ-12:37)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2"/>
                  </a:ext>
                </a:extLst>
              </a:tr>
              <a:tr h="1100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13-17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UPPER ROOM DISCOURSE (new dispensation)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extLst>
                  <a:ext uri="{0D108BD9-81ED-4DB2-BD59-A6C34878D82A}">
                    <a16:rowId xmlns:a16="http://schemas.microsoft.com/office/drawing/2014/main" val="10003"/>
                  </a:ext>
                </a:extLst>
              </a:tr>
              <a:tr h="9461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a:ln>
                            <a:noFill/>
                          </a:ln>
                          <a:solidFill>
                            <a:schemeClr val="bg2"/>
                          </a:solidFill>
                          <a:effectLst/>
                          <a:latin typeface="Abadi MT Condensed Light"/>
                        </a:rPr>
                        <a:t>18-21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bg2"/>
                          </a:solidFill>
                          <a:effectLst/>
                          <a:latin typeface="Abadi MT Condensed Light"/>
                        </a:rPr>
                        <a:t>PASSION NARRATIVES  (crucifixion to resurrection)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07864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001095"/>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454783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3650601" y="199585"/>
            <a:ext cx="4890801" cy="6858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21536" y="1371600"/>
            <a:ext cx="10948928" cy="3048000"/>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in John 14 the Lord gives a new and unique revelation;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speaks  of something which no prophet had promised, or even could promise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3352800" y="6412468"/>
            <a:ext cx="54864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37" y="131005"/>
            <a:ext cx="688554" cy="914400"/>
          </a:xfrm>
          <a:prstGeom prst="rect">
            <a:avLst/>
          </a:prstGeom>
          <a:noFill/>
          <a:ln w="9525">
            <a:noFill/>
            <a:miter lim="800000"/>
            <a:headEnd/>
            <a:tailEnd/>
          </a:ln>
        </p:spPr>
      </p:pic>
      <p:pic>
        <p:nvPicPr>
          <p:cNvPr id="6" name="Picture 5">
            <a:extLst>
              <a:ext uri="{FF2B5EF4-FFF2-40B4-BE49-F238E27FC236}">
                <a16:creationId xmlns:a16="http://schemas.microsoft.com/office/drawing/2014/main" id="{6C972879-0286-49AA-8853-CE2CC2BD5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8003" y="4648200"/>
            <a:ext cx="2215994" cy="1828800"/>
          </a:xfrm>
          <a:prstGeom prst="ellipse">
            <a:avLst/>
          </a:prstGeom>
          <a:ln>
            <a:noFill/>
          </a:ln>
          <a:effectLst>
            <a:softEdge rad="112500"/>
          </a:effectLst>
        </p:spPr>
      </p:pic>
    </p:spTree>
    <p:extLst>
      <p:ext uri="{BB962C8B-B14F-4D97-AF65-F5344CB8AC3E}">
        <p14:creationId xmlns:p14="http://schemas.microsoft.com/office/powerpoint/2010/main" val="2272053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AF644C9E-B3BA-4587-9F38-73E0A1DA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070E0471-BE4E-491B-B469-148FF0F10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83975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saints.”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“Mystery” Defined</a:t>
            </a:r>
          </a:p>
        </p:txBody>
      </p:sp>
      <p:sp>
        <p:nvSpPr>
          <p:cNvPr id="108547" name="Content Placeholder 2"/>
          <p:cNvSpPr>
            <a:spLocks noGrp="1"/>
          </p:cNvSpPr>
          <p:nvPr>
            <p:ph idx="1"/>
          </p:nvPr>
        </p:nvSpPr>
        <p:spPr>
          <a:xfrm>
            <a:off x="609600" y="1143000"/>
            <a:ext cx="10972800" cy="26670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197600"/>
            <a:ext cx="7543800" cy="584200"/>
          </a:xfrm>
          <a:prstGeom prst="rect">
            <a:avLst/>
          </a:prstGeom>
          <a:noFill/>
          <a:ln w="9525">
            <a:noFill/>
            <a:miter lim="800000"/>
            <a:headEnd/>
            <a:tailEnd/>
          </a:ln>
        </p:spPr>
        <p:txBody>
          <a:bodyPr>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8005" y="4267200"/>
            <a:ext cx="2215993" cy="18288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3230986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634987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480B87-B507-4573-91AE-A80DFAC07CD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16:18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will build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rPr>
              <a:t>oikodomeō</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BC4F52-CDCC-495A-81E8-AADE03C2BB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8862" y="2743200"/>
            <a:ext cx="2374279" cy="2011680"/>
          </a:xfrm>
          <a:prstGeom prst="rect">
            <a:avLst/>
          </a:prstGeom>
        </p:spPr>
      </p:pic>
    </p:spTree>
    <p:extLst>
      <p:ext uri="{BB962C8B-B14F-4D97-AF65-F5344CB8AC3E}">
        <p14:creationId xmlns:p14="http://schemas.microsoft.com/office/powerpoint/2010/main" val="202887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BACEB0B9-7BC8-467E-BD7B-6D8BD97F8E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88B12F2D-2714-4F97-AF8A-E147D0E4A0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326312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DB99152A-9862-4A0F-8A4B-AB889A7675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716E76BD-14DD-41E4-A0BC-29FBE4D94D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778218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Psalm 90:10</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for the days of our life, they contain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if due to strength,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eighty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their pride is but labor and sorrow; For soon it is gone and we fly away.”</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1313682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24206"/>
          </a:xfrm>
          <a:prstGeom prst="rect">
            <a:avLst/>
          </a:prstGeom>
          <a:noFill/>
          <a:ln w="28575">
            <a:noFill/>
            <a:miter lim="800000"/>
            <a:headEnd/>
            <a:tailEnd/>
          </a:ln>
        </p:spPr>
        <p:txBody>
          <a:bodyPr wrap="square">
            <a:spAutoFit/>
          </a:bodyPr>
          <a:lstStyle/>
          <a:p>
            <a:pPr algn="ctr" defTabSz="685800">
              <a:lnSpc>
                <a:spcPct val="90000"/>
              </a:lnSpc>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1846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0"/>
          </a:xfrm>
          <a:prstGeom prst="rect">
            <a:avLst/>
          </a:prstGeom>
          <a:ln w="28575">
            <a:solidFill>
              <a:srgbClr val="FFFFCC"/>
            </a:solidFill>
          </a:ln>
        </p:spPr>
      </p:pic>
    </p:spTree>
    <p:extLst>
      <p:ext uri="{BB962C8B-B14F-4D97-AF65-F5344CB8AC3E}">
        <p14:creationId xmlns:p14="http://schemas.microsoft.com/office/powerpoint/2010/main" val="199650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1975974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AE6EDB58-7221-4029-9029-9391928913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C6570011-5858-4A23-838B-3838372DF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526102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001095"/>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2936294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3650601" y="199585"/>
            <a:ext cx="4890801" cy="6858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21536" y="1371600"/>
            <a:ext cx="10948928" cy="3048000"/>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in John 14 the Lord gives a new and unique revelation;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speaks  of something which no prophet had promised, or even could promise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3352800" y="6412468"/>
            <a:ext cx="54864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37" y="131005"/>
            <a:ext cx="688554" cy="914400"/>
          </a:xfrm>
          <a:prstGeom prst="rect">
            <a:avLst/>
          </a:prstGeom>
          <a:noFill/>
          <a:ln w="9525">
            <a:noFill/>
            <a:miter lim="800000"/>
            <a:headEnd/>
            <a:tailEnd/>
          </a:ln>
        </p:spPr>
      </p:pic>
      <p:pic>
        <p:nvPicPr>
          <p:cNvPr id="6" name="Picture 5">
            <a:extLst>
              <a:ext uri="{FF2B5EF4-FFF2-40B4-BE49-F238E27FC236}">
                <a16:creationId xmlns:a16="http://schemas.microsoft.com/office/drawing/2014/main" id="{6C972879-0286-49AA-8853-CE2CC2BD5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8003" y="4648200"/>
            <a:ext cx="2215994" cy="1828800"/>
          </a:xfrm>
          <a:prstGeom prst="ellipse">
            <a:avLst/>
          </a:prstGeom>
          <a:ln>
            <a:noFill/>
          </a:ln>
          <a:effectLst>
            <a:softEdge rad="112500"/>
          </a:effectLst>
        </p:spPr>
      </p:pic>
    </p:spTree>
    <p:extLst>
      <p:ext uri="{BB962C8B-B14F-4D97-AF65-F5344CB8AC3E}">
        <p14:creationId xmlns:p14="http://schemas.microsoft.com/office/powerpoint/2010/main" val="637209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5105400"/>
          </a:xfrm>
        </p:spPr>
        <p:txBody>
          <a:bodyPr/>
          <a:lstStyle/>
          <a:p>
            <a:pPr marL="0" indent="0" algn="ctr">
              <a:spcBef>
                <a:spcPts val="0"/>
              </a:spcBef>
              <a:spcAft>
                <a:spcPts val="1200"/>
              </a:spcAft>
              <a:buNone/>
            </a:pPr>
            <a:r>
              <a:rPr lang="en-US" sz="4000" kern="1200" dirty="0">
                <a:solidFill>
                  <a:srgbClr val="00FFFF"/>
                </a:solidFill>
                <a:ea typeface="+mj-ea"/>
                <a:cs typeface="+mj-cs"/>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694627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1965218980"/>
              </p:ext>
            </p:extLst>
          </p:nvPr>
        </p:nvGraphicFramePr>
        <p:xfrm>
          <a:off x="609600" y="228600"/>
          <a:ext cx="10972800" cy="6156912"/>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tx1">
                        <a:lumMod val="85000"/>
                      </a:schemeClr>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in the air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to the earth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(Zech 14:4)</a:t>
                      </a: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4:15-17)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19:14)</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4:18)</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only 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both believers &amp; unbelievers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4263090580"/>
              </p:ext>
            </p:extLst>
          </p:nvPr>
        </p:nvGraphicFramePr>
        <p:xfrm>
          <a:off x="609600" y="228600"/>
          <a:ext cx="10972800" cy="5730248"/>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rgbClr val="DDDDDD"/>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1:7)</a:t>
                      </a:r>
                    </a:p>
                  </a:txBody>
                  <a:tcPr marT="45723" marB="45723" anchor="ctr" horzOverflow="overflow">
                    <a:solidFill>
                      <a:srgbClr val="DDDDDD"/>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(Jude 14)</a:t>
                      </a:r>
                    </a:p>
                  </a:txBody>
                  <a:tcPr marT="45723" marB="45723" anchor="ctr" horzOverflow="overflow">
                    <a:solidFill>
                      <a:srgbClr val="DDDDDD"/>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Cor 15: 51)</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solidFill>
                      <a:srgbClr val="DDDDDD"/>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Church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1:10)</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Israel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(Matt 23:37-39)</a:t>
                      </a:r>
                    </a:p>
                  </a:txBody>
                  <a:tcPr marT="45723" marB="45723" anchor="ctr" horzOverflow="overflow">
                    <a:solidFill>
                      <a:srgbClr val="DDDDD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4150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41513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extLst>
      <p:ext uri="{BB962C8B-B14F-4D97-AF65-F5344CB8AC3E}">
        <p14:creationId xmlns:p14="http://schemas.microsoft.com/office/powerpoint/2010/main" val="88857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338923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Demons during the millennium?</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Darby got it from McDonald?</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Raise up at the Last Day (John 6:39, 40, 44)</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Application of Olivet Discourse to the Church?</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This generation?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rapture?</a:t>
            </a:r>
          </a:p>
          <a:p>
            <a:pPr marL="569913" indent="-569913" algn="just" eaLnBrk="1" hangingPunct="1">
              <a:spcBef>
                <a:spcPts val="0"/>
              </a:spcBef>
              <a:spcAft>
                <a:spcPts val="9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A11EE18A-B051-48A9-A2F8-C9C54729DD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2C5D56F8-034A-4D34-A8F2-5020A4CD34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417343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22979759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86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23982</TotalTime>
  <Words>3202</Words>
  <Application>Microsoft Office PowerPoint</Application>
  <PresentationFormat>Widescreen</PresentationFormat>
  <Paragraphs>337</Paragraphs>
  <Slides>57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Abadi MT Condensed Light</vt:lpstr>
      <vt:lpstr>Arial</vt:lpstr>
      <vt:lpstr>Calibri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MAIL BAG</vt:lpstr>
      <vt:lpstr>PowerPoint Presentation</vt:lpstr>
      <vt:lpstr>PowerPoint Presentation</vt:lpstr>
      <vt:lpstr>MAIL BAG</vt:lpstr>
      <vt:lpstr>PowerPoint Presentation</vt:lpstr>
      <vt:lpstr>PowerPoint Presentation</vt:lpstr>
      <vt:lpstr>PowerPoint Presentation</vt:lpstr>
      <vt:lpstr>PowerPoint Presentation</vt:lpstr>
      <vt:lpstr>PowerPoint Presentation</vt:lpstr>
      <vt:lpstr>Jewish Marriage Analogy</vt:lpstr>
      <vt:lpstr>PowerPoint Presentation</vt:lpstr>
      <vt:lpstr>PowerPoint Presentation</vt:lpstr>
      <vt:lpstr>MAIL BAG</vt:lpstr>
      <vt:lpstr>PowerPoint Presentation</vt:lpstr>
      <vt:lpstr>PowerPoint Presentation</vt:lpstr>
      <vt:lpstr>PowerPoint Presentation</vt:lpstr>
      <vt:lpstr>MAIL BAG</vt:lpstr>
      <vt:lpstr>PowerPoint Presentation</vt:lpstr>
      <vt:lpstr>Pseudo Ephraem  (4th-6th century A.D.)</vt:lpstr>
      <vt:lpstr>PowerPoint Presentation</vt:lpstr>
      <vt:lpstr>MAIL BAG</vt:lpstr>
      <vt:lpstr>PowerPoint Presentation</vt:lpstr>
      <vt:lpstr>Outline of John</vt:lpstr>
      <vt:lpstr>PowerPoint Presentation</vt:lpstr>
      <vt:lpstr>PowerPoint Presentation</vt:lpstr>
      <vt:lpstr>New Mystery Truth</vt:lpstr>
      <vt:lpstr>PowerPoint Presentation</vt:lpstr>
      <vt:lpstr>PowerPoint Presentation</vt:lpstr>
      <vt:lpstr>“Mystery” Defined</vt:lpstr>
      <vt:lpstr>PowerPoint Presentation</vt:lpstr>
      <vt:lpstr>PowerPoint Presentation</vt:lpstr>
      <vt:lpstr>PowerPoint Presentation</vt:lpstr>
      <vt:lpstr>MAIL BAG</vt:lpstr>
      <vt:lpstr>MAIL BAG</vt:lpstr>
      <vt:lpstr>PowerPoint Presentation</vt:lpstr>
      <vt:lpstr>PowerPoint Presentation</vt:lpstr>
      <vt:lpstr>PowerPoint Presentation</vt:lpstr>
      <vt:lpstr>MAIL BAG</vt:lpstr>
      <vt:lpstr>PowerPoint Presentation</vt:lpstr>
      <vt:lpstr>New Mystery Truth</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064 - Questions And Answers - Part 2 - 16-X-9 - MODIFIED</dc:title>
  <dc:subject>RAPTURE</dc:subject>
  <dc:creator>A. Woods</dc:creator>
  <dc:description>Modified by Jim McGowan</dc:description>
  <cp:lastModifiedBy>Jim McGowan</cp:lastModifiedBy>
  <cp:revision>2681</cp:revision>
  <cp:lastPrinted>2021-10-03T12:51:56Z</cp:lastPrinted>
  <dcterms:created xsi:type="dcterms:W3CDTF">2009-03-17T12:21:13Z</dcterms:created>
  <dcterms:modified xsi:type="dcterms:W3CDTF">2021-10-03T12:52:15Z</dcterms:modified>
</cp:coreProperties>
</file>