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94" r:id="rId2"/>
    <p:sldId id="2064" r:id="rId3"/>
    <p:sldId id="1984" r:id="rId4"/>
    <p:sldId id="7828" r:id="rId5"/>
    <p:sldId id="6803" r:id="rId6"/>
    <p:sldId id="7829" r:id="rId7"/>
    <p:sldId id="7830" r:id="rId8"/>
    <p:sldId id="2130" r:id="rId9"/>
    <p:sldId id="7483" r:id="rId10"/>
    <p:sldId id="7661" r:id="rId11"/>
    <p:sldId id="2131" r:id="rId12"/>
    <p:sldId id="7759" r:id="rId13"/>
    <p:sldId id="7329" r:id="rId14"/>
    <p:sldId id="7760" r:id="rId15"/>
    <p:sldId id="7763" r:id="rId16"/>
    <p:sldId id="7198" r:id="rId17"/>
    <p:sldId id="7832" r:id="rId18"/>
    <p:sldId id="6740" r:id="rId19"/>
    <p:sldId id="7849" r:id="rId20"/>
    <p:sldId id="6770" r:id="rId21"/>
    <p:sldId id="7820" r:id="rId22"/>
    <p:sldId id="7821" r:id="rId23"/>
    <p:sldId id="7791" r:id="rId24"/>
    <p:sldId id="6825" r:id="rId25"/>
    <p:sldId id="2186" r:id="rId26"/>
    <p:sldId id="7792" r:id="rId27"/>
    <p:sldId id="7822" r:id="rId28"/>
    <p:sldId id="7793" r:id="rId29"/>
    <p:sldId id="7794" r:id="rId30"/>
    <p:sldId id="2117" r:id="rId31"/>
    <p:sldId id="7319" r:id="rId32"/>
    <p:sldId id="2248" r:id="rId33"/>
    <p:sldId id="2249" r:id="rId34"/>
    <p:sldId id="7797" r:id="rId35"/>
    <p:sldId id="7798" r:id="rId36"/>
    <p:sldId id="7800" r:id="rId37"/>
    <p:sldId id="7823" r:id="rId38"/>
    <p:sldId id="7824" r:id="rId39"/>
    <p:sldId id="7801" r:id="rId40"/>
    <p:sldId id="7834" r:id="rId41"/>
    <p:sldId id="7850" r:id="rId42"/>
    <p:sldId id="7853" r:id="rId43"/>
    <p:sldId id="6551" r:id="rId44"/>
    <p:sldId id="6553" r:id="rId45"/>
    <p:sldId id="5550" r:id="rId46"/>
    <p:sldId id="5551" r:id="rId47"/>
    <p:sldId id="1309" r:id="rId48"/>
    <p:sldId id="7851" r:id="rId49"/>
    <p:sldId id="7854" r:id="rId50"/>
    <p:sldId id="6554" r:id="rId51"/>
    <p:sldId id="4188" r:id="rId52"/>
    <p:sldId id="7852" r:id="rId53"/>
    <p:sldId id="7655" r:id="rId54"/>
    <p:sldId id="7825" r:id="rId55"/>
    <p:sldId id="7802" r:id="rId56"/>
    <p:sldId id="1985" r:id="rId57"/>
    <p:sldId id="2039" r:id="rId58"/>
    <p:sldId id="7805" r:id="rId59"/>
    <p:sldId id="7656" r:id="rId60"/>
  </p:sldIdLst>
  <p:sldSz cx="12192000" cy="6858000"/>
  <p:notesSz cx="7315200" cy="9601200"/>
  <p:custDataLst>
    <p:tags r:id="rId6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4D4D4D"/>
    <a:srgbClr val="CCCCFF"/>
    <a:srgbClr val="FFCCFF"/>
    <a:srgbClr val="00CCFF"/>
    <a:srgbClr val="66FF66"/>
    <a:srgbClr val="33CC33"/>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4462A-B81B-4595-8A45-9B2F53179EFF}" v="7" dt="2021-09-19T17:26:32.046"/>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2" autoAdjust="0"/>
    <p:restoredTop sz="95478" autoAdjust="0"/>
  </p:normalViewPr>
  <p:slideViewPr>
    <p:cSldViewPr>
      <p:cViewPr varScale="1">
        <p:scale>
          <a:sx n="106" d="100"/>
          <a:sy n="106" d="100"/>
        </p:scale>
        <p:origin x="307"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4123"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052 - 11v14-26 </a:t>
            </a:r>
          </a:p>
          <a:p>
            <a:pPr>
              <a:defRPr/>
            </a:pPr>
            <a:r>
              <a:rPr lang="en-US" sz="1600" dirty="0"/>
              <a:t>09-26-2021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9/25/2021</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300" smtClean="0">
                <a:latin typeface="Calibri" panose="020F0502020204030204" pitchFamily="34" charset="0"/>
              </a:rPr>
              <a:pPr/>
              <a:t>47</a:t>
            </a:fld>
            <a:endParaRPr lang="en-US" altLang="en-US" sz="13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300" smtClean="0">
                <a:latin typeface="Calibri" panose="020F0502020204030204" pitchFamily="34" charset="0"/>
              </a:rPr>
              <a:pPr/>
              <a:t>48</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954701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59</a:t>
            </a:fld>
            <a:endParaRPr lang="en-US" altLang="en-US" dirty="0"/>
          </a:p>
        </p:txBody>
      </p:sp>
    </p:spTree>
    <p:extLst>
      <p:ext uri="{BB962C8B-B14F-4D97-AF65-F5344CB8AC3E}">
        <p14:creationId xmlns:p14="http://schemas.microsoft.com/office/powerpoint/2010/main" val="47420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9/25/2021</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8014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10</a:t>
            </a:r>
            <a:r>
              <a:rPr lang="en-US" sz="3600" kern="0" dirty="0">
                <a:effectLst>
                  <a:outerShdw blurRad="38100" dist="38100" dir="2700000" algn="tl">
                    <a:srgbClr val="000000">
                      <a:alpha val="43137"/>
                    </a:srgbClr>
                  </a:outerShdw>
                </a:effectLst>
                <a:cs typeface="Calibri" panose="020F0502020204030204" pitchFamily="34" charset="0"/>
              </a:rPr>
              <a:t>‒11</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National Dispersion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CA5A34-366F-4694-9ECF-ABC2BDF1A2DF}"/>
              </a:ext>
            </a:extLst>
          </p:cNvPr>
          <p:cNvPicPr>
            <a:picLocks noChangeAspect="1"/>
          </p:cNvPicPr>
          <p:nvPr/>
        </p:nvPicPr>
        <p:blipFill rotWithShape="1">
          <a:blip r:embed="rId2"/>
          <a:srcRect l="1488" t="3488" r="2403" b="2325"/>
          <a:stretch/>
        </p:blipFill>
        <p:spPr>
          <a:xfrm>
            <a:off x="1828800" y="137160"/>
            <a:ext cx="853440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199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3886200" y="228600"/>
            <a:ext cx="4419600" cy="914400"/>
          </a:xfrm>
        </p:spPr>
        <p:txBody>
          <a:bodyPr/>
          <a:lstStyle/>
          <a:p>
            <a:pPr algn="ctr" eaLnBrk="1" hangingPunct="1"/>
            <a:r>
              <a:rPr lang="en-US" sz="3600" dirty="0">
                <a:effectLst>
                  <a:outerShdw blurRad="38100" dist="38100" dir="2700000" algn="tl">
                    <a:srgbClr val="000000">
                      <a:alpha val="43137"/>
                    </a:srgbClr>
                  </a:outerShdw>
                </a:effectLst>
              </a:rPr>
              <a:t>Genesis 10–11 </a:t>
            </a:r>
            <a:r>
              <a:rPr lang="en-US" sz="2800" dirty="0">
                <a:solidFill>
                  <a:schemeClr val="tx1"/>
                </a:solidFill>
                <a:effectLst>
                  <a:outerShdw blurRad="38100" dist="38100" dir="2700000" algn="tl">
                    <a:srgbClr val="000000">
                      <a:alpha val="43137"/>
                    </a:srgbClr>
                  </a:outerShdw>
                </a:effectLst>
                <a:ea typeface="+mn-ea"/>
                <a:cs typeface="+mn-cs"/>
              </a:rPr>
              <a:t>Questions &amp; Answers</a:t>
            </a:r>
          </a:p>
        </p:txBody>
      </p:sp>
      <p:sp>
        <p:nvSpPr>
          <p:cNvPr id="162819" name="Rectangle 3"/>
          <p:cNvSpPr>
            <a:spLocks noGrp="1" noChangeArrowheads="1"/>
          </p:cNvSpPr>
          <p:nvPr>
            <p:ph type="body" idx="1"/>
          </p:nvPr>
        </p:nvSpPr>
        <p:spPr>
          <a:xfrm>
            <a:off x="1524000" y="1371600"/>
            <a:ext cx="9144000" cy="48006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Origin of the nations?</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Dispersal of the nations?</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Corruption of the nations?</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What happened in the days of Peleg? (Gen. 10:25)</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Nimrod’s empire in Shinar? (Gen. 10:10)</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How did Nimrod get </a:t>
            </a:r>
            <a:r>
              <a:rPr lang="en-US">
                <a:effectLst>
                  <a:outerShdw blurRad="38100" dist="38100" dir="2700000" algn="tl">
                    <a:srgbClr val="000000">
                      <a:alpha val="43137"/>
                    </a:srgbClr>
                  </a:outerShdw>
                </a:effectLst>
                <a:ea typeface="+mn-ea"/>
                <a:cs typeface="+mn-cs"/>
              </a:rPr>
              <a:t>to Assyria? </a:t>
            </a:r>
            <a:r>
              <a:rPr lang="en-US" dirty="0">
                <a:effectLst>
                  <a:outerShdw blurRad="38100" dist="38100" dir="2700000" algn="tl">
                    <a:srgbClr val="000000">
                      <a:alpha val="43137"/>
                    </a:srgbClr>
                  </a:outerShdw>
                </a:effectLst>
                <a:ea typeface="+mn-ea"/>
                <a:cs typeface="+mn-cs"/>
              </a:rPr>
              <a:t>(Gen. 10:11-12)</a:t>
            </a:r>
          </a:p>
        </p:txBody>
      </p:sp>
      <p:pic>
        <p:nvPicPr>
          <p:cNvPr id="5" name="Picture 4">
            <a:extLst>
              <a:ext uri="{FF2B5EF4-FFF2-40B4-BE49-F238E27FC236}">
                <a16:creationId xmlns:a16="http://schemas.microsoft.com/office/drawing/2014/main" id="{FF0B2BE9-B080-417C-AD70-5F50024FD2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2447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295900" y="228600"/>
            <a:ext cx="16002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61795" name="Rectangle 3"/>
          <p:cNvSpPr>
            <a:spLocks noGrp="1" noChangeArrowheads="1"/>
          </p:cNvSpPr>
          <p:nvPr>
            <p:ph type="body" idx="1"/>
          </p:nvPr>
        </p:nvSpPr>
        <p:spPr>
          <a:xfrm>
            <a:off x="1524000" y="1887538"/>
            <a:ext cx="5829300" cy="3082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Table of nations (Gen 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Tower of Babel (Gen 11:1-9)</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Genealogy from Shem to Terah (Gen 11:10-32)</a:t>
            </a:r>
          </a:p>
        </p:txBody>
      </p:sp>
      <p:pic>
        <p:nvPicPr>
          <p:cNvPr id="3" name="Picture 2">
            <a:extLst>
              <a:ext uri="{FF2B5EF4-FFF2-40B4-BE49-F238E27FC236}">
                <a16:creationId xmlns:a16="http://schemas.microsoft.com/office/drawing/2014/main" id="{D4A7D6B0-D5B4-4251-B16C-6C63DF0D2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6404" y="1828800"/>
            <a:ext cx="3142071" cy="4114800"/>
          </a:xfrm>
          <a:prstGeom prst="rect">
            <a:avLst/>
          </a:prstGeom>
        </p:spPr>
      </p:pic>
      <p:pic>
        <p:nvPicPr>
          <p:cNvPr id="6" name="Picture 5">
            <a:extLst>
              <a:ext uri="{FF2B5EF4-FFF2-40B4-BE49-F238E27FC236}">
                <a16:creationId xmlns:a16="http://schemas.microsoft.com/office/drawing/2014/main" id="{9DEB64C1-A26B-4A92-9EF1-C981BBF789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413803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2681" y="1600200"/>
            <a:ext cx="5871520" cy="4648200"/>
          </a:xfrm>
        </p:spPr>
        <p:txBody>
          <a:bodyPr/>
          <a:lstStyle/>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Former World (1-2)</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Rebellion (3-4)</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Condescension (5)</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Observations (6)</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Intervention (7-8a)</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The Results (8b-9)</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2438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11:1-9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Outline</a:t>
            </a:r>
          </a:p>
        </p:txBody>
      </p:sp>
      <p:pic>
        <p:nvPicPr>
          <p:cNvPr id="8" name="Picture 7">
            <a:extLst>
              <a:ext uri="{FF2B5EF4-FFF2-40B4-BE49-F238E27FC236}">
                <a16:creationId xmlns:a16="http://schemas.microsoft.com/office/drawing/2014/main" id="{9B51358C-20C2-4F1F-A741-645991FD8A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595789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295900" y="228600"/>
            <a:ext cx="16002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61795" name="Rectangle 3"/>
          <p:cNvSpPr>
            <a:spLocks noGrp="1" noChangeArrowheads="1"/>
          </p:cNvSpPr>
          <p:nvPr>
            <p:ph type="body" idx="1"/>
          </p:nvPr>
        </p:nvSpPr>
        <p:spPr>
          <a:xfrm>
            <a:off x="1524000" y="1887538"/>
            <a:ext cx="5829300" cy="3082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Table of nations (Gen 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Tower of Babel (Gen 11:1-9)</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Genealogy from Shem to Terah (Gen 11:10-32)</a:t>
            </a:r>
          </a:p>
        </p:txBody>
      </p:sp>
      <p:pic>
        <p:nvPicPr>
          <p:cNvPr id="3" name="Picture 2">
            <a:extLst>
              <a:ext uri="{FF2B5EF4-FFF2-40B4-BE49-F238E27FC236}">
                <a16:creationId xmlns:a16="http://schemas.microsoft.com/office/drawing/2014/main" id="{D4A7D6B0-D5B4-4251-B16C-6C63DF0D2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6404" y="1828800"/>
            <a:ext cx="3142071" cy="4114800"/>
          </a:xfrm>
          <a:prstGeom prst="rect">
            <a:avLst/>
          </a:prstGeom>
        </p:spPr>
      </p:pic>
      <p:pic>
        <p:nvPicPr>
          <p:cNvPr id="6" name="Picture 5">
            <a:extLst>
              <a:ext uri="{FF2B5EF4-FFF2-40B4-BE49-F238E27FC236}">
                <a16:creationId xmlns:a16="http://schemas.microsoft.com/office/drawing/2014/main" id="{9DEB64C1-A26B-4A92-9EF1-C981BBF789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36203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9:26</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He also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Blessed be</a:t>
            </a:r>
            <a:r>
              <a:rPr lang="en-US" sz="3600" dirty="0">
                <a:effectLst>
                  <a:outerShdw blurRad="38100" dist="38100" dir="2700000" algn="tl">
                    <a:srgbClr val="000000">
                      <a:alpha val="43137"/>
                    </a:srgbClr>
                  </a:outerShdw>
                </a:effectLst>
                <a:latin typeface="Calibri" panose="020F0502020204030204" pitchFamily="34" charset="0"/>
              </a:rPr>
              <a:t> the Lord, The God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Shem</a:t>
            </a:r>
            <a:r>
              <a:rPr lang="en-US" sz="3600" dirty="0">
                <a:effectLst>
                  <a:outerShdw blurRad="38100" dist="38100" dir="2700000" algn="tl">
                    <a:srgbClr val="000000">
                      <a:alpha val="43137"/>
                    </a:srgbClr>
                  </a:outerShdw>
                </a:effectLst>
                <a:latin typeface="Calibri" panose="020F0502020204030204" pitchFamily="34" charset="0"/>
              </a:rPr>
              <a:t>; And let Canaan be his servant.’”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176" y="3048000"/>
            <a:ext cx="1755648" cy="1828800"/>
          </a:xfrm>
          <a:prstGeom prst="rect">
            <a:avLst/>
          </a:prstGeom>
        </p:spPr>
      </p:pic>
    </p:spTree>
    <p:extLst>
      <p:ext uri="{BB962C8B-B14F-4D97-AF65-F5344CB8AC3E}">
        <p14:creationId xmlns:p14="http://schemas.microsoft.com/office/powerpoint/2010/main" val="18076664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1027"/>
          <p:cNvSpPr>
            <a:spLocks noGrp="1" noChangeArrowheads="1"/>
          </p:cNvSpPr>
          <p:nvPr>
            <p:ph type="body" idx="1"/>
          </p:nvPr>
        </p:nvSpPr>
        <p:spPr>
          <a:xfrm>
            <a:off x="2400300" y="1600200"/>
            <a:ext cx="7391400" cy="4885267"/>
          </a:xfrm>
        </p:spPr>
        <p:txBody>
          <a:bodyPr/>
          <a:lstStyle/>
          <a:p>
            <a:pPr marL="461963" indent="-461963">
              <a:spcBef>
                <a:spcPts val="0"/>
              </a:spcBef>
              <a:spcAft>
                <a:spcPts val="1200"/>
              </a:spcAft>
              <a:defRPr/>
            </a:pPr>
            <a:r>
              <a:rPr lang="en-US" sz="3000" i="1" dirty="0"/>
              <a:t>Proto-</a:t>
            </a:r>
            <a:r>
              <a:rPr lang="en-US" sz="3000" i="1" dirty="0" err="1"/>
              <a:t>evangelium</a:t>
            </a:r>
            <a:r>
              <a:rPr lang="en-US" sz="3000" dirty="0"/>
              <a:t> from Adam &amp; Eve (3:15) </a:t>
            </a:r>
          </a:p>
          <a:p>
            <a:pPr marL="461963" indent="-461963">
              <a:spcBef>
                <a:spcPts val="0"/>
              </a:spcBef>
              <a:spcAft>
                <a:spcPts val="1200"/>
              </a:spcAft>
              <a:defRPr/>
            </a:pPr>
            <a:r>
              <a:rPr lang="en-US" sz="3000" dirty="0"/>
              <a:t>Seth (4:25)</a:t>
            </a:r>
          </a:p>
          <a:p>
            <a:pPr marL="461963" indent="-461963">
              <a:spcBef>
                <a:spcPts val="0"/>
              </a:spcBef>
              <a:spcAft>
                <a:spcPts val="1200"/>
              </a:spcAft>
              <a:defRPr/>
            </a:pPr>
            <a:r>
              <a:rPr lang="en-US" sz="3000" dirty="0"/>
              <a:t>Noah (Gen 5:29)</a:t>
            </a:r>
          </a:p>
          <a:p>
            <a:pPr marL="461963" indent="-461963">
              <a:spcBef>
                <a:spcPts val="0"/>
              </a:spcBef>
              <a:spcAft>
                <a:spcPts val="1200"/>
              </a:spcAft>
              <a:defRPr/>
            </a:pPr>
            <a:r>
              <a:rPr lang="en-US" sz="3000" b="1" u="sng" dirty="0">
                <a:solidFill>
                  <a:srgbClr val="FFFFCC"/>
                </a:solidFill>
              </a:rPr>
              <a:t>Shem (9:26)</a:t>
            </a:r>
          </a:p>
          <a:p>
            <a:pPr marL="461963" indent="-461963">
              <a:spcBef>
                <a:spcPts val="0"/>
              </a:spcBef>
              <a:spcAft>
                <a:spcPts val="1200"/>
              </a:spcAft>
              <a:defRPr/>
            </a:pPr>
            <a:r>
              <a:rPr lang="en-US" sz="3000" dirty="0"/>
              <a:t>Abraham (12:3)</a:t>
            </a:r>
          </a:p>
          <a:p>
            <a:pPr marL="461963" indent="-461963">
              <a:spcBef>
                <a:spcPts val="0"/>
              </a:spcBef>
              <a:spcAft>
                <a:spcPts val="1200"/>
              </a:spcAft>
              <a:defRPr/>
            </a:pPr>
            <a:r>
              <a:rPr lang="en-US" sz="3000" dirty="0"/>
              <a:t>Isaac (21:12)</a:t>
            </a:r>
          </a:p>
          <a:p>
            <a:pPr marL="461963" indent="-461963">
              <a:spcBef>
                <a:spcPts val="0"/>
              </a:spcBef>
              <a:spcAft>
                <a:spcPts val="1200"/>
              </a:spcAft>
              <a:defRPr/>
            </a:pPr>
            <a:r>
              <a:rPr lang="en-US" sz="3000" dirty="0"/>
              <a:t>Jacob (25:23)</a:t>
            </a:r>
          </a:p>
          <a:p>
            <a:pPr marL="461963" indent="-461963">
              <a:spcBef>
                <a:spcPts val="0"/>
              </a:spcBef>
              <a:spcAft>
                <a:spcPts val="1200"/>
              </a:spcAft>
              <a:defRPr/>
            </a:pPr>
            <a:r>
              <a:rPr lang="en-US" sz="3000" dirty="0"/>
              <a:t>Judah (49:10)</a:t>
            </a:r>
          </a:p>
        </p:txBody>
      </p:sp>
      <p:pic>
        <p:nvPicPr>
          <p:cNvPr id="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129867" y="2209801"/>
            <a:ext cx="4059238" cy="4171217"/>
          </a:xfrm>
          <a:prstGeom prst="rect">
            <a:avLst/>
          </a:prstGeom>
          <a:noFill/>
          <a:ln w="9525">
            <a:noFill/>
            <a:miter lim="800000"/>
            <a:headEnd/>
            <a:tailEnd/>
          </a:ln>
        </p:spPr>
      </p:pic>
      <p:sp>
        <p:nvSpPr>
          <p:cNvPr id="6" name="Rectangle 1026">
            <a:extLst>
              <a:ext uri="{FF2B5EF4-FFF2-40B4-BE49-F238E27FC236}">
                <a16:creationId xmlns:a16="http://schemas.microsoft.com/office/drawing/2014/main" id="{AE6E6960-054D-4E5D-A9D4-CBF39772E89C}"/>
              </a:ext>
            </a:extLst>
          </p:cNvPr>
          <p:cNvSpPr>
            <a:spLocks noGrp="1" noChangeArrowheads="1"/>
          </p:cNvSpPr>
          <p:nvPr>
            <p:ph type="title"/>
          </p:nvPr>
        </p:nvSpPr>
        <p:spPr>
          <a:xfrm>
            <a:off x="1524000" y="228600"/>
            <a:ext cx="9144000" cy="914400"/>
          </a:xfrm>
        </p:spPr>
        <p:txBody>
          <a:bodyPr/>
          <a:lstStyle/>
          <a:p>
            <a:pPr algn="ctr" eaLnBrk="1" hangingPunct="1"/>
            <a:r>
              <a:rPr lang="en-US" sz="3400" dirty="0">
                <a:effectLst>
                  <a:outerShdw blurRad="38100" dist="38100" dir="2700000" algn="tl">
                    <a:srgbClr val="000000">
                      <a:alpha val="43137"/>
                    </a:srgbClr>
                  </a:outerShdw>
                </a:effectLst>
              </a:rPr>
              <a:t>God’s Messianic Purposes Beginning in Genesis</a:t>
            </a:r>
          </a:p>
        </p:txBody>
      </p:sp>
      <p:pic>
        <p:nvPicPr>
          <p:cNvPr id="7" name="Picture 6">
            <a:extLst>
              <a:ext uri="{FF2B5EF4-FFF2-40B4-BE49-F238E27FC236}">
                <a16:creationId xmlns:a16="http://schemas.microsoft.com/office/drawing/2014/main" id="{189D5F21-71A9-45F9-B145-7D14C80BD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145987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1027"/>
          <p:cNvSpPr>
            <a:spLocks noGrp="1" noChangeArrowheads="1"/>
          </p:cNvSpPr>
          <p:nvPr>
            <p:ph type="body" idx="1"/>
          </p:nvPr>
        </p:nvSpPr>
        <p:spPr>
          <a:xfrm>
            <a:off x="2400300" y="1600200"/>
            <a:ext cx="7391400" cy="4885267"/>
          </a:xfrm>
        </p:spPr>
        <p:txBody>
          <a:bodyPr/>
          <a:lstStyle/>
          <a:p>
            <a:pPr marL="461963" indent="-461963">
              <a:spcBef>
                <a:spcPts val="0"/>
              </a:spcBef>
              <a:spcAft>
                <a:spcPts val="1200"/>
              </a:spcAft>
              <a:defRPr/>
            </a:pPr>
            <a:r>
              <a:rPr lang="en-US" sz="3000" i="1" dirty="0"/>
              <a:t>Proto-</a:t>
            </a:r>
            <a:r>
              <a:rPr lang="en-US" sz="3000" i="1" dirty="0" err="1"/>
              <a:t>evangelium</a:t>
            </a:r>
            <a:r>
              <a:rPr lang="en-US" sz="3000" dirty="0"/>
              <a:t> from Adam &amp; Eve (3:15) </a:t>
            </a:r>
          </a:p>
          <a:p>
            <a:pPr marL="461963" indent="-461963">
              <a:spcBef>
                <a:spcPts val="0"/>
              </a:spcBef>
              <a:spcAft>
                <a:spcPts val="1200"/>
              </a:spcAft>
              <a:defRPr/>
            </a:pPr>
            <a:r>
              <a:rPr lang="en-US" sz="3000" dirty="0"/>
              <a:t>Seth (4:25)</a:t>
            </a:r>
          </a:p>
          <a:p>
            <a:pPr marL="461963" indent="-461963">
              <a:spcBef>
                <a:spcPts val="0"/>
              </a:spcBef>
              <a:spcAft>
                <a:spcPts val="1200"/>
              </a:spcAft>
              <a:defRPr/>
            </a:pPr>
            <a:r>
              <a:rPr lang="en-US" sz="3000" dirty="0"/>
              <a:t>Noah (Gen 5:29)</a:t>
            </a:r>
          </a:p>
          <a:p>
            <a:pPr marL="461963" indent="-461963">
              <a:spcBef>
                <a:spcPts val="0"/>
              </a:spcBef>
              <a:spcAft>
                <a:spcPts val="1200"/>
              </a:spcAft>
              <a:defRPr/>
            </a:pPr>
            <a:r>
              <a:rPr lang="en-US" sz="3000" dirty="0"/>
              <a:t>Shem (9:26)</a:t>
            </a:r>
          </a:p>
          <a:p>
            <a:pPr marL="461963" indent="-461963">
              <a:spcBef>
                <a:spcPts val="0"/>
              </a:spcBef>
              <a:spcAft>
                <a:spcPts val="1200"/>
              </a:spcAft>
              <a:defRPr/>
            </a:pPr>
            <a:r>
              <a:rPr lang="en-US" sz="3000" b="1" u="sng" dirty="0">
                <a:solidFill>
                  <a:srgbClr val="FFFFCC"/>
                </a:solidFill>
              </a:rPr>
              <a:t>Abraham (12:3)</a:t>
            </a:r>
          </a:p>
          <a:p>
            <a:pPr marL="461963" indent="-461963">
              <a:spcBef>
                <a:spcPts val="0"/>
              </a:spcBef>
              <a:spcAft>
                <a:spcPts val="1200"/>
              </a:spcAft>
              <a:defRPr/>
            </a:pPr>
            <a:r>
              <a:rPr lang="en-US" sz="3000" dirty="0"/>
              <a:t>Isaac (21:12)</a:t>
            </a:r>
          </a:p>
          <a:p>
            <a:pPr marL="461963" indent="-461963">
              <a:spcBef>
                <a:spcPts val="0"/>
              </a:spcBef>
              <a:spcAft>
                <a:spcPts val="1200"/>
              </a:spcAft>
              <a:defRPr/>
            </a:pPr>
            <a:r>
              <a:rPr lang="en-US" sz="3000" dirty="0"/>
              <a:t>Jacob (25:23)</a:t>
            </a:r>
          </a:p>
          <a:p>
            <a:pPr marL="461963" indent="-461963">
              <a:spcBef>
                <a:spcPts val="0"/>
              </a:spcBef>
              <a:spcAft>
                <a:spcPts val="1200"/>
              </a:spcAft>
              <a:defRPr/>
            </a:pPr>
            <a:r>
              <a:rPr lang="en-US" sz="3000" dirty="0"/>
              <a:t>Judah (49:10)</a:t>
            </a:r>
          </a:p>
        </p:txBody>
      </p:sp>
      <p:pic>
        <p:nvPicPr>
          <p:cNvPr id="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129867" y="2209801"/>
            <a:ext cx="4059238" cy="4171217"/>
          </a:xfrm>
          <a:prstGeom prst="rect">
            <a:avLst/>
          </a:prstGeom>
          <a:noFill/>
          <a:ln w="9525">
            <a:noFill/>
            <a:miter lim="800000"/>
            <a:headEnd/>
            <a:tailEnd/>
          </a:ln>
        </p:spPr>
      </p:pic>
      <p:sp>
        <p:nvSpPr>
          <p:cNvPr id="6" name="Rectangle 1026">
            <a:extLst>
              <a:ext uri="{FF2B5EF4-FFF2-40B4-BE49-F238E27FC236}">
                <a16:creationId xmlns:a16="http://schemas.microsoft.com/office/drawing/2014/main" id="{AE6E6960-054D-4E5D-A9D4-CBF39772E89C}"/>
              </a:ext>
            </a:extLst>
          </p:cNvPr>
          <p:cNvSpPr>
            <a:spLocks noGrp="1" noChangeArrowheads="1"/>
          </p:cNvSpPr>
          <p:nvPr>
            <p:ph type="title"/>
          </p:nvPr>
        </p:nvSpPr>
        <p:spPr>
          <a:xfrm>
            <a:off x="1524000" y="228600"/>
            <a:ext cx="9144000" cy="914400"/>
          </a:xfrm>
        </p:spPr>
        <p:txBody>
          <a:bodyPr/>
          <a:lstStyle/>
          <a:p>
            <a:pPr algn="ctr" eaLnBrk="1" hangingPunct="1"/>
            <a:r>
              <a:rPr lang="en-US" sz="3400" dirty="0">
                <a:effectLst>
                  <a:outerShdw blurRad="38100" dist="38100" dir="2700000" algn="tl">
                    <a:srgbClr val="000000">
                      <a:alpha val="43137"/>
                    </a:srgbClr>
                  </a:outerShdw>
                </a:effectLst>
              </a:rPr>
              <a:t>God’s Messianic Purposes Beginning in Genesis</a:t>
            </a:r>
          </a:p>
        </p:txBody>
      </p:sp>
      <p:pic>
        <p:nvPicPr>
          <p:cNvPr id="7" name="Picture 6">
            <a:extLst>
              <a:ext uri="{FF2B5EF4-FFF2-40B4-BE49-F238E27FC236}">
                <a16:creationId xmlns:a16="http://schemas.microsoft.com/office/drawing/2014/main" id="{189D5F21-71A9-45F9-B145-7D14C80BD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Tree>
    <p:extLst>
      <p:ext uri="{BB962C8B-B14F-4D97-AF65-F5344CB8AC3E}">
        <p14:creationId xmlns:p14="http://schemas.microsoft.com/office/powerpoint/2010/main" val="98400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1066800" y="1143000"/>
            <a:ext cx="6248401" cy="5334000"/>
          </a:xfrm>
        </p:spPr>
        <p:txBody>
          <a:bodyPr/>
          <a:lstStyle/>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Shem (11:10-11)</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cs typeface="Calibri" panose="020F0502020204030204" pitchFamily="34" charset="0"/>
              </a:rPr>
              <a:t>Arphachshad</a:t>
            </a:r>
            <a:r>
              <a:rPr lang="en-US" dirty="0">
                <a:effectLst>
                  <a:outerShdw blurRad="38100" dist="38100" dir="2700000" algn="tl">
                    <a:srgbClr val="000000">
                      <a:alpha val="43137"/>
                    </a:srgbClr>
                  </a:outerShdw>
                </a:effectLst>
                <a:cs typeface="Calibri" panose="020F0502020204030204" pitchFamily="34" charset="0"/>
              </a:rPr>
              <a:t> (11:12-13)</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Shelah (11:14-15)</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Eber (11:16-17)</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Peleg (11:18-19)</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Reu (11:20-21)</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cs typeface="Calibri" panose="020F0502020204030204" pitchFamily="34" charset="0"/>
              </a:rPr>
              <a:t>Serug</a:t>
            </a:r>
            <a:r>
              <a:rPr lang="en-US" dirty="0">
                <a:effectLst>
                  <a:outerShdw blurRad="38100" dist="38100" dir="2700000" algn="tl">
                    <a:srgbClr val="000000">
                      <a:alpha val="43137"/>
                    </a:srgbClr>
                  </a:outerShdw>
                </a:effectLst>
                <a:cs typeface="Calibri" panose="020F0502020204030204" pitchFamily="34" charset="0"/>
              </a:rPr>
              <a:t> (11:22-23)</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cs typeface="Calibri" panose="020F0502020204030204" pitchFamily="34" charset="0"/>
              </a:rPr>
              <a:t>Nahor</a:t>
            </a:r>
            <a:r>
              <a:rPr lang="en-US" dirty="0">
                <a:effectLst>
                  <a:outerShdw blurRad="38100" dist="38100" dir="2700000" algn="tl">
                    <a:srgbClr val="000000">
                      <a:alpha val="43137"/>
                    </a:srgbClr>
                  </a:outerShdw>
                </a:effectLst>
                <a:cs typeface="Calibri" panose="020F0502020204030204" pitchFamily="34" charset="0"/>
              </a:rPr>
              <a:t> (11:24-25)</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cs typeface="Calibri" panose="020F0502020204030204" pitchFamily="34" charset="0"/>
              </a:rPr>
              <a:t>Terah</a:t>
            </a:r>
            <a:r>
              <a:rPr lang="en-US" dirty="0">
                <a:effectLst>
                  <a:outerShdw blurRad="38100" dist="38100" dir="2700000" algn="tl">
                    <a:srgbClr val="000000">
                      <a:alpha val="43137"/>
                    </a:srgbClr>
                  </a:outerShdw>
                </a:effectLst>
                <a:cs typeface="Calibri" panose="020F0502020204030204" pitchFamily="34" charset="0"/>
              </a:rPr>
              <a:t> (11:26)</a:t>
            </a:r>
          </a:p>
        </p:txBody>
      </p:sp>
      <p:pic>
        <p:nvPicPr>
          <p:cNvPr id="2" name="Picture 1">
            <a:extLst>
              <a:ext uri="{FF2B5EF4-FFF2-40B4-BE49-F238E27FC236}">
                <a16:creationId xmlns:a16="http://schemas.microsoft.com/office/drawing/2014/main" id="{E742CA47-74C2-4969-B882-B4805BA0D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1873310"/>
            <a:ext cx="3657600" cy="3111380"/>
          </a:xfrm>
          <a:prstGeom prst="rect">
            <a:avLst/>
          </a:prstGeom>
        </p:spPr>
      </p:pic>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3615503" y="228600"/>
            <a:ext cx="4914900" cy="914400"/>
          </a:xfrm>
        </p:spPr>
        <p:txBody>
          <a:bodyPr/>
          <a:lstStyle/>
          <a:p>
            <a:pPr algn="ctr" eaLnBrk="1" hangingPunct="1"/>
            <a:r>
              <a:rPr lang="en-US" sz="3600" dirty="0">
                <a:effectLst>
                  <a:outerShdw blurRad="38100" dist="38100" dir="2700000" algn="tl">
                    <a:srgbClr val="000000">
                      <a:alpha val="43137"/>
                    </a:srgbClr>
                  </a:outerShdw>
                </a:effectLst>
              </a:rPr>
              <a:t>Genesis 11:10-26 Outline</a:t>
            </a:r>
          </a:p>
        </p:txBody>
      </p:sp>
    </p:spTree>
    <p:extLst>
      <p:ext uri="{BB962C8B-B14F-4D97-AF65-F5344CB8AC3E}">
        <p14:creationId xmlns:p14="http://schemas.microsoft.com/office/powerpoint/2010/main" val="149742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1066800" y="1143000"/>
            <a:ext cx="6248401" cy="5334000"/>
          </a:xfrm>
        </p:spPr>
        <p:txBody>
          <a:bodyPr/>
          <a:lstStyle/>
          <a:p>
            <a:pPr marL="800100" lvl="1" indent="-800100" eaLnBrk="1" hangingPunct="1">
              <a:spcBef>
                <a:spcPts val="0"/>
              </a:spcBef>
              <a:spcAft>
                <a:spcPts val="9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Shem (11:10-11)</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cs typeface="Calibri" panose="020F0502020204030204" pitchFamily="34" charset="0"/>
              </a:rPr>
              <a:t>Arphachshad</a:t>
            </a:r>
            <a:r>
              <a:rPr lang="en-US" dirty="0">
                <a:effectLst>
                  <a:outerShdw blurRad="38100" dist="38100" dir="2700000" algn="tl">
                    <a:srgbClr val="000000">
                      <a:alpha val="43137"/>
                    </a:srgbClr>
                  </a:outerShdw>
                </a:effectLst>
                <a:cs typeface="Calibri" panose="020F0502020204030204" pitchFamily="34" charset="0"/>
              </a:rPr>
              <a:t> (11:12-13)</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Shelah (11:14-15)</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Eber (11:16-17)</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Peleg (11:18-19)</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Reu (11:20-21)</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cs typeface="Calibri" panose="020F0502020204030204" pitchFamily="34" charset="0"/>
              </a:rPr>
              <a:t>Serug</a:t>
            </a:r>
            <a:r>
              <a:rPr lang="en-US" dirty="0">
                <a:effectLst>
                  <a:outerShdw blurRad="38100" dist="38100" dir="2700000" algn="tl">
                    <a:srgbClr val="000000">
                      <a:alpha val="43137"/>
                    </a:srgbClr>
                  </a:outerShdw>
                </a:effectLst>
                <a:cs typeface="Calibri" panose="020F0502020204030204" pitchFamily="34" charset="0"/>
              </a:rPr>
              <a:t> (11:22-23)</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cs typeface="Calibri" panose="020F0502020204030204" pitchFamily="34" charset="0"/>
              </a:rPr>
              <a:t>Nahor</a:t>
            </a:r>
            <a:r>
              <a:rPr lang="en-US" dirty="0">
                <a:effectLst>
                  <a:outerShdw blurRad="38100" dist="38100" dir="2700000" algn="tl">
                    <a:srgbClr val="000000">
                      <a:alpha val="43137"/>
                    </a:srgbClr>
                  </a:outerShdw>
                </a:effectLst>
                <a:cs typeface="Calibri" panose="020F0502020204030204" pitchFamily="34" charset="0"/>
              </a:rPr>
              <a:t> (11:24-25)</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b="1" u="sng" dirty="0" err="1">
                <a:solidFill>
                  <a:srgbClr val="FFFFCC"/>
                </a:solidFill>
                <a:effectLst>
                  <a:outerShdw blurRad="38100" dist="38100" dir="2700000" algn="tl">
                    <a:srgbClr val="000000">
                      <a:alpha val="43137"/>
                    </a:srgbClr>
                  </a:outerShdw>
                </a:effectLst>
                <a:cs typeface="Calibri" panose="020F0502020204030204" pitchFamily="34" charset="0"/>
              </a:rPr>
              <a:t>Terah</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(11:26)</a:t>
            </a:r>
          </a:p>
        </p:txBody>
      </p:sp>
      <p:pic>
        <p:nvPicPr>
          <p:cNvPr id="2" name="Picture 1">
            <a:extLst>
              <a:ext uri="{FF2B5EF4-FFF2-40B4-BE49-F238E27FC236}">
                <a16:creationId xmlns:a16="http://schemas.microsoft.com/office/drawing/2014/main" id="{E742CA47-74C2-4969-B882-B4805BA0D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1873310"/>
            <a:ext cx="3657600" cy="3111380"/>
          </a:xfrm>
          <a:prstGeom prst="rect">
            <a:avLst/>
          </a:prstGeom>
        </p:spPr>
      </p:pic>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3615503" y="228600"/>
            <a:ext cx="4914900" cy="914400"/>
          </a:xfrm>
        </p:spPr>
        <p:txBody>
          <a:bodyPr/>
          <a:lstStyle/>
          <a:p>
            <a:pPr algn="ctr" eaLnBrk="1" hangingPunct="1"/>
            <a:r>
              <a:rPr lang="en-US" sz="3600" dirty="0">
                <a:effectLst>
                  <a:outerShdw blurRad="38100" dist="38100" dir="2700000" algn="tl">
                    <a:srgbClr val="000000">
                      <a:alpha val="43137"/>
                    </a:srgbClr>
                  </a:outerShdw>
                </a:effectLst>
              </a:rPr>
              <a:t>Genesis 11:10-26 Outline</a:t>
            </a:r>
          </a:p>
        </p:txBody>
      </p:sp>
    </p:spTree>
    <p:extLst>
      <p:ext uri="{BB962C8B-B14F-4D97-AF65-F5344CB8AC3E}">
        <p14:creationId xmlns:p14="http://schemas.microsoft.com/office/powerpoint/2010/main" val="53514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A254E9F-57EC-49DB-BB63-5454BEF2A0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09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Three Concluding Observations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 11:10-26)</a:t>
            </a:r>
          </a:p>
        </p:txBody>
      </p:sp>
      <p:sp>
        <p:nvSpPr>
          <p:cNvPr id="131075" name="Rectangle 3"/>
          <p:cNvSpPr>
            <a:spLocks noGrp="1" noChangeArrowheads="1"/>
          </p:cNvSpPr>
          <p:nvPr>
            <p:ph type="body" idx="1"/>
          </p:nvPr>
        </p:nvSpPr>
        <p:spPr>
          <a:xfrm>
            <a:off x="1524000" y="1828800"/>
            <a:ext cx="9144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Antediluvian and Patriarchal overlap</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Shorter patriarchal ages indicate changed world conditions </a:t>
            </a:r>
          </a:p>
        </p:txBody>
      </p:sp>
      <p:pic>
        <p:nvPicPr>
          <p:cNvPr id="6" name="Picture 5">
            <a:extLst>
              <a:ext uri="{FF2B5EF4-FFF2-40B4-BE49-F238E27FC236}">
                <a16:creationId xmlns:a16="http://schemas.microsoft.com/office/drawing/2014/main" id="{FA306745-6330-478D-9171-AB870A9CD6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48147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09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Three Concluding Observations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 11:10-26)</a:t>
            </a:r>
          </a:p>
        </p:txBody>
      </p:sp>
      <p:sp>
        <p:nvSpPr>
          <p:cNvPr id="131075" name="Rectangle 3"/>
          <p:cNvSpPr>
            <a:spLocks noGrp="1" noChangeArrowheads="1"/>
          </p:cNvSpPr>
          <p:nvPr>
            <p:ph type="body" idx="1"/>
          </p:nvPr>
        </p:nvSpPr>
        <p:spPr>
          <a:xfrm>
            <a:off x="1524000" y="1828800"/>
            <a:ext cx="9144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Antediluvian and Patriarchal overlap</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Shorter patriarchal ages indicate changed world conditions </a:t>
            </a:r>
          </a:p>
        </p:txBody>
      </p:sp>
      <p:pic>
        <p:nvPicPr>
          <p:cNvPr id="6" name="Picture 5">
            <a:extLst>
              <a:ext uri="{FF2B5EF4-FFF2-40B4-BE49-F238E27FC236}">
                <a16:creationId xmlns:a16="http://schemas.microsoft.com/office/drawing/2014/main" id="{A7365252-72CC-4B44-8AEC-3256C71319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241068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09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Three Concluding Observations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 11:10-26)</a:t>
            </a:r>
          </a:p>
        </p:txBody>
      </p:sp>
      <p:sp>
        <p:nvSpPr>
          <p:cNvPr id="131075" name="Rectangle 3"/>
          <p:cNvSpPr>
            <a:spLocks noGrp="1" noChangeArrowheads="1"/>
          </p:cNvSpPr>
          <p:nvPr>
            <p:ph type="body" idx="1"/>
          </p:nvPr>
        </p:nvSpPr>
        <p:spPr>
          <a:xfrm>
            <a:off x="1524000" y="1828800"/>
            <a:ext cx="9144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Antediluvian and Patriarchal overlap</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Shorter patriarchal ages indicate changed world conditions </a:t>
            </a:r>
          </a:p>
          <a:p>
            <a:pPr marL="457200" lvl="2" indent="-457200" eaLnBrk="1" hangingPunct="1">
              <a:spcBef>
                <a:spcPts val="0"/>
              </a:spcBef>
              <a:spcAft>
                <a:spcPts val="3000"/>
              </a:spcAft>
              <a:buClr>
                <a:srgbClr val="CC66FF"/>
              </a:buClr>
              <a:buSzPct val="100000"/>
              <a:buFont typeface="+mj-lt"/>
              <a:buAutoNum type="alphaUcPeriod"/>
              <a:defRPr/>
            </a:pPr>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7365252-72CC-4B44-8AEC-3256C71319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763385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85801" y="1371600"/>
            <a:ext cx="108203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only four life spans link together the continuity of tradition from Adam to Jacob, and these make three links. The four life spans are Adam, Lamech, Shem and Jacob. The three links are </a:t>
            </a:r>
            <a:r>
              <a:rPr lang="en-US" b="1" u="sng" dirty="0">
                <a:solidFill>
                  <a:srgbClr val="FFFFCC"/>
                </a:solidFill>
                <a:effectLst>
                  <a:outerShdw blurRad="38100" dist="38100" dir="2700000" algn="tl">
                    <a:srgbClr val="000000">
                      <a:alpha val="43137"/>
                    </a:srgbClr>
                  </a:outerShdw>
                </a:effectLst>
              </a:rPr>
              <a:t>from Adam to Lamech</a:t>
            </a:r>
            <a:r>
              <a:rPr lang="en-US" dirty="0">
                <a:effectLst>
                  <a:outerShdw blurRad="38100" dist="38100" dir="2700000" algn="tl">
                    <a:srgbClr val="000000">
                      <a:alpha val="43137"/>
                    </a:srgbClr>
                  </a:outerShdw>
                </a:effectLst>
              </a:rPr>
              <a:t>, since Adam was living when Lamech was born; </a:t>
            </a:r>
            <a:r>
              <a:rPr lang="en-US" b="1" u="sng" dirty="0">
                <a:solidFill>
                  <a:srgbClr val="FFFFCC"/>
                </a:solidFill>
                <a:effectLst>
                  <a:outerShdw blurRad="38100" dist="38100" dir="2700000" algn="tl">
                    <a:srgbClr val="000000">
                      <a:alpha val="43137"/>
                    </a:srgbClr>
                  </a:outerShdw>
                </a:effectLst>
              </a:rPr>
              <a:t>from Lamech to Shem</a:t>
            </a:r>
            <a:r>
              <a:rPr lang="en-US" dirty="0">
                <a:effectLst>
                  <a:outerShdw blurRad="38100" dist="38100" dir="2700000" algn="tl">
                    <a:srgbClr val="000000">
                      <a:alpha val="43137"/>
                    </a:srgbClr>
                  </a:outerShdw>
                </a:effectLst>
              </a:rPr>
              <a:t>, since Lamech was living when Shem was born; and </a:t>
            </a:r>
            <a:r>
              <a:rPr lang="en-US" b="1" u="sng" dirty="0">
                <a:solidFill>
                  <a:srgbClr val="FFFFCC"/>
                </a:solidFill>
                <a:effectLst>
                  <a:outerShdw blurRad="38100" dist="38100" dir="2700000" algn="tl">
                    <a:srgbClr val="000000">
                      <a:alpha val="43137"/>
                    </a:srgbClr>
                  </a:outerShdw>
                </a:effectLst>
              </a:rPr>
              <a:t>from Shem to Isaac and Jacob</a:t>
            </a:r>
            <a:r>
              <a:rPr lang="en-US" dirty="0">
                <a:effectLst>
                  <a:outerShdw blurRad="38100" dist="38100" dir="2700000" algn="tl">
                    <a:srgbClr val="000000">
                      <a:alpha val="43137"/>
                    </a:srgbClr>
                  </a:outerShdw>
                </a:effectLst>
              </a:rPr>
              <a:t>, since Shem was still living when both Isaac and Jacob were born. Therefore, there are not many gaps in the tradition to retain the history.</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232</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9177A0A8-7643-4D6A-AAA5-7A94A900BC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5007168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5765" y="137160"/>
            <a:ext cx="8660470" cy="658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652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purifiedbyfaith.com/CreationEvolution/Genesis5and11/Images/Geneaologies5and11.gif"/>
          <p:cNvPicPr>
            <a:picLocks noChangeAspect="1" noChangeArrowheads="1"/>
          </p:cNvPicPr>
          <p:nvPr/>
        </p:nvPicPr>
        <p:blipFill>
          <a:blip r:embed="rId2" cstate="print"/>
          <a:srcRect/>
          <a:stretch>
            <a:fillRect/>
          </a:stretch>
        </p:blipFill>
        <p:spPr bwMode="auto">
          <a:xfrm>
            <a:off x="1274252" y="228600"/>
            <a:ext cx="964349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4767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85801" y="1371600"/>
            <a:ext cx="108203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Along this line, the following points should be made: Noah lived until </a:t>
            </a:r>
            <a:r>
              <a:rPr lang="en-US" dirty="0" err="1">
                <a:effectLst>
                  <a:outerShdw blurRad="38100" dist="38100" dir="2700000" algn="tl">
                    <a:srgbClr val="000000">
                      <a:alpha val="43137"/>
                    </a:srgbClr>
                  </a:outerShdw>
                </a:effectLst>
              </a:rPr>
              <a:t>Terah</a:t>
            </a:r>
            <a:r>
              <a:rPr lang="en-US" dirty="0">
                <a:effectLst>
                  <a:outerShdw blurRad="38100" dist="38100" dir="2700000" algn="tl">
                    <a:srgbClr val="000000">
                      <a:alpha val="43137"/>
                    </a:srgbClr>
                  </a:outerShdw>
                </a:effectLst>
              </a:rPr>
              <a:t>, the father of Abraham, was 128 years old; Shem and Eber outlived </a:t>
            </a:r>
            <a:r>
              <a:rPr lang="en-US" dirty="0" err="1">
                <a:effectLst>
                  <a:outerShdw blurRad="38100" dist="38100" dir="2700000" algn="tl">
                    <a:srgbClr val="000000">
                      <a:alpha val="43137"/>
                    </a:srgbClr>
                  </a:outerShdw>
                </a:effectLst>
              </a:rPr>
              <a:t>Terah</a:t>
            </a:r>
            <a:r>
              <a:rPr lang="en-US" dirty="0">
                <a:effectLst>
                  <a:outerShdw blurRad="38100" dist="38100" dir="2700000" algn="tl">
                    <a:srgbClr val="000000">
                      <a:alpha val="43137"/>
                    </a:srgbClr>
                  </a:outerShdw>
                </a:effectLst>
              </a:rPr>
              <a:t>; Eber outlived Abraham; and, based upon when </a:t>
            </a:r>
            <a:r>
              <a:rPr lang="en-US" dirty="0" err="1">
                <a:effectLst>
                  <a:outerShdw blurRad="38100" dist="38100" dir="2700000" algn="tl">
                    <a:srgbClr val="000000">
                      <a:alpha val="43137"/>
                    </a:srgbClr>
                  </a:outerShdw>
                </a:effectLst>
              </a:rPr>
              <a:t>Terah</a:t>
            </a:r>
            <a:r>
              <a:rPr lang="en-US" dirty="0">
                <a:effectLst>
                  <a:outerShdw blurRad="38100" dist="38100" dir="2700000" algn="tl">
                    <a:srgbClr val="000000">
                      <a:alpha val="43137"/>
                    </a:srgbClr>
                  </a:outerShdw>
                </a:effectLst>
              </a:rPr>
              <a:t> died, Shem died when Isaac or Jacob was 48 years old…So as to the question of how history was maintained and how the tradition was kept, there is really no problem here because quite a bit of overlapping occurs within these genealogies.</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232</a:t>
            </a:r>
          </a:p>
        </p:txBody>
      </p:sp>
      <p:pic>
        <p:nvPicPr>
          <p:cNvPr id="7" name="Picture 6">
            <a:extLst>
              <a:ext uri="{FF2B5EF4-FFF2-40B4-BE49-F238E27FC236}">
                <a16:creationId xmlns:a16="http://schemas.microsoft.com/office/drawing/2014/main" id="{6F7262DE-23A2-4CCF-B2AD-231105D7B1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8" name="Picture 7">
            <a:extLst>
              <a:ext uri="{FF2B5EF4-FFF2-40B4-BE49-F238E27FC236}">
                <a16:creationId xmlns:a16="http://schemas.microsoft.com/office/drawing/2014/main" id="{1CC3F7E3-D29B-4891-A86A-6D59D1AD5B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421431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09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Three Concluding Observations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 11:10-26)</a:t>
            </a:r>
          </a:p>
        </p:txBody>
      </p:sp>
      <p:sp>
        <p:nvSpPr>
          <p:cNvPr id="131075" name="Rectangle 3"/>
          <p:cNvSpPr>
            <a:spLocks noGrp="1" noChangeArrowheads="1"/>
          </p:cNvSpPr>
          <p:nvPr>
            <p:ph type="body" idx="1"/>
          </p:nvPr>
        </p:nvSpPr>
        <p:spPr>
          <a:xfrm>
            <a:off x="1524000" y="1828800"/>
            <a:ext cx="9144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Antediluvian and Patriarchal overlap</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Shorter patriarchal ages indicate changed world conditions </a:t>
            </a:r>
          </a:p>
          <a:p>
            <a:pPr marL="457200" lvl="2" indent="-457200" eaLnBrk="1" hangingPunct="1">
              <a:spcBef>
                <a:spcPts val="0"/>
              </a:spcBef>
              <a:spcAft>
                <a:spcPts val="3000"/>
              </a:spcAft>
              <a:buClr>
                <a:srgbClr val="CC66FF"/>
              </a:buClr>
              <a:buSzPct val="100000"/>
              <a:buFont typeface="+mj-lt"/>
              <a:buAutoNum type="alphaUcPeriod"/>
              <a:defRPr/>
            </a:pPr>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7365252-72CC-4B44-8AEC-3256C71319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269162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31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180960993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5765" y="137160"/>
            <a:ext cx="8660470" cy="658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98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descr="Image result for what was the average age of the patriarchs mentioned in genesis 5 and 11"/>
          <p:cNvPicPr>
            <a:picLocks noChangeAspect="1" noChangeArrowheads="1"/>
          </p:cNvPicPr>
          <p:nvPr/>
        </p:nvPicPr>
        <p:blipFill rotWithShape="1">
          <a:blip r:embed="rId2" cstate="print"/>
          <a:srcRect t="4427" r="8162" b="7032"/>
          <a:stretch/>
        </p:blipFill>
        <p:spPr bwMode="auto">
          <a:xfrm>
            <a:off x="1322312" y="228600"/>
            <a:ext cx="9547376" cy="6400800"/>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277979546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06780-84A7-43F0-B23C-A71AFE90D11D}"/>
              </a:ext>
            </a:extLst>
          </p:cNvPr>
          <p:cNvPicPr>
            <a:picLocks noChangeAspect="1"/>
          </p:cNvPicPr>
          <p:nvPr/>
        </p:nvPicPr>
        <p:blipFill>
          <a:blip r:embed="rId2"/>
          <a:stretch>
            <a:fillRect/>
          </a:stretch>
        </p:blipFill>
        <p:spPr>
          <a:xfrm>
            <a:off x="1248345" y="137160"/>
            <a:ext cx="9695310" cy="6583680"/>
          </a:xfrm>
          <a:prstGeom prst="rect">
            <a:avLst/>
          </a:prstGeom>
        </p:spPr>
      </p:pic>
    </p:spTree>
    <p:extLst>
      <p:ext uri="{BB962C8B-B14F-4D97-AF65-F5344CB8AC3E}">
        <p14:creationId xmlns:p14="http://schemas.microsoft.com/office/powerpoint/2010/main" val="33869467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1447800" y="152400"/>
            <a:ext cx="8737600"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857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2800" dirty="0">
                <a:solidFill>
                  <a:schemeClr val="tx1"/>
                </a:solidFill>
                <a:effectLst>
                  <a:outerShdw blurRad="38100" dist="38100" dir="2700000" algn="tl">
                    <a:srgbClr val="000000"/>
                  </a:outerShdw>
                </a:effectLst>
                <a:ea typeface="+mn-ea"/>
                <a:cs typeface="+mn-cs"/>
              </a:rPr>
              <a:t>(Gen 1:6-8)</a:t>
            </a:r>
            <a:endParaRPr lang="en-US" sz="3200" dirty="0">
              <a:solidFill>
                <a:schemeClr val="tx1"/>
              </a:solidFill>
              <a:effectLst>
                <a:outerShdw blurRad="38100" dist="38100" dir="2700000" algn="tl">
                  <a:srgbClr val="000000"/>
                </a:outerShdw>
              </a:effectLst>
              <a:ea typeface="+mn-ea"/>
              <a:cs typeface="+mn-cs"/>
            </a:endParaRPr>
          </a:p>
        </p:txBody>
      </p:sp>
      <p:sp>
        <p:nvSpPr>
          <p:cNvPr id="78851" name="Rectangle 3"/>
          <p:cNvSpPr>
            <a:spLocks noGrp="1" noChangeArrowheads="1"/>
          </p:cNvSpPr>
          <p:nvPr>
            <p:ph type="body" idx="1"/>
          </p:nvPr>
        </p:nvSpPr>
        <p:spPr>
          <a:xfrm>
            <a:off x="1866900" y="1600201"/>
            <a:ext cx="8458200" cy="4460875"/>
          </a:xfrm>
        </p:spPr>
        <p:txBody>
          <a:bodyPr/>
          <a:lstStyle/>
          <a:p>
            <a:pPr marL="461963" indent="-461963" algn="just" eaLnBrk="1" hangingPunct="1">
              <a:spcBef>
                <a:spcPts val="0"/>
              </a:spcBef>
              <a:spcAft>
                <a:spcPts val="2400"/>
              </a:spcAft>
              <a:defRPr/>
            </a:pPr>
            <a:r>
              <a:rPr lang="en-US" dirty="0"/>
              <a:t>Implied – Gen. 1:6-7; Ps. 148:4</a:t>
            </a:r>
          </a:p>
          <a:p>
            <a:pPr marL="461963" indent="-461963" algn="just" eaLnBrk="1" hangingPunct="1">
              <a:spcBef>
                <a:spcPts val="0"/>
              </a:spcBef>
              <a:spcAft>
                <a:spcPts val="2400"/>
              </a:spcAft>
              <a:defRPr/>
            </a:pPr>
            <a:r>
              <a:rPr lang="en-US" dirty="0"/>
              <a:t>Explains</a:t>
            </a:r>
          </a:p>
          <a:p>
            <a:pPr marL="914400" lvl="1" indent="-457200" algn="just" eaLnBrk="1" hangingPunct="1">
              <a:spcBef>
                <a:spcPts val="0"/>
              </a:spcBef>
              <a:spcAft>
                <a:spcPts val="2400"/>
              </a:spcAft>
              <a:defRPr/>
            </a:pPr>
            <a:r>
              <a:rPr lang="en-US" sz="2800" dirty="0"/>
              <a:t>Long life spans of early man – Gen. 5:5, 27</a:t>
            </a:r>
          </a:p>
          <a:p>
            <a:pPr marL="914400" lvl="1" indent="-457200" algn="just" eaLnBrk="1" hangingPunct="1">
              <a:spcBef>
                <a:spcPts val="0"/>
              </a:spcBef>
              <a:spcAft>
                <a:spcPts val="2400"/>
              </a:spcAft>
              <a:defRPr/>
            </a:pPr>
            <a:r>
              <a:rPr lang="en-US" sz="2800" dirty="0"/>
              <a:t>Strange beasts – (Gen. 1:24-25; Job 40‒41)</a:t>
            </a:r>
          </a:p>
          <a:p>
            <a:pPr marL="914400" lvl="1" indent="-457200" algn="just" eaLnBrk="1" hangingPunct="1">
              <a:spcBef>
                <a:spcPts val="0"/>
              </a:spcBef>
              <a:spcAft>
                <a:spcPts val="2400"/>
              </a:spcAft>
              <a:defRPr/>
            </a:pPr>
            <a:r>
              <a:rPr lang="en-US" sz="2800" dirty="0"/>
              <a:t>Where the flood waters came from – (Gen. 2:5-6)</a:t>
            </a:r>
          </a:p>
          <a:p>
            <a:pPr marL="914400" lvl="1" indent="-457200" algn="just" eaLnBrk="1" hangingPunct="1">
              <a:spcBef>
                <a:spcPts val="0"/>
              </a:spcBef>
              <a:spcAft>
                <a:spcPts val="2400"/>
              </a:spcAft>
              <a:defRPr/>
            </a:pPr>
            <a:r>
              <a:rPr lang="en-US" sz="2800" dirty="0"/>
              <a:t>Why man’s post-flood life span cut short – (Gen. 11:24-25)</a:t>
            </a:r>
          </a:p>
        </p:txBody>
      </p:sp>
      <p:pic>
        <p:nvPicPr>
          <p:cNvPr id="6" name="Picture 5">
            <a:extLst>
              <a:ext uri="{FF2B5EF4-FFF2-40B4-BE49-F238E27FC236}">
                <a16:creationId xmlns:a16="http://schemas.microsoft.com/office/drawing/2014/main" id="{C82124A3-17D9-4E6B-828B-0A003C2152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294731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076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Eight-Fold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11:10-11</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24931" name="Rectangle 3"/>
          <p:cNvSpPr>
            <a:spLocks noGrp="1" noChangeArrowheads="1"/>
          </p:cNvSpPr>
          <p:nvPr>
            <p:ph type="body" idx="1"/>
          </p:nvPr>
        </p:nvSpPr>
        <p:spPr>
          <a:xfrm>
            <a:off x="838200" y="1371600"/>
            <a:ext cx="6629400" cy="5105400"/>
          </a:xfrm>
        </p:spPr>
        <p:txBody>
          <a:bodyPr/>
          <a:lstStyle/>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Generation of Shem: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First</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Shem</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Name</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of seed son: </a:t>
            </a:r>
            <a:r>
              <a:rPr lang="en-US" b="1" u="sng" dirty="0" err="1">
                <a:solidFill>
                  <a:srgbClr val="FFFFCC"/>
                </a:solidFill>
                <a:effectLst>
                  <a:outerShdw blurRad="38100" dist="38100" dir="2700000" algn="tl">
                    <a:srgbClr val="000000">
                      <a:alpha val="43137"/>
                    </a:srgbClr>
                  </a:outerShdw>
                </a:effectLst>
                <a:cs typeface="Calibri" panose="020F0502020204030204" pitchFamily="34" charset="0"/>
              </a:rPr>
              <a:t>Arphachshad</a:t>
            </a:r>
            <a:endParaRPr lang="en-US" b="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100 years</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500 years</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600 years</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6" name="Picture 5">
            <a:extLst>
              <a:ext uri="{FF2B5EF4-FFF2-40B4-BE49-F238E27FC236}">
                <a16:creationId xmlns:a16="http://schemas.microsoft.com/office/drawing/2014/main" id="{7BCD5DAC-9573-4805-9925-0813BFB29F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1873310"/>
            <a:ext cx="3657600" cy="3111380"/>
          </a:xfrm>
          <a:prstGeom prst="rect">
            <a:avLst/>
          </a:prstGeom>
        </p:spPr>
      </p:pic>
    </p:spTree>
    <p:extLst>
      <p:ext uri="{BB962C8B-B14F-4D97-AF65-F5344CB8AC3E}">
        <p14:creationId xmlns:p14="http://schemas.microsoft.com/office/powerpoint/2010/main" val="81173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076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Eight-Fold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11:12-13</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24931" name="Rectangle 3"/>
          <p:cNvSpPr>
            <a:spLocks noGrp="1" noChangeArrowheads="1"/>
          </p:cNvSpPr>
          <p:nvPr>
            <p:ph type="body" idx="1"/>
          </p:nvPr>
        </p:nvSpPr>
        <p:spPr>
          <a:xfrm>
            <a:off x="838200" y="1371600"/>
            <a:ext cx="6629400" cy="5105400"/>
          </a:xfrm>
        </p:spPr>
        <p:txBody>
          <a:bodyPr/>
          <a:lstStyle/>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Generation of Shem: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Second</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t>
            </a:r>
            <a:r>
              <a:rPr lang="en-US" b="1" u="sng" dirty="0" err="1">
                <a:solidFill>
                  <a:srgbClr val="FFFFCC"/>
                </a:solidFill>
                <a:effectLst>
                  <a:outerShdw blurRad="38100" dist="38100" dir="2700000" algn="tl">
                    <a:srgbClr val="000000">
                      <a:alpha val="43137"/>
                    </a:srgbClr>
                  </a:outerShdw>
                </a:effectLst>
                <a:cs typeface="Calibri" panose="020F0502020204030204" pitchFamily="34" charset="0"/>
              </a:rPr>
              <a:t>Arphachshad</a:t>
            </a:r>
            <a:endParaRPr lang="en-US" b="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Unclear</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of seed 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Shelah</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35 years</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403 years</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438 years</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6" name="Picture 5">
            <a:extLst>
              <a:ext uri="{FF2B5EF4-FFF2-40B4-BE49-F238E27FC236}">
                <a16:creationId xmlns:a16="http://schemas.microsoft.com/office/drawing/2014/main" id="{79F4D70E-0D26-41E3-9E1B-683849C2AD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1873310"/>
            <a:ext cx="3657600" cy="3111380"/>
          </a:xfrm>
          <a:prstGeom prst="rect">
            <a:avLst/>
          </a:prstGeom>
        </p:spPr>
      </p:pic>
    </p:spTree>
    <p:extLst>
      <p:ext uri="{BB962C8B-B14F-4D97-AF65-F5344CB8AC3E}">
        <p14:creationId xmlns:p14="http://schemas.microsoft.com/office/powerpoint/2010/main" val="105133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85801" y="1371600"/>
            <a:ext cx="10820399" cy="29718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…there is a gradual decrease in the age of man. A sharp drop occurs between Shem and Arpachshad, between the first and second generation, during which time </a:t>
            </a:r>
            <a:r>
              <a:rPr lang="en-US" b="1" u="sng" dirty="0">
                <a:solidFill>
                  <a:srgbClr val="FFFFCC"/>
                </a:solidFill>
                <a:effectLst>
                  <a:outerShdw blurRad="38100" dist="38100" dir="2700000" algn="tl">
                    <a:srgbClr val="000000">
                      <a:alpha val="43137"/>
                    </a:srgbClr>
                  </a:outerShdw>
                </a:effectLst>
              </a:rPr>
              <a:t>the Flood</a:t>
            </a:r>
            <a:r>
              <a:rPr lang="en-US" dirty="0">
                <a:effectLst>
                  <a:outerShdw blurRad="38100" dist="38100" dir="2700000" algn="tl">
                    <a:srgbClr val="000000">
                      <a:alpha val="43137"/>
                    </a:srgbClr>
                  </a:outerShdw>
                </a:effectLst>
              </a:rPr>
              <a:t> occurred. What probably caused the sudden decrease was the Flood. This was part of God’s divine judgment on humanity.” </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231</a:t>
            </a:r>
          </a:p>
        </p:txBody>
      </p:sp>
      <p:pic>
        <p:nvPicPr>
          <p:cNvPr id="7" name="Picture 6">
            <a:extLst>
              <a:ext uri="{FF2B5EF4-FFF2-40B4-BE49-F238E27FC236}">
                <a16:creationId xmlns:a16="http://schemas.microsoft.com/office/drawing/2014/main" id="{DCA8E5BF-BB29-4638-BD5C-8C9ADDBE00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8" name="Picture 7">
            <a:extLst>
              <a:ext uri="{FF2B5EF4-FFF2-40B4-BE49-F238E27FC236}">
                <a16:creationId xmlns:a16="http://schemas.microsoft.com/office/drawing/2014/main" id="{E16670DD-BA45-494C-989B-D5E4806E33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36807097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076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Eight-Fold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11:16-17</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24931" name="Rectangle 3"/>
          <p:cNvSpPr>
            <a:spLocks noGrp="1" noChangeArrowheads="1"/>
          </p:cNvSpPr>
          <p:nvPr>
            <p:ph type="body" idx="1"/>
          </p:nvPr>
        </p:nvSpPr>
        <p:spPr>
          <a:xfrm>
            <a:off x="838200" y="1371600"/>
            <a:ext cx="6629400" cy="5105400"/>
          </a:xfrm>
        </p:spPr>
        <p:txBody>
          <a:bodyPr/>
          <a:lstStyle/>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Generation of Shem: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Fourth</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Eber</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Cross over</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of seed 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Peleg</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34 years</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430 years</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464 years</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6" name="Picture 5">
            <a:extLst>
              <a:ext uri="{FF2B5EF4-FFF2-40B4-BE49-F238E27FC236}">
                <a16:creationId xmlns:a16="http://schemas.microsoft.com/office/drawing/2014/main" id="{184DFEFD-D861-4DAD-81FE-972DAF02F2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1873310"/>
            <a:ext cx="3657600" cy="3111380"/>
          </a:xfrm>
          <a:prstGeom prst="rect">
            <a:avLst/>
          </a:prstGeom>
        </p:spPr>
      </p:pic>
    </p:spTree>
    <p:extLst>
      <p:ext uri="{BB962C8B-B14F-4D97-AF65-F5344CB8AC3E}">
        <p14:creationId xmlns:p14="http://schemas.microsoft.com/office/powerpoint/2010/main" val="3677399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076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Eight-Fold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11:18-19</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24931" name="Rectangle 3"/>
          <p:cNvSpPr>
            <a:spLocks noGrp="1" noChangeArrowheads="1"/>
          </p:cNvSpPr>
          <p:nvPr>
            <p:ph type="body" idx="1"/>
          </p:nvPr>
        </p:nvSpPr>
        <p:spPr>
          <a:xfrm>
            <a:off x="838200" y="1371600"/>
            <a:ext cx="6629400" cy="5105400"/>
          </a:xfrm>
        </p:spPr>
        <p:txBody>
          <a:bodyPr/>
          <a:lstStyle/>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Generation of Shem: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Fifth</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Peleg</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Division</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of seed 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Reu</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30 years</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209 years</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239 years</a:t>
            </a:r>
          </a:p>
          <a:p>
            <a:pPr marL="457200" lvl="1" indent="-457200" eaLnBrk="1" hangingPunct="1">
              <a:spcBef>
                <a:spcPts val="0"/>
              </a:spcBef>
              <a:spcAft>
                <a:spcPts val="12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6" name="Picture 5">
            <a:extLst>
              <a:ext uri="{FF2B5EF4-FFF2-40B4-BE49-F238E27FC236}">
                <a16:creationId xmlns:a16="http://schemas.microsoft.com/office/drawing/2014/main" id="{25D20AC8-CC8F-40DD-818C-2EA2711C40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1873310"/>
            <a:ext cx="3657600" cy="3111380"/>
          </a:xfrm>
          <a:prstGeom prst="rect">
            <a:avLst/>
          </a:prstGeom>
        </p:spPr>
      </p:pic>
    </p:spTree>
    <p:extLst>
      <p:ext uri="{BB962C8B-B14F-4D97-AF65-F5344CB8AC3E}">
        <p14:creationId xmlns:p14="http://schemas.microsoft.com/office/powerpoint/2010/main" val="1984271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9184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second sharp drop occurs between Eber and Peleg, which are the fourth and fifth generations. It was between the fourth and fifth generation that </a:t>
            </a:r>
            <a:r>
              <a:rPr lang="en-US" b="1" u="sng" dirty="0">
                <a:solidFill>
                  <a:srgbClr val="FFFFCC"/>
                </a:solidFill>
                <a:effectLst>
                  <a:outerShdw blurRad="38100" dist="38100" dir="2700000" algn="tl">
                    <a:srgbClr val="000000">
                      <a:alpha val="43137"/>
                    </a:srgbClr>
                  </a:outerShdw>
                </a:effectLst>
              </a:rPr>
              <a:t>the Tower of Babel</a:t>
            </a:r>
            <a:r>
              <a:rPr lang="en-US" dirty="0">
                <a:effectLst>
                  <a:outerShdw blurRad="38100" dist="38100" dir="2700000" algn="tl">
                    <a:srgbClr val="000000">
                      <a:alpha val="43137"/>
                    </a:srgbClr>
                  </a:outerShdw>
                </a:effectLst>
              </a:rPr>
              <a:t> event occurred. Therefore, with these two divine judgments, a sharp drop in the longevity of man occurs. If the canopy theory is correct, that might account for it. However, even without the canopy theory, divine judgment will easily account for this decrease, because it is following the divine judgments that the sharp drops occurred.” </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a:t>
            </a:r>
            <a:r>
              <a:rPr lang="en-US" altLang="en-US" sz="1800" dirty="0">
                <a:effectLst>
                  <a:outerShdw blurRad="38100" dist="38100" dir="2700000" algn="tl">
                    <a:srgbClr val="000000"/>
                  </a:outerShdw>
                </a:effectLst>
                <a:latin typeface="Calibri" panose="020F0502020204030204" pitchFamily="34" charset="0"/>
                <a:cs typeface="+mn-cs"/>
              </a:rPr>
              <a:t>231-32</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642346D5-12DE-46E8-9331-2B85E84224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7309777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45474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609600" y="137144"/>
          <a:ext cx="10972800" cy="6583680"/>
        </p:xfrm>
        <a:graphic>
          <a:graphicData uri="http://schemas.openxmlformats.org/drawingml/2006/table">
            <a:tbl>
              <a:tblPr>
                <a:tableStyleId>{D7AC3CCA-C797-4891-BE02-D94E43425B78}</a:tableStyleId>
              </a:tblPr>
              <a:tblGrid>
                <a:gridCol w="457200">
                  <a:extLst>
                    <a:ext uri="{9D8B030D-6E8A-4147-A177-3AD203B41FA5}">
                      <a16:colId xmlns:a16="http://schemas.microsoft.com/office/drawing/2014/main" val="740347930"/>
                    </a:ext>
                  </a:extLst>
                </a:gridCol>
                <a:gridCol w="22098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5257800">
                  <a:extLst>
                    <a:ext uri="{9D8B030D-6E8A-4147-A177-3AD203B41FA5}">
                      <a16:colId xmlns:a16="http://schemas.microsoft.com/office/drawing/2014/main" val="2120792666"/>
                    </a:ext>
                  </a:extLst>
                </a:gridCol>
              </a:tblGrid>
              <a:tr h="73152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UNIFORMITARIANISM IS NOT BIBLICISM</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extLst>
                  <a:ext uri="{0D108BD9-81ED-4DB2-BD59-A6C34878D82A}">
                    <a16:rowId xmlns:a16="http://schemas.microsoft.com/office/drawing/2014/main" val="10000"/>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algn="ctr"/>
                      <a:r>
                        <a:rPr lang="en-US" sz="2800" b="1" dirty="0">
                          <a:latin typeface="Calibri" panose="020F0502020204030204" pitchFamily="34" charset="0"/>
                          <a:cs typeface="Calibri" panose="020F0502020204030204" pitchFamily="34" charset="0"/>
                        </a:rPr>
                        <a:t>ERA</a:t>
                      </a:r>
                    </a:p>
                  </a:txBody>
                  <a:tcPr anchor="ctr"/>
                </a:tc>
                <a:tc>
                  <a:txBody>
                    <a:bodyPr/>
                    <a:lstStyle/>
                    <a:p>
                      <a:pPr algn="ctr"/>
                      <a:r>
                        <a:rPr lang="en-US" sz="2800" b="1" dirty="0">
                          <a:solidFill>
                            <a:srgbClr val="C00000"/>
                          </a:solidFill>
                          <a:latin typeface="Calibri" panose="020F0502020204030204" pitchFamily="34" charset="0"/>
                          <a:cs typeface="Calibri" panose="020F0502020204030204" pitchFamily="34" charset="0"/>
                        </a:rPr>
                        <a:t>SCRIPTURE</a:t>
                      </a:r>
                    </a:p>
                  </a:txBody>
                  <a:tcPr anchor="ctr"/>
                </a:tc>
                <a:tc>
                  <a:txBody>
                    <a:bodyPr/>
                    <a:lstStyle/>
                    <a:p>
                      <a:pPr algn="ctr"/>
                      <a:r>
                        <a:rPr kumimoji="0" lang="en-US" sz="28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DISTINCTIVES</a:t>
                      </a:r>
                    </a:p>
                  </a:txBody>
                  <a:tcPr anchor="ctr"/>
                </a:tc>
                <a:extLst>
                  <a:ext uri="{0D108BD9-81ED-4DB2-BD59-A6C34878D82A}">
                    <a16:rowId xmlns:a16="http://schemas.microsoft.com/office/drawing/2014/main" val="10001"/>
                  </a:ext>
                </a:extLst>
              </a:tr>
              <a:tr h="640080">
                <a:tc>
                  <a:txBody>
                    <a:bodyPr/>
                    <a:lstStyle/>
                    <a:p>
                      <a:r>
                        <a:rPr lang="en-US" sz="2000" dirty="0">
                          <a:latin typeface="Calibri" panose="020F0502020204030204" pitchFamily="34" charset="0"/>
                          <a:cs typeface="Calibri" panose="020F0502020204030204" pitchFamily="34" charset="0"/>
                        </a:rPr>
                        <a:t>1.</a:t>
                      </a:r>
                    </a:p>
                  </a:txBody>
                  <a:tcPr anchor="ctr"/>
                </a:tc>
                <a:tc>
                  <a:txBody>
                    <a:bodyPr/>
                    <a:lstStyle/>
                    <a:p>
                      <a:pPr algn="ctr"/>
                      <a:r>
                        <a:rPr lang="en-US" sz="2400" dirty="0">
                          <a:latin typeface="Calibri" panose="020F0502020204030204" pitchFamily="34" charset="0"/>
                          <a:cs typeface="Calibri" panose="020F0502020204030204" pitchFamily="34" charset="0"/>
                        </a:rPr>
                        <a:t>CREATION</a:t>
                      </a:r>
                    </a:p>
                  </a:txBody>
                  <a:tcPr anchor="ctr"/>
                </a:tc>
                <a:tc>
                  <a:txBody>
                    <a:bodyPr/>
                    <a:lstStyle/>
                    <a:p>
                      <a:r>
                        <a:rPr lang="en-US" sz="2400" b="1" dirty="0">
                          <a:solidFill>
                            <a:srgbClr val="C00000"/>
                          </a:solidFill>
                          <a:latin typeface="Calibri" panose="020F0502020204030204" pitchFamily="34" charset="0"/>
                          <a:cs typeface="Calibri" panose="020F0502020204030204" pitchFamily="34" charset="0"/>
                        </a:rPr>
                        <a:t>Genesis 1-2</a:t>
                      </a:r>
                    </a:p>
                  </a:txBody>
                  <a:tcPr anchor="ctr"/>
                </a:tc>
                <a:tc>
                  <a:txBody>
                    <a:bodyPr/>
                    <a:lstStyle/>
                    <a:p>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a:t>
                      </a:r>
                    </a:p>
                  </a:txBody>
                  <a:tcPr anchor="ctr"/>
                </a:tc>
                <a:extLst>
                  <a:ext uri="{0D108BD9-81ED-4DB2-BD59-A6C34878D82A}">
                    <a16:rowId xmlns:a16="http://schemas.microsoft.com/office/drawing/2014/main" val="10002"/>
                  </a:ext>
                </a:extLst>
              </a:tr>
              <a:tr h="640080">
                <a:tc>
                  <a:txBody>
                    <a:bodyPr/>
                    <a:lstStyle/>
                    <a:p>
                      <a:r>
                        <a:rPr lang="en-US" sz="2000" dirty="0">
                          <a:latin typeface="Calibri" panose="020F0502020204030204" pitchFamily="34" charset="0"/>
                          <a:cs typeface="Calibri" panose="020F0502020204030204" pitchFamily="34" charset="0"/>
                        </a:rPr>
                        <a:t>2.</a:t>
                      </a:r>
                    </a:p>
                  </a:txBody>
                  <a:tcPr anchor="ctr"/>
                </a:tc>
                <a:tc>
                  <a:txBody>
                    <a:bodyPr/>
                    <a:lstStyle/>
                    <a:p>
                      <a:pPr algn="ctr"/>
                      <a:r>
                        <a:rPr lang="en-US" sz="2400" dirty="0">
                          <a:latin typeface="Calibri" panose="020F0502020204030204" pitchFamily="34" charset="0"/>
                          <a:cs typeface="Calibri" panose="020F0502020204030204" pitchFamily="34" charset="0"/>
                        </a:rPr>
                        <a:t>FALL</a:t>
                      </a:r>
                    </a:p>
                  </a:txBody>
                  <a:tcPr anchor="ctr"/>
                </a:tc>
                <a:tc>
                  <a:txBody>
                    <a:bodyPr/>
                    <a:lstStyle/>
                    <a:p>
                      <a:r>
                        <a:rPr lang="en-US" sz="2400" b="1" dirty="0">
                          <a:solidFill>
                            <a:srgbClr val="C00000"/>
                          </a:solidFill>
                          <a:latin typeface="Calibri" panose="020F0502020204030204" pitchFamily="34" charset="0"/>
                          <a:cs typeface="Calibri" panose="020F0502020204030204" pitchFamily="34" charset="0"/>
                        </a:rPr>
                        <a:t>Genesis 3-6</a:t>
                      </a:r>
                    </a:p>
                  </a:txBody>
                  <a:tcPr anchor="ctr"/>
                </a:tc>
                <a:tc>
                  <a:txBody>
                    <a:bodyPr/>
                    <a:lstStyle/>
                    <a:p>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Death, painful pregnancy &amp; toil, long life spans, no human government</a:t>
                      </a:r>
                    </a:p>
                  </a:txBody>
                  <a:tcPr anchor="ctr"/>
                </a:tc>
                <a:extLst>
                  <a:ext uri="{0D108BD9-81ED-4DB2-BD59-A6C34878D82A}">
                    <a16:rowId xmlns:a16="http://schemas.microsoft.com/office/drawing/2014/main" val="10003"/>
                  </a:ext>
                </a:extLst>
              </a:tr>
              <a:tr h="640080">
                <a:tc>
                  <a:txBody>
                    <a:bodyPr/>
                    <a:lstStyle/>
                    <a:p>
                      <a:r>
                        <a:rPr lang="en-US" sz="2000" dirty="0">
                          <a:latin typeface="Calibri" panose="020F0502020204030204" pitchFamily="34" charset="0"/>
                          <a:cs typeface="Calibri" panose="020F0502020204030204" pitchFamily="34" charset="0"/>
                        </a:rPr>
                        <a:t>3.</a:t>
                      </a:r>
                    </a:p>
                  </a:txBody>
                  <a:tcPr anchor="ctr"/>
                </a:tc>
                <a:tc>
                  <a:txBody>
                    <a:bodyPr/>
                    <a:lstStyle/>
                    <a:p>
                      <a:pPr algn="ctr"/>
                      <a:r>
                        <a:rPr lang="en-US" sz="2400" dirty="0">
                          <a:latin typeface="Calibri" panose="020F0502020204030204" pitchFamily="34" charset="0"/>
                          <a:cs typeface="Calibri" panose="020F0502020204030204" pitchFamily="34" charset="0"/>
                        </a:rPr>
                        <a:t>FLOOD</a:t>
                      </a:r>
                    </a:p>
                  </a:txBody>
                  <a:tcPr anchor="ctr"/>
                </a:tc>
                <a:tc>
                  <a:txBody>
                    <a:bodyPr/>
                    <a:lstStyle/>
                    <a:p>
                      <a:r>
                        <a:rPr lang="en-US" sz="2400" b="1" dirty="0">
                          <a:solidFill>
                            <a:srgbClr val="C00000"/>
                          </a:solidFill>
                          <a:latin typeface="Calibri" panose="020F0502020204030204" pitchFamily="34" charset="0"/>
                          <a:cs typeface="Calibri" panose="020F0502020204030204" pitchFamily="34" charset="0"/>
                        </a:rPr>
                        <a:t>Genesis 7-10</a:t>
                      </a:r>
                    </a:p>
                  </a:txBody>
                  <a:tcPr anchor="ctr"/>
                </a:tc>
                <a:tc>
                  <a:txBody>
                    <a:bodyPr/>
                    <a:lstStyle/>
                    <a:p>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Shorter life spans, human government, one language, no nations</a:t>
                      </a:r>
                    </a:p>
                  </a:txBody>
                  <a:tcPr anchor="ctr"/>
                </a:tc>
                <a:extLst>
                  <a:ext uri="{0D108BD9-81ED-4DB2-BD59-A6C34878D82A}">
                    <a16:rowId xmlns:a16="http://schemas.microsoft.com/office/drawing/2014/main" val="10004"/>
                  </a:ext>
                </a:extLst>
              </a:tr>
              <a:tr h="640080">
                <a:tc>
                  <a:txBody>
                    <a:bodyPr/>
                    <a:lstStyle/>
                    <a:p>
                      <a:r>
                        <a:rPr lang="en-US" sz="2000" b="1" u="none" dirty="0">
                          <a:latin typeface="Calibri" panose="020F0502020204030204" pitchFamily="34" charset="0"/>
                          <a:cs typeface="Calibri" panose="020F0502020204030204" pitchFamily="34" charset="0"/>
                        </a:rPr>
                        <a:t>4.</a:t>
                      </a:r>
                    </a:p>
                  </a:txBody>
                  <a:tcPr anchor="ctr">
                    <a:solidFill>
                      <a:srgbClr val="FFFFCC"/>
                    </a:solidFill>
                  </a:tcPr>
                </a:tc>
                <a:tc>
                  <a:txBody>
                    <a:bodyPr/>
                    <a:lstStyle/>
                    <a:p>
                      <a:pPr algn="ctr"/>
                      <a:r>
                        <a:rPr lang="en-US" sz="2400" b="1" u="sng" dirty="0">
                          <a:latin typeface="Calibri" panose="020F0502020204030204" pitchFamily="34" charset="0"/>
                          <a:cs typeface="Calibri" panose="020F0502020204030204" pitchFamily="34" charset="0"/>
                        </a:rPr>
                        <a:t>BABEL</a:t>
                      </a:r>
                    </a:p>
                  </a:txBody>
                  <a:tcPr anchor="ctr">
                    <a:solidFill>
                      <a:srgbClr val="FFFFCC"/>
                    </a:solidFill>
                  </a:tcPr>
                </a:tc>
                <a:tc>
                  <a:txBody>
                    <a:bodyPr/>
                    <a:lstStyle/>
                    <a:p>
                      <a:r>
                        <a:rPr lang="en-US" sz="2400" b="1" u="sng" dirty="0">
                          <a:solidFill>
                            <a:srgbClr val="C00000"/>
                          </a:solidFill>
                          <a:latin typeface="Calibri" panose="020F0502020204030204" pitchFamily="34" charset="0"/>
                          <a:cs typeface="Calibri" panose="020F0502020204030204" pitchFamily="34" charset="0"/>
                        </a:rPr>
                        <a:t>Genesis 11-present</a:t>
                      </a:r>
                    </a:p>
                  </a:txBody>
                  <a:tcPr anchor="ctr">
                    <a:solidFill>
                      <a:srgbClr val="FFFFCC"/>
                    </a:solidFill>
                  </a:tcPr>
                </a:tc>
                <a:tc>
                  <a:txBody>
                    <a:bodyPr/>
                    <a:lstStyle/>
                    <a:p>
                      <a:r>
                        <a:rPr kumimoji="0" lang="en-US" sz="2400" b="1" u="sng"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global government, multiple languages, nations, ethnicities</a:t>
                      </a:r>
                    </a:p>
                  </a:txBody>
                  <a:tcPr anchor="ctr">
                    <a:solidFill>
                      <a:srgbClr val="FFFFCC"/>
                    </a:solidFill>
                  </a:tcPr>
                </a:tc>
                <a:extLst>
                  <a:ext uri="{0D108BD9-81ED-4DB2-BD59-A6C34878D82A}">
                    <a16:rowId xmlns:a16="http://schemas.microsoft.com/office/drawing/2014/main" val="10005"/>
                  </a:ext>
                </a:extLst>
              </a:tr>
              <a:tr h="640080">
                <a:tc>
                  <a:txBody>
                    <a:bodyPr/>
                    <a:lstStyle/>
                    <a:p>
                      <a:r>
                        <a:rPr lang="en-US" sz="2000" dirty="0">
                          <a:latin typeface="Calibri" panose="020F0502020204030204" pitchFamily="34" charset="0"/>
                          <a:cs typeface="Calibri" panose="020F0502020204030204" pitchFamily="34" charset="0"/>
                        </a:rPr>
                        <a:t>5.</a:t>
                      </a:r>
                    </a:p>
                  </a:txBody>
                  <a:tcPr anchor="ctr"/>
                </a:tc>
                <a:tc>
                  <a:txBody>
                    <a:bodyPr/>
                    <a:lstStyle/>
                    <a:p>
                      <a:pPr algn="ctr"/>
                      <a:r>
                        <a:rPr lang="en-US" sz="2400" dirty="0">
                          <a:latin typeface="Calibri" panose="020F0502020204030204" pitchFamily="34" charset="0"/>
                          <a:cs typeface="Calibri" panose="020F0502020204030204" pitchFamily="34" charset="0"/>
                        </a:rPr>
                        <a:t>ANTICHRIST</a:t>
                      </a:r>
                    </a:p>
                  </a:txBody>
                  <a:tcPr anchor="ctr"/>
                </a:tc>
                <a:tc>
                  <a:txBody>
                    <a:bodyPr/>
                    <a:lstStyle/>
                    <a:p>
                      <a:r>
                        <a:rPr lang="en-US" sz="2400" b="1" dirty="0">
                          <a:solidFill>
                            <a:srgbClr val="C00000"/>
                          </a:solidFill>
                          <a:latin typeface="Calibri" panose="020F0502020204030204" pitchFamily="34" charset="0"/>
                          <a:cs typeface="Calibri" panose="020F0502020204030204" pitchFamily="34" charset="0"/>
                        </a:rPr>
                        <a:t>Rapture to 2</a:t>
                      </a:r>
                      <a:r>
                        <a:rPr lang="en-US" sz="2400" b="1" baseline="30000" dirty="0">
                          <a:solidFill>
                            <a:srgbClr val="C00000"/>
                          </a:solidFill>
                          <a:latin typeface="Calibri" panose="020F0502020204030204" pitchFamily="34" charset="0"/>
                          <a:cs typeface="Calibri" panose="020F0502020204030204" pitchFamily="34" charset="0"/>
                        </a:rPr>
                        <a:t>nd</a:t>
                      </a:r>
                      <a:r>
                        <a:rPr lang="en-US" sz="2400" b="1" dirty="0">
                          <a:solidFill>
                            <a:srgbClr val="C00000"/>
                          </a:solidFill>
                          <a:latin typeface="Calibri" panose="020F0502020204030204" pitchFamily="34" charset="0"/>
                          <a:cs typeface="Calibri" panose="020F0502020204030204" pitchFamily="34" charset="0"/>
                        </a:rPr>
                        <a:t> Advent</a:t>
                      </a:r>
                    </a:p>
                  </a:txBody>
                  <a:tcPr anchor="ctr"/>
                </a:tc>
                <a:tc>
                  <a:txBody>
                    <a:bodyPr/>
                    <a:lstStyle/>
                    <a:p>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Global government, restrainer removed</a:t>
                      </a:r>
                    </a:p>
                  </a:txBody>
                  <a:tcPr anchor="ctr"/>
                </a:tc>
                <a:extLst>
                  <a:ext uri="{0D108BD9-81ED-4DB2-BD59-A6C34878D82A}">
                    <a16:rowId xmlns:a16="http://schemas.microsoft.com/office/drawing/2014/main" val="10006"/>
                  </a:ext>
                </a:extLst>
              </a:tr>
              <a:tr h="640080">
                <a:tc>
                  <a:txBody>
                    <a:bodyPr/>
                    <a:lstStyle/>
                    <a:p>
                      <a:r>
                        <a:rPr lang="en-US" sz="2000" dirty="0">
                          <a:latin typeface="Calibri" panose="020F0502020204030204" pitchFamily="34" charset="0"/>
                          <a:cs typeface="Calibri" panose="020F0502020204030204" pitchFamily="34" charset="0"/>
                        </a:rPr>
                        <a:t>6.</a:t>
                      </a:r>
                    </a:p>
                  </a:txBody>
                  <a:tcPr anchor="ctr"/>
                </a:tc>
                <a:tc>
                  <a:txBody>
                    <a:bodyPr/>
                    <a:lstStyle/>
                    <a:p>
                      <a:pPr algn="ctr"/>
                      <a:r>
                        <a:rPr lang="en-US" sz="2400" dirty="0">
                          <a:latin typeface="Calibri" panose="020F0502020204030204" pitchFamily="34" charset="0"/>
                          <a:cs typeface="Calibri" panose="020F0502020204030204" pitchFamily="34" charset="0"/>
                        </a:rPr>
                        <a:t>KINGDOM</a:t>
                      </a:r>
                    </a:p>
                  </a:txBody>
                  <a:tcPr anchor="ctr"/>
                </a:tc>
                <a:tc>
                  <a:txBody>
                    <a:bodyPr/>
                    <a:lstStyle/>
                    <a:p>
                      <a:r>
                        <a:rPr lang="en-US" sz="2400" b="1" dirty="0">
                          <a:solidFill>
                            <a:srgbClr val="C00000"/>
                          </a:solidFill>
                          <a:latin typeface="Calibri" panose="020F0502020204030204" pitchFamily="34" charset="0"/>
                          <a:cs typeface="Calibri" panose="020F0502020204030204" pitchFamily="34" charset="0"/>
                        </a:rPr>
                        <a:t>Rev. 20:1-10</a:t>
                      </a:r>
                    </a:p>
                  </a:txBody>
                  <a:tcPr anchor="ctr"/>
                </a:tc>
                <a:tc>
                  <a:txBody>
                    <a:bodyPr/>
                    <a:lstStyle/>
                    <a:p>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Long life spans, kingdom conditions, reality of death, renovated earth</a:t>
                      </a:r>
                    </a:p>
                  </a:txBody>
                  <a:tcPr anchor="ctr"/>
                </a:tc>
                <a:extLst>
                  <a:ext uri="{0D108BD9-81ED-4DB2-BD59-A6C34878D82A}">
                    <a16:rowId xmlns:a16="http://schemas.microsoft.com/office/drawing/2014/main" val="148010455"/>
                  </a:ext>
                </a:extLst>
              </a:tr>
              <a:tr h="640080">
                <a:tc>
                  <a:txBody>
                    <a:bodyPr/>
                    <a:lstStyle/>
                    <a:p>
                      <a:r>
                        <a:rPr lang="en-US" sz="2000" dirty="0">
                          <a:latin typeface="Calibri" panose="020F0502020204030204" pitchFamily="34" charset="0"/>
                          <a:cs typeface="Calibri" panose="020F0502020204030204" pitchFamily="34" charset="0"/>
                        </a:rPr>
                        <a:t>7.</a:t>
                      </a:r>
                    </a:p>
                  </a:txBody>
                  <a:tcPr anchor="ctr"/>
                </a:tc>
                <a:tc>
                  <a:txBody>
                    <a:bodyPr/>
                    <a:lstStyle/>
                    <a:p>
                      <a:pPr algn="ctr"/>
                      <a:r>
                        <a:rPr lang="en-US" sz="2400" dirty="0">
                          <a:latin typeface="Calibri" panose="020F0502020204030204" pitchFamily="34" charset="0"/>
                          <a:cs typeface="Calibri" panose="020F0502020204030204" pitchFamily="34" charset="0"/>
                        </a:rPr>
                        <a:t>ETERNAL STATE</a:t>
                      </a:r>
                    </a:p>
                  </a:txBody>
                  <a:tcPr anchor="ctr"/>
                </a:tc>
                <a:tc>
                  <a:txBody>
                    <a:bodyPr/>
                    <a:lstStyle/>
                    <a:p>
                      <a:r>
                        <a:rPr lang="en-US" sz="2400" b="1" dirty="0">
                          <a:solidFill>
                            <a:srgbClr val="C00000"/>
                          </a:solidFill>
                          <a:latin typeface="Calibri" panose="020F0502020204030204" pitchFamily="34" charset="0"/>
                          <a:cs typeface="Calibri" panose="020F0502020204030204" pitchFamily="34" charset="0"/>
                        </a:rPr>
                        <a:t>Rev. 21-22</a:t>
                      </a:r>
                    </a:p>
                  </a:txBody>
                  <a:tcPr anchor="ctr"/>
                </a:tc>
                <a:tc>
                  <a:txBody>
                    <a:bodyPr/>
                    <a:lstStyle/>
                    <a:p>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 new earth</a:t>
                      </a:r>
                    </a:p>
                  </a:txBody>
                  <a:tcPr anchor="ctr"/>
                </a:tc>
                <a:extLst>
                  <a:ext uri="{0D108BD9-81ED-4DB2-BD59-A6C34878D82A}">
                    <a16:rowId xmlns:a16="http://schemas.microsoft.com/office/drawing/2014/main" val="1171345614"/>
                  </a:ext>
                </a:extLst>
              </a:tr>
            </a:tbl>
          </a:graphicData>
        </a:graphic>
      </p:graphicFrame>
    </p:spTree>
    <p:extLst>
      <p:ext uri="{BB962C8B-B14F-4D97-AF65-F5344CB8AC3E}">
        <p14:creationId xmlns:p14="http://schemas.microsoft.com/office/powerpoint/2010/main" val="37621648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50"/>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90:10</a:t>
            </a:r>
          </a:p>
          <a:p>
            <a:pPr algn="just">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for the days of our life, they contain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years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if due to strength,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eighty years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Yet their pride is but labor and sorrow; For soon it is gone and we fly away.”</a:t>
            </a:r>
          </a:p>
        </p:txBody>
      </p:sp>
      <p:pic>
        <p:nvPicPr>
          <p:cNvPr id="5" name="Picture 4">
            <a:extLst>
              <a:ext uri="{FF2B5EF4-FFF2-40B4-BE49-F238E27FC236}">
                <a16:creationId xmlns:a16="http://schemas.microsoft.com/office/drawing/2014/main" id="{ED63BC66-27E6-4FBD-BB38-DB4528A0D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635310"/>
            <a:ext cx="2545419" cy="2165290"/>
          </a:xfrm>
          <a:prstGeom prst="rect">
            <a:avLst/>
          </a:prstGeom>
        </p:spPr>
      </p:pic>
    </p:spTree>
    <p:extLst>
      <p:ext uri="{BB962C8B-B14F-4D97-AF65-F5344CB8AC3E}">
        <p14:creationId xmlns:p14="http://schemas.microsoft.com/office/powerpoint/2010/main" val="131368238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50"/>
            <a:ext cx="12192000" cy="6857999"/>
          </a:xfrm>
          <a:prstGeom prst="rect">
            <a:avLst/>
          </a:prstGeom>
        </p:spPr>
      </p:pic>
      <p:sp>
        <p:nvSpPr>
          <p:cNvPr id="38914" name="Rectangle 3"/>
          <p:cNvSpPr>
            <a:spLocks noChangeArrowheads="1"/>
          </p:cNvSpPr>
          <p:nvPr/>
        </p:nvSpPr>
        <p:spPr bwMode="auto">
          <a:xfrm>
            <a:off x="609600" y="0"/>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6:23</a:t>
            </a:r>
          </a:p>
          <a:p>
            <a:pPr algn="just">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wages of sin is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free gift of God is eternal life in Christ Jesus our Lord.”</a:t>
            </a:r>
          </a:p>
        </p:txBody>
      </p:sp>
      <p:pic>
        <p:nvPicPr>
          <p:cNvPr id="5" name="Picture 4">
            <a:extLst>
              <a:ext uri="{FF2B5EF4-FFF2-40B4-BE49-F238E27FC236}">
                <a16:creationId xmlns:a16="http://schemas.microsoft.com/office/drawing/2014/main" id="{ED63BC66-27E6-4FBD-BB38-DB4528A0D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635310"/>
            <a:ext cx="2545419" cy="2165290"/>
          </a:xfrm>
          <a:prstGeom prst="rect">
            <a:avLst/>
          </a:prstGeom>
        </p:spPr>
      </p:pic>
    </p:spTree>
    <p:extLst>
      <p:ext uri="{BB962C8B-B14F-4D97-AF65-F5344CB8AC3E}">
        <p14:creationId xmlns:p14="http://schemas.microsoft.com/office/powerpoint/2010/main" val="16112073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2C123C03-1133-4120-98B5-A76F3095F3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2135" y="3048000"/>
            <a:ext cx="2607733" cy="1828800"/>
          </a:xfrm>
          <a:prstGeom prst="rect">
            <a:avLst/>
          </a:prstGeom>
        </p:spPr>
      </p:pic>
    </p:spTree>
    <p:extLst>
      <p:ext uri="{BB962C8B-B14F-4D97-AF65-F5344CB8AC3E}">
        <p14:creationId xmlns:p14="http://schemas.microsoft.com/office/powerpoint/2010/main" val="210043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2135" y="3048000"/>
            <a:ext cx="2607733" cy="1828800"/>
          </a:xfrm>
          <a:prstGeom prst="rect">
            <a:avLst/>
          </a:prstGeom>
        </p:spPr>
      </p:pic>
    </p:spTree>
    <p:extLst>
      <p:ext uri="{BB962C8B-B14F-4D97-AF65-F5344CB8AC3E}">
        <p14:creationId xmlns:p14="http://schemas.microsoft.com/office/powerpoint/2010/main" val="1189158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15:21-22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die, so also in Christ all will be made alive.”</a:t>
            </a:r>
          </a:p>
        </p:txBody>
      </p:sp>
      <p:pic>
        <p:nvPicPr>
          <p:cNvPr id="2" name="Picture 1">
            <a:extLst>
              <a:ext uri="{FF2B5EF4-FFF2-40B4-BE49-F238E27FC236}">
                <a16:creationId xmlns:a16="http://schemas.microsoft.com/office/drawing/2014/main" id="{82F5B3B9-C260-48F7-92A7-5895634FD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4880" y="2788920"/>
            <a:ext cx="2682240" cy="2011680"/>
          </a:xfrm>
          <a:prstGeom prst="rect">
            <a:avLst/>
          </a:prstGeom>
        </p:spPr>
      </p:pic>
    </p:spTree>
    <p:extLst>
      <p:ext uri="{BB962C8B-B14F-4D97-AF65-F5344CB8AC3E}">
        <p14:creationId xmlns:p14="http://schemas.microsoft.com/office/powerpoint/2010/main" val="18456040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5" name="Picture 4">
            <a:extLst>
              <a:ext uri="{FF2B5EF4-FFF2-40B4-BE49-F238E27FC236}">
                <a16:creationId xmlns:a16="http://schemas.microsoft.com/office/drawing/2014/main" id="{2FF68BB9-BEB7-46E5-A495-D61651FFE2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2135" y="3048000"/>
            <a:ext cx="2607733" cy="1828800"/>
          </a:xfrm>
          <a:prstGeom prst="rect">
            <a:avLst/>
          </a:prstGeom>
        </p:spPr>
      </p:pic>
    </p:spTree>
    <p:extLst>
      <p:ext uri="{BB962C8B-B14F-4D97-AF65-F5344CB8AC3E}">
        <p14:creationId xmlns:p14="http://schemas.microsoft.com/office/powerpoint/2010/main" val="365053283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1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2133600" y="6477001"/>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7" name="Rectangle 2">
            <a:extLst>
              <a:ext uri="{FF2B5EF4-FFF2-40B4-BE49-F238E27FC236}">
                <a16:creationId xmlns:a16="http://schemas.microsoft.com/office/drawing/2014/main" id="{9BE134BE-91C5-475E-AF77-E8BFFF533C7F}"/>
              </a:ext>
            </a:extLst>
          </p:cNvPr>
          <p:cNvSpPr txBox="1">
            <a:spLocks noChangeArrowheads="1"/>
          </p:cNvSpPr>
          <p:nvPr/>
        </p:nvSpPr>
        <p:spPr bwMode="auto">
          <a:xfrm>
            <a:off x="3848100" y="261938"/>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sp>
        <p:nvSpPr>
          <p:cNvPr id="9" name="Rectangle 3">
            <a:extLst>
              <a:ext uri="{FF2B5EF4-FFF2-40B4-BE49-F238E27FC236}">
                <a16:creationId xmlns:a16="http://schemas.microsoft.com/office/drawing/2014/main" id="{3E1E0182-A32A-41DE-8491-C308514E2FFE}"/>
              </a:ext>
            </a:extLst>
          </p:cNvPr>
          <p:cNvSpPr txBox="1">
            <a:spLocks noChangeArrowheads="1"/>
          </p:cNvSpPr>
          <p:nvPr/>
        </p:nvSpPr>
        <p:spPr bwMode="auto">
          <a:xfrm>
            <a:off x="1771650" y="1447800"/>
            <a:ext cx="8648700" cy="483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taste death for every man (9) </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bring many to glory (10-13)</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remove the fear of death (15)</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sympathize with those tested (18)</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1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2133600" y="6477001"/>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7" name="Rectangle 2">
            <a:extLst>
              <a:ext uri="{FF2B5EF4-FFF2-40B4-BE49-F238E27FC236}">
                <a16:creationId xmlns:a16="http://schemas.microsoft.com/office/drawing/2014/main" id="{9BE134BE-91C5-475E-AF77-E8BFFF533C7F}"/>
              </a:ext>
            </a:extLst>
          </p:cNvPr>
          <p:cNvSpPr txBox="1">
            <a:spLocks noChangeArrowheads="1"/>
          </p:cNvSpPr>
          <p:nvPr/>
        </p:nvSpPr>
        <p:spPr bwMode="auto">
          <a:xfrm>
            <a:off x="3848100" y="261938"/>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sp>
        <p:nvSpPr>
          <p:cNvPr id="9" name="Rectangle 3">
            <a:extLst>
              <a:ext uri="{FF2B5EF4-FFF2-40B4-BE49-F238E27FC236}">
                <a16:creationId xmlns:a16="http://schemas.microsoft.com/office/drawing/2014/main" id="{3E1E0182-A32A-41DE-8491-C308514E2FFE}"/>
              </a:ext>
            </a:extLst>
          </p:cNvPr>
          <p:cNvSpPr txBox="1">
            <a:spLocks noChangeArrowheads="1"/>
          </p:cNvSpPr>
          <p:nvPr/>
        </p:nvSpPr>
        <p:spPr bwMode="auto">
          <a:xfrm>
            <a:off x="1771650" y="1447800"/>
            <a:ext cx="8648700" cy="483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taste death for every man (9) </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bring many to glory (10-13)</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buSzPct val="100000"/>
              <a:buFont typeface="+mj-lt"/>
              <a:buAutoNum type="arabicPeriod"/>
              <a:defRPr/>
            </a:pPr>
            <a:r>
              <a:rPr lang="en-US" sz="3000" b="1" u="sng" kern="0" dirty="0">
                <a:solidFill>
                  <a:srgbClr val="FFFFCC"/>
                </a:solidFill>
                <a:effectLst>
                  <a:outerShdw blurRad="38100" dist="38100" dir="2700000" algn="tl">
                    <a:srgbClr val="000000">
                      <a:alpha val="43137"/>
                    </a:srgbClr>
                  </a:outerShdw>
                </a:effectLst>
              </a:rPr>
              <a:t>To remove the fear of death (15)</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sympathize with those tested (18)</a:t>
            </a:r>
          </a:p>
        </p:txBody>
      </p:sp>
    </p:spTree>
    <p:extLst>
      <p:ext uri="{BB962C8B-B14F-4D97-AF65-F5344CB8AC3E}">
        <p14:creationId xmlns:p14="http://schemas.microsoft.com/office/powerpoint/2010/main" val="111045044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50"/>
            <a:ext cx="12192000" cy="6857999"/>
          </a:xfrm>
          <a:prstGeom prst="rect">
            <a:avLst/>
          </a:prstGeom>
        </p:spPr>
      </p:pic>
      <p:sp>
        <p:nvSpPr>
          <p:cNvPr id="38914" name="Rectangle 3"/>
          <p:cNvSpPr>
            <a:spLocks noChangeArrowheads="1"/>
          </p:cNvSpPr>
          <p:nvPr/>
        </p:nvSpPr>
        <p:spPr bwMode="auto">
          <a:xfrm>
            <a:off x="609600" y="0"/>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2:15</a:t>
            </a:r>
          </a:p>
          <a:p>
            <a:pPr algn="just">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might free those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through fear of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subject to slavery all their lives.”</a:t>
            </a:r>
          </a:p>
        </p:txBody>
      </p:sp>
      <p:pic>
        <p:nvPicPr>
          <p:cNvPr id="5" name="Picture 4">
            <a:extLst>
              <a:ext uri="{FF2B5EF4-FFF2-40B4-BE49-F238E27FC236}">
                <a16:creationId xmlns:a16="http://schemas.microsoft.com/office/drawing/2014/main" id="{ED63BC66-27E6-4FBD-BB38-DB4528A0D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635310"/>
            <a:ext cx="2545419" cy="2165290"/>
          </a:xfrm>
          <a:prstGeom prst="rect">
            <a:avLst/>
          </a:prstGeom>
        </p:spPr>
      </p:pic>
    </p:spTree>
    <p:extLst>
      <p:ext uri="{BB962C8B-B14F-4D97-AF65-F5344CB8AC3E}">
        <p14:creationId xmlns:p14="http://schemas.microsoft.com/office/powerpoint/2010/main" val="31297938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0" y="533400"/>
            <a:ext cx="8839201" cy="5791200"/>
          </a:xfrm>
          <a:prstGeom prst="rect">
            <a:avLst/>
          </a:prstGeom>
          <a:ln>
            <a:solidFill>
              <a:srgbClr val="FFFFCC"/>
            </a:solidFill>
          </a:ln>
        </p:spPr>
      </p:pic>
    </p:spTree>
    <p:extLst>
      <p:ext uri="{BB962C8B-B14F-4D97-AF65-F5344CB8AC3E}">
        <p14:creationId xmlns:p14="http://schemas.microsoft.com/office/powerpoint/2010/main" val="2297975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4593"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50"/>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90:10</a:t>
            </a:r>
          </a:p>
          <a:p>
            <a:pPr algn="just">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for the days of our life, they contain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years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if due to strength,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eighty years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Yet their pride is but labor and sorrow; For soon it is gone and we fly away.”</a:t>
            </a:r>
          </a:p>
        </p:txBody>
      </p:sp>
      <p:pic>
        <p:nvPicPr>
          <p:cNvPr id="5" name="Picture 4">
            <a:extLst>
              <a:ext uri="{FF2B5EF4-FFF2-40B4-BE49-F238E27FC236}">
                <a16:creationId xmlns:a16="http://schemas.microsoft.com/office/drawing/2014/main" id="{ED63BC66-27E6-4FBD-BB38-DB4528A0D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635310"/>
            <a:ext cx="2545419" cy="2165290"/>
          </a:xfrm>
          <a:prstGeom prst="rect">
            <a:avLst/>
          </a:prstGeom>
        </p:spPr>
      </p:pic>
    </p:spTree>
    <p:extLst>
      <p:ext uri="{BB962C8B-B14F-4D97-AF65-F5344CB8AC3E}">
        <p14:creationId xmlns:p14="http://schemas.microsoft.com/office/powerpoint/2010/main" val="3694284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1066800" y="1143000"/>
            <a:ext cx="6248401" cy="5334000"/>
          </a:xfrm>
        </p:spPr>
        <p:txBody>
          <a:bodyPr/>
          <a:lstStyle/>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Shem (11:10-11)</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cs typeface="Calibri" panose="020F0502020204030204" pitchFamily="34" charset="0"/>
              </a:rPr>
              <a:t>Arphachshad</a:t>
            </a:r>
            <a:r>
              <a:rPr lang="en-US" dirty="0">
                <a:effectLst>
                  <a:outerShdw blurRad="38100" dist="38100" dir="2700000" algn="tl">
                    <a:srgbClr val="000000">
                      <a:alpha val="43137"/>
                    </a:srgbClr>
                  </a:outerShdw>
                </a:effectLst>
                <a:cs typeface="Calibri" panose="020F0502020204030204" pitchFamily="34" charset="0"/>
              </a:rPr>
              <a:t> (11:12-13)</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Shelah (11:14-15)</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Eber (11:16-17)</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Peleg (11:18-19)</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Reu (11:20-21)</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cs typeface="Calibri" panose="020F0502020204030204" pitchFamily="34" charset="0"/>
              </a:rPr>
              <a:t>Serug</a:t>
            </a:r>
            <a:r>
              <a:rPr lang="en-US" dirty="0">
                <a:effectLst>
                  <a:outerShdw blurRad="38100" dist="38100" dir="2700000" algn="tl">
                    <a:srgbClr val="000000">
                      <a:alpha val="43137"/>
                    </a:srgbClr>
                  </a:outerShdw>
                </a:effectLst>
                <a:cs typeface="Calibri" panose="020F0502020204030204" pitchFamily="34" charset="0"/>
              </a:rPr>
              <a:t> (11:22-23)</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cs typeface="Calibri" panose="020F0502020204030204" pitchFamily="34" charset="0"/>
              </a:rPr>
              <a:t>Nahor</a:t>
            </a:r>
            <a:r>
              <a:rPr lang="en-US" dirty="0">
                <a:effectLst>
                  <a:outerShdw blurRad="38100" dist="38100" dir="2700000" algn="tl">
                    <a:srgbClr val="000000">
                      <a:alpha val="43137"/>
                    </a:srgbClr>
                  </a:outerShdw>
                </a:effectLst>
                <a:cs typeface="Calibri" panose="020F0502020204030204" pitchFamily="34" charset="0"/>
              </a:rPr>
              <a:t> (11:24-25)</a:t>
            </a:r>
          </a:p>
          <a:p>
            <a:pPr marL="800100" lvl="1" indent="-800100" eaLnBrk="1" hangingPunct="1">
              <a:spcBef>
                <a:spcPts val="0"/>
              </a:spcBef>
              <a:spcAft>
                <a:spcPts val="9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cs typeface="Calibri" panose="020F0502020204030204" pitchFamily="34" charset="0"/>
              </a:rPr>
              <a:t>Terah</a:t>
            </a:r>
            <a:r>
              <a:rPr lang="en-US" dirty="0">
                <a:effectLst>
                  <a:outerShdw blurRad="38100" dist="38100" dir="2700000" algn="tl">
                    <a:srgbClr val="000000">
                      <a:alpha val="43137"/>
                    </a:srgbClr>
                  </a:outerShdw>
                </a:effectLst>
                <a:cs typeface="Calibri" panose="020F0502020204030204" pitchFamily="34" charset="0"/>
              </a:rPr>
              <a:t> (11:26)</a:t>
            </a:r>
          </a:p>
        </p:txBody>
      </p:sp>
      <p:pic>
        <p:nvPicPr>
          <p:cNvPr id="2" name="Picture 1">
            <a:extLst>
              <a:ext uri="{FF2B5EF4-FFF2-40B4-BE49-F238E27FC236}">
                <a16:creationId xmlns:a16="http://schemas.microsoft.com/office/drawing/2014/main" id="{E742CA47-74C2-4969-B882-B4805BA0D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1873310"/>
            <a:ext cx="3657600" cy="3111380"/>
          </a:xfrm>
          <a:prstGeom prst="rect">
            <a:avLst/>
          </a:prstGeom>
        </p:spPr>
      </p:pic>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3615503" y="228600"/>
            <a:ext cx="4914900" cy="914400"/>
          </a:xfrm>
        </p:spPr>
        <p:txBody>
          <a:bodyPr/>
          <a:lstStyle/>
          <a:p>
            <a:pPr algn="ctr" eaLnBrk="1" hangingPunct="1"/>
            <a:r>
              <a:rPr lang="en-US" sz="3600" dirty="0">
                <a:effectLst>
                  <a:outerShdw blurRad="38100" dist="38100" dir="2700000" algn="tl">
                    <a:srgbClr val="000000">
                      <a:alpha val="43137"/>
                    </a:srgbClr>
                  </a:outerShdw>
                </a:effectLst>
              </a:rPr>
              <a:t>Genesis 11:10-26 Outline</a:t>
            </a:r>
          </a:p>
        </p:txBody>
      </p:sp>
    </p:spTree>
    <p:extLst>
      <p:ext uri="{BB962C8B-B14F-4D97-AF65-F5344CB8AC3E}">
        <p14:creationId xmlns:p14="http://schemas.microsoft.com/office/powerpoint/2010/main" val="3728365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A254E9F-57EC-49DB-BB63-5454BEF2A0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68722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447800"/>
            <a:ext cx="6477000" cy="4343400"/>
          </a:xfrm>
        </p:spPr>
        <p:txBody>
          <a:bodyPr/>
          <a:lstStyle/>
          <a:p>
            <a:pPr marL="460375" lvl="1" indent="-460375" eaLnBrk="1" hangingPunct="1">
              <a:spcBef>
                <a:spcPts val="0"/>
              </a:spcBef>
              <a:spcAft>
                <a:spcPts val="3000"/>
              </a:spcAft>
              <a:buClr>
                <a:schemeClr val="tx2"/>
              </a:buClr>
              <a:buSzPct val="100000"/>
              <a:buFont typeface="+mj-lt"/>
              <a:buAutoNum type="romanUcPeriod" startAt="2"/>
              <a:defRPr/>
            </a:pPr>
            <a:r>
              <a:rPr lang="en-US" dirty="0"/>
              <a:t>Genesis 12-50 (four people)</a:t>
            </a:r>
          </a:p>
          <a:p>
            <a:pPr marL="914400" lvl="1" indent="-457200" eaLnBrk="1" hangingPunct="1">
              <a:spcBef>
                <a:spcPts val="0"/>
              </a:spcBef>
              <a:spcAft>
                <a:spcPts val="3000"/>
              </a:spcAft>
              <a:buSzPct val="100000"/>
              <a:buFont typeface="+mj-lt"/>
              <a:buAutoNum type="alphaUcPeriod"/>
              <a:defRPr/>
            </a:pPr>
            <a:r>
              <a:rPr lang="en-US" dirty="0"/>
              <a:t>Abraham (12:1–25:11)</a:t>
            </a:r>
          </a:p>
          <a:p>
            <a:pPr marL="914400" lvl="1" indent="-457200" eaLnBrk="1" hangingPunct="1">
              <a:spcBef>
                <a:spcPts val="0"/>
              </a:spcBef>
              <a:spcAft>
                <a:spcPts val="3000"/>
              </a:spcAft>
              <a:buSzPct val="100000"/>
              <a:buFont typeface="+mj-lt"/>
              <a:buAutoNum type="alphaUcPeriod"/>
              <a:defRPr/>
            </a:pPr>
            <a:r>
              <a:rPr lang="en-US" dirty="0"/>
              <a:t>Isaac (25:12–26:35)</a:t>
            </a:r>
          </a:p>
          <a:p>
            <a:pPr marL="914400" lvl="1" indent="-457200" eaLnBrk="1" hangingPunct="1">
              <a:spcBef>
                <a:spcPts val="0"/>
              </a:spcBef>
              <a:spcAft>
                <a:spcPts val="3000"/>
              </a:spcAft>
              <a:buSzPct val="100000"/>
              <a:buFont typeface="+mj-lt"/>
              <a:buAutoNum type="alphaUcPeriod"/>
              <a:defRPr/>
            </a:pPr>
            <a:r>
              <a:rPr lang="en-US" dirty="0"/>
              <a:t>Jacob (27–36)</a:t>
            </a:r>
          </a:p>
          <a:p>
            <a:pPr marL="914400" lvl="1" indent="-457200" eaLnBrk="1" hangingPunct="1">
              <a:spcBef>
                <a:spcPts val="0"/>
              </a:spcBef>
              <a:spcAft>
                <a:spcPts val="3000"/>
              </a:spcAft>
              <a:buSzPct val="100000"/>
              <a:buFont typeface="+mj-lt"/>
              <a:buAutoNum type="alphaUcPeriod"/>
              <a:defRPr/>
            </a:pPr>
            <a:r>
              <a:rPr lang="en-US" dirty="0"/>
              <a:t>Joseph (37–50)</a:t>
            </a:r>
            <a:endParaRPr lang="en-US" sz="3600" dirty="0"/>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1919DB8-AF5E-47CF-B0B3-C6F0362938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2"/>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0082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3"/>
          <a:stretch>
            <a:fillRect/>
          </a:stretch>
        </p:blipFill>
        <p:spPr>
          <a:xfrm>
            <a:off x="4559716" y="3048000"/>
            <a:ext cx="3072568" cy="1828800"/>
          </a:xfrm>
          <a:prstGeom prst="rect">
            <a:avLst/>
          </a:prstGeom>
          <a:ln>
            <a:solidFill>
              <a:schemeClr val="tx1"/>
            </a:solidFill>
          </a:ln>
        </p:spPr>
      </p:pic>
    </p:spTree>
    <p:extLst>
      <p:ext uri="{BB962C8B-B14F-4D97-AF65-F5344CB8AC3E}">
        <p14:creationId xmlns:p14="http://schemas.microsoft.com/office/powerpoint/2010/main" val="2797338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Tree>
    <p:extLst>
      <p:ext uri="{BB962C8B-B14F-4D97-AF65-F5344CB8AC3E}">
        <p14:creationId xmlns:p14="http://schemas.microsoft.com/office/powerpoint/2010/main" val="2116582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4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3937108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1451578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6" name="Picture 5">
            <a:extLst>
              <a:ext uri="{FF2B5EF4-FFF2-40B4-BE49-F238E27FC236}">
                <a16:creationId xmlns:a16="http://schemas.microsoft.com/office/drawing/2014/main" id="{0BA1A8A7-C735-43ED-BE44-03722CE6BB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4174163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295900" y="228600"/>
            <a:ext cx="16002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61795" name="Rectangle 3"/>
          <p:cNvSpPr>
            <a:spLocks noGrp="1" noChangeArrowheads="1"/>
          </p:cNvSpPr>
          <p:nvPr>
            <p:ph type="body" idx="1"/>
          </p:nvPr>
        </p:nvSpPr>
        <p:spPr>
          <a:xfrm>
            <a:off x="1524000" y="1887538"/>
            <a:ext cx="5829300" cy="3082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Table of nations (Gen 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Tower of Babel (Gen 11:1-9)</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Genealogy from Shem to Terah (Gen 11:10-32)</a:t>
            </a:r>
          </a:p>
        </p:txBody>
      </p:sp>
      <p:pic>
        <p:nvPicPr>
          <p:cNvPr id="3" name="Picture 2">
            <a:extLst>
              <a:ext uri="{FF2B5EF4-FFF2-40B4-BE49-F238E27FC236}">
                <a16:creationId xmlns:a16="http://schemas.microsoft.com/office/drawing/2014/main" id="{D4A7D6B0-D5B4-4251-B16C-6C63DF0D2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6404" y="1828800"/>
            <a:ext cx="3142071" cy="4114800"/>
          </a:xfrm>
          <a:prstGeom prst="rect">
            <a:avLst/>
          </a:prstGeom>
        </p:spPr>
      </p:pic>
      <p:pic>
        <p:nvPicPr>
          <p:cNvPr id="6" name="Picture 5">
            <a:extLst>
              <a:ext uri="{FF2B5EF4-FFF2-40B4-BE49-F238E27FC236}">
                <a16:creationId xmlns:a16="http://schemas.microsoft.com/office/drawing/2014/main" id="{9DEB64C1-A26B-4A92-9EF1-C981BBF789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spTree>
    <p:extLst>
      <p:ext uri="{BB962C8B-B14F-4D97-AF65-F5344CB8AC3E}">
        <p14:creationId xmlns:p14="http://schemas.microsoft.com/office/powerpoint/2010/main" val="271687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295900" y="228600"/>
            <a:ext cx="1600200" cy="914400"/>
          </a:xfrm>
        </p:spPr>
        <p:txBody>
          <a:bodyPr/>
          <a:lstStyle/>
          <a:p>
            <a:pPr algn="ctr" eaLnBrk="1" hangingPunct="1"/>
            <a:r>
              <a:rPr lang="en-US" sz="3600" dirty="0">
                <a:effectLst>
                  <a:outerShdw blurRad="38100" dist="38100" dir="2700000" algn="tl">
                    <a:srgbClr val="000000">
                      <a:alpha val="43137"/>
                    </a:srgbClr>
                  </a:outerShdw>
                </a:effectLst>
              </a:rPr>
              <a:t>Outline</a:t>
            </a:r>
          </a:p>
        </p:txBody>
      </p:sp>
      <p:sp>
        <p:nvSpPr>
          <p:cNvPr id="161795" name="Rectangle 3"/>
          <p:cNvSpPr>
            <a:spLocks noGrp="1" noChangeArrowheads="1"/>
          </p:cNvSpPr>
          <p:nvPr>
            <p:ph type="body" idx="1"/>
          </p:nvPr>
        </p:nvSpPr>
        <p:spPr>
          <a:xfrm>
            <a:off x="1533524" y="1887538"/>
            <a:ext cx="6010275" cy="3082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Table of nations (Gen 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Tower of Babel (Gen 11:1-9)</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Genealogy from Shem to Terah (Gen 11:10-32)</a:t>
            </a:r>
          </a:p>
        </p:txBody>
      </p:sp>
      <p:pic>
        <p:nvPicPr>
          <p:cNvPr id="6" name="Picture 5">
            <a:extLst>
              <a:ext uri="{FF2B5EF4-FFF2-40B4-BE49-F238E27FC236}">
                <a16:creationId xmlns:a16="http://schemas.microsoft.com/office/drawing/2014/main" id="{9DEB64C1-A26B-4A92-9EF1-C981BBF789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7" name="Picture 6">
            <a:extLst>
              <a:ext uri="{FF2B5EF4-FFF2-40B4-BE49-F238E27FC236}">
                <a16:creationId xmlns:a16="http://schemas.microsoft.com/office/drawing/2014/main" id="{EDB94B05-9109-443E-B83A-BED6CD24FB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6404" y="1828800"/>
            <a:ext cx="3142071" cy="4114800"/>
          </a:xfrm>
          <a:prstGeom prst="rect">
            <a:avLst/>
          </a:prstGeom>
        </p:spPr>
      </p:pic>
    </p:spTree>
    <p:extLst>
      <p:ext uri="{BB962C8B-B14F-4D97-AF65-F5344CB8AC3E}">
        <p14:creationId xmlns:p14="http://schemas.microsoft.com/office/powerpoint/2010/main" val="1167139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20838</TotalTime>
  <Words>2167</Words>
  <Application>Microsoft Office PowerPoint</Application>
  <PresentationFormat>Widescreen</PresentationFormat>
  <Paragraphs>271</Paragraphs>
  <Slides>59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GENESIS STRUCTURE</vt:lpstr>
      <vt:lpstr>GENESIS STRUCTURE</vt:lpstr>
      <vt:lpstr>Outline</vt:lpstr>
      <vt:lpstr>Outline</vt:lpstr>
      <vt:lpstr>PowerPoint Presentation</vt:lpstr>
      <vt:lpstr>Genesis 10–11 Questions &amp; Answers</vt:lpstr>
      <vt:lpstr>Outline</vt:lpstr>
      <vt:lpstr>GENESIS 11:1-9  Outline</vt:lpstr>
      <vt:lpstr>Outline</vt:lpstr>
      <vt:lpstr>PowerPoint Presentation</vt:lpstr>
      <vt:lpstr>God’s Messianic Purposes Beginning in Genesis</vt:lpstr>
      <vt:lpstr>God’s Messianic Purposes Beginning in Genesis</vt:lpstr>
      <vt:lpstr>Genesis 11:10-26 Outline</vt:lpstr>
      <vt:lpstr>Genesis 11:10-26 Outline</vt:lpstr>
      <vt:lpstr>Three Concluding Observations (Gen 11:10-26)</vt:lpstr>
      <vt:lpstr>Three Concluding Observations (Gen 11:10-26)</vt:lpstr>
      <vt:lpstr>Three Concluding Observations (Gen 11:10-26)</vt:lpstr>
      <vt:lpstr>PowerPoint Presentation</vt:lpstr>
      <vt:lpstr>PowerPoint Presentation</vt:lpstr>
      <vt:lpstr>PowerPoint Presentation</vt:lpstr>
      <vt:lpstr>PowerPoint Presentation</vt:lpstr>
      <vt:lpstr>Three Concluding Observations (Gen 11:10-26)</vt:lpstr>
      <vt:lpstr>PowerPoint Presentation</vt:lpstr>
      <vt:lpstr>PowerPoint Presentation</vt:lpstr>
      <vt:lpstr>PowerPoint Presentation</vt:lpstr>
      <vt:lpstr>PowerPoint Presentation</vt:lpstr>
      <vt:lpstr>PowerPoint Presentation</vt:lpstr>
      <vt:lpstr>Day 2 Canopy Theory  (Gen 1:6-8)</vt:lpstr>
      <vt:lpstr>Eight-Fold Pattern Genesis 11:10-11</vt:lpstr>
      <vt:lpstr>Eight-Fold Pattern Genesis 11:12-13</vt:lpstr>
      <vt:lpstr>PowerPoint Presentation</vt:lpstr>
      <vt:lpstr>Eight-Fold Pattern Genesis 11:16-17</vt:lpstr>
      <vt:lpstr>Eight-Fold Pattern Genesis 11:18-19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Genesis 11:10-26 Outline</vt:lpstr>
      <vt:lpstr>GENESIS STRUCTURE</vt:lpstr>
      <vt:lpstr>GENESIS STRUCTURE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052 - 11v14-26 - Part 3 - 16x9</dc:title>
  <dc:subject>Genesis 11</dc:subject>
  <dc:creator>A. Woods</dc:creator>
  <dc:description>Modified by Jim McGowan</dc:description>
  <cp:lastModifiedBy>Jim McGowan</cp:lastModifiedBy>
  <cp:revision>2121</cp:revision>
  <cp:lastPrinted>2021-09-25T20:41:29Z</cp:lastPrinted>
  <dcterms:created xsi:type="dcterms:W3CDTF">2009-03-17T12:21:13Z</dcterms:created>
  <dcterms:modified xsi:type="dcterms:W3CDTF">2021-09-25T20:41:45Z</dcterms:modified>
</cp:coreProperties>
</file>