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9"/>
  </p:notesMasterIdLst>
  <p:handoutMasterIdLst>
    <p:handoutMasterId r:id="rId50"/>
  </p:handoutMasterIdLst>
  <p:sldIdLst>
    <p:sldId id="4643" r:id="rId2"/>
    <p:sldId id="6678" r:id="rId3"/>
    <p:sldId id="6930" r:id="rId4"/>
    <p:sldId id="7779" r:id="rId5"/>
    <p:sldId id="4886" r:id="rId6"/>
    <p:sldId id="1100" r:id="rId7"/>
    <p:sldId id="7780" r:id="rId8"/>
    <p:sldId id="6535" r:id="rId9"/>
    <p:sldId id="7782" r:id="rId10"/>
    <p:sldId id="6496" r:id="rId11"/>
    <p:sldId id="6498" r:id="rId12"/>
    <p:sldId id="4440" r:id="rId13"/>
    <p:sldId id="7781" r:id="rId14"/>
    <p:sldId id="7783" r:id="rId15"/>
    <p:sldId id="7772" r:id="rId16"/>
    <p:sldId id="357" r:id="rId17"/>
    <p:sldId id="299" r:id="rId18"/>
    <p:sldId id="7773" r:id="rId19"/>
    <p:sldId id="7769" r:id="rId20"/>
    <p:sldId id="7770" r:id="rId21"/>
    <p:sldId id="7771" r:id="rId22"/>
    <p:sldId id="7784" r:id="rId23"/>
    <p:sldId id="5230" r:id="rId24"/>
    <p:sldId id="7776" r:id="rId25"/>
    <p:sldId id="7774" r:id="rId26"/>
    <p:sldId id="7775" r:id="rId27"/>
    <p:sldId id="7785" r:id="rId28"/>
    <p:sldId id="5362" r:id="rId29"/>
    <p:sldId id="1571" r:id="rId30"/>
    <p:sldId id="7768" r:id="rId31"/>
    <p:sldId id="7786" r:id="rId32"/>
    <p:sldId id="6554" r:id="rId33"/>
    <p:sldId id="1262" r:id="rId34"/>
    <p:sldId id="3381" r:id="rId35"/>
    <p:sldId id="3379" r:id="rId36"/>
    <p:sldId id="7787" r:id="rId37"/>
    <p:sldId id="4650" r:id="rId38"/>
    <p:sldId id="4341" r:id="rId39"/>
    <p:sldId id="7788" r:id="rId40"/>
    <p:sldId id="3538" r:id="rId41"/>
    <p:sldId id="284" r:id="rId42"/>
    <p:sldId id="3926" r:id="rId43"/>
    <p:sldId id="7778" r:id="rId44"/>
    <p:sldId id="6291" r:id="rId45"/>
    <p:sldId id="371" r:id="rId46"/>
    <p:sldId id="297" r:id="rId47"/>
    <p:sldId id="7777" r:id="rId48"/>
  </p:sldIdLst>
  <p:sldSz cx="12192000" cy="6858000"/>
  <p:notesSz cx="7315200" cy="9601200"/>
  <p:custDataLst>
    <p:tags r:id="rId51"/>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99"/>
    <a:srgbClr val="0000CC"/>
    <a:srgbClr val="66CCFF"/>
    <a:srgbClr val="00FF99"/>
    <a:srgbClr val="FF99FF"/>
    <a:srgbClr val="FFFF99"/>
    <a:srgbClr val="00CC00"/>
    <a:srgbClr val="663300"/>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48C290-3D3A-4DB5-AFB3-5909B22CD975}" v="36" dt="2021-08-08T15:15:40.694"/>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1" autoAdjust="0"/>
    <p:restoredTop sz="94457" autoAdjust="0"/>
  </p:normalViewPr>
  <p:slideViewPr>
    <p:cSldViewPr>
      <p:cViewPr>
        <p:scale>
          <a:sx n="100" d="100"/>
          <a:sy n="100" d="100"/>
        </p:scale>
        <p:origin x="715" y="173"/>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p:scale>
          <a:sx n="90" d="100"/>
          <a:sy n="90" d="100"/>
        </p:scale>
        <p:origin x="2410"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Times New Roman" pitchFamily="18" charset="0"/>
                <a:cs typeface="Arial" charset="0"/>
              </a:defRPr>
            </a:lvl1pPr>
          </a:lstStyle>
          <a:p>
            <a:pPr>
              <a:defRPr/>
            </a:pPr>
            <a:fld id="{17409DFC-8574-46F2-8150-19402387B16D}" type="slidenum">
              <a:rPr lang="en-US">
                <a:latin typeface="Calibri" panose="020F0502020204030204" pitchFamily="34" charset="0"/>
                <a:cs typeface="Calibri" panose="020F0502020204030204" pitchFamily="34" charset="0"/>
              </a:rPr>
              <a:pPr>
                <a:defRPr/>
              </a:pPr>
              <a:t>‹#›</a:t>
            </a:fld>
            <a:endParaRPr lang="en-US" dirty="0">
              <a:latin typeface="Calibri" panose="020F0502020204030204" pitchFamily="34" charset="0"/>
              <a:cs typeface="Calibri" panose="020F0502020204030204" pitchFamily="34" charset="0"/>
            </a:endParaRPr>
          </a:p>
        </p:txBody>
      </p:sp>
      <p:sp>
        <p:nvSpPr>
          <p:cNvPr id="8" name="Header Placeholder 1">
            <a:extLst>
              <a:ext uri="{FF2B5EF4-FFF2-40B4-BE49-F238E27FC236}">
                <a16:creationId xmlns:a16="http://schemas.microsoft.com/office/drawing/2014/main" id="{97F09B0D-D3B9-434D-A637-282ACEFDB8EF}"/>
              </a:ext>
            </a:extLst>
          </p:cNvPr>
          <p:cNvSpPr>
            <a:spLocks noGrp="1"/>
          </p:cNvSpPr>
          <p:nvPr/>
        </p:nvSpPr>
        <p:spPr>
          <a:xfrm>
            <a:off x="1524001" y="152400"/>
            <a:ext cx="3824288" cy="685800"/>
          </a:xfrm>
          <a:prstGeom prst="rect">
            <a:avLst/>
          </a:prstGeom>
        </p:spPr>
        <p:txBody>
          <a:bodyPr vert="horz" lIns="102166" tIns="51083" rIns="102166" bIns="51083" rtlCol="0"/>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ctr">
              <a:defRPr/>
            </a:pPr>
            <a:r>
              <a:rPr lang="en-US" sz="1300" dirty="0">
                <a:latin typeface="Calibri" panose="020F0502020204030204" pitchFamily="34" charset="0"/>
                <a:cs typeface="Calibri" panose="020F0502020204030204" pitchFamily="34" charset="0"/>
              </a:rPr>
              <a:t>Dr. Andy Woods</a:t>
            </a:r>
          </a:p>
          <a:p>
            <a:pPr algn="ctr">
              <a:defRPr/>
            </a:pPr>
            <a:r>
              <a:rPr lang="en-US" sz="1300" dirty="0">
                <a:latin typeface="Calibri" panose="020F0502020204030204" pitchFamily="34" charset="0"/>
                <a:cs typeface="Calibri" panose="020F0502020204030204" pitchFamily="34" charset="0"/>
              </a:rPr>
              <a:t>THE RAPTURE 058 – Partial Rapture – Part 2</a:t>
            </a:r>
          </a:p>
          <a:p>
            <a:pPr algn="ctr">
              <a:defRPr/>
            </a:pPr>
            <a:r>
              <a:rPr lang="en-US" sz="1300" dirty="0">
                <a:latin typeface="Calibri" panose="020F0502020204030204" pitchFamily="34" charset="0"/>
                <a:cs typeface="Calibri" panose="020F0502020204030204" pitchFamily="34" charset="0"/>
              </a:rPr>
              <a:t>08-08-2021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a:defRPr sz="1300">
                <a:latin typeface="Calibri" panose="020F0502020204030204" pitchFamily="34" charset="0"/>
                <a:cs typeface="Calibri" panose="020F0502020204030204" pitchFamily="34" charset="0"/>
              </a:defRPr>
            </a:lvl1pPr>
          </a:lstStyle>
          <a:p>
            <a:pPr>
              <a:defRPr/>
            </a:pPr>
            <a:r>
              <a:rPr lang="en-US" dirty="0"/>
              <a:t>Dr. Andy Woods - The Coming Kingdom</a:t>
            </a:r>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r>
              <a:rPr lang="en-US"/>
              <a:t>9/06/2017</a:t>
            </a:r>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Calibri" panose="020F0502020204030204" pitchFamily="34" charset="0"/>
                <a:cs typeface="Arial" charset="0"/>
              </a:defRPr>
            </a:lvl1pPr>
          </a:lstStyle>
          <a:p>
            <a:pPr>
              <a:defRPr/>
            </a:pPr>
            <a:r>
              <a:rPr lang="en-US" dirty="0">
                <a:cs typeface="Calibri" panose="020F0502020204030204" pitchFamily="34" charset="0"/>
              </a:rPr>
              <a:t>Sugar Land </a:t>
            </a:r>
            <a:r>
              <a:rPr lang="en-US" dirty="0" err="1">
                <a:cs typeface="Calibri" panose="020F0502020204030204" pitchFamily="34" charset="0"/>
              </a:rPr>
              <a:t>BIble</a:t>
            </a:r>
            <a:r>
              <a:rPr lang="en-US" dirty="0">
                <a:cs typeface="Calibri" panose="020F0502020204030204" pitchFamily="34" charset="0"/>
              </a:rPr>
              <a:t> Church</a:t>
            </a:r>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fld id="{B1F4E4D5-D111-482F-97CA-316C84D86ECF}" type="slidenum">
              <a:rPr lang="en-US" smtClean="0"/>
              <a:pPr>
                <a:defRPr/>
              </a:pPr>
              <a:t>‹#›</a:t>
            </a:fld>
            <a:endParaRPr 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1049893">
              <a:defRPr/>
            </a:pPr>
            <a:fld id="{888B744C-CCA7-42F0-B026-54AA483E0A4D}" type="slidenum">
              <a:rPr lang="en-US" altLang="en-US">
                <a:solidFill>
                  <a:srgbClr val="000000"/>
                </a:solidFill>
                <a:latin typeface="Calibri" panose="020F0502020204030204" pitchFamily="34" charset="0"/>
                <a:cs typeface="+mn-cs"/>
              </a:rPr>
              <a:pPr defTabSz="1049893">
                <a:defRPr/>
              </a:pPr>
              <a:t>1</a:t>
            </a:fld>
            <a:endParaRPr lang="en-US" altLang="en-US" dirty="0">
              <a:solidFill>
                <a:srgbClr val="000000"/>
              </a:solidFill>
              <a:latin typeface="Calibri" panose="020F0502020204030204" pitchFamily="34" charset="0"/>
              <a:cs typeface="+mn-cs"/>
            </a:endParaRPr>
          </a:p>
        </p:txBody>
      </p:sp>
    </p:spTree>
    <p:extLst>
      <p:ext uri="{BB962C8B-B14F-4D97-AF65-F5344CB8AC3E}">
        <p14:creationId xmlns:p14="http://schemas.microsoft.com/office/powerpoint/2010/main" val="158660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12</a:t>
            </a:fld>
            <a:endParaRPr lang="en-US" dirty="0"/>
          </a:p>
        </p:txBody>
      </p:sp>
    </p:spTree>
    <p:extLst>
      <p:ext uri="{BB962C8B-B14F-4D97-AF65-F5344CB8AC3E}">
        <p14:creationId xmlns:p14="http://schemas.microsoft.com/office/powerpoint/2010/main" val="3590912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21</a:t>
            </a:fld>
            <a:endParaRPr lang="en-US" dirty="0"/>
          </a:p>
        </p:txBody>
      </p:sp>
    </p:spTree>
    <p:extLst>
      <p:ext uri="{BB962C8B-B14F-4D97-AF65-F5344CB8AC3E}">
        <p14:creationId xmlns:p14="http://schemas.microsoft.com/office/powerpoint/2010/main" val="3177590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25</a:t>
            </a:fld>
            <a:endParaRPr lang="en-US" dirty="0"/>
          </a:p>
        </p:txBody>
      </p:sp>
    </p:spTree>
    <p:extLst>
      <p:ext uri="{BB962C8B-B14F-4D97-AF65-F5344CB8AC3E}">
        <p14:creationId xmlns:p14="http://schemas.microsoft.com/office/powerpoint/2010/main" val="1871084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28</a:t>
            </a:fld>
            <a:endParaRPr lang="en-US" dirty="0"/>
          </a:p>
        </p:txBody>
      </p:sp>
    </p:spTree>
    <p:extLst>
      <p:ext uri="{BB962C8B-B14F-4D97-AF65-F5344CB8AC3E}">
        <p14:creationId xmlns:p14="http://schemas.microsoft.com/office/powerpoint/2010/main" val="1846777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91FBE2-C716-4B6E-8688-39C69791537F}" type="datetimeFigureOut">
              <a:rPr lang="en-US"/>
              <a:pPr>
                <a:defRPr/>
              </a:pPr>
              <a:t>9/26/2021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A64DC-FAB6-449B-97D0-DE092BD3C765}" type="slidenum">
              <a:rPr lang="en-US"/>
              <a:pPr>
                <a:defRPr/>
              </a:pPr>
              <a:t>‹#›</a:t>
            </a:fld>
            <a:endParaRPr lang="en-US"/>
          </a:p>
        </p:txBody>
      </p:sp>
    </p:spTree>
    <p:extLst>
      <p:ext uri="{BB962C8B-B14F-4D97-AF65-F5344CB8AC3E}">
        <p14:creationId xmlns:p14="http://schemas.microsoft.com/office/powerpoint/2010/main" val="1382040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154550752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a:extLst>
              <a:ext uri="{FF2B5EF4-FFF2-40B4-BE49-F238E27FC236}">
                <a16:creationId xmlns:a16="http://schemas.microsoft.com/office/drawing/2014/main" id="{DBDCB8BE-5B3F-440A-9569-8D8DF6F9651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CF113993-BF59-45AE-991F-820066FBB64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8F78E552-B260-4929-9ED6-A3DA2E2A56BE}"/>
              </a:ext>
            </a:extLst>
          </p:cNvPr>
          <p:cNvSpPr>
            <a:spLocks noGrp="1" noChangeArrowheads="1"/>
          </p:cNvSpPr>
          <p:nvPr>
            <p:ph type="sldNum" sz="quarter" idx="12"/>
          </p:nvPr>
        </p:nvSpPr>
        <p:spPr/>
        <p:txBody>
          <a:bodyPr/>
          <a:lstStyle>
            <a:lvl1pPr>
              <a:defRPr/>
            </a:lvl1pPr>
          </a:lstStyle>
          <a:p>
            <a:fld id="{43199A41-4403-4A21-A81D-34D8EA14E4E5}" type="slidenum">
              <a:rPr lang="en-US" altLang="en-US"/>
              <a:pPr/>
              <a:t>‹#›</a:t>
            </a:fld>
            <a:endParaRPr lang="en-US" altLang="en-US"/>
          </a:p>
        </p:txBody>
      </p:sp>
    </p:spTree>
    <p:extLst>
      <p:ext uri="{BB962C8B-B14F-4D97-AF65-F5344CB8AC3E}">
        <p14:creationId xmlns:p14="http://schemas.microsoft.com/office/powerpoint/2010/main" val="3035856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9/26/2021</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7502257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2508646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3"/>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2635" r:id="rId1"/>
    <p:sldLayoutId id="2147492636" r:id="rId2"/>
    <p:sldLayoutId id="2147492637" r:id="rId3"/>
    <p:sldLayoutId id="2147492638" r:id="rId4"/>
    <p:sldLayoutId id="2147492639" r:id="rId5"/>
    <p:sldLayoutId id="2147492640" r:id="rId6"/>
    <p:sldLayoutId id="2147492641" r:id="rId7"/>
    <p:sldLayoutId id="2147492642" r:id="rId8"/>
    <p:sldLayoutId id="2147492643" r:id="rId9"/>
    <p:sldLayoutId id="2147492644" r:id="rId10"/>
    <p:sldLayoutId id="2147492668" r:id="rId11"/>
    <p:sldLayoutId id="2147492673" r:id="rId12"/>
    <p:sldLayoutId id="2147492675" r:id="rId13"/>
    <p:sldLayoutId id="2147492676" r:id="rId14"/>
    <p:sldLayoutId id="2147492677" r:id="rId15"/>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F43D649-8361-4C4A-B28C-00395921C611}"/>
              </a:ext>
            </a:extLst>
          </p:cNvPr>
          <p:cNvSpPr txBox="1"/>
          <p:nvPr/>
        </p:nvSpPr>
        <p:spPr>
          <a:xfrm>
            <a:off x="1524000" y="228601"/>
            <a:ext cx="9144000" cy="1323439"/>
          </a:xfrm>
          <a:prstGeom prst="rect">
            <a:avLst/>
          </a:prstGeom>
          <a:noFill/>
        </p:spPr>
        <p:txBody>
          <a:bodyPr wrap="square" rtlCol="0">
            <a:spAutoFit/>
          </a:bodyPr>
          <a:lstStyle/>
          <a:p>
            <a:pPr algn="ctr"/>
            <a:r>
              <a:rPr lang="en-US" sz="44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RAPTURE</a:t>
            </a:r>
          </a:p>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and When? – Part 63</a:t>
            </a:r>
          </a:p>
        </p:txBody>
      </p:sp>
      <p:pic>
        <p:nvPicPr>
          <p:cNvPr id="10" name="Picture 9">
            <a:extLst>
              <a:ext uri="{FF2B5EF4-FFF2-40B4-BE49-F238E27FC236}">
                <a16:creationId xmlns:a16="http://schemas.microsoft.com/office/drawing/2014/main" id="{41C08501-9EF7-45D6-B47B-36B8A964BC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1" y="1600200"/>
            <a:ext cx="4876801" cy="3657600"/>
          </a:xfrm>
          <a:prstGeom prst="rect">
            <a:avLst/>
          </a:prstGeom>
        </p:spPr>
      </p:pic>
      <p:sp>
        <p:nvSpPr>
          <p:cNvPr id="6" name="Rectangle 7">
            <a:extLst>
              <a:ext uri="{FF2B5EF4-FFF2-40B4-BE49-F238E27FC236}">
                <a16:creationId xmlns:a16="http://schemas.microsoft.com/office/drawing/2014/main" id="{D65195AB-2281-49E9-B37C-074446855AB8}"/>
              </a:ext>
            </a:extLst>
          </p:cNvPr>
          <p:cNvSpPr txBox="1">
            <a:spLocks noChangeArrowheads="1"/>
          </p:cNvSpPr>
          <p:nvPr/>
        </p:nvSpPr>
        <p:spPr bwMode="auto">
          <a:xfrm>
            <a:off x="3352800" y="5715000"/>
            <a:ext cx="5486400" cy="8572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Andrew Marshall Woods, Th.M., JD., PhD.</a:t>
            </a:r>
          </a:p>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Sr. Pastor, Sugar Land Bible Church</a:t>
            </a:r>
          </a:p>
        </p:txBody>
      </p:sp>
      <p:pic>
        <p:nvPicPr>
          <p:cNvPr id="11" name="Picture 1">
            <a:extLst>
              <a:ext uri="{FF2B5EF4-FFF2-40B4-BE49-F238E27FC236}">
                <a16:creationId xmlns:a16="http://schemas.microsoft.com/office/drawing/2014/main" id="{F5D3EB02-A17E-484E-97FB-B34B32CA077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75062" y="5820314"/>
            <a:ext cx="885286" cy="88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0126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CF90CC-6F37-4384-97DF-4D861D0457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3:12</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“looking for and </a:t>
            </a:r>
            <a:r>
              <a:rPr lang="en-US" sz="3600" b="1" u="sng" dirty="0">
                <a:solidFill>
                  <a:srgbClr val="FFFFCC"/>
                </a:solidFill>
                <a:latin typeface="Calibri" panose="020F0502020204030204" pitchFamily="34" charset="0"/>
                <a:cs typeface="Calibri" panose="020F0502020204030204" pitchFamily="34" charset="0"/>
              </a:rPr>
              <a:t>hastening</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speudō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coming of the day of God, because of which the heavens will be destroyed by burning, and the elements will melt with intense heat!.”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050" name="Picture 2" descr="Evangelism &amp; Street Preaching for Outreaches – Harveston Lake Church">
            <a:extLst>
              <a:ext uri="{FF2B5EF4-FFF2-40B4-BE49-F238E27FC236}">
                <a16:creationId xmlns:a16="http://schemas.microsoft.com/office/drawing/2014/main" id="{5C599329-FD60-49F9-93C5-61DA523473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170" y="2918501"/>
            <a:ext cx="3099660" cy="1785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543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CF90CC-6F37-4384-97DF-4D861D0457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is not slow about His promise, as some count slowness, but is patient toward you, not wishing for any to perish but for all to come to repentance.”</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descr="Evangelism &amp; Street Preaching for Outreaches – Harveston Lake Church">
            <a:extLst>
              <a:ext uri="{FF2B5EF4-FFF2-40B4-BE49-F238E27FC236}">
                <a16:creationId xmlns:a16="http://schemas.microsoft.com/office/drawing/2014/main" id="{45658EC3-0264-4C10-AA2D-2B1CAE6CC0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170" y="2918501"/>
            <a:ext cx="3099660" cy="1785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428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AABE978-9364-4083-BE98-51A384FF3B91}"/>
              </a:ext>
            </a:extLst>
          </p:cNvPr>
          <p:cNvPicPr>
            <a:picLocks noChangeAspect="1"/>
          </p:cNvPicPr>
          <p:nvPr/>
        </p:nvPicPr>
        <p:blipFill>
          <a:blip r:embed="rId3"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4739759"/>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rPr>
              <a:t>Romans 11:25-26</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rPr>
              <a:t>25</a:t>
            </a:r>
            <a:r>
              <a:rPr lang="en-US" b="1" baseline="30000" dirty="0">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do not want you, brethren, to be uninformed of this mystery—so that you will not be wise in your own estimation—that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hardening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happened to Israel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fullness of the Gentiles has come in;</a:t>
            </a:r>
            <a:r>
              <a:rPr lang="en-US" dirty="0">
                <a:latin typeface="Calibri" panose="020F0502020204030204" pitchFamily="34" charset="0"/>
              </a:rPr>
              <a:t> </a:t>
            </a:r>
            <a:r>
              <a:rPr lang="en-US" sz="3600" baseline="30000" dirty="0">
                <a:latin typeface="Calibri" panose="020F0502020204030204" pitchFamily="34" charset="0"/>
              </a:rPr>
              <a:t>26</a:t>
            </a:r>
            <a:r>
              <a:rPr lang="en-US" b="1" baseline="30000" dirty="0">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 Israel will be saved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just as it is written, ‘The Deliverer will come from Zion, He will remove ungodliness from Jacob.’”</a:t>
            </a:r>
          </a:p>
        </p:txBody>
      </p:sp>
    </p:spTree>
    <p:extLst>
      <p:ext uri="{BB962C8B-B14F-4D97-AF65-F5344CB8AC3E}">
        <p14:creationId xmlns:p14="http://schemas.microsoft.com/office/powerpoint/2010/main" val="795775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2438400" y="1132450"/>
            <a:ext cx="8153400" cy="5573150"/>
          </a:xfrm>
        </p:spPr>
        <p:txBody>
          <a:bodyPr/>
          <a:lstStyle/>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Wrath to come (1 Thess. 1:10)?</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Day = 1000 years (2 Pet. 3:8)?</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Hastening the Lord’s return (2 Pet. 3:12)?</a:t>
            </a:r>
          </a:p>
          <a:p>
            <a:pPr marL="569913" indent="-569913" algn="just" eaLnBrk="1" hangingPunct="1">
              <a:spcBef>
                <a:spcPts val="0"/>
              </a:spcBef>
              <a:spcAft>
                <a:spcPts val="900"/>
              </a:spcAft>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2 witnesses (Rev. 11) born before the Rapture?</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Holy Spirit’s role in the Tribulation? </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Israel focus in the Tribulation?</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Will we see the Antichrist?</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Date for the Rapture?</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Believers protected during Tribulation?</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Return to the earth?</a:t>
            </a:r>
            <a:endParaRPr lang="en-US" dirty="0">
              <a:effectLst>
                <a:outerShdw blurRad="38100" dist="38100" dir="2700000" algn="tl">
                  <a:srgbClr val="000000">
                    <a:alpha val="43137"/>
                  </a:srgbClr>
                </a:outerShdw>
              </a:effectLst>
              <a:cs typeface="Calibri" panose="020F0502020204030204" pitchFamily="34" charset="0"/>
            </a:endParaRPr>
          </a:p>
        </p:txBody>
      </p:sp>
      <p:pic>
        <p:nvPicPr>
          <p:cNvPr id="5" name="Picture 4">
            <a:extLst>
              <a:ext uri="{FF2B5EF4-FFF2-40B4-BE49-F238E27FC236}">
                <a16:creationId xmlns:a16="http://schemas.microsoft.com/office/drawing/2014/main" id="{D159BC6D-D0B5-4E90-B70D-B2596C9EBF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1" y="76201"/>
            <a:ext cx="990601" cy="912283"/>
          </a:xfrm>
          <a:prstGeom prst="ellipse">
            <a:avLst/>
          </a:prstGeom>
        </p:spPr>
      </p:pic>
      <p:pic>
        <p:nvPicPr>
          <p:cNvPr id="7" name="Picture 6">
            <a:extLst>
              <a:ext uri="{FF2B5EF4-FFF2-40B4-BE49-F238E27FC236}">
                <a16:creationId xmlns:a16="http://schemas.microsoft.com/office/drawing/2014/main" id="{35F9BC80-EB8E-4EC1-9DED-D8062C1B7D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01200" y="76201"/>
            <a:ext cx="990601" cy="912283"/>
          </a:xfrm>
          <a:prstGeom prst="ellipse">
            <a:avLst/>
          </a:prstGeom>
        </p:spPr>
      </p:pic>
    </p:spTree>
    <p:extLst>
      <p:ext uri="{BB962C8B-B14F-4D97-AF65-F5344CB8AC3E}">
        <p14:creationId xmlns:p14="http://schemas.microsoft.com/office/powerpoint/2010/main" val="4115020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2438400" y="1132450"/>
            <a:ext cx="8153400" cy="5573150"/>
          </a:xfrm>
        </p:spPr>
        <p:txBody>
          <a:bodyPr/>
          <a:lstStyle/>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Wrath to come (1 Thess. 1:10)?</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Day = 1000 years (2 Pet. 3:8)?</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Hastening the Lord’s return (2 Pet. 3:12)?</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2 witnesses (Rev. 11) born before the Rapture?</a:t>
            </a:r>
          </a:p>
          <a:p>
            <a:pPr marL="569913" indent="-569913" algn="just" eaLnBrk="1" hangingPunct="1">
              <a:spcBef>
                <a:spcPts val="0"/>
              </a:spcBef>
              <a:spcAft>
                <a:spcPts val="900"/>
              </a:spcAft>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Holy Spirit’s role in the Tribulation? </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Israel focus in the Tribulation?</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Will we see the Antichrist?</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Date for the Rapture?</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Believers protected during Tribulation?</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Return to the earth?</a:t>
            </a:r>
            <a:endParaRPr lang="en-US" dirty="0">
              <a:effectLst>
                <a:outerShdw blurRad="38100" dist="38100" dir="2700000" algn="tl">
                  <a:srgbClr val="000000">
                    <a:alpha val="43137"/>
                  </a:srgbClr>
                </a:outerShdw>
              </a:effectLst>
              <a:cs typeface="Calibri" panose="020F0502020204030204" pitchFamily="34" charset="0"/>
            </a:endParaRPr>
          </a:p>
        </p:txBody>
      </p:sp>
      <p:pic>
        <p:nvPicPr>
          <p:cNvPr id="5" name="Picture 4">
            <a:extLst>
              <a:ext uri="{FF2B5EF4-FFF2-40B4-BE49-F238E27FC236}">
                <a16:creationId xmlns:a16="http://schemas.microsoft.com/office/drawing/2014/main" id="{D159BC6D-D0B5-4E90-B70D-B2596C9EBF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1" y="76201"/>
            <a:ext cx="990601" cy="912283"/>
          </a:xfrm>
          <a:prstGeom prst="ellipse">
            <a:avLst/>
          </a:prstGeom>
        </p:spPr>
      </p:pic>
      <p:pic>
        <p:nvPicPr>
          <p:cNvPr id="7" name="Picture 6">
            <a:extLst>
              <a:ext uri="{FF2B5EF4-FFF2-40B4-BE49-F238E27FC236}">
                <a16:creationId xmlns:a16="http://schemas.microsoft.com/office/drawing/2014/main" id="{35F9BC80-EB8E-4EC1-9DED-D8062C1B7D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01200" y="76201"/>
            <a:ext cx="990601" cy="912283"/>
          </a:xfrm>
          <a:prstGeom prst="ellipse">
            <a:avLst/>
          </a:prstGeom>
        </p:spPr>
      </p:pic>
    </p:spTree>
    <p:extLst>
      <p:ext uri="{BB962C8B-B14F-4D97-AF65-F5344CB8AC3E}">
        <p14:creationId xmlns:p14="http://schemas.microsoft.com/office/powerpoint/2010/main" val="1139758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D0FFBC-67BF-4722-9737-0A558ABD3802}"/>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9:24</a:t>
            </a:r>
          </a:p>
          <a:p>
            <a:pPr algn="just">
              <a:spcAft>
                <a:spcPts val="1000"/>
              </a:spcAft>
            </a:pP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Seventy weeks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have been decreed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your people and your holy city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finish the transgression, to make an end of sin, to make atonement for iniquity, to bring in everlasting righteousness, to seal up vision and prophecy and to anoint the most holy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443865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2" descr="http://www.softwareag.com/blog/reality_check/wp-content/uploads/2013/06/Stopwatch_02.png">
            <a:extLst>
              <a:ext uri="{FF2B5EF4-FFF2-40B4-BE49-F238E27FC236}">
                <a16:creationId xmlns:a16="http://schemas.microsoft.com/office/drawing/2014/main" id="{BC604DA6-BB3D-41ED-BA30-9962A2900EC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86200" y="152401"/>
            <a:ext cx="470535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2">
            <a:extLst>
              <a:ext uri="{FF2B5EF4-FFF2-40B4-BE49-F238E27FC236}">
                <a16:creationId xmlns:a16="http://schemas.microsoft.com/office/drawing/2014/main" id="{F46A9E9B-3BFD-403D-B550-2B576217A31C}"/>
              </a:ext>
            </a:extLst>
          </p:cNvPr>
          <p:cNvSpPr>
            <a:spLocks noGrp="1" noChangeArrowheads="1"/>
          </p:cNvSpPr>
          <p:nvPr>
            <p:ph type="ctrTitle" idx="4294967295"/>
          </p:nvPr>
        </p:nvSpPr>
        <p:spPr>
          <a:xfrm>
            <a:off x="3798570" y="228600"/>
            <a:ext cx="4594860" cy="1143000"/>
          </a:xfrm>
        </p:spPr>
        <p:txBody>
          <a:bodyPr/>
          <a:lstStyle/>
          <a:p>
            <a:pPr algn="ctr" eaLnBrk="1" hangingPunct="1">
              <a:spcAft>
                <a:spcPts val="1200"/>
              </a:spcAft>
            </a:pP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Robert Culver</a:t>
            </a:r>
            <a:br>
              <a:rPr lang="en-US" altLang="en-US" sz="2000" dirty="0">
                <a:solidFill>
                  <a:srgbClr val="FFFFFF"/>
                </a:solidFill>
                <a:effectLst>
                  <a:outerShdw blurRad="38100" dist="38100" dir="2700000" algn="tl">
                    <a:srgbClr val="000000">
                      <a:alpha val="43137"/>
                    </a:srgbClr>
                  </a:outerShdw>
                </a:effectLst>
                <a:cs typeface="Calibri" panose="020F0502020204030204" pitchFamily="34" charset="0"/>
              </a:rPr>
            </a:br>
            <a:r>
              <a:rPr lang="en-US" altLang="en-US" sz="1800" i="1" dirty="0">
                <a:solidFill>
                  <a:srgbClr val="FFFFFF"/>
                </a:solidFill>
                <a:effectLst>
                  <a:outerShdw blurRad="38100" dist="38100" dir="2700000" algn="tl">
                    <a:srgbClr val="000000">
                      <a:alpha val="43137"/>
                    </a:srgbClr>
                  </a:outerShdw>
                </a:effectLst>
                <a:cs typeface="Calibri" panose="020F0502020204030204" pitchFamily="34" charset="0"/>
              </a:rPr>
              <a:t>Daniel and the Latter Days </a:t>
            </a:r>
            <a:br>
              <a:rPr lang="en-US" altLang="en-US" sz="1800" i="1" dirty="0">
                <a:solidFill>
                  <a:srgbClr val="FFFFFF"/>
                </a:solidFill>
                <a:effectLst>
                  <a:outerShdw blurRad="38100" dist="38100" dir="2700000" algn="tl">
                    <a:srgbClr val="000000">
                      <a:alpha val="43137"/>
                    </a:srgbClr>
                  </a:outerShdw>
                </a:effectLst>
                <a:cs typeface="Calibri" panose="020F0502020204030204" pitchFamily="34" charset="0"/>
              </a:rPr>
            </a:br>
            <a:r>
              <a:rPr lang="en-US" altLang="en-US" sz="1800" dirty="0">
                <a:solidFill>
                  <a:srgbClr val="FFFFFF"/>
                </a:solidFill>
                <a:effectLst>
                  <a:outerShdw blurRad="38100" dist="38100" dir="2700000" algn="tl">
                    <a:srgbClr val="000000">
                      <a:alpha val="43137"/>
                    </a:srgbClr>
                  </a:outerShdw>
                </a:effectLst>
                <a:cs typeface="Calibri" panose="020F0502020204030204" pitchFamily="34" charset="0"/>
              </a:rPr>
              <a:t>(Chicago, IL: Moody Press, 1977), p.  149</a:t>
            </a:r>
            <a:endParaRPr lang="en-US" altLang="en-US" sz="2000" dirty="0">
              <a:solidFill>
                <a:srgbClr val="FFFFFF"/>
              </a:solidFill>
              <a:effectLst>
                <a:outerShdw blurRad="38100" dist="38100" dir="2700000" algn="tl">
                  <a:srgbClr val="000000">
                    <a:alpha val="43137"/>
                  </a:srgbClr>
                </a:outerShdw>
              </a:effectLst>
              <a:cs typeface="Calibri" panose="020F0502020204030204" pitchFamily="34" charset="0"/>
            </a:endParaRPr>
          </a:p>
        </p:txBody>
      </p:sp>
      <p:sp>
        <p:nvSpPr>
          <p:cNvPr id="6150" name="Rectangle 3">
            <a:extLst>
              <a:ext uri="{FF2B5EF4-FFF2-40B4-BE49-F238E27FC236}">
                <a16:creationId xmlns:a16="http://schemas.microsoft.com/office/drawing/2014/main" id="{50617A12-3C98-424E-9F84-9F4A4215FA3D}"/>
              </a:ext>
            </a:extLst>
          </p:cNvPr>
          <p:cNvSpPr>
            <a:spLocks noGrp="1" noChangeArrowheads="1"/>
          </p:cNvSpPr>
          <p:nvPr>
            <p:ph type="subTitle" idx="4294967295"/>
          </p:nvPr>
        </p:nvSpPr>
        <p:spPr>
          <a:xfrm>
            <a:off x="1066800" y="2057400"/>
            <a:ext cx="6934200" cy="3429000"/>
          </a:xfrm>
          <a:noFill/>
          <a:ln>
            <a:noFill/>
          </a:ln>
        </p:spPr>
        <p:txBody>
          <a:bodyPr>
            <a:normAutofit/>
          </a:bodyPr>
          <a:lstStyle/>
          <a:p>
            <a:pPr marL="0" indent="0" algn="just" eaLnBrk="1" hangingPunct="1">
              <a:buNone/>
            </a:pPr>
            <a:r>
              <a:rPr lang="en-US" altLang="en-US" dirty="0">
                <a:solidFill>
                  <a:srgbClr val="FFFFFF"/>
                </a:solidFill>
                <a:effectLst>
                  <a:outerShdw blurRad="38100" dist="38100" dir="2700000" algn="tl">
                    <a:srgbClr val="000000">
                      <a:alpha val="43137"/>
                    </a:srgbClr>
                  </a:outerShdw>
                </a:effectLst>
              </a:rPr>
              <a:t>“Let the postmillennial and </a:t>
            </a:r>
            <a:r>
              <a:rPr lang="en-US" altLang="en-US" dirty="0" err="1">
                <a:solidFill>
                  <a:srgbClr val="FFFFFF"/>
                </a:solidFill>
                <a:effectLst>
                  <a:outerShdw blurRad="38100" dist="38100" dir="2700000" algn="tl">
                    <a:srgbClr val="000000">
                      <a:alpha val="43137"/>
                    </a:srgbClr>
                  </a:outerShdw>
                </a:effectLst>
              </a:rPr>
              <a:t>amillennial</a:t>
            </a:r>
            <a:r>
              <a:rPr lang="en-US" altLang="en-US" dirty="0">
                <a:solidFill>
                  <a:srgbClr val="FFFFFF"/>
                </a:solidFill>
                <a:effectLst>
                  <a:outerShdw blurRad="38100" dist="38100" dir="2700000" algn="tl">
                    <a:srgbClr val="000000">
                      <a:alpha val="43137"/>
                    </a:srgbClr>
                  </a:outerShdw>
                </a:effectLst>
              </a:rPr>
              <a:t> commentators look long and steadily at this fact.  This prophecy is a prophecy for Daniel’s people and Daniel’s city.  No alchemy of </a:t>
            </a:r>
            <a:r>
              <a:rPr lang="en-US" altLang="en-US" dirty="0" err="1">
                <a:solidFill>
                  <a:srgbClr val="FFFFFF"/>
                </a:solidFill>
                <a:effectLst>
                  <a:outerShdw blurRad="38100" dist="38100" dir="2700000" algn="tl">
                    <a:srgbClr val="000000">
                      <a:alpha val="43137"/>
                    </a:srgbClr>
                  </a:outerShdw>
                </a:effectLst>
              </a:rPr>
              <a:t>Origenistic</a:t>
            </a:r>
            <a:r>
              <a:rPr lang="en-US" altLang="en-US" dirty="0">
                <a:solidFill>
                  <a:srgbClr val="FFFFFF"/>
                </a:solidFill>
                <a:effectLst>
                  <a:outerShdw blurRad="38100" dist="38100" dir="2700000" algn="tl">
                    <a:srgbClr val="000000">
                      <a:alpha val="43137"/>
                    </a:srgbClr>
                  </a:outerShdw>
                </a:effectLst>
              </a:rPr>
              <a:t> spiritualizing interpretation can change that.”</a:t>
            </a:r>
          </a:p>
        </p:txBody>
      </p:sp>
      <p:pic>
        <p:nvPicPr>
          <p:cNvPr id="2" name="Picture 1">
            <a:extLst>
              <a:ext uri="{FF2B5EF4-FFF2-40B4-BE49-F238E27FC236}">
                <a16:creationId xmlns:a16="http://schemas.microsoft.com/office/drawing/2014/main" id="{4580FE9D-6757-4C4E-9B7C-1C392C0BEB0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891540"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D587E710-3813-4C09-9B3A-2027C9BE02D0}"/>
              </a:ext>
            </a:extLst>
          </p:cNvPr>
          <p:cNvPicPr>
            <a:picLocks noChangeAspect="1"/>
          </p:cNvPicPr>
          <p:nvPr/>
        </p:nvPicPr>
        <p:blipFill>
          <a:blip r:embed="rId3"/>
          <a:stretch>
            <a:fillRect/>
          </a:stretch>
        </p:blipFill>
        <p:spPr>
          <a:xfrm>
            <a:off x="8365891" y="2209800"/>
            <a:ext cx="2759309" cy="4114800"/>
          </a:xfrm>
          <a:prstGeom prst="rect">
            <a:avLst/>
          </a:prstGeom>
          <a:ln>
            <a:solidFill>
              <a:schemeClr val="tx1"/>
            </a:solid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9600" y="304799"/>
            <a:ext cx="10901680" cy="62894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414095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329064-0A11-4186-A2B5-6AD0823CA4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8914" name="Rectangle 3"/>
          <p:cNvSpPr>
            <a:spLocks noChangeArrowheads="1"/>
          </p:cNvSpPr>
          <p:nvPr/>
        </p:nvSpPr>
        <p:spPr bwMode="auto">
          <a:xfrm>
            <a:off x="609600" y="0"/>
            <a:ext cx="10972798"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Samuel 16:13-14</a:t>
            </a:r>
          </a:p>
          <a:p>
            <a:pPr algn="just"/>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Samuel took the horn of oil and anointed him in the midst of his brothers;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 of the 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came mightily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upon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David from that day forward. And Samuel arose and went to Ramah.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the Spirit of the Lord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departed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Saul, and an evil spirit from the Lord terrorized him. </a:t>
            </a:r>
          </a:p>
        </p:txBody>
      </p:sp>
      <p:pic>
        <p:nvPicPr>
          <p:cNvPr id="3" name="Picture 2">
            <a:extLst>
              <a:ext uri="{FF2B5EF4-FFF2-40B4-BE49-F238E27FC236}">
                <a16:creationId xmlns:a16="http://schemas.microsoft.com/office/drawing/2014/main" id="{13F26DF9-C4BA-41C3-8A68-A8645E4E27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65037" y="3733800"/>
            <a:ext cx="1261927" cy="1188720"/>
          </a:xfrm>
          <a:prstGeom prst="rect">
            <a:avLst/>
          </a:prstGeom>
        </p:spPr>
      </p:pic>
    </p:spTree>
    <p:extLst>
      <p:ext uri="{BB962C8B-B14F-4D97-AF65-F5344CB8AC3E}">
        <p14:creationId xmlns:p14="http://schemas.microsoft.com/office/powerpoint/2010/main" val="166012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7" y="1600200"/>
            <a:ext cx="7451269" cy="37338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9494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329064-0A11-4186-A2B5-6AD0823CA4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8914" name="Rectangle 3"/>
          <p:cNvSpPr>
            <a:spLocks noChangeArrowheads="1"/>
          </p:cNvSpPr>
          <p:nvPr/>
        </p:nvSpPr>
        <p:spPr bwMode="auto">
          <a:xfrm>
            <a:off x="609600" y="0"/>
            <a:ext cx="10972798" cy="362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14:16-17</a:t>
            </a:r>
          </a:p>
          <a:p>
            <a:pPr algn="just">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ask the Father, and He will give you another Helper, that He may be with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truth, whom the world cannot receive, because it does not see Him or know Him,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know 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He abides with you and will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3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77E5962-EB9E-40BC-A5D8-EB4A986B32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65037" y="3733800"/>
            <a:ext cx="1261927" cy="1188720"/>
          </a:xfrm>
          <a:prstGeom prst="rect">
            <a:avLst/>
          </a:prstGeom>
        </p:spPr>
      </p:pic>
    </p:spTree>
    <p:extLst>
      <p:ext uri="{BB962C8B-B14F-4D97-AF65-F5344CB8AC3E}">
        <p14:creationId xmlns:p14="http://schemas.microsoft.com/office/powerpoint/2010/main" val="19670845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376116D-0650-4EE2-9908-68B4366A6E17}"/>
              </a:ext>
            </a:extLst>
          </p:cNvPr>
          <p:cNvGraphicFramePr>
            <a:graphicFrameLocks noGrp="1"/>
          </p:cNvGraphicFramePr>
          <p:nvPr/>
        </p:nvGraphicFramePr>
        <p:xfrm>
          <a:off x="609600" y="189223"/>
          <a:ext cx="10972800" cy="6479554"/>
        </p:xfrm>
        <a:graphic>
          <a:graphicData uri="http://schemas.openxmlformats.org/drawingml/2006/table">
            <a:tbl>
              <a:tblPr firstRow="1" bandRow="1">
                <a:tableStyleId>{073A0DAA-6AF3-43AB-8588-CEC1D06C72B9}</a:tableStyleId>
              </a:tblPr>
              <a:tblGrid>
                <a:gridCol w="3657600">
                  <a:extLst>
                    <a:ext uri="{9D8B030D-6E8A-4147-A177-3AD203B41FA5}">
                      <a16:colId xmlns:a16="http://schemas.microsoft.com/office/drawing/2014/main" val="1149162532"/>
                    </a:ext>
                  </a:extLst>
                </a:gridCol>
                <a:gridCol w="3657600">
                  <a:extLst>
                    <a:ext uri="{9D8B030D-6E8A-4147-A177-3AD203B41FA5}">
                      <a16:colId xmlns:a16="http://schemas.microsoft.com/office/drawing/2014/main" val="2962285687"/>
                    </a:ext>
                  </a:extLst>
                </a:gridCol>
                <a:gridCol w="3657600">
                  <a:extLst>
                    <a:ext uri="{9D8B030D-6E8A-4147-A177-3AD203B41FA5}">
                      <a16:colId xmlns:a16="http://schemas.microsoft.com/office/drawing/2014/main" val="376398144"/>
                    </a:ext>
                  </a:extLst>
                </a:gridCol>
              </a:tblGrid>
              <a:tr h="731520">
                <a:tc gridSpan="3">
                  <a:txBody>
                    <a:bodyPr/>
                    <a:lstStyle/>
                    <a:p>
                      <a:pPr algn="ctr">
                        <a:spcBef>
                          <a:spcPts val="600"/>
                        </a:spcBef>
                        <a:spcAft>
                          <a:spcPts val="600"/>
                        </a:spcAft>
                      </a:pPr>
                      <a:r>
                        <a:rPr lang="en-US" sz="3600" b="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WORK OF THE SPIRIT IN THE OT</a:t>
                      </a:r>
                    </a:p>
                  </a:txBody>
                  <a:tcPr anchor="ctr"/>
                </a:tc>
                <a:tc hMerge="1">
                  <a:txBody>
                    <a:bodyPr/>
                    <a:lstStyle/>
                    <a:p>
                      <a:endParaRPr lang="en-US" dirty="0"/>
                    </a:p>
                  </a:txBody>
                  <a:tcPr/>
                </a:tc>
                <a:tc hMerge="1">
                  <a:txBody>
                    <a:bodyPr/>
                    <a:lstStyle/>
                    <a:p>
                      <a:pPr algn="ctr">
                        <a:spcBef>
                          <a:spcPts val="600"/>
                        </a:spcBef>
                        <a:spcAft>
                          <a:spcPts val="600"/>
                        </a:spcAft>
                      </a:pPr>
                      <a:endParaRPr lang="en-US" sz="3600" b="0" dirty="0">
                        <a:solidFill>
                          <a:srgbClr val="00FFFF"/>
                        </a:solidFill>
                        <a:effectLst/>
                        <a:latin typeface="Calibri" panose="020F0502020204030204" pitchFamily="34" charset="0"/>
                        <a:ea typeface="+mj-ea"/>
                        <a:cs typeface="+mj-cs"/>
                      </a:endParaRPr>
                    </a:p>
                  </a:txBody>
                  <a:tcPr anchor="ctr"/>
                </a:tc>
                <a:extLst>
                  <a:ext uri="{0D108BD9-81ED-4DB2-BD59-A6C34878D82A}">
                    <a16:rowId xmlns:a16="http://schemas.microsoft.com/office/drawing/2014/main" val="3529848444"/>
                  </a:ext>
                </a:extLst>
              </a:tr>
              <a:tr h="68797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OT/GOSPELS/ACTS 1</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ACTS 2/TODAY</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4199846802"/>
                  </a:ext>
                </a:extLst>
              </a:tr>
              <a:tr h="891729">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External vs. Internal</a:t>
                      </a: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Upon (1 Sam. 16:13)</a:t>
                      </a: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rPr>
                        <a:t>Within (John 14:17)</a:t>
                      </a:r>
                    </a:p>
                  </a:txBody>
                  <a:tcPr marT="45723" marB="45723" anchor="ctr" horzOverflow="overflow"/>
                </a:tc>
                <a:extLst>
                  <a:ext uri="{0D108BD9-81ED-4DB2-BD59-A6C34878D82A}">
                    <a16:rowId xmlns:a16="http://schemas.microsoft.com/office/drawing/2014/main" val="2415364954"/>
                  </a:ext>
                </a:extLst>
              </a:tr>
              <a:tr h="1769501">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Reception of all of the Spirit at the moment of salvation?</a:t>
                      </a: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Subsequent to salvation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a:t>
                      </a:r>
                      <a:r>
                        <a:rPr kumimoji="0" lang="en-US" sz="28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Exod</a:t>
                      </a: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31:3)</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At moment of salvation (Rom 8:9)</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1062385765"/>
                  </a:ext>
                </a:extLst>
              </a:tr>
              <a:tr h="114758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How long is the indwelling?</a:t>
                      </a: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Temporary indwelling (1 Sam 16:14; Ps 51:11)</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Permanent indwelling (John 14:16)</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571592761"/>
                  </a:ext>
                </a:extLst>
              </a:tr>
              <a:tr h="125124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Who is indwelt?</a:t>
                      </a: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Selective indwelling (Joel 2:28)</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Universal indwelling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(1 Cor 12:13)</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1898418030"/>
                  </a:ext>
                </a:extLst>
              </a:tr>
            </a:tbl>
          </a:graphicData>
        </a:graphic>
      </p:graphicFrame>
    </p:spTree>
    <p:extLst>
      <p:ext uri="{BB962C8B-B14F-4D97-AF65-F5344CB8AC3E}">
        <p14:creationId xmlns:p14="http://schemas.microsoft.com/office/powerpoint/2010/main" val="3516603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2438400" y="1132450"/>
            <a:ext cx="8153400" cy="5573150"/>
          </a:xfrm>
        </p:spPr>
        <p:txBody>
          <a:bodyPr/>
          <a:lstStyle/>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Wrath to come (1 Thess. 1:10)?</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Day = 1000 years (2 Pet. 3:8)?</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Hastening the Lord’s return (2 Pet. 3:12)?</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2 witnesses (Rev. 11) born before the Rapture?</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Holy Spirit’s role in the Tribulation? </a:t>
            </a:r>
          </a:p>
          <a:p>
            <a:pPr marL="569913" indent="-569913" algn="just" eaLnBrk="1" hangingPunct="1">
              <a:spcBef>
                <a:spcPts val="0"/>
              </a:spcBef>
              <a:spcAft>
                <a:spcPts val="900"/>
              </a:spcAft>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Israel focus in the Tribulation?</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Will we see the Antichrist?</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Date for the Rapture?</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Believers protected during Tribulation?</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Return to the earth?</a:t>
            </a:r>
            <a:endParaRPr lang="en-US" dirty="0">
              <a:effectLst>
                <a:outerShdw blurRad="38100" dist="38100" dir="2700000" algn="tl">
                  <a:srgbClr val="000000">
                    <a:alpha val="43137"/>
                  </a:srgbClr>
                </a:outerShdw>
              </a:effectLst>
              <a:cs typeface="Calibri" panose="020F0502020204030204" pitchFamily="34" charset="0"/>
            </a:endParaRPr>
          </a:p>
        </p:txBody>
      </p:sp>
      <p:pic>
        <p:nvPicPr>
          <p:cNvPr id="5" name="Picture 4">
            <a:extLst>
              <a:ext uri="{FF2B5EF4-FFF2-40B4-BE49-F238E27FC236}">
                <a16:creationId xmlns:a16="http://schemas.microsoft.com/office/drawing/2014/main" id="{D159BC6D-D0B5-4E90-B70D-B2596C9EBF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1" y="76201"/>
            <a:ext cx="990601" cy="912283"/>
          </a:xfrm>
          <a:prstGeom prst="ellipse">
            <a:avLst/>
          </a:prstGeom>
        </p:spPr>
      </p:pic>
      <p:pic>
        <p:nvPicPr>
          <p:cNvPr id="7" name="Picture 6">
            <a:extLst>
              <a:ext uri="{FF2B5EF4-FFF2-40B4-BE49-F238E27FC236}">
                <a16:creationId xmlns:a16="http://schemas.microsoft.com/office/drawing/2014/main" id="{35F9BC80-EB8E-4EC1-9DED-D8062C1B7D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01200" y="76201"/>
            <a:ext cx="990601" cy="912283"/>
          </a:xfrm>
          <a:prstGeom prst="ellipse">
            <a:avLst/>
          </a:prstGeom>
        </p:spPr>
      </p:pic>
    </p:spTree>
    <p:extLst>
      <p:ext uri="{BB962C8B-B14F-4D97-AF65-F5344CB8AC3E}">
        <p14:creationId xmlns:p14="http://schemas.microsoft.com/office/powerpoint/2010/main" val="2926847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DC3AAF-9D00-443F-846D-95D62A9713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3600" baseline="30000" dirty="0">
                <a:effectLst>
                  <a:outerShdw blurRad="38100" dist="38100" dir="2700000" algn="tl">
                    <a:srgbClr val="000000">
                      <a:alpha val="43137"/>
                    </a:srgbClr>
                  </a:outerShdw>
                </a:effectLst>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one who curses you I will curse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in you all the families of the earth will be blessed.” </a:t>
            </a:r>
          </a:p>
        </p:txBody>
      </p:sp>
      <p:pic>
        <p:nvPicPr>
          <p:cNvPr id="3" name="Picture 2">
            <a:extLst>
              <a:ext uri="{FF2B5EF4-FFF2-40B4-BE49-F238E27FC236}">
                <a16:creationId xmlns:a16="http://schemas.microsoft.com/office/drawing/2014/main" id="{F8C193E9-CC6C-4ED9-A369-7119184BAA4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53000" y="2514600"/>
            <a:ext cx="2286000" cy="2286000"/>
          </a:xfrm>
          <a:prstGeom prst="rect">
            <a:avLst/>
          </a:prstGeom>
        </p:spPr>
      </p:pic>
    </p:spTree>
    <p:extLst>
      <p:ext uri="{BB962C8B-B14F-4D97-AF65-F5344CB8AC3E}">
        <p14:creationId xmlns:p14="http://schemas.microsoft.com/office/powerpoint/2010/main" val="552002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38168" y="167358"/>
            <a:ext cx="8315665" cy="6523285"/>
          </a:xfrm>
          <a:prstGeom prst="rect">
            <a:avLst/>
          </a:prstGeom>
        </p:spPr>
      </p:pic>
    </p:spTree>
    <p:extLst>
      <p:ext uri="{BB962C8B-B14F-4D97-AF65-F5344CB8AC3E}">
        <p14:creationId xmlns:p14="http://schemas.microsoft.com/office/powerpoint/2010/main" val="211535633"/>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9A3D71C-AB1B-47C7-9777-3D1F362BD523}"/>
              </a:ext>
            </a:extLst>
          </p:cNvPr>
          <p:cNvGraphicFramePr>
            <a:graphicFrameLocks noGrp="1"/>
          </p:cNvGraphicFramePr>
          <p:nvPr/>
        </p:nvGraphicFramePr>
        <p:xfrm>
          <a:off x="609600" y="799087"/>
          <a:ext cx="10972800" cy="5259826"/>
        </p:xfrm>
        <a:graphic>
          <a:graphicData uri="http://schemas.openxmlformats.org/drawingml/2006/table">
            <a:tbl>
              <a:tblPr firstRow="1" bandRow="1">
                <a:tableStyleId>{073A0DAA-6AF3-43AB-8588-CEC1D06C72B9}</a:tableStyleId>
              </a:tblPr>
              <a:tblGrid>
                <a:gridCol w="5207431">
                  <a:extLst>
                    <a:ext uri="{9D8B030D-6E8A-4147-A177-3AD203B41FA5}">
                      <a16:colId xmlns:a16="http://schemas.microsoft.com/office/drawing/2014/main" val="450372001"/>
                    </a:ext>
                  </a:extLst>
                </a:gridCol>
                <a:gridCol w="5765369">
                  <a:extLst>
                    <a:ext uri="{9D8B030D-6E8A-4147-A177-3AD203B41FA5}">
                      <a16:colId xmlns:a16="http://schemas.microsoft.com/office/drawing/2014/main" val="3560513311"/>
                    </a:ext>
                  </a:extLst>
                </a:gridCol>
              </a:tblGrid>
              <a:tr h="768745">
                <a:tc gridSpan="2">
                  <a:txBody>
                    <a:bodyPr/>
                    <a:lstStyle/>
                    <a:p>
                      <a:pPr algn="ctr"/>
                      <a:r>
                        <a:rPr kumimoji="0" lang="en-US" altLang="en-US" sz="40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Distinctions Between 144,000 &amp; Multitude</a:t>
                      </a:r>
                      <a:endParaRPr lang="en-US" sz="4000" dirty="0">
                        <a:latin typeface="Calibri" panose="020F0502020204030204" pitchFamily="34" charset="0"/>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1673481748"/>
                  </a:ext>
                </a:extLst>
              </a:tr>
              <a:tr h="687827">
                <a:tc>
                  <a:txBody>
                    <a:bodyPr/>
                    <a:lstStyle/>
                    <a:p>
                      <a:pPr marL="461963" indent="-461963" algn="ctr" eaLnBrk="1" hangingPunct="1">
                        <a:defRPr/>
                      </a:pPr>
                      <a:r>
                        <a:rPr lang="en-US" altLang="en-US" sz="3600" b="1" u="none" kern="1200" noProof="0" dirty="0">
                          <a:solidFill>
                            <a:srgbClr val="C00000"/>
                          </a:solidFill>
                          <a:effectLst/>
                          <a:latin typeface="Calibri" panose="020F0502020204030204" pitchFamily="34" charset="0"/>
                          <a:ea typeface="+mn-ea"/>
                          <a:cs typeface="Calibri" panose="020F0502020204030204" pitchFamily="34" charset="0"/>
                        </a:rPr>
                        <a:t>144,000</a:t>
                      </a:r>
                      <a:endParaRPr lang="en-US" sz="3600" b="1" u="none" kern="1200" dirty="0">
                        <a:solidFill>
                          <a:srgbClr val="C00000"/>
                        </a:solidFill>
                        <a:effectLst/>
                        <a:latin typeface="Calibri" panose="020F0502020204030204" pitchFamily="34" charset="0"/>
                        <a:ea typeface="+mn-ea"/>
                        <a:cs typeface="Calibri" panose="020F0502020204030204" pitchFamily="34" charset="0"/>
                      </a:endParaRPr>
                    </a:p>
                  </a:txBody>
                  <a:tcPr anchor="ctr"/>
                </a:tc>
                <a:tc>
                  <a:txBody>
                    <a:bodyPr/>
                    <a:lstStyle/>
                    <a:p>
                      <a:pPr marL="461963" indent="-461963" algn="ctr" eaLnBrk="1" hangingPunct="1">
                        <a:defRPr/>
                      </a:pPr>
                      <a:r>
                        <a:rPr lang="en-US" altLang="en-US" sz="3600" b="1" u="none" kern="1200" noProof="0" dirty="0">
                          <a:solidFill>
                            <a:schemeClr val="bg1">
                              <a:lumMod val="50000"/>
                            </a:schemeClr>
                          </a:solidFill>
                          <a:effectLst/>
                          <a:latin typeface="Calibri" panose="020F0502020204030204" pitchFamily="34" charset="0"/>
                          <a:ea typeface="+mn-ea"/>
                          <a:cs typeface="Calibri" panose="020F0502020204030204" pitchFamily="34" charset="0"/>
                        </a:rPr>
                        <a:t>MULTITUDE</a:t>
                      </a:r>
                      <a:endParaRPr lang="en-US" sz="3600" b="1" u="none" kern="1200" dirty="0">
                        <a:solidFill>
                          <a:schemeClr val="bg1">
                            <a:lumMod val="50000"/>
                          </a:schemeClr>
                        </a:solidFill>
                        <a:effectLst/>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2348412215"/>
                  </a:ext>
                </a:extLst>
              </a:tr>
              <a:tr h="687827">
                <a:tc>
                  <a:txBody>
                    <a:bodyPr/>
                    <a:lstStyle/>
                    <a:p>
                      <a:pPr marL="461963" indent="-461963" algn="l" eaLnBrk="1" hangingPunct="1">
                        <a:defRPr/>
                      </a:pPr>
                      <a:r>
                        <a:rPr lang="en-US" sz="3600" b="1" u="none" dirty="0">
                          <a:solidFill>
                            <a:schemeClr val="bg2"/>
                          </a:solidFill>
                          <a:effectLst/>
                          <a:latin typeface="Calibri" panose="020F0502020204030204" pitchFamily="34" charset="0"/>
                          <a:cs typeface="Calibri" panose="020F0502020204030204" pitchFamily="34" charset="0"/>
                        </a:rPr>
                        <a:t>Revelation 7:1-8</a:t>
                      </a:r>
                    </a:p>
                  </a:txBody>
                  <a:tcPr anchor="ctr"/>
                </a:tc>
                <a:tc>
                  <a:txBody>
                    <a:bodyPr/>
                    <a:lstStyle/>
                    <a:p>
                      <a:pPr marL="461963" indent="-461963" algn="l" eaLnBrk="1" hangingPunct="1">
                        <a:defRPr/>
                      </a:pPr>
                      <a:r>
                        <a:rPr lang="en-US" sz="3600" b="1" u="none" dirty="0">
                          <a:solidFill>
                            <a:schemeClr val="bg2"/>
                          </a:solidFill>
                          <a:effectLst/>
                          <a:latin typeface="Calibri" panose="020F0502020204030204" pitchFamily="34" charset="0"/>
                          <a:cs typeface="Calibri" panose="020F0502020204030204" pitchFamily="34" charset="0"/>
                        </a:rPr>
                        <a:t>Revelation 7:9-17</a:t>
                      </a:r>
                    </a:p>
                  </a:txBody>
                  <a:tcPr anchor="ctr"/>
                </a:tc>
                <a:extLst>
                  <a:ext uri="{0D108BD9-81ED-4DB2-BD59-A6C34878D82A}">
                    <a16:rowId xmlns:a16="http://schemas.microsoft.com/office/drawing/2014/main" val="2039530397"/>
                  </a:ext>
                </a:extLst>
              </a:tr>
              <a:tr h="647360">
                <a:tc>
                  <a:txBody>
                    <a:bodyPr/>
                    <a:lstStyle/>
                    <a:p>
                      <a:pPr marL="461963" indent="-461963" eaLnBrk="1" hangingPunct="1">
                        <a:defRPr/>
                      </a:pPr>
                      <a:r>
                        <a:rPr lang="en-US" sz="3200" b="1" dirty="0">
                          <a:effectLst/>
                          <a:latin typeface="Calibri" panose="020F0502020204030204" pitchFamily="34" charset="0"/>
                          <a:cs typeface="Calibri" panose="020F0502020204030204" pitchFamily="34" charset="0"/>
                        </a:rPr>
                        <a:t>Numbered</a:t>
                      </a:r>
                    </a:p>
                  </a:txBody>
                  <a:tcPr anchor="ctr"/>
                </a:tc>
                <a:tc>
                  <a:txBody>
                    <a:bodyPr/>
                    <a:lstStyle/>
                    <a:p>
                      <a:pPr marL="461963" indent="-461963" eaLnBrk="1" hangingPunct="1">
                        <a:defRPr/>
                      </a:pPr>
                      <a:r>
                        <a:rPr lang="en-US" sz="3200" b="1" dirty="0">
                          <a:effectLst/>
                          <a:latin typeface="Calibri" panose="020F0502020204030204" pitchFamily="34" charset="0"/>
                          <a:cs typeface="Calibri" panose="020F0502020204030204" pitchFamily="34" charset="0"/>
                        </a:rPr>
                        <a:t>Innumerable</a:t>
                      </a:r>
                    </a:p>
                  </a:txBody>
                  <a:tcPr anchor="ctr"/>
                </a:tc>
                <a:extLst>
                  <a:ext uri="{0D108BD9-81ED-4DB2-BD59-A6C34878D82A}">
                    <a16:rowId xmlns:a16="http://schemas.microsoft.com/office/drawing/2014/main" val="1030757281"/>
                  </a:ext>
                </a:extLst>
              </a:tr>
              <a:tr h="647360">
                <a:tc>
                  <a:txBody>
                    <a:bodyPr/>
                    <a:lstStyle/>
                    <a:p>
                      <a:pPr marL="461963" indent="-461963" eaLnBrk="1" hangingPunct="1">
                        <a:defRPr/>
                      </a:pPr>
                      <a:r>
                        <a:rPr lang="en-US" sz="3200" b="1" dirty="0">
                          <a:effectLst/>
                          <a:latin typeface="Calibri" panose="020F0502020204030204" pitchFamily="34" charset="0"/>
                          <a:cs typeface="Calibri" panose="020F0502020204030204" pitchFamily="34" charset="0"/>
                        </a:rPr>
                        <a:t>Jews</a:t>
                      </a:r>
                    </a:p>
                  </a:txBody>
                  <a:tcPr anchor="ctr"/>
                </a:tc>
                <a:tc>
                  <a:txBody>
                    <a:bodyPr/>
                    <a:lstStyle/>
                    <a:p>
                      <a:pPr marL="461963" indent="-461963" eaLnBrk="1" hangingPunct="1">
                        <a:defRPr/>
                      </a:pPr>
                      <a:r>
                        <a:rPr lang="en-US" sz="3200" b="1" dirty="0">
                          <a:effectLst/>
                          <a:latin typeface="Calibri" panose="020F0502020204030204" pitchFamily="34" charset="0"/>
                          <a:cs typeface="Calibri" panose="020F0502020204030204" pitchFamily="34" charset="0"/>
                        </a:rPr>
                        <a:t>All nations</a:t>
                      </a:r>
                    </a:p>
                  </a:txBody>
                  <a:tcPr anchor="ctr"/>
                </a:tc>
                <a:extLst>
                  <a:ext uri="{0D108BD9-81ED-4DB2-BD59-A6C34878D82A}">
                    <a16:rowId xmlns:a16="http://schemas.microsoft.com/office/drawing/2014/main" val="2861922657"/>
                  </a:ext>
                </a:extLst>
              </a:tr>
              <a:tr h="647360">
                <a:tc>
                  <a:txBody>
                    <a:bodyPr/>
                    <a:lstStyle/>
                    <a:p>
                      <a:pPr marL="461963" indent="-461963" eaLnBrk="1" hangingPunct="1">
                        <a:defRPr/>
                      </a:pPr>
                      <a:r>
                        <a:rPr lang="en-US" sz="3200" b="1" dirty="0">
                          <a:effectLst/>
                          <a:latin typeface="Calibri" panose="020F0502020204030204" pitchFamily="34" charset="0"/>
                          <a:cs typeface="Calibri" panose="020F0502020204030204" pitchFamily="34" charset="0"/>
                        </a:rPr>
                        <a:t>Sealed (First Fruits)</a:t>
                      </a:r>
                    </a:p>
                  </a:txBody>
                  <a:tcPr anchor="ctr"/>
                </a:tc>
                <a:tc>
                  <a:txBody>
                    <a:bodyPr/>
                    <a:lstStyle/>
                    <a:p>
                      <a:pPr marL="461963" indent="-461963" eaLnBrk="1" hangingPunct="1">
                        <a:defRPr/>
                      </a:pPr>
                      <a:r>
                        <a:rPr lang="en-US" sz="3200" b="1" dirty="0">
                          <a:effectLst/>
                          <a:latin typeface="Calibri" panose="020F0502020204030204" pitchFamily="34" charset="0"/>
                          <a:cs typeface="Calibri" panose="020F0502020204030204" pitchFamily="34" charset="0"/>
                        </a:rPr>
                        <a:t>Slain (Martyrs)</a:t>
                      </a:r>
                    </a:p>
                  </a:txBody>
                  <a:tcPr anchor="ctr"/>
                </a:tc>
                <a:extLst>
                  <a:ext uri="{0D108BD9-81ED-4DB2-BD59-A6C34878D82A}">
                    <a16:rowId xmlns:a16="http://schemas.microsoft.com/office/drawing/2014/main" val="2431306076"/>
                  </a:ext>
                </a:extLst>
              </a:tr>
              <a:tr h="647360">
                <a:tc>
                  <a:txBody>
                    <a:bodyPr/>
                    <a:lstStyle/>
                    <a:p>
                      <a:r>
                        <a:rPr lang="en-US" sz="3200" b="1" dirty="0">
                          <a:effectLst/>
                          <a:latin typeface="Calibri" panose="020F0502020204030204" pitchFamily="34" charset="0"/>
                          <a:cs typeface="Calibri" panose="020F0502020204030204" pitchFamily="34" charset="0"/>
                        </a:rPr>
                        <a:t>Sealed </a:t>
                      </a:r>
                      <a:r>
                        <a:rPr lang="en-US" sz="3200" b="1" u="sng" dirty="0">
                          <a:solidFill>
                            <a:srgbClr val="C00000"/>
                          </a:solidFill>
                          <a:effectLst/>
                          <a:latin typeface="Calibri" panose="020F0502020204030204" pitchFamily="34" charset="0"/>
                          <a:cs typeface="Calibri" panose="020F0502020204030204" pitchFamily="34" charset="0"/>
                        </a:rPr>
                        <a:t>before</a:t>
                      </a:r>
                      <a:r>
                        <a:rPr lang="en-US" sz="3200" b="1" dirty="0">
                          <a:effectLst/>
                          <a:latin typeface="Calibri" panose="020F0502020204030204" pitchFamily="34" charset="0"/>
                          <a:cs typeface="Calibri" panose="020F0502020204030204" pitchFamily="34" charset="0"/>
                        </a:rPr>
                        <a:t> the Tribulation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effectLst/>
                          <a:latin typeface="Calibri" panose="020F0502020204030204" pitchFamily="34" charset="0"/>
                          <a:cs typeface="Calibri" panose="020F0502020204030204" pitchFamily="34" charset="0"/>
                        </a:rPr>
                        <a:t>Converted </a:t>
                      </a:r>
                      <a:r>
                        <a:rPr lang="en-US" sz="3200" b="1" u="sng" kern="1200" dirty="0">
                          <a:solidFill>
                            <a:schemeClr val="bg1">
                              <a:lumMod val="50000"/>
                            </a:schemeClr>
                          </a:solidFill>
                          <a:effectLst/>
                          <a:latin typeface="Calibri" panose="020F0502020204030204" pitchFamily="34" charset="0"/>
                          <a:ea typeface="+mn-ea"/>
                          <a:cs typeface="Calibri" panose="020F0502020204030204" pitchFamily="34" charset="0"/>
                        </a:rPr>
                        <a:t>out of</a:t>
                      </a:r>
                      <a:r>
                        <a:rPr lang="en-US" sz="3200" b="1" dirty="0">
                          <a:effectLst/>
                          <a:latin typeface="Calibri" panose="020F0502020204030204" pitchFamily="34" charset="0"/>
                          <a:cs typeface="Calibri" panose="020F0502020204030204" pitchFamily="34" charset="0"/>
                        </a:rPr>
                        <a:t> the Tribulation</a:t>
                      </a:r>
                    </a:p>
                  </a:txBody>
                  <a:tcPr anchor="ctr"/>
                </a:tc>
                <a:extLst>
                  <a:ext uri="{0D108BD9-81ED-4DB2-BD59-A6C34878D82A}">
                    <a16:rowId xmlns:a16="http://schemas.microsoft.com/office/drawing/2014/main" val="256274081"/>
                  </a:ext>
                </a:extLst>
              </a:tr>
              <a:tr h="52598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800" dirty="0">
                          <a:effectLst/>
                          <a:latin typeface="Calibri" panose="020F0502020204030204" pitchFamily="34" charset="0"/>
                          <a:cs typeface="Calibri" panose="020F0502020204030204" pitchFamily="34" charset="0"/>
                        </a:rPr>
                        <a:t>Hitchcock and Ice, </a:t>
                      </a:r>
                      <a:r>
                        <a:rPr lang="en-US" altLang="en-US" sz="2800" i="1" dirty="0">
                          <a:effectLst/>
                          <a:latin typeface="Calibri" panose="020F0502020204030204" pitchFamily="34" charset="0"/>
                          <a:cs typeface="Calibri" panose="020F0502020204030204" pitchFamily="34" charset="0"/>
                        </a:rPr>
                        <a:t>The Truth Behind Left Behind</a:t>
                      </a:r>
                      <a:r>
                        <a:rPr lang="en-US" altLang="en-US" sz="2800" dirty="0">
                          <a:effectLst/>
                          <a:latin typeface="Calibri" panose="020F0502020204030204" pitchFamily="34" charset="0"/>
                          <a:cs typeface="Calibri" panose="020F0502020204030204" pitchFamily="34" charset="0"/>
                        </a:rPr>
                        <a:t>, 77</a:t>
                      </a:r>
                    </a:p>
                  </a:txBody>
                  <a:tcPr anchor="ctr"/>
                </a:tc>
                <a:tc hMerge="1">
                  <a:txBody>
                    <a:bodyPr/>
                    <a:lstStyle/>
                    <a:p>
                      <a:endParaRPr lang="en-US" dirty="0"/>
                    </a:p>
                  </a:txBody>
                  <a:tcPr/>
                </a:tc>
                <a:extLst>
                  <a:ext uri="{0D108BD9-81ED-4DB2-BD59-A6C34878D82A}">
                    <a16:rowId xmlns:a16="http://schemas.microsoft.com/office/drawing/2014/main" val="2472296049"/>
                  </a:ext>
                </a:extLst>
              </a:tr>
            </a:tbl>
          </a:graphicData>
        </a:graphic>
      </p:graphicFrame>
    </p:spTree>
    <p:extLst>
      <p:ext uri="{BB962C8B-B14F-4D97-AF65-F5344CB8AC3E}">
        <p14:creationId xmlns:p14="http://schemas.microsoft.com/office/powerpoint/2010/main" val="6284599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3"/>
          <p:cNvSpPr>
            <a:spLocks noGrp="1" noChangeArrowheads="1"/>
          </p:cNvSpPr>
          <p:nvPr>
            <p:ph type="body" idx="1"/>
          </p:nvPr>
        </p:nvSpPr>
        <p:spPr>
          <a:xfrm>
            <a:off x="1047750" y="1905000"/>
            <a:ext cx="6572250" cy="3048000"/>
          </a:xfrm>
        </p:spPr>
        <p:txBody>
          <a:bodyPr/>
          <a:lstStyle/>
          <a:p>
            <a:pPr marL="457200" indent="-457200">
              <a:spcBef>
                <a:spcPts val="0"/>
              </a:spcBef>
              <a:spcAft>
                <a:spcPts val="3600"/>
              </a:spcAft>
              <a:defRPr/>
            </a:pPr>
            <a:r>
              <a:rPr lang="en-US" dirty="0"/>
              <a:t>Rev 7 – 144,000 Jews</a:t>
            </a:r>
          </a:p>
          <a:p>
            <a:pPr marL="457200" indent="-457200">
              <a:spcBef>
                <a:spcPts val="0"/>
              </a:spcBef>
              <a:spcAft>
                <a:spcPts val="3600"/>
              </a:spcAft>
              <a:defRPr/>
            </a:pPr>
            <a:r>
              <a:rPr lang="en-US" dirty="0"/>
              <a:t>Rev 11 – Two Jewish witnesses</a:t>
            </a:r>
          </a:p>
          <a:p>
            <a:pPr marL="457200" indent="-457200">
              <a:spcBef>
                <a:spcPts val="0"/>
              </a:spcBef>
              <a:spcAft>
                <a:spcPts val="3600"/>
              </a:spcAft>
              <a:defRPr/>
            </a:pPr>
            <a:r>
              <a:rPr lang="en-US" dirty="0"/>
              <a:t>Rev 12 – Israel flees</a:t>
            </a:r>
          </a:p>
        </p:txBody>
      </p:sp>
      <p:pic>
        <p:nvPicPr>
          <p:cNvPr id="4" name="Picture 5" descr="1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9524" y="2057400"/>
            <a:ext cx="3591715" cy="2743200"/>
          </a:xfrm>
          <a:prstGeom prst="rect">
            <a:avLst/>
          </a:prstGeom>
          <a:noFill/>
          <a:ln w="9525">
            <a:noFill/>
            <a:miter lim="800000"/>
            <a:headEnd/>
            <a:tailEnd/>
          </a:ln>
          <a:effectLst/>
        </p:spPr>
      </p:pic>
      <p:sp>
        <p:nvSpPr>
          <p:cNvPr id="5" name="Title 1">
            <a:extLst>
              <a:ext uri="{FF2B5EF4-FFF2-40B4-BE49-F238E27FC236}">
                <a16:creationId xmlns:a16="http://schemas.microsoft.com/office/drawing/2014/main" id="{94A5DD17-E909-40E7-8FFF-6FE8319C6E9D}"/>
              </a:ext>
            </a:extLst>
          </p:cNvPr>
          <p:cNvSpPr txBox="1">
            <a:spLocks/>
          </p:cNvSpPr>
          <p:nvPr/>
        </p:nvSpPr>
        <p:spPr bwMode="auto">
          <a:xfrm>
            <a:off x="1828800" y="228600"/>
            <a:ext cx="853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God’s Work Through Israel</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2438400" y="1132450"/>
            <a:ext cx="8153400" cy="5573150"/>
          </a:xfrm>
        </p:spPr>
        <p:txBody>
          <a:bodyPr/>
          <a:lstStyle/>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Wrath to come (1 Thess. 1:10)?</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Day = 1000 years (2 Pet. 3:8)?</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Hastening the Lord’s return (2 Pet. 3:12)?</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2 witnesses (Rev. 11) born before the Rapture?</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Holy Spirit’s role in the Tribulation? </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Israel focus in the Tribulation?</a:t>
            </a:r>
          </a:p>
          <a:p>
            <a:pPr marL="569913" indent="-569913" algn="just" eaLnBrk="1" hangingPunct="1">
              <a:spcBef>
                <a:spcPts val="0"/>
              </a:spcBef>
              <a:spcAft>
                <a:spcPts val="900"/>
              </a:spcAft>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Will we see the Antichrist?</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Date for the Rapture?</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Believers protected during Tribulation?</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Return to the earth?</a:t>
            </a:r>
            <a:endParaRPr lang="en-US" dirty="0">
              <a:effectLst>
                <a:outerShdw blurRad="38100" dist="38100" dir="2700000" algn="tl">
                  <a:srgbClr val="000000">
                    <a:alpha val="43137"/>
                  </a:srgbClr>
                </a:outerShdw>
              </a:effectLst>
              <a:cs typeface="Calibri" panose="020F0502020204030204" pitchFamily="34" charset="0"/>
            </a:endParaRPr>
          </a:p>
        </p:txBody>
      </p:sp>
      <p:pic>
        <p:nvPicPr>
          <p:cNvPr id="5" name="Picture 4">
            <a:extLst>
              <a:ext uri="{FF2B5EF4-FFF2-40B4-BE49-F238E27FC236}">
                <a16:creationId xmlns:a16="http://schemas.microsoft.com/office/drawing/2014/main" id="{D159BC6D-D0B5-4E90-B70D-B2596C9EBF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1" y="76201"/>
            <a:ext cx="990601" cy="912283"/>
          </a:xfrm>
          <a:prstGeom prst="ellipse">
            <a:avLst/>
          </a:prstGeom>
        </p:spPr>
      </p:pic>
      <p:pic>
        <p:nvPicPr>
          <p:cNvPr id="7" name="Picture 6">
            <a:extLst>
              <a:ext uri="{FF2B5EF4-FFF2-40B4-BE49-F238E27FC236}">
                <a16:creationId xmlns:a16="http://schemas.microsoft.com/office/drawing/2014/main" id="{35F9BC80-EB8E-4EC1-9DED-D8062C1B7D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01200" y="76201"/>
            <a:ext cx="990601" cy="912283"/>
          </a:xfrm>
          <a:prstGeom prst="ellipse">
            <a:avLst/>
          </a:prstGeom>
        </p:spPr>
      </p:pic>
    </p:spTree>
    <p:extLst>
      <p:ext uri="{BB962C8B-B14F-4D97-AF65-F5344CB8AC3E}">
        <p14:creationId xmlns:p14="http://schemas.microsoft.com/office/powerpoint/2010/main" val="37395824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185761"/>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Revelation 13:17-18</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provides that no one will be able to buy or to sell, except the one who has the mark, either the </a:t>
            </a:r>
            <a:r>
              <a:rPr lang="en-US" sz="3600" b="1" u="sng" dirty="0">
                <a:solidFill>
                  <a:srgbClr val="00FFFF"/>
                </a:solidFill>
                <a:effectLst>
                  <a:outerShdw blurRad="38100" dist="38100" dir="2700000" algn="tl">
                    <a:srgbClr val="000000">
                      <a:alpha val="43137"/>
                    </a:srgbClr>
                  </a:outerShdw>
                </a:effectLst>
                <a:latin typeface="Calibri" panose="020F0502020204030204" pitchFamily="34" charset="0"/>
              </a:rPr>
              <a:t>name</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the beast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number of his</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00FFFF"/>
                </a:solidFill>
                <a:effectLst>
                  <a:outerShdw blurRad="38100" dist="38100" dir="2700000" algn="tl">
                    <a:srgbClr val="000000">
                      <a:alpha val="43137"/>
                    </a:srgbClr>
                  </a:outerShdw>
                </a:effectLst>
                <a:latin typeface="Calibri" panose="020F0502020204030204" pitchFamily="34" charset="0"/>
              </a:rPr>
              <a:t>name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latin typeface="Calibri" panose="020F0502020204030204" pitchFamily="34" charset="0"/>
                <a:cs typeface="Calibri" panose="020F0502020204030204" pitchFamily="34" charset="0"/>
              </a:rPr>
              <a:t>18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Here is wisdom. Let him who has understanding calculate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number of the beast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number is that of a man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anthrōpos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his number is six hundred and sixty-six.”</a:t>
            </a:r>
          </a:p>
        </p:txBody>
      </p:sp>
    </p:spTree>
    <p:extLst>
      <p:ext uri="{BB962C8B-B14F-4D97-AF65-F5344CB8AC3E}">
        <p14:creationId xmlns:p14="http://schemas.microsoft.com/office/powerpoint/2010/main" val="1975974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1930400" y="304800"/>
            <a:ext cx="8331200" cy="6248400"/>
          </a:xfrm>
          <a:prstGeom prst="rect">
            <a:avLst/>
          </a:prstGeom>
          <a:noFill/>
          <a:ln w="9525">
            <a:noFill/>
            <a:miter lim="800000"/>
            <a:headEnd/>
            <a:tailEnd/>
          </a:ln>
        </p:spPr>
      </p:pic>
    </p:spTree>
    <p:extLst>
      <p:ext uri="{BB962C8B-B14F-4D97-AF65-F5344CB8AC3E}">
        <p14:creationId xmlns:p14="http://schemas.microsoft.com/office/powerpoint/2010/main" val="888576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2438400" y="1132450"/>
            <a:ext cx="8153400" cy="5573150"/>
          </a:xfrm>
        </p:spPr>
        <p:txBody>
          <a:bodyPr/>
          <a:lstStyle/>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Wrath to come (1 Thess. 1:10)?</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Day = 1000 years (2 Pet. 3:8)?</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Hastening the Lord’s return (2 Pet. 3:12)?</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2 witnesses (Rev. 11) born before the Rapture?</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Holy Spirit’s role in the Tribulation? </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Israel focus in the Tribulation?</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Will we see the Antichrist?</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Date for the Rapture?</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Believers protected during Tribulation?</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Return to the earth?</a:t>
            </a:r>
            <a:endParaRPr lang="en-US" dirty="0">
              <a:effectLst>
                <a:outerShdw blurRad="38100" dist="38100" dir="2700000" algn="tl">
                  <a:srgbClr val="000000">
                    <a:alpha val="43137"/>
                  </a:srgbClr>
                </a:outerShdw>
              </a:effectLst>
              <a:cs typeface="Calibri" panose="020F0502020204030204" pitchFamily="34" charset="0"/>
            </a:endParaRPr>
          </a:p>
        </p:txBody>
      </p:sp>
      <p:pic>
        <p:nvPicPr>
          <p:cNvPr id="5" name="Picture 4">
            <a:extLst>
              <a:ext uri="{FF2B5EF4-FFF2-40B4-BE49-F238E27FC236}">
                <a16:creationId xmlns:a16="http://schemas.microsoft.com/office/drawing/2014/main" id="{D159BC6D-D0B5-4E90-B70D-B2596C9EBF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1" y="76201"/>
            <a:ext cx="990601" cy="912283"/>
          </a:xfrm>
          <a:prstGeom prst="ellipse">
            <a:avLst/>
          </a:prstGeom>
        </p:spPr>
      </p:pic>
      <p:pic>
        <p:nvPicPr>
          <p:cNvPr id="7" name="Picture 6">
            <a:extLst>
              <a:ext uri="{FF2B5EF4-FFF2-40B4-BE49-F238E27FC236}">
                <a16:creationId xmlns:a16="http://schemas.microsoft.com/office/drawing/2014/main" id="{35F9BC80-EB8E-4EC1-9DED-D8062C1B7D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01200" y="76201"/>
            <a:ext cx="990601" cy="912283"/>
          </a:xfrm>
          <a:prstGeom prst="ellipse">
            <a:avLst/>
          </a:prstGeom>
        </p:spPr>
      </p:pic>
    </p:spTree>
    <p:extLst>
      <p:ext uri="{BB962C8B-B14F-4D97-AF65-F5344CB8AC3E}">
        <p14:creationId xmlns:p14="http://schemas.microsoft.com/office/powerpoint/2010/main" val="29203158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713313-85DA-4056-A25B-D0F5BC81E8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8914" name="Rectangle 3"/>
          <p:cNvSpPr>
            <a:spLocks noChangeArrowheads="1"/>
          </p:cNvSpPr>
          <p:nvPr/>
        </p:nvSpPr>
        <p:spPr bwMode="auto">
          <a:xfrm>
            <a:off x="609600" y="0"/>
            <a:ext cx="10972798"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buClr>
                <a:schemeClr val="tx1"/>
              </a:buClr>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2 Thessalonians 2:6-7</a:t>
            </a:r>
          </a:p>
          <a:p>
            <a:pPr algn="just">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katechon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now, so that in his time he will be revealed.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6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5" name="Picture 4">
            <a:extLst>
              <a:ext uri="{FF2B5EF4-FFF2-40B4-BE49-F238E27FC236}">
                <a16:creationId xmlns:a16="http://schemas.microsoft.com/office/drawing/2014/main" id="{E02D4BAC-0F66-4897-9E40-1333907C1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7966" y="3505200"/>
            <a:ext cx="1456069" cy="1371600"/>
          </a:xfrm>
          <a:prstGeom prst="rect">
            <a:avLst/>
          </a:prstGeom>
        </p:spPr>
      </p:pic>
    </p:spTree>
    <p:extLst>
      <p:ext uri="{BB962C8B-B14F-4D97-AF65-F5344CB8AC3E}">
        <p14:creationId xmlns:p14="http://schemas.microsoft.com/office/powerpoint/2010/main" val="33892390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2438400" y="1132450"/>
            <a:ext cx="8153400" cy="5573150"/>
          </a:xfrm>
        </p:spPr>
        <p:txBody>
          <a:bodyPr/>
          <a:lstStyle/>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Wrath to come (1 Thess. 1:10)?</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Day = 1000 years (2 Pet. 3:8)?</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Hastening the Lord’s return (2 Pet. 3:12)?</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2 witnesses (Rev. 11) born before the Rapture?</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Holy Spirit’s role in the Tribulation? </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Israel focus in the Tribulation?</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Will we see the Antichrist?</a:t>
            </a:r>
          </a:p>
          <a:p>
            <a:pPr marL="569913" indent="-569913" algn="just" eaLnBrk="1" hangingPunct="1">
              <a:spcBef>
                <a:spcPts val="0"/>
              </a:spcBef>
              <a:spcAft>
                <a:spcPts val="900"/>
              </a:spcAft>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Date for the Rapture?</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Believers protected during Tribulation?</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Return to the earth?</a:t>
            </a:r>
            <a:endParaRPr lang="en-US" dirty="0">
              <a:effectLst>
                <a:outerShdw blurRad="38100" dist="38100" dir="2700000" algn="tl">
                  <a:srgbClr val="000000">
                    <a:alpha val="43137"/>
                  </a:srgbClr>
                </a:outerShdw>
              </a:effectLst>
              <a:cs typeface="Calibri" panose="020F0502020204030204" pitchFamily="34" charset="0"/>
            </a:endParaRPr>
          </a:p>
        </p:txBody>
      </p:sp>
      <p:pic>
        <p:nvPicPr>
          <p:cNvPr id="5" name="Picture 4">
            <a:extLst>
              <a:ext uri="{FF2B5EF4-FFF2-40B4-BE49-F238E27FC236}">
                <a16:creationId xmlns:a16="http://schemas.microsoft.com/office/drawing/2014/main" id="{D159BC6D-D0B5-4E90-B70D-B2596C9EBF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1" y="76201"/>
            <a:ext cx="990601" cy="912283"/>
          </a:xfrm>
          <a:prstGeom prst="ellipse">
            <a:avLst/>
          </a:prstGeom>
        </p:spPr>
      </p:pic>
      <p:pic>
        <p:nvPicPr>
          <p:cNvPr id="7" name="Picture 6">
            <a:extLst>
              <a:ext uri="{FF2B5EF4-FFF2-40B4-BE49-F238E27FC236}">
                <a16:creationId xmlns:a16="http://schemas.microsoft.com/office/drawing/2014/main" id="{35F9BC80-EB8E-4EC1-9DED-D8062C1B7D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01200" y="76201"/>
            <a:ext cx="990601" cy="912283"/>
          </a:xfrm>
          <a:prstGeom prst="ellipse">
            <a:avLst/>
          </a:prstGeom>
        </p:spPr>
      </p:pic>
    </p:spTree>
    <p:extLst>
      <p:ext uri="{BB962C8B-B14F-4D97-AF65-F5344CB8AC3E}">
        <p14:creationId xmlns:p14="http://schemas.microsoft.com/office/powerpoint/2010/main" val="40703620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400" y="533400"/>
            <a:ext cx="8839201" cy="5791200"/>
          </a:xfrm>
          <a:prstGeom prst="rect">
            <a:avLst/>
          </a:prstGeom>
          <a:ln>
            <a:solidFill>
              <a:srgbClr val="FFFFCC"/>
            </a:solidFill>
          </a:ln>
        </p:spPr>
      </p:pic>
    </p:spTree>
    <p:extLst>
      <p:ext uri="{BB962C8B-B14F-4D97-AF65-F5344CB8AC3E}">
        <p14:creationId xmlns:p14="http://schemas.microsoft.com/office/powerpoint/2010/main" val="22979759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chess boar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76782" y="228600"/>
            <a:ext cx="10238437" cy="6400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240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67" name="Group 59"/>
          <p:cNvGraphicFramePr>
            <a:graphicFrameLocks noGrp="1"/>
          </p:cNvGraphicFramePr>
          <p:nvPr>
            <p:ph type="tbl" idx="4294967295"/>
          </p:nvPr>
        </p:nvGraphicFramePr>
        <p:xfrm>
          <a:off x="1752600" y="304801"/>
          <a:ext cx="8686800" cy="5671503"/>
        </p:xfrm>
        <a:graphic>
          <a:graphicData uri="http://schemas.openxmlformats.org/drawingml/2006/table">
            <a:tbl>
              <a:tblPr/>
              <a:tblGrid>
                <a:gridCol w="2171700">
                  <a:extLst>
                    <a:ext uri="{9D8B030D-6E8A-4147-A177-3AD203B41FA5}">
                      <a16:colId xmlns:a16="http://schemas.microsoft.com/office/drawing/2014/main" val="20000"/>
                    </a:ext>
                  </a:extLst>
                </a:gridCol>
                <a:gridCol w="2171700">
                  <a:extLst>
                    <a:ext uri="{9D8B030D-6E8A-4147-A177-3AD203B41FA5}">
                      <a16:colId xmlns:a16="http://schemas.microsoft.com/office/drawing/2014/main" val="20001"/>
                    </a:ext>
                  </a:extLst>
                </a:gridCol>
                <a:gridCol w="2171700">
                  <a:extLst>
                    <a:ext uri="{9D8B030D-6E8A-4147-A177-3AD203B41FA5}">
                      <a16:colId xmlns:a16="http://schemas.microsoft.com/office/drawing/2014/main" val="20002"/>
                    </a:ext>
                  </a:extLst>
                </a:gridCol>
                <a:gridCol w="2171700">
                  <a:extLst>
                    <a:ext uri="{9D8B030D-6E8A-4147-A177-3AD203B41FA5}">
                      <a16:colId xmlns:a16="http://schemas.microsoft.com/office/drawing/2014/main" val="20003"/>
                    </a:ext>
                  </a:extLst>
                </a:gridCol>
              </a:tblGrid>
              <a:tr h="51435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Levitical Feasts (23)</a:t>
                      </a:r>
                      <a:endPar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Purpose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Type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Redemption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Separation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John 6:35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1st fruits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1 Cor 15:20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550863">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Acts 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Trumpets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Matt 24:31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5"/>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12:10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14:16-18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9601120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52600" y="152400"/>
            <a:ext cx="8659906" cy="6400800"/>
          </a:xfrm>
          <a:prstGeom prst="rect">
            <a:avLst/>
          </a:prstGeom>
        </p:spPr>
      </p:pic>
    </p:spTree>
    <p:extLst>
      <p:ext uri="{BB962C8B-B14F-4D97-AF65-F5344CB8AC3E}">
        <p14:creationId xmlns:p14="http://schemas.microsoft.com/office/powerpoint/2010/main" val="2614466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2438400" y="1132450"/>
            <a:ext cx="8153400" cy="5573150"/>
          </a:xfrm>
        </p:spPr>
        <p:txBody>
          <a:bodyPr/>
          <a:lstStyle/>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Wrath to come (1 Thess. 1:10)?</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Day = 1000 years (2 Pet. 3:8)?</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Hastening the Lord’s return (2 Pet. 3:12)?</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2 witnesses (Rev. 11) born before the Rapture?</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Holy Spirit’s role in the Tribulation? </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Israel focus in the Tribulation?</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Will we see the Antichrist?</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Date for the Rapture?</a:t>
            </a:r>
          </a:p>
          <a:p>
            <a:pPr marL="569913" indent="-569913" algn="just" eaLnBrk="1" hangingPunct="1">
              <a:spcBef>
                <a:spcPts val="0"/>
              </a:spcBef>
              <a:spcAft>
                <a:spcPts val="900"/>
              </a:spcAft>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Believers protected during Tribulation?</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Return to the earth?</a:t>
            </a:r>
            <a:endParaRPr lang="en-US" dirty="0">
              <a:effectLst>
                <a:outerShdw blurRad="38100" dist="38100" dir="2700000" algn="tl">
                  <a:srgbClr val="000000">
                    <a:alpha val="43137"/>
                  </a:srgbClr>
                </a:outerShdw>
              </a:effectLst>
              <a:cs typeface="Calibri" panose="020F0502020204030204" pitchFamily="34" charset="0"/>
            </a:endParaRPr>
          </a:p>
        </p:txBody>
      </p:sp>
      <p:pic>
        <p:nvPicPr>
          <p:cNvPr id="5" name="Picture 4">
            <a:extLst>
              <a:ext uri="{FF2B5EF4-FFF2-40B4-BE49-F238E27FC236}">
                <a16:creationId xmlns:a16="http://schemas.microsoft.com/office/drawing/2014/main" id="{D159BC6D-D0B5-4E90-B70D-B2596C9EBF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1" y="76201"/>
            <a:ext cx="990601" cy="912283"/>
          </a:xfrm>
          <a:prstGeom prst="ellipse">
            <a:avLst/>
          </a:prstGeom>
        </p:spPr>
      </p:pic>
      <p:pic>
        <p:nvPicPr>
          <p:cNvPr id="7" name="Picture 6">
            <a:extLst>
              <a:ext uri="{FF2B5EF4-FFF2-40B4-BE49-F238E27FC236}">
                <a16:creationId xmlns:a16="http://schemas.microsoft.com/office/drawing/2014/main" id="{35F9BC80-EB8E-4EC1-9DED-D8062C1B7D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01200" y="76201"/>
            <a:ext cx="990601" cy="912283"/>
          </a:xfrm>
          <a:prstGeom prst="ellipse">
            <a:avLst/>
          </a:prstGeom>
        </p:spPr>
      </p:pic>
    </p:spTree>
    <p:extLst>
      <p:ext uri="{BB962C8B-B14F-4D97-AF65-F5344CB8AC3E}">
        <p14:creationId xmlns:p14="http://schemas.microsoft.com/office/powerpoint/2010/main" val="4625272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C45E28-E3A9-4005-8CCA-26F3C7B38C8A}"/>
              </a:ext>
            </a:extLst>
          </p:cNvPr>
          <p:cNvPicPr>
            <a:picLocks noChangeAspect="1"/>
          </p:cNvPicPr>
          <p:nvPr/>
        </p:nvPicPr>
        <p:blipFill>
          <a:blip r:embed="rId2"/>
          <a:stretch>
            <a:fillRect/>
          </a:stretch>
        </p:blipFill>
        <p:spPr>
          <a:xfrm>
            <a:off x="1676953" y="95667"/>
            <a:ext cx="8838095" cy="6666667"/>
          </a:xfrm>
          <a:prstGeom prst="rect">
            <a:avLst/>
          </a:prstGeom>
        </p:spPr>
      </p:pic>
    </p:spTree>
    <p:extLst>
      <p:ext uri="{BB962C8B-B14F-4D97-AF65-F5344CB8AC3E}">
        <p14:creationId xmlns:p14="http://schemas.microsoft.com/office/powerpoint/2010/main" val="2039285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Content Placeholder 2"/>
          <p:cNvSpPr>
            <a:spLocks noGrp="1"/>
          </p:cNvSpPr>
          <p:nvPr>
            <p:ph idx="1"/>
          </p:nvPr>
        </p:nvSpPr>
        <p:spPr>
          <a:xfrm>
            <a:off x="1750219" y="1600200"/>
            <a:ext cx="8691562" cy="2438400"/>
          </a:xfrm>
        </p:spPr>
        <p:txBody>
          <a:bodyPr/>
          <a:lstStyle/>
          <a:p>
            <a:pPr marL="457200" indent="-457200" algn="just">
              <a:spcBef>
                <a:spcPct val="0"/>
              </a:spcBef>
              <a:spcAft>
                <a:spcPts val="2400"/>
              </a:spcAft>
              <a:buClr>
                <a:srgbClr val="66FFFF"/>
              </a:buClr>
              <a:buSzPct val="100000"/>
              <a:buFont typeface="+mj-lt"/>
              <a:buAutoNum type="arabicParenR"/>
            </a:pPr>
            <a:r>
              <a:rPr lang="en-US" altLang="en-US" sz="3000" dirty="0">
                <a:effectLst>
                  <a:outerShdw blurRad="38100" dist="38100" dir="2700000" algn="tl">
                    <a:srgbClr val="000000">
                      <a:alpha val="43137"/>
                    </a:srgbClr>
                  </a:outerShdw>
                </a:effectLst>
              </a:rPr>
              <a:t>Like the protection in Goshen (Exod. 8:22, 24; 9;4, 6; 11:4-7; Rev. 9;4; 16:2)</a:t>
            </a:r>
          </a:p>
          <a:p>
            <a:pPr marL="457200" indent="-457200" algn="just">
              <a:spcBef>
                <a:spcPct val="0"/>
              </a:spcBef>
              <a:spcAft>
                <a:spcPts val="2400"/>
              </a:spcAft>
              <a:buClr>
                <a:srgbClr val="66FFFF"/>
              </a:buClr>
              <a:buSzPct val="100000"/>
              <a:buFont typeface="+mj-lt"/>
              <a:buAutoNum type="arabicParenR"/>
            </a:pPr>
            <a:r>
              <a:rPr lang="en-US" altLang="en-US" sz="3000" dirty="0">
                <a:effectLst>
                  <a:outerShdw blurRad="38100" dist="38100" dir="2700000" algn="tl">
                    <a:srgbClr val="000000">
                      <a:alpha val="43137"/>
                    </a:srgbClr>
                  </a:outerShdw>
                </a:effectLst>
              </a:rPr>
              <a:t>Effective?  Rev. 6:9-11; 7:13-14; 13:10, 15; 17:6; 18:24; 20:4</a:t>
            </a:r>
          </a:p>
          <a:p>
            <a:pPr marL="457200" indent="-457200" algn="just">
              <a:spcBef>
                <a:spcPct val="0"/>
              </a:spcBef>
              <a:spcAft>
                <a:spcPts val="2400"/>
              </a:spcAft>
              <a:buClr>
                <a:srgbClr val="66FFFF"/>
              </a:buClr>
              <a:buSzPct val="100000"/>
              <a:buFont typeface="Calibri" panose="020F0502020204030204" pitchFamily="34" charset="0"/>
              <a:buAutoNum type="arabicParenR"/>
            </a:pPr>
            <a:r>
              <a:rPr lang="en-US" altLang="en-US" sz="3000" dirty="0">
                <a:effectLst>
                  <a:outerShdw blurRad="38100" dist="38100" dir="2700000" algn="tl">
                    <a:srgbClr val="000000">
                      <a:alpha val="43137"/>
                    </a:srgbClr>
                  </a:outerShdw>
                </a:effectLst>
              </a:rPr>
              <a:t>Comfort? John 14:1; 1 Thess. 4:18; Titus 2:13</a:t>
            </a:r>
          </a:p>
        </p:txBody>
      </p:sp>
      <p:pic>
        <p:nvPicPr>
          <p:cNvPr id="5" name="Picture 2" descr="Image result for revelation 3:10">
            <a:extLst>
              <a:ext uri="{FF2B5EF4-FFF2-40B4-BE49-F238E27FC236}">
                <a16:creationId xmlns:a16="http://schemas.microsoft.com/office/drawing/2014/main" id="{A5FBFDD4-D83D-4826-B84B-89F0BE32F47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86400" y="4658618"/>
            <a:ext cx="1981200" cy="1981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2341826-FA46-4CBE-A27A-4E3B171E9E53}"/>
              </a:ext>
            </a:extLst>
          </p:cNvPr>
          <p:cNvSpPr/>
          <p:nvPr/>
        </p:nvSpPr>
        <p:spPr>
          <a:xfrm>
            <a:off x="1524000" y="218182"/>
            <a:ext cx="914400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Protection Through the Tribulation?</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3:10)</a:t>
            </a:r>
          </a:p>
        </p:txBody>
      </p:sp>
    </p:spTree>
    <p:extLst>
      <p:ext uri="{BB962C8B-B14F-4D97-AF65-F5344CB8AC3E}">
        <p14:creationId xmlns:p14="http://schemas.microsoft.com/office/powerpoint/2010/main" val="13932262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2438400" y="1132450"/>
            <a:ext cx="8153400" cy="5573150"/>
          </a:xfrm>
        </p:spPr>
        <p:txBody>
          <a:bodyPr/>
          <a:lstStyle/>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Wrath to come (1 Thess. 1:10)?</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Day = 1000 years (2 Pet. 3:8)?</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Hastening the Lord’s return (2 Pet. 3:12)?</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2 witnesses (Rev. 11) born before the Rapture?</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Holy Spirit’s role in the Tribulation? </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Israel focus in the Tribulation?</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Will we see the Antichrist?</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Date for the Rapture?</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Believers protected during Tribulation?</a:t>
            </a:r>
          </a:p>
          <a:p>
            <a:pPr marL="569913" indent="-569913" algn="just" eaLnBrk="1" hangingPunct="1">
              <a:spcBef>
                <a:spcPts val="0"/>
              </a:spcBef>
              <a:spcAft>
                <a:spcPts val="900"/>
              </a:spcAft>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Return to the earth?</a:t>
            </a:r>
          </a:p>
        </p:txBody>
      </p:sp>
      <p:pic>
        <p:nvPicPr>
          <p:cNvPr id="5" name="Picture 4">
            <a:extLst>
              <a:ext uri="{FF2B5EF4-FFF2-40B4-BE49-F238E27FC236}">
                <a16:creationId xmlns:a16="http://schemas.microsoft.com/office/drawing/2014/main" id="{D159BC6D-D0B5-4E90-B70D-B2596C9EBF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1" y="76201"/>
            <a:ext cx="990601" cy="912283"/>
          </a:xfrm>
          <a:prstGeom prst="ellipse">
            <a:avLst/>
          </a:prstGeom>
        </p:spPr>
      </p:pic>
      <p:pic>
        <p:nvPicPr>
          <p:cNvPr id="7" name="Picture 6">
            <a:extLst>
              <a:ext uri="{FF2B5EF4-FFF2-40B4-BE49-F238E27FC236}">
                <a16:creationId xmlns:a16="http://schemas.microsoft.com/office/drawing/2014/main" id="{35F9BC80-EB8E-4EC1-9DED-D8062C1B7D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01200" y="76201"/>
            <a:ext cx="990601" cy="912283"/>
          </a:xfrm>
          <a:prstGeom prst="ellipse">
            <a:avLst/>
          </a:prstGeom>
        </p:spPr>
      </p:pic>
    </p:spTree>
    <p:extLst>
      <p:ext uri="{BB962C8B-B14F-4D97-AF65-F5344CB8AC3E}">
        <p14:creationId xmlns:p14="http://schemas.microsoft.com/office/powerpoint/2010/main" val="4272271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2438400" y="1132450"/>
            <a:ext cx="8153400" cy="5573150"/>
          </a:xfrm>
        </p:spPr>
        <p:txBody>
          <a:bodyPr/>
          <a:lstStyle/>
          <a:p>
            <a:pPr marL="569913" indent="-569913" algn="just" eaLnBrk="1" hangingPunct="1">
              <a:spcBef>
                <a:spcPts val="0"/>
              </a:spcBef>
              <a:spcAft>
                <a:spcPts val="900"/>
              </a:spcAft>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Wrath to come (1 Thess. 1:10)?</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Day = 1000 years (2 Pet. 3:8)?</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Hastening the Lord’s return (2 Pet. 3:12)?</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2 witnesses (Rev. 11) born before the Rapture?</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Holy Spirit’s role in the Tribulation? </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Israel focus in the Tribulation?</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Will we see the Antichrist?</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Date for the Rapture?</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Believers protected during Tribulation?</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Return to the earth?</a:t>
            </a:r>
            <a:endParaRPr lang="en-US" dirty="0">
              <a:effectLst>
                <a:outerShdw blurRad="38100" dist="38100" dir="2700000" algn="tl">
                  <a:srgbClr val="000000">
                    <a:alpha val="43137"/>
                  </a:srgbClr>
                </a:outerShdw>
              </a:effectLst>
              <a:cs typeface="Calibri" panose="020F0502020204030204" pitchFamily="34" charset="0"/>
            </a:endParaRPr>
          </a:p>
        </p:txBody>
      </p:sp>
      <p:pic>
        <p:nvPicPr>
          <p:cNvPr id="5" name="Picture 4">
            <a:extLst>
              <a:ext uri="{FF2B5EF4-FFF2-40B4-BE49-F238E27FC236}">
                <a16:creationId xmlns:a16="http://schemas.microsoft.com/office/drawing/2014/main" id="{D159BC6D-D0B5-4E90-B70D-B2596C9EBF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1" y="76201"/>
            <a:ext cx="990601" cy="912283"/>
          </a:xfrm>
          <a:prstGeom prst="ellipse">
            <a:avLst/>
          </a:prstGeom>
        </p:spPr>
      </p:pic>
      <p:pic>
        <p:nvPicPr>
          <p:cNvPr id="7" name="Picture 6">
            <a:extLst>
              <a:ext uri="{FF2B5EF4-FFF2-40B4-BE49-F238E27FC236}">
                <a16:creationId xmlns:a16="http://schemas.microsoft.com/office/drawing/2014/main" id="{35F9BC80-EB8E-4EC1-9DED-D8062C1B7D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01200" y="76201"/>
            <a:ext cx="990601" cy="912283"/>
          </a:xfrm>
          <a:prstGeom prst="ellipse">
            <a:avLst/>
          </a:prstGeom>
        </p:spPr>
      </p:pic>
    </p:spTree>
    <p:extLst>
      <p:ext uri="{BB962C8B-B14F-4D97-AF65-F5344CB8AC3E}">
        <p14:creationId xmlns:p14="http://schemas.microsoft.com/office/powerpoint/2010/main" val="786812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0" y="0"/>
            <a:ext cx="12191999" cy="6858000"/>
          </a:xfrm>
          <a:prstGeom prst="rect">
            <a:avLst/>
          </a:prstGeom>
        </p:spPr>
      </p:pic>
      <p:sp>
        <p:nvSpPr>
          <p:cNvPr id="134147" name="Rectangle 1"/>
          <p:cNvSpPr>
            <a:spLocks noChangeArrowheads="1"/>
          </p:cNvSpPr>
          <p:nvPr/>
        </p:nvSpPr>
        <p:spPr bwMode="auto">
          <a:xfrm>
            <a:off x="609600" y="0"/>
            <a:ext cx="10972800" cy="2600712"/>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1:3</a:t>
            </a:r>
          </a:p>
          <a:p>
            <a:pPr algn="just">
              <a:spcBef>
                <a:spcPts val="600"/>
              </a:spcBef>
              <a:spcAft>
                <a:spcPts val="60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God and Father of our Lord Jesus Christ, who has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us with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 spiritual blessing in the heavenly places in Christ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D985468C-6D5A-447D-8588-AC1E379437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3344" y="2971800"/>
            <a:ext cx="2745312" cy="1828800"/>
          </a:xfrm>
          <a:prstGeom prst="rect">
            <a:avLst/>
          </a:prstGeom>
        </p:spPr>
      </p:pic>
    </p:spTree>
    <p:extLst>
      <p:ext uri="{BB962C8B-B14F-4D97-AF65-F5344CB8AC3E}">
        <p14:creationId xmlns:p14="http://schemas.microsoft.com/office/powerpoint/2010/main" val="9321734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F45DB4-CDBC-49FB-891D-9E44C81B13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609600" y="1"/>
            <a:ext cx="10972800" cy="4714111"/>
          </a:xfrm>
          <a:prstGeom prst="rect">
            <a:avLst/>
          </a:prstGeom>
        </p:spPr>
        <p:txBody>
          <a:bodyPr wrap="square">
            <a:spAutoFit/>
          </a:bodyPr>
          <a:lstStyle/>
          <a:p>
            <a:pPr algn="ctr">
              <a:spcBef>
                <a:spcPts val="0"/>
              </a:spcBef>
              <a:spcAft>
                <a:spcPts val="10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a:t>
            </a:r>
            <a:r>
              <a:rPr lang="en-US" sz="3600" dirty="0">
                <a:solidFill>
                  <a:schemeClr val="bg1"/>
                </a:solidFill>
                <a:effectLst>
                  <a:outerShdw blurRad="38100" dist="38100" dir="2700000" algn="tl">
                    <a:srgbClr val="000000">
                      <a:alpha val="43137"/>
                    </a:srgbClr>
                  </a:outerShdw>
                </a:effectLst>
                <a:latin typeface="Calibri" panose="020F0502020204030204" pitchFamily="34" charset="0"/>
              </a:rPr>
              <a:t>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14:1–4</a:t>
            </a:r>
          </a:p>
          <a:p>
            <a:pPr algn="just">
              <a:spcBef>
                <a:spcPts val="0"/>
              </a:spcBef>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rPr>
              <a:t> “Do not let your heart be troubled; believe in God, believe also in Me. </a:t>
            </a:r>
            <a:r>
              <a:rPr lang="en-US" sz="3600" baseline="30000" dirty="0">
                <a:effectLst>
                  <a:outerShdw blurRad="38100" dist="38100" dir="2700000" algn="tl">
                    <a:srgbClr val="000000">
                      <a:alpha val="43137"/>
                    </a:srgbClr>
                  </a:outerShdw>
                </a:effectLst>
                <a:latin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rPr>
              <a:t> “In My Father’s house are many dwelling places; if it were not so, I would have told you; for I go to prepare a place for you. </a:t>
            </a:r>
            <a:r>
              <a:rPr lang="en-US" sz="3600" baseline="30000" dirty="0">
                <a:effectLst>
                  <a:outerShdw blurRad="38100" dist="38100" dir="2700000" algn="tl">
                    <a:srgbClr val="000000">
                      <a:alpha val="43137"/>
                    </a:srgbClr>
                  </a:outerShdw>
                </a:effectLst>
                <a:latin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rPr>
              <a:t> “If I go and prepare a place for you, I will come again and receive you to Myself, that where I am, </a:t>
            </a:r>
            <a:r>
              <a:rPr lang="en-US" sz="3600" i="1" dirty="0">
                <a:effectLst>
                  <a:outerShdw blurRad="38100" dist="38100" dir="2700000" algn="tl">
                    <a:srgbClr val="000000">
                      <a:alpha val="43137"/>
                    </a:srgbClr>
                  </a:outerShdw>
                </a:effectLst>
                <a:latin typeface="Calibri" panose="020F0502020204030204" pitchFamily="34" charset="0"/>
              </a:rPr>
              <a:t>there</a:t>
            </a:r>
            <a:r>
              <a:rPr lang="en-US" sz="3600" dirty="0">
                <a:effectLst>
                  <a:outerShdw blurRad="38100" dist="38100" dir="2700000" algn="tl">
                    <a:srgbClr val="000000">
                      <a:alpha val="43137"/>
                    </a:srgbClr>
                  </a:outerShdw>
                </a:effectLst>
                <a:latin typeface="Calibri" panose="020F0502020204030204" pitchFamily="34" charset="0"/>
              </a:rPr>
              <a:t> you may be also. </a:t>
            </a:r>
            <a:r>
              <a:rPr lang="en-US" sz="3600" baseline="30000" dirty="0">
                <a:effectLst>
                  <a:outerShdw blurRad="38100" dist="38100" dir="2700000" algn="tl">
                    <a:srgbClr val="000000">
                      <a:alpha val="43137"/>
                    </a:srgbClr>
                  </a:outerShdw>
                </a:effectLst>
                <a:latin typeface="Calibri" panose="020F0502020204030204" pitchFamily="34" charset="0"/>
              </a:rPr>
              <a:t>4</a:t>
            </a:r>
            <a:r>
              <a:rPr lang="en-US" sz="3600" dirty="0">
                <a:effectLst>
                  <a:outerShdw blurRad="38100" dist="38100" dir="2700000" algn="tl">
                    <a:srgbClr val="000000">
                      <a:alpha val="43137"/>
                    </a:srgbClr>
                  </a:outerShdw>
                </a:effectLst>
                <a:latin typeface="Calibri" panose="020F0502020204030204" pitchFamily="34" charset="0"/>
              </a:rPr>
              <a:t> “And you know the way where I am going.”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3554819"/>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1:6; 5:10</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has made us to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kingdom, priests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His God and Father—to Him be the glory and the dominion forever and ever. Amen…You have made them to be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kingdom and priests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our God; and they will reign [</a:t>
            </a:r>
            <a:r>
              <a:rPr lang="en-US" sz="36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basileuō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upon the earth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gē</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555F8D65-2C53-4851-B1C8-A3DF668CEA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3054" y="3505200"/>
            <a:ext cx="1845895" cy="1371600"/>
          </a:xfrm>
          <a:prstGeom prst="rect">
            <a:avLst/>
          </a:prstGeom>
        </p:spPr>
      </p:pic>
    </p:spTree>
    <p:extLst>
      <p:ext uri="{BB962C8B-B14F-4D97-AF65-F5344CB8AC3E}">
        <p14:creationId xmlns:p14="http://schemas.microsoft.com/office/powerpoint/2010/main" val="3015474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F45DB4-CDBC-49FB-891D-9E44C81B13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609600" y="1"/>
            <a:ext cx="10972800" cy="4498667"/>
          </a:xfrm>
          <a:prstGeom prst="rect">
            <a:avLst/>
          </a:prstGeom>
        </p:spPr>
        <p:txBody>
          <a:bodyPr wrap="square">
            <a:spAutoFit/>
          </a:bodyPr>
          <a:lstStyle/>
          <a:p>
            <a:pPr algn="ctr">
              <a:spcBef>
                <a:spcPts val="0"/>
              </a:spcBef>
              <a:spcAft>
                <a:spcPts val="10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a:t>
            </a:r>
            <a:r>
              <a:rPr lang="en-US" sz="3600" dirty="0">
                <a:solidFill>
                  <a:schemeClr val="bg1"/>
                </a:solidFill>
                <a:effectLst>
                  <a:outerShdw blurRad="38100" dist="38100" dir="2700000" algn="tl">
                    <a:srgbClr val="000000">
                      <a:alpha val="43137"/>
                    </a:srgbClr>
                  </a:outerShdw>
                </a:effectLst>
                <a:latin typeface="Calibri" panose="020F0502020204030204" pitchFamily="34" charset="0"/>
              </a:rPr>
              <a:t>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14:1–4</a:t>
            </a:r>
          </a:p>
          <a:p>
            <a:pPr algn="just">
              <a:spcBef>
                <a:spcPts val="0"/>
              </a:spcBef>
              <a:spcAft>
                <a:spcPts val="0"/>
              </a:spcAft>
            </a:pPr>
            <a:r>
              <a:rPr lang="en-US" sz="3400" baseline="30000" dirty="0">
                <a:effectLst>
                  <a:outerShdw blurRad="38100" dist="38100" dir="2700000" algn="tl">
                    <a:srgbClr val="000000">
                      <a:alpha val="43137"/>
                    </a:srgbClr>
                  </a:outerShdw>
                </a:effectLst>
                <a:latin typeface="Calibri" panose="020F0502020204030204" pitchFamily="34" charset="0"/>
              </a:rPr>
              <a:t>1</a:t>
            </a:r>
            <a:r>
              <a:rPr lang="en-US" sz="3400" dirty="0">
                <a:effectLst>
                  <a:outerShdw blurRad="38100" dist="38100" dir="2700000" algn="tl">
                    <a:srgbClr val="000000">
                      <a:alpha val="43137"/>
                    </a:srgbClr>
                  </a:outerShdw>
                </a:effectLst>
                <a:latin typeface="Calibri" panose="020F0502020204030204" pitchFamily="34" charset="0"/>
              </a:rPr>
              <a:t> “Do not let your heart be troubled; believe in God, believe also in Me. </a:t>
            </a:r>
            <a:r>
              <a:rPr lang="en-US" sz="3400" baseline="30000" dirty="0">
                <a:effectLst>
                  <a:outerShdw blurRad="38100" dist="38100" dir="2700000" algn="tl">
                    <a:srgbClr val="000000">
                      <a:alpha val="43137"/>
                    </a:srgbClr>
                  </a:outerShdw>
                </a:effectLst>
                <a:latin typeface="Calibri" panose="020F0502020204030204" pitchFamily="34" charset="0"/>
              </a:rPr>
              <a:t>2</a:t>
            </a:r>
            <a:r>
              <a:rPr lang="en-US" sz="3400" dirty="0">
                <a:effectLst>
                  <a:outerShdw blurRad="38100" dist="38100" dir="2700000" algn="tl">
                    <a:srgbClr val="000000">
                      <a:alpha val="43137"/>
                    </a:srgbClr>
                  </a:outerShdw>
                </a:effectLst>
                <a:latin typeface="Calibri" panose="020F0502020204030204" pitchFamily="34" charset="0"/>
              </a:rPr>
              <a:t> “In My Father’s house are many dwelling places; if it were not so, I would have told you; for I go to prepare a place for you. </a:t>
            </a:r>
            <a:r>
              <a:rPr lang="en-US" sz="3400" baseline="30000" dirty="0">
                <a:effectLst>
                  <a:outerShdw blurRad="38100" dist="38100" dir="2700000" algn="tl">
                    <a:srgbClr val="000000">
                      <a:alpha val="43137"/>
                    </a:srgbClr>
                  </a:outerShdw>
                </a:effectLst>
                <a:latin typeface="Calibri" panose="020F0502020204030204" pitchFamily="34" charset="0"/>
              </a:rPr>
              <a:t>3</a:t>
            </a:r>
            <a:r>
              <a:rPr lang="en-US" sz="3400" dirty="0">
                <a:effectLst>
                  <a:outerShdw blurRad="38100" dist="38100" dir="2700000" algn="tl">
                    <a:srgbClr val="000000">
                      <a:alpha val="43137"/>
                    </a:srgbClr>
                  </a:outerShdw>
                </a:effectLst>
                <a:latin typeface="Calibri" panose="020F0502020204030204" pitchFamily="34" charset="0"/>
              </a:rPr>
              <a:t> “If I go and prepare a place for you, I will come again and receive you to Myself, that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where I am,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rPr>
              <a:t>there</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 you may be also</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4</a:t>
            </a:r>
            <a:r>
              <a:rPr lang="en-US" sz="3400" dirty="0">
                <a:effectLst>
                  <a:outerShdw blurRad="38100" dist="38100" dir="2700000" algn="tl">
                    <a:srgbClr val="000000">
                      <a:alpha val="43137"/>
                    </a:srgbClr>
                  </a:outerShdw>
                </a:effectLst>
                <a:latin typeface="Calibri" panose="020F0502020204030204" pitchFamily="34" charset="0"/>
              </a:rPr>
              <a:t> “And you know the way where I am going.” </a:t>
            </a:r>
          </a:p>
        </p:txBody>
      </p:sp>
    </p:spTree>
    <p:extLst>
      <p:ext uri="{BB962C8B-B14F-4D97-AF65-F5344CB8AC3E}">
        <p14:creationId xmlns:p14="http://schemas.microsoft.com/office/powerpoint/2010/main" val="30380661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601" y="0"/>
            <a:ext cx="10972800"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1 Thessalonians 4:13-18</a:t>
            </a:r>
          </a:p>
          <a:p>
            <a:pPr marL="0" indent="0" algn="just">
              <a:spcBef>
                <a:spcPts val="0"/>
              </a:spcBef>
              <a:buNone/>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have fallen asleep.</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heaven with a shout, with the voice of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the dead in Christ will rise first.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sz="3600" dirty="0">
                <a:effectLst>
                  <a:outerShdw blurRad="38100" dist="38100" dir="2700000" algn="tl">
                    <a:srgbClr val="000000">
                      <a:alpha val="43137"/>
                    </a:srgbClr>
                  </a:outerShdw>
                </a:effectLst>
                <a:cs typeface="Calibri" panose="020F0502020204030204" pitchFamily="34" charset="0"/>
              </a:rPr>
              <a:t>caught up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together with them in the clouds to meet the Lord in the air, and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so we shall always be with the 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p>
        </p:txBody>
      </p:sp>
    </p:spTree>
    <p:extLst>
      <p:ext uri="{BB962C8B-B14F-4D97-AF65-F5344CB8AC3E}">
        <p14:creationId xmlns:p14="http://schemas.microsoft.com/office/powerpoint/2010/main" val="7570021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5">
            <a:extLst>
              <a:ext uri="{FF2B5EF4-FFF2-40B4-BE49-F238E27FC236}">
                <a16:creationId xmlns:a16="http://schemas.microsoft.com/office/drawing/2014/main" id="{A4065FB3-5C64-4B8B-874B-D285BCDC92A2}"/>
              </a:ext>
            </a:extLst>
          </p:cNvPr>
          <p:cNvSpPr>
            <a:spLocks noGrp="1"/>
          </p:cNvSpPr>
          <p:nvPr>
            <p:ph type="title"/>
          </p:nvPr>
        </p:nvSpPr>
        <p:spPr>
          <a:xfrm>
            <a:off x="1981200" y="0"/>
            <a:ext cx="8229600" cy="609601"/>
          </a:xfrm>
        </p:spPr>
        <p:txBody>
          <a:bodyPr/>
          <a:lstStyle/>
          <a:p>
            <a:pPr algn="ctr"/>
            <a:r>
              <a:rPr lang="en-US" altLang="en-US" sz="3200" dirty="0"/>
              <a:t>Jewish Marriage Analogy</a:t>
            </a:r>
          </a:p>
        </p:txBody>
      </p:sp>
      <p:graphicFrame>
        <p:nvGraphicFramePr>
          <p:cNvPr id="10" name="Content Placeholder 9">
            <a:extLst>
              <a:ext uri="{FF2B5EF4-FFF2-40B4-BE49-F238E27FC236}">
                <a16:creationId xmlns:a16="http://schemas.microsoft.com/office/drawing/2014/main" id="{E68BF3E7-20ED-4A6E-B1FE-3EC2B21FE4F1}"/>
              </a:ext>
            </a:extLst>
          </p:cNvPr>
          <p:cNvGraphicFramePr>
            <a:graphicFrameLocks noGrp="1"/>
          </p:cNvGraphicFramePr>
          <p:nvPr>
            <p:ph idx="1"/>
            <p:extLst>
              <p:ext uri="{D42A27DB-BD31-4B8C-83A1-F6EECF244321}">
                <p14:modId xmlns:p14="http://schemas.microsoft.com/office/powerpoint/2010/main" val="1439598228"/>
              </p:ext>
            </p:extLst>
          </p:nvPr>
        </p:nvGraphicFramePr>
        <p:xfrm>
          <a:off x="609600" y="609601"/>
          <a:ext cx="10972800" cy="5893618"/>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tblGrid>
              <a:tr h="365726">
                <a:tc>
                  <a:txBody>
                    <a:bodyPr/>
                    <a:lstStyle/>
                    <a:p>
                      <a:pPr algn="ctr"/>
                      <a:r>
                        <a:rPr lang="en-US" sz="2000" dirty="0">
                          <a:latin typeface="Calibri" panose="020F0502020204030204" pitchFamily="34" charset="0"/>
                          <a:cs typeface="Calibri" panose="020F0502020204030204" pitchFamily="34" charset="0"/>
                        </a:rPr>
                        <a:t>STEP</a:t>
                      </a:r>
                    </a:p>
                  </a:txBody>
                  <a:tcPr marT="45716" marB="45716"/>
                </a:tc>
                <a:tc>
                  <a:txBody>
                    <a:bodyPr/>
                    <a:lstStyle/>
                    <a:p>
                      <a:pPr algn="ctr"/>
                      <a:r>
                        <a:rPr lang="en-US" sz="2000" dirty="0">
                          <a:latin typeface="Calibri" panose="020F0502020204030204" pitchFamily="34" charset="0"/>
                          <a:cs typeface="Calibri" panose="020F0502020204030204" pitchFamily="34" charset="0"/>
                        </a:rPr>
                        <a:t>JEWISH MARRIAGE</a:t>
                      </a:r>
                    </a:p>
                  </a:txBody>
                  <a:tcPr marT="45716" marB="45716"/>
                </a:tc>
                <a:tc>
                  <a:txBody>
                    <a:bodyPr/>
                    <a:lstStyle/>
                    <a:p>
                      <a:pPr algn="ctr"/>
                      <a:r>
                        <a:rPr lang="en-US" sz="2000" dirty="0">
                          <a:latin typeface="Calibri" panose="020F0502020204030204" pitchFamily="34" charset="0"/>
                          <a:cs typeface="Calibri" panose="020F0502020204030204" pitchFamily="34" charset="0"/>
                        </a:rPr>
                        <a:t>CHURCH ANALOGY</a:t>
                      </a:r>
                    </a:p>
                  </a:txBody>
                  <a:tcPr marT="45716" marB="45716"/>
                </a:tc>
                <a:extLst>
                  <a:ext uri="{0D108BD9-81ED-4DB2-BD59-A6C34878D82A}">
                    <a16:rowId xmlns:a16="http://schemas.microsoft.com/office/drawing/2014/main" val="10000"/>
                  </a:ext>
                </a:extLst>
              </a:tr>
              <a:tr h="914314">
                <a:tc>
                  <a:txBody>
                    <a:bodyPr/>
                    <a:lstStyle/>
                    <a:p>
                      <a:r>
                        <a:rPr lang="en-US" sz="2000" b="1" dirty="0">
                          <a:latin typeface="Calibri" panose="020F0502020204030204" pitchFamily="34" charset="0"/>
                          <a:cs typeface="Calibri" panose="020F0502020204030204" pitchFamily="34" charset="0"/>
                        </a:rPr>
                        <a:t>1. Marriage covenant</a:t>
                      </a:r>
                    </a:p>
                  </a:txBody>
                  <a:tcPr marT="45716" marB="45716"/>
                </a:tc>
                <a:tc>
                  <a:txBody>
                    <a:bodyPr/>
                    <a:lstStyle/>
                    <a:p>
                      <a:r>
                        <a:rPr lang="en-US" sz="2000" b="1" dirty="0">
                          <a:latin typeface="Calibri" panose="020F0502020204030204" pitchFamily="34" charset="0"/>
                          <a:cs typeface="Calibri" panose="020F0502020204030204" pitchFamily="34" charset="0"/>
                        </a:rPr>
                        <a:t>Groom</a:t>
                      </a:r>
                      <a:r>
                        <a:rPr lang="en-US" sz="2000" b="1" baseline="0" dirty="0">
                          <a:latin typeface="Calibri" panose="020F0502020204030204" pitchFamily="34" charset="0"/>
                          <a:cs typeface="Calibri" panose="020F0502020204030204" pitchFamily="34" charset="0"/>
                        </a:rPr>
                        <a:t> initiated; </a:t>
                      </a:r>
                      <a:r>
                        <a:rPr lang="en-US" sz="2000" b="1" dirty="0">
                          <a:latin typeface="Calibri" panose="020F0502020204030204" pitchFamily="34" charset="0"/>
                          <a:cs typeface="Calibri" panose="020F0502020204030204" pitchFamily="34" charset="0"/>
                        </a:rPr>
                        <a:t>Covenant</a:t>
                      </a:r>
                      <a:r>
                        <a:rPr lang="en-US" sz="2000" b="1" baseline="0" dirty="0">
                          <a:latin typeface="Calibri" panose="020F0502020204030204" pitchFamily="34" charset="0"/>
                          <a:cs typeface="Calibri" panose="020F0502020204030204" pitchFamily="34" charset="0"/>
                        </a:rPr>
                        <a:t> established upon payment for bride; drank same cup</a:t>
                      </a:r>
                      <a:endParaRPr lang="en-US" sz="2000" b="1" dirty="0">
                        <a:latin typeface="Calibri" panose="020F0502020204030204" pitchFamily="34" charset="0"/>
                        <a:cs typeface="Calibri" panose="020F0502020204030204" pitchFamily="34" charset="0"/>
                      </a:endParaRPr>
                    </a:p>
                  </a:txBody>
                  <a:tcPr marT="45716" marB="45716"/>
                </a:tc>
                <a:tc>
                  <a:txBody>
                    <a:bodyPr/>
                    <a:lstStyle/>
                    <a:p>
                      <a:r>
                        <a:rPr lang="en-US" sz="2000" b="1" dirty="0">
                          <a:latin typeface="Calibri" panose="020F0502020204030204" pitchFamily="34" charset="0"/>
                          <a:cs typeface="Calibri" panose="020F0502020204030204" pitchFamily="34" charset="0"/>
                        </a:rPr>
                        <a:t>Christ initiated; Christ’s</a:t>
                      </a:r>
                      <a:r>
                        <a:rPr lang="en-US" sz="2000" b="1" baseline="0" dirty="0">
                          <a:latin typeface="Calibri" panose="020F0502020204030204" pitchFamily="34" charset="0"/>
                          <a:cs typeface="Calibri" panose="020F0502020204030204" pitchFamily="34" charset="0"/>
                        </a:rPr>
                        <a:t> sacrificial death </a:t>
                      </a:r>
                    </a:p>
                    <a:p>
                      <a:r>
                        <a:rPr lang="en-US" sz="2000" b="1" baseline="0" dirty="0">
                          <a:latin typeface="Calibri" panose="020F0502020204030204" pitchFamily="34" charset="0"/>
                          <a:cs typeface="Calibri" panose="020F0502020204030204" pitchFamily="34" charset="0"/>
                        </a:rPr>
                        <a:t>(1 Cor. 6:19-20; 11:25)</a:t>
                      </a:r>
                      <a:endParaRPr lang="en-US" sz="2000" b="1" dirty="0">
                        <a:latin typeface="Calibri" panose="020F0502020204030204" pitchFamily="34" charset="0"/>
                        <a:cs typeface="Calibri" panose="020F0502020204030204" pitchFamily="34" charset="0"/>
                      </a:endParaRPr>
                    </a:p>
                  </a:txBody>
                  <a:tcPr marT="45716" marB="45716"/>
                </a:tc>
                <a:extLst>
                  <a:ext uri="{0D108BD9-81ED-4DB2-BD59-A6C34878D82A}">
                    <a16:rowId xmlns:a16="http://schemas.microsoft.com/office/drawing/2014/main" val="10001"/>
                  </a:ext>
                </a:extLst>
              </a:tr>
              <a:tr h="707987">
                <a:tc>
                  <a:txBody>
                    <a:bodyPr/>
                    <a:lstStyle/>
                    <a:p>
                      <a:r>
                        <a:rPr lang="en-US" sz="2000" b="1" dirty="0">
                          <a:latin typeface="Calibri" panose="020F0502020204030204" pitchFamily="34" charset="0"/>
                          <a:cs typeface="Calibri" panose="020F0502020204030204" pitchFamily="34" charset="0"/>
                        </a:rPr>
                        <a:t>2. Bride set apart</a:t>
                      </a:r>
                    </a:p>
                  </a:txBody>
                  <a:tcPr marT="45716" marB="45716"/>
                </a:tc>
                <a:tc>
                  <a:txBody>
                    <a:bodyPr/>
                    <a:lstStyle/>
                    <a:p>
                      <a:r>
                        <a:rPr lang="en-US" sz="2000" b="1" dirty="0">
                          <a:latin typeface="Calibri" panose="020F0502020204030204" pitchFamily="34" charset="0"/>
                          <a:cs typeface="Calibri" panose="020F0502020204030204" pitchFamily="34" charset="0"/>
                        </a:rPr>
                        <a:t>Bride set apart exclusively for groom</a:t>
                      </a:r>
                    </a:p>
                  </a:txBody>
                  <a:tcPr marT="45716" marB="45716"/>
                </a:tc>
                <a:tc>
                  <a:txBody>
                    <a:bodyPr/>
                    <a:lstStyle/>
                    <a:p>
                      <a:r>
                        <a:rPr lang="en-US" sz="2000" b="1" dirty="0">
                          <a:latin typeface="Calibri" panose="020F0502020204030204" pitchFamily="34" charset="0"/>
                          <a:cs typeface="Calibri" panose="020F0502020204030204" pitchFamily="34" charset="0"/>
                        </a:rPr>
                        <a:t>Church’s positionally sanctified (1 Cor. 1:2; 6:9-11)</a:t>
                      </a:r>
                    </a:p>
                  </a:txBody>
                  <a:tcPr marT="45716" marB="45716"/>
                </a:tc>
                <a:extLst>
                  <a:ext uri="{0D108BD9-81ED-4DB2-BD59-A6C34878D82A}">
                    <a16:rowId xmlns:a16="http://schemas.microsoft.com/office/drawing/2014/main" val="10002"/>
                  </a:ext>
                </a:extLst>
              </a:tr>
              <a:tr h="1462903">
                <a:tc>
                  <a:txBody>
                    <a:bodyPr/>
                    <a:lstStyle/>
                    <a:p>
                      <a:r>
                        <a:rPr lang="en-US" sz="2000" b="1" u="none" dirty="0">
                          <a:latin typeface="Calibri" panose="020F0502020204030204" pitchFamily="34" charset="0"/>
                          <a:cs typeface="Calibri" panose="020F0502020204030204" pitchFamily="34" charset="0"/>
                        </a:rPr>
                        <a:t>3. Bridal</a:t>
                      </a:r>
                      <a:r>
                        <a:rPr lang="en-US" sz="2000" b="1" u="none" baseline="0" dirty="0">
                          <a:latin typeface="Calibri" panose="020F0502020204030204" pitchFamily="34" charset="0"/>
                          <a:cs typeface="Calibri" panose="020F0502020204030204" pitchFamily="34" charset="0"/>
                        </a:rPr>
                        <a:t> chamber prepared</a:t>
                      </a:r>
                      <a:endParaRPr lang="en-US" sz="2000" b="1" u="none" dirty="0">
                        <a:latin typeface="Calibri" panose="020F0502020204030204" pitchFamily="34" charset="0"/>
                        <a:cs typeface="Calibri" panose="020F0502020204030204" pitchFamily="34" charset="0"/>
                      </a:endParaRPr>
                    </a:p>
                  </a:txBody>
                  <a:tcPr marT="45716" marB="45716"/>
                </a:tc>
                <a:tc>
                  <a:txBody>
                    <a:bodyPr/>
                    <a:lstStyle/>
                    <a:p>
                      <a:r>
                        <a:rPr lang="en-US" sz="2000" b="1" u="none" dirty="0">
                          <a:latin typeface="Calibri" panose="020F0502020204030204" pitchFamily="34" charset="0"/>
                          <a:cs typeface="Calibri" panose="020F0502020204030204" pitchFamily="34" charset="0"/>
                        </a:rPr>
                        <a:t>Groom</a:t>
                      </a:r>
                      <a:r>
                        <a:rPr lang="en-US" sz="2000" b="1" u="none" baseline="0" dirty="0">
                          <a:latin typeface="Calibri" panose="020F0502020204030204" pitchFamily="34" charset="0"/>
                          <a:cs typeface="Calibri" panose="020F0502020204030204" pitchFamily="34" charset="0"/>
                        </a:rPr>
                        <a:t> separates from bride and returns to his father’s house to prepare bridal chamber</a:t>
                      </a:r>
                      <a:endParaRPr lang="en-US" sz="2000" b="1" u="none" dirty="0">
                        <a:latin typeface="Calibri" panose="020F0502020204030204" pitchFamily="34" charset="0"/>
                        <a:cs typeface="Calibri" panose="020F0502020204030204" pitchFamily="34" charset="0"/>
                      </a:endParaRPr>
                    </a:p>
                  </a:txBody>
                  <a:tcPr marT="45716" marB="45716"/>
                </a:tc>
                <a:tc>
                  <a:txBody>
                    <a:bodyPr/>
                    <a:lstStyle/>
                    <a:p>
                      <a:r>
                        <a:rPr lang="en-US" sz="2000" b="1" u="none" dirty="0">
                          <a:latin typeface="Calibri" panose="020F0502020204030204" pitchFamily="34" charset="0"/>
                          <a:cs typeface="Calibri" panose="020F0502020204030204" pitchFamily="34" charset="0"/>
                        </a:rPr>
                        <a:t>Christ’s 2000 year separation</a:t>
                      </a:r>
                      <a:r>
                        <a:rPr lang="en-US" sz="2000" b="1" u="none" baseline="0" dirty="0">
                          <a:latin typeface="Calibri" panose="020F0502020204030204" pitchFamily="34" charset="0"/>
                          <a:cs typeface="Calibri" panose="020F0502020204030204" pitchFamily="34" charset="0"/>
                        </a:rPr>
                        <a:t> from church; </a:t>
                      </a:r>
                      <a:r>
                        <a:rPr lang="en-US" sz="2000" b="1" u="none" dirty="0">
                          <a:latin typeface="Calibri" panose="020F0502020204030204" pitchFamily="34" charset="0"/>
                          <a:cs typeface="Calibri" panose="020F0502020204030204" pitchFamily="34" charset="0"/>
                        </a:rPr>
                        <a:t>Ascension; return to heaven to prepare dwellings</a:t>
                      </a:r>
                      <a:r>
                        <a:rPr lang="en-US" sz="2000" b="1" u="none" baseline="0" dirty="0">
                          <a:latin typeface="Calibri" panose="020F0502020204030204" pitchFamily="34" charset="0"/>
                          <a:cs typeface="Calibri" panose="020F0502020204030204" pitchFamily="34" charset="0"/>
                        </a:rPr>
                        <a:t> </a:t>
                      </a:r>
                    </a:p>
                    <a:p>
                      <a:r>
                        <a:rPr lang="en-US" sz="2000" b="1" u="none" dirty="0">
                          <a:latin typeface="Calibri" panose="020F0502020204030204" pitchFamily="34" charset="0"/>
                          <a:cs typeface="Calibri" panose="020F0502020204030204" pitchFamily="34" charset="0"/>
                        </a:rPr>
                        <a:t>(John 14:2; Acts 1:9-11) </a:t>
                      </a:r>
                    </a:p>
                  </a:txBody>
                  <a:tcPr marT="45716" marB="45716"/>
                </a:tc>
                <a:extLst>
                  <a:ext uri="{0D108BD9-81ED-4DB2-BD59-A6C34878D82A}">
                    <a16:rowId xmlns:a16="http://schemas.microsoft.com/office/drawing/2014/main" val="10003"/>
                  </a:ext>
                </a:extLst>
              </a:tr>
              <a:tr h="1314832">
                <a:tc>
                  <a:txBody>
                    <a:bodyPr/>
                    <a:lstStyle/>
                    <a:p>
                      <a:r>
                        <a:rPr lang="en-US" sz="2000" b="1" u="none" dirty="0">
                          <a:latin typeface="Calibri" panose="020F0502020204030204" pitchFamily="34" charset="0"/>
                          <a:cs typeface="Calibri" panose="020F0502020204030204" pitchFamily="34" charset="0"/>
                        </a:rPr>
                        <a:t>4.</a:t>
                      </a:r>
                      <a:r>
                        <a:rPr lang="en-US" sz="2000" b="1" u="none" baseline="0" dirty="0">
                          <a:latin typeface="Calibri" panose="020F0502020204030204" pitchFamily="34" charset="0"/>
                          <a:cs typeface="Calibri" panose="020F0502020204030204" pitchFamily="34" charset="0"/>
                        </a:rPr>
                        <a:t> Betrothal period</a:t>
                      </a:r>
                      <a:endParaRPr lang="en-US" sz="2000" b="1" u="none" dirty="0">
                        <a:latin typeface="Calibri" panose="020F0502020204030204" pitchFamily="34" charset="0"/>
                        <a:cs typeface="Calibri" panose="020F0502020204030204" pitchFamily="34" charset="0"/>
                      </a:endParaRPr>
                    </a:p>
                  </a:txBody>
                  <a:tcPr marT="45716" marB="45716"/>
                </a:tc>
                <a:tc>
                  <a:txBody>
                    <a:bodyPr/>
                    <a:lstStyle/>
                    <a:p>
                      <a:r>
                        <a:rPr lang="en-US" sz="2000" b="1" u="none" dirty="0">
                          <a:latin typeface="Calibri" panose="020F0502020204030204" pitchFamily="34" charset="0"/>
                          <a:cs typeface="Calibri" panose="020F0502020204030204" pitchFamily="34" charset="0"/>
                        </a:rPr>
                        <a:t>Loyalty test</a:t>
                      </a:r>
                    </a:p>
                  </a:txBody>
                  <a:tcPr marT="45716" marB="45716"/>
                </a:tc>
                <a:tc>
                  <a:txBody>
                    <a:bodyPr/>
                    <a:lstStyle/>
                    <a:p>
                      <a:r>
                        <a:rPr lang="en-US" sz="2000" b="1" u="none" dirty="0">
                          <a:latin typeface="Calibri" panose="020F0502020204030204" pitchFamily="34" charset="0"/>
                          <a:cs typeface="Calibri" panose="020F0502020204030204" pitchFamily="34" charset="0"/>
                        </a:rPr>
                        <a:t>Reward determined</a:t>
                      </a:r>
                      <a:r>
                        <a:rPr lang="en-US" sz="2000" b="1" u="none" baseline="0" dirty="0">
                          <a:latin typeface="Calibri" panose="020F0502020204030204" pitchFamily="34" charset="0"/>
                          <a:cs typeface="Calibri" panose="020F0502020204030204" pitchFamily="34" charset="0"/>
                        </a:rPr>
                        <a:t> by orthodoxy and orthopraxy (Jas. 4:4)</a:t>
                      </a:r>
                      <a:endParaRPr lang="en-US" sz="2000" b="1" u="none" dirty="0">
                        <a:latin typeface="Calibri" panose="020F0502020204030204" pitchFamily="34" charset="0"/>
                        <a:cs typeface="Calibri" panose="020F0502020204030204" pitchFamily="34" charset="0"/>
                      </a:endParaRPr>
                    </a:p>
                  </a:txBody>
                  <a:tcPr marT="45716" marB="45716"/>
                </a:tc>
                <a:extLst>
                  <a:ext uri="{0D108BD9-81ED-4DB2-BD59-A6C34878D82A}">
                    <a16:rowId xmlns:a16="http://schemas.microsoft.com/office/drawing/2014/main" val="10004"/>
                  </a:ext>
                </a:extLst>
              </a:tr>
              <a:tr h="914314">
                <a:tc>
                  <a:txBody>
                    <a:bodyPr/>
                    <a:lstStyle/>
                    <a:p>
                      <a:r>
                        <a:rPr lang="en-US" sz="2000" b="1" u="none" dirty="0">
                          <a:latin typeface="Calibri" panose="020F0502020204030204" pitchFamily="34" charset="0"/>
                          <a:cs typeface="Calibri" panose="020F0502020204030204" pitchFamily="34" charset="0"/>
                        </a:rPr>
                        <a:t>5. Bride retrieved</a:t>
                      </a:r>
                    </a:p>
                  </a:txBody>
                  <a:tcPr marT="45716" marB="45716"/>
                </a:tc>
                <a:tc>
                  <a:txBody>
                    <a:bodyPr/>
                    <a:lstStyle/>
                    <a:p>
                      <a:r>
                        <a:rPr lang="en-US" sz="2000" b="1" u="none" dirty="0">
                          <a:latin typeface="Calibri" panose="020F0502020204030204" pitchFamily="34" charset="0"/>
                          <a:cs typeface="Calibri" panose="020F0502020204030204" pitchFamily="34" charset="0"/>
                        </a:rPr>
                        <a:t>Groom returns </a:t>
                      </a:r>
                      <a:r>
                        <a:rPr lang="en-US" sz="2000" b="1" u="none" baseline="0" dirty="0">
                          <a:latin typeface="Calibri" panose="020F0502020204030204" pitchFamily="34" charset="0"/>
                          <a:cs typeface="Calibri" panose="020F0502020204030204" pitchFamily="34" charset="0"/>
                        </a:rPr>
                        <a:t>at </a:t>
                      </a:r>
                      <a:r>
                        <a:rPr lang="en-US" sz="2000" b="1" u="none" dirty="0">
                          <a:latin typeface="Calibri" panose="020F0502020204030204" pitchFamily="34" charset="0"/>
                          <a:cs typeface="Calibri" panose="020F0502020204030204" pitchFamily="34" charset="0"/>
                        </a:rPr>
                        <a:t>unknown</a:t>
                      </a:r>
                      <a:r>
                        <a:rPr lang="en-US" sz="2000" b="1" u="none" baseline="0" dirty="0">
                          <a:latin typeface="Calibri" panose="020F0502020204030204" pitchFamily="34" charset="0"/>
                          <a:cs typeface="Calibri" panose="020F0502020204030204" pitchFamily="34" charset="0"/>
                        </a:rPr>
                        <a:t> time preceded by a shout </a:t>
                      </a:r>
                      <a:r>
                        <a:rPr lang="en-US" sz="2000" b="1" u="none" dirty="0">
                          <a:latin typeface="Calibri" panose="020F0502020204030204" pitchFamily="34" charset="0"/>
                          <a:cs typeface="Calibri" panose="020F0502020204030204" pitchFamily="34" charset="0"/>
                        </a:rPr>
                        <a:t>with escorts</a:t>
                      </a:r>
                      <a:r>
                        <a:rPr lang="en-US" sz="2000" b="1" u="none" baseline="0" dirty="0">
                          <a:latin typeface="Calibri" panose="020F0502020204030204" pitchFamily="34" charset="0"/>
                          <a:cs typeface="Calibri" panose="020F0502020204030204" pitchFamily="34" charset="0"/>
                        </a:rPr>
                        <a:t> to retrieve bride</a:t>
                      </a:r>
                      <a:endParaRPr lang="en-US" sz="2000" b="1" u="none" dirty="0">
                        <a:latin typeface="Calibri" panose="020F0502020204030204" pitchFamily="34" charset="0"/>
                        <a:cs typeface="Calibri" panose="020F0502020204030204" pitchFamily="34" charset="0"/>
                      </a:endParaRPr>
                    </a:p>
                  </a:txBody>
                  <a:tcPr marT="45716" marB="45716"/>
                </a:tc>
                <a:tc>
                  <a:txBody>
                    <a:bodyPr/>
                    <a:lstStyle/>
                    <a:p>
                      <a:r>
                        <a:rPr lang="en-US" sz="2000" b="1" u="none" dirty="0">
                          <a:latin typeface="Calibri" panose="020F0502020204030204" pitchFamily="34" charset="0"/>
                          <a:cs typeface="Calibri" panose="020F0502020204030204" pitchFamily="34" charset="0"/>
                        </a:rPr>
                        <a:t>Rapture at unknown time                             (John 14:3; 1 Thess. 4:16-17)</a:t>
                      </a:r>
                    </a:p>
                  </a:txBody>
                  <a:tcPr marT="45716" marB="45716"/>
                </a:tc>
                <a:extLst>
                  <a:ext uri="{0D108BD9-81ED-4DB2-BD59-A6C34878D82A}">
                    <a16:rowId xmlns:a16="http://schemas.microsoft.com/office/drawing/2014/main" val="10005"/>
                  </a:ext>
                </a:extLst>
              </a:tr>
            </a:tbl>
          </a:graphicData>
        </a:graphic>
      </p:graphicFrame>
      <p:sp>
        <p:nvSpPr>
          <p:cNvPr id="19489" name="TextBox 10">
            <a:extLst>
              <a:ext uri="{FF2B5EF4-FFF2-40B4-BE49-F238E27FC236}">
                <a16:creationId xmlns:a16="http://schemas.microsoft.com/office/drawing/2014/main" id="{9E0FA9A0-FACD-42BC-A70D-327399A100ED}"/>
              </a:ext>
            </a:extLst>
          </p:cNvPr>
          <p:cNvSpPr txBox="1">
            <a:spLocks noChangeArrowheads="1"/>
          </p:cNvSpPr>
          <p:nvPr/>
        </p:nvSpPr>
        <p:spPr bwMode="auto">
          <a:xfrm>
            <a:off x="2667000" y="6443246"/>
            <a:ext cx="7543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600" dirty="0">
                <a:latin typeface="Calibri" panose="020F0502020204030204" pitchFamily="34" charset="0"/>
                <a:cs typeface="Calibri" panose="020F0502020204030204" pitchFamily="34" charset="0"/>
              </a:rPr>
              <a:t>Showers, </a:t>
            </a:r>
            <a:r>
              <a:rPr lang="en-US" altLang="en-US" sz="1600" i="1" dirty="0">
                <a:latin typeface="Calibri" panose="020F0502020204030204" pitchFamily="34" charset="0"/>
                <a:cs typeface="Calibri" panose="020F0502020204030204" pitchFamily="34" charset="0"/>
              </a:rPr>
              <a:t>Maranatha Our Lord, Come!</a:t>
            </a:r>
            <a:r>
              <a:rPr lang="en-US" altLang="en-US" sz="1600" dirty="0">
                <a:latin typeface="Calibri" panose="020F0502020204030204" pitchFamily="34" charset="0"/>
                <a:cs typeface="Calibri" panose="020F0502020204030204" pitchFamily="34" charset="0"/>
              </a:rPr>
              <a:t>, 164-69.</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9A7FA10F-5347-4254-AEAD-DA7DBCF71373}"/>
              </a:ext>
            </a:extLst>
          </p:cNvPr>
          <p:cNvGraphicFramePr>
            <a:graphicFrameLocks noGrp="1"/>
          </p:cNvGraphicFramePr>
          <p:nvPr>
            <p:ph idx="1"/>
            <p:extLst>
              <p:ext uri="{D42A27DB-BD31-4B8C-83A1-F6EECF244321}">
                <p14:modId xmlns:p14="http://schemas.microsoft.com/office/powerpoint/2010/main" val="3725430450"/>
              </p:ext>
            </p:extLst>
          </p:nvPr>
        </p:nvGraphicFramePr>
        <p:xfrm>
          <a:off x="609600" y="609601"/>
          <a:ext cx="10972801" cy="5259388"/>
        </p:xfrm>
        <a:graphic>
          <a:graphicData uri="http://schemas.openxmlformats.org/drawingml/2006/table">
            <a:tbl>
              <a:tblPr firstRow="1" bandRow="1">
                <a:tableStyleId>{5C22544A-7EE6-4342-B048-85BDC9FD1C3A}</a:tableStyleId>
              </a:tblPr>
              <a:tblGrid>
                <a:gridCol w="3434964">
                  <a:extLst>
                    <a:ext uri="{9D8B030D-6E8A-4147-A177-3AD203B41FA5}">
                      <a16:colId xmlns:a16="http://schemas.microsoft.com/office/drawing/2014/main" val="20000"/>
                    </a:ext>
                  </a:extLst>
                </a:gridCol>
                <a:gridCol w="4198289">
                  <a:extLst>
                    <a:ext uri="{9D8B030D-6E8A-4147-A177-3AD203B41FA5}">
                      <a16:colId xmlns:a16="http://schemas.microsoft.com/office/drawing/2014/main" val="20001"/>
                    </a:ext>
                  </a:extLst>
                </a:gridCol>
                <a:gridCol w="3339548">
                  <a:extLst>
                    <a:ext uri="{9D8B030D-6E8A-4147-A177-3AD203B41FA5}">
                      <a16:colId xmlns:a16="http://schemas.microsoft.com/office/drawing/2014/main" val="20002"/>
                    </a:ext>
                  </a:extLst>
                </a:gridCol>
              </a:tblGrid>
              <a:tr h="443905">
                <a:tc>
                  <a:txBody>
                    <a:bodyPr/>
                    <a:lstStyle/>
                    <a:p>
                      <a:pPr algn="ctr"/>
                      <a:r>
                        <a:rPr lang="en-US" sz="2000" dirty="0">
                          <a:latin typeface="Calibri" panose="020F0502020204030204" pitchFamily="34" charset="0"/>
                          <a:cs typeface="Calibri" panose="020F0502020204030204" pitchFamily="34" charset="0"/>
                        </a:rPr>
                        <a:t>STEP</a:t>
                      </a:r>
                    </a:p>
                  </a:txBody>
                  <a:tcPr marT="45717" marB="45717"/>
                </a:tc>
                <a:tc>
                  <a:txBody>
                    <a:bodyPr/>
                    <a:lstStyle/>
                    <a:p>
                      <a:pPr algn="ctr"/>
                      <a:r>
                        <a:rPr lang="en-US" sz="2000" dirty="0">
                          <a:latin typeface="Calibri" panose="020F0502020204030204" pitchFamily="34" charset="0"/>
                          <a:cs typeface="Calibri" panose="020F0502020204030204" pitchFamily="34" charset="0"/>
                        </a:rPr>
                        <a:t>JEWISH MARRIAGE</a:t>
                      </a:r>
                    </a:p>
                  </a:txBody>
                  <a:tcPr marT="45717" marB="45717"/>
                </a:tc>
                <a:tc>
                  <a:txBody>
                    <a:bodyPr/>
                    <a:lstStyle/>
                    <a:p>
                      <a:pPr algn="ctr"/>
                      <a:r>
                        <a:rPr lang="en-US" sz="2000" dirty="0">
                          <a:latin typeface="Calibri" panose="020F0502020204030204" pitchFamily="34" charset="0"/>
                          <a:cs typeface="Calibri" panose="020F0502020204030204" pitchFamily="34" charset="0"/>
                        </a:rPr>
                        <a:t>CHURCH ANALOGY</a:t>
                      </a:r>
                    </a:p>
                  </a:txBody>
                  <a:tcPr marT="45717" marB="45717"/>
                </a:tc>
                <a:extLst>
                  <a:ext uri="{0D108BD9-81ED-4DB2-BD59-A6C34878D82A}">
                    <a16:rowId xmlns:a16="http://schemas.microsoft.com/office/drawing/2014/main" val="10000"/>
                  </a:ext>
                </a:extLst>
              </a:tr>
              <a:tr h="1097199">
                <a:tc>
                  <a:txBody>
                    <a:bodyPr/>
                    <a:lstStyle/>
                    <a:p>
                      <a:r>
                        <a:rPr lang="en-US" sz="2000" b="1" dirty="0">
                          <a:latin typeface="Calibri" panose="020F0502020204030204" pitchFamily="34" charset="0"/>
                          <a:cs typeface="Calibri" panose="020F0502020204030204" pitchFamily="34" charset="0"/>
                        </a:rPr>
                        <a:t>6. Bride and groom</a:t>
                      </a:r>
                      <a:r>
                        <a:rPr lang="en-US" sz="2000" b="1" baseline="0" dirty="0">
                          <a:latin typeface="Calibri" panose="020F0502020204030204" pitchFamily="34" charset="0"/>
                          <a:cs typeface="Calibri" panose="020F0502020204030204" pitchFamily="34" charset="0"/>
                        </a:rPr>
                        <a:t> hidden in Father’s house for seven days</a:t>
                      </a:r>
                      <a:endParaRPr lang="en-US" sz="2000" b="1" dirty="0">
                        <a:latin typeface="Calibri" panose="020F0502020204030204" pitchFamily="34" charset="0"/>
                        <a:cs typeface="Calibri" panose="020F0502020204030204" pitchFamily="34" charset="0"/>
                      </a:endParaRPr>
                    </a:p>
                  </a:txBody>
                  <a:tcPr marT="45717" marB="45717"/>
                </a:tc>
                <a:tc>
                  <a:txBody>
                    <a:bodyPr/>
                    <a:lstStyle/>
                    <a:p>
                      <a:r>
                        <a:rPr lang="en-US" sz="2000" b="1" dirty="0">
                          <a:latin typeface="Calibri" panose="020F0502020204030204" pitchFamily="34" charset="0"/>
                          <a:cs typeface="Calibri" panose="020F0502020204030204" pitchFamily="34" charset="0"/>
                        </a:rPr>
                        <a:t>Hidden</a:t>
                      </a:r>
                      <a:r>
                        <a:rPr lang="en-US" sz="2000" b="1" baseline="0" dirty="0">
                          <a:latin typeface="Calibri" panose="020F0502020204030204" pitchFamily="34" charset="0"/>
                          <a:cs typeface="Calibri" panose="020F0502020204030204" pitchFamily="34" charset="0"/>
                        </a:rPr>
                        <a:t> in the Father’s house for s</a:t>
                      </a:r>
                      <a:r>
                        <a:rPr lang="en-US" sz="2000" b="1" dirty="0">
                          <a:latin typeface="Calibri" panose="020F0502020204030204" pitchFamily="34" charset="0"/>
                          <a:cs typeface="Calibri" panose="020F0502020204030204" pitchFamily="34" charset="0"/>
                        </a:rPr>
                        <a:t>even days: three events transpire</a:t>
                      </a:r>
                    </a:p>
                  </a:txBody>
                  <a:tcPr marT="45717" marB="45717"/>
                </a:tc>
                <a:tc>
                  <a:txBody>
                    <a:bodyPr/>
                    <a:lstStyle/>
                    <a:p>
                      <a:r>
                        <a:rPr lang="en-US" sz="2000" b="1" dirty="0">
                          <a:latin typeface="Calibri" panose="020F0502020204030204" pitchFamily="34" charset="0"/>
                          <a:cs typeface="Calibri" panose="020F0502020204030204" pitchFamily="34" charset="0"/>
                        </a:rPr>
                        <a:t>Church hidden from world during Daniel’s 70</a:t>
                      </a:r>
                      <a:r>
                        <a:rPr lang="en-US" sz="2000" b="1" baseline="30000" dirty="0">
                          <a:latin typeface="Calibri" panose="020F0502020204030204" pitchFamily="34" charset="0"/>
                          <a:cs typeface="Calibri" panose="020F0502020204030204" pitchFamily="34" charset="0"/>
                        </a:rPr>
                        <a:t>th</a:t>
                      </a:r>
                      <a:r>
                        <a:rPr lang="en-US" sz="2000" b="1" dirty="0">
                          <a:latin typeface="Calibri" panose="020F0502020204030204" pitchFamily="34" charset="0"/>
                          <a:cs typeface="Calibri" panose="020F0502020204030204" pitchFamily="34" charset="0"/>
                        </a:rPr>
                        <a:t> Week</a:t>
                      </a:r>
                    </a:p>
                  </a:txBody>
                  <a:tcPr marT="45717" marB="45717"/>
                </a:tc>
                <a:extLst>
                  <a:ext uri="{0D108BD9-81ED-4DB2-BD59-A6C34878D82A}">
                    <a16:rowId xmlns:a16="http://schemas.microsoft.com/office/drawing/2014/main" val="10001"/>
                  </a:ext>
                </a:extLst>
              </a:tr>
              <a:tr h="1097199">
                <a:tc>
                  <a:txBody>
                    <a:bodyPr/>
                    <a:lstStyle/>
                    <a:p>
                      <a:r>
                        <a:rPr lang="en-US" sz="2000" b="1" dirty="0">
                          <a:latin typeface="Calibri" panose="020F0502020204030204" pitchFamily="34" charset="0"/>
                          <a:cs typeface="Calibri" panose="020F0502020204030204" pitchFamily="34" charset="0"/>
                        </a:rPr>
                        <a:t>7. Bride cleansed</a:t>
                      </a:r>
                    </a:p>
                  </a:txBody>
                  <a:tcPr marT="45717" marB="45717"/>
                </a:tc>
                <a:tc>
                  <a:txBody>
                    <a:bodyPr/>
                    <a:lstStyle/>
                    <a:p>
                      <a:r>
                        <a:rPr lang="en-US" sz="2000" b="1" dirty="0">
                          <a:latin typeface="Calibri" panose="020F0502020204030204" pitchFamily="34" charset="0"/>
                          <a:cs typeface="Calibri" panose="020F0502020204030204" pitchFamily="34" charset="0"/>
                        </a:rPr>
                        <a:t>Bride undergoes ritual cleansing</a:t>
                      </a:r>
                      <a:r>
                        <a:rPr lang="en-US" sz="2000" b="1" baseline="0" dirty="0">
                          <a:latin typeface="Calibri" panose="020F0502020204030204" pitchFamily="34" charset="0"/>
                          <a:cs typeface="Calibri" panose="020F0502020204030204" pitchFamily="34" charset="0"/>
                        </a:rPr>
                        <a:t> prior to wedding ceremony</a:t>
                      </a:r>
                      <a:endParaRPr lang="en-US" sz="2000" b="1" dirty="0">
                        <a:latin typeface="Calibri" panose="020F0502020204030204" pitchFamily="34" charset="0"/>
                        <a:cs typeface="Calibri" panose="020F0502020204030204" pitchFamily="34" charset="0"/>
                      </a:endParaRPr>
                    </a:p>
                  </a:txBody>
                  <a:tcPr marT="45717" marB="45717"/>
                </a:tc>
                <a:tc>
                  <a:txBody>
                    <a:bodyPr/>
                    <a:lstStyle/>
                    <a:p>
                      <a:r>
                        <a:rPr lang="en-US" sz="2000" b="1" dirty="0">
                          <a:latin typeface="Calibri" panose="020F0502020204030204" pitchFamily="34" charset="0"/>
                          <a:cs typeface="Calibri" panose="020F0502020204030204" pitchFamily="34" charset="0"/>
                        </a:rPr>
                        <a:t>Bema Seat Judgment</a:t>
                      </a:r>
                      <a:r>
                        <a:rPr lang="en-US" sz="2000" b="1" baseline="0" dirty="0">
                          <a:latin typeface="Calibri" panose="020F0502020204030204" pitchFamily="34" charset="0"/>
                          <a:cs typeface="Calibri" panose="020F0502020204030204" pitchFamily="34" charset="0"/>
                        </a:rPr>
                        <a:t>             </a:t>
                      </a:r>
                      <a:r>
                        <a:rPr lang="en-US" sz="2000" b="1" dirty="0">
                          <a:latin typeface="Calibri" panose="020F0502020204030204" pitchFamily="34" charset="0"/>
                          <a:cs typeface="Calibri" panose="020F0502020204030204" pitchFamily="34" charset="0"/>
                        </a:rPr>
                        <a:t>(1 </a:t>
                      </a:r>
                      <a:r>
                        <a:rPr lang="en-US" sz="2000" b="1" dirty="0" err="1">
                          <a:latin typeface="Calibri" panose="020F0502020204030204" pitchFamily="34" charset="0"/>
                          <a:cs typeface="Calibri" panose="020F0502020204030204" pitchFamily="34" charset="0"/>
                        </a:rPr>
                        <a:t>Cor</a:t>
                      </a:r>
                      <a:r>
                        <a:rPr lang="en-US" sz="2000" b="1" dirty="0">
                          <a:latin typeface="Calibri" panose="020F0502020204030204" pitchFamily="34" charset="0"/>
                          <a:cs typeface="Calibri" panose="020F0502020204030204" pitchFamily="34" charset="0"/>
                        </a:rPr>
                        <a:t> 3:10-15;</a:t>
                      </a:r>
                      <a:r>
                        <a:rPr lang="en-US" sz="2000" b="1" baseline="0" dirty="0">
                          <a:latin typeface="Calibri" panose="020F0502020204030204" pitchFamily="34" charset="0"/>
                          <a:cs typeface="Calibri" panose="020F0502020204030204" pitchFamily="34" charset="0"/>
                        </a:rPr>
                        <a:t>           2 </a:t>
                      </a:r>
                      <a:r>
                        <a:rPr lang="en-US" sz="2000" b="1" baseline="0" dirty="0" err="1">
                          <a:latin typeface="Calibri" panose="020F0502020204030204" pitchFamily="34" charset="0"/>
                          <a:cs typeface="Calibri" panose="020F0502020204030204" pitchFamily="34" charset="0"/>
                        </a:rPr>
                        <a:t>Cor</a:t>
                      </a:r>
                      <a:r>
                        <a:rPr lang="en-US" sz="2000" b="1" baseline="0" dirty="0">
                          <a:latin typeface="Calibri" panose="020F0502020204030204" pitchFamily="34" charset="0"/>
                          <a:cs typeface="Calibri" panose="020F0502020204030204" pitchFamily="34" charset="0"/>
                        </a:rPr>
                        <a:t> 5:10</a:t>
                      </a:r>
                      <a:r>
                        <a:rPr lang="en-US" sz="2000" b="1" dirty="0">
                          <a:latin typeface="Calibri" panose="020F0502020204030204" pitchFamily="34" charset="0"/>
                          <a:cs typeface="Calibri" panose="020F0502020204030204" pitchFamily="34" charset="0"/>
                        </a:rPr>
                        <a:t>)</a:t>
                      </a:r>
                    </a:p>
                  </a:txBody>
                  <a:tcPr marT="45717" marB="45717"/>
                </a:tc>
                <a:extLst>
                  <a:ext uri="{0D108BD9-81ED-4DB2-BD59-A6C34878D82A}">
                    <a16:rowId xmlns:a16="http://schemas.microsoft.com/office/drawing/2014/main" val="10002"/>
                  </a:ext>
                </a:extLst>
              </a:tr>
              <a:tr h="1097199">
                <a:tc>
                  <a:txBody>
                    <a:bodyPr/>
                    <a:lstStyle/>
                    <a:p>
                      <a:r>
                        <a:rPr lang="en-US" sz="2000" b="1" dirty="0">
                          <a:latin typeface="Calibri" panose="020F0502020204030204" pitchFamily="34" charset="0"/>
                          <a:cs typeface="Calibri" panose="020F0502020204030204" pitchFamily="34" charset="0"/>
                        </a:rPr>
                        <a:t>8. Wedding ceremony</a:t>
                      </a:r>
                    </a:p>
                  </a:txBody>
                  <a:tcPr marT="45717" marB="45717"/>
                </a:tc>
                <a:tc>
                  <a:txBody>
                    <a:bodyPr/>
                    <a:lstStyle/>
                    <a:p>
                      <a:r>
                        <a:rPr lang="en-US" sz="2000" b="1" dirty="0">
                          <a:latin typeface="Calibri" panose="020F0502020204030204" pitchFamily="34" charset="0"/>
                          <a:cs typeface="Calibri" panose="020F0502020204030204" pitchFamily="34" charset="0"/>
                        </a:rPr>
                        <a:t>Meeting with the Father’s</a:t>
                      </a:r>
                      <a:r>
                        <a:rPr lang="en-US" sz="2000" b="1" baseline="0" dirty="0">
                          <a:latin typeface="Calibri" panose="020F0502020204030204" pitchFamily="34" charset="0"/>
                          <a:cs typeface="Calibri" panose="020F0502020204030204" pitchFamily="34" charset="0"/>
                        </a:rPr>
                        <a:t> assembled wedding guests; </a:t>
                      </a:r>
                      <a:r>
                        <a:rPr lang="en-US" sz="2000" b="1" dirty="0">
                          <a:latin typeface="Calibri" panose="020F0502020204030204" pitchFamily="34" charset="0"/>
                          <a:cs typeface="Calibri" panose="020F0502020204030204" pitchFamily="34" charset="0"/>
                        </a:rPr>
                        <a:t>Private wedding ceremony</a:t>
                      </a:r>
                    </a:p>
                  </a:txBody>
                  <a:tcPr marT="45717" marB="45717"/>
                </a:tc>
                <a:tc>
                  <a:txBody>
                    <a:bodyPr/>
                    <a:lstStyle/>
                    <a:p>
                      <a:r>
                        <a:rPr lang="en-US" sz="2000" b="1" dirty="0">
                          <a:latin typeface="Calibri" panose="020F0502020204030204" pitchFamily="34" charset="0"/>
                          <a:cs typeface="Calibri" panose="020F0502020204030204" pitchFamily="34" charset="0"/>
                        </a:rPr>
                        <a:t>Meeting with OT saints; Rev 19:7</a:t>
                      </a:r>
                    </a:p>
                  </a:txBody>
                  <a:tcPr marT="45717" marB="45717"/>
                </a:tc>
                <a:extLst>
                  <a:ext uri="{0D108BD9-81ED-4DB2-BD59-A6C34878D82A}">
                    <a16:rowId xmlns:a16="http://schemas.microsoft.com/office/drawing/2014/main" val="10003"/>
                  </a:ext>
                </a:extLst>
              </a:tr>
              <a:tr h="761943">
                <a:tc>
                  <a:txBody>
                    <a:bodyPr/>
                    <a:lstStyle/>
                    <a:p>
                      <a:r>
                        <a:rPr lang="en-US" sz="2000" b="1" dirty="0">
                          <a:latin typeface="Calibri" panose="020F0502020204030204" pitchFamily="34" charset="0"/>
                          <a:cs typeface="Calibri" panose="020F0502020204030204" pitchFamily="34" charset="0"/>
                        </a:rPr>
                        <a:t>9. Consummation</a:t>
                      </a:r>
                    </a:p>
                  </a:txBody>
                  <a:tcPr marT="45717" marB="45717"/>
                </a:tc>
                <a:tc>
                  <a:txBody>
                    <a:bodyPr/>
                    <a:lstStyle/>
                    <a:p>
                      <a:r>
                        <a:rPr lang="en-US" sz="2000" b="1" dirty="0">
                          <a:latin typeface="Calibri" panose="020F0502020204030204" pitchFamily="34" charset="0"/>
                          <a:cs typeface="Calibri" panose="020F0502020204030204" pitchFamily="34" charset="0"/>
                        </a:rPr>
                        <a:t>Bride and groom consummate the marriage </a:t>
                      </a:r>
                    </a:p>
                  </a:txBody>
                  <a:tcPr marT="45717" marB="45717"/>
                </a:tc>
                <a:tc>
                  <a:txBody>
                    <a:bodyPr/>
                    <a:lstStyle/>
                    <a:p>
                      <a:r>
                        <a:rPr lang="en-US" sz="2000" b="1" dirty="0">
                          <a:latin typeface="Calibri" panose="020F0502020204030204" pitchFamily="34" charset="0"/>
                          <a:cs typeface="Calibri" panose="020F0502020204030204" pitchFamily="34" charset="0"/>
                        </a:rPr>
                        <a:t>Eph</a:t>
                      </a:r>
                      <a:r>
                        <a:rPr lang="en-US" sz="2000" b="1" baseline="0" dirty="0">
                          <a:latin typeface="Calibri" panose="020F0502020204030204" pitchFamily="34" charset="0"/>
                          <a:cs typeface="Calibri" panose="020F0502020204030204" pitchFamily="34" charset="0"/>
                        </a:rPr>
                        <a:t> 5:27</a:t>
                      </a:r>
                      <a:endParaRPr lang="en-US" sz="2000" b="1" dirty="0">
                        <a:latin typeface="Calibri" panose="020F0502020204030204" pitchFamily="34" charset="0"/>
                        <a:cs typeface="Calibri" panose="020F0502020204030204" pitchFamily="34" charset="0"/>
                      </a:endParaRPr>
                    </a:p>
                  </a:txBody>
                  <a:tcPr marT="45717" marB="45717"/>
                </a:tc>
                <a:extLst>
                  <a:ext uri="{0D108BD9-81ED-4DB2-BD59-A6C34878D82A}">
                    <a16:rowId xmlns:a16="http://schemas.microsoft.com/office/drawing/2014/main" val="10004"/>
                  </a:ext>
                </a:extLst>
              </a:tr>
              <a:tr h="761943">
                <a:tc>
                  <a:txBody>
                    <a:bodyPr/>
                    <a:lstStyle/>
                    <a:p>
                      <a:r>
                        <a:rPr lang="en-US" sz="2000" b="1" dirty="0">
                          <a:latin typeface="Calibri" panose="020F0502020204030204" pitchFamily="34" charset="0"/>
                          <a:cs typeface="Calibri" panose="020F0502020204030204" pitchFamily="34" charset="0"/>
                        </a:rPr>
                        <a:t>10.</a:t>
                      </a:r>
                      <a:r>
                        <a:rPr lang="en-US" sz="2000" b="1" baseline="0" dirty="0">
                          <a:latin typeface="Calibri" panose="020F0502020204030204" pitchFamily="34" charset="0"/>
                          <a:cs typeface="Calibri" panose="020F0502020204030204" pitchFamily="34" charset="0"/>
                        </a:rPr>
                        <a:t> </a:t>
                      </a:r>
                      <a:r>
                        <a:rPr lang="en-US" sz="2000" b="1" dirty="0">
                          <a:latin typeface="Calibri" panose="020F0502020204030204" pitchFamily="34" charset="0"/>
                          <a:cs typeface="Calibri" panose="020F0502020204030204" pitchFamily="34" charset="0"/>
                        </a:rPr>
                        <a:t>Marriage feast</a:t>
                      </a:r>
                    </a:p>
                  </a:txBody>
                  <a:tcPr marT="45717" marB="45717"/>
                </a:tc>
                <a:tc>
                  <a:txBody>
                    <a:bodyPr/>
                    <a:lstStyle/>
                    <a:p>
                      <a:r>
                        <a:rPr lang="en-US" sz="2000" b="1" dirty="0">
                          <a:latin typeface="Calibri" panose="020F0502020204030204" pitchFamily="34" charset="0"/>
                          <a:cs typeface="Calibri" panose="020F0502020204030204" pitchFamily="34" charset="0"/>
                        </a:rPr>
                        <a:t>Public presentation; Bride unveiled</a:t>
                      </a:r>
                      <a:r>
                        <a:rPr lang="en-US" sz="2000" b="1" baseline="0" dirty="0">
                          <a:latin typeface="Calibri" panose="020F0502020204030204" pitchFamily="34" charset="0"/>
                          <a:cs typeface="Calibri" panose="020F0502020204030204" pitchFamily="34" charset="0"/>
                        </a:rPr>
                        <a:t>; </a:t>
                      </a:r>
                      <a:r>
                        <a:rPr lang="en-US" sz="2000" b="1" dirty="0">
                          <a:latin typeface="Calibri" panose="020F0502020204030204" pitchFamily="34" charset="0"/>
                          <a:cs typeface="Calibri" panose="020F0502020204030204" pitchFamily="34" charset="0"/>
                        </a:rPr>
                        <a:t>marriage</a:t>
                      </a:r>
                      <a:r>
                        <a:rPr lang="en-US" sz="2000" b="1" baseline="0" dirty="0">
                          <a:latin typeface="Calibri" panose="020F0502020204030204" pitchFamily="34" charset="0"/>
                          <a:cs typeface="Calibri" panose="020F0502020204030204" pitchFamily="34" charset="0"/>
                        </a:rPr>
                        <a:t> feast</a:t>
                      </a:r>
                      <a:endParaRPr lang="en-US" sz="2000" b="1" dirty="0">
                        <a:latin typeface="Calibri" panose="020F0502020204030204" pitchFamily="34" charset="0"/>
                        <a:cs typeface="Calibri" panose="020F0502020204030204" pitchFamily="34" charset="0"/>
                      </a:endParaRPr>
                    </a:p>
                  </a:txBody>
                  <a:tcPr marT="45717" marB="45717"/>
                </a:tc>
                <a:tc>
                  <a:txBody>
                    <a:bodyPr/>
                    <a:lstStyle/>
                    <a:p>
                      <a:r>
                        <a:rPr lang="en-US" sz="2000" b="1" dirty="0">
                          <a:latin typeface="Calibri" panose="020F0502020204030204" pitchFamily="34" charset="0"/>
                          <a:cs typeface="Calibri" panose="020F0502020204030204" pitchFamily="34" charset="0"/>
                        </a:rPr>
                        <a:t>Col</a:t>
                      </a:r>
                      <a:r>
                        <a:rPr lang="en-US" sz="2000" b="1" baseline="0" dirty="0">
                          <a:latin typeface="Calibri" panose="020F0502020204030204" pitchFamily="34" charset="0"/>
                          <a:cs typeface="Calibri" panose="020F0502020204030204" pitchFamily="34" charset="0"/>
                        </a:rPr>
                        <a:t> 3:3-4; </a:t>
                      </a:r>
                      <a:r>
                        <a:rPr lang="en-US" sz="2000" b="1" dirty="0">
                          <a:latin typeface="Calibri" panose="020F0502020204030204" pitchFamily="34" charset="0"/>
                          <a:cs typeface="Calibri" panose="020F0502020204030204" pitchFamily="34" charset="0"/>
                        </a:rPr>
                        <a:t>Rev 19:9</a:t>
                      </a:r>
                    </a:p>
                  </a:txBody>
                  <a:tcPr marT="45717" marB="45717"/>
                </a:tc>
                <a:extLst>
                  <a:ext uri="{0D108BD9-81ED-4DB2-BD59-A6C34878D82A}">
                    <a16:rowId xmlns:a16="http://schemas.microsoft.com/office/drawing/2014/main" val="10005"/>
                  </a:ext>
                </a:extLst>
              </a:tr>
            </a:tbl>
          </a:graphicData>
        </a:graphic>
      </p:graphicFrame>
      <p:sp>
        <p:nvSpPr>
          <p:cNvPr id="5" name="TextBox 10">
            <a:extLst>
              <a:ext uri="{FF2B5EF4-FFF2-40B4-BE49-F238E27FC236}">
                <a16:creationId xmlns:a16="http://schemas.microsoft.com/office/drawing/2014/main" id="{B6FDA921-125B-483B-AE00-969C4C58084D}"/>
              </a:ext>
            </a:extLst>
          </p:cNvPr>
          <p:cNvSpPr txBox="1">
            <a:spLocks noChangeArrowheads="1"/>
          </p:cNvSpPr>
          <p:nvPr/>
        </p:nvSpPr>
        <p:spPr bwMode="auto">
          <a:xfrm>
            <a:off x="2667000" y="6443246"/>
            <a:ext cx="7543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600" dirty="0">
                <a:latin typeface="Calibri" panose="020F0502020204030204" pitchFamily="34" charset="0"/>
                <a:cs typeface="Calibri" panose="020F0502020204030204" pitchFamily="34" charset="0"/>
              </a:rPr>
              <a:t>Showers, </a:t>
            </a:r>
            <a:r>
              <a:rPr lang="en-US" altLang="en-US" sz="1600" i="1" dirty="0">
                <a:latin typeface="Calibri" panose="020F0502020204030204" pitchFamily="34" charset="0"/>
                <a:cs typeface="Calibri" panose="020F0502020204030204" pitchFamily="34" charset="0"/>
              </a:rPr>
              <a:t>Maranatha Our Lord, Come!</a:t>
            </a:r>
            <a:r>
              <a:rPr lang="en-US" altLang="en-US" sz="1600" dirty="0">
                <a:latin typeface="Calibri" panose="020F0502020204030204" pitchFamily="34" charset="0"/>
                <a:cs typeface="Calibri" panose="020F0502020204030204" pitchFamily="34" charset="0"/>
              </a:rPr>
              <a:t>, 164-69.</a:t>
            </a:r>
          </a:p>
        </p:txBody>
      </p:sp>
      <p:sp>
        <p:nvSpPr>
          <p:cNvPr id="8" name="Title 5">
            <a:extLst>
              <a:ext uri="{FF2B5EF4-FFF2-40B4-BE49-F238E27FC236}">
                <a16:creationId xmlns:a16="http://schemas.microsoft.com/office/drawing/2014/main" id="{ED6CE18F-00C8-48E3-AE2E-0EDA2DCEB222}"/>
              </a:ext>
            </a:extLst>
          </p:cNvPr>
          <p:cNvSpPr txBox="1">
            <a:spLocks/>
          </p:cNvSpPr>
          <p:nvPr/>
        </p:nvSpPr>
        <p:spPr bwMode="auto">
          <a:xfrm>
            <a:off x="1981200" y="0"/>
            <a:ext cx="8229600" cy="609601"/>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altLang="en-US" sz="3200" kern="0"/>
              <a:t>Jewish Marriage Analogy</a:t>
            </a:r>
            <a:endParaRPr lang="en-US" altLang="en-US" sz="3200" kern="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400" y="533400"/>
            <a:ext cx="8839201" cy="5791200"/>
          </a:xfrm>
          <a:prstGeom prst="rect">
            <a:avLst/>
          </a:prstGeom>
          <a:ln>
            <a:solidFill>
              <a:srgbClr val="FFFFCC"/>
            </a:solidFill>
          </a:ln>
        </p:spPr>
      </p:pic>
    </p:spTree>
    <p:extLst>
      <p:ext uri="{BB962C8B-B14F-4D97-AF65-F5344CB8AC3E}">
        <p14:creationId xmlns:p14="http://schemas.microsoft.com/office/powerpoint/2010/main" val="1078039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42BA7C-B684-4F10-8C4C-1A48B8342A63}"/>
              </a:ext>
            </a:extLst>
          </p:cNvPr>
          <p:cNvPicPr>
            <a:picLocks noChangeAspect="1"/>
          </p:cNvPicPr>
          <p:nvPr/>
        </p:nvPicPr>
        <p:blipFill>
          <a:blip r:embed="rId2"/>
          <a:stretch>
            <a:fillRect/>
          </a:stretch>
        </p:blipFill>
        <p:spPr>
          <a:xfrm>
            <a:off x="1641432" y="137160"/>
            <a:ext cx="8909136" cy="6583680"/>
          </a:xfrm>
          <a:prstGeom prst="rect">
            <a:avLst/>
          </a:prstGeom>
        </p:spPr>
      </p:pic>
    </p:spTree>
    <p:extLst>
      <p:ext uri="{BB962C8B-B14F-4D97-AF65-F5344CB8AC3E}">
        <p14:creationId xmlns:p14="http://schemas.microsoft.com/office/powerpoint/2010/main" val="1523464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714500" y="228600"/>
            <a:ext cx="87630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Promised Exemption from Divine Wrath</a:t>
            </a:r>
          </a:p>
        </p:txBody>
      </p:sp>
      <p:sp>
        <p:nvSpPr>
          <p:cNvPr id="23555" name="Rectangle 3"/>
          <p:cNvSpPr>
            <a:spLocks noGrp="1" noChangeArrowheads="1"/>
          </p:cNvSpPr>
          <p:nvPr>
            <p:ph idx="1"/>
          </p:nvPr>
        </p:nvSpPr>
        <p:spPr>
          <a:xfrm>
            <a:off x="1714500" y="1600202"/>
            <a:ext cx="8763000" cy="2778125"/>
          </a:xfrm>
        </p:spPr>
        <p:txBody>
          <a:bodyPr/>
          <a:lstStyle/>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promise (1 Thess 1:10; 5:9; Rom 5:9; 8:1; Rev 3:10)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Tribulation = divine wrath/anger (Rev 6:16-17; 11:18; 14:10; 15:1, 7; 16:1, 19; 19:15)</a:t>
            </a:r>
          </a:p>
        </p:txBody>
      </p:sp>
      <p:pic>
        <p:nvPicPr>
          <p:cNvPr id="4" name="Picture 3">
            <a:extLst>
              <a:ext uri="{FF2B5EF4-FFF2-40B4-BE49-F238E27FC236}">
                <a16:creationId xmlns:a16="http://schemas.microsoft.com/office/drawing/2014/main" id="{ED767283-BEF4-4FC8-9A04-B81D579E93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61819" y="4267200"/>
            <a:ext cx="4668365" cy="2286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2438400" y="1132450"/>
            <a:ext cx="8153400" cy="5573150"/>
          </a:xfrm>
        </p:spPr>
        <p:txBody>
          <a:bodyPr/>
          <a:lstStyle/>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Wrath to come (1 Thess. 1:10)?</a:t>
            </a:r>
          </a:p>
          <a:p>
            <a:pPr marL="569913" indent="-569913" algn="just" eaLnBrk="1" hangingPunct="1">
              <a:spcBef>
                <a:spcPts val="0"/>
              </a:spcBef>
              <a:spcAft>
                <a:spcPts val="900"/>
              </a:spcAft>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Day = 1000 years (2 Pet. 3:8)?</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Hastening the Lord’s return (2 Pet. 3:12)?</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2 witnesses (Rev. 11) born before the Rapture?</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Holy Spirit’s role in the Tribulation? </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Israel focus in the Tribulation?</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Will we see the Antichrist?</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Date for the Rapture?</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Believers protected during Tribulation?</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Return to the earth?</a:t>
            </a:r>
            <a:endParaRPr lang="en-US" dirty="0">
              <a:effectLst>
                <a:outerShdw blurRad="38100" dist="38100" dir="2700000" algn="tl">
                  <a:srgbClr val="000000">
                    <a:alpha val="43137"/>
                  </a:srgbClr>
                </a:outerShdw>
              </a:effectLst>
              <a:cs typeface="Calibri" panose="020F0502020204030204" pitchFamily="34" charset="0"/>
            </a:endParaRPr>
          </a:p>
        </p:txBody>
      </p:sp>
      <p:pic>
        <p:nvPicPr>
          <p:cNvPr id="5" name="Picture 4">
            <a:extLst>
              <a:ext uri="{FF2B5EF4-FFF2-40B4-BE49-F238E27FC236}">
                <a16:creationId xmlns:a16="http://schemas.microsoft.com/office/drawing/2014/main" id="{D159BC6D-D0B5-4E90-B70D-B2596C9EBF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1" y="76201"/>
            <a:ext cx="990601" cy="912283"/>
          </a:xfrm>
          <a:prstGeom prst="ellipse">
            <a:avLst/>
          </a:prstGeom>
        </p:spPr>
      </p:pic>
      <p:pic>
        <p:nvPicPr>
          <p:cNvPr id="7" name="Picture 6">
            <a:extLst>
              <a:ext uri="{FF2B5EF4-FFF2-40B4-BE49-F238E27FC236}">
                <a16:creationId xmlns:a16="http://schemas.microsoft.com/office/drawing/2014/main" id="{35F9BC80-EB8E-4EC1-9DED-D8062C1B7D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01200" y="76201"/>
            <a:ext cx="990601" cy="912283"/>
          </a:xfrm>
          <a:prstGeom prst="ellipse">
            <a:avLst/>
          </a:prstGeom>
        </p:spPr>
      </p:pic>
    </p:spTree>
    <p:extLst>
      <p:ext uri="{BB962C8B-B14F-4D97-AF65-F5344CB8AC3E}">
        <p14:creationId xmlns:p14="http://schemas.microsoft.com/office/powerpoint/2010/main" val="2592548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2209800" y="228600"/>
            <a:ext cx="7772400" cy="685800"/>
          </a:xfrm>
        </p:spPr>
        <p:txBody>
          <a:bodyPr/>
          <a:lstStyle/>
          <a:p>
            <a:pPr algn="ctr" eaLnBrk="1" hangingPunct="1"/>
            <a:r>
              <a:rPr lang="en-US" sz="3600" dirty="0">
                <a:effectLst>
                  <a:outerShdw blurRad="38100" dist="38100" dir="2700000" algn="tl">
                    <a:srgbClr val="000000">
                      <a:alpha val="43137"/>
                    </a:srgbClr>
                  </a:outerShdw>
                </a:effectLst>
              </a:rPr>
              <a:t>Shaping and Populating (Gen 1:1)</a:t>
            </a:r>
          </a:p>
        </p:txBody>
      </p:sp>
      <p:graphicFrame>
        <p:nvGraphicFramePr>
          <p:cNvPr id="2" name="Table 2">
            <a:extLst>
              <a:ext uri="{FF2B5EF4-FFF2-40B4-BE49-F238E27FC236}">
                <a16:creationId xmlns:a16="http://schemas.microsoft.com/office/drawing/2014/main" id="{C172685B-5F94-481D-B94C-19A7742E7221}"/>
              </a:ext>
            </a:extLst>
          </p:cNvPr>
          <p:cNvGraphicFramePr>
            <a:graphicFrameLocks noGrp="1"/>
          </p:cNvGraphicFramePr>
          <p:nvPr>
            <p:extLst>
              <p:ext uri="{D42A27DB-BD31-4B8C-83A1-F6EECF244321}">
                <p14:modId xmlns:p14="http://schemas.microsoft.com/office/powerpoint/2010/main" val="1869481989"/>
              </p:ext>
            </p:extLst>
          </p:nvPr>
        </p:nvGraphicFramePr>
        <p:xfrm>
          <a:off x="2019300" y="990600"/>
          <a:ext cx="8153400" cy="2743200"/>
        </p:xfrm>
        <a:graphic>
          <a:graphicData uri="http://schemas.openxmlformats.org/drawingml/2006/table">
            <a:tbl>
              <a:tblPr firstRow="1" bandRow="1">
                <a:tableStyleId>{5940675A-B579-460E-94D1-54222C63F5DA}</a:tableStyleId>
              </a:tblPr>
              <a:tblGrid>
                <a:gridCol w="1219200">
                  <a:extLst>
                    <a:ext uri="{9D8B030D-6E8A-4147-A177-3AD203B41FA5}">
                      <a16:colId xmlns:a16="http://schemas.microsoft.com/office/drawing/2014/main" val="3937399128"/>
                    </a:ext>
                  </a:extLst>
                </a:gridCol>
                <a:gridCol w="2362200">
                  <a:extLst>
                    <a:ext uri="{9D8B030D-6E8A-4147-A177-3AD203B41FA5}">
                      <a16:colId xmlns:a16="http://schemas.microsoft.com/office/drawing/2014/main" val="3378488866"/>
                    </a:ext>
                  </a:extLst>
                </a:gridCol>
                <a:gridCol w="1143000">
                  <a:extLst>
                    <a:ext uri="{9D8B030D-6E8A-4147-A177-3AD203B41FA5}">
                      <a16:colId xmlns:a16="http://schemas.microsoft.com/office/drawing/2014/main" val="3580775410"/>
                    </a:ext>
                  </a:extLst>
                </a:gridCol>
                <a:gridCol w="3429000">
                  <a:extLst>
                    <a:ext uri="{9D8B030D-6E8A-4147-A177-3AD203B41FA5}">
                      <a16:colId xmlns:a16="http://schemas.microsoft.com/office/drawing/2014/main" val="2862036682"/>
                    </a:ext>
                  </a:extLst>
                </a:gridCol>
              </a:tblGrid>
              <a:tr h="914400">
                <a:tc>
                  <a:txBody>
                    <a:bodyPr/>
                    <a:lstStyle/>
                    <a:p>
                      <a:pPr marL="0" indent="0">
                        <a:buClr>
                          <a:schemeClr val="tx2"/>
                        </a:buClr>
                        <a:buFont typeface="Wingdings" panose="05000000000000000000" pitchFamily="2" charset="2"/>
                        <a:buNone/>
                      </a:pPr>
                      <a:r>
                        <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rPr>
                        <a:t>Day 1:</a:t>
                      </a:r>
                    </a:p>
                  </a:txBody>
                  <a:tcPr anchor="ctr">
                    <a:solidFill>
                      <a:schemeClr val="bg2"/>
                    </a:solidFill>
                  </a:tcPr>
                </a:tc>
                <a:tc>
                  <a:txBody>
                    <a:bodyPr/>
                    <a:lstStyle/>
                    <a:p>
                      <a:pPr marL="0" indent="0" algn="ctr">
                        <a:buClr>
                          <a:schemeClr val="tx2"/>
                        </a:buClr>
                        <a:buFont typeface="Wingdings" panose="05000000000000000000" pitchFamily="2" charset="2"/>
                        <a:buNone/>
                      </a:pPr>
                      <a:r>
                        <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rPr>
                        <a:t>Light </a:t>
                      </a:r>
                    </a:p>
                  </a:txBody>
                  <a:tcPr anchor="ctr">
                    <a:solidFill>
                      <a:schemeClr val="bg2"/>
                    </a:solidFill>
                  </a:tcPr>
                </a:tc>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4:</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Luminaries</a:t>
                      </a:r>
                    </a:p>
                  </a:txBody>
                  <a:tcPr anchor="ctr">
                    <a:solidFill>
                      <a:schemeClr val="bg2"/>
                    </a:solidFill>
                  </a:tcPr>
                </a:tc>
                <a:extLst>
                  <a:ext uri="{0D108BD9-81ED-4DB2-BD59-A6C34878D82A}">
                    <a16:rowId xmlns:a16="http://schemas.microsoft.com/office/drawing/2014/main" val="351636776"/>
                  </a:ext>
                </a:extLst>
              </a:tr>
              <a:tr h="914400">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2:</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Water, sky </a:t>
                      </a:r>
                    </a:p>
                  </a:txBody>
                  <a:tcPr anchor="ctr">
                    <a:solidFill>
                      <a:schemeClr val="bg2"/>
                    </a:solidFill>
                  </a:tcPr>
                </a:tc>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5:</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Sea animals, birds</a:t>
                      </a:r>
                    </a:p>
                  </a:txBody>
                  <a:tcPr anchor="ctr">
                    <a:solidFill>
                      <a:schemeClr val="bg2"/>
                    </a:solidFill>
                  </a:tcPr>
                </a:tc>
                <a:extLst>
                  <a:ext uri="{0D108BD9-81ED-4DB2-BD59-A6C34878D82A}">
                    <a16:rowId xmlns:a16="http://schemas.microsoft.com/office/drawing/2014/main" val="1206115199"/>
                  </a:ext>
                </a:extLst>
              </a:tr>
              <a:tr h="914400">
                <a:tc>
                  <a:txBody>
                    <a:bodyPr/>
                    <a:lstStyle/>
                    <a:p>
                      <a:pPr marL="0" indent="0" algn="l" defTabSz="914400" rtl="0" eaLnBrk="1" latinLnBrk="0" hangingPunct="1">
                        <a:buClr>
                          <a:schemeClr val="tx2"/>
                        </a:buClr>
                        <a:buFont typeface="Wingdings" panose="05000000000000000000" pitchFamily="2" charset="2"/>
                        <a:buNone/>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Day 3:</a:t>
                      </a: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Land, vegetation </a:t>
                      </a: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6:</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Land animals, man</a:t>
                      </a:r>
                    </a:p>
                  </a:txBody>
                  <a:tcPr anchor="ctr">
                    <a:solidFill>
                      <a:schemeClr val="bg2"/>
                    </a:solidFill>
                  </a:tcPr>
                </a:tc>
                <a:extLst>
                  <a:ext uri="{0D108BD9-81ED-4DB2-BD59-A6C34878D82A}">
                    <a16:rowId xmlns:a16="http://schemas.microsoft.com/office/drawing/2014/main" val="2074151327"/>
                  </a:ext>
                </a:extLst>
              </a:tr>
            </a:tbl>
          </a:graphicData>
        </a:graphic>
      </p:graphicFrame>
      <p:pic>
        <p:nvPicPr>
          <p:cNvPr id="3" name="Picture 2">
            <a:extLst>
              <a:ext uri="{FF2B5EF4-FFF2-40B4-BE49-F238E27FC236}">
                <a16:creationId xmlns:a16="http://schemas.microsoft.com/office/drawing/2014/main" id="{AEAE413A-CAB7-4AD0-A037-D426BED5E9D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079603" y="3962400"/>
            <a:ext cx="6032797" cy="2743200"/>
          </a:xfrm>
          <a:prstGeom prst="rect">
            <a:avLst/>
          </a:prstGeom>
          <a:solidFill>
            <a:srgbClr val="FFFFFF">
              <a:shade val="85000"/>
            </a:srgbClr>
          </a:solidFill>
          <a:ln w="28575"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052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2438400" y="1132450"/>
            <a:ext cx="8153400" cy="5573150"/>
          </a:xfrm>
        </p:spPr>
        <p:txBody>
          <a:bodyPr/>
          <a:lstStyle/>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Wrath to come (1 Thess. 1:10)?</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Day = 1000 years (2 Pet. 3:8)?</a:t>
            </a:r>
          </a:p>
          <a:p>
            <a:pPr marL="569913" indent="-569913" algn="just" eaLnBrk="1" hangingPunct="1">
              <a:spcBef>
                <a:spcPts val="0"/>
              </a:spcBef>
              <a:spcAft>
                <a:spcPts val="900"/>
              </a:spcAft>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Hastening the Lord’s return (2 Pet. 3:12)?</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2 witnesses (Rev. 11) born before the Rapture?</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Holy Spirit’s role in the Tribulation? </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Israel focus in the Tribulation?</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Will we see the Antichrist?</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Date for the Rapture?</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Believers protected during Tribulation?</a:t>
            </a:r>
          </a:p>
          <a:p>
            <a:pPr marL="569913" indent="-569913" algn="just" eaLnBrk="1" hangingPunct="1">
              <a:spcBef>
                <a:spcPts val="0"/>
              </a:spcBef>
              <a:spcAft>
                <a:spcPts val="9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Return to the earth?</a:t>
            </a:r>
            <a:endParaRPr lang="en-US" dirty="0">
              <a:effectLst>
                <a:outerShdw blurRad="38100" dist="38100" dir="2700000" algn="tl">
                  <a:srgbClr val="000000">
                    <a:alpha val="43137"/>
                  </a:srgbClr>
                </a:outerShdw>
              </a:effectLst>
              <a:cs typeface="Calibri" panose="020F0502020204030204" pitchFamily="34" charset="0"/>
            </a:endParaRPr>
          </a:p>
        </p:txBody>
      </p:sp>
      <p:pic>
        <p:nvPicPr>
          <p:cNvPr id="5" name="Picture 4">
            <a:extLst>
              <a:ext uri="{FF2B5EF4-FFF2-40B4-BE49-F238E27FC236}">
                <a16:creationId xmlns:a16="http://schemas.microsoft.com/office/drawing/2014/main" id="{D159BC6D-D0B5-4E90-B70D-B2596C9EBF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1" y="76201"/>
            <a:ext cx="990601" cy="912283"/>
          </a:xfrm>
          <a:prstGeom prst="ellipse">
            <a:avLst/>
          </a:prstGeom>
        </p:spPr>
      </p:pic>
      <p:pic>
        <p:nvPicPr>
          <p:cNvPr id="7" name="Picture 6">
            <a:extLst>
              <a:ext uri="{FF2B5EF4-FFF2-40B4-BE49-F238E27FC236}">
                <a16:creationId xmlns:a16="http://schemas.microsoft.com/office/drawing/2014/main" id="{35F9BC80-EB8E-4EC1-9DED-D8062C1B7D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01200" y="76201"/>
            <a:ext cx="990601" cy="912283"/>
          </a:xfrm>
          <a:prstGeom prst="ellipse">
            <a:avLst/>
          </a:prstGeom>
        </p:spPr>
      </p:pic>
    </p:spTree>
    <p:extLst>
      <p:ext uri="{BB962C8B-B14F-4D97-AF65-F5344CB8AC3E}">
        <p14:creationId xmlns:p14="http://schemas.microsoft.com/office/powerpoint/2010/main" val="19868214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371"/>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23769</TotalTime>
  <Words>2560</Words>
  <Application>Microsoft Office PowerPoint</Application>
  <PresentationFormat>Widescreen</PresentationFormat>
  <Paragraphs>309</Paragraphs>
  <Slides>47</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47</vt:i4>
      </vt:variant>
    </vt:vector>
  </HeadingPairs>
  <TitlesOfParts>
    <vt:vector size="51" baseType="lpstr">
      <vt:lpstr>Calibri</vt:lpstr>
      <vt:lpstr>Times New Roman</vt:lpstr>
      <vt:lpstr>Wingdings</vt:lpstr>
      <vt:lpstr>Azure</vt:lpstr>
      <vt:lpstr>PowerPoint Presentation</vt:lpstr>
      <vt:lpstr>The Rapture Course Overview</vt:lpstr>
      <vt:lpstr>MAIL BAG</vt:lpstr>
      <vt:lpstr>MAIL BAG</vt:lpstr>
      <vt:lpstr>PowerPoint Presentation</vt:lpstr>
      <vt:lpstr>Promised Exemption from Divine Wrath</vt:lpstr>
      <vt:lpstr>MAIL BAG</vt:lpstr>
      <vt:lpstr>Shaping and Populating (Gen 1:1)</vt:lpstr>
      <vt:lpstr>MAIL BAG</vt:lpstr>
      <vt:lpstr>PowerPoint Presentation</vt:lpstr>
      <vt:lpstr>PowerPoint Presentation</vt:lpstr>
      <vt:lpstr>PowerPoint Presentation</vt:lpstr>
      <vt:lpstr>MAIL BAG</vt:lpstr>
      <vt:lpstr>MAIL BAG</vt:lpstr>
      <vt:lpstr>PowerPoint Presentation</vt:lpstr>
      <vt:lpstr>PowerPoint Presentation</vt:lpstr>
      <vt:lpstr>Robert Culver Daniel and the Latter Days  (Chicago, IL: Moody Press, 1977), p.  149</vt:lpstr>
      <vt:lpstr>PowerPoint Presentation</vt:lpstr>
      <vt:lpstr>PowerPoint Presentation</vt:lpstr>
      <vt:lpstr>PowerPoint Presentation</vt:lpstr>
      <vt:lpstr>PowerPoint Presentation</vt:lpstr>
      <vt:lpstr>MAIL BAG</vt:lpstr>
      <vt:lpstr>PowerPoint Presentation</vt:lpstr>
      <vt:lpstr>PowerPoint Presentation</vt:lpstr>
      <vt:lpstr>PowerPoint Presentation</vt:lpstr>
      <vt:lpstr>PowerPoint Presentation</vt:lpstr>
      <vt:lpstr>MAIL BAG</vt:lpstr>
      <vt:lpstr>PowerPoint Presentation</vt:lpstr>
      <vt:lpstr>PowerPoint Presentation</vt:lpstr>
      <vt:lpstr>PowerPoint Presentation</vt:lpstr>
      <vt:lpstr>MAIL BAG</vt:lpstr>
      <vt:lpstr>PowerPoint Presentation</vt:lpstr>
      <vt:lpstr>PowerPoint Presentation</vt:lpstr>
      <vt:lpstr>PowerPoint Presentation</vt:lpstr>
      <vt:lpstr>PowerPoint Presentation</vt:lpstr>
      <vt:lpstr>MAIL BAG</vt:lpstr>
      <vt:lpstr>PowerPoint Presentation</vt:lpstr>
      <vt:lpstr>PowerPoint Presentation</vt:lpstr>
      <vt:lpstr>MAIL BAG</vt:lpstr>
      <vt:lpstr>PowerPoint Presentation</vt:lpstr>
      <vt:lpstr>PowerPoint Presentation</vt:lpstr>
      <vt:lpstr>PowerPoint Presentation</vt:lpstr>
      <vt:lpstr>PowerPoint Presentation</vt:lpstr>
      <vt:lpstr>PowerPoint Presentation</vt:lpstr>
      <vt:lpstr>Jewish Marriage Analogy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RAPTURE 063 - Questions and And Answers - Part 1 - 16-X-9</dc:title>
  <dc:subject>RAPTURE - Partial Rapture</dc:subject>
  <dc:creator>A. Woods</dc:creator>
  <dc:description>Modified by Jim McGowan</dc:description>
  <cp:lastModifiedBy>Jim McGowan</cp:lastModifiedBy>
  <cp:revision>2669</cp:revision>
  <cp:lastPrinted>2021-08-05T16:43:11Z</cp:lastPrinted>
  <dcterms:created xsi:type="dcterms:W3CDTF">2009-03-17T12:21:13Z</dcterms:created>
  <dcterms:modified xsi:type="dcterms:W3CDTF">2021-09-26T12:38:46Z</dcterms:modified>
</cp:coreProperties>
</file>