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6"/>
  </p:notesMasterIdLst>
  <p:handoutMasterIdLst>
    <p:handoutMasterId r:id="rId67"/>
  </p:handoutMasterIdLst>
  <p:sldIdLst>
    <p:sldId id="2094" r:id="rId2"/>
    <p:sldId id="7705" r:id="rId3"/>
    <p:sldId id="257" r:id="rId4"/>
    <p:sldId id="7706" r:id="rId5"/>
    <p:sldId id="7679" r:id="rId6"/>
    <p:sldId id="7707" r:id="rId7"/>
    <p:sldId id="258" r:id="rId8"/>
    <p:sldId id="7708" r:id="rId9"/>
    <p:sldId id="259" r:id="rId10"/>
    <p:sldId id="7709" r:id="rId11"/>
    <p:sldId id="7681" r:id="rId12"/>
    <p:sldId id="7710" r:id="rId13"/>
    <p:sldId id="7683" r:id="rId14"/>
    <p:sldId id="7711" r:id="rId15"/>
    <p:sldId id="7684" r:id="rId16"/>
    <p:sldId id="7713" r:id="rId17"/>
    <p:sldId id="7727" r:id="rId18"/>
    <p:sldId id="7685" r:id="rId19"/>
    <p:sldId id="7738" r:id="rId20"/>
    <p:sldId id="7714" r:id="rId21"/>
    <p:sldId id="7723" r:id="rId22"/>
    <p:sldId id="261" r:id="rId23"/>
    <p:sldId id="7724" r:id="rId24"/>
    <p:sldId id="7728" r:id="rId25"/>
    <p:sldId id="7725" r:id="rId26"/>
    <p:sldId id="7729" r:id="rId27"/>
    <p:sldId id="7726" r:id="rId28"/>
    <p:sldId id="7730" r:id="rId29"/>
    <p:sldId id="7715" r:id="rId30"/>
    <p:sldId id="262" r:id="rId31"/>
    <p:sldId id="7716" r:id="rId32"/>
    <p:sldId id="263" r:id="rId33"/>
    <p:sldId id="7736" r:id="rId34"/>
    <p:sldId id="7717" r:id="rId35"/>
    <p:sldId id="265" r:id="rId36"/>
    <p:sldId id="7324" r:id="rId37"/>
    <p:sldId id="7718" r:id="rId38"/>
    <p:sldId id="266" r:id="rId39"/>
    <p:sldId id="7734" r:id="rId40"/>
    <p:sldId id="7735" r:id="rId41"/>
    <p:sldId id="7719" r:id="rId42"/>
    <p:sldId id="2911" r:id="rId43"/>
    <p:sldId id="7732" r:id="rId44"/>
    <p:sldId id="7720" r:id="rId45"/>
    <p:sldId id="7044" r:id="rId46"/>
    <p:sldId id="5231" r:id="rId47"/>
    <p:sldId id="5224" r:id="rId48"/>
    <p:sldId id="5244" r:id="rId49"/>
    <p:sldId id="1503" r:id="rId50"/>
    <p:sldId id="5252" r:id="rId51"/>
    <p:sldId id="7038" r:id="rId52"/>
    <p:sldId id="7041" r:id="rId53"/>
    <p:sldId id="269" r:id="rId54"/>
    <p:sldId id="7737" r:id="rId55"/>
    <p:sldId id="7731" r:id="rId56"/>
    <p:sldId id="4440" r:id="rId57"/>
    <p:sldId id="6725" r:id="rId58"/>
    <p:sldId id="5552" r:id="rId59"/>
    <p:sldId id="3093" r:id="rId60"/>
    <p:sldId id="5934" r:id="rId61"/>
    <p:sldId id="2018" r:id="rId62"/>
    <p:sldId id="7655" r:id="rId63"/>
    <p:sldId id="7722" r:id="rId64"/>
    <p:sldId id="7721" r:id="rId65"/>
  </p:sldIdLst>
  <p:sldSz cx="12192000" cy="6858000"/>
  <p:notesSz cx="7315200" cy="9601200"/>
  <p:custDataLst>
    <p:tags r:id="rId68"/>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9900"/>
    <a:srgbClr val="003300"/>
    <a:srgbClr val="0000CC"/>
    <a:srgbClr val="00CCFF"/>
    <a:srgbClr val="66FF66"/>
    <a:srgbClr val="33CC33"/>
    <a:srgbClr val="000066"/>
    <a:srgbClr val="FFCC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9F531E-09BC-4DF6-8863-94ACA84EF827}" v="4" dt="2021-09-09T00:53:36.754"/>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2" autoAdjust="0"/>
    <p:restoredTop sz="96778" autoAdjust="0"/>
  </p:normalViewPr>
  <p:slideViewPr>
    <p:cSldViewPr>
      <p:cViewPr varScale="1">
        <p:scale>
          <a:sx n="59" d="100"/>
          <a:sy n="59" d="100"/>
        </p:scale>
        <p:origin x="90" y="174"/>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notesViewPr>
    <p:cSldViewPr>
      <p:cViewPr varScale="1">
        <p:scale>
          <a:sx n="81" d="100"/>
          <a:sy n="81" d="100"/>
        </p:scale>
        <p:origin x="3279"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069F531E-09BC-4DF6-8863-94ACA84EF827}"/>
    <pc:docChg chg="undo custSel addSld modSld sldOrd">
      <pc:chgData name="Jim McGowan" userId="e2c7446dd3aca506" providerId="LiveId" clId="{069F531E-09BC-4DF6-8863-94ACA84EF827}" dt="2021-09-09T00:57:10.681" v="63"/>
      <pc:docMkLst>
        <pc:docMk/>
      </pc:docMkLst>
      <pc:sldChg chg="modSp mod">
        <pc:chgData name="Jim McGowan" userId="e2c7446dd3aca506" providerId="LiveId" clId="{069F531E-09BC-4DF6-8863-94ACA84EF827}" dt="2021-09-09T00:05:53.605" v="23" actId="313"/>
        <pc:sldMkLst>
          <pc:docMk/>
          <pc:sldMk cId="0" sldId="257"/>
        </pc:sldMkLst>
        <pc:spChg chg="mod">
          <ac:chgData name="Jim McGowan" userId="e2c7446dd3aca506" providerId="LiveId" clId="{069F531E-09BC-4DF6-8863-94ACA84EF827}" dt="2021-09-09T00:05:53.605" v="23" actId="313"/>
          <ac:spMkLst>
            <pc:docMk/>
            <pc:sldMk cId="0" sldId="257"/>
            <ac:spMk id="3075" creationId="{F921D893-EF89-4576-A592-98AE6D15ACD6}"/>
          </ac:spMkLst>
        </pc:spChg>
      </pc:sldChg>
      <pc:sldChg chg="modSp mod">
        <pc:chgData name="Jim McGowan" userId="e2c7446dd3aca506" providerId="LiveId" clId="{069F531E-09BC-4DF6-8863-94ACA84EF827}" dt="2021-09-09T00:07:57.786" v="27" actId="14100"/>
        <pc:sldMkLst>
          <pc:docMk/>
          <pc:sldMk cId="1800843518" sldId="7371"/>
        </pc:sldMkLst>
        <pc:spChg chg="mod">
          <ac:chgData name="Jim McGowan" userId="e2c7446dd3aca506" providerId="LiveId" clId="{069F531E-09BC-4DF6-8863-94ACA84EF827}" dt="2021-09-09T00:07:57.786" v="27" actId="14100"/>
          <ac:spMkLst>
            <pc:docMk/>
            <pc:sldMk cId="1800843518" sldId="7371"/>
            <ac:spMk id="4" creationId="{00000000-0000-0000-0000-000000000000}"/>
          </ac:spMkLst>
        </pc:spChg>
      </pc:sldChg>
      <pc:sldChg chg="modSp mod">
        <pc:chgData name="Jim McGowan" userId="e2c7446dd3aca506" providerId="LiveId" clId="{069F531E-09BC-4DF6-8863-94ACA84EF827}" dt="2021-09-09T00:36:22.124" v="33"/>
        <pc:sldMkLst>
          <pc:docMk/>
          <pc:sldMk cId="1024079802" sldId="7680"/>
        </pc:sldMkLst>
        <pc:spChg chg="mod">
          <ac:chgData name="Jim McGowan" userId="e2c7446dd3aca506" providerId="LiveId" clId="{069F531E-09BC-4DF6-8863-94ACA84EF827}" dt="2021-09-09T00:36:22.124" v="33"/>
          <ac:spMkLst>
            <pc:docMk/>
            <pc:sldMk cId="1024079802" sldId="7680"/>
            <ac:spMk id="3075" creationId="{F921D893-EF89-4576-A592-98AE6D15ACD6}"/>
          </ac:spMkLst>
        </pc:spChg>
      </pc:sldChg>
      <pc:sldChg chg="modSp mod">
        <pc:chgData name="Jim McGowan" userId="e2c7446dd3aca506" providerId="LiveId" clId="{069F531E-09BC-4DF6-8863-94ACA84EF827}" dt="2021-09-09T00:42:37.164" v="35" actId="14100"/>
        <pc:sldMkLst>
          <pc:docMk/>
          <pc:sldMk cId="2164947282" sldId="7681"/>
        </pc:sldMkLst>
        <pc:spChg chg="mod">
          <ac:chgData name="Jim McGowan" userId="e2c7446dd3aca506" providerId="LiveId" clId="{069F531E-09BC-4DF6-8863-94ACA84EF827}" dt="2021-09-09T00:42:37.164" v="35" actId="14100"/>
          <ac:spMkLst>
            <pc:docMk/>
            <pc:sldMk cId="2164947282" sldId="7681"/>
            <ac:spMk id="4099" creationId="{F11172B3-4F69-4208-9658-92009D7BE33E}"/>
          </ac:spMkLst>
        </pc:spChg>
      </pc:sldChg>
      <pc:sldChg chg="modSp mod">
        <pc:chgData name="Jim McGowan" userId="e2c7446dd3aca506" providerId="LiveId" clId="{069F531E-09BC-4DF6-8863-94ACA84EF827}" dt="2021-09-09T00:52:31.459" v="36" actId="20577"/>
        <pc:sldMkLst>
          <pc:docMk/>
          <pc:sldMk cId="4156744065" sldId="7683"/>
        </pc:sldMkLst>
        <pc:graphicFrameChg chg="modGraphic">
          <ac:chgData name="Jim McGowan" userId="e2c7446dd3aca506" providerId="LiveId" clId="{069F531E-09BC-4DF6-8863-94ACA84EF827}" dt="2021-09-09T00:52:31.459" v="36" actId="20577"/>
          <ac:graphicFrameMkLst>
            <pc:docMk/>
            <pc:sldMk cId="4156744065" sldId="7683"/>
            <ac:graphicFrameMk id="3075" creationId="{00000000-0000-0000-0000-000000000000}"/>
          </ac:graphicFrameMkLst>
        </pc:graphicFrameChg>
      </pc:sldChg>
      <pc:sldChg chg="delSp modSp new mod ord">
        <pc:chgData name="Jim McGowan" userId="e2c7446dd3aca506" providerId="LiveId" clId="{069F531E-09BC-4DF6-8863-94ACA84EF827}" dt="2021-09-09T00:57:10.681" v="63"/>
        <pc:sldMkLst>
          <pc:docMk/>
          <pc:sldMk cId="3689170234" sldId="7739"/>
        </pc:sldMkLst>
        <pc:spChg chg="mod">
          <ac:chgData name="Jim McGowan" userId="e2c7446dd3aca506" providerId="LiveId" clId="{069F531E-09BC-4DF6-8863-94ACA84EF827}" dt="2021-09-09T00:53:36.754" v="53" actId="12789"/>
          <ac:spMkLst>
            <pc:docMk/>
            <pc:sldMk cId="3689170234" sldId="7739"/>
            <ac:spMk id="2" creationId="{FA5CB438-F755-4B9B-AD94-2780144B0AF8}"/>
          </ac:spMkLst>
        </pc:spChg>
        <pc:spChg chg="del">
          <ac:chgData name="Jim McGowan" userId="e2c7446dd3aca506" providerId="LiveId" clId="{069F531E-09BC-4DF6-8863-94ACA84EF827}" dt="2021-09-09T00:53:19.080" v="38" actId="478"/>
          <ac:spMkLst>
            <pc:docMk/>
            <pc:sldMk cId="3689170234" sldId="7739"/>
            <ac:spMk id="3" creationId="{5BE8EFD8-40B5-42BD-8909-9389E29232B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Zechariah 002 - Intro</a:t>
            </a:r>
          </a:p>
          <a:p>
            <a:pPr>
              <a:defRPr/>
            </a:pPr>
            <a:r>
              <a:rPr lang="en-US" sz="1600" dirty="0"/>
              <a:t>09-22-2021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9/22/2021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48</a:t>
            </a:fld>
            <a:endParaRPr lang="en-US" altLang="en-US" dirty="0"/>
          </a:p>
        </p:txBody>
      </p:sp>
    </p:spTree>
    <p:extLst>
      <p:ext uri="{BB962C8B-B14F-4D97-AF65-F5344CB8AC3E}">
        <p14:creationId xmlns:p14="http://schemas.microsoft.com/office/powerpoint/2010/main" val="2196318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56</a:t>
            </a:fld>
            <a:endParaRPr lang="en-US" dirty="0"/>
          </a:p>
        </p:txBody>
      </p:sp>
    </p:spTree>
    <p:extLst>
      <p:ext uri="{BB962C8B-B14F-4D97-AF65-F5344CB8AC3E}">
        <p14:creationId xmlns:p14="http://schemas.microsoft.com/office/powerpoint/2010/main" val="2414176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9/22/2021</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3291933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8" r:id="rId12"/>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wmf"/><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sym typeface="Symbol" pitchFamily="18" charset="2"/>
              </a:rPr>
              <a:t>Zechariah</a:t>
            </a:r>
          </a:p>
          <a:p>
            <a:pPr algn="ctr" eaLnBrk="1" hangingPunct="1"/>
            <a:r>
              <a:rPr lang="en-US" sz="3200" kern="0">
                <a:solidFill>
                  <a:srgbClr val="FFFFCC"/>
                </a:solidFill>
                <a:effectLst>
                  <a:outerShdw blurRad="38100" dist="38100" dir="2700000" algn="tl">
                    <a:srgbClr val="000000">
                      <a:alpha val="43137"/>
                    </a:srgbClr>
                  </a:outerShdw>
                </a:effectLst>
                <a:sym typeface="Symbol" pitchFamily="18" charset="2"/>
              </a:rPr>
              <a:t>Introductory Matters</a:t>
            </a:r>
            <a:endParaRPr lang="en-US" sz="3200" kern="0" dirty="0">
              <a:solidFill>
                <a:srgbClr val="FFFFCC"/>
              </a:solidFill>
              <a:effectLst>
                <a:outerShdw blurRad="38100" dist="38100" dir="2700000" algn="tl">
                  <a:srgbClr val="000000">
                    <a:alpha val="43137"/>
                  </a:srgbClr>
                </a:outerShdw>
              </a:effectLst>
              <a:sym typeface="Symbol" pitchFamily="18" charset="2"/>
            </a:endParaRPr>
          </a:p>
        </p:txBody>
      </p:sp>
      <p:pic>
        <p:nvPicPr>
          <p:cNvPr id="2" name="Picture 1">
            <a:extLst>
              <a:ext uri="{FF2B5EF4-FFF2-40B4-BE49-F238E27FC236}">
                <a16:creationId xmlns:a16="http://schemas.microsoft.com/office/drawing/2014/main" id="{FE4FBC66-70AB-4401-B987-E4D026EE7810}"/>
              </a:ext>
            </a:extLst>
          </p:cNvPr>
          <p:cNvPicPr>
            <a:picLocks noChangeAspect="1"/>
          </p:cNvPicPr>
          <p:nvPr/>
        </p:nvPicPr>
        <p:blipFill rotWithShape="1">
          <a:blip r:embed="rId3"/>
          <a:srcRect b="3333"/>
          <a:stretch/>
        </p:blipFill>
        <p:spPr>
          <a:xfrm>
            <a:off x="3648967" y="1600200"/>
            <a:ext cx="4894066" cy="3657600"/>
          </a:xfrm>
          <a:prstGeom prst="rect">
            <a:avLst/>
          </a:prstGeom>
          <a:ln>
            <a:solidFill>
              <a:schemeClr val="tx1"/>
            </a:solidFill>
          </a:ln>
        </p:spPr>
      </p:pic>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599"/>
            <a:ext cx="7772400" cy="929081"/>
          </a:xfrm>
        </p:spPr>
        <p:txBody>
          <a:bodyPr/>
          <a:lstStyle/>
          <a:p>
            <a:pPr algn="ctr" eaLnBrk="1" hangingPunct="1"/>
            <a:r>
              <a:rPr lang="en-US" sz="3600" dirty="0">
                <a:effectLst>
                  <a:outerShdw blurRad="38100" dist="38100" dir="2700000" algn="tl">
                    <a:srgbClr val="000000">
                      <a:alpha val="43137"/>
                    </a:srgbClr>
                  </a:outerShdw>
                </a:effectLst>
              </a:rPr>
              <a:t>Introductory Matters</a:t>
            </a:r>
          </a:p>
        </p:txBody>
      </p:sp>
      <p:sp>
        <p:nvSpPr>
          <p:cNvPr id="92163" name="Rectangle 2051"/>
          <p:cNvSpPr>
            <a:spLocks noGrp="1" noChangeArrowheads="1"/>
          </p:cNvSpPr>
          <p:nvPr>
            <p:ph type="body" idx="1"/>
          </p:nvPr>
        </p:nvSpPr>
        <p:spPr>
          <a:xfrm>
            <a:off x="1524000" y="1157680"/>
            <a:ext cx="4987729" cy="5090720"/>
          </a:xfrm>
        </p:spPr>
        <p:txBody>
          <a:bodyPr/>
          <a:lstStyle/>
          <a:p>
            <a:pPr marL="457200" lvl="1" indent="-457200" eaLnBrk="1" hangingPunct="1">
              <a:spcBef>
                <a:spcPts val="0"/>
              </a:spcBef>
              <a:spcAft>
                <a:spcPts val="1800"/>
              </a:spcAft>
              <a:buClr>
                <a:schemeClr val="tx2"/>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Title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Authorship</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Biography</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Scope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Date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Audience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 of </a:t>
            </a:r>
            <a:r>
              <a:rPr lang="en-US" dirty="0">
                <a:effectLst>
                  <a:outerShdw blurRad="38100" dist="38100" dir="2700000" algn="tl">
                    <a:srgbClr val="000000">
                      <a:alpha val="43137"/>
                    </a:srgbClr>
                  </a:outerShdw>
                </a:effectLst>
                <a:cs typeface="Calibri" panose="020F0502020204030204" pitchFamily="34" charset="0"/>
              </a:rPr>
              <a:t>writing</a:t>
            </a:r>
          </a:p>
        </p:txBody>
      </p:sp>
      <p:pic>
        <p:nvPicPr>
          <p:cNvPr id="1026" name="Picture 2" descr="Zechariah - davidould.net">
            <a:extLst>
              <a:ext uri="{FF2B5EF4-FFF2-40B4-BE49-F238E27FC236}">
                <a16:creationId xmlns:a16="http://schemas.microsoft.com/office/drawing/2014/main" id="{47CCAE50-321B-4AB3-80E4-4F8C8688725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015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E130998-868D-4956-8885-593A9128840E}"/>
              </a:ext>
            </a:extLst>
          </p:cNvPr>
          <p:cNvSpPr>
            <a:spLocks noGrp="1" noChangeArrowheads="1"/>
          </p:cNvSpPr>
          <p:nvPr>
            <p:ph type="title"/>
          </p:nvPr>
        </p:nvSpPr>
        <p:spPr>
          <a:xfrm>
            <a:off x="5143500" y="228600"/>
            <a:ext cx="1905000" cy="838200"/>
          </a:xfrm>
        </p:spPr>
        <p:txBody>
          <a:bodyPr/>
          <a:lstStyle/>
          <a:p>
            <a:pPr algn="ctr"/>
            <a:r>
              <a:rPr lang="en-US" altLang="en-US" sz="3600" dirty="0">
                <a:effectLst>
                  <a:outerShdw blurRad="38100" dist="38100" dir="2700000" algn="tl">
                    <a:srgbClr val="000000">
                      <a:alpha val="43137"/>
                    </a:srgbClr>
                  </a:outerShdw>
                </a:effectLst>
              </a:rPr>
              <a:t>5. Date</a:t>
            </a:r>
          </a:p>
        </p:txBody>
      </p:sp>
      <p:sp>
        <p:nvSpPr>
          <p:cNvPr id="4099" name="Rectangle 3">
            <a:extLst>
              <a:ext uri="{FF2B5EF4-FFF2-40B4-BE49-F238E27FC236}">
                <a16:creationId xmlns:a16="http://schemas.microsoft.com/office/drawing/2014/main" id="{F11172B3-4F69-4208-9658-92009D7BE33E}"/>
              </a:ext>
            </a:extLst>
          </p:cNvPr>
          <p:cNvSpPr>
            <a:spLocks noGrp="1" noChangeArrowheads="1"/>
          </p:cNvSpPr>
          <p:nvPr>
            <p:ph type="body" idx="1"/>
          </p:nvPr>
        </p:nvSpPr>
        <p:spPr>
          <a:xfrm>
            <a:off x="609599" y="1676401"/>
            <a:ext cx="6096001" cy="3505199"/>
          </a:xfrm>
        </p:spPr>
        <p:txBody>
          <a:bodyPr/>
          <a:lstStyle/>
          <a:p>
            <a:pPr marL="457200" indent="-457200" algn="just">
              <a:spcBef>
                <a:spcPts val="0"/>
              </a:spcBef>
              <a:spcAft>
                <a:spcPts val="2400"/>
              </a:spcAft>
            </a:pPr>
            <a:r>
              <a:rPr lang="en-US" altLang="en-US" dirty="0">
                <a:effectLst>
                  <a:outerShdw blurRad="38100" dist="38100" dir="2700000" algn="tl">
                    <a:srgbClr val="000000">
                      <a:alpha val="43137"/>
                    </a:srgbClr>
                  </a:outerShdw>
                </a:effectLst>
              </a:rPr>
              <a:t>Written immediately after the visions were given</a:t>
            </a:r>
          </a:p>
          <a:p>
            <a:pPr marL="457200" indent="-457200" algn="just">
              <a:spcBef>
                <a:spcPts val="0"/>
              </a:spcBef>
              <a:spcAft>
                <a:spcPts val="2400"/>
              </a:spcAft>
            </a:pPr>
            <a:r>
              <a:rPr lang="en-US" altLang="en-US" dirty="0">
                <a:effectLst>
                  <a:outerShdw blurRad="38100" dist="38100" dir="2700000" algn="tl">
                    <a:srgbClr val="000000">
                      <a:alpha val="43137"/>
                    </a:srgbClr>
                  </a:outerShdw>
                </a:effectLst>
              </a:rPr>
              <a:t>Zechariah 9‒14?</a:t>
            </a:r>
          </a:p>
          <a:p>
            <a:pPr marL="914400" lvl="1" indent="-457200" algn="just">
              <a:spcBef>
                <a:spcPts val="0"/>
              </a:spcBef>
              <a:spcAft>
                <a:spcPts val="2400"/>
              </a:spcAft>
            </a:pPr>
            <a:r>
              <a:rPr lang="en-US" altLang="en-US" dirty="0">
                <a:effectLst>
                  <a:outerShdw blurRad="38100" dist="38100" dir="2700000" algn="tl">
                    <a:srgbClr val="000000">
                      <a:alpha val="43137"/>
                    </a:srgbClr>
                  </a:outerShdw>
                </a:effectLst>
                <a:ea typeface="+mn-ea"/>
                <a:cs typeface="+mn-cs"/>
              </a:rPr>
              <a:t>519‒518 B.C.</a:t>
            </a:r>
          </a:p>
          <a:p>
            <a:pPr marL="914400" lvl="1" indent="-457200" algn="just">
              <a:spcBef>
                <a:spcPts val="0"/>
              </a:spcBef>
              <a:spcAft>
                <a:spcPts val="2400"/>
              </a:spcAft>
            </a:pPr>
            <a:r>
              <a:rPr lang="en-US" altLang="en-US" dirty="0">
                <a:effectLst>
                  <a:outerShdw blurRad="38100" dist="38100" dir="2700000" algn="tl">
                    <a:srgbClr val="000000">
                      <a:alpha val="43137"/>
                    </a:srgbClr>
                  </a:outerShdw>
                </a:effectLst>
                <a:ea typeface="+mn-ea"/>
                <a:cs typeface="+mn-cs"/>
              </a:rPr>
              <a:t>470‒469 B.C.</a:t>
            </a:r>
          </a:p>
        </p:txBody>
      </p:sp>
      <p:pic>
        <p:nvPicPr>
          <p:cNvPr id="6" name="Picture 2" descr="Zechariah - davidould.net">
            <a:extLst>
              <a:ext uri="{FF2B5EF4-FFF2-40B4-BE49-F238E27FC236}">
                <a16:creationId xmlns:a16="http://schemas.microsoft.com/office/drawing/2014/main" id="{236397C5-C68F-441B-A46B-68A6DB68631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4261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94728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599"/>
            <a:ext cx="7772400" cy="929081"/>
          </a:xfrm>
        </p:spPr>
        <p:txBody>
          <a:bodyPr/>
          <a:lstStyle/>
          <a:p>
            <a:pPr algn="ctr" eaLnBrk="1" hangingPunct="1"/>
            <a:r>
              <a:rPr lang="en-US" sz="3600" dirty="0">
                <a:effectLst>
                  <a:outerShdw blurRad="38100" dist="38100" dir="2700000" algn="tl">
                    <a:srgbClr val="000000">
                      <a:alpha val="43137"/>
                    </a:srgbClr>
                  </a:outerShdw>
                </a:effectLst>
              </a:rPr>
              <a:t>Introductory Matters</a:t>
            </a:r>
          </a:p>
        </p:txBody>
      </p:sp>
      <p:sp>
        <p:nvSpPr>
          <p:cNvPr id="92163" name="Rectangle 2051"/>
          <p:cNvSpPr>
            <a:spLocks noGrp="1" noChangeArrowheads="1"/>
          </p:cNvSpPr>
          <p:nvPr>
            <p:ph type="body" idx="1"/>
          </p:nvPr>
        </p:nvSpPr>
        <p:spPr>
          <a:xfrm>
            <a:off x="1524000" y="1157680"/>
            <a:ext cx="4987729" cy="5090720"/>
          </a:xfrm>
        </p:spPr>
        <p:txBody>
          <a:bodyPr/>
          <a:lstStyle/>
          <a:p>
            <a:pPr marL="457200" lvl="1" indent="-457200" eaLnBrk="1" hangingPunct="1">
              <a:spcBef>
                <a:spcPts val="0"/>
              </a:spcBef>
              <a:spcAft>
                <a:spcPts val="1800"/>
              </a:spcAft>
              <a:buClr>
                <a:schemeClr val="tx2"/>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Title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Authorship</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Biography</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Scope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Date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Audience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 of </a:t>
            </a:r>
            <a:r>
              <a:rPr lang="en-US" dirty="0">
                <a:effectLst>
                  <a:outerShdw blurRad="38100" dist="38100" dir="2700000" algn="tl">
                    <a:srgbClr val="000000">
                      <a:alpha val="43137"/>
                    </a:srgbClr>
                  </a:outerShdw>
                </a:effectLst>
                <a:cs typeface="Calibri" panose="020F0502020204030204" pitchFamily="34" charset="0"/>
              </a:rPr>
              <a:t>writing</a:t>
            </a:r>
          </a:p>
        </p:txBody>
      </p:sp>
      <p:pic>
        <p:nvPicPr>
          <p:cNvPr id="1026" name="Picture 2" descr="Zechariah - davidould.net">
            <a:extLst>
              <a:ext uri="{FF2B5EF4-FFF2-40B4-BE49-F238E27FC236}">
                <a16:creationId xmlns:a16="http://schemas.microsoft.com/office/drawing/2014/main" id="{47CCAE50-321B-4AB3-80E4-4F8C8688725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298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5" name="Group 3"/>
          <p:cNvGraphicFramePr>
            <a:graphicFrameLocks noGrp="1"/>
          </p:cNvGraphicFramePr>
          <p:nvPr>
            <p:extLst>
              <p:ext uri="{D42A27DB-BD31-4B8C-83A1-F6EECF244321}">
                <p14:modId xmlns:p14="http://schemas.microsoft.com/office/powerpoint/2010/main" val="3975900708"/>
              </p:ext>
            </p:extLst>
          </p:nvPr>
        </p:nvGraphicFramePr>
        <p:xfrm>
          <a:off x="609600" y="152400"/>
          <a:ext cx="10972800" cy="6477001"/>
        </p:xfrm>
        <a:graphic>
          <a:graphicData uri="http://schemas.openxmlformats.org/drawingml/2006/table">
            <a:tbl>
              <a:tblPr/>
              <a:tblGrid>
                <a:gridCol w="1295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359878">
                  <a:extLst>
                    <a:ext uri="{9D8B030D-6E8A-4147-A177-3AD203B41FA5}">
                      <a16:colId xmlns:a16="http://schemas.microsoft.com/office/drawing/2014/main" val="20002"/>
                    </a:ext>
                  </a:extLst>
                </a:gridCol>
                <a:gridCol w="1500554">
                  <a:extLst>
                    <a:ext uri="{9D8B030D-6E8A-4147-A177-3AD203B41FA5}">
                      <a16:colId xmlns:a16="http://schemas.microsoft.com/office/drawing/2014/main" val="20003"/>
                    </a:ext>
                  </a:extLst>
                </a:gridCol>
                <a:gridCol w="1406768">
                  <a:extLst>
                    <a:ext uri="{9D8B030D-6E8A-4147-A177-3AD203B41FA5}">
                      <a16:colId xmlns:a16="http://schemas.microsoft.com/office/drawing/2014/main" val="20004"/>
                    </a:ext>
                  </a:extLst>
                </a:gridCol>
                <a:gridCol w="1422400">
                  <a:extLst>
                    <a:ext uri="{9D8B030D-6E8A-4147-A177-3AD203B41FA5}">
                      <a16:colId xmlns:a16="http://schemas.microsoft.com/office/drawing/2014/main" val="20005"/>
                    </a:ext>
                  </a:extLst>
                </a:gridCol>
                <a:gridCol w="1297354">
                  <a:extLst>
                    <a:ext uri="{9D8B030D-6E8A-4147-A177-3AD203B41FA5}">
                      <a16:colId xmlns:a16="http://schemas.microsoft.com/office/drawing/2014/main" val="20006"/>
                    </a:ext>
                  </a:extLst>
                </a:gridCol>
                <a:gridCol w="1547446">
                  <a:extLst>
                    <a:ext uri="{9D8B030D-6E8A-4147-A177-3AD203B41FA5}">
                      <a16:colId xmlns:a16="http://schemas.microsoft.com/office/drawing/2014/main" val="20007"/>
                    </a:ext>
                  </a:extLst>
                </a:gridCol>
              </a:tblGrid>
              <a:tr h="944187">
                <a:tc gridSpan="8">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Three Returns</a:t>
                      </a:r>
                      <a:endPar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61749">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DATE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DURATION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PERSIAN KING</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JEWISH LEADER</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SCRIPTURE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PURPOSE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NUMBER OF RETURNEES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1"/>
                  </a:ext>
                </a:extLst>
              </a:tr>
              <a:tr h="1173578">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1</a:t>
                      </a:r>
                      <a:r>
                        <a:rPr kumimoji="0" lang="en-US" sz="2000" b="1" i="0" u="none" strike="noStrike" cap="none" normalizeH="0" baseline="30000" dirty="0">
                          <a:ln>
                            <a:noFill/>
                          </a:ln>
                          <a:solidFill>
                            <a:srgbClr val="000000"/>
                          </a:solidFill>
                          <a:effectLst/>
                          <a:latin typeface="Calibri" pitchFamily="34" charset="0"/>
                          <a:cs typeface="Arial" charset="0"/>
                        </a:rPr>
                        <a:t>st</a:t>
                      </a:r>
                      <a:r>
                        <a:rPr kumimoji="0" lang="en-US" sz="2000" b="1" i="0" u="none" strike="noStrike" cap="none" normalizeH="0" baseline="0" dirty="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538–515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23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Cyrus (Isa. 44:28‒45:1)</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Zerubbabel</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Ezra 1–6; Isaiah 44:28</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Rebuilding the temple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50,000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2"/>
                  </a:ext>
                </a:extLst>
              </a:tr>
              <a:tr h="2123909">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2</a:t>
                      </a:r>
                      <a:r>
                        <a:rPr kumimoji="0" lang="en-US" sz="2000" b="1" i="0" u="none" strike="noStrike" cap="none" normalizeH="0" baseline="30000">
                          <a:ln>
                            <a:noFill/>
                          </a:ln>
                          <a:solidFill>
                            <a:srgbClr val="000000"/>
                          </a:solidFill>
                          <a:effectLst/>
                          <a:latin typeface="Calibri" pitchFamily="34" charset="0"/>
                          <a:cs typeface="Arial" charset="0"/>
                        </a:rPr>
                        <a:t>nd</a:t>
                      </a:r>
                      <a:r>
                        <a:rPr kumimoji="0" lang="en-US" sz="2000" b="1" i="0" u="none" strike="noStrike" cap="none" normalizeH="0" baseline="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458–457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2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Artaxerxes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Ezra</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Ezra 7–10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Adorning of the temple and reforming the people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2,000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3"/>
                  </a:ext>
                </a:extLst>
              </a:tr>
              <a:tr h="1173578">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3</a:t>
                      </a:r>
                      <a:r>
                        <a:rPr kumimoji="0" lang="en-US" sz="2000" b="1" i="0" u="none" strike="noStrike" cap="none" normalizeH="0" baseline="30000">
                          <a:ln>
                            <a:noFill/>
                          </a:ln>
                          <a:solidFill>
                            <a:srgbClr val="000000"/>
                          </a:solidFill>
                          <a:effectLst/>
                          <a:latin typeface="Calibri" pitchFamily="34" charset="0"/>
                          <a:cs typeface="Arial" charset="0"/>
                        </a:rPr>
                        <a:t>rd</a:t>
                      </a:r>
                      <a:r>
                        <a:rPr kumimoji="0" lang="en-US" sz="2000" b="1" i="0" u="none" strike="noStrike" cap="none" normalizeH="0" baseline="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444–432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8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Artaxerxes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Nehemiah</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Nehemiah</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Rebuilding the wall</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00"/>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5674406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599"/>
            <a:ext cx="7772400" cy="929081"/>
          </a:xfrm>
        </p:spPr>
        <p:txBody>
          <a:bodyPr/>
          <a:lstStyle/>
          <a:p>
            <a:pPr algn="ctr" eaLnBrk="1" hangingPunct="1"/>
            <a:r>
              <a:rPr lang="en-US" sz="3600" dirty="0">
                <a:effectLst>
                  <a:outerShdw blurRad="38100" dist="38100" dir="2700000" algn="tl">
                    <a:srgbClr val="000000">
                      <a:alpha val="43137"/>
                    </a:srgbClr>
                  </a:outerShdw>
                </a:effectLst>
              </a:rPr>
              <a:t>Introductory Matters</a:t>
            </a:r>
          </a:p>
        </p:txBody>
      </p:sp>
      <p:sp>
        <p:nvSpPr>
          <p:cNvPr id="92163" name="Rectangle 2051"/>
          <p:cNvSpPr>
            <a:spLocks noGrp="1" noChangeArrowheads="1"/>
          </p:cNvSpPr>
          <p:nvPr>
            <p:ph type="body" idx="1"/>
          </p:nvPr>
        </p:nvSpPr>
        <p:spPr>
          <a:xfrm>
            <a:off x="1524000" y="1157680"/>
            <a:ext cx="4987729" cy="5090720"/>
          </a:xfrm>
        </p:spPr>
        <p:txBody>
          <a:bodyPr/>
          <a:lstStyle/>
          <a:p>
            <a:pPr marL="457200" lvl="1" indent="-457200" eaLnBrk="1" hangingPunct="1">
              <a:spcBef>
                <a:spcPts val="0"/>
              </a:spcBef>
              <a:spcAft>
                <a:spcPts val="1800"/>
              </a:spcAft>
              <a:buClr>
                <a:schemeClr val="tx2"/>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Title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Authorship</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Biography</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Scope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Date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Audience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Place of writing</a:t>
            </a:r>
          </a:p>
        </p:txBody>
      </p:sp>
      <p:pic>
        <p:nvPicPr>
          <p:cNvPr id="1026" name="Picture 2" descr="Zechariah - davidould.net">
            <a:extLst>
              <a:ext uri="{FF2B5EF4-FFF2-40B4-BE49-F238E27FC236}">
                <a16:creationId xmlns:a16="http://schemas.microsoft.com/office/drawing/2014/main" id="{47CCAE50-321B-4AB3-80E4-4F8C8688725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821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E130998-868D-4956-8885-593A9128840E}"/>
              </a:ext>
            </a:extLst>
          </p:cNvPr>
          <p:cNvSpPr>
            <a:spLocks noGrp="1" noChangeArrowheads="1"/>
          </p:cNvSpPr>
          <p:nvPr>
            <p:ph type="title"/>
          </p:nvPr>
        </p:nvSpPr>
        <p:spPr>
          <a:xfrm>
            <a:off x="4076700" y="301625"/>
            <a:ext cx="4038600" cy="841375"/>
          </a:xfrm>
        </p:spPr>
        <p:txBody>
          <a:bodyPr/>
          <a:lstStyle/>
          <a:p>
            <a:pPr algn="ctr"/>
            <a:r>
              <a:rPr lang="en-US" altLang="en-US" sz="3600" dirty="0">
                <a:effectLst>
                  <a:outerShdw blurRad="38100" dist="38100" dir="2700000" algn="tl">
                    <a:srgbClr val="000000">
                      <a:alpha val="43137"/>
                    </a:srgbClr>
                  </a:outerShdw>
                </a:effectLst>
              </a:rPr>
              <a:t>7. Place of Writing</a:t>
            </a:r>
          </a:p>
        </p:txBody>
      </p:sp>
      <p:sp>
        <p:nvSpPr>
          <p:cNvPr id="4099" name="Rectangle 3">
            <a:extLst>
              <a:ext uri="{FF2B5EF4-FFF2-40B4-BE49-F238E27FC236}">
                <a16:creationId xmlns:a16="http://schemas.microsoft.com/office/drawing/2014/main" id="{F11172B3-4F69-4208-9658-92009D7BE33E}"/>
              </a:ext>
            </a:extLst>
          </p:cNvPr>
          <p:cNvSpPr>
            <a:spLocks noGrp="1" noChangeArrowheads="1"/>
          </p:cNvSpPr>
          <p:nvPr>
            <p:ph type="body" idx="1"/>
          </p:nvPr>
        </p:nvSpPr>
        <p:spPr>
          <a:xfrm>
            <a:off x="609600" y="1828800"/>
            <a:ext cx="6019800" cy="3200400"/>
          </a:xfrm>
        </p:spPr>
        <p:txBody>
          <a:bodyPr/>
          <a:lstStyle/>
          <a:p>
            <a:pPr marL="457200" indent="-457200" algn="just">
              <a:spcBef>
                <a:spcPts val="0"/>
              </a:spcBef>
              <a:spcAft>
                <a:spcPts val="2400"/>
              </a:spcAft>
            </a:pPr>
            <a:r>
              <a:rPr lang="en-US" altLang="en-US" dirty="0">
                <a:effectLst>
                  <a:outerShdw blurRad="38100" dist="38100" dir="2700000" algn="tl">
                    <a:srgbClr val="000000">
                      <a:alpha val="43137"/>
                    </a:srgbClr>
                  </a:outerShdw>
                </a:effectLst>
              </a:rPr>
              <a:t>Temple standing</a:t>
            </a:r>
          </a:p>
          <a:p>
            <a:pPr marL="457200" indent="-457200" algn="just">
              <a:spcBef>
                <a:spcPts val="0"/>
              </a:spcBef>
              <a:spcAft>
                <a:spcPts val="2400"/>
              </a:spcAft>
            </a:pPr>
            <a:r>
              <a:rPr lang="en-US" altLang="en-US" dirty="0">
                <a:effectLst>
                  <a:outerShdw blurRad="38100" dist="38100" dir="2700000" algn="tl">
                    <a:srgbClr val="000000">
                      <a:alpha val="43137"/>
                    </a:srgbClr>
                  </a:outerShdw>
                </a:effectLst>
              </a:rPr>
              <a:t>Zech. 1:16; 3:1‒4:9; 6:9-15; 8:9, 20-23; 14:16-19</a:t>
            </a:r>
          </a:p>
          <a:p>
            <a:pPr marL="457200" indent="-457200" algn="just">
              <a:spcBef>
                <a:spcPts val="0"/>
              </a:spcBef>
              <a:spcAft>
                <a:spcPts val="2400"/>
              </a:spcAft>
            </a:pPr>
            <a:r>
              <a:rPr lang="en-US" altLang="en-US" dirty="0">
                <a:effectLst>
                  <a:outerShdw blurRad="38100" dist="38100" dir="2700000" algn="tl">
                    <a:srgbClr val="000000">
                      <a:alpha val="43137"/>
                    </a:srgbClr>
                  </a:outerShdw>
                </a:effectLst>
              </a:rPr>
              <a:t>Jerusalem</a:t>
            </a:r>
            <a:endParaRPr lang="en-US" altLang="en-US" sz="3600" dirty="0">
              <a:effectLst>
                <a:outerShdw blurRad="38100" dist="38100" dir="2700000" algn="tl">
                  <a:srgbClr val="000000">
                    <a:alpha val="43137"/>
                  </a:srgbClr>
                </a:outerShdw>
              </a:effectLst>
              <a:cs typeface="Calibri" panose="020F0502020204030204" pitchFamily="34" charset="0"/>
            </a:endParaRPr>
          </a:p>
        </p:txBody>
      </p:sp>
      <p:pic>
        <p:nvPicPr>
          <p:cNvPr id="5" name="Picture 2" descr="Zechariah - davidould.net">
            <a:extLst>
              <a:ext uri="{FF2B5EF4-FFF2-40B4-BE49-F238E27FC236}">
                <a16:creationId xmlns:a16="http://schemas.microsoft.com/office/drawing/2014/main" id="{C9A6FCB4-8BC1-43A9-9CE6-44115EECC86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4261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04419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20692"/>
          </a:xfrm>
        </p:spPr>
        <p:txBody>
          <a:bodyPr/>
          <a:lstStyle/>
          <a:p>
            <a:pPr algn="ctr" eaLnBrk="1" hangingPunct="1"/>
            <a:r>
              <a:rPr lang="en-US" sz="3600" dirty="0">
                <a:effectLst>
                  <a:outerShdw blurRad="38100" dist="38100" dir="2700000" algn="tl">
                    <a:srgbClr val="000000">
                      <a:alpha val="43137"/>
                    </a:srgbClr>
                  </a:outerShdw>
                </a:effectLst>
              </a:rPr>
              <a:t>Introductory Matters</a:t>
            </a:r>
          </a:p>
        </p:txBody>
      </p:sp>
      <p:sp>
        <p:nvSpPr>
          <p:cNvPr id="92163" name="Rectangle 2051"/>
          <p:cNvSpPr>
            <a:spLocks noGrp="1" noChangeArrowheads="1"/>
          </p:cNvSpPr>
          <p:nvPr>
            <p:ph type="body" idx="1"/>
          </p:nvPr>
        </p:nvSpPr>
        <p:spPr>
          <a:xfrm>
            <a:off x="1523999" y="1142999"/>
            <a:ext cx="4953001" cy="5486401"/>
          </a:xfrm>
        </p:spPr>
        <p:txBody>
          <a:bodyPr/>
          <a:lstStyle/>
          <a:p>
            <a:pPr marL="514350" lvl="1" indent="-514350" eaLnBrk="1" hangingPunct="1">
              <a:spcBef>
                <a:spcPts val="0"/>
              </a:spcBef>
              <a:spcAft>
                <a:spcPts val="1800"/>
              </a:spcAft>
              <a:buClr>
                <a:schemeClr val="tx2"/>
              </a:buClr>
              <a:buSzPct val="100000"/>
              <a:buFont typeface="+mj-lt"/>
              <a:buAutoNum type="arabicPeriod" startAt="8"/>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Occasion</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Structure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Message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Purposes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Themes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Unique characteristics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Genre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Christ in Zechariah</a:t>
            </a:r>
          </a:p>
        </p:txBody>
      </p:sp>
      <p:pic>
        <p:nvPicPr>
          <p:cNvPr id="5" name="Picture 2" descr="Zechariah - davidould.net">
            <a:extLst>
              <a:ext uri="{FF2B5EF4-FFF2-40B4-BE49-F238E27FC236}">
                <a16:creationId xmlns:a16="http://schemas.microsoft.com/office/drawing/2014/main" id="{31CB73C8-441C-408D-A78B-F610C665E11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410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D328E8-DDB8-4F8A-8C65-5022407DF850}"/>
              </a:ext>
            </a:extLst>
          </p:cNvPr>
          <p:cNvSpPr>
            <a:spLocks noGrp="1" noChangeArrowheads="1"/>
          </p:cNvSpPr>
          <p:nvPr>
            <p:ph type="title"/>
          </p:nvPr>
        </p:nvSpPr>
        <p:spPr>
          <a:xfrm>
            <a:off x="3467100" y="304800"/>
            <a:ext cx="5257800" cy="838200"/>
          </a:xfrm>
        </p:spPr>
        <p:txBody>
          <a:bodyPr>
            <a:normAutofit/>
          </a:bodyPr>
          <a:lstStyle/>
          <a:p>
            <a:pPr algn="ctr" eaLnBrk="1" hangingPunct="1"/>
            <a:r>
              <a:rPr lang="en-US" altLang="en-US" sz="3600" dirty="0">
                <a:solidFill>
                  <a:srgbClr val="00FFFF"/>
                </a:solidFill>
                <a:effectLst>
                  <a:outerShdw blurRad="38100" dist="38100" dir="2700000" algn="tl">
                    <a:srgbClr val="000000">
                      <a:alpha val="43137"/>
                    </a:srgbClr>
                  </a:outerShdw>
                </a:effectLst>
              </a:rPr>
              <a:t>ISRAEL’S FOUR TEMPLES</a:t>
            </a:r>
          </a:p>
        </p:txBody>
      </p:sp>
      <p:sp>
        <p:nvSpPr>
          <p:cNvPr id="47107" name="Rectangle 3">
            <a:extLst>
              <a:ext uri="{FF2B5EF4-FFF2-40B4-BE49-F238E27FC236}">
                <a16:creationId xmlns:a16="http://schemas.microsoft.com/office/drawing/2014/main" id="{095B9FCF-E2CF-4F35-BD43-10128E30BA0D}"/>
              </a:ext>
            </a:extLst>
          </p:cNvPr>
          <p:cNvSpPr>
            <a:spLocks noGrp="1" noChangeArrowheads="1"/>
          </p:cNvSpPr>
          <p:nvPr>
            <p:ph idx="1"/>
          </p:nvPr>
        </p:nvSpPr>
        <p:spPr>
          <a:xfrm>
            <a:off x="1028700" y="1524000"/>
            <a:ext cx="10134600" cy="3810000"/>
          </a:xfrm>
        </p:spPr>
        <p:txBody>
          <a:bodyPr/>
          <a:lstStyle/>
          <a:p>
            <a:pPr marL="571500" indent="-571500">
              <a:spcBef>
                <a:spcPts val="0"/>
              </a:spcBef>
              <a:spcAft>
                <a:spcPts val="3600"/>
              </a:spcAft>
              <a:buClr>
                <a:srgbClr val="FF99FF"/>
              </a:buClr>
              <a:buSzPct val="100000"/>
              <a:buFont typeface="+mj-lt"/>
              <a:buAutoNum type="arabicPeriod"/>
            </a:pPr>
            <a:r>
              <a:rPr lang="en-US" altLang="en-US" dirty="0">
                <a:solidFill>
                  <a:srgbClr val="FFFFFF"/>
                </a:solidFill>
                <a:effectLst>
                  <a:outerShdw blurRad="38100" dist="38100" dir="2700000" algn="tl">
                    <a:srgbClr val="000000">
                      <a:alpha val="43137"/>
                    </a:srgbClr>
                  </a:outerShdw>
                </a:effectLst>
              </a:rPr>
              <a:t>Solomon’s pre-exilic temple (Kings and Chronicles)</a:t>
            </a:r>
          </a:p>
          <a:p>
            <a:pPr marL="571500" indent="-571500">
              <a:spcBef>
                <a:spcPts val="0"/>
              </a:spcBef>
              <a:spcAft>
                <a:spcPts val="3600"/>
              </a:spcAft>
              <a:buClr>
                <a:srgbClr val="FF99FF"/>
              </a:buClr>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rPr>
              <a:t>Zerubbabel’s post exilic temple (Ezra 1-6; John 2:20)</a:t>
            </a:r>
          </a:p>
          <a:p>
            <a:pPr marL="571500" indent="-571500">
              <a:spcBef>
                <a:spcPts val="0"/>
              </a:spcBef>
              <a:spcAft>
                <a:spcPts val="3600"/>
              </a:spcAft>
              <a:buClr>
                <a:srgbClr val="FF99FF"/>
              </a:buClr>
              <a:buSzPct val="100000"/>
              <a:buFont typeface="+mj-lt"/>
              <a:buAutoNum type="arabicPeriod"/>
            </a:pPr>
            <a:r>
              <a:rPr lang="en-US" altLang="en-US" dirty="0">
                <a:solidFill>
                  <a:srgbClr val="FFFFFF"/>
                </a:solidFill>
                <a:effectLst>
                  <a:outerShdw blurRad="38100" dist="38100" dir="2700000" algn="tl">
                    <a:srgbClr val="000000">
                      <a:alpha val="43137"/>
                    </a:srgbClr>
                  </a:outerShdw>
                </a:effectLst>
              </a:rPr>
              <a:t>Antichrist's temple (Dan. 9:27; Matt. 24:15; 2 Thess. 2:4; Rev. 11:1-2)</a:t>
            </a:r>
          </a:p>
          <a:p>
            <a:pPr marL="571500" indent="-571500">
              <a:spcBef>
                <a:spcPts val="0"/>
              </a:spcBef>
              <a:spcAft>
                <a:spcPts val="3600"/>
              </a:spcAft>
              <a:buClr>
                <a:srgbClr val="FF99FF"/>
              </a:buClr>
              <a:buSzPct val="100000"/>
              <a:buFont typeface="+mj-lt"/>
              <a:buAutoNum type="arabicPeriod"/>
            </a:pPr>
            <a:r>
              <a:rPr lang="en-US" altLang="en-US" dirty="0">
                <a:solidFill>
                  <a:srgbClr val="FFFFFF"/>
                </a:solidFill>
                <a:effectLst>
                  <a:outerShdw blurRad="38100" dist="38100" dir="2700000" algn="tl">
                    <a:srgbClr val="000000">
                      <a:alpha val="43137"/>
                    </a:srgbClr>
                  </a:outerShdw>
                </a:effectLst>
              </a:rPr>
              <a:t> Millennial temple (Ezek. 40-48)</a:t>
            </a:r>
          </a:p>
        </p:txBody>
      </p:sp>
    </p:spTree>
    <p:extLst>
      <p:ext uri="{BB962C8B-B14F-4D97-AF65-F5344CB8AC3E}">
        <p14:creationId xmlns:p14="http://schemas.microsoft.com/office/powerpoint/2010/main" val="324509699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E130998-868D-4956-8885-593A9128840E}"/>
              </a:ext>
            </a:extLst>
          </p:cNvPr>
          <p:cNvSpPr>
            <a:spLocks noGrp="1" noChangeArrowheads="1"/>
          </p:cNvSpPr>
          <p:nvPr>
            <p:ph type="title"/>
          </p:nvPr>
        </p:nvSpPr>
        <p:spPr>
          <a:xfrm>
            <a:off x="4876800" y="228600"/>
            <a:ext cx="2438400" cy="838200"/>
          </a:xfrm>
        </p:spPr>
        <p:txBody>
          <a:bodyPr/>
          <a:lstStyle/>
          <a:p>
            <a:pPr algn="ctr"/>
            <a:r>
              <a:rPr lang="en-US" altLang="en-US" sz="3600" dirty="0">
                <a:effectLst>
                  <a:outerShdw blurRad="38100" dist="38100" dir="2700000" algn="tl">
                    <a:srgbClr val="000000">
                      <a:alpha val="43137"/>
                    </a:srgbClr>
                  </a:outerShdw>
                </a:effectLst>
              </a:rPr>
              <a:t>8. Occasion</a:t>
            </a:r>
          </a:p>
        </p:txBody>
      </p:sp>
      <p:graphicFrame>
        <p:nvGraphicFramePr>
          <p:cNvPr id="6" name="Table 6">
            <a:extLst>
              <a:ext uri="{FF2B5EF4-FFF2-40B4-BE49-F238E27FC236}">
                <a16:creationId xmlns:a16="http://schemas.microsoft.com/office/drawing/2014/main" id="{2FDF7174-C338-49D7-BAC5-9545E2A8DBCB}"/>
              </a:ext>
            </a:extLst>
          </p:cNvPr>
          <p:cNvGraphicFramePr>
            <a:graphicFrameLocks noGrp="1"/>
          </p:cNvGraphicFramePr>
          <p:nvPr>
            <p:extLst>
              <p:ext uri="{D42A27DB-BD31-4B8C-83A1-F6EECF244321}">
                <p14:modId xmlns:p14="http://schemas.microsoft.com/office/powerpoint/2010/main" val="374516964"/>
              </p:ext>
            </p:extLst>
          </p:nvPr>
        </p:nvGraphicFramePr>
        <p:xfrm>
          <a:off x="693420" y="1234440"/>
          <a:ext cx="10805160" cy="3657600"/>
        </p:xfrm>
        <a:graphic>
          <a:graphicData uri="http://schemas.openxmlformats.org/drawingml/2006/table">
            <a:tbl>
              <a:tblPr firstRow="1" bandRow="1">
                <a:tableStyleId>{5940675A-B579-460E-94D1-54222C63F5DA}</a:tableStyleId>
              </a:tblPr>
              <a:tblGrid>
                <a:gridCol w="1440180">
                  <a:extLst>
                    <a:ext uri="{9D8B030D-6E8A-4147-A177-3AD203B41FA5}">
                      <a16:colId xmlns:a16="http://schemas.microsoft.com/office/drawing/2014/main" val="1420904366"/>
                    </a:ext>
                  </a:extLst>
                </a:gridCol>
                <a:gridCol w="4114800">
                  <a:extLst>
                    <a:ext uri="{9D8B030D-6E8A-4147-A177-3AD203B41FA5}">
                      <a16:colId xmlns:a16="http://schemas.microsoft.com/office/drawing/2014/main" val="86617703"/>
                    </a:ext>
                  </a:extLst>
                </a:gridCol>
                <a:gridCol w="2057400">
                  <a:extLst>
                    <a:ext uri="{9D8B030D-6E8A-4147-A177-3AD203B41FA5}">
                      <a16:colId xmlns:a16="http://schemas.microsoft.com/office/drawing/2014/main" val="2609063012"/>
                    </a:ext>
                  </a:extLst>
                </a:gridCol>
                <a:gridCol w="3192780">
                  <a:extLst>
                    <a:ext uri="{9D8B030D-6E8A-4147-A177-3AD203B41FA5}">
                      <a16:colId xmlns:a16="http://schemas.microsoft.com/office/drawing/2014/main" val="1150311303"/>
                    </a:ext>
                  </a:extLst>
                </a:gridCol>
              </a:tblGrid>
              <a:tr h="914400">
                <a:tc>
                  <a:txBody>
                    <a:bodyPr/>
                    <a:lstStyle/>
                    <a:p>
                      <a:pPr marL="0" marR="0" lvl="0" indent="0" algn="ctr" defTabSz="914400" rtl="0" eaLnBrk="0" fontAlgn="base" latinLnBrk="0" hangingPunct="0">
                        <a:lnSpc>
                          <a:spcPct val="100000"/>
                        </a:lnSpc>
                        <a:spcBef>
                          <a:spcPts val="0"/>
                        </a:spcBef>
                        <a:spcAft>
                          <a:spcPts val="0"/>
                        </a:spcAft>
                        <a:buClr>
                          <a:srgbClr val="00FFFF"/>
                        </a:buClr>
                        <a:buSzPct val="75000"/>
                        <a:buFont typeface="Wingdings" panose="05000000000000000000" pitchFamily="2" charset="2"/>
                        <a:buNone/>
                        <a:tabLst/>
                        <a:defRPr/>
                      </a:pPr>
                      <a:r>
                        <a:rPr kumimoji="0" lang="en-US" altLang="en-US" sz="2600" b="1" i="0" u="none" strike="noStrike" kern="0" cap="none" spc="0" normalizeH="0" baseline="0" noProof="0" dirty="0">
                          <a:ln>
                            <a:noFill/>
                          </a:ln>
                          <a:solidFill>
                            <a:srgbClr val="0000CC"/>
                          </a:solidFill>
                          <a:effectLst/>
                          <a:uLnTx/>
                          <a:uFillTx/>
                          <a:latin typeface="Calibri" panose="020F0502020204030204" pitchFamily="34" charset="0"/>
                          <a:ea typeface="+mn-ea"/>
                          <a:cs typeface="+mn-cs"/>
                        </a:rPr>
                        <a:t>538 B.C.</a:t>
                      </a:r>
                    </a:p>
                  </a:txBody>
                  <a:tcPr anchor="ctr">
                    <a:solidFill>
                      <a:schemeClr val="tx1">
                        <a:lumMod val="85000"/>
                      </a:schemeClr>
                    </a:solidFill>
                  </a:tcPr>
                </a:tc>
                <a:tc>
                  <a:txBody>
                    <a:bodyPr/>
                    <a:lstStyle/>
                    <a:p>
                      <a:pPr marL="0" marR="0" lvl="1" indent="0" algn="l" defTabSz="914400" rtl="0" eaLnBrk="0" fontAlgn="base" latinLnBrk="0" hangingPunct="0">
                        <a:lnSpc>
                          <a:spcPct val="100000"/>
                        </a:lnSpc>
                        <a:spcBef>
                          <a:spcPts val="0"/>
                        </a:spcBef>
                        <a:spcAft>
                          <a:spcPts val="0"/>
                        </a:spcAft>
                        <a:buClr>
                          <a:srgbClr val="CC99FF"/>
                        </a:buClr>
                        <a:buSzPct val="60000"/>
                        <a:buFont typeface="Wingdings" panose="05000000000000000000" pitchFamily="2" charset="2"/>
                        <a:buNone/>
                        <a:tabLst/>
                        <a:defRPr/>
                      </a:pPr>
                      <a:r>
                        <a:rPr kumimoji="0" lang="en-US" altLang="en-US" sz="2600" b="1" i="0" u="none" strike="noStrike" kern="0" cap="none" spc="0" normalizeH="0" baseline="0" noProof="0" dirty="0">
                          <a:ln>
                            <a:noFill/>
                          </a:ln>
                          <a:solidFill>
                            <a:schemeClr val="bg2"/>
                          </a:solidFill>
                          <a:effectLst/>
                          <a:uLnTx/>
                          <a:uFillTx/>
                          <a:latin typeface="Calibri" panose="020F0502020204030204" pitchFamily="34" charset="0"/>
                        </a:rPr>
                        <a:t>Cyrus’ decree</a:t>
                      </a:r>
                    </a:p>
                  </a:txBody>
                  <a:tcPr anchor="ctr">
                    <a:solidFill>
                      <a:schemeClr val="tx1">
                        <a:lumMod val="85000"/>
                      </a:schemeClr>
                    </a:solidFill>
                  </a:tcPr>
                </a:tc>
                <a:tc>
                  <a:txBody>
                    <a:bodyPr/>
                    <a:lstStyle/>
                    <a:p>
                      <a:pPr marL="0" marR="0" lvl="0" indent="0" algn="ctr" defTabSz="914400" rtl="0" eaLnBrk="0" fontAlgn="base" latinLnBrk="0" hangingPunct="0">
                        <a:lnSpc>
                          <a:spcPct val="100000"/>
                        </a:lnSpc>
                        <a:spcBef>
                          <a:spcPts val="0"/>
                        </a:spcBef>
                        <a:spcAft>
                          <a:spcPts val="0"/>
                        </a:spcAft>
                        <a:buClr>
                          <a:srgbClr val="00FFFF"/>
                        </a:buClr>
                        <a:buSzPct val="75000"/>
                        <a:buFont typeface="Wingdings" panose="05000000000000000000" pitchFamily="2" charset="2"/>
                        <a:buNone/>
                        <a:tabLst/>
                        <a:defRPr/>
                      </a:pPr>
                      <a:r>
                        <a:rPr kumimoji="0" lang="en-US" altLang="en-US" sz="2600" b="1" i="0" u="none" strike="noStrike" kern="0" cap="none" spc="0" normalizeH="0" baseline="0" noProof="0" dirty="0">
                          <a:ln>
                            <a:noFill/>
                          </a:ln>
                          <a:solidFill>
                            <a:srgbClr val="0000CC"/>
                          </a:solidFill>
                          <a:effectLst/>
                          <a:uLnTx/>
                          <a:uFillTx/>
                          <a:latin typeface="Calibri" panose="020F0502020204030204" pitchFamily="34" charset="0"/>
                          <a:ea typeface="+mn-ea"/>
                          <a:cs typeface="+mn-cs"/>
                        </a:rPr>
                        <a:t>520‒518 B.C.</a:t>
                      </a:r>
                    </a:p>
                  </a:txBody>
                  <a:tcPr anchor="ctr">
                    <a:solidFill>
                      <a:schemeClr val="tx1">
                        <a:lumMod val="85000"/>
                      </a:schemeClr>
                    </a:solidFill>
                  </a:tcPr>
                </a:tc>
                <a:tc>
                  <a:txBody>
                    <a:bodyPr/>
                    <a:lstStyle/>
                    <a:p>
                      <a:pPr marL="0" marR="0" lvl="0" indent="0" algn="ctr" defTabSz="914400" rtl="0" eaLnBrk="0" fontAlgn="base" latinLnBrk="0" hangingPunct="0">
                        <a:lnSpc>
                          <a:spcPct val="100000"/>
                        </a:lnSpc>
                        <a:spcBef>
                          <a:spcPts val="0"/>
                        </a:spcBef>
                        <a:spcAft>
                          <a:spcPts val="0"/>
                        </a:spcAft>
                        <a:buClr>
                          <a:srgbClr val="00FFFF"/>
                        </a:buClr>
                        <a:buSzPct val="75000"/>
                        <a:buFont typeface="Wingdings" panose="05000000000000000000" pitchFamily="2" charset="2"/>
                        <a:buNone/>
                        <a:tabLst/>
                        <a:defRPr/>
                      </a:pPr>
                      <a:r>
                        <a:rPr kumimoji="0" lang="en-US" altLang="en-US" sz="2600" b="1" i="0" u="none" strike="noStrike" kern="0" cap="none" spc="0" normalizeH="0" baseline="0" noProof="0" dirty="0">
                          <a:ln>
                            <a:noFill/>
                          </a:ln>
                          <a:solidFill>
                            <a:schemeClr val="bg2"/>
                          </a:solidFill>
                          <a:effectLst/>
                          <a:uLnTx/>
                          <a:uFillTx/>
                          <a:latin typeface="Calibri" panose="020F0502020204030204" pitchFamily="34" charset="0"/>
                          <a:ea typeface="+mn-ea"/>
                          <a:cs typeface="+mn-cs"/>
                        </a:rPr>
                        <a:t>Ministries of </a:t>
                      </a:r>
                    </a:p>
                    <a:p>
                      <a:pPr marL="0" marR="0" lvl="0" indent="0" algn="ctr" defTabSz="914400" rtl="0" eaLnBrk="0" fontAlgn="base" latinLnBrk="0" hangingPunct="0">
                        <a:lnSpc>
                          <a:spcPct val="100000"/>
                        </a:lnSpc>
                        <a:spcBef>
                          <a:spcPts val="0"/>
                        </a:spcBef>
                        <a:spcAft>
                          <a:spcPts val="0"/>
                        </a:spcAft>
                        <a:buClr>
                          <a:srgbClr val="00FFFF"/>
                        </a:buClr>
                        <a:buSzPct val="75000"/>
                        <a:buFont typeface="Wingdings" panose="05000000000000000000" pitchFamily="2" charset="2"/>
                        <a:buNone/>
                        <a:tabLst/>
                        <a:defRPr/>
                      </a:pPr>
                      <a:r>
                        <a:rPr kumimoji="0" lang="en-US" altLang="en-US" sz="2600" b="1" i="0" u="none" strike="noStrike" kern="0" cap="none" spc="0" normalizeH="0" baseline="0" noProof="0" dirty="0">
                          <a:ln>
                            <a:noFill/>
                          </a:ln>
                          <a:solidFill>
                            <a:schemeClr val="bg2"/>
                          </a:solidFill>
                          <a:effectLst/>
                          <a:uLnTx/>
                          <a:uFillTx/>
                          <a:latin typeface="Calibri" panose="020F0502020204030204" pitchFamily="34" charset="0"/>
                          <a:ea typeface="+mn-ea"/>
                          <a:cs typeface="+mn-cs"/>
                        </a:rPr>
                        <a:t>Zechariah &amp; Haggai</a:t>
                      </a:r>
                      <a:endParaRPr kumimoji="0" lang="en-US" altLang="en-US" sz="2600" b="1" i="0" u="none" strike="noStrike" kern="0" cap="none" spc="0" normalizeH="0" baseline="0" noProof="0" dirty="0">
                        <a:ln>
                          <a:noFill/>
                        </a:ln>
                        <a:solidFill>
                          <a:srgbClr val="0000CC"/>
                        </a:solidFill>
                        <a:effectLst/>
                        <a:uLnTx/>
                        <a:uFillTx/>
                        <a:latin typeface="Calibri" panose="020F0502020204030204" pitchFamily="34" charset="0"/>
                        <a:ea typeface="+mn-ea"/>
                        <a:cs typeface="+mn-cs"/>
                      </a:endParaRPr>
                    </a:p>
                  </a:txBody>
                  <a:tcPr anchor="ctr">
                    <a:solidFill>
                      <a:schemeClr val="tx1">
                        <a:lumMod val="85000"/>
                      </a:schemeClr>
                    </a:solidFill>
                  </a:tcPr>
                </a:tc>
                <a:extLst>
                  <a:ext uri="{0D108BD9-81ED-4DB2-BD59-A6C34878D82A}">
                    <a16:rowId xmlns:a16="http://schemas.microsoft.com/office/drawing/2014/main" val="4283510493"/>
                  </a:ext>
                </a:extLst>
              </a:tr>
              <a:tr h="914400">
                <a:tc>
                  <a:txBody>
                    <a:bodyPr/>
                    <a:lstStyle/>
                    <a:p>
                      <a:pPr marL="0" marR="0" lvl="0" indent="0" algn="ctr" defTabSz="914400" rtl="0" eaLnBrk="0" fontAlgn="base" latinLnBrk="0" hangingPunct="0">
                        <a:lnSpc>
                          <a:spcPct val="100000"/>
                        </a:lnSpc>
                        <a:spcBef>
                          <a:spcPts val="0"/>
                        </a:spcBef>
                        <a:spcAft>
                          <a:spcPts val="0"/>
                        </a:spcAft>
                        <a:buClr>
                          <a:srgbClr val="00FFFF"/>
                        </a:buClr>
                        <a:buSzPct val="75000"/>
                        <a:buFont typeface="Wingdings" panose="05000000000000000000" pitchFamily="2" charset="2"/>
                        <a:buNone/>
                        <a:tabLst/>
                        <a:defRPr/>
                      </a:pPr>
                      <a:r>
                        <a:rPr kumimoji="0" lang="en-US" altLang="en-US" sz="2600" b="1" i="0" u="none" strike="noStrike" kern="0" cap="none" spc="0" normalizeH="0" baseline="0" noProof="0" dirty="0">
                          <a:ln>
                            <a:noFill/>
                          </a:ln>
                          <a:solidFill>
                            <a:srgbClr val="0000CC"/>
                          </a:solidFill>
                          <a:effectLst/>
                          <a:uLnTx/>
                          <a:uFillTx/>
                          <a:latin typeface="Calibri" panose="020F0502020204030204" pitchFamily="34" charset="0"/>
                          <a:ea typeface="+mn-ea"/>
                          <a:cs typeface="+mn-cs"/>
                        </a:rPr>
                        <a:t>536 B.C.</a:t>
                      </a:r>
                    </a:p>
                  </a:txBody>
                  <a:tcPr anchor="ctr">
                    <a:solidFill>
                      <a:schemeClr val="tx1">
                        <a:lumMod val="75000"/>
                      </a:schemeClr>
                    </a:solidFill>
                  </a:tcPr>
                </a:tc>
                <a:tc>
                  <a:txBody>
                    <a:bodyPr/>
                    <a:lstStyle/>
                    <a:p>
                      <a:pPr marL="0" marR="0" lvl="1" indent="0" algn="l" defTabSz="914400" rtl="0" eaLnBrk="0" fontAlgn="base" latinLnBrk="0" hangingPunct="0">
                        <a:lnSpc>
                          <a:spcPct val="100000"/>
                        </a:lnSpc>
                        <a:spcBef>
                          <a:spcPts val="0"/>
                        </a:spcBef>
                        <a:spcAft>
                          <a:spcPts val="0"/>
                        </a:spcAft>
                        <a:buClr>
                          <a:srgbClr val="CC99FF"/>
                        </a:buClr>
                        <a:buSzPct val="60000"/>
                        <a:buFont typeface="Wingdings" panose="05000000000000000000" pitchFamily="2" charset="2"/>
                        <a:buNone/>
                        <a:tabLst/>
                        <a:defRPr/>
                      </a:pPr>
                      <a:r>
                        <a:rPr kumimoji="0" lang="en-US" altLang="en-US" sz="2600" b="1" i="0" u="none" strike="noStrike" kern="0" cap="none" spc="0" normalizeH="0" baseline="0" noProof="0" dirty="0">
                          <a:ln>
                            <a:noFill/>
                          </a:ln>
                          <a:solidFill>
                            <a:schemeClr val="bg2"/>
                          </a:solidFill>
                          <a:effectLst/>
                          <a:uLnTx/>
                          <a:uFillTx/>
                          <a:latin typeface="Calibri" panose="020F0502020204030204" pitchFamily="34" charset="0"/>
                          <a:ea typeface="+mn-ea"/>
                          <a:cs typeface="+mn-cs"/>
                        </a:rPr>
                        <a:t>Temple foundation laid</a:t>
                      </a:r>
                    </a:p>
                  </a:txBody>
                  <a:tcPr anchor="ctr">
                    <a:solidFill>
                      <a:schemeClr val="tx1">
                        <a:lumMod val="75000"/>
                      </a:schemeClr>
                    </a:solidFill>
                  </a:tcPr>
                </a:tc>
                <a:tc>
                  <a:txBody>
                    <a:bodyPr/>
                    <a:lstStyle/>
                    <a:p>
                      <a:pPr marL="0" marR="0" lvl="0" indent="0" algn="ctr" defTabSz="914400" rtl="0" eaLnBrk="0" fontAlgn="base" latinLnBrk="0" hangingPunct="0">
                        <a:lnSpc>
                          <a:spcPct val="100000"/>
                        </a:lnSpc>
                        <a:spcBef>
                          <a:spcPts val="0"/>
                        </a:spcBef>
                        <a:spcAft>
                          <a:spcPts val="0"/>
                        </a:spcAft>
                        <a:buClr>
                          <a:srgbClr val="00FFFF"/>
                        </a:buClr>
                        <a:buSzPct val="75000"/>
                        <a:buFont typeface="Wingdings" panose="05000000000000000000" pitchFamily="2" charset="2"/>
                        <a:buNone/>
                        <a:tabLst/>
                        <a:defRPr/>
                      </a:pPr>
                      <a:r>
                        <a:rPr kumimoji="0" lang="en-US" altLang="en-US" sz="2600" b="1" i="0" u="none" strike="noStrike" kern="0" cap="none" spc="0" normalizeH="0" baseline="0" noProof="0" dirty="0">
                          <a:ln>
                            <a:noFill/>
                          </a:ln>
                          <a:solidFill>
                            <a:srgbClr val="0000CC"/>
                          </a:solidFill>
                          <a:effectLst/>
                          <a:uLnTx/>
                          <a:uFillTx/>
                          <a:latin typeface="Calibri" panose="020F0502020204030204" pitchFamily="34" charset="0"/>
                          <a:ea typeface="+mn-ea"/>
                          <a:cs typeface="+mn-cs"/>
                        </a:rPr>
                        <a:t>519 B.C. </a:t>
                      </a:r>
                    </a:p>
                  </a:txBody>
                  <a:tcPr anchor="ctr">
                    <a:solidFill>
                      <a:schemeClr val="tx1">
                        <a:lumMod val="75000"/>
                      </a:schemeClr>
                    </a:solidFill>
                  </a:tcPr>
                </a:tc>
                <a:tc>
                  <a:txBody>
                    <a:bodyPr/>
                    <a:lstStyle/>
                    <a:p>
                      <a:pPr marL="0" marR="0" lvl="0" indent="0" algn="ctr" defTabSz="914400" rtl="0" eaLnBrk="0" fontAlgn="base" latinLnBrk="0" hangingPunct="0">
                        <a:lnSpc>
                          <a:spcPct val="100000"/>
                        </a:lnSpc>
                        <a:spcBef>
                          <a:spcPts val="0"/>
                        </a:spcBef>
                        <a:spcAft>
                          <a:spcPts val="0"/>
                        </a:spcAft>
                        <a:buClr>
                          <a:srgbClr val="00FFFF"/>
                        </a:buClr>
                        <a:buSzPct val="75000"/>
                        <a:buFont typeface="Wingdings" panose="05000000000000000000" pitchFamily="2" charset="2"/>
                        <a:buNone/>
                        <a:tabLst/>
                        <a:defRPr/>
                      </a:pPr>
                      <a:r>
                        <a:rPr kumimoji="0" lang="en-US" altLang="en-US" sz="2600" b="1" i="0" u="none" strike="noStrike" kern="0" cap="none" spc="0" normalizeH="0" baseline="0" noProof="0" dirty="0">
                          <a:ln>
                            <a:noFill/>
                          </a:ln>
                          <a:solidFill>
                            <a:schemeClr val="bg2"/>
                          </a:solidFill>
                          <a:effectLst/>
                          <a:uLnTx/>
                          <a:uFillTx/>
                          <a:latin typeface="Calibri" panose="020F0502020204030204" pitchFamily="34" charset="0"/>
                          <a:ea typeface="+mn-ea"/>
                          <a:cs typeface="+mn-cs"/>
                        </a:rPr>
                        <a:t>Darius confirms</a:t>
                      </a:r>
                    </a:p>
                    <a:p>
                      <a:pPr marL="0" marR="0" lvl="0" indent="0" algn="ctr" defTabSz="914400" rtl="0" eaLnBrk="0" fontAlgn="base" latinLnBrk="0" hangingPunct="0">
                        <a:lnSpc>
                          <a:spcPct val="100000"/>
                        </a:lnSpc>
                        <a:spcBef>
                          <a:spcPts val="0"/>
                        </a:spcBef>
                        <a:spcAft>
                          <a:spcPts val="0"/>
                        </a:spcAft>
                        <a:buClr>
                          <a:srgbClr val="00FFFF"/>
                        </a:buClr>
                        <a:buSzPct val="75000"/>
                        <a:buFont typeface="Wingdings" panose="05000000000000000000" pitchFamily="2" charset="2"/>
                        <a:buNone/>
                        <a:tabLst/>
                        <a:defRPr/>
                      </a:pPr>
                      <a:r>
                        <a:rPr kumimoji="0" lang="en-US" altLang="en-US" sz="2600" b="1" i="0" u="none" strike="noStrike" kern="0" cap="none" spc="0" normalizeH="0" baseline="0" noProof="0" dirty="0">
                          <a:ln>
                            <a:noFill/>
                          </a:ln>
                          <a:solidFill>
                            <a:schemeClr val="bg2"/>
                          </a:solidFill>
                          <a:effectLst/>
                          <a:uLnTx/>
                          <a:uFillTx/>
                          <a:latin typeface="Calibri" panose="020F0502020204030204" pitchFamily="34" charset="0"/>
                          <a:ea typeface="+mn-ea"/>
                          <a:cs typeface="+mn-cs"/>
                        </a:rPr>
                        <a:t>Cyrus’ decree</a:t>
                      </a:r>
                      <a:endParaRPr kumimoji="0" lang="en-US" altLang="en-US" sz="2600" b="1" i="0" u="none" strike="noStrike" kern="0" cap="none" spc="0" normalizeH="0" baseline="0" noProof="0" dirty="0">
                        <a:ln>
                          <a:noFill/>
                        </a:ln>
                        <a:solidFill>
                          <a:srgbClr val="0000CC"/>
                        </a:solidFill>
                        <a:effectLst/>
                        <a:uLnTx/>
                        <a:uFillTx/>
                        <a:latin typeface="Calibri" panose="020F0502020204030204" pitchFamily="34" charset="0"/>
                        <a:ea typeface="+mn-ea"/>
                        <a:cs typeface="+mn-cs"/>
                      </a:endParaRPr>
                    </a:p>
                  </a:txBody>
                  <a:tcPr anchor="ctr">
                    <a:solidFill>
                      <a:schemeClr val="tx1">
                        <a:lumMod val="75000"/>
                      </a:schemeClr>
                    </a:solidFill>
                  </a:tcPr>
                </a:tc>
                <a:extLst>
                  <a:ext uri="{0D108BD9-81ED-4DB2-BD59-A6C34878D82A}">
                    <a16:rowId xmlns:a16="http://schemas.microsoft.com/office/drawing/2014/main" val="3068536317"/>
                  </a:ext>
                </a:extLst>
              </a:tr>
              <a:tr h="914400">
                <a:tc>
                  <a:txBody>
                    <a:bodyPr/>
                    <a:lstStyle/>
                    <a:p>
                      <a:pPr marL="0" marR="0" lvl="0" indent="0" algn="ctr" defTabSz="914400" rtl="0" eaLnBrk="0" fontAlgn="base" latinLnBrk="0" hangingPunct="0">
                        <a:lnSpc>
                          <a:spcPct val="100000"/>
                        </a:lnSpc>
                        <a:spcBef>
                          <a:spcPts val="0"/>
                        </a:spcBef>
                        <a:spcAft>
                          <a:spcPts val="0"/>
                        </a:spcAft>
                        <a:buClr>
                          <a:srgbClr val="00FFFF"/>
                        </a:buClr>
                        <a:buSzPct val="75000"/>
                        <a:buFont typeface="Wingdings" panose="05000000000000000000" pitchFamily="2" charset="2"/>
                        <a:buNone/>
                        <a:tabLst/>
                        <a:defRPr/>
                      </a:pPr>
                      <a:r>
                        <a:rPr kumimoji="0" lang="en-US" altLang="en-US" sz="2600" b="1" i="0" u="none" strike="noStrike" kern="0" cap="none" spc="0" normalizeH="0" baseline="0" noProof="0" dirty="0">
                          <a:ln>
                            <a:noFill/>
                          </a:ln>
                          <a:solidFill>
                            <a:srgbClr val="0000CC"/>
                          </a:solidFill>
                          <a:effectLst/>
                          <a:uLnTx/>
                          <a:uFillTx/>
                          <a:latin typeface="Calibri" panose="020F0502020204030204" pitchFamily="34" charset="0"/>
                          <a:ea typeface="+mn-ea"/>
                          <a:cs typeface="+mn-cs"/>
                        </a:rPr>
                        <a:t>534 B.C.</a:t>
                      </a:r>
                    </a:p>
                  </a:txBody>
                  <a:tcPr anchor="ctr">
                    <a:solidFill>
                      <a:schemeClr val="tx1">
                        <a:lumMod val="85000"/>
                      </a:schemeClr>
                    </a:solidFill>
                  </a:tcPr>
                </a:tc>
                <a:tc>
                  <a:txBody>
                    <a:bodyPr/>
                    <a:lstStyle/>
                    <a:p>
                      <a:pPr marL="0" marR="0" lvl="1" indent="0" algn="l" defTabSz="914400" rtl="0" eaLnBrk="0" fontAlgn="base" latinLnBrk="0" hangingPunct="0">
                        <a:lnSpc>
                          <a:spcPct val="100000"/>
                        </a:lnSpc>
                        <a:spcBef>
                          <a:spcPts val="0"/>
                        </a:spcBef>
                        <a:spcAft>
                          <a:spcPts val="0"/>
                        </a:spcAft>
                        <a:buClr>
                          <a:srgbClr val="CC99FF"/>
                        </a:buClr>
                        <a:buSzPct val="60000"/>
                        <a:buFont typeface="Wingdings" panose="05000000000000000000" pitchFamily="2" charset="2"/>
                        <a:buNone/>
                        <a:tabLst/>
                        <a:defRPr/>
                      </a:pPr>
                      <a:r>
                        <a:rPr kumimoji="0" lang="en-US" altLang="en-US" sz="2600" b="1" i="0" u="none" strike="noStrike" kern="0" cap="none" spc="0" normalizeH="0" baseline="0" noProof="0" dirty="0">
                          <a:ln>
                            <a:noFill/>
                          </a:ln>
                          <a:solidFill>
                            <a:srgbClr val="C00000"/>
                          </a:solidFill>
                          <a:effectLst/>
                          <a:uLnTx/>
                          <a:uFillTx/>
                          <a:latin typeface="Calibri" panose="020F0502020204030204" pitchFamily="34" charset="0"/>
                          <a:ea typeface="+mn-ea"/>
                          <a:cs typeface="+mn-cs"/>
                        </a:rPr>
                        <a:t>Temple building interrupted</a:t>
                      </a:r>
                    </a:p>
                  </a:txBody>
                  <a:tcPr anchor="ctr">
                    <a:solidFill>
                      <a:schemeClr val="tx1">
                        <a:lumMod val="85000"/>
                      </a:schemeClr>
                    </a:solidFill>
                  </a:tcPr>
                </a:tc>
                <a:tc>
                  <a:txBody>
                    <a:bodyPr/>
                    <a:lstStyle/>
                    <a:p>
                      <a:pPr marL="0" marR="0" lvl="0" indent="0" algn="ctr" defTabSz="914400" rtl="0" eaLnBrk="0" fontAlgn="base" latinLnBrk="0" hangingPunct="0">
                        <a:lnSpc>
                          <a:spcPct val="100000"/>
                        </a:lnSpc>
                        <a:spcBef>
                          <a:spcPts val="0"/>
                        </a:spcBef>
                        <a:spcAft>
                          <a:spcPts val="0"/>
                        </a:spcAft>
                        <a:buClr>
                          <a:srgbClr val="00FFFF"/>
                        </a:buClr>
                        <a:buSzPct val="75000"/>
                        <a:buFont typeface="Wingdings" panose="05000000000000000000" pitchFamily="2" charset="2"/>
                        <a:buNone/>
                        <a:tabLst/>
                        <a:defRPr/>
                      </a:pPr>
                      <a:r>
                        <a:rPr kumimoji="0" lang="en-US" altLang="en-US" sz="2600" b="1" i="0" u="none" strike="noStrike" kern="0" cap="none" spc="0" normalizeH="0" baseline="0" noProof="0" dirty="0">
                          <a:ln>
                            <a:noFill/>
                          </a:ln>
                          <a:solidFill>
                            <a:srgbClr val="0000CC"/>
                          </a:solidFill>
                          <a:effectLst/>
                          <a:uLnTx/>
                          <a:uFillTx/>
                          <a:latin typeface="Calibri" panose="020F0502020204030204" pitchFamily="34" charset="0"/>
                          <a:ea typeface="+mn-ea"/>
                          <a:cs typeface="+mn-cs"/>
                        </a:rPr>
                        <a:t>-----</a:t>
                      </a:r>
                    </a:p>
                  </a:txBody>
                  <a:tcPr anchor="ctr">
                    <a:solidFill>
                      <a:schemeClr val="tx1">
                        <a:lumMod val="85000"/>
                      </a:schemeClr>
                    </a:solidFill>
                  </a:tcPr>
                </a:tc>
                <a:tc>
                  <a:txBody>
                    <a:bodyPr/>
                    <a:lstStyle/>
                    <a:p>
                      <a:pPr marL="0" marR="0" lvl="0" indent="0" algn="ctr" defTabSz="914400" rtl="0" eaLnBrk="0" fontAlgn="base" latinLnBrk="0" hangingPunct="0">
                        <a:lnSpc>
                          <a:spcPct val="100000"/>
                        </a:lnSpc>
                        <a:spcBef>
                          <a:spcPts val="0"/>
                        </a:spcBef>
                        <a:spcAft>
                          <a:spcPts val="0"/>
                        </a:spcAft>
                        <a:buClr>
                          <a:srgbClr val="00FFFF"/>
                        </a:buClr>
                        <a:buSzPct val="75000"/>
                        <a:buFont typeface="Wingdings" panose="05000000000000000000" pitchFamily="2" charset="2"/>
                        <a:buNone/>
                        <a:tabLst/>
                        <a:defRPr/>
                      </a:pPr>
                      <a:r>
                        <a:rPr kumimoji="0" lang="en-US" altLang="en-US" sz="2600" b="1" i="0" u="none" strike="noStrike" kern="0" cap="none" spc="0" normalizeH="0" baseline="0" noProof="0" dirty="0">
                          <a:ln>
                            <a:noFill/>
                          </a:ln>
                          <a:solidFill>
                            <a:srgbClr val="009900"/>
                          </a:solidFill>
                          <a:effectLst/>
                          <a:uLnTx/>
                          <a:uFillTx/>
                          <a:latin typeface="Calibri" panose="020F0502020204030204" pitchFamily="34" charset="0"/>
                          <a:ea typeface="+mn-ea"/>
                          <a:cs typeface="+mn-cs"/>
                        </a:rPr>
                        <a:t>Resumption of Temple building</a:t>
                      </a:r>
                    </a:p>
                  </a:txBody>
                  <a:tcPr anchor="ctr">
                    <a:solidFill>
                      <a:schemeClr val="tx1">
                        <a:lumMod val="85000"/>
                      </a:schemeClr>
                    </a:solidFill>
                  </a:tcPr>
                </a:tc>
                <a:extLst>
                  <a:ext uri="{0D108BD9-81ED-4DB2-BD59-A6C34878D82A}">
                    <a16:rowId xmlns:a16="http://schemas.microsoft.com/office/drawing/2014/main" val="2276851844"/>
                  </a:ext>
                </a:extLst>
              </a:tr>
              <a:tr h="914400">
                <a:tc>
                  <a:txBody>
                    <a:bodyPr/>
                    <a:lstStyle/>
                    <a:p>
                      <a:pPr marL="0" marR="0" lvl="0" indent="0" algn="ctr" defTabSz="914400" rtl="0" eaLnBrk="0" fontAlgn="base" latinLnBrk="0" hangingPunct="0">
                        <a:lnSpc>
                          <a:spcPct val="100000"/>
                        </a:lnSpc>
                        <a:spcBef>
                          <a:spcPts val="0"/>
                        </a:spcBef>
                        <a:spcAft>
                          <a:spcPts val="0"/>
                        </a:spcAft>
                        <a:buClr>
                          <a:srgbClr val="00FFFF"/>
                        </a:buClr>
                        <a:buSzPct val="75000"/>
                        <a:buFont typeface="Wingdings" panose="05000000000000000000" pitchFamily="2" charset="2"/>
                        <a:buNone/>
                        <a:tabLst/>
                        <a:defRPr/>
                      </a:pPr>
                      <a:r>
                        <a:rPr kumimoji="0" lang="en-US" altLang="en-US" sz="2600" b="1" i="0" u="none" strike="noStrike" kern="0" cap="none" spc="0" normalizeH="0" baseline="0" noProof="0" dirty="0">
                          <a:ln>
                            <a:noFill/>
                          </a:ln>
                          <a:solidFill>
                            <a:srgbClr val="0000CC"/>
                          </a:solidFill>
                          <a:effectLst/>
                          <a:uLnTx/>
                          <a:uFillTx/>
                          <a:latin typeface="Calibri" panose="020F0502020204030204" pitchFamily="34" charset="0"/>
                          <a:ea typeface="+mn-ea"/>
                          <a:cs typeface="+mn-cs"/>
                        </a:rPr>
                        <a:t>-----</a:t>
                      </a:r>
                    </a:p>
                  </a:txBody>
                  <a:tcPr anchor="ctr">
                    <a:solidFill>
                      <a:schemeClr val="tx1">
                        <a:lumMod val="75000"/>
                      </a:schemeClr>
                    </a:solidFill>
                  </a:tcPr>
                </a:tc>
                <a:tc>
                  <a:txBody>
                    <a:bodyPr/>
                    <a:lstStyle/>
                    <a:p>
                      <a:pPr marL="0" marR="0" lvl="1" indent="0" algn="l" defTabSz="914400" rtl="0" eaLnBrk="0" fontAlgn="base" latinLnBrk="0" hangingPunct="0">
                        <a:lnSpc>
                          <a:spcPct val="100000"/>
                        </a:lnSpc>
                        <a:spcBef>
                          <a:spcPts val="0"/>
                        </a:spcBef>
                        <a:spcAft>
                          <a:spcPts val="0"/>
                        </a:spcAft>
                        <a:buClr>
                          <a:srgbClr val="CC99FF"/>
                        </a:buClr>
                        <a:buSzPct val="60000"/>
                        <a:buFont typeface="Wingdings" panose="05000000000000000000" pitchFamily="2" charset="2"/>
                        <a:buNone/>
                        <a:tabLst/>
                        <a:defRPr/>
                      </a:pPr>
                      <a:r>
                        <a:rPr kumimoji="0" lang="en-US" altLang="en-US" sz="2600" b="1" i="0" u="none" strike="noStrike" kern="0" cap="none" spc="0" normalizeH="0" baseline="0" noProof="0" dirty="0">
                          <a:ln>
                            <a:noFill/>
                          </a:ln>
                          <a:solidFill>
                            <a:schemeClr val="bg2"/>
                          </a:solidFill>
                          <a:effectLst/>
                          <a:uLnTx/>
                          <a:uFillTx/>
                          <a:latin typeface="Calibri" panose="020F0502020204030204" pitchFamily="34" charset="0"/>
                          <a:ea typeface="+mn-ea"/>
                          <a:cs typeface="+mn-cs"/>
                        </a:rPr>
                        <a:t>Temple project stalled for 15 years</a:t>
                      </a:r>
                    </a:p>
                  </a:txBody>
                  <a:tcPr anchor="ctr">
                    <a:solidFill>
                      <a:schemeClr val="tx1">
                        <a:lumMod val="75000"/>
                      </a:schemeClr>
                    </a:solidFill>
                  </a:tcPr>
                </a:tc>
                <a:tc>
                  <a:txBody>
                    <a:bodyPr/>
                    <a:lstStyle/>
                    <a:p>
                      <a:pPr marL="0" marR="0" lvl="0" indent="0" algn="ctr" defTabSz="914400" rtl="0" eaLnBrk="0" fontAlgn="base" latinLnBrk="0" hangingPunct="0">
                        <a:lnSpc>
                          <a:spcPct val="100000"/>
                        </a:lnSpc>
                        <a:spcBef>
                          <a:spcPts val="0"/>
                        </a:spcBef>
                        <a:spcAft>
                          <a:spcPts val="0"/>
                        </a:spcAft>
                        <a:buClr>
                          <a:srgbClr val="00FFFF"/>
                        </a:buClr>
                        <a:buSzPct val="75000"/>
                        <a:buFont typeface="Wingdings" panose="05000000000000000000" pitchFamily="2" charset="2"/>
                        <a:buNone/>
                        <a:tabLst/>
                        <a:defRPr/>
                      </a:pPr>
                      <a:r>
                        <a:rPr kumimoji="0" lang="en-US" altLang="en-US" sz="2600" b="1" i="0" u="none" strike="noStrike" kern="0" cap="none" spc="0" normalizeH="0" baseline="0" noProof="0" dirty="0">
                          <a:ln>
                            <a:noFill/>
                          </a:ln>
                          <a:solidFill>
                            <a:srgbClr val="0000CC"/>
                          </a:solidFill>
                          <a:effectLst/>
                          <a:uLnTx/>
                          <a:uFillTx/>
                          <a:latin typeface="Calibri" panose="020F0502020204030204" pitchFamily="34" charset="0"/>
                          <a:ea typeface="+mn-ea"/>
                          <a:cs typeface="+mn-cs"/>
                        </a:rPr>
                        <a:t>516 B.C. </a:t>
                      </a:r>
                    </a:p>
                  </a:txBody>
                  <a:tcPr anchor="ctr">
                    <a:solidFill>
                      <a:schemeClr val="tx1">
                        <a:lumMod val="75000"/>
                      </a:schemeClr>
                    </a:solidFill>
                  </a:tcPr>
                </a:tc>
                <a:tc>
                  <a:txBody>
                    <a:bodyPr/>
                    <a:lstStyle/>
                    <a:p>
                      <a:pPr marL="0" marR="0" lvl="0" indent="0" algn="ctr" defTabSz="914400" rtl="0" eaLnBrk="0" fontAlgn="base" latinLnBrk="0" hangingPunct="0">
                        <a:lnSpc>
                          <a:spcPct val="100000"/>
                        </a:lnSpc>
                        <a:spcBef>
                          <a:spcPts val="0"/>
                        </a:spcBef>
                        <a:spcAft>
                          <a:spcPts val="0"/>
                        </a:spcAft>
                        <a:buClr>
                          <a:srgbClr val="00FFFF"/>
                        </a:buClr>
                        <a:buSzPct val="75000"/>
                        <a:buFont typeface="Wingdings" panose="05000000000000000000" pitchFamily="2" charset="2"/>
                        <a:buNone/>
                        <a:tabLst/>
                        <a:defRPr/>
                      </a:pPr>
                      <a:r>
                        <a:rPr kumimoji="0" lang="en-US" altLang="en-US" sz="2600" b="1" i="0" u="none" strike="noStrike" kern="0" cap="none" spc="0" normalizeH="0" baseline="0" noProof="0" dirty="0">
                          <a:ln>
                            <a:noFill/>
                          </a:ln>
                          <a:solidFill>
                            <a:schemeClr val="bg2"/>
                          </a:solidFill>
                          <a:effectLst/>
                          <a:uLnTx/>
                          <a:uFillTx/>
                          <a:latin typeface="Calibri" panose="020F0502020204030204" pitchFamily="34" charset="0"/>
                          <a:ea typeface="+mn-ea"/>
                          <a:cs typeface="+mn-cs"/>
                        </a:rPr>
                        <a:t>Temple completed</a:t>
                      </a:r>
                      <a:endParaRPr kumimoji="0" lang="en-US" altLang="en-US" sz="2600" b="1" i="0" u="none" strike="noStrike" kern="0" cap="none" spc="0" normalizeH="0" baseline="0" noProof="0" dirty="0">
                        <a:ln>
                          <a:noFill/>
                        </a:ln>
                        <a:solidFill>
                          <a:srgbClr val="0000CC"/>
                        </a:solidFill>
                        <a:effectLst/>
                        <a:uLnTx/>
                        <a:uFillTx/>
                        <a:latin typeface="Calibri" panose="020F0502020204030204" pitchFamily="34" charset="0"/>
                        <a:ea typeface="+mn-ea"/>
                        <a:cs typeface="+mn-cs"/>
                      </a:endParaRPr>
                    </a:p>
                  </a:txBody>
                  <a:tcPr anchor="ctr">
                    <a:solidFill>
                      <a:schemeClr val="tx1">
                        <a:lumMod val="75000"/>
                      </a:schemeClr>
                    </a:solidFill>
                  </a:tcPr>
                </a:tc>
                <a:extLst>
                  <a:ext uri="{0D108BD9-81ED-4DB2-BD59-A6C34878D82A}">
                    <a16:rowId xmlns:a16="http://schemas.microsoft.com/office/drawing/2014/main" val="3649174669"/>
                  </a:ext>
                </a:extLst>
              </a:tr>
            </a:tbl>
          </a:graphicData>
        </a:graphic>
      </p:graphicFrame>
      <p:pic>
        <p:nvPicPr>
          <p:cNvPr id="7" name="Picture 6">
            <a:extLst>
              <a:ext uri="{FF2B5EF4-FFF2-40B4-BE49-F238E27FC236}">
                <a16:creationId xmlns:a16="http://schemas.microsoft.com/office/drawing/2014/main" id="{3ADBB77B-56F4-46C7-88B0-AA6C57564B00}"/>
              </a:ext>
            </a:extLst>
          </p:cNvPr>
          <p:cNvPicPr>
            <a:picLocks noChangeAspect="1"/>
          </p:cNvPicPr>
          <p:nvPr/>
        </p:nvPicPr>
        <p:blipFill>
          <a:blip r:embed="rId2"/>
          <a:stretch>
            <a:fillRect/>
          </a:stretch>
        </p:blipFill>
        <p:spPr>
          <a:xfrm>
            <a:off x="5132748" y="5141847"/>
            <a:ext cx="1926503" cy="1487553"/>
          </a:xfrm>
          <a:prstGeom prst="rect">
            <a:avLst/>
          </a:prstGeom>
        </p:spPr>
      </p:pic>
    </p:spTree>
    <p:extLst>
      <p:ext uri="{BB962C8B-B14F-4D97-AF65-F5344CB8AC3E}">
        <p14:creationId xmlns:p14="http://schemas.microsoft.com/office/powerpoint/2010/main" val="171305004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E130998-868D-4956-8885-593A9128840E}"/>
              </a:ext>
            </a:extLst>
          </p:cNvPr>
          <p:cNvSpPr>
            <a:spLocks noGrp="1" noChangeArrowheads="1"/>
          </p:cNvSpPr>
          <p:nvPr>
            <p:ph type="title"/>
          </p:nvPr>
        </p:nvSpPr>
        <p:spPr>
          <a:xfrm>
            <a:off x="4876800" y="228600"/>
            <a:ext cx="2438400" cy="838200"/>
          </a:xfrm>
        </p:spPr>
        <p:txBody>
          <a:bodyPr/>
          <a:lstStyle/>
          <a:p>
            <a:pPr algn="ctr"/>
            <a:r>
              <a:rPr lang="en-US" altLang="en-US" sz="3600" dirty="0">
                <a:effectLst>
                  <a:outerShdw blurRad="38100" dist="38100" dir="2700000" algn="tl">
                    <a:srgbClr val="000000">
                      <a:alpha val="43137"/>
                    </a:srgbClr>
                  </a:outerShdw>
                </a:effectLst>
              </a:rPr>
              <a:t>8. Occasion</a:t>
            </a:r>
          </a:p>
        </p:txBody>
      </p:sp>
      <p:sp>
        <p:nvSpPr>
          <p:cNvPr id="4099" name="Rectangle 3">
            <a:extLst>
              <a:ext uri="{FF2B5EF4-FFF2-40B4-BE49-F238E27FC236}">
                <a16:creationId xmlns:a16="http://schemas.microsoft.com/office/drawing/2014/main" id="{F11172B3-4F69-4208-9658-92009D7BE33E}"/>
              </a:ext>
            </a:extLst>
          </p:cNvPr>
          <p:cNvSpPr>
            <a:spLocks noGrp="1" noChangeArrowheads="1"/>
          </p:cNvSpPr>
          <p:nvPr>
            <p:ph type="body" idx="1"/>
          </p:nvPr>
        </p:nvSpPr>
        <p:spPr>
          <a:xfrm>
            <a:off x="1524000" y="1143001"/>
            <a:ext cx="8991600" cy="5257800"/>
          </a:xfrm>
        </p:spPr>
        <p:txBody>
          <a:bodyPr/>
          <a:lstStyle/>
          <a:p>
            <a:pPr marL="457200" indent="-457200">
              <a:spcBef>
                <a:spcPts val="0"/>
              </a:spcBef>
              <a:spcAft>
                <a:spcPts val="1400"/>
              </a:spcAft>
            </a:pPr>
            <a:r>
              <a:rPr lang="en-US" altLang="en-US" dirty="0">
                <a:effectLst>
                  <a:outerShdw blurRad="38100" dist="38100" dir="2700000" algn="tl">
                    <a:srgbClr val="000000">
                      <a:alpha val="43137"/>
                    </a:srgbClr>
                  </a:outerShdw>
                </a:effectLst>
              </a:rPr>
              <a:t>538 B.C. ‒ Cyrus’ decree</a:t>
            </a:r>
          </a:p>
          <a:p>
            <a:pPr marL="457200" indent="-457200">
              <a:spcBef>
                <a:spcPts val="0"/>
              </a:spcBef>
              <a:spcAft>
                <a:spcPts val="1400"/>
              </a:spcAft>
            </a:pPr>
            <a:r>
              <a:rPr lang="en-US" altLang="en-US" dirty="0">
                <a:effectLst>
                  <a:outerShdw blurRad="38100" dist="38100" dir="2700000" algn="tl">
                    <a:srgbClr val="000000">
                      <a:alpha val="43137"/>
                    </a:srgbClr>
                  </a:outerShdw>
                </a:effectLst>
              </a:rPr>
              <a:t>536 B.C. ‒ Temple foundation laid</a:t>
            </a:r>
          </a:p>
          <a:p>
            <a:pPr marL="457200" indent="-457200">
              <a:spcBef>
                <a:spcPts val="0"/>
              </a:spcBef>
              <a:spcAft>
                <a:spcPts val="1400"/>
              </a:spcAft>
            </a:pPr>
            <a:r>
              <a:rPr lang="en-US" altLang="en-US" dirty="0">
                <a:effectLst>
                  <a:outerShdw blurRad="38100" dist="38100" dir="2700000" algn="tl">
                    <a:srgbClr val="000000">
                      <a:alpha val="43137"/>
                    </a:srgbClr>
                  </a:outerShdw>
                </a:effectLst>
              </a:rPr>
              <a:t>534 B.C. ‒ Temple building interrupted</a:t>
            </a:r>
          </a:p>
          <a:p>
            <a:pPr marL="457200" indent="-457200">
              <a:spcBef>
                <a:spcPts val="0"/>
              </a:spcBef>
              <a:spcAft>
                <a:spcPts val="1400"/>
              </a:spcAft>
            </a:pPr>
            <a:r>
              <a:rPr lang="en-US" altLang="en-US" dirty="0">
                <a:effectLst>
                  <a:outerShdw blurRad="38100" dist="38100" dir="2700000" algn="tl">
                    <a:srgbClr val="000000">
                      <a:alpha val="43137"/>
                    </a:srgbClr>
                  </a:outerShdw>
                </a:effectLst>
              </a:rPr>
              <a:t>Temple project stalled for 15 years</a:t>
            </a:r>
          </a:p>
          <a:p>
            <a:pPr marL="457200" indent="-457200">
              <a:spcBef>
                <a:spcPts val="0"/>
              </a:spcBef>
              <a:spcAft>
                <a:spcPts val="1400"/>
              </a:spcAft>
            </a:pPr>
            <a:r>
              <a:rPr lang="en-US" altLang="en-US" dirty="0">
                <a:effectLst>
                  <a:outerShdw blurRad="38100" dist="38100" dir="2700000" algn="tl">
                    <a:srgbClr val="000000">
                      <a:alpha val="43137"/>
                    </a:srgbClr>
                  </a:outerShdw>
                </a:effectLst>
              </a:rPr>
              <a:t>520‒518 B.C. ‒ Ministries of Zechariah &amp; Haggai</a:t>
            </a:r>
          </a:p>
          <a:p>
            <a:pPr marL="457200" indent="-457200">
              <a:spcBef>
                <a:spcPts val="0"/>
              </a:spcBef>
              <a:spcAft>
                <a:spcPts val="1400"/>
              </a:spcAft>
            </a:pPr>
            <a:r>
              <a:rPr lang="en-US" altLang="en-US" dirty="0">
                <a:effectLst>
                  <a:outerShdw blurRad="38100" dist="38100" dir="2700000" algn="tl">
                    <a:srgbClr val="000000">
                      <a:alpha val="43137"/>
                    </a:srgbClr>
                  </a:outerShdw>
                </a:effectLst>
              </a:rPr>
              <a:t>519 B.C. ‒ Darius confirmation of Cyrus’ decree</a:t>
            </a:r>
          </a:p>
          <a:p>
            <a:pPr marL="457200" indent="-457200">
              <a:spcBef>
                <a:spcPts val="0"/>
              </a:spcBef>
              <a:spcAft>
                <a:spcPts val="1400"/>
              </a:spcAft>
            </a:pPr>
            <a:r>
              <a:rPr lang="en-US" altLang="en-US" dirty="0">
                <a:effectLst>
                  <a:outerShdw blurRad="38100" dist="38100" dir="2700000" algn="tl">
                    <a:srgbClr val="000000">
                      <a:alpha val="43137"/>
                    </a:srgbClr>
                  </a:outerShdw>
                </a:effectLst>
              </a:rPr>
              <a:t>Resumption of Temple building</a:t>
            </a:r>
          </a:p>
          <a:p>
            <a:pPr marL="457200" indent="-457200">
              <a:spcBef>
                <a:spcPts val="0"/>
              </a:spcBef>
              <a:spcAft>
                <a:spcPts val="1400"/>
              </a:spcAft>
            </a:pPr>
            <a:r>
              <a:rPr lang="en-US" altLang="en-US" dirty="0">
                <a:effectLst>
                  <a:outerShdw blurRad="38100" dist="38100" dir="2700000" algn="tl">
                    <a:srgbClr val="000000">
                      <a:alpha val="43137"/>
                    </a:srgbClr>
                  </a:outerShdw>
                </a:effectLst>
              </a:rPr>
              <a:t>516 B.C. ‒ Temple completed</a:t>
            </a:r>
          </a:p>
        </p:txBody>
      </p:sp>
      <p:pic>
        <p:nvPicPr>
          <p:cNvPr id="4" name="Picture 2" descr="Zechariah - davidould.net">
            <a:extLst>
              <a:ext uri="{FF2B5EF4-FFF2-40B4-BE49-F238E27FC236}">
                <a16:creationId xmlns:a16="http://schemas.microsoft.com/office/drawing/2014/main" id="{5F7DD502-A189-4D30-9445-17E35172349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9682389" y="5166360"/>
            <a:ext cx="1900011" cy="14630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10966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599"/>
            <a:ext cx="7772400" cy="929081"/>
          </a:xfrm>
        </p:spPr>
        <p:txBody>
          <a:bodyPr/>
          <a:lstStyle/>
          <a:p>
            <a:pPr algn="ctr" eaLnBrk="1" hangingPunct="1"/>
            <a:r>
              <a:rPr lang="en-US" sz="3600" dirty="0">
                <a:effectLst>
                  <a:outerShdw blurRad="38100" dist="38100" dir="2700000" algn="tl">
                    <a:srgbClr val="000000">
                      <a:alpha val="43137"/>
                    </a:srgbClr>
                  </a:outerShdw>
                </a:effectLst>
              </a:rPr>
              <a:t>Introductory Matters</a:t>
            </a:r>
          </a:p>
        </p:txBody>
      </p:sp>
      <p:sp>
        <p:nvSpPr>
          <p:cNvPr id="92163" name="Rectangle 2051"/>
          <p:cNvSpPr>
            <a:spLocks noGrp="1" noChangeArrowheads="1"/>
          </p:cNvSpPr>
          <p:nvPr>
            <p:ph type="body" idx="1"/>
          </p:nvPr>
        </p:nvSpPr>
        <p:spPr>
          <a:xfrm>
            <a:off x="1524000" y="1157680"/>
            <a:ext cx="4987729" cy="5090720"/>
          </a:xfrm>
        </p:spPr>
        <p:txBody>
          <a:bodyPr/>
          <a:lstStyle/>
          <a:p>
            <a:pPr marL="457200" lvl="1" indent="-457200" eaLnBrk="1" hangingPunct="1">
              <a:spcBef>
                <a:spcPts val="0"/>
              </a:spcBef>
              <a:spcAft>
                <a:spcPts val="18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Title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Authorship</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Biography</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Scope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Date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Audience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 of </a:t>
            </a:r>
            <a:r>
              <a:rPr lang="en-US" dirty="0">
                <a:effectLst>
                  <a:outerShdw blurRad="38100" dist="38100" dir="2700000" algn="tl">
                    <a:srgbClr val="000000">
                      <a:alpha val="43137"/>
                    </a:srgbClr>
                  </a:outerShdw>
                </a:effectLst>
                <a:cs typeface="Calibri" panose="020F0502020204030204" pitchFamily="34" charset="0"/>
              </a:rPr>
              <a:t>writing</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26" name="Picture 2" descr="Zechariah - davidould.net">
            <a:extLst>
              <a:ext uri="{FF2B5EF4-FFF2-40B4-BE49-F238E27FC236}">
                <a16:creationId xmlns:a16="http://schemas.microsoft.com/office/drawing/2014/main" id="{47CCAE50-321B-4AB3-80E4-4F8C8688725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941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20692"/>
          </a:xfrm>
        </p:spPr>
        <p:txBody>
          <a:bodyPr/>
          <a:lstStyle/>
          <a:p>
            <a:pPr algn="ctr" eaLnBrk="1" hangingPunct="1"/>
            <a:r>
              <a:rPr lang="en-US" sz="3600" dirty="0">
                <a:effectLst>
                  <a:outerShdw blurRad="38100" dist="38100" dir="2700000" algn="tl">
                    <a:srgbClr val="000000">
                      <a:alpha val="43137"/>
                    </a:srgbClr>
                  </a:outerShdw>
                </a:effectLst>
              </a:rPr>
              <a:t>Introductory Matters</a:t>
            </a:r>
          </a:p>
        </p:txBody>
      </p:sp>
      <p:sp>
        <p:nvSpPr>
          <p:cNvPr id="92163" name="Rectangle 2051"/>
          <p:cNvSpPr>
            <a:spLocks noGrp="1" noChangeArrowheads="1"/>
          </p:cNvSpPr>
          <p:nvPr>
            <p:ph type="body" idx="1"/>
          </p:nvPr>
        </p:nvSpPr>
        <p:spPr>
          <a:xfrm>
            <a:off x="1523999" y="1142999"/>
            <a:ext cx="4953001" cy="5486401"/>
          </a:xfrm>
        </p:spPr>
        <p:txBody>
          <a:bodyPr/>
          <a:lstStyle/>
          <a:p>
            <a:pPr marL="514350" lvl="1" indent="-514350" eaLnBrk="1" hangingPunct="1">
              <a:spcBef>
                <a:spcPts val="0"/>
              </a:spcBef>
              <a:spcAft>
                <a:spcPts val="1800"/>
              </a:spcAft>
              <a:buClr>
                <a:schemeClr val="tx2"/>
              </a:buClr>
              <a:buSzPct val="100000"/>
              <a:buFont typeface="+mj-lt"/>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Occasion</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Structure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Message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Purposes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Themes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Unique characteristics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Genre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Christ in Zechariah</a:t>
            </a:r>
          </a:p>
        </p:txBody>
      </p:sp>
      <p:pic>
        <p:nvPicPr>
          <p:cNvPr id="5" name="Picture 2" descr="Zechariah - davidould.net">
            <a:extLst>
              <a:ext uri="{FF2B5EF4-FFF2-40B4-BE49-F238E27FC236}">
                <a16:creationId xmlns:a16="http://schemas.microsoft.com/office/drawing/2014/main" id="{31CB73C8-441C-408D-A78B-F610C665E11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069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5425"/>
            <a:ext cx="10363200" cy="917575"/>
          </a:xfrm>
        </p:spPr>
        <p:txBody>
          <a:bodyPr/>
          <a:lstStyle/>
          <a:p>
            <a:pPr algn="ctr"/>
            <a:r>
              <a:rPr lang="en-US" altLang="en-US" sz="3600" dirty="0">
                <a:effectLst>
                  <a:outerShdw blurRad="38100" dist="38100" dir="2700000" algn="tl">
                    <a:srgbClr val="000000">
                      <a:alpha val="43137"/>
                    </a:srgbClr>
                  </a:outerShdw>
                </a:effectLst>
              </a:rPr>
              <a:t>9. 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690007" y="1562100"/>
            <a:ext cx="8811986" cy="3733800"/>
          </a:xfrm>
        </p:spPr>
        <p:txBody>
          <a:bodyPr/>
          <a:lstStyle/>
          <a:p>
            <a:pPr marL="685800" indent="-685800">
              <a:spcBef>
                <a:spcPts val="0"/>
              </a:spcBef>
              <a:spcAft>
                <a:spcPts val="3600"/>
              </a:spcAft>
              <a:buSzPct val="100000"/>
              <a:buFont typeface="+mj-lt"/>
              <a:buAutoNum type="romanUcPeriod"/>
            </a:pPr>
            <a:r>
              <a:rPr lang="en-US" altLang="en-US" sz="3600" dirty="0">
                <a:effectLst>
                  <a:outerShdw blurRad="38100" dist="38100" dir="2700000" algn="tl">
                    <a:srgbClr val="000000">
                      <a:alpha val="43137"/>
                    </a:srgbClr>
                  </a:outerShdw>
                </a:effectLst>
              </a:rPr>
              <a:t>Introductory call to repentance (1:1-6)</a:t>
            </a:r>
          </a:p>
          <a:p>
            <a:pPr marL="685800" indent="-685800">
              <a:spcBef>
                <a:spcPts val="0"/>
              </a:spcBef>
              <a:spcAft>
                <a:spcPts val="3600"/>
              </a:spcAft>
              <a:buSzPct val="100000"/>
              <a:buFont typeface="+mj-lt"/>
              <a:buAutoNum type="romanUcPeriod"/>
            </a:pPr>
            <a:r>
              <a:rPr lang="en-US" altLang="en-US" sz="3600" dirty="0">
                <a:effectLst>
                  <a:outerShdw blurRad="38100" dist="38100" dir="2700000" algn="tl">
                    <a:srgbClr val="000000">
                      <a:alpha val="43137"/>
                    </a:srgbClr>
                  </a:outerShdw>
                </a:effectLst>
                <a:cs typeface="Times New Roman" panose="02020603050405020304" pitchFamily="18" charset="0"/>
              </a:rPr>
              <a:t>Eight-night visions (</a:t>
            </a:r>
            <a:r>
              <a:rPr lang="en-US" altLang="en-US" sz="3600" dirty="0">
                <a:effectLst>
                  <a:outerShdw blurRad="38100" dist="38100" dir="2700000" algn="tl">
                    <a:srgbClr val="000000">
                      <a:alpha val="43137"/>
                    </a:srgbClr>
                  </a:outerShdw>
                </a:effectLst>
              </a:rPr>
              <a:t>1:7</a:t>
            </a:r>
            <a:r>
              <a:rPr lang="en-US" altLang="en-US" sz="3600" dirty="0">
                <a:effectLst>
                  <a:outerShdw blurRad="38100" dist="38100" dir="2700000" algn="tl">
                    <a:srgbClr val="000000">
                      <a:alpha val="43137"/>
                    </a:srgbClr>
                  </a:outerShdw>
                </a:effectLst>
                <a:cs typeface="Times New Roman" panose="02020603050405020304" pitchFamily="18" charset="0"/>
              </a:rPr>
              <a:t>–6:15)</a:t>
            </a:r>
          </a:p>
          <a:p>
            <a:pPr marL="685800" indent="-685800">
              <a:spcBef>
                <a:spcPts val="0"/>
              </a:spcBef>
              <a:spcAft>
                <a:spcPts val="3600"/>
              </a:spcAft>
              <a:buSzPct val="100000"/>
              <a:buFont typeface="+mj-lt"/>
              <a:buAutoNum type="romanUcPeriod"/>
            </a:pPr>
            <a:r>
              <a:rPr lang="en-US" altLang="en-US" sz="3600"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sz="3600" dirty="0">
                <a:effectLst>
                  <a:outerShdw blurRad="38100" dist="38100" dir="2700000" algn="tl">
                    <a:srgbClr val="000000">
                      <a:alpha val="43137"/>
                    </a:srgbClr>
                  </a:outerShdw>
                </a:effectLst>
              </a:rPr>
              <a:t>7</a:t>
            </a:r>
            <a:r>
              <a:rPr lang="en-US" altLang="en-US" sz="3600"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sz="3600" dirty="0">
                <a:effectLst>
                  <a:outerShdw blurRad="38100" dist="38100" dir="2700000" algn="tl">
                    <a:srgbClr val="000000">
                      <a:alpha val="43137"/>
                    </a:srgbClr>
                  </a:outerShdw>
                </a:effectLst>
                <a:cs typeface="Times New Roman" panose="02020603050405020304" pitchFamily="18" charset="0"/>
              </a:rPr>
              <a:t>Two burdens (9–14)</a:t>
            </a:r>
          </a:p>
        </p:txBody>
      </p:sp>
    </p:spTree>
    <p:extLst>
      <p:ext uri="{BB962C8B-B14F-4D97-AF65-F5344CB8AC3E}">
        <p14:creationId xmlns:p14="http://schemas.microsoft.com/office/powerpoint/2010/main" val="369635098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5425"/>
            <a:ext cx="10363200" cy="917575"/>
          </a:xfrm>
        </p:spPr>
        <p:txBody>
          <a:bodyPr/>
          <a:lstStyle/>
          <a:p>
            <a:pPr algn="ctr"/>
            <a:r>
              <a:rPr lang="en-US" altLang="en-US" sz="3600" dirty="0">
                <a:effectLst>
                  <a:outerShdw blurRad="38100" dist="38100" dir="2700000" algn="tl">
                    <a:srgbClr val="000000">
                      <a:alpha val="43137"/>
                    </a:srgbClr>
                  </a:outerShdw>
                </a:effectLst>
              </a:rPr>
              <a:t>9. 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690007" y="1562100"/>
            <a:ext cx="8811986" cy="3733800"/>
          </a:xfrm>
        </p:spPr>
        <p:txBody>
          <a:bodyPr/>
          <a:lstStyle/>
          <a:p>
            <a:pPr marL="685800" indent="-685800">
              <a:spcBef>
                <a:spcPts val="0"/>
              </a:spcBef>
              <a:spcAft>
                <a:spcPts val="3600"/>
              </a:spcAft>
              <a:buSzPct val="100000"/>
              <a:buFont typeface="+mj-lt"/>
              <a:buAutoNum type="romanUcPeriod"/>
            </a:pPr>
            <a:r>
              <a:rPr lang="en-US" altLang="en-US" sz="3600" b="1" u="sng" dirty="0">
                <a:solidFill>
                  <a:srgbClr val="FFFFCC"/>
                </a:solidFill>
                <a:effectLst>
                  <a:outerShdw blurRad="38100" dist="38100" dir="2700000" algn="tl">
                    <a:srgbClr val="000000">
                      <a:alpha val="43137"/>
                    </a:srgbClr>
                  </a:outerShdw>
                </a:effectLst>
              </a:rPr>
              <a:t>Introductory call to repentance (1:1-6)</a:t>
            </a:r>
          </a:p>
          <a:p>
            <a:pPr marL="685800" indent="-685800">
              <a:spcBef>
                <a:spcPts val="0"/>
              </a:spcBef>
              <a:spcAft>
                <a:spcPts val="3600"/>
              </a:spcAft>
              <a:buSzPct val="100000"/>
              <a:buFont typeface="+mj-lt"/>
              <a:buAutoNum type="romanUcPeriod"/>
            </a:pPr>
            <a:r>
              <a:rPr lang="en-US" altLang="en-US" sz="3600" dirty="0">
                <a:effectLst>
                  <a:outerShdw blurRad="38100" dist="38100" dir="2700000" algn="tl">
                    <a:srgbClr val="000000">
                      <a:alpha val="43137"/>
                    </a:srgbClr>
                  </a:outerShdw>
                </a:effectLst>
                <a:cs typeface="Times New Roman" panose="02020603050405020304" pitchFamily="18" charset="0"/>
              </a:rPr>
              <a:t>Eight-night visions (</a:t>
            </a:r>
            <a:r>
              <a:rPr lang="en-US" altLang="en-US" sz="3600" dirty="0">
                <a:effectLst>
                  <a:outerShdw blurRad="38100" dist="38100" dir="2700000" algn="tl">
                    <a:srgbClr val="000000">
                      <a:alpha val="43137"/>
                    </a:srgbClr>
                  </a:outerShdw>
                </a:effectLst>
              </a:rPr>
              <a:t>1:7</a:t>
            </a:r>
            <a:r>
              <a:rPr lang="en-US" altLang="en-US" sz="3600" dirty="0">
                <a:effectLst>
                  <a:outerShdw blurRad="38100" dist="38100" dir="2700000" algn="tl">
                    <a:srgbClr val="000000">
                      <a:alpha val="43137"/>
                    </a:srgbClr>
                  </a:outerShdw>
                </a:effectLst>
                <a:cs typeface="Times New Roman" panose="02020603050405020304" pitchFamily="18" charset="0"/>
              </a:rPr>
              <a:t>–6:15)</a:t>
            </a:r>
          </a:p>
          <a:p>
            <a:pPr marL="685800" indent="-685800">
              <a:spcBef>
                <a:spcPts val="0"/>
              </a:spcBef>
              <a:spcAft>
                <a:spcPts val="3600"/>
              </a:spcAft>
              <a:buSzPct val="100000"/>
              <a:buFont typeface="+mj-lt"/>
              <a:buAutoNum type="romanUcPeriod"/>
            </a:pPr>
            <a:r>
              <a:rPr lang="en-US" altLang="en-US" sz="3600"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sz="3600" dirty="0">
                <a:effectLst>
                  <a:outerShdw blurRad="38100" dist="38100" dir="2700000" algn="tl">
                    <a:srgbClr val="000000">
                      <a:alpha val="43137"/>
                    </a:srgbClr>
                  </a:outerShdw>
                </a:effectLst>
              </a:rPr>
              <a:t>7</a:t>
            </a:r>
            <a:r>
              <a:rPr lang="en-US" altLang="en-US" sz="3600"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sz="3600" dirty="0">
                <a:effectLst>
                  <a:outerShdw blurRad="38100" dist="38100" dir="2700000" algn="tl">
                    <a:srgbClr val="000000">
                      <a:alpha val="43137"/>
                    </a:srgbClr>
                  </a:outerShdw>
                </a:effectLst>
                <a:cs typeface="Times New Roman" panose="02020603050405020304" pitchFamily="18" charset="0"/>
              </a:rPr>
              <a:t>Two burdens (9–14)</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5425"/>
            <a:ext cx="10363200" cy="917575"/>
          </a:xfrm>
        </p:spPr>
        <p:txBody>
          <a:bodyPr/>
          <a:lstStyle/>
          <a:p>
            <a:pPr algn="ctr"/>
            <a:r>
              <a:rPr lang="en-US" altLang="en-US" sz="3600" dirty="0">
                <a:effectLst>
                  <a:outerShdw blurRad="38100" dist="38100" dir="2700000" algn="tl">
                    <a:srgbClr val="000000">
                      <a:alpha val="43137"/>
                    </a:srgbClr>
                  </a:outerShdw>
                </a:effectLst>
              </a:rPr>
              <a:t>9. 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690007" y="1562100"/>
            <a:ext cx="8811986" cy="3733800"/>
          </a:xfrm>
        </p:spPr>
        <p:txBody>
          <a:bodyPr/>
          <a:lstStyle/>
          <a:p>
            <a:pPr marL="685800" indent="-685800">
              <a:spcBef>
                <a:spcPts val="0"/>
              </a:spcBef>
              <a:spcAft>
                <a:spcPts val="3600"/>
              </a:spcAft>
              <a:buSzPct val="100000"/>
              <a:buFont typeface="+mj-lt"/>
              <a:buAutoNum type="romanUcPeriod"/>
            </a:pPr>
            <a:r>
              <a:rPr lang="en-US" altLang="en-US" sz="3600"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sz="3600" b="1" u="sng" dirty="0">
                <a:solidFill>
                  <a:srgbClr val="FFFFCC"/>
                </a:solidFill>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sz="3600"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sz="3600" dirty="0">
                <a:effectLst>
                  <a:outerShdw blurRad="38100" dist="38100" dir="2700000" algn="tl">
                    <a:srgbClr val="000000">
                      <a:alpha val="43137"/>
                    </a:srgbClr>
                  </a:outerShdw>
                </a:effectLst>
              </a:rPr>
              <a:t>7</a:t>
            </a:r>
            <a:r>
              <a:rPr lang="en-US" altLang="en-US" sz="3600"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sz="3600" dirty="0">
                <a:effectLst>
                  <a:outerShdw blurRad="38100" dist="38100" dir="2700000" algn="tl">
                    <a:srgbClr val="000000">
                      <a:alpha val="43137"/>
                    </a:srgbClr>
                  </a:outerShdw>
                </a:effectLst>
                <a:cs typeface="Times New Roman" panose="02020603050405020304" pitchFamily="18" charset="0"/>
              </a:rPr>
              <a:t>Two burdens (9–14)</a:t>
            </a:r>
          </a:p>
        </p:txBody>
      </p:sp>
    </p:spTree>
    <p:extLst>
      <p:ext uri="{BB962C8B-B14F-4D97-AF65-F5344CB8AC3E}">
        <p14:creationId xmlns:p14="http://schemas.microsoft.com/office/powerpoint/2010/main" val="366296359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609600" y="1371600"/>
            <a:ext cx="8229600" cy="54102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solidFill>
                  <a:srgbClr val="FFFFCC"/>
                </a:solidFill>
                <a:effectLst>
                  <a:outerShdw blurRad="38100" dist="38100" dir="2700000" algn="tl">
                    <a:srgbClr val="000000">
                      <a:alpha val="43137"/>
                    </a:srgbClr>
                  </a:outerShdw>
                </a:effectLst>
                <a:cs typeface="Calibri" panose="020F0502020204030204" pitchFamily="34" charset="0"/>
              </a:rPr>
              <a:t>Conclusion:</a:t>
            </a:r>
            <a:r>
              <a:rPr lang="en-US" sz="3000" dirty="0">
                <a:effectLst>
                  <a:outerShdw blurRad="38100" dist="38100" dir="2700000" algn="tl">
                    <a:srgbClr val="000000">
                      <a:alpha val="43137"/>
                    </a:srgbClr>
                  </a:outerShdw>
                </a:effectLst>
                <a:cs typeface="Calibri" panose="020F0502020204030204" pitchFamily="34" charset="0"/>
              </a:rPr>
              <a:t> crowning of Joshua (6:9-15)</a:t>
            </a:r>
          </a:p>
        </p:txBody>
      </p:sp>
      <p:pic>
        <p:nvPicPr>
          <p:cNvPr id="6" name="Picture 2" descr="Zechariah - davidould.net">
            <a:extLst>
              <a:ext uri="{FF2B5EF4-FFF2-40B4-BE49-F238E27FC236}">
                <a16:creationId xmlns:a16="http://schemas.microsoft.com/office/drawing/2014/main" id="{4D4A42C1-4B84-4DF1-BD18-57681490A05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0" y="24384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720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5425"/>
            <a:ext cx="10363200" cy="917575"/>
          </a:xfrm>
        </p:spPr>
        <p:txBody>
          <a:bodyPr/>
          <a:lstStyle/>
          <a:p>
            <a:pPr algn="ctr"/>
            <a:r>
              <a:rPr lang="en-US" altLang="en-US" sz="3600" dirty="0">
                <a:effectLst>
                  <a:outerShdw blurRad="38100" dist="38100" dir="2700000" algn="tl">
                    <a:srgbClr val="000000">
                      <a:alpha val="43137"/>
                    </a:srgbClr>
                  </a:outerShdw>
                </a:effectLst>
              </a:rPr>
              <a:t>9. 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690007" y="1562100"/>
            <a:ext cx="8811986" cy="3733800"/>
          </a:xfrm>
        </p:spPr>
        <p:txBody>
          <a:bodyPr/>
          <a:lstStyle/>
          <a:p>
            <a:pPr marL="685800" indent="-685800">
              <a:spcBef>
                <a:spcPts val="0"/>
              </a:spcBef>
              <a:spcAft>
                <a:spcPts val="3600"/>
              </a:spcAft>
              <a:buSzPct val="100000"/>
              <a:buFont typeface="+mj-lt"/>
              <a:buAutoNum type="romanUcPeriod"/>
            </a:pPr>
            <a:r>
              <a:rPr lang="en-US" altLang="en-US" sz="3600"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sz="3600" dirty="0">
                <a:effectLst>
                  <a:outerShdw blurRad="38100" dist="38100" dir="2700000" algn="tl">
                    <a:srgbClr val="000000">
                      <a:alpha val="43137"/>
                    </a:srgbClr>
                  </a:outerShdw>
                </a:effectLst>
                <a:cs typeface="Times New Roman" panose="02020603050405020304" pitchFamily="18" charset="0"/>
              </a:rPr>
              <a:t>Eight-night visions (1:7–6:15)</a:t>
            </a:r>
          </a:p>
          <a:p>
            <a:pPr marL="685800" indent="-685800">
              <a:spcBef>
                <a:spcPts val="0"/>
              </a:spcBef>
              <a:spcAft>
                <a:spcPts val="3600"/>
              </a:spcAft>
              <a:buSzPct val="100000"/>
              <a:buFont typeface="+mj-lt"/>
              <a:buAutoNum type="romanUcPeriod"/>
            </a:pPr>
            <a:r>
              <a:rPr lang="en-US" altLang="en-US" sz="3600" b="1" u="sng" dirty="0">
                <a:solidFill>
                  <a:srgbClr val="FFFFCC"/>
                </a:solidFill>
                <a:effectLst>
                  <a:outerShdw blurRad="38100" dist="38100" dir="2700000" algn="tl">
                    <a:srgbClr val="000000">
                      <a:alpha val="43137"/>
                    </a:srgbClr>
                  </a:outerShdw>
                </a:effectLst>
              </a:rPr>
              <a:t>Question and answers about fasting (7–8)</a:t>
            </a:r>
          </a:p>
          <a:p>
            <a:pPr marL="685800" indent="-685800">
              <a:spcBef>
                <a:spcPts val="0"/>
              </a:spcBef>
              <a:spcAft>
                <a:spcPts val="3600"/>
              </a:spcAft>
              <a:buSzPct val="100000"/>
              <a:buFont typeface="+mj-lt"/>
              <a:buAutoNum type="romanUcPeriod"/>
            </a:pPr>
            <a:r>
              <a:rPr lang="en-US" altLang="en-US" sz="3600" dirty="0">
                <a:effectLst>
                  <a:outerShdw blurRad="38100" dist="38100" dir="2700000" algn="tl">
                    <a:srgbClr val="000000">
                      <a:alpha val="43137"/>
                    </a:srgbClr>
                  </a:outerShdw>
                </a:effectLst>
                <a:cs typeface="Times New Roman" panose="02020603050405020304" pitchFamily="18" charset="0"/>
              </a:rPr>
              <a:t>Two burdens (9–14)</a:t>
            </a:r>
          </a:p>
        </p:txBody>
      </p:sp>
    </p:spTree>
    <p:extLst>
      <p:ext uri="{BB962C8B-B14F-4D97-AF65-F5344CB8AC3E}">
        <p14:creationId xmlns:p14="http://schemas.microsoft.com/office/powerpoint/2010/main" val="353712916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1371600" y="228600"/>
            <a:ext cx="9448800" cy="920692"/>
          </a:xfrm>
        </p:spPr>
        <p:txBody>
          <a:bodyPr/>
          <a:lstStyle/>
          <a:p>
            <a:pPr algn="ctr" eaLnBrk="1" hangingPunct="1"/>
            <a:r>
              <a:rPr lang="en-US" sz="3600" dirty="0">
                <a:effectLst>
                  <a:outerShdw blurRad="38100" dist="38100" dir="2700000" algn="tl">
                    <a:srgbClr val="000000">
                      <a:alpha val="43137"/>
                    </a:srgbClr>
                  </a:outerShdw>
                </a:effectLst>
              </a:rPr>
              <a:t>III. Questions &amp; Answers Concerning Fasting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(7‒8)</a:t>
            </a:r>
          </a:p>
        </p:txBody>
      </p:sp>
      <p:sp>
        <p:nvSpPr>
          <p:cNvPr id="92163" name="Rectangle 2051"/>
          <p:cNvSpPr>
            <a:spLocks noGrp="1" noChangeArrowheads="1"/>
          </p:cNvSpPr>
          <p:nvPr>
            <p:ph type="body" idx="1"/>
          </p:nvPr>
        </p:nvSpPr>
        <p:spPr>
          <a:xfrm>
            <a:off x="609600" y="1371600"/>
            <a:ext cx="8991600" cy="4419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Question (7:1-3)</a:t>
            </a:r>
          </a:p>
          <a:p>
            <a:pPr marL="457200" lvl="1" indent="-457200" eaLnBrk="1" hangingPunct="1">
              <a:spcBef>
                <a:spcPts val="0"/>
              </a:spcBef>
              <a:spcAft>
                <a:spcPts val="2400"/>
              </a:spcAft>
              <a:buClr>
                <a:srgbClr val="FF66FF"/>
              </a:buClr>
              <a:buSzPct val="100000"/>
              <a:buFont typeface="Wingdings" pitchFamily="2" charset="2"/>
              <a:buAutoNum type="alphaUcPeriod"/>
              <a:defRPr/>
            </a:pPr>
            <a:r>
              <a:rPr lang="en-US" dirty="0">
                <a:effectLst>
                  <a:outerShdw blurRad="38100" dist="38100" dir="2700000" algn="tl">
                    <a:srgbClr val="000000">
                      <a:alpha val="43137"/>
                    </a:srgbClr>
                  </a:outerShdw>
                </a:effectLst>
                <a:cs typeface="Calibri" panose="020F0502020204030204" pitchFamily="34" charset="0"/>
              </a:rPr>
              <a:t>Four divine answers (7:4‒8:23)</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Condemnation of empty ritualism (7:4-7)</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Condemnation of past covenant failure (7:8-14)</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Prediction of Jerusalem’s restoration (8:1-17)</a:t>
            </a:r>
          </a:p>
          <a:p>
            <a:pPr marL="914400" lvl="2" indent="-514350" eaLnBrk="1" hangingPunct="1">
              <a:spcBef>
                <a:spcPts val="0"/>
              </a:spcBef>
              <a:spcAft>
                <a:spcPts val="2400"/>
              </a:spcAft>
              <a:buClr>
                <a:srgbClr val="66FF66"/>
              </a:buClr>
              <a:buSzPct val="100000"/>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Prediction of future blessing (8:18-23)</a:t>
            </a:r>
          </a:p>
        </p:txBody>
      </p:sp>
      <p:pic>
        <p:nvPicPr>
          <p:cNvPr id="6" name="Picture 2" descr="Zechariah - davidould.net">
            <a:extLst>
              <a:ext uri="{FF2B5EF4-FFF2-40B4-BE49-F238E27FC236}">
                <a16:creationId xmlns:a16="http://schemas.microsoft.com/office/drawing/2014/main" id="{0DCCFAB8-4537-4077-A4E1-978A24FE6C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9207388" y="1747007"/>
            <a:ext cx="2375012"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094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5425"/>
            <a:ext cx="10363200" cy="917575"/>
          </a:xfrm>
        </p:spPr>
        <p:txBody>
          <a:bodyPr/>
          <a:lstStyle/>
          <a:p>
            <a:pPr algn="ctr"/>
            <a:r>
              <a:rPr lang="en-US" altLang="en-US" sz="3600" dirty="0">
                <a:effectLst>
                  <a:outerShdw blurRad="38100" dist="38100" dir="2700000" algn="tl">
                    <a:srgbClr val="000000">
                      <a:alpha val="43137"/>
                    </a:srgbClr>
                  </a:outerShdw>
                </a:effectLst>
              </a:rPr>
              <a:t>9. 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690007" y="1562100"/>
            <a:ext cx="8811986" cy="3733800"/>
          </a:xfrm>
        </p:spPr>
        <p:txBody>
          <a:bodyPr/>
          <a:lstStyle/>
          <a:p>
            <a:pPr marL="685800" indent="-685800">
              <a:spcBef>
                <a:spcPts val="0"/>
              </a:spcBef>
              <a:spcAft>
                <a:spcPts val="3600"/>
              </a:spcAft>
              <a:buSzPct val="100000"/>
              <a:buFont typeface="+mj-lt"/>
              <a:buAutoNum type="romanUcPeriod"/>
            </a:pPr>
            <a:r>
              <a:rPr lang="en-US" altLang="en-US" sz="3600"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sz="3600" dirty="0">
                <a:effectLst>
                  <a:outerShdw blurRad="38100" dist="38100" dir="2700000" algn="tl">
                    <a:srgbClr val="000000">
                      <a:alpha val="43137"/>
                    </a:srgbClr>
                  </a:outerShdw>
                </a:effectLst>
                <a:cs typeface="Times New Roman" panose="02020603050405020304" pitchFamily="18" charset="0"/>
              </a:rPr>
              <a:t>Eight-night visions (1:7–6:15)</a:t>
            </a:r>
          </a:p>
          <a:p>
            <a:pPr marL="685800" indent="-685800">
              <a:spcBef>
                <a:spcPts val="0"/>
              </a:spcBef>
              <a:spcAft>
                <a:spcPts val="3600"/>
              </a:spcAft>
              <a:buSzPct val="100000"/>
              <a:buFont typeface="+mj-lt"/>
              <a:buAutoNum type="romanUcPeriod"/>
            </a:pPr>
            <a:r>
              <a:rPr lang="en-US" altLang="en-US" sz="3600" dirty="0">
                <a:effectLst>
                  <a:outerShdw blurRad="38100" dist="38100" dir="2700000" algn="tl">
                    <a:srgbClr val="000000">
                      <a:alpha val="43137"/>
                    </a:srgbClr>
                  </a:outerShdw>
                </a:effectLst>
                <a:cs typeface="Times New Roman" panose="02020603050405020304" pitchFamily="18" charset="0"/>
              </a:rPr>
              <a:t>Question and answers about fasting (7–8)</a:t>
            </a:r>
          </a:p>
          <a:p>
            <a:pPr marL="685800" indent="-685800">
              <a:spcBef>
                <a:spcPts val="0"/>
              </a:spcBef>
              <a:spcAft>
                <a:spcPts val="3600"/>
              </a:spcAft>
              <a:buSzPct val="100000"/>
              <a:buFont typeface="+mj-lt"/>
              <a:buAutoNum type="romanUcPeriod"/>
            </a:pPr>
            <a:r>
              <a:rPr lang="en-US" altLang="en-US" sz="3600" b="1" u="sng" dirty="0">
                <a:solidFill>
                  <a:srgbClr val="FFFFCC"/>
                </a:solidFill>
                <a:effectLst>
                  <a:outerShdw blurRad="38100" dist="38100" dir="2700000" algn="tl">
                    <a:srgbClr val="000000">
                      <a:alpha val="43137"/>
                    </a:srgbClr>
                  </a:outerShdw>
                </a:effectLst>
              </a:rPr>
              <a:t>Two burdens (9–14)</a:t>
            </a:r>
          </a:p>
        </p:txBody>
      </p:sp>
    </p:spTree>
    <p:extLst>
      <p:ext uri="{BB962C8B-B14F-4D97-AF65-F5344CB8AC3E}">
        <p14:creationId xmlns:p14="http://schemas.microsoft.com/office/powerpoint/2010/main" val="138398055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3733800" y="228600"/>
            <a:ext cx="4724400" cy="903914"/>
          </a:xfrm>
        </p:spPr>
        <p:txBody>
          <a:bodyPr/>
          <a:lstStyle/>
          <a:p>
            <a:pPr algn="ctr" eaLnBrk="1" hangingPunct="1"/>
            <a:r>
              <a:rPr lang="en-US" sz="3600" dirty="0">
                <a:effectLst>
                  <a:outerShdw blurRad="38100" dist="38100" dir="2700000" algn="tl">
                    <a:srgbClr val="000000">
                      <a:alpha val="43137"/>
                    </a:srgbClr>
                  </a:outerShdw>
                </a:effectLst>
              </a:rPr>
              <a:t>IV. Two Burdens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(9‒14)</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92163" name="Rectangle 2051"/>
          <p:cNvSpPr>
            <a:spLocks noGrp="1" noChangeArrowheads="1"/>
          </p:cNvSpPr>
          <p:nvPr>
            <p:ph type="body" idx="1"/>
          </p:nvPr>
        </p:nvSpPr>
        <p:spPr>
          <a:xfrm>
            <a:off x="1066800" y="1420186"/>
            <a:ext cx="10058400" cy="2514600"/>
          </a:xfrm>
        </p:spPr>
        <p:txBody>
          <a:bodyPr/>
          <a:lstStyle/>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postponed deliverance due to her rejection of her Messiah (9‒11)</a:t>
            </a:r>
          </a:p>
          <a:p>
            <a:pPr marL="457200" lvl="1" indent="-457200" eaLnBrk="1" hangingPunct="1">
              <a:spcBef>
                <a:spcPts val="0"/>
              </a:spcBef>
              <a:spcAft>
                <a:spcPts val="24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Israel’s future deliverance due to her acceptance of her Messiah (12‒14)</a:t>
            </a:r>
          </a:p>
        </p:txBody>
      </p:sp>
      <p:pic>
        <p:nvPicPr>
          <p:cNvPr id="2" name="Picture 1">
            <a:extLst>
              <a:ext uri="{FF2B5EF4-FFF2-40B4-BE49-F238E27FC236}">
                <a16:creationId xmlns:a16="http://schemas.microsoft.com/office/drawing/2014/main" id="{D73BE8B2-105C-4543-9DC5-8FCF5D2CB73C}"/>
              </a:ext>
            </a:extLst>
          </p:cNvPr>
          <p:cNvPicPr>
            <a:picLocks noChangeAspect="1"/>
          </p:cNvPicPr>
          <p:nvPr/>
        </p:nvPicPr>
        <p:blipFill>
          <a:blip r:embed="rId2"/>
          <a:stretch>
            <a:fillRect/>
          </a:stretch>
        </p:blipFill>
        <p:spPr>
          <a:xfrm>
            <a:off x="4613774" y="4114800"/>
            <a:ext cx="2964453" cy="2286000"/>
          </a:xfrm>
          <a:prstGeom prst="rect">
            <a:avLst/>
          </a:prstGeom>
        </p:spPr>
      </p:pic>
    </p:spTree>
    <p:extLst>
      <p:ext uri="{BB962C8B-B14F-4D97-AF65-F5344CB8AC3E}">
        <p14:creationId xmlns:p14="http://schemas.microsoft.com/office/powerpoint/2010/main" val="4131365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20692"/>
          </a:xfrm>
        </p:spPr>
        <p:txBody>
          <a:bodyPr/>
          <a:lstStyle/>
          <a:p>
            <a:pPr algn="ctr" eaLnBrk="1" hangingPunct="1"/>
            <a:r>
              <a:rPr lang="en-US" sz="3600" dirty="0">
                <a:effectLst>
                  <a:outerShdw blurRad="38100" dist="38100" dir="2700000" algn="tl">
                    <a:srgbClr val="000000">
                      <a:alpha val="43137"/>
                    </a:srgbClr>
                  </a:outerShdw>
                </a:effectLst>
              </a:rPr>
              <a:t>Introductory Matters</a:t>
            </a:r>
          </a:p>
        </p:txBody>
      </p:sp>
      <p:sp>
        <p:nvSpPr>
          <p:cNvPr id="92163" name="Rectangle 2051"/>
          <p:cNvSpPr>
            <a:spLocks noGrp="1" noChangeArrowheads="1"/>
          </p:cNvSpPr>
          <p:nvPr>
            <p:ph type="body" idx="1"/>
          </p:nvPr>
        </p:nvSpPr>
        <p:spPr>
          <a:xfrm>
            <a:off x="1523999" y="1142999"/>
            <a:ext cx="4953001" cy="5486401"/>
          </a:xfrm>
        </p:spPr>
        <p:txBody>
          <a:bodyPr/>
          <a:lstStyle/>
          <a:p>
            <a:pPr marL="514350" lvl="1" indent="-514350" eaLnBrk="1" hangingPunct="1">
              <a:spcBef>
                <a:spcPts val="0"/>
              </a:spcBef>
              <a:spcAft>
                <a:spcPts val="1800"/>
              </a:spcAft>
              <a:buClr>
                <a:schemeClr val="tx2"/>
              </a:buClr>
              <a:buSzPct val="100000"/>
              <a:buFont typeface="+mj-lt"/>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Occasion</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Structure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Message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Purposes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Themes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Unique characteristics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Genre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Christ in Zechariah</a:t>
            </a:r>
          </a:p>
        </p:txBody>
      </p:sp>
      <p:pic>
        <p:nvPicPr>
          <p:cNvPr id="5" name="Picture 2" descr="Zechariah - davidould.net">
            <a:extLst>
              <a:ext uri="{FF2B5EF4-FFF2-40B4-BE49-F238E27FC236}">
                <a16:creationId xmlns:a16="http://schemas.microsoft.com/office/drawing/2014/main" id="{31CB73C8-441C-408D-A78B-F610C665E11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362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22D5279-CBF1-479F-830D-07F96BDC71AD}"/>
              </a:ext>
            </a:extLst>
          </p:cNvPr>
          <p:cNvSpPr>
            <a:spLocks noGrp="1" noChangeArrowheads="1"/>
          </p:cNvSpPr>
          <p:nvPr>
            <p:ph type="title"/>
          </p:nvPr>
        </p:nvSpPr>
        <p:spPr>
          <a:xfrm>
            <a:off x="4838700" y="304800"/>
            <a:ext cx="2514600" cy="838200"/>
          </a:xfrm>
        </p:spPr>
        <p:txBody>
          <a:bodyPr/>
          <a:lstStyle/>
          <a:p>
            <a:pPr algn="ctr"/>
            <a:r>
              <a:rPr lang="en-US" altLang="en-US" sz="3600" dirty="0">
                <a:effectLst>
                  <a:outerShdw blurRad="38100" dist="38100" dir="2700000" algn="tl">
                    <a:srgbClr val="000000">
                      <a:alpha val="43137"/>
                    </a:srgbClr>
                  </a:outerShdw>
                </a:effectLst>
              </a:rPr>
              <a:t>1. Title</a:t>
            </a:r>
          </a:p>
        </p:txBody>
      </p:sp>
      <p:sp>
        <p:nvSpPr>
          <p:cNvPr id="3075" name="Rectangle 3">
            <a:extLst>
              <a:ext uri="{FF2B5EF4-FFF2-40B4-BE49-F238E27FC236}">
                <a16:creationId xmlns:a16="http://schemas.microsoft.com/office/drawing/2014/main" id="{F921D893-EF89-4576-A592-98AE6D15ACD6}"/>
              </a:ext>
            </a:extLst>
          </p:cNvPr>
          <p:cNvSpPr>
            <a:spLocks noGrp="1" noChangeArrowheads="1"/>
          </p:cNvSpPr>
          <p:nvPr>
            <p:ph type="body" idx="1"/>
          </p:nvPr>
        </p:nvSpPr>
        <p:spPr>
          <a:xfrm>
            <a:off x="1066800" y="1143000"/>
            <a:ext cx="6553200" cy="4724400"/>
          </a:xfrm>
        </p:spPr>
        <p:txBody>
          <a:bodyPr/>
          <a:lstStyle/>
          <a:p>
            <a:pPr marL="457200" indent="-457200">
              <a:spcBef>
                <a:spcPts val="0"/>
              </a:spcBef>
              <a:spcAft>
                <a:spcPts val="2400"/>
              </a:spcAft>
            </a:pPr>
            <a:r>
              <a:rPr lang="en-US" altLang="en-US" dirty="0">
                <a:effectLst>
                  <a:outerShdw blurRad="38100" dist="38100" dir="2700000" algn="tl">
                    <a:srgbClr val="000000">
                      <a:alpha val="43137"/>
                    </a:srgbClr>
                  </a:outerShdw>
                </a:effectLst>
              </a:rPr>
              <a:t>Named after the book’s spokesman </a:t>
            </a:r>
          </a:p>
          <a:p>
            <a:pPr marL="457200" indent="-457200">
              <a:spcBef>
                <a:spcPts val="0"/>
              </a:spcBef>
              <a:spcAft>
                <a:spcPts val="2400"/>
              </a:spcAft>
            </a:pPr>
            <a:r>
              <a:rPr lang="en-US" altLang="en-US" dirty="0">
                <a:effectLst>
                  <a:outerShdw blurRad="38100" dist="38100" dir="2700000" algn="tl">
                    <a:srgbClr val="000000">
                      <a:alpha val="43137"/>
                    </a:srgbClr>
                  </a:outerShdw>
                </a:effectLst>
              </a:rPr>
              <a:t>Hebrew: </a:t>
            </a:r>
            <a:r>
              <a:rPr lang="en-US" altLang="en-US" i="1" dirty="0" err="1">
                <a:effectLst>
                  <a:outerShdw blurRad="38100" dist="38100" dir="2700000" algn="tl">
                    <a:srgbClr val="000000">
                      <a:alpha val="43137"/>
                    </a:srgbClr>
                  </a:outerShdw>
                </a:effectLst>
              </a:rPr>
              <a:t>Zekar</a:t>
            </a:r>
            <a:r>
              <a:rPr lang="en-US" altLang="en-US" i="1" dirty="0">
                <a:effectLst>
                  <a:outerShdw blurRad="38100" dist="38100" dir="2700000" algn="tl">
                    <a:srgbClr val="000000">
                      <a:alpha val="43137"/>
                    </a:srgbClr>
                  </a:outerShdw>
                </a:effectLst>
              </a:rPr>
              <a:t>-yah</a:t>
            </a:r>
          </a:p>
          <a:p>
            <a:pPr marL="457200" indent="-457200">
              <a:spcBef>
                <a:spcPts val="0"/>
              </a:spcBef>
              <a:spcAft>
                <a:spcPts val="2400"/>
              </a:spcAft>
            </a:pPr>
            <a:r>
              <a:rPr lang="en-US" altLang="en-US" dirty="0">
                <a:effectLst>
                  <a:outerShdw blurRad="38100" dist="38100" dir="2700000" algn="tl">
                    <a:srgbClr val="000000">
                      <a:alpha val="43137"/>
                    </a:srgbClr>
                  </a:outerShdw>
                </a:effectLst>
              </a:rPr>
              <a:t>LXX: </a:t>
            </a:r>
            <a:r>
              <a:rPr lang="en-US" altLang="en-US" i="1" dirty="0" err="1">
                <a:effectLst>
                  <a:outerShdw blurRad="38100" dist="38100" dir="2700000" algn="tl">
                    <a:srgbClr val="000000">
                      <a:alpha val="43137"/>
                    </a:srgbClr>
                  </a:outerShdw>
                </a:effectLst>
              </a:rPr>
              <a:t>Zecharias</a:t>
            </a:r>
            <a:endParaRPr lang="en-US" altLang="en-US" i="1" dirty="0">
              <a:effectLst>
                <a:outerShdw blurRad="38100" dist="38100" dir="2700000" algn="tl">
                  <a:srgbClr val="000000">
                    <a:alpha val="43137"/>
                  </a:srgbClr>
                </a:outerShdw>
              </a:effectLst>
            </a:endParaRPr>
          </a:p>
          <a:p>
            <a:pPr marL="457200" indent="-457200">
              <a:spcBef>
                <a:spcPts val="0"/>
              </a:spcBef>
              <a:spcAft>
                <a:spcPts val="2400"/>
              </a:spcAft>
            </a:pPr>
            <a:r>
              <a:rPr lang="en-US" altLang="en-US" dirty="0">
                <a:effectLst>
                  <a:outerShdw blurRad="38100" dist="38100" dir="2700000" algn="tl">
                    <a:srgbClr val="000000">
                      <a:alpha val="43137"/>
                    </a:srgbClr>
                  </a:outerShdw>
                </a:effectLst>
              </a:rPr>
              <a:t>Latin: </a:t>
            </a:r>
            <a:r>
              <a:rPr lang="en-US" altLang="en-US" i="1" dirty="0" err="1">
                <a:effectLst>
                  <a:outerShdw blurRad="38100" dist="38100" dir="2700000" algn="tl">
                    <a:srgbClr val="000000">
                      <a:alpha val="43137"/>
                    </a:srgbClr>
                  </a:outerShdw>
                </a:effectLst>
              </a:rPr>
              <a:t>Zecharias</a:t>
            </a:r>
            <a:endParaRPr lang="en-US" altLang="en-US" i="1" dirty="0">
              <a:effectLst>
                <a:outerShdw blurRad="38100" dist="38100" dir="2700000" algn="tl">
                  <a:srgbClr val="000000">
                    <a:alpha val="43137"/>
                  </a:srgbClr>
                </a:outerShdw>
              </a:effectLst>
            </a:endParaRPr>
          </a:p>
          <a:p>
            <a:pPr marL="457200" indent="-457200">
              <a:spcBef>
                <a:spcPts val="0"/>
              </a:spcBef>
              <a:spcAft>
                <a:spcPts val="2400"/>
              </a:spcAft>
            </a:pPr>
            <a:r>
              <a:rPr lang="en-US" altLang="en-US" dirty="0">
                <a:effectLst>
                  <a:outerShdw blurRad="38100" dist="38100" dir="2700000" algn="tl">
                    <a:srgbClr val="000000">
                      <a:alpha val="43137"/>
                    </a:srgbClr>
                  </a:outerShdw>
                </a:effectLst>
              </a:rPr>
              <a:t>English: Zechariah</a:t>
            </a:r>
          </a:p>
          <a:p>
            <a:pPr marL="457200" indent="-457200">
              <a:spcBef>
                <a:spcPts val="0"/>
              </a:spcBef>
              <a:spcAft>
                <a:spcPts val="2400"/>
              </a:spcAft>
            </a:pPr>
            <a:r>
              <a:rPr lang="en-US" altLang="en-US" dirty="0">
                <a:effectLst>
                  <a:outerShdw blurRad="38100" dist="38100" dir="2700000" algn="tl">
                    <a:srgbClr val="000000">
                      <a:alpha val="43137"/>
                    </a:srgbClr>
                  </a:outerShdw>
                </a:effectLst>
              </a:rPr>
              <a:t>“Yahweh Remembers”</a:t>
            </a:r>
          </a:p>
        </p:txBody>
      </p:sp>
      <p:pic>
        <p:nvPicPr>
          <p:cNvPr id="6" name="Picture 2" descr="Zechariah - davidould.net">
            <a:extLst>
              <a:ext uri="{FF2B5EF4-FFF2-40B4-BE49-F238E27FC236}">
                <a16:creationId xmlns:a16="http://schemas.microsoft.com/office/drawing/2014/main" id="{FDD17D04-A940-4D75-99C3-E153B5B3097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3BE82DA-900E-49F4-95E3-459B5A335773}"/>
              </a:ext>
            </a:extLst>
          </p:cNvPr>
          <p:cNvSpPr>
            <a:spLocks noGrp="1" noChangeArrowheads="1"/>
          </p:cNvSpPr>
          <p:nvPr>
            <p:ph type="title"/>
          </p:nvPr>
        </p:nvSpPr>
        <p:spPr>
          <a:xfrm>
            <a:off x="4724400" y="228600"/>
            <a:ext cx="2743200" cy="914400"/>
          </a:xfrm>
        </p:spPr>
        <p:txBody>
          <a:bodyPr/>
          <a:lstStyle/>
          <a:p>
            <a:pPr algn="ctr"/>
            <a:r>
              <a:rPr lang="en-US" altLang="en-US" sz="3600" dirty="0">
                <a:effectLst>
                  <a:outerShdw blurRad="38100" dist="38100" dir="2700000" algn="tl">
                    <a:srgbClr val="000000">
                      <a:alpha val="43137"/>
                    </a:srgbClr>
                  </a:outerShdw>
                </a:effectLst>
              </a:rPr>
              <a:t>10. Message</a:t>
            </a:r>
          </a:p>
        </p:txBody>
      </p:sp>
      <p:sp>
        <p:nvSpPr>
          <p:cNvPr id="8195" name="Rectangle 3">
            <a:extLst>
              <a:ext uri="{FF2B5EF4-FFF2-40B4-BE49-F238E27FC236}">
                <a16:creationId xmlns:a16="http://schemas.microsoft.com/office/drawing/2014/main" id="{8751BC19-B818-42DD-8CD3-4D926749446C}"/>
              </a:ext>
            </a:extLst>
          </p:cNvPr>
          <p:cNvSpPr>
            <a:spLocks noGrp="1" noChangeArrowheads="1"/>
          </p:cNvSpPr>
          <p:nvPr>
            <p:ph idx="1"/>
          </p:nvPr>
        </p:nvSpPr>
        <p:spPr>
          <a:xfrm>
            <a:off x="1295400" y="1405934"/>
            <a:ext cx="9601200" cy="2209800"/>
          </a:xfrm>
        </p:spPr>
        <p:txBody>
          <a:bodyPr/>
          <a:lstStyle/>
          <a:p>
            <a:pPr marL="0" indent="0" algn="just">
              <a:buNone/>
            </a:pPr>
            <a:r>
              <a:rPr lang="en-US" altLang="en-US" dirty="0">
                <a:effectLst>
                  <a:outerShdw blurRad="38100" dist="38100" dir="2700000" algn="tl">
                    <a:srgbClr val="000000">
                      <a:alpha val="43137"/>
                    </a:srgbClr>
                  </a:outerShdw>
                </a:effectLst>
                <a:cs typeface="Calibri" panose="020F0502020204030204" pitchFamily="34" charset="0"/>
              </a:rPr>
              <a:t>The Messiah’s future restoration of Israel and millennial reign is depicted through various divine visions, responses, and burdens, and these are given to induce hope and obedience among the beleaguered remnant.</a:t>
            </a:r>
          </a:p>
        </p:txBody>
      </p:sp>
      <p:pic>
        <p:nvPicPr>
          <p:cNvPr id="4" name="Picture 2" descr="Zechariah - davidould.net">
            <a:extLst>
              <a:ext uri="{FF2B5EF4-FFF2-40B4-BE49-F238E27FC236}">
                <a16:creationId xmlns:a16="http://schemas.microsoft.com/office/drawing/2014/main" id="{78F9DEB6-C1F6-4F0B-8524-E78A7043828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4314739" y="3733800"/>
            <a:ext cx="3562523" cy="274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20692"/>
          </a:xfrm>
        </p:spPr>
        <p:txBody>
          <a:bodyPr/>
          <a:lstStyle/>
          <a:p>
            <a:pPr algn="ctr" eaLnBrk="1" hangingPunct="1"/>
            <a:r>
              <a:rPr lang="en-US" sz="3600" dirty="0">
                <a:effectLst>
                  <a:outerShdw blurRad="38100" dist="38100" dir="2700000" algn="tl">
                    <a:srgbClr val="000000">
                      <a:alpha val="43137"/>
                    </a:srgbClr>
                  </a:outerShdw>
                </a:effectLst>
              </a:rPr>
              <a:t>Introductory Matters</a:t>
            </a:r>
          </a:p>
        </p:txBody>
      </p:sp>
      <p:sp>
        <p:nvSpPr>
          <p:cNvPr id="92163" name="Rectangle 2051"/>
          <p:cNvSpPr>
            <a:spLocks noGrp="1" noChangeArrowheads="1"/>
          </p:cNvSpPr>
          <p:nvPr>
            <p:ph type="body" idx="1"/>
          </p:nvPr>
        </p:nvSpPr>
        <p:spPr>
          <a:xfrm>
            <a:off x="1523999" y="1142999"/>
            <a:ext cx="4953001" cy="5486401"/>
          </a:xfrm>
        </p:spPr>
        <p:txBody>
          <a:bodyPr/>
          <a:lstStyle/>
          <a:p>
            <a:pPr marL="514350" lvl="1" indent="-514350" eaLnBrk="1" hangingPunct="1">
              <a:spcBef>
                <a:spcPts val="0"/>
              </a:spcBef>
              <a:spcAft>
                <a:spcPts val="1800"/>
              </a:spcAft>
              <a:buClr>
                <a:schemeClr val="tx2"/>
              </a:buClr>
              <a:buSzPct val="100000"/>
              <a:buFont typeface="+mj-lt"/>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Occasion</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Structure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Message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Purposes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Themes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Unique characteristics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Genre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Christ in Zechariah</a:t>
            </a:r>
          </a:p>
        </p:txBody>
      </p:sp>
      <p:pic>
        <p:nvPicPr>
          <p:cNvPr id="5" name="Picture 2" descr="Zechariah - davidould.net">
            <a:extLst>
              <a:ext uri="{FF2B5EF4-FFF2-40B4-BE49-F238E27FC236}">
                <a16:creationId xmlns:a16="http://schemas.microsoft.com/office/drawing/2014/main" id="{31CB73C8-441C-408D-A78B-F610C665E11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845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115429C6-C115-4B73-8D0F-F35B0801F979}"/>
              </a:ext>
            </a:extLst>
          </p:cNvPr>
          <p:cNvSpPr>
            <a:spLocks noGrp="1" noChangeArrowheads="1"/>
          </p:cNvSpPr>
          <p:nvPr>
            <p:ph type="title"/>
          </p:nvPr>
        </p:nvSpPr>
        <p:spPr>
          <a:xfrm>
            <a:off x="4686300" y="228600"/>
            <a:ext cx="2819400" cy="914400"/>
          </a:xfrm>
        </p:spPr>
        <p:txBody>
          <a:bodyPr/>
          <a:lstStyle/>
          <a:p>
            <a:pPr algn="ctr"/>
            <a:r>
              <a:rPr lang="en-US" altLang="en-US" sz="3600" dirty="0">
                <a:effectLst>
                  <a:outerShdw blurRad="38100" dist="38100" dir="2700000" algn="tl">
                    <a:srgbClr val="000000">
                      <a:alpha val="43137"/>
                    </a:srgbClr>
                  </a:outerShdw>
                </a:effectLst>
              </a:rPr>
              <a:t>11. Purposes</a:t>
            </a:r>
          </a:p>
        </p:txBody>
      </p:sp>
      <p:sp>
        <p:nvSpPr>
          <p:cNvPr id="9219" name="Rectangle 3">
            <a:extLst>
              <a:ext uri="{FF2B5EF4-FFF2-40B4-BE49-F238E27FC236}">
                <a16:creationId xmlns:a16="http://schemas.microsoft.com/office/drawing/2014/main" id="{A363A858-DDCC-455C-A3F2-AA499D97F1FA}"/>
              </a:ext>
            </a:extLst>
          </p:cNvPr>
          <p:cNvSpPr>
            <a:spLocks noGrp="1" noChangeArrowheads="1"/>
          </p:cNvSpPr>
          <p:nvPr>
            <p:ph idx="1"/>
          </p:nvPr>
        </p:nvSpPr>
        <p:spPr>
          <a:xfrm>
            <a:off x="1371600" y="1143000"/>
            <a:ext cx="9448800" cy="3581400"/>
          </a:xfrm>
        </p:spPr>
        <p:txBody>
          <a:bodyPr/>
          <a:lstStyle/>
          <a:p>
            <a:pPr marL="457200" lvl="1" indent="-457200" algn="just" eaLnBrk="1" hangingPunct="1">
              <a:spcBef>
                <a:spcPts val="0"/>
              </a:spcBef>
              <a:spcAft>
                <a:spcPts val="2400"/>
              </a:spcAft>
              <a:buClr>
                <a:srgbClr val="FF66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To encourage the returnees to rebuild the Temple</a:t>
            </a:r>
          </a:p>
          <a:p>
            <a:pPr marL="457200" lvl="1" indent="-457200" algn="just" eaLnBrk="1" hangingPunct="1">
              <a:spcBef>
                <a:spcPts val="0"/>
              </a:spcBef>
              <a:spcAft>
                <a:spcPts val="2400"/>
              </a:spcAft>
              <a:buClr>
                <a:srgbClr val="FF66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To provide eschatological hope in the challenging post-exilic world</a:t>
            </a:r>
          </a:p>
          <a:p>
            <a:pPr marL="457200" lvl="1" indent="-457200" algn="just" eaLnBrk="1" hangingPunct="1">
              <a:spcBef>
                <a:spcPts val="0"/>
              </a:spcBef>
              <a:spcAft>
                <a:spcPts val="2400"/>
              </a:spcAft>
              <a:buClr>
                <a:srgbClr val="FF66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To prepare the returnees for Temple worship</a:t>
            </a:r>
          </a:p>
          <a:p>
            <a:pPr marL="457200" lvl="1" indent="-457200" algn="just" eaLnBrk="1" hangingPunct="1">
              <a:spcBef>
                <a:spcPts val="0"/>
              </a:spcBef>
              <a:spcAft>
                <a:spcPts val="2400"/>
              </a:spcAft>
              <a:buClr>
                <a:srgbClr val="FF66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To exhort the returnees toward covenant obedience</a:t>
            </a:r>
          </a:p>
        </p:txBody>
      </p:sp>
      <p:pic>
        <p:nvPicPr>
          <p:cNvPr id="4" name="Picture 2" descr="Zechariah - davidould.net">
            <a:extLst>
              <a:ext uri="{FF2B5EF4-FFF2-40B4-BE49-F238E27FC236}">
                <a16:creationId xmlns:a16="http://schemas.microsoft.com/office/drawing/2014/main" id="{32EC8059-4171-4891-99C2-B777BA33EDA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4908493" y="4724400"/>
            <a:ext cx="2375015"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1066800" y="411480"/>
          <a:ext cx="10058400" cy="6035040"/>
        </p:xfrm>
        <a:graphic>
          <a:graphicData uri="http://schemas.openxmlformats.org/drawingml/2006/table">
            <a:tbl>
              <a:tblPr firstRow="1" bandRow="1">
                <a:tableStyleId>{5C22544A-7EE6-4342-B048-85BDC9FD1C3A}</a:tableStyleId>
              </a:tblPr>
              <a:tblGrid>
                <a:gridCol w="5029200">
                  <a:extLst>
                    <a:ext uri="{9D8B030D-6E8A-4147-A177-3AD203B41FA5}">
                      <a16:colId xmlns:a16="http://schemas.microsoft.com/office/drawing/2014/main" val="690753193"/>
                    </a:ext>
                  </a:extLst>
                </a:gridCol>
                <a:gridCol w="5029200">
                  <a:extLst>
                    <a:ext uri="{9D8B030D-6E8A-4147-A177-3AD203B41FA5}">
                      <a16:colId xmlns:a16="http://schemas.microsoft.com/office/drawing/2014/main" val="286287145"/>
                    </a:ext>
                  </a:extLst>
                </a:gridCol>
              </a:tblGrid>
              <a:tr h="914400">
                <a:tc gridSpan="2">
                  <a:txBody>
                    <a:bodyPr/>
                    <a:lstStyle/>
                    <a:p>
                      <a:pPr algn="ct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Haggai vs. Zechariah</a:t>
                      </a: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HAGGAI</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2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ZECHARIAH</a:t>
                      </a:r>
                    </a:p>
                  </a:txBody>
                  <a:tcPr anchor="ctr" horzOverflow="overflow"/>
                </a:tc>
                <a:extLst>
                  <a:ext uri="{0D108BD9-81ED-4DB2-BD59-A6C34878D82A}">
                    <a16:rowId xmlns:a16="http://schemas.microsoft.com/office/drawing/2014/main" val="1318531292"/>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461963"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Exhortation</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461963"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Encouragement</a:t>
                      </a:r>
                    </a:p>
                  </a:txBody>
                  <a:tcPr anchor="ctr" horzOverflow="overflow"/>
                </a:tc>
                <a:extLst>
                  <a:ext uri="{0D108BD9-81ED-4DB2-BD59-A6C34878D82A}">
                    <a16:rowId xmlns:a16="http://schemas.microsoft.com/office/drawing/2014/main" val="777567912"/>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461963"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More concrete</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461963"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More abstract</a:t>
                      </a:r>
                    </a:p>
                  </a:txBody>
                  <a:tcPr anchor="ctr" horzOverflow="overflow"/>
                </a:tc>
                <a:extLst>
                  <a:ext uri="{0D108BD9-81ED-4DB2-BD59-A6C34878D82A}">
                    <a16:rowId xmlns:a16="http://schemas.microsoft.com/office/drawing/2014/main" val="2088523037"/>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461963"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Concise</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461963"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Expanded</a:t>
                      </a:r>
                    </a:p>
                  </a:txBody>
                  <a:tcPr anchor="ctr" horzOverflow="overflow"/>
                </a:tc>
                <a:extLst>
                  <a:ext uri="{0D108BD9-81ED-4DB2-BD59-A6C34878D82A}">
                    <a16:rowId xmlns:a16="http://schemas.microsoft.com/office/drawing/2014/main" val="3167288718"/>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461963"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Present concern</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461963"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Future concern</a:t>
                      </a:r>
                    </a:p>
                  </a:txBody>
                  <a:tcPr anchor="ctr" horzOverflow="overflow"/>
                </a:tc>
                <a:extLst>
                  <a:ext uri="{0D108BD9-81ED-4DB2-BD59-A6C34878D82A}">
                    <a16:rowId xmlns:a16="http://schemas.microsoft.com/office/drawing/2014/main" val="1287159523"/>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461963"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Take part!</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461963"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Take heart!</a:t>
                      </a:r>
                    </a:p>
                  </a:txBody>
                  <a:tcPr anchor="ctr" horzOverflow="overflow"/>
                </a:tc>
                <a:extLst>
                  <a:ext uri="{0D108BD9-81ED-4DB2-BD59-A6C34878D82A}">
                    <a16:rowId xmlns:a16="http://schemas.microsoft.com/office/drawing/2014/main" val="1793763941"/>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461963"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Older activist</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461963"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Younger missionary</a:t>
                      </a:r>
                    </a:p>
                  </a:txBody>
                  <a:tcPr anchor="ctr" horzOverflow="overflow"/>
                </a:tc>
                <a:extLst>
                  <a:ext uri="{0D108BD9-81ED-4DB2-BD59-A6C34878D82A}">
                    <a16:rowId xmlns:a16="http://schemas.microsoft.com/office/drawing/2014/main" val="2987168103"/>
                  </a:ext>
                </a:extLst>
              </a:tr>
              <a:tr h="64008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Wilkinson and Boa, </a:t>
                      </a:r>
                      <a:r>
                        <a:rPr lang="en-US" i="1" dirty="0">
                          <a:latin typeface="Calibri" panose="020F0502020204030204" pitchFamily="34" charset="0"/>
                          <a:cs typeface="Calibri" panose="020F0502020204030204" pitchFamily="34" charset="0"/>
                        </a:rPr>
                        <a:t>Talk Thru the Bi</a:t>
                      </a:r>
                      <a:r>
                        <a:rPr lang="en-US" dirty="0">
                          <a:latin typeface="Calibri" panose="020F0502020204030204" pitchFamily="34" charset="0"/>
                          <a:cs typeface="Calibri" panose="020F0502020204030204" pitchFamily="34" charset="0"/>
                        </a:rPr>
                        <a:t>ble, p. 291</a:t>
                      </a:r>
                    </a:p>
                  </a:txBody>
                  <a:tcPr anchor="ctr" horzOverflow="overflow"/>
                </a:tc>
                <a:tc hMerge="1">
                  <a:txBody>
                    <a:bodyPr/>
                    <a:lstStyle/>
                    <a:p>
                      <a:endParaRPr lang="en-US" dirty="0"/>
                    </a:p>
                  </a:txBody>
                  <a:tcPr horzOverflow="overflow"/>
                </a:tc>
                <a:extLst>
                  <a:ext uri="{0D108BD9-81ED-4DB2-BD59-A6C34878D82A}">
                    <a16:rowId xmlns:a16="http://schemas.microsoft.com/office/drawing/2014/main" val="2613187892"/>
                  </a:ext>
                </a:extLst>
              </a:tr>
            </a:tbl>
          </a:graphicData>
        </a:graphic>
      </p:graphicFrame>
    </p:spTree>
    <p:extLst>
      <p:ext uri="{BB962C8B-B14F-4D97-AF65-F5344CB8AC3E}">
        <p14:creationId xmlns:p14="http://schemas.microsoft.com/office/powerpoint/2010/main" val="4020720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20692"/>
          </a:xfrm>
        </p:spPr>
        <p:txBody>
          <a:bodyPr/>
          <a:lstStyle/>
          <a:p>
            <a:pPr algn="ctr" eaLnBrk="1" hangingPunct="1"/>
            <a:r>
              <a:rPr lang="en-US" sz="3600" dirty="0">
                <a:effectLst>
                  <a:outerShdw blurRad="38100" dist="38100" dir="2700000" algn="tl">
                    <a:srgbClr val="000000">
                      <a:alpha val="43137"/>
                    </a:srgbClr>
                  </a:outerShdw>
                </a:effectLst>
              </a:rPr>
              <a:t>Introductory Matters</a:t>
            </a:r>
          </a:p>
        </p:txBody>
      </p:sp>
      <p:sp>
        <p:nvSpPr>
          <p:cNvPr id="92163" name="Rectangle 2051"/>
          <p:cNvSpPr>
            <a:spLocks noGrp="1" noChangeArrowheads="1"/>
          </p:cNvSpPr>
          <p:nvPr>
            <p:ph type="body" idx="1"/>
          </p:nvPr>
        </p:nvSpPr>
        <p:spPr>
          <a:xfrm>
            <a:off x="1523999" y="1142999"/>
            <a:ext cx="4953001" cy="5486401"/>
          </a:xfrm>
        </p:spPr>
        <p:txBody>
          <a:bodyPr/>
          <a:lstStyle/>
          <a:p>
            <a:pPr marL="514350" lvl="1" indent="-514350" eaLnBrk="1" hangingPunct="1">
              <a:spcBef>
                <a:spcPts val="0"/>
              </a:spcBef>
              <a:spcAft>
                <a:spcPts val="1800"/>
              </a:spcAft>
              <a:buClr>
                <a:schemeClr val="tx2"/>
              </a:buClr>
              <a:buSzPct val="100000"/>
              <a:buFont typeface="+mj-lt"/>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Occasion</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Structure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Message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Purposes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Themes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Unique characteristics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Genre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Christ in Zechariah</a:t>
            </a:r>
          </a:p>
        </p:txBody>
      </p:sp>
      <p:pic>
        <p:nvPicPr>
          <p:cNvPr id="5" name="Picture 2" descr="Zechariah - davidould.net">
            <a:extLst>
              <a:ext uri="{FF2B5EF4-FFF2-40B4-BE49-F238E27FC236}">
                <a16:creationId xmlns:a16="http://schemas.microsoft.com/office/drawing/2014/main" id="{31CB73C8-441C-408D-A78B-F610C665E11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073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8C59FAFD-7DC3-44AA-A1B0-B019714726FF}"/>
              </a:ext>
            </a:extLst>
          </p:cNvPr>
          <p:cNvSpPr>
            <a:spLocks noGrp="1" noChangeArrowheads="1"/>
          </p:cNvSpPr>
          <p:nvPr>
            <p:ph type="title"/>
          </p:nvPr>
        </p:nvSpPr>
        <p:spPr>
          <a:xfrm>
            <a:off x="4686300" y="228600"/>
            <a:ext cx="2819400" cy="914400"/>
          </a:xfrm>
        </p:spPr>
        <p:txBody>
          <a:bodyPr/>
          <a:lstStyle/>
          <a:p>
            <a:pPr algn="ctr"/>
            <a:r>
              <a:rPr lang="en-US" altLang="en-US" sz="3600" dirty="0">
                <a:effectLst>
                  <a:outerShdw blurRad="38100" dist="38100" dir="2700000" algn="tl">
                    <a:srgbClr val="000000">
                      <a:alpha val="43137"/>
                    </a:srgbClr>
                  </a:outerShdw>
                </a:effectLst>
              </a:rPr>
              <a:t>12.Themes</a:t>
            </a:r>
          </a:p>
        </p:txBody>
      </p:sp>
      <p:sp>
        <p:nvSpPr>
          <p:cNvPr id="11267" name="Rectangle 3">
            <a:extLst>
              <a:ext uri="{FF2B5EF4-FFF2-40B4-BE49-F238E27FC236}">
                <a16:creationId xmlns:a16="http://schemas.microsoft.com/office/drawing/2014/main" id="{551F23DB-F1EA-4DE0-9DBB-317287E08DCD}"/>
              </a:ext>
            </a:extLst>
          </p:cNvPr>
          <p:cNvSpPr>
            <a:spLocks noGrp="1" noChangeArrowheads="1"/>
          </p:cNvSpPr>
          <p:nvPr>
            <p:ph idx="1"/>
          </p:nvPr>
        </p:nvSpPr>
        <p:spPr>
          <a:xfrm>
            <a:off x="1101528" y="1524000"/>
            <a:ext cx="4156271" cy="4114800"/>
          </a:xfrm>
        </p:spPr>
        <p:txBody>
          <a:bodyPr/>
          <a:lstStyle/>
          <a:p>
            <a:pPr marL="457200" lvl="1" indent="-457200" algn="just" eaLnBrk="1" hangingPunct="1">
              <a:spcBef>
                <a:spcPts val="0"/>
              </a:spcBef>
              <a:spcAft>
                <a:spcPts val="2400"/>
              </a:spcAft>
              <a:buClr>
                <a:srgbClr val="FF66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1</a:t>
            </a:r>
            <a:r>
              <a:rPr lang="en-US" altLang="en-US" baseline="30000" dirty="0">
                <a:effectLst>
                  <a:outerShdw blurRad="38100" dist="38100" dir="2700000" algn="tl">
                    <a:srgbClr val="000000">
                      <a:alpha val="43137"/>
                    </a:srgbClr>
                  </a:outerShdw>
                </a:effectLst>
                <a:cs typeface="Calibri" panose="020F0502020204030204" pitchFamily="34" charset="0"/>
              </a:rPr>
              <a:t>st</a:t>
            </a:r>
            <a:r>
              <a:rPr lang="en-US" altLang="en-US" dirty="0">
                <a:effectLst>
                  <a:outerShdw blurRad="38100" dist="38100" dir="2700000" algn="tl">
                    <a:srgbClr val="000000">
                      <a:alpha val="43137"/>
                    </a:srgbClr>
                  </a:outerShdw>
                </a:effectLst>
                <a:cs typeface="Calibri" panose="020F0502020204030204" pitchFamily="34" charset="0"/>
              </a:rPr>
              <a:t> and 2</a:t>
            </a:r>
            <a:r>
              <a:rPr lang="en-US" altLang="en-US" baseline="30000" dirty="0">
                <a:effectLst>
                  <a:outerShdw blurRad="38100" dist="38100" dir="2700000" algn="tl">
                    <a:srgbClr val="000000">
                      <a:alpha val="43137"/>
                    </a:srgbClr>
                  </a:outerShdw>
                </a:effectLst>
                <a:cs typeface="Calibri" panose="020F0502020204030204" pitchFamily="34" charset="0"/>
              </a:rPr>
              <a:t>nd</a:t>
            </a:r>
            <a:r>
              <a:rPr lang="en-US" altLang="en-US" dirty="0">
                <a:effectLst>
                  <a:outerShdw blurRad="38100" dist="38100" dir="2700000" algn="tl">
                    <a:srgbClr val="000000">
                      <a:alpha val="43137"/>
                    </a:srgbClr>
                  </a:outerShdw>
                </a:effectLst>
                <a:cs typeface="Calibri" panose="020F0502020204030204" pitchFamily="34" charset="0"/>
              </a:rPr>
              <a:t> advents</a:t>
            </a:r>
          </a:p>
          <a:p>
            <a:pPr marL="457200" lvl="1" indent="-457200" algn="just" eaLnBrk="1" hangingPunct="1">
              <a:spcBef>
                <a:spcPts val="0"/>
              </a:spcBef>
              <a:spcAft>
                <a:spcPts val="2400"/>
              </a:spcAft>
              <a:buClr>
                <a:srgbClr val="FF66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Temple</a:t>
            </a:r>
          </a:p>
          <a:p>
            <a:pPr marL="457200" lvl="1" indent="-457200" algn="just" eaLnBrk="1" hangingPunct="1">
              <a:spcBef>
                <a:spcPts val="0"/>
              </a:spcBef>
              <a:spcAft>
                <a:spcPts val="2400"/>
              </a:spcAft>
              <a:buClr>
                <a:srgbClr val="FF66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Israel’s Eschatology</a:t>
            </a:r>
          </a:p>
          <a:p>
            <a:pPr marL="457200" lvl="1" indent="-457200" algn="just" eaLnBrk="1" hangingPunct="1">
              <a:spcBef>
                <a:spcPts val="0"/>
              </a:spcBef>
              <a:spcAft>
                <a:spcPts val="2400"/>
              </a:spcAft>
              <a:buClr>
                <a:srgbClr val="FF66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Israel’s elect status</a:t>
            </a:r>
          </a:p>
          <a:p>
            <a:pPr marL="457200" lvl="1" indent="-457200" algn="just" eaLnBrk="1" hangingPunct="1">
              <a:spcBef>
                <a:spcPts val="0"/>
              </a:spcBef>
              <a:spcAft>
                <a:spcPts val="2400"/>
              </a:spcAft>
              <a:buClr>
                <a:srgbClr val="FF66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Covenant renewal</a:t>
            </a:r>
          </a:p>
        </p:txBody>
      </p:sp>
      <p:pic>
        <p:nvPicPr>
          <p:cNvPr id="5" name="Picture 2" descr="Zechariah - davidould.net">
            <a:extLst>
              <a:ext uri="{FF2B5EF4-FFF2-40B4-BE49-F238E27FC236}">
                <a16:creationId xmlns:a16="http://schemas.microsoft.com/office/drawing/2014/main" id="{4D46A6B8-D9E6-43B7-9218-00281393999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934203"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25345494"/>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20692"/>
          </a:xfrm>
        </p:spPr>
        <p:txBody>
          <a:bodyPr/>
          <a:lstStyle/>
          <a:p>
            <a:pPr algn="ctr" eaLnBrk="1" hangingPunct="1"/>
            <a:r>
              <a:rPr lang="en-US" sz="3600" dirty="0">
                <a:effectLst>
                  <a:outerShdw blurRad="38100" dist="38100" dir="2700000" algn="tl">
                    <a:srgbClr val="000000">
                      <a:alpha val="43137"/>
                    </a:srgbClr>
                  </a:outerShdw>
                </a:effectLst>
              </a:rPr>
              <a:t>Introductory Matters</a:t>
            </a:r>
          </a:p>
        </p:txBody>
      </p:sp>
      <p:sp>
        <p:nvSpPr>
          <p:cNvPr id="92163" name="Rectangle 2051"/>
          <p:cNvSpPr>
            <a:spLocks noGrp="1" noChangeArrowheads="1"/>
          </p:cNvSpPr>
          <p:nvPr>
            <p:ph type="body" idx="1"/>
          </p:nvPr>
        </p:nvSpPr>
        <p:spPr>
          <a:xfrm>
            <a:off x="1523999" y="1142999"/>
            <a:ext cx="4953001" cy="5486401"/>
          </a:xfrm>
        </p:spPr>
        <p:txBody>
          <a:bodyPr/>
          <a:lstStyle/>
          <a:p>
            <a:pPr marL="514350" lvl="1" indent="-514350" eaLnBrk="1" hangingPunct="1">
              <a:spcBef>
                <a:spcPts val="0"/>
              </a:spcBef>
              <a:spcAft>
                <a:spcPts val="1800"/>
              </a:spcAft>
              <a:buClr>
                <a:schemeClr val="tx2"/>
              </a:buClr>
              <a:buSzPct val="100000"/>
              <a:buFont typeface="+mj-lt"/>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Occasion</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Structure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Message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Purposes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Themes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Unique characteristics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Genre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Christ in Zechariah</a:t>
            </a:r>
          </a:p>
        </p:txBody>
      </p:sp>
      <p:pic>
        <p:nvPicPr>
          <p:cNvPr id="5" name="Picture 2" descr="Zechariah - davidould.net">
            <a:extLst>
              <a:ext uri="{FF2B5EF4-FFF2-40B4-BE49-F238E27FC236}">
                <a16:creationId xmlns:a16="http://schemas.microsoft.com/office/drawing/2014/main" id="{31CB73C8-441C-408D-A78B-F610C665E11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842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0B7C56B-89DC-4CF2-B515-DF0BE4024630}"/>
              </a:ext>
            </a:extLst>
          </p:cNvPr>
          <p:cNvSpPr>
            <a:spLocks noGrp="1" noChangeArrowheads="1"/>
          </p:cNvSpPr>
          <p:nvPr>
            <p:ph type="title"/>
          </p:nvPr>
        </p:nvSpPr>
        <p:spPr>
          <a:xfrm>
            <a:off x="3505200" y="228600"/>
            <a:ext cx="5181600" cy="914400"/>
          </a:xfrm>
        </p:spPr>
        <p:txBody>
          <a:bodyPr/>
          <a:lstStyle/>
          <a:p>
            <a:pPr algn="ctr"/>
            <a:r>
              <a:rPr lang="en-US" altLang="en-US" sz="3600" dirty="0">
                <a:effectLst>
                  <a:outerShdw blurRad="38100" dist="38100" dir="2700000" algn="tl">
                    <a:srgbClr val="000000">
                      <a:alpha val="43137"/>
                    </a:srgbClr>
                  </a:outerShdw>
                </a:effectLst>
              </a:rPr>
              <a:t>13. Unique Characteristics</a:t>
            </a:r>
          </a:p>
        </p:txBody>
      </p:sp>
      <p:sp>
        <p:nvSpPr>
          <p:cNvPr id="7" name="Rectangle 3">
            <a:extLst>
              <a:ext uri="{FF2B5EF4-FFF2-40B4-BE49-F238E27FC236}">
                <a16:creationId xmlns:a16="http://schemas.microsoft.com/office/drawing/2014/main" id="{9B8CDFF9-ED46-4062-BB32-E2779C84D2BF}"/>
              </a:ext>
            </a:extLst>
          </p:cNvPr>
          <p:cNvSpPr>
            <a:spLocks noGrp="1" noChangeArrowheads="1"/>
          </p:cNvSpPr>
          <p:nvPr>
            <p:ph idx="1"/>
          </p:nvPr>
        </p:nvSpPr>
        <p:spPr>
          <a:xfrm>
            <a:off x="609600" y="1371600"/>
            <a:ext cx="5105400" cy="3505200"/>
          </a:xfrm>
        </p:spPr>
        <p:txBody>
          <a:bodyPr>
            <a:noAutofit/>
          </a:bodyPr>
          <a:lstStyle/>
          <a:p>
            <a:pPr marL="457200" lvl="1" indent="-457200">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ea typeface="+mn-ea"/>
                <a:cs typeface="Calibri" panose="020F0502020204030204" pitchFamily="34" charset="0"/>
              </a:rPr>
              <a:t>Interpreting angel</a:t>
            </a:r>
          </a:p>
          <a:p>
            <a:pPr marL="457200" lvl="1" indent="-457200">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ea typeface="+mn-ea"/>
                <a:cs typeface="Calibri" panose="020F0502020204030204" pitchFamily="34" charset="0"/>
              </a:rPr>
              <a:t>Longest minor prophet</a:t>
            </a:r>
          </a:p>
          <a:p>
            <a:pPr marL="457200" lvl="1" indent="-457200">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ea typeface="+mn-ea"/>
                <a:cs typeface="Calibri" panose="020F0502020204030204" pitchFamily="34" charset="0"/>
              </a:rPr>
              <a:t>Messianic prophecies</a:t>
            </a:r>
          </a:p>
          <a:p>
            <a:pPr marL="457200" lvl="1" indent="-457200">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ea typeface="+mn-ea"/>
                <a:cs typeface="Calibri" panose="020F0502020204030204" pitchFamily="34" charset="0"/>
              </a:rPr>
              <a:t>Multiplicity of literary styles</a:t>
            </a:r>
          </a:p>
          <a:p>
            <a:pPr marL="457200" lvl="1" indent="-457200">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ea typeface="+mn-ea"/>
                <a:cs typeface="Calibri" panose="020F0502020204030204" pitchFamily="34" charset="0"/>
              </a:rPr>
              <a:t>Times of the Gentiles</a:t>
            </a:r>
          </a:p>
          <a:p>
            <a:pPr marL="457200" lvl="1" indent="-457200">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ea typeface="+mn-ea"/>
                <a:cs typeface="Calibri" panose="020F0502020204030204" pitchFamily="34" charset="0"/>
              </a:rPr>
              <a:t>Israel’s Eschatology</a:t>
            </a:r>
          </a:p>
        </p:txBody>
      </p:sp>
      <p:sp>
        <p:nvSpPr>
          <p:cNvPr id="8" name="Rectangle 3">
            <a:extLst>
              <a:ext uri="{FF2B5EF4-FFF2-40B4-BE49-F238E27FC236}">
                <a16:creationId xmlns:a16="http://schemas.microsoft.com/office/drawing/2014/main" id="{316042DB-4E4E-4ECE-813A-38D1549774FE}"/>
              </a:ext>
            </a:extLst>
          </p:cNvPr>
          <p:cNvSpPr txBox="1">
            <a:spLocks noChangeArrowheads="1"/>
          </p:cNvSpPr>
          <p:nvPr/>
        </p:nvSpPr>
        <p:spPr bwMode="auto">
          <a:xfrm>
            <a:off x="6705599" y="1371600"/>
            <a:ext cx="4920343" cy="3505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8788" lvl="1" indent="-458788">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cs typeface="Calibri" panose="020F0502020204030204" pitchFamily="34" charset="0"/>
              </a:rPr>
              <a:t>Two burdens focused upon in the passion narratives</a:t>
            </a:r>
          </a:p>
          <a:p>
            <a:pPr marL="458788" lvl="1" indent="-458788">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cs typeface="Calibri" panose="020F0502020204030204" pitchFamily="34" charset="0"/>
              </a:rPr>
              <a:t>Third most alluded to book in the Apocalypse</a:t>
            </a:r>
          </a:p>
          <a:p>
            <a:pPr marL="458788" lvl="1" indent="-458788">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cs typeface="Calibri" panose="020F0502020204030204" pitchFamily="34" charset="0"/>
              </a:rPr>
              <a:t>Imputation (3:1-5)</a:t>
            </a:r>
          </a:p>
          <a:p>
            <a:pPr marL="458788" lvl="1" indent="-458788">
              <a:spcBef>
                <a:spcPts val="0"/>
              </a:spcBef>
              <a:spcAft>
                <a:spcPts val="1200"/>
              </a:spcAft>
              <a:buClr>
                <a:schemeClr val="tx2"/>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cs typeface="Calibri" panose="020F0502020204030204" pitchFamily="34" charset="0"/>
              </a:rPr>
              <a:t>Summation of prophetic themes</a:t>
            </a:r>
          </a:p>
        </p:txBody>
      </p:sp>
      <p:pic>
        <p:nvPicPr>
          <p:cNvPr id="9" name="Picture 2" descr="Zechariah - davidould.net">
            <a:extLst>
              <a:ext uri="{FF2B5EF4-FFF2-40B4-BE49-F238E27FC236}">
                <a16:creationId xmlns:a16="http://schemas.microsoft.com/office/drawing/2014/main" id="{8A666D99-BB1E-44E9-8146-86D05E6F2D8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4908494" y="4876800"/>
            <a:ext cx="2375012"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68B214-9389-49C8-ADFF-108E00E2938E}"/>
              </a:ext>
            </a:extLst>
          </p:cNvPr>
          <p:cNvPicPr>
            <a:picLocks noChangeAspect="1"/>
          </p:cNvPicPr>
          <p:nvPr/>
        </p:nvPicPr>
        <p:blipFill>
          <a:blip r:embed="rId2"/>
          <a:stretch>
            <a:fillRect/>
          </a:stretch>
        </p:blipFill>
        <p:spPr>
          <a:xfrm>
            <a:off x="1636389" y="152116"/>
            <a:ext cx="8919221" cy="6553768"/>
          </a:xfrm>
          <a:prstGeom prst="rect">
            <a:avLst/>
          </a:prstGeom>
        </p:spPr>
      </p:pic>
    </p:spTree>
    <p:extLst>
      <p:ext uri="{BB962C8B-B14F-4D97-AF65-F5344CB8AC3E}">
        <p14:creationId xmlns:p14="http://schemas.microsoft.com/office/powerpoint/2010/main" val="222068588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599"/>
            <a:ext cx="7772400" cy="929081"/>
          </a:xfrm>
        </p:spPr>
        <p:txBody>
          <a:bodyPr/>
          <a:lstStyle/>
          <a:p>
            <a:pPr algn="ctr" eaLnBrk="1" hangingPunct="1"/>
            <a:r>
              <a:rPr lang="en-US" sz="3600" dirty="0">
                <a:effectLst>
                  <a:outerShdw blurRad="38100" dist="38100" dir="2700000" algn="tl">
                    <a:srgbClr val="000000">
                      <a:alpha val="43137"/>
                    </a:srgbClr>
                  </a:outerShdw>
                </a:effectLst>
              </a:rPr>
              <a:t>Introductory Matters</a:t>
            </a:r>
          </a:p>
        </p:txBody>
      </p:sp>
      <p:sp>
        <p:nvSpPr>
          <p:cNvPr id="92163" name="Rectangle 2051"/>
          <p:cNvSpPr>
            <a:spLocks noGrp="1" noChangeArrowheads="1"/>
          </p:cNvSpPr>
          <p:nvPr>
            <p:ph type="body" idx="1"/>
          </p:nvPr>
        </p:nvSpPr>
        <p:spPr>
          <a:xfrm>
            <a:off x="1524000" y="1157680"/>
            <a:ext cx="4987729" cy="5090720"/>
          </a:xfrm>
        </p:spPr>
        <p:txBody>
          <a:bodyPr/>
          <a:lstStyle/>
          <a:p>
            <a:pPr marL="457200" lvl="1" indent="-457200" eaLnBrk="1" hangingPunct="1">
              <a:spcBef>
                <a:spcPts val="0"/>
              </a:spcBef>
              <a:spcAft>
                <a:spcPts val="1800"/>
              </a:spcAft>
              <a:buClr>
                <a:schemeClr val="tx2"/>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Title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Authorship</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Biography</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Scope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Date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Audience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 of </a:t>
            </a:r>
            <a:r>
              <a:rPr lang="en-US" dirty="0">
                <a:effectLst>
                  <a:outerShdw blurRad="38100" dist="38100" dir="2700000" algn="tl">
                    <a:srgbClr val="000000">
                      <a:alpha val="43137"/>
                    </a:srgbClr>
                  </a:outerShdw>
                </a:effectLst>
                <a:cs typeface="Calibri" panose="020F0502020204030204" pitchFamily="34" charset="0"/>
              </a:rPr>
              <a:t>writing</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26" name="Picture 2" descr="Zechariah - davidould.net">
            <a:extLst>
              <a:ext uri="{FF2B5EF4-FFF2-40B4-BE49-F238E27FC236}">
                <a16:creationId xmlns:a16="http://schemas.microsoft.com/office/drawing/2014/main" id="{47CCAE50-321B-4AB3-80E4-4F8C8688725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812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4KINGS"/>
          <p:cNvPicPr>
            <a:picLocks noChangeAspect="1" noChangeArrowheads="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57756" y="137160"/>
            <a:ext cx="847648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04933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20692"/>
          </a:xfrm>
        </p:spPr>
        <p:txBody>
          <a:bodyPr/>
          <a:lstStyle/>
          <a:p>
            <a:pPr algn="ctr" eaLnBrk="1" hangingPunct="1"/>
            <a:r>
              <a:rPr lang="en-US" sz="3600" dirty="0">
                <a:effectLst>
                  <a:outerShdw blurRad="38100" dist="38100" dir="2700000" algn="tl">
                    <a:srgbClr val="000000">
                      <a:alpha val="43137"/>
                    </a:srgbClr>
                  </a:outerShdw>
                </a:effectLst>
              </a:rPr>
              <a:t>Introductory Matters</a:t>
            </a:r>
          </a:p>
        </p:txBody>
      </p:sp>
      <p:sp>
        <p:nvSpPr>
          <p:cNvPr id="92163" name="Rectangle 2051"/>
          <p:cNvSpPr>
            <a:spLocks noGrp="1" noChangeArrowheads="1"/>
          </p:cNvSpPr>
          <p:nvPr>
            <p:ph type="body" idx="1"/>
          </p:nvPr>
        </p:nvSpPr>
        <p:spPr>
          <a:xfrm>
            <a:off x="1523999" y="1142999"/>
            <a:ext cx="4953001" cy="5486401"/>
          </a:xfrm>
        </p:spPr>
        <p:txBody>
          <a:bodyPr/>
          <a:lstStyle/>
          <a:p>
            <a:pPr marL="514350" lvl="1" indent="-514350" eaLnBrk="1" hangingPunct="1">
              <a:spcBef>
                <a:spcPts val="0"/>
              </a:spcBef>
              <a:spcAft>
                <a:spcPts val="1800"/>
              </a:spcAft>
              <a:buClr>
                <a:schemeClr val="tx2"/>
              </a:buClr>
              <a:buSzPct val="100000"/>
              <a:buFont typeface="+mj-lt"/>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Occasion</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Structure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Message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Purposes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Themes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Unique characteristics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Genre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Christ in Zechariah</a:t>
            </a:r>
          </a:p>
        </p:txBody>
      </p:sp>
      <p:pic>
        <p:nvPicPr>
          <p:cNvPr id="5" name="Picture 2" descr="Zechariah - davidould.net">
            <a:extLst>
              <a:ext uri="{FF2B5EF4-FFF2-40B4-BE49-F238E27FC236}">
                <a16:creationId xmlns:a16="http://schemas.microsoft.com/office/drawing/2014/main" id="{31CB73C8-441C-408D-A78B-F610C665E11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124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828800"/>
            <a:ext cx="10972800" cy="3962400"/>
          </a:xfrm>
        </p:spPr>
        <p:txBody>
          <a:bodyPr/>
          <a:lstStyle/>
          <a:p>
            <a:pPr marL="0" indent="0" algn="just">
              <a:spcBef>
                <a:spcPts val="0"/>
              </a:spcBef>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rPr>
              <a:t>Apocalyptic literature in the Bible has several characteristics: (1) In apocalyptic literature a person who received God’s truths in visions recorded what he saw. (2) Apocalyptic literature makes extensive use of symbols or signs. (3) Such literature normally gives revelation concerning God’s program for the future of His people Israel. (4) Prose was usually employed in apocalyptic literature, rather than poetic style which was normal in most prophetic literature.”</a:t>
            </a:r>
          </a:p>
        </p:txBody>
      </p:sp>
      <p:sp>
        <p:nvSpPr>
          <p:cNvPr id="68613" name="Text Box 5"/>
          <p:cNvSpPr txBox="1">
            <a:spLocks noChangeArrowheads="1"/>
          </p:cNvSpPr>
          <p:nvPr/>
        </p:nvSpPr>
        <p:spPr bwMode="auto">
          <a:xfrm>
            <a:off x="3009900" y="261372"/>
            <a:ext cx="6172200"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J. Dwight Pentecost</a:t>
            </a:r>
          </a:p>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in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Bible Knowledge Commentary</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John F. Walvoord and Roy B.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Zuck</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(Colorado Springs, CO: Victor, 1985), 1323.</a:t>
            </a:r>
            <a:endPar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94004"/>
            <a:ext cx="821094" cy="1097280"/>
          </a:xfrm>
          <a:prstGeom prst="rect">
            <a:avLst/>
          </a:prstGeom>
        </p:spPr>
      </p:pic>
    </p:spTree>
    <p:extLst>
      <p:ext uri="{BB962C8B-B14F-4D97-AF65-F5344CB8AC3E}">
        <p14:creationId xmlns:p14="http://schemas.microsoft.com/office/powerpoint/2010/main" val="100354411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828800"/>
            <a:ext cx="10972800" cy="4953000"/>
          </a:xfrm>
        </p:spPr>
        <p:txBody>
          <a:bodyPr/>
          <a:lstStyle/>
          <a:p>
            <a:pPr marL="0" indent="0" algn="just">
              <a:spcBef>
                <a:spcPts val="0"/>
              </a:spcBef>
              <a:buNone/>
            </a:pPr>
            <a:r>
              <a:rPr lang="en-US" altLang="en-US" sz="3100" dirty="0">
                <a:effectLst>
                  <a:outerShdw blurRad="38100" dist="38100" dir="2700000" algn="tl">
                    <a:srgbClr val="000000">
                      <a:alpha val="43137"/>
                    </a:srgbClr>
                  </a:outerShdw>
                </a:effectLst>
                <a:cs typeface="Calibri" panose="020F0502020204030204" pitchFamily="34" charset="0"/>
              </a:rPr>
              <a:t>“</a:t>
            </a:r>
            <a:r>
              <a:rPr lang="en-US" sz="3100" dirty="0">
                <a:effectLst>
                  <a:outerShdw blurRad="38100" dist="38100" dir="2700000" algn="tl">
                    <a:srgbClr val="000000">
                      <a:alpha val="43137"/>
                    </a:srgbClr>
                  </a:outerShdw>
                </a:effectLst>
              </a:rPr>
              <a:t>In addition to Daniel and Revelation, apocalyptic literature is found in Ezekiel 37–48 and Zechariah 1:7–7:8. In interpreting visions, symbols, and signs in apo­ca­­lyp­tic literature, one is seldom left to his own ingenuity to discover the truth. In most instances an examination of the context or comparison with the parallel biblical passages provides the Scriptures’ own interpretation of the visions or the symbols employed. Apocalyptic literature then demands a careful comparison of Scripture with Scripture to arrive at a correct understanding of the revelation being given.”</a:t>
            </a:r>
          </a:p>
        </p:txBody>
      </p:sp>
      <p:sp>
        <p:nvSpPr>
          <p:cNvPr id="5" name="Text Box 5">
            <a:extLst>
              <a:ext uri="{FF2B5EF4-FFF2-40B4-BE49-F238E27FC236}">
                <a16:creationId xmlns:a16="http://schemas.microsoft.com/office/drawing/2014/main" id="{695758A2-1BF7-4AD0-88DE-598BF2B2FE61}"/>
              </a:ext>
            </a:extLst>
          </p:cNvPr>
          <p:cNvSpPr txBox="1">
            <a:spLocks noChangeArrowheads="1"/>
          </p:cNvSpPr>
          <p:nvPr/>
        </p:nvSpPr>
        <p:spPr bwMode="auto">
          <a:xfrm>
            <a:off x="3009900" y="261372"/>
            <a:ext cx="6172200"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J. Dwight Pentecost</a:t>
            </a:r>
          </a:p>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in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Bible Knowledge Commentary</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John F. Walvoord and Roy B.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Zuck</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(Colorado Springs, CO: Victor, 1985), 1323.</a:t>
            </a:r>
            <a:endPar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53C067F-6276-4D58-9B52-20CB3A8E08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94004"/>
            <a:ext cx="821094" cy="1097280"/>
          </a:xfrm>
          <a:prstGeom prst="rect">
            <a:avLst/>
          </a:prstGeom>
        </p:spPr>
      </p:pic>
    </p:spTree>
    <p:extLst>
      <p:ext uri="{BB962C8B-B14F-4D97-AF65-F5344CB8AC3E}">
        <p14:creationId xmlns:p14="http://schemas.microsoft.com/office/powerpoint/2010/main" val="274685133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20692"/>
          </a:xfrm>
        </p:spPr>
        <p:txBody>
          <a:bodyPr/>
          <a:lstStyle/>
          <a:p>
            <a:pPr algn="ctr" eaLnBrk="1" hangingPunct="1"/>
            <a:r>
              <a:rPr lang="en-US" sz="3600" dirty="0">
                <a:effectLst>
                  <a:outerShdw blurRad="38100" dist="38100" dir="2700000" algn="tl">
                    <a:srgbClr val="000000">
                      <a:alpha val="43137"/>
                    </a:srgbClr>
                  </a:outerShdw>
                </a:effectLst>
              </a:rPr>
              <a:t>Introductory Matters</a:t>
            </a:r>
          </a:p>
        </p:txBody>
      </p:sp>
      <p:sp>
        <p:nvSpPr>
          <p:cNvPr id="92163" name="Rectangle 2051"/>
          <p:cNvSpPr>
            <a:spLocks noGrp="1" noChangeArrowheads="1"/>
          </p:cNvSpPr>
          <p:nvPr>
            <p:ph type="body" idx="1"/>
          </p:nvPr>
        </p:nvSpPr>
        <p:spPr>
          <a:xfrm>
            <a:off x="1523999" y="1142999"/>
            <a:ext cx="4953001" cy="5486401"/>
          </a:xfrm>
        </p:spPr>
        <p:txBody>
          <a:bodyPr/>
          <a:lstStyle/>
          <a:p>
            <a:pPr marL="514350" lvl="1" indent="-514350" eaLnBrk="1" hangingPunct="1">
              <a:spcBef>
                <a:spcPts val="0"/>
              </a:spcBef>
              <a:spcAft>
                <a:spcPts val="1800"/>
              </a:spcAft>
              <a:buClr>
                <a:schemeClr val="tx2"/>
              </a:buClr>
              <a:buSzPct val="100000"/>
              <a:buFont typeface="+mj-lt"/>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Occasion</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Structure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Message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Purposes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Themes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Unique characteristics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Genre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Christ in Zechariah</a:t>
            </a:r>
          </a:p>
        </p:txBody>
      </p:sp>
      <p:pic>
        <p:nvPicPr>
          <p:cNvPr id="5" name="Picture 2" descr="Zechariah - davidould.net">
            <a:extLst>
              <a:ext uri="{FF2B5EF4-FFF2-40B4-BE49-F238E27FC236}">
                <a16:creationId xmlns:a16="http://schemas.microsoft.com/office/drawing/2014/main" id="{31CB73C8-441C-408D-A78B-F610C665E11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4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78C898C-542B-48DC-BA5C-46FFD63D5524}"/>
              </a:ext>
            </a:extLst>
          </p:cNvPr>
          <p:cNvSpPr>
            <a:spLocks noGrp="1" noChangeArrowheads="1"/>
          </p:cNvSpPr>
          <p:nvPr>
            <p:ph type="title"/>
          </p:nvPr>
        </p:nvSpPr>
        <p:spPr>
          <a:xfrm>
            <a:off x="2133600" y="228600"/>
            <a:ext cx="7924800" cy="914400"/>
          </a:xfrm>
        </p:spPr>
        <p:txBody>
          <a:bodyPr/>
          <a:lstStyle/>
          <a:p>
            <a:pPr algn="ctr" eaLnBrk="1" hangingPunct="1"/>
            <a:r>
              <a:rPr lang="en-US" altLang="en-US" sz="3600" dirty="0">
                <a:effectLst>
                  <a:outerShdw blurRad="38100" dist="38100" dir="2700000" algn="tl">
                    <a:srgbClr val="000000">
                      <a:alpha val="43137"/>
                    </a:srgbClr>
                  </a:outerShdw>
                </a:effectLst>
              </a:rPr>
              <a:t>The Uniqueness of Jesus Christ</a:t>
            </a:r>
          </a:p>
        </p:txBody>
      </p:sp>
      <p:sp>
        <p:nvSpPr>
          <p:cNvPr id="4099" name="Rectangle 3">
            <a:extLst>
              <a:ext uri="{FF2B5EF4-FFF2-40B4-BE49-F238E27FC236}">
                <a16:creationId xmlns:a16="http://schemas.microsoft.com/office/drawing/2014/main" id="{E53A741E-D972-4191-8240-D3081D7D2B35}"/>
              </a:ext>
            </a:extLst>
          </p:cNvPr>
          <p:cNvSpPr>
            <a:spLocks noGrp="1" noChangeArrowheads="1"/>
          </p:cNvSpPr>
          <p:nvPr>
            <p:ph idx="1"/>
          </p:nvPr>
        </p:nvSpPr>
        <p:spPr>
          <a:xfrm>
            <a:off x="637671" y="1371600"/>
            <a:ext cx="6829929" cy="5181601"/>
          </a:xfrm>
        </p:spPr>
        <p:txBody>
          <a:bodyPr/>
          <a:lstStyle/>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A man of verifiable history</a:t>
            </a:r>
          </a:p>
          <a:p>
            <a:pPr marL="514350" indent="-514350" eaLnBrk="1" hangingPunct="1">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 man of fulfilled prophecy</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A man of predictive prophecy</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A man of unimpeachable morality</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A man of profound teaching</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A man of authentic miracles</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A man of bodily resurrection</a:t>
            </a:r>
          </a:p>
        </p:txBody>
      </p:sp>
      <p:pic>
        <p:nvPicPr>
          <p:cNvPr id="2050" name="Picture 2" descr="Image result for resurrection of jesus">
            <a:extLst>
              <a:ext uri="{FF2B5EF4-FFF2-40B4-BE49-F238E27FC236}">
                <a16:creationId xmlns:a16="http://schemas.microsoft.com/office/drawing/2014/main" id="{5583786B-0326-44DE-A450-BC0FADC10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0650" y="2590800"/>
            <a:ext cx="3943679"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283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876800"/>
          </a:xfrm>
        </p:spPr>
        <p:txBody>
          <a:bodyPr/>
          <a:lstStyle/>
          <a:p>
            <a:pPr marL="0" indent="0" algn="just">
              <a:buNone/>
            </a:pPr>
            <a:r>
              <a:rPr lang="en-US" sz="3100" dirty="0">
                <a:effectLst>
                  <a:outerShdw blurRad="38100" dist="38100" dir="2700000" algn="tl">
                    <a:srgbClr val="000000">
                      <a:alpha val="43137"/>
                    </a:srgbClr>
                  </a:outerShdw>
                </a:effectLst>
              </a:rPr>
              <a:t>“About this time there lived </a:t>
            </a:r>
            <a:r>
              <a:rPr lang="en-US" sz="3100" b="1" u="sng" dirty="0">
                <a:solidFill>
                  <a:srgbClr val="FFFFCC"/>
                </a:solidFill>
                <a:effectLst>
                  <a:outerShdw blurRad="38100" dist="38100" dir="2700000" algn="tl">
                    <a:srgbClr val="000000">
                      <a:alpha val="43137"/>
                    </a:srgbClr>
                  </a:outerShdw>
                </a:effectLst>
              </a:rPr>
              <a:t>Jesus</a:t>
            </a:r>
            <a:r>
              <a:rPr lang="en-US" sz="3100" dirty="0">
                <a:effectLst>
                  <a:outerShdw blurRad="38100" dist="38100" dir="2700000" algn="tl">
                    <a:srgbClr val="000000">
                      <a:alpha val="43137"/>
                    </a:srgbClr>
                  </a:outerShdw>
                </a:effectLst>
              </a:rPr>
              <a:t>, a wise man, if indeed one ought to call him a man. For he was one who performed surprising deeds and was a teacher of such people as accept the truth gladly. He won over many Jews and many of the Greeks. He was </a:t>
            </a:r>
            <a:r>
              <a:rPr lang="en-US" sz="3100" b="1" u="sng" dirty="0">
                <a:solidFill>
                  <a:srgbClr val="FFFFCC"/>
                </a:solidFill>
                <a:effectLst>
                  <a:outerShdw blurRad="38100" dist="38100" dir="2700000" algn="tl">
                    <a:srgbClr val="000000">
                      <a:alpha val="43137"/>
                    </a:srgbClr>
                  </a:outerShdw>
                </a:effectLst>
              </a:rPr>
              <a:t>the Christ</a:t>
            </a:r>
            <a:r>
              <a:rPr lang="en-US" sz="3100" dirty="0">
                <a:effectLst>
                  <a:outerShdw blurRad="38100" dist="38100" dir="2700000" algn="tl">
                    <a:srgbClr val="000000">
                      <a:alpha val="43137"/>
                    </a:srgbClr>
                  </a:outerShdw>
                </a:effectLst>
              </a:rPr>
              <a:t>. And when, upon the accusation of the principal men among us, Pilate had condemned him to a cross, those who had first come to love him did not cease. He appeared to them spending a third day restored to life, for </a:t>
            </a:r>
            <a:r>
              <a:rPr lang="en-US" sz="3100" b="1" u="sng" dirty="0">
                <a:solidFill>
                  <a:srgbClr val="FFFFCC"/>
                </a:solidFill>
                <a:effectLst>
                  <a:outerShdw blurRad="38100" dist="38100" dir="2700000" algn="tl">
                    <a:srgbClr val="000000">
                      <a:alpha val="43137"/>
                    </a:srgbClr>
                  </a:outerShdw>
                </a:effectLst>
              </a:rPr>
              <a:t>the prophets of God had foretold these things</a:t>
            </a:r>
            <a:r>
              <a:rPr lang="en-US" sz="3100" dirty="0">
                <a:effectLst>
                  <a:outerShdw blurRad="38100" dist="38100" dir="2700000" algn="tl">
                    <a:srgbClr val="000000">
                      <a:alpha val="43137"/>
                    </a:srgbClr>
                  </a:outerShdw>
                </a:effectLst>
              </a:rPr>
              <a:t> and a thousand other marvels about him. And the tribe of the Christians, so called after him, has still to this day not disappeared.” </a:t>
            </a:r>
          </a:p>
        </p:txBody>
      </p:sp>
      <p:sp>
        <p:nvSpPr>
          <p:cNvPr id="99331" name="TextBox 3"/>
          <p:cNvSpPr txBox="1">
            <a:spLocks noChangeArrowheads="1"/>
          </p:cNvSpPr>
          <p:nvPr/>
        </p:nvSpPr>
        <p:spPr bwMode="auto">
          <a:xfrm>
            <a:off x="3162300" y="228601"/>
            <a:ext cx="5867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Josephus</a:t>
            </a:r>
            <a:endPar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eaLnBrk="1" hangingPunct="1"/>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Antiquities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18.3.3</a:t>
            </a:r>
            <a:endParaRPr lang="en-US" alt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EB74200-E4E5-4F2D-9F85-EB305C78174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09600" y="121920"/>
            <a:ext cx="81070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7456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563880" y="381000"/>
          <a:ext cx="11064240" cy="597408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690753193"/>
                    </a:ext>
                  </a:extLst>
                </a:gridCol>
                <a:gridCol w="3474720">
                  <a:extLst>
                    <a:ext uri="{9D8B030D-6E8A-4147-A177-3AD203B41FA5}">
                      <a16:colId xmlns:a16="http://schemas.microsoft.com/office/drawing/2014/main" val="286287145"/>
                    </a:ext>
                  </a:extLst>
                </a:gridCol>
                <a:gridCol w="347472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OT Prophecies About Christ</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822960">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Prophecy</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Scripture</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Years in Advance</a:t>
                      </a:r>
                    </a:p>
                  </a:txBody>
                  <a:tcPr anchor="ctr"/>
                </a:tc>
                <a:extLst>
                  <a:ext uri="{0D108BD9-81ED-4DB2-BD59-A6C34878D82A}">
                    <a16:rowId xmlns:a16="http://schemas.microsoft.com/office/drawing/2014/main" val="1318531292"/>
                  </a:ext>
                </a:extLst>
              </a:tr>
              <a:tr h="822960">
                <a:tc>
                  <a:txBody>
                    <a:bodyPr/>
                    <a:lstStyle/>
                    <a:p>
                      <a:r>
                        <a:rPr lang="en-US" sz="2800" b="1" dirty="0">
                          <a:latin typeface="Calibri" panose="020F0502020204030204" pitchFamily="34" charset="0"/>
                          <a:cs typeface="Calibri" panose="020F0502020204030204" pitchFamily="34" charset="0"/>
                        </a:rPr>
                        <a:t>Manner of Birth</a:t>
                      </a:r>
                    </a:p>
                  </a:txBody>
                  <a:tcPr anchor="ctr"/>
                </a:tc>
                <a:tc>
                  <a:txBody>
                    <a:bodyPr/>
                    <a:lstStyle/>
                    <a:p>
                      <a:pPr algn="ctr"/>
                      <a:r>
                        <a:rPr lang="en-US" sz="2800" b="1" dirty="0">
                          <a:latin typeface="Calibri" panose="020F0502020204030204" pitchFamily="34" charset="0"/>
                          <a:cs typeface="Calibri" panose="020F0502020204030204" pitchFamily="34" charset="0"/>
                        </a:rPr>
                        <a:t>Isaiah 7:14</a:t>
                      </a:r>
                    </a:p>
                  </a:txBody>
                  <a:tcPr anchor="ctr"/>
                </a:tc>
                <a:tc>
                  <a:txBody>
                    <a:bodyPr/>
                    <a:lstStyle/>
                    <a:p>
                      <a:pPr algn="ctr"/>
                      <a:r>
                        <a:rPr lang="en-US" sz="2800" b="1"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777567912"/>
                  </a:ext>
                </a:extLst>
              </a:tr>
              <a:tr h="822960">
                <a:tc>
                  <a:txBody>
                    <a:bodyPr/>
                    <a:lstStyle/>
                    <a:p>
                      <a:r>
                        <a:rPr lang="en-US" sz="2800" b="1" dirty="0">
                          <a:latin typeface="Calibri" panose="020F0502020204030204" pitchFamily="34" charset="0"/>
                          <a:cs typeface="Calibri" panose="020F0502020204030204" pitchFamily="34" charset="0"/>
                        </a:rPr>
                        <a:t>Place of Birth</a:t>
                      </a:r>
                    </a:p>
                  </a:txBody>
                  <a:tcPr anchor="ctr"/>
                </a:tc>
                <a:tc>
                  <a:txBody>
                    <a:bodyPr/>
                    <a:lstStyle/>
                    <a:p>
                      <a:pPr algn="ctr"/>
                      <a:r>
                        <a:rPr lang="en-US" sz="2800" b="1" dirty="0">
                          <a:latin typeface="Calibri" panose="020F0502020204030204" pitchFamily="34" charset="0"/>
                          <a:cs typeface="Calibri" panose="020F0502020204030204" pitchFamily="34" charset="0"/>
                        </a:rPr>
                        <a:t>Micah 5:2</a:t>
                      </a:r>
                    </a:p>
                  </a:txBody>
                  <a:tcPr anchor="ctr"/>
                </a:tc>
                <a:tc>
                  <a:txBody>
                    <a:bodyPr/>
                    <a:lstStyle/>
                    <a:p>
                      <a:pPr algn="ctr"/>
                      <a:r>
                        <a:rPr lang="en-US" sz="2800" b="1"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2088523037"/>
                  </a:ext>
                </a:extLst>
              </a:tr>
              <a:tr h="822960">
                <a:tc>
                  <a:txBody>
                    <a:bodyPr/>
                    <a:lstStyle/>
                    <a:p>
                      <a:r>
                        <a:rPr lang="en-US" sz="2800" b="1" dirty="0">
                          <a:latin typeface="Calibri" panose="020F0502020204030204" pitchFamily="34" charset="0"/>
                          <a:cs typeface="Calibri" panose="020F0502020204030204" pitchFamily="34" charset="0"/>
                        </a:rPr>
                        <a:t>Nationality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Calibri" panose="020F0502020204030204" pitchFamily="34" charset="0"/>
                          <a:cs typeface="Calibri" panose="020F0502020204030204" pitchFamily="34" charset="0"/>
                        </a:rPr>
                        <a:t>Numbers 24:17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Calibri" panose="020F0502020204030204" pitchFamily="34" charset="0"/>
                          <a:cs typeface="Calibri" panose="020F0502020204030204" pitchFamily="34" charset="0"/>
                        </a:rPr>
                        <a:t>1400 years</a:t>
                      </a:r>
                    </a:p>
                  </a:txBody>
                  <a:tcPr anchor="ctr"/>
                </a:tc>
                <a:extLst>
                  <a:ext uri="{0D108BD9-81ED-4DB2-BD59-A6C34878D82A}">
                    <a16:rowId xmlns:a16="http://schemas.microsoft.com/office/drawing/2014/main" val="3167288718"/>
                  </a:ext>
                </a:extLst>
              </a:tr>
              <a:tr h="822960">
                <a:tc>
                  <a:txBody>
                    <a:bodyPr/>
                    <a:lstStyle/>
                    <a:p>
                      <a:r>
                        <a:rPr lang="en-US" sz="2800" b="1" dirty="0">
                          <a:latin typeface="Calibri" panose="020F0502020204030204" pitchFamily="34" charset="0"/>
                          <a:cs typeface="Calibri" panose="020F0502020204030204" pitchFamily="34" charset="0"/>
                        </a:rPr>
                        <a:t>Tribe</a:t>
                      </a:r>
                    </a:p>
                  </a:txBody>
                  <a:tcPr anchor="ctr"/>
                </a:tc>
                <a:tc>
                  <a:txBody>
                    <a:bodyPr/>
                    <a:lstStyle/>
                    <a:p>
                      <a:pPr algn="ctr"/>
                      <a:r>
                        <a:rPr lang="en-US" sz="2800" b="1" dirty="0">
                          <a:latin typeface="Calibri" panose="020F0502020204030204" pitchFamily="34" charset="0"/>
                          <a:cs typeface="Calibri" panose="020F0502020204030204" pitchFamily="34" charset="0"/>
                        </a:rPr>
                        <a:t>Genesis 49:10</a:t>
                      </a:r>
                    </a:p>
                  </a:txBody>
                  <a:tcPr anchor="ctr"/>
                </a:tc>
                <a:tc>
                  <a:txBody>
                    <a:bodyPr/>
                    <a:lstStyle/>
                    <a:p>
                      <a:pPr algn="ctr"/>
                      <a:r>
                        <a:rPr lang="en-US" sz="2800" b="1" dirty="0">
                          <a:latin typeface="Calibri" panose="020F0502020204030204" pitchFamily="34" charset="0"/>
                          <a:cs typeface="Calibri" panose="020F0502020204030204" pitchFamily="34" charset="0"/>
                        </a:rPr>
                        <a:t>1800 years</a:t>
                      </a:r>
                    </a:p>
                  </a:txBody>
                  <a:tcPr anchor="ctr"/>
                </a:tc>
                <a:extLst>
                  <a:ext uri="{0D108BD9-81ED-4DB2-BD59-A6C34878D82A}">
                    <a16:rowId xmlns:a16="http://schemas.microsoft.com/office/drawing/2014/main" val="1287159523"/>
                  </a:ext>
                </a:extLst>
              </a:tr>
              <a:tr h="822960">
                <a:tc>
                  <a:txBody>
                    <a:bodyPr/>
                    <a:lstStyle/>
                    <a:p>
                      <a:r>
                        <a:rPr lang="en-US" sz="2800" b="1" dirty="0">
                          <a:latin typeface="Calibri" panose="020F0502020204030204" pitchFamily="34" charset="0"/>
                          <a:cs typeface="Calibri" panose="020F0502020204030204" pitchFamily="34" charset="0"/>
                        </a:rPr>
                        <a:t>Time of &amp; Response to His Messiahship</a:t>
                      </a:r>
                    </a:p>
                  </a:txBody>
                  <a:tcPr anchor="ctr"/>
                </a:tc>
                <a:tc>
                  <a:txBody>
                    <a:bodyPr/>
                    <a:lstStyle/>
                    <a:p>
                      <a:pPr algn="ctr"/>
                      <a:r>
                        <a:rPr lang="en-US" sz="2800" b="1" dirty="0">
                          <a:latin typeface="Calibri" panose="020F0502020204030204" pitchFamily="34" charset="0"/>
                          <a:cs typeface="Calibri" panose="020F0502020204030204" pitchFamily="34" charset="0"/>
                        </a:rPr>
                        <a:t>Dan. 9:25-26</a:t>
                      </a:r>
                    </a:p>
                  </a:txBody>
                  <a:tcPr anchor="ctr"/>
                </a:tc>
                <a:tc>
                  <a:txBody>
                    <a:bodyPr/>
                    <a:lstStyle/>
                    <a:p>
                      <a:pPr algn="ctr"/>
                      <a:r>
                        <a:rPr lang="en-US" sz="2800" b="1" dirty="0">
                          <a:latin typeface="Calibri" panose="020F0502020204030204" pitchFamily="34" charset="0"/>
                          <a:cs typeface="Calibri" panose="020F0502020204030204" pitchFamily="34" charset="0"/>
                        </a:rPr>
                        <a:t>600 years</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1200762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563880" y="381000"/>
          <a:ext cx="11064240" cy="585216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690753193"/>
                    </a:ext>
                  </a:extLst>
                </a:gridCol>
                <a:gridCol w="3474720">
                  <a:extLst>
                    <a:ext uri="{9D8B030D-6E8A-4147-A177-3AD203B41FA5}">
                      <a16:colId xmlns:a16="http://schemas.microsoft.com/office/drawing/2014/main" val="286287145"/>
                    </a:ext>
                  </a:extLst>
                </a:gridCol>
                <a:gridCol w="347472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OT Prophecies About Christ</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822960">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Prophecy</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Scripture</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Years in Advance</a:t>
                      </a:r>
                    </a:p>
                  </a:txBody>
                  <a:tcPr anchor="ctr"/>
                </a:tc>
                <a:extLst>
                  <a:ext uri="{0D108BD9-81ED-4DB2-BD59-A6C34878D82A}">
                    <a16:rowId xmlns:a16="http://schemas.microsoft.com/office/drawing/2014/main" val="1318531292"/>
                  </a:ext>
                </a:extLst>
              </a:tr>
              <a:tr h="822960">
                <a:tc>
                  <a:txBody>
                    <a:bodyPr/>
                    <a:lstStyle/>
                    <a:p>
                      <a:r>
                        <a:rPr lang="en-US" sz="2800" b="1" dirty="0">
                          <a:latin typeface="Calibri" panose="020F0502020204030204" pitchFamily="34" charset="0"/>
                          <a:cs typeface="Calibri" panose="020F0502020204030204" pitchFamily="34" charset="0"/>
                        </a:rPr>
                        <a:t>Crucified Between Thieves</a:t>
                      </a:r>
                    </a:p>
                  </a:txBody>
                  <a:tcPr anchor="ctr"/>
                </a:tc>
                <a:tc>
                  <a:txBody>
                    <a:bodyPr/>
                    <a:lstStyle/>
                    <a:p>
                      <a:pPr algn="ctr"/>
                      <a:r>
                        <a:rPr lang="en-US" sz="2800" b="1" dirty="0">
                          <a:latin typeface="Calibri" panose="020F0502020204030204" pitchFamily="34" charset="0"/>
                          <a:cs typeface="Calibri" panose="020F0502020204030204" pitchFamily="34" charset="0"/>
                        </a:rPr>
                        <a:t>Isaiah 53:9</a:t>
                      </a:r>
                    </a:p>
                  </a:txBody>
                  <a:tcPr anchor="ctr"/>
                </a:tc>
                <a:tc>
                  <a:txBody>
                    <a:bodyPr/>
                    <a:lstStyle/>
                    <a:p>
                      <a:pPr algn="ctr"/>
                      <a:r>
                        <a:rPr lang="en-US" sz="2800" b="1"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777567912"/>
                  </a:ext>
                </a:extLst>
              </a:tr>
              <a:tr h="822960">
                <a:tc>
                  <a:txBody>
                    <a:bodyPr/>
                    <a:lstStyle/>
                    <a:p>
                      <a:r>
                        <a:rPr lang="en-US" sz="2800" b="1" dirty="0">
                          <a:latin typeface="Calibri" panose="020F0502020204030204" pitchFamily="34" charset="0"/>
                          <a:cs typeface="Calibri" panose="020F0502020204030204" pitchFamily="34" charset="0"/>
                        </a:rPr>
                        <a:t>Pierced</a:t>
                      </a:r>
                    </a:p>
                  </a:txBody>
                  <a:tcPr anchor="ctr"/>
                </a:tc>
                <a:tc>
                  <a:txBody>
                    <a:bodyPr/>
                    <a:lstStyle/>
                    <a:p>
                      <a:pPr algn="ctr"/>
                      <a:r>
                        <a:rPr lang="en-US" sz="2800" b="1" dirty="0">
                          <a:latin typeface="Calibri" panose="020F0502020204030204" pitchFamily="34" charset="0"/>
                          <a:cs typeface="Calibri" panose="020F0502020204030204" pitchFamily="34" charset="0"/>
                        </a:rPr>
                        <a:t>Isaiah 53:5</a:t>
                      </a:r>
                    </a:p>
                  </a:txBody>
                  <a:tcPr anchor="ctr"/>
                </a:tc>
                <a:tc>
                  <a:txBody>
                    <a:bodyPr/>
                    <a:lstStyle/>
                    <a:p>
                      <a:pPr algn="ctr"/>
                      <a:r>
                        <a:rPr lang="en-US" sz="2800" b="1"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2088523037"/>
                  </a:ext>
                </a:extLst>
              </a:tr>
              <a:tr h="822960">
                <a:tc>
                  <a:txBody>
                    <a:bodyPr/>
                    <a:lstStyle/>
                    <a:p>
                      <a:r>
                        <a:rPr lang="en-US" sz="2800" b="1" dirty="0">
                          <a:latin typeface="Calibri" panose="020F0502020204030204" pitchFamily="34" charset="0"/>
                          <a:cs typeface="Calibri" panose="020F0502020204030204" pitchFamily="34" charset="0"/>
                        </a:rPr>
                        <a:t>No Broken Bones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Calibri" panose="020F0502020204030204" pitchFamily="34" charset="0"/>
                          <a:cs typeface="Calibri" panose="020F0502020204030204" pitchFamily="34" charset="0"/>
                        </a:rPr>
                        <a:t>Psalm 22:17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Calibri" panose="020F0502020204030204" pitchFamily="34" charset="0"/>
                          <a:cs typeface="Calibri" panose="020F0502020204030204" pitchFamily="34" charset="0"/>
                        </a:rPr>
                        <a:t>1000 years</a:t>
                      </a:r>
                    </a:p>
                  </a:txBody>
                  <a:tcPr anchor="ctr"/>
                </a:tc>
                <a:extLst>
                  <a:ext uri="{0D108BD9-81ED-4DB2-BD59-A6C34878D82A}">
                    <a16:rowId xmlns:a16="http://schemas.microsoft.com/office/drawing/2014/main" val="3167288718"/>
                  </a:ext>
                </a:extLst>
              </a:tr>
              <a:tr h="822960">
                <a:tc>
                  <a:txBody>
                    <a:bodyPr/>
                    <a:lstStyle/>
                    <a:p>
                      <a:r>
                        <a:rPr lang="en-US" sz="2800" b="1" dirty="0">
                          <a:latin typeface="Calibri" panose="020F0502020204030204" pitchFamily="34" charset="0"/>
                          <a:cs typeface="Calibri" panose="020F0502020204030204" pitchFamily="34" charset="0"/>
                        </a:rPr>
                        <a:t>Gamble for His Clothing</a:t>
                      </a:r>
                    </a:p>
                  </a:txBody>
                  <a:tcPr anchor="ctr"/>
                </a:tc>
                <a:tc>
                  <a:txBody>
                    <a:bodyPr/>
                    <a:lstStyle/>
                    <a:p>
                      <a:pPr algn="ctr"/>
                      <a:r>
                        <a:rPr lang="en-US" sz="2800" b="1" dirty="0">
                          <a:latin typeface="Calibri" panose="020F0502020204030204" pitchFamily="34" charset="0"/>
                          <a:cs typeface="Calibri" panose="020F0502020204030204" pitchFamily="34" charset="0"/>
                        </a:rPr>
                        <a:t>Psalm 22:18</a:t>
                      </a:r>
                    </a:p>
                  </a:txBody>
                  <a:tcPr anchor="ctr"/>
                </a:tc>
                <a:tc>
                  <a:txBody>
                    <a:bodyPr/>
                    <a:lstStyle/>
                    <a:p>
                      <a:pPr algn="ctr"/>
                      <a:r>
                        <a:rPr lang="en-US" sz="2800" b="1" dirty="0">
                          <a:latin typeface="Calibri" panose="020F0502020204030204" pitchFamily="34" charset="0"/>
                          <a:cs typeface="Calibri" panose="020F0502020204030204" pitchFamily="34" charset="0"/>
                        </a:rPr>
                        <a:t>1000 years</a:t>
                      </a:r>
                    </a:p>
                  </a:txBody>
                  <a:tcPr anchor="ctr"/>
                </a:tc>
                <a:extLst>
                  <a:ext uri="{0D108BD9-81ED-4DB2-BD59-A6C34878D82A}">
                    <a16:rowId xmlns:a16="http://schemas.microsoft.com/office/drawing/2014/main" val="1287159523"/>
                  </a:ext>
                </a:extLst>
              </a:tr>
              <a:tr h="822960">
                <a:tc>
                  <a:txBody>
                    <a:bodyPr/>
                    <a:lstStyle/>
                    <a:p>
                      <a:r>
                        <a:rPr lang="en-US" sz="2800" b="1" dirty="0">
                          <a:latin typeface="Calibri" panose="020F0502020204030204" pitchFamily="34" charset="0"/>
                          <a:cs typeface="Calibri" panose="020F0502020204030204" pitchFamily="34" charset="0"/>
                        </a:rPr>
                        <a:t>Buried in Rich Man’s Tomb</a:t>
                      </a:r>
                    </a:p>
                  </a:txBody>
                  <a:tcPr anchor="ctr"/>
                </a:tc>
                <a:tc>
                  <a:txBody>
                    <a:bodyPr/>
                    <a:lstStyle/>
                    <a:p>
                      <a:pPr algn="ctr"/>
                      <a:r>
                        <a:rPr lang="en-US" sz="2800" b="1" dirty="0">
                          <a:latin typeface="Calibri" panose="020F0502020204030204" pitchFamily="34" charset="0"/>
                          <a:cs typeface="Calibri" panose="020F0502020204030204" pitchFamily="34" charset="0"/>
                        </a:rPr>
                        <a:t>Isaiah 53:9</a:t>
                      </a:r>
                    </a:p>
                  </a:txBody>
                  <a:tcPr anchor="ctr"/>
                </a:tc>
                <a:tc>
                  <a:txBody>
                    <a:bodyPr/>
                    <a:lstStyle/>
                    <a:p>
                      <a:pPr algn="ctr"/>
                      <a:r>
                        <a:rPr lang="en-US" sz="2800" b="1"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4124530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572D9B-EEFD-4897-A968-C37D7CE904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24:27, 44</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27</a:t>
            </a:r>
            <a:r>
              <a:rPr lang="en-US" b="1" baseline="30000" dirty="0"/>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44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1862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22D5279-CBF1-479F-830D-07F96BDC71AD}"/>
              </a:ext>
            </a:extLst>
          </p:cNvPr>
          <p:cNvSpPr>
            <a:spLocks noGrp="1" noChangeArrowheads="1"/>
          </p:cNvSpPr>
          <p:nvPr>
            <p:ph type="title"/>
          </p:nvPr>
        </p:nvSpPr>
        <p:spPr>
          <a:xfrm>
            <a:off x="4610100" y="304800"/>
            <a:ext cx="2971800" cy="864942"/>
          </a:xfrm>
        </p:spPr>
        <p:txBody>
          <a:bodyPr/>
          <a:lstStyle/>
          <a:p>
            <a:pPr algn="ctr"/>
            <a:r>
              <a:rPr lang="en-US" altLang="en-US" sz="3600" dirty="0">
                <a:effectLst>
                  <a:outerShdw blurRad="38100" dist="38100" dir="2700000" algn="tl">
                    <a:srgbClr val="000000">
                      <a:alpha val="43137"/>
                    </a:srgbClr>
                  </a:outerShdw>
                </a:effectLst>
              </a:rPr>
              <a:t>2. Authorship</a:t>
            </a:r>
          </a:p>
        </p:txBody>
      </p:sp>
      <p:sp>
        <p:nvSpPr>
          <p:cNvPr id="3075" name="Rectangle 3">
            <a:extLst>
              <a:ext uri="{FF2B5EF4-FFF2-40B4-BE49-F238E27FC236}">
                <a16:creationId xmlns:a16="http://schemas.microsoft.com/office/drawing/2014/main" id="{F921D893-EF89-4576-A592-98AE6D15ACD6}"/>
              </a:ext>
            </a:extLst>
          </p:cNvPr>
          <p:cNvSpPr>
            <a:spLocks noGrp="1" noChangeArrowheads="1"/>
          </p:cNvSpPr>
          <p:nvPr>
            <p:ph type="body" idx="1"/>
          </p:nvPr>
        </p:nvSpPr>
        <p:spPr>
          <a:xfrm>
            <a:off x="609600" y="1156371"/>
            <a:ext cx="6740329" cy="4545258"/>
          </a:xfrm>
        </p:spPr>
        <p:txBody>
          <a:bodyPr/>
          <a:lstStyle/>
          <a:p>
            <a:pPr marL="457200" indent="-457200">
              <a:spcBef>
                <a:spcPts val="0"/>
              </a:spcBef>
              <a:spcAft>
                <a:spcPts val="2400"/>
              </a:spcAft>
            </a:pPr>
            <a:r>
              <a:rPr lang="en-US" altLang="en-US" dirty="0">
                <a:effectLst>
                  <a:outerShdw blurRad="38100" dist="38100" dir="2700000" algn="tl">
                    <a:srgbClr val="000000">
                      <a:alpha val="43137"/>
                    </a:srgbClr>
                  </a:outerShdw>
                </a:effectLst>
              </a:rPr>
              <a:t>Zechariah (1:1) </a:t>
            </a:r>
          </a:p>
          <a:p>
            <a:pPr marL="457200" indent="-457200">
              <a:spcBef>
                <a:spcPts val="0"/>
              </a:spcBef>
              <a:spcAft>
                <a:spcPts val="2400"/>
              </a:spcAft>
            </a:pPr>
            <a:r>
              <a:rPr lang="en-US" altLang="en-US" dirty="0">
                <a:effectLst>
                  <a:outerShdw blurRad="38100" dist="38100" dir="2700000" algn="tl">
                    <a:srgbClr val="000000">
                      <a:alpha val="43137"/>
                    </a:srgbClr>
                  </a:outerShdw>
                </a:effectLst>
              </a:rPr>
              <a:t>Hebrew &amp; Christian tradition</a:t>
            </a:r>
          </a:p>
          <a:p>
            <a:pPr marL="457200" indent="-457200">
              <a:spcBef>
                <a:spcPts val="0"/>
              </a:spcBef>
              <a:spcAft>
                <a:spcPts val="2400"/>
              </a:spcAft>
            </a:pPr>
            <a:r>
              <a:rPr lang="en-US" altLang="en-US" dirty="0">
                <a:effectLst>
                  <a:outerShdw blurRad="38100" dist="38100" dir="2700000" algn="tl">
                    <a:srgbClr val="000000">
                      <a:alpha val="43137"/>
                    </a:srgbClr>
                  </a:outerShdw>
                </a:effectLst>
              </a:rPr>
              <a:t>Zechariah 9‒14?</a:t>
            </a:r>
          </a:p>
          <a:p>
            <a:pPr marL="914400" lvl="1" indent="-457200">
              <a:spcBef>
                <a:spcPts val="0"/>
              </a:spcBef>
              <a:spcAft>
                <a:spcPts val="2400"/>
              </a:spcAft>
            </a:pPr>
            <a:r>
              <a:rPr lang="en-US" altLang="en-US" dirty="0">
                <a:effectLst>
                  <a:outerShdw blurRad="38100" dist="38100" dir="2700000" algn="tl">
                    <a:srgbClr val="000000">
                      <a:alpha val="43137"/>
                    </a:srgbClr>
                  </a:outerShdw>
                </a:effectLst>
                <a:ea typeface="+mn-ea"/>
                <a:cs typeface="+mn-cs"/>
              </a:rPr>
              <a:t>Matt. 27:9-10?</a:t>
            </a:r>
          </a:p>
          <a:p>
            <a:pPr marL="914400" lvl="1" indent="-457200">
              <a:spcBef>
                <a:spcPts val="0"/>
              </a:spcBef>
              <a:spcAft>
                <a:spcPts val="2400"/>
              </a:spcAft>
            </a:pPr>
            <a:r>
              <a:rPr lang="en-US" altLang="en-US" dirty="0">
                <a:effectLst>
                  <a:outerShdw blurRad="38100" dist="38100" dir="2700000" algn="tl">
                    <a:srgbClr val="000000">
                      <a:alpha val="43137"/>
                    </a:srgbClr>
                  </a:outerShdw>
                </a:effectLst>
                <a:ea typeface="+mn-ea"/>
                <a:cs typeface="+mn-cs"/>
              </a:rPr>
              <a:t>Hellenistic or Maccabean eras?</a:t>
            </a:r>
          </a:p>
          <a:p>
            <a:pPr marL="914400" lvl="1" indent="-457200">
              <a:spcBef>
                <a:spcPts val="0"/>
              </a:spcBef>
              <a:spcAft>
                <a:spcPts val="2400"/>
              </a:spcAft>
            </a:pPr>
            <a:r>
              <a:rPr lang="en-US" altLang="en-US" dirty="0">
                <a:effectLst>
                  <a:outerShdw blurRad="38100" dist="38100" dir="2700000" algn="tl">
                    <a:srgbClr val="000000">
                      <a:alpha val="43137"/>
                    </a:srgbClr>
                  </a:outerShdw>
                </a:effectLst>
                <a:ea typeface="+mn-ea"/>
                <a:cs typeface="+mn-cs"/>
              </a:rPr>
              <a:t>Unity arguments</a:t>
            </a:r>
          </a:p>
        </p:txBody>
      </p:sp>
      <p:pic>
        <p:nvPicPr>
          <p:cNvPr id="5" name="Picture 2" descr="Zechariah - davidould.net">
            <a:extLst>
              <a:ext uri="{FF2B5EF4-FFF2-40B4-BE49-F238E27FC236}">
                <a16:creationId xmlns:a16="http://schemas.microsoft.com/office/drawing/2014/main" id="{3587E675-68A6-4B68-AB31-51A3653EBAA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499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73917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E31A45-D8F8-4446-941B-3F05B68E0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5:39, 46</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search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think that in them you have eternal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these that testify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you believed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would believe Me, for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wrote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6304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A1461A-26F2-44A0-B1C1-75434504DD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5" name="TextBox 4">
            <a:extLst>
              <a:ext uri="{FF2B5EF4-FFF2-40B4-BE49-F238E27FC236}">
                <a16:creationId xmlns:a16="http://schemas.microsoft.com/office/drawing/2014/main" id="{404279B2-DF95-4F6D-91D8-8155DA241654}"/>
              </a:ext>
            </a:extLst>
          </p:cNvPr>
          <p:cNvSpPr txBox="1"/>
          <p:nvPr/>
        </p:nvSpPr>
        <p:spPr>
          <a:xfrm>
            <a:off x="609600" y="0"/>
            <a:ext cx="10972800" cy="5293757"/>
          </a:xfrm>
          <a:prstGeom prst="rect">
            <a:avLst/>
          </a:prstGeom>
          <a:noFill/>
        </p:spPr>
        <p:txBody>
          <a:bodyPr wrap="square">
            <a:spAutoFit/>
          </a:bodyPr>
          <a:lstStyle/>
          <a:p>
            <a:pPr marL="0" marR="0"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17:1–3</a:t>
            </a:r>
          </a:p>
          <a:p>
            <a:pPr marL="0" marR="0"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Now when they had traveled through Amphipolis and Apollonia, they came to Thessalonica, where there was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synagogue of the Jews</a:t>
            </a:r>
            <a:r>
              <a:rPr lang="en-US" sz="3600" dirty="0">
                <a:effectLst>
                  <a:outerShdw blurRad="38100" dist="38100" dir="2700000" algn="tl">
                    <a:srgbClr val="000000">
                      <a:alpha val="43137"/>
                    </a:srgbClr>
                  </a:outerShdw>
                </a:effectLst>
                <a:latin typeface="Calibri" panose="020F0502020204030204" pitchFamily="34" charset="0"/>
              </a:rPr>
              <a:t>.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And according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Paul’s custom</a:t>
            </a:r>
            <a:r>
              <a:rPr lang="en-US" sz="3600" dirty="0">
                <a:effectLst>
                  <a:outerShdw blurRad="38100" dist="38100" dir="2700000" algn="tl">
                    <a:srgbClr val="000000">
                      <a:alpha val="43137"/>
                    </a:srgbClr>
                  </a:outerShdw>
                </a:effectLst>
                <a:latin typeface="Calibri" panose="020F0502020204030204" pitchFamily="34" charset="0"/>
              </a:rPr>
              <a:t>, he went to them, and for three Sabbaths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reasoned with them from the Scriptures</a:t>
            </a:r>
            <a:r>
              <a:rPr lang="en-US" sz="3600" dirty="0">
                <a:effectLst>
                  <a:outerShdw blurRad="38100" dist="38100" dir="2700000" algn="tl">
                    <a:srgbClr val="000000">
                      <a:alpha val="43137"/>
                    </a:srgbClr>
                  </a:outerShdw>
                </a:effectLst>
                <a:latin typeface="Calibri" panose="020F0502020204030204" pitchFamily="34" charset="0"/>
              </a:rPr>
              <a:t>,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explaining and giving evidence that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Christ had to</a:t>
            </a:r>
            <a:r>
              <a:rPr lang="en-US" sz="3600" dirty="0">
                <a:effectLst>
                  <a:outerShdw blurRad="38100" dist="38100" dir="2700000" algn="tl">
                    <a:srgbClr val="000000">
                      <a:alpha val="43137"/>
                    </a:srgbClr>
                  </a:outerShdw>
                </a:effectLst>
                <a:latin typeface="Calibri" panose="020F0502020204030204" pitchFamily="34" charset="0"/>
              </a:rPr>
              <a:t> suffer and rise again from the dead, and </a:t>
            </a:r>
            <a:r>
              <a:rPr lang="en-US" sz="3600" i="1" dirty="0">
                <a:effectLst>
                  <a:outerShdw blurRad="38100" dist="38100" dir="2700000" algn="tl">
                    <a:srgbClr val="000000">
                      <a:alpha val="43137"/>
                    </a:srgbClr>
                  </a:outerShdw>
                </a:effectLst>
                <a:latin typeface="Calibri" panose="020F0502020204030204" pitchFamily="34" charset="0"/>
              </a:rPr>
              <a:t>saying,</a:t>
            </a:r>
            <a:r>
              <a:rPr lang="en-US" sz="3600" dirty="0">
                <a:effectLst>
                  <a:outerShdw blurRad="38100" dist="38100" dir="2700000" algn="tl">
                    <a:srgbClr val="000000">
                      <a:alpha val="43137"/>
                    </a:srgbClr>
                  </a:outerShdw>
                </a:effectLst>
                <a:latin typeface="Calibri" panose="020F0502020204030204" pitchFamily="34" charset="0"/>
              </a:rPr>
              <a:t> “This Jesus whom I am proclaiming to you is the Christ.” </a:t>
            </a:r>
          </a:p>
        </p:txBody>
      </p:sp>
    </p:spTree>
    <p:extLst>
      <p:ext uri="{BB962C8B-B14F-4D97-AF65-F5344CB8AC3E}">
        <p14:creationId xmlns:p14="http://schemas.microsoft.com/office/powerpoint/2010/main" val="898002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9EE08-EA48-4F24-B6D0-3DD833596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15:3-4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I handed down to you as of first importance what I also received, that Christ died for our sins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that He was buried, and that He was raised on the third day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41970320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B39C156-87AF-4B2F-8B43-368C687C504A}"/>
              </a:ext>
            </a:extLst>
          </p:cNvPr>
          <p:cNvSpPr>
            <a:spLocks noGrp="1" noChangeArrowheads="1"/>
          </p:cNvSpPr>
          <p:nvPr>
            <p:ph type="title"/>
          </p:nvPr>
        </p:nvSpPr>
        <p:spPr>
          <a:xfrm>
            <a:off x="914400" y="228600"/>
            <a:ext cx="10363200" cy="1143000"/>
          </a:xfrm>
        </p:spPr>
        <p:txBody>
          <a:bodyPr/>
          <a:lstStyle/>
          <a:p>
            <a:pPr algn="ctr"/>
            <a:r>
              <a:rPr lang="en-US" altLang="en-US" sz="3600" dirty="0">
                <a:effectLst>
                  <a:outerShdw blurRad="38100" dist="38100" dir="2700000" algn="tl">
                    <a:srgbClr val="000000">
                      <a:alpha val="43137"/>
                    </a:srgbClr>
                  </a:outerShdw>
                </a:effectLst>
              </a:rPr>
              <a:t>Christ in Zechariah</a:t>
            </a:r>
            <a:br>
              <a:rPr lang="en-US" altLang="en-US" sz="3600" dirty="0">
                <a:effectLst>
                  <a:outerShdw blurRad="38100" dist="38100" dir="2700000" algn="tl">
                    <a:srgbClr val="000000">
                      <a:alpha val="43137"/>
                    </a:srgbClr>
                  </a:outerShdw>
                </a:effectLst>
              </a:rPr>
            </a:br>
            <a:r>
              <a:rPr lang="en-US" altLang="en-US" sz="3600" b="1" cap="small" dirty="0">
                <a:solidFill>
                  <a:srgbClr val="FFFFCC"/>
                </a:solidFill>
                <a:effectLst>
                  <a:outerShdw blurRad="38100" dist="38100" dir="2700000" algn="tl">
                    <a:srgbClr val="000000">
                      <a:alpha val="43137"/>
                    </a:srgbClr>
                  </a:outerShdw>
                </a:effectLst>
              </a:rPr>
              <a:t>general</a:t>
            </a:r>
          </a:p>
        </p:txBody>
      </p:sp>
      <p:sp>
        <p:nvSpPr>
          <p:cNvPr id="15363" name="Rectangle 3">
            <a:extLst>
              <a:ext uri="{FF2B5EF4-FFF2-40B4-BE49-F238E27FC236}">
                <a16:creationId xmlns:a16="http://schemas.microsoft.com/office/drawing/2014/main" id="{D8BC737E-A339-43BF-8663-7F47DA14A3F5}"/>
              </a:ext>
            </a:extLst>
          </p:cNvPr>
          <p:cNvSpPr>
            <a:spLocks noGrp="1" noChangeArrowheads="1"/>
          </p:cNvSpPr>
          <p:nvPr>
            <p:ph idx="1"/>
          </p:nvPr>
        </p:nvSpPr>
        <p:spPr>
          <a:xfrm>
            <a:off x="609600" y="1600200"/>
            <a:ext cx="9829800" cy="4460875"/>
          </a:xfrm>
        </p:spPr>
        <p:txBody>
          <a:bodyPr/>
          <a:lstStyle/>
          <a:p>
            <a:pPr marL="457200" indent="-457200">
              <a:spcBef>
                <a:spcPts val="0"/>
              </a:spcBef>
              <a:spcAft>
                <a:spcPts val="2400"/>
              </a:spcAft>
            </a:pPr>
            <a:r>
              <a:rPr lang="en-US" altLang="en-US" sz="3000" dirty="0">
                <a:effectLst>
                  <a:outerShdw blurRad="38100" dist="38100" dir="2700000" algn="tl">
                    <a:srgbClr val="000000">
                      <a:alpha val="43137"/>
                    </a:srgbClr>
                  </a:outerShdw>
                </a:effectLst>
                <a:cs typeface="Calibri" panose="020F0502020204030204" pitchFamily="34" charset="0"/>
              </a:rPr>
              <a:t>the angel of the Lord (3:1-2)</a:t>
            </a:r>
          </a:p>
          <a:p>
            <a:pPr marL="457200" indent="-457200">
              <a:spcBef>
                <a:spcPts val="0"/>
              </a:spcBef>
              <a:spcAft>
                <a:spcPts val="2400"/>
              </a:spcAft>
            </a:pPr>
            <a:r>
              <a:rPr lang="en-US" altLang="en-US" sz="3000" dirty="0">
                <a:effectLst>
                  <a:outerShdw blurRad="38100" dist="38100" dir="2700000" algn="tl">
                    <a:srgbClr val="000000">
                      <a:alpha val="43137"/>
                    </a:srgbClr>
                  </a:outerShdw>
                </a:effectLst>
                <a:cs typeface="Calibri" panose="020F0502020204030204" pitchFamily="34" charset="0"/>
              </a:rPr>
              <a:t>the righteous branch (3:8; 6:12-13)</a:t>
            </a:r>
          </a:p>
          <a:p>
            <a:pPr marL="457200" indent="-457200">
              <a:spcBef>
                <a:spcPts val="0"/>
              </a:spcBef>
              <a:spcAft>
                <a:spcPts val="2400"/>
              </a:spcAft>
            </a:pPr>
            <a:r>
              <a:rPr lang="en-US" altLang="en-US" sz="3000" dirty="0">
                <a:effectLst>
                  <a:outerShdw blurRad="38100" dist="38100" dir="2700000" algn="tl">
                    <a:srgbClr val="000000">
                      <a:alpha val="43137"/>
                    </a:srgbClr>
                  </a:outerShdw>
                </a:effectLst>
                <a:cs typeface="Calibri" panose="020F0502020204030204" pitchFamily="34" charset="0"/>
              </a:rPr>
              <a:t>the servant (3:8)</a:t>
            </a:r>
          </a:p>
          <a:p>
            <a:pPr marL="457200" indent="-457200">
              <a:spcBef>
                <a:spcPts val="0"/>
              </a:spcBef>
              <a:spcAft>
                <a:spcPts val="2400"/>
              </a:spcAft>
            </a:pPr>
            <a:r>
              <a:rPr lang="en-US" altLang="en-US" sz="3000" dirty="0">
                <a:effectLst>
                  <a:outerShdw blurRad="38100" dist="38100" dir="2700000" algn="tl">
                    <a:srgbClr val="000000">
                      <a:alpha val="43137"/>
                    </a:srgbClr>
                  </a:outerShdw>
                </a:effectLst>
                <a:cs typeface="Calibri" panose="020F0502020204030204" pitchFamily="34" charset="0"/>
              </a:rPr>
              <a:t>the stone with seven eyes (3:9)</a:t>
            </a:r>
          </a:p>
          <a:p>
            <a:pPr marL="457200" indent="-457200">
              <a:spcBef>
                <a:spcPts val="0"/>
              </a:spcBef>
              <a:spcAft>
                <a:spcPts val="2400"/>
              </a:spcAft>
            </a:pPr>
            <a:r>
              <a:rPr lang="en-US" altLang="en-US" sz="3000" dirty="0">
                <a:effectLst>
                  <a:outerShdw blurRad="38100" dist="38100" dir="2700000" algn="tl">
                    <a:srgbClr val="000000">
                      <a:alpha val="43137"/>
                    </a:srgbClr>
                  </a:outerShdw>
                </a:effectLst>
                <a:cs typeface="Calibri" panose="020F0502020204030204" pitchFamily="34" charset="0"/>
              </a:rPr>
              <a:t>the King-Priest (6:13)</a:t>
            </a:r>
          </a:p>
          <a:p>
            <a:pPr marL="457200" indent="-457200">
              <a:spcBef>
                <a:spcPts val="0"/>
              </a:spcBef>
              <a:spcAft>
                <a:spcPts val="2400"/>
              </a:spcAft>
            </a:pPr>
            <a:r>
              <a:rPr lang="en-US" altLang="en-US" sz="3000" dirty="0">
                <a:effectLst>
                  <a:outerShdw blurRad="38100" dist="38100" dir="2700000" algn="tl">
                    <a:srgbClr val="000000">
                      <a:alpha val="43137"/>
                    </a:srgbClr>
                  </a:outerShdw>
                </a:effectLst>
                <a:cs typeface="Calibri" panose="020F0502020204030204" pitchFamily="34" charset="0"/>
              </a:rPr>
              <a:t>the cornerstone, tent peg, and the bow of battle (10:4) </a:t>
            </a:r>
          </a:p>
        </p:txBody>
      </p:sp>
      <p:pic>
        <p:nvPicPr>
          <p:cNvPr id="4" name="Picture 2" descr="Zechariah - davidould.net">
            <a:extLst>
              <a:ext uri="{FF2B5EF4-FFF2-40B4-BE49-F238E27FC236}">
                <a16:creationId xmlns:a16="http://schemas.microsoft.com/office/drawing/2014/main" id="{29232723-921B-45DC-8458-15D89818BE5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920923" y="1946275"/>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B39C156-87AF-4B2F-8B43-368C687C504A}"/>
              </a:ext>
            </a:extLst>
          </p:cNvPr>
          <p:cNvSpPr>
            <a:spLocks noGrp="1" noChangeArrowheads="1"/>
          </p:cNvSpPr>
          <p:nvPr>
            <p:ph type="title"/>
          </p:nvPr>
        </p:nvSpPr>
        <p:spPr>
          <a:xfrm>
            <a:off x="914400" y="228600"/>
            <a:ext cx="10363200" cy="1143000"/>
          </a:xfrm>
        </p:spPr>
        <p:txBody>
          <a:bodyPr/>
          <a:lstStyle/>
          <a:p>
            <a:pPr algn="ctr"/>
            <a:r>
              <a:rPr lang="en-US" altLang="en-US" sz="3600" dirty="0">
                <a:effectLst>
                  <a:outerShdw blurRad="38100" dist="38100" dir="2700000" algn="tl">
                    <a:srgbClr val="000000">
                      <a:alpha val="43137"/>
                    </a:srgbClr>
                  </a:outerShdw>
                </a:effectLst>
              </a:rPr>
              <a:t>Christ in Zechariah</a:t>
            </a:r>
            <a:br>
              <a:rPr lang="en-US" altLang="en-US" sz="3600" dirty="0">
                <a:effectLst>
                  <a:outerShdw blurRad="38100" dist="38100" dir="2700000" algn="tl">
                    <a:srgbClr val="000000">
                      <a:alpha val="43137"/>
                    </a:srgbClr>
                  </a:outerShdw>
                </a:effectLst>
              </a:rPr>
            </a:br>
            <a:r>
              <a:rPr lang="en-US" altLang="en-US" sz="3600" b="1" cap="small" dirty="0">
                <a:solidFill>
                  <a:srgbClr val="FFFFCC"/>
                </a:solidFill>
                <a:effectLst>
                  <a:outerShdw blurRad="38100" dist="38100" dir="2700000" algn="tl">
                    <a:srgbClr val="000000">
                      <a:alpha val="43137"/>
                    </a:srgbClr>
                  </a:outerShdw>
                </a:effectLst>
              </a:rPr>
              <a:t>first advent</a:t>
            </a:r>
          </a:p>
        </p:txBody>
      </p:sp>
      <p:sp>
        <p:nvSpPr>
          <p:cNvPr id="15363" name="Rectangle 3">
            <a:extLst>
              <a:ext uri="{FF2B5EF4-FFF2-40B4-BE49-F238E27FC236}">
                <a16:creationId xmlns:a16="http://schemas.microsoft.com/office/drawing/2014/main" id="{D8BC737E-A339-43BF-8663-7F47DA14A3F5}"/>
              </a:ext>
            </a:extLst>
          </p:cNvPr>
          <p:cNvSpPr>
            <a:spLocks noGrp="1" noChangeArrowheads="1"/>
          </p:cNvSpPr>
          <p:nvPr>
            <p:ph idx="1"/>
          </p:nvPr>
        </p:nvSpPr>
        <p:spPr>
          <a:xfrm>
            <a:off x="609600" y="1600200"/>
            <a:ext cx="7162800" cy="5105400"/>
          </a:xfrm>
        </p:spPr>
        <p:txBody>
          <a:bodyPr/>
          <a:lstStyle/>
          <a:p>
            <a:pPr marL="457200" indent="-457200">
              <a:spcBef>
                <a:spcPts val="0"/>
              </a:spcBef>
              <a:spcAft>
                <a:spcPts val="2400"/>
              </a:spcAft>
            </a:pPr>
            <a:r>
              <a:rPr lang="en-US" altLang="en-US" sz="3000" dirty="0">
                <a:effectLst>
                  <a:outerShdw blurRad="38100" dist="38100" dir="2700000" algn="tl">
                    <a:srgbClr val="000000">
                      <a:alpha val="43137"/>
                    </a:srgbClr>
                  </a:outerShdw>
                </a:effectLst>
                <a:cs typeface="Calibri" panose="020F0502020204030204" pitchFamily="34" charset="0"/>
              </a:rPr>
              <a:t>the humble king riding on a donkey (9:9-10; Matt 21:1-8; John 12:14-16)</a:t>
            </a:r>
          </a:p>
          <a:p>
            <a:pPr marL="457200" indent="-457200">
              <a:spcBef>
                <a:spcPts val="0"/>
              </a:spcBef>
              <a:spcAft>
                <a:spcPts val="2400"/>
              </a:spcAft>
            </a:pPr>
            <a:r>
              <a:rPr lang="en-US" altLang="en-US" sz="3000" dirty="0">
                <a:effectLst>
                  <a:outerShdw blurRad="38100" dist="38100" dir="2700000" algn="tl">
                    <a:srgbClr val="000000">
                      <a:alpha val="43137"/>
                    </a:srgbClr>
                  </a:outerShdw>
                </a:effectLst>
                <a:cs typeface="Calibri" panose="020F0502020204030204" pitchFamily="34" charset="0"/>
              </a:rPr>
              <a:t>the rejected good shepherd sold for thirty pieces of silver (11:4-13; Matt 26:14-16; 27:9-10)</a:t>
            </a:r>
          </a:p>
          <a:p>
            <a:pPr marL="457200" indent="-457200">
              <a:spcBef>
                <a:spcPts val="0"/>
              </a:spcBef>
              <a:spcAft>
                <a:spcPts val="2400"/>
              </a:spcAft>
            </a:pPr>
            <a:r>
              <a:rPr lang="en-US" altLang="en-US" sz="3000" dirty="0">
                <a:effectLst>
                  <a:outerShdw blurRad="38100" dist="38100" dir="2700000" algn="tl">
                    <a:srgbClr val="000000">
                      <a:alpha val="43137"/>
                    </a:srgbClr>
                  </a:outerShdw>
                </a:effectLst>
                <a:cs typeface="Calibri" panose="020F0502020204030204" pitchFamily="34" charset="0"/>
              </a:rPr>
              <a:t>the one the Jews pierced (12:10; John 19:37; 20:24-27)</a:t>
            </a:r>
          </a:p>
          <a:p>
            <a:pPr marL="457200" indent="-457200">
              <a:spcBef>
                <a:spcPts val="0"/>
              </a:spcBef>
              <a:spcAft>
                <a:spcPts val="2400"/>
              </a:spcAft>
            </a:pPr>
            <a:r>
              <a:rPr lang="en-US" altLang="en-US" sz="3000" dirty="0">
                <a:effectLst>
                  <a:outerShdw blurRad="38100" dist="38100" dir="2700000" algn="tl">
                    <a:srgbClr val="000000">
                      <a:alpha val="43137"/>
                    </a:srgbClr>
                  </a:outerShdw>
                </a:effectLst>
                <a:cs typeface="Calibri" panose="020F0502020204030204" pitchFamily="34" charset="0"/>
              </a:rPr>
              <a:t>the smitten good shepherd (13:7)</a:t>
            </a:r>
          </a:p>
        </p:txBody>
      </p:sp>
      <p:pic>
        <p:nvPicPr>
          <p:cNvPr id="5" name="Picture 2" descr="Zechariah - davidould.net">
            <a:extLst>
              <a:ext uri="{FF2B5EF4-FFF2-40B4-BE49-F238E27FC236}">
                <a16:creationId xmlns:a16="http://schemas.microsoft.com/office/drawing/2014/main" id="{46F1C6EA-7DF3-471A-9074-7866F8946E1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920923" y="1946275"/>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51037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B39C156-87AF-4B2F-8B43-368C687C504A}"/>
              </a:ext>
            </a:extLst>
          </p:cNvPr>
          <p:cNvSpPr>
            <a:spLocks noGrp="1" noChangeArrowheads="1"/>
          </p:cNvSpPr>
          <p:nvPr>
            <p:ph type="title"/>
          </p:nvPr>
        </p:nvSpPr>
        <p:spPr>
          <a:xfrm>
            <a:off x="914400" y="228600"/>
            <a:ext cx="10363200" cy="1143000"/>
          </a:xfrm>
        </p:spPr>
        <p:txBody>
          <a:bodyPr/>
          <a:lstStyle/>
          <a:p>
            <a:pPr algn="ctr"/>
            <a:r>
              <a:rPr lang="en-US" altLang="en-US" sz="3600" dirty="0">
                <a:effectLst>
                  <a:outerShdw blurRad="38100" dist="38100" dir="2700000" algn="tl">
                    <a:srgbClr val="000000">
                      <a:alpha val="43137"/>
                    </a:srgbClr>
                  </a:outerShdw>
                </a:effectLst>
              </a:rPr>
              <a:t>Christ in Zechariah</a:t>
            </a:r>
            <a:br>
              <a:rPr lang="en-US" altLang="en-US" sz="3600" dirty="0">
                <a:effectLst>
                  <a:outerShdw blurRad="38100" dist="38100" dir="2700000" algn="tl">
                    <a:srgbClr val="000000">
                      <a:alpha val="43137"/>
                    </a:srgbClr>
                  </a:outerShdw>
                </a:effectLst>
              </a:rPr>
            </a:br>
            <a:r>
              <a:rPr lang="en-US" altLang="en-US" sz="3600" b="1" cap="small" dirty="0">
                <a:solidFill>
                  <a:srgbClr val="FFFFCC"/>
                </a:solidFill>
                <a:effectLst>
                  <a:outerShdw blurRad="38100" dist="38100" dir="2700000" algn="tl">
                    <a:srgbClr val="000000">
                      <a:alpha val="43137"/>
                    </a:srgbClr>
                  </a:outerShdw>
                </a:effectLst>
              </a:rPr>
              <a:t>second advent</a:t>
            </a:r>
          </a:p>
        </p:txBody>
      </p:sp>
      <p:sp>
        <p:nvSpPr>
          <p:cNvPr id="15363" name="Rectangle 3">
            <a:extLst>
              <a:ext uri="{FF2B5EF4-FFF2-40B4-BE49-F238E27FC236}">
                <a16:creationId xmlns:a16="http://schemas.microsoft.com/office/drawing/2014/main" id="{D8BC737E-A339-43BF-8663-7F47DA14A3F5}"/>
              </a:ext>
            </a:extLst>
          </p:cNvPr>
          <p:cNvSpPr>
            <a:spLocks noGrp="1" noChangeArrowheads="1"/>
          </p:cNvSpPr>
          <p:nvPr>
            <p:ph idx="1"/>
          </p:nvPr>
        </p:nvSpPr>
        <p:spPr>
          <a:xfrm>
            <a:off x="609599" y="1600200"/>
            <a:ext cx="7239001" cy="5105400"/>
          </a:xfrm>
        </p:spPr>
        <p:txBody>
          <a:bodyPr/>
          <a:lstStyle/>
          <a:p>
            <a:pPr marL="457200" indent="-457200">
              <a:spcBef>
                <a:spcPts val="0"/>
              </a:spcBef>
              <a:spcAft>
                <a:spcPts val="600"/>
              </a:spcAft>
            </a:pPr>
            <a:r>
              <a:rPr lang="en-US" altLang="en-US" sz="3000" dirty="0">
                <a:effectLst>
                  <a:outerShdw blurRad="38100" dist="38100" dir="2700000" algn="tl">
                    <a:srgbClr val="000000">
                      <a:alpha val="43137"/>
                    </a:srgbClr>
                  </a:outerShdw>
                </a:effectLst>
                <a:cs typeface="Calibri" panose="020F0502020204030204" pitchFamily="34" charset="0"/>
              </a:rPr>
              <a:t>the one who will be accepted by Israel (12:10–13:1; Rom 11:26)</a:t>
            </a:r>
          </a:p>
          <a:p>
            <a:pPr marL="457200" indent="-457200">
              <a:spcBef>
                <a:spcPts val="0"/>
              </a:spcBef>
              <a:spcAft>
                <a:spcPts val="600"/>
              </a:spcAft>
            </a:pPr>
            <a:r>
              <a:rPr lang="en-US" altLang="en-US" sz="3000" dirty="0">
                <a:effectLst>
                  <a:outerShdw blurRad="38100" dist="38100" dir="2700000" algn="tl">
                    <a:srgbClr val="000000">
                      <a:alpha val="43137"/>
                    </a:srgbClr>
                  </a:outerShdw>
                </a:effectLst>
                <a:cs typeface="Calibri" panose="020F0502020204030204" pitchFamily="34" charset="0"/>
              </a:rPr>
              <a:t>the one who cleanses Israel (13:1)</a:t>
            </a:r>
          </a:p>
          <a:p>
            <a:pPr marL="457200" indent="-457200">
              <a:spcBef>
                <a:spcPts val="0"/>
              </a:spcBef>
              <a:spcAft>
                <a:spcPts val="600"/>
              </a:spcAft>
            </a:pPr>
            <a:r>
              <a:rPr lang="en-US" altLang="en-US" sz="3000" dirty="0">
                <a:effectLst>
                  <a:outerShdw blurRad="38100" dist="38100" dir="2700000" algn="tl">
                    <a:srgbClr val="000000">
                      <a:alpha val="43137"/>
                    </a:srgbClr>
                  </a:outerShdw>
                </a:effectLst>
                <a:cs typeface="Calibri" panose="020F0502020204030204" pitchFamily="34" charset="0"/>
              </a:rPr>
              <a:t>the coming judge (14)</a:t>
            </a:r>
          </a:p>
          <a:p>
            <a:pPr marL="457200" indent="-457200">
              <a:spcBef>
                <a:spcPts val="0"/>
              </a:spcBef>
              <a:spcAft>
                <a:spcPts val="600"/>
              </a:spcAft>
            </a:pPr>
            <a:r>
              <a:rPr lang="en-US" altLang="en-US" sz="3000" dirty="0">
                <a:effectLst>
                  <a:outerShdw blurRad="38100" dist="38100" dir="2700000" algn="tl">
                    <a:srgbClr val="000000">
                      <a:alpha val="43137"/>
                    </a:srgbClr>
                  </a:outerShdw>
                </a:effectLst>
                <a:cs typeface="Calibri" panose="020F0502020204030204" pitchFamily="34" charset="0"/>
              </a:rPr>
              <a:t>the destroyer of Israel’s enemies (14:3, 12-15; Rev 19:11-16)</a:t>
            </a:r>
          </a:p>
          <a:p>
            <a:pPr marL="457200" indent="-457200">
              <a:spcBef>
                <a:spcPts val="0"/>
              </a:spcBef>
              <a:spcAft>
                <a:spcPts val="600"/>
              </a:spcAft>
            </a:pPr>
            <a:r>
              <a:rPr lang="en-US" altLang="en-US" sz="3000" dirty="0">
                <a:effectLst>
                  <a:outerShdw blurRad="38100" dist="38100" dir="2700000" algn="tl">
                    <a:srgbClr val="000000">
                      <a:alpha val="43137"/>
                    </a:srgbClr>
                  </a:outerShdw>
                </a:effectLst>
                <a:cs typeface="Calibri" panose="020F0502020204030204" pitchFamily="34" charset="0"/>
              </a:rPr>
              <a:t>the one who will split the Mount of Olives (14:4)</a:t>
            </a:r>
          </a:p>
          <a:p>
            <a:pPr marL="457200" indent="-457200">
              <a:spcBef>
                <a:spcPts val="0"/>
              </a:spcBef>
              <a:spcAft>
                <a:spcPts val="600"/>
              </a:spcAft>
            </a:pPr>
            <a:r>
              <a:rPr lang="en-US" altLang="en-US" sz="3000" dirty="0">
                <a:effectLst>
                  <a:outerShdw blurRad="38100" dist="38100" dir="2700000" algn="tl">
                    <a:srgbClr val="000000">
                      <a:alpha val="43137"/>
                    </a:srgbClr>
                  </a:outerShdw>
                </a:effectLst>
                <a:cs typeface="Calibri" panose="020F0502020204030204" pitchFamily="34" charset="0"/>
              </a:rPr>
              <a:t>the one who will reign from Jerusalem (14:9, 16; Rev 20:4-6)</a:t>
            </a:r>
          </a:p>
        </p:txBody>
      </p:sp>
      <p:pic>
        <p:nvPicPr>
          <p:cNvPr id="5" name="Picture 2" descr="Zechariah - davidould.net">
            <a:extLst>
              <a:ext uri="{FF2B5EF4-FFF2-40B4-BE49-F238E27FC236}">
                <a16:creationId xmlns:a16="http://schemas.microsoft.com/office/drawing/2014/main" id="{95016E14-86B5-4014-9934-F13EBFAF50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920923" y="1946275"/>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89586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AABE978-9364-4083-BE98-51A384FF3B91}"/>
              </a:ext>
            </a:extLst>
          </p:cNvPr>
          <p:cNvPicPr>
            <a:picLocks noChangeAspect="1"/>
          </p:cNvPicPr>
          <p:nvPr/>
        </p:nvPicPr>
        <p:blipFill>
          <a:blip r:embed="rId3"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Romans 11:25-26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rPr>
              <a:t>25</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do not want you, brethren, to be uninformed of this mystery—so that you will not be wise in your own estimation—that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hardening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happened to Israel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fullness of the Gentiles has come in;</a:t>
            </a:r>
            <a:r>
              <a:rPr lang="en-US" dirty="0">
                <a:latin typeface="Calibri" panose="020F0502020204030204" pitchFamily="34" charset="0"/>
              </a:rPr>
              <a:t> </a:t>
            </a:r>
            <a:r>
              <a:rPr lang="en-US" sz="3600" baseline="30000" dirty="0">
                <a:latin typeface="Calibri" panose="020F0502020204030204" pitchFamily="34" charset="0"/>
              </a:rPr>
              <a:t>26</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Israel will be saved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just as it is written, ‘The Deliverer will come from Zion, He will remove ungodliness from Jacob.’”</a:t>
            </a:r>
          </a:p>
        </p:txBody>
      </p:sp>
    </p:spTree>
    <p:extLst>
      <p:ext uri="{BB962C8B-B14F-4D97-AF65-F5344CB8AC3E}">
        <p14:creationId xmlns:p14="http://schemas.microsoft.com/office/powerpoint/2010/main" val="111137667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F4FBC6-CC59-4B23-89A4-DAC0994A18CF}"/>
              </a:ext>
            </a:extLst>
          </p:cNvPr>
          <p:cNvPicPr>
            <a:picLocks noChangeAspect="1"/>
          </p:cNvPicPr>
          <p:nvPr/>
        </p:nvPicPr>
        <p:blipFill>
          <a:blip r:embed="rId2"/>
          <a:stretch>
            <a:fillRect/>
          </a:stretch>
        </p:blipFill>
        <p:spPr>
          <a:xfrm>
            <a:off x="0" y="0"/>
            <a:ext cx="12192000" cy="6857999"/>
          </a:xfrm>
          <a:prstGeom prst="rect">
            <a:avLst/>
          </a:prstGeom>
        </p:spPr>
      </p:pic>
      <p:sp>
        <p:nvSpPr>
          <p:cNvPr id="6" name="Content Placeholder 2">
            <a:extLst>
              <a:ext uri="{FF2B5EF4-FFF2-40B4-BE49-F238E27FC236}">
                <a16:creationId xmlns:a16="http://schemas.microsoft.com/office/drawing/2014/main" id="{F8694E38-2B67-4797-9186-EAD1D2274F01}"/>
              </a:ext>
            </a:extLst>
          </p:cNvPr>
          <p:cNvSpPr txBox="1">
            <a:spLocks/>
          </p:cNvSpPr>
          <p:nvPr/>
        </p:nvSpPr>
        <p:spPr>
          <a:xfrm>
            <a:off x="609600" y="0"/>
            <a:ext cx="10972800" cy="4038600"/>
          </a:xfrm>
          <a:prstGeom prst="rect">
            <a:avLst/>
          </a:prstGeom>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a:spcBef>
                <a:spcPct val="0"/>
              </a:spcBef>
              <a:spcAft>
                <a:spcPts val="1200"/>
              </a:spcAft>
              <a:buNone/>
              <a:defRPr/>
            </a:pPr>
            <a:r>
              <a:rPr lang="en-US" altLang="en-US" sz="4000" dirty="0">
                <a:solidFill>
                  <a:schemeClr val="tx2"/>
                </a:solidFill>
                <a:ea typeface="+mj-ea"/>
                <a:cs typeface="Calibri" panose="020F0502020204030204" pitchFamily="34" charset="0"/>
              </a:rPr>
              <a:t>Zechariah 14:2-3</a:t>
            </a:r>
            <a:endParaRPr lang="en-US" sz="4000" dirty="0">
              <a:solidFill>
                <a:schemeClr val="tx2"/>
              </a:solidFill>
              <a:ea typeface="+mj-ea"/>
              <a:cs typeface="Calibri" panose="020F0502020204030204" pitchFamily="34" charset="0"/>
            </a:endParaRPr>
          </a:p>
          <a:p>
            <a:pPr marL="0" indent="0" algn="just">
              <a:spcBef>
                <a:spcPts val="0"/>
              </a:spcBef>
              <a:buFont typeface="Wingdings" panose="05000000000000000000" pitchFamily="2" charset="2"/>
              <a:buNone/>
              <a:defRPr/>
            </a:pPr>
            <a:r>
              <a:rPr lang="en-US" kern="0" dirty="0">
                <a:effectLst>
                  <a:outerShdw blurRad="38100" dist="38100" dir="2700000" algn="tl">
                    <a:srgbClr val="000000">
                      <a:alpha val="43137"/>
                    </a:srgbClr>
                  </a:outerShdw>
                </a:effectLst>
                <a:cs typeface="Calibri" panose="020F0502020204030204" pitchFamily="34" charset="0"/>
              </a:rPr>
              <a:t>“</a:t>
            </a:r>
            <a:r>
              <a:rPr lang="en-US" baseline="30000" dirty="0">
                <a:effectLst>
                  <a:outerShdw blurRad="38100" dist="38100" dir="2700000" algn="tl">
                    <a:srgbClr val="000000">
                      <a:alpha val="43137"/>
                    </a:srgbClr>
                  </a:outerShdw>
                </a:effectLst>
                <a:cs typeface="Calibri" panose="020F0502020204030204" pitchFamily="34" charset="0"/>
              </a:rPr>
              <a:t>2 </a:t>
            </a:r>
            <a:r>
              <a:rPr lang="en-US" kern="0" dirty="0">
                <a:effectLst>
                  <a:outerShdw blurRad="38100" dist="38100" dir="2700000" algn="tl">
                    <a:srgbClr val="000000">
                      <a:alpha val="43137"/>
                    </a:srgbClr>
                  </a:outerShdw>
                </a:effectLst>
                <a:cs typeface="Calibri" panose="020F0502020204030204" pitchFamily="34" charset="0"/>
              </a:rPr>
              <a:t>For I will gather </a:t>
            </a:r>
            <a:r>
              <a:rPr lang="en-US" b="1" u="sng" kern="0" dirty="0">
                <a:solidFill>
                  <a:srgbClr val="FFFFCC"/>
                </a:solidFill>
                <a:effectLst>
                  <a:outerShdw blurRad="38100" dist="38100" dir="2700000" algn="tl">
                    <a:srgbClr val="000000">
                      <a:alpha val="43137"/>
                    </a:srgbClr>
                  </a:outerShdw>
                </a:effectLst>
                <a:cs typeface="Calibri" panose="020F0502020204030204" pitchFamily="34" charset="0"/>
              </a:rPr>
              <a:t>all the nations against Jerusalem </a:t>
            </a:r>
            <a:r>
              <a:rPr lang="en-US" kern="0" dirty="0">
                <a:effectLst>
                  <a:outerShdw blurRad="38100" dist="38100" dir="2700000" algn="tl">
                    <a:srgbClr val="000000">
                      <a:alpha val="43137"/>
                    </a:srgbClr>
                  </a:outerShdw>
                </a:effectLst>
                <a:cs typeface="Calibri" panose="020F0502020204030204" pitchFamily="34" charset="0"/>
              </a:rPr>
              <a:t>to battle, and the city will be captured, the houses plundered, the women ravished and half of the city exiled, but the rest of the people will not be cut off from the city.</a:t>
            </a:r>
            <a:r>
              <a:rPr lang="en-US" b="1" i="0" baseline="30000" dirty="0">
                <a:solidFill>
                  <a:srgbClr val="000000"/>
                </a:solidFill>
                <a:effectLst/>
                <a:cs typeface="Calibri" panose="020F0502020204030204" pitchFamily="34" charset="0"/>
              </a:rPr>
              <a:t> </a:t>
            </a:r>
            <a:r>
              <a:rPr lang="en-US" baseline="30000" dirty="0">
                <a:effectLst>
                  <a:outerShdw blurRad="38100" dist="38100" dir="2700000" algn="tl">
                    <a:srgbClr val="000000">
                      <a:alpha val="43137"/>
                    </a:srgbClr>
                  </a:outerShdw>
                </a:effectLst>
                <a:cs typeface="Calibri" panose="020F0502020204030204" pitchFamily="34" charset="0"/>
              </a:rPr>
              <a:t>3 </a:t>
            </a:r>
            <a:r>
              <a:rPr lang="en-US" kern="0" dirty="0">
                <a:effectLst>
                  <a:outerShdw blurRad="38100" dist="38100" dir="2700000" algn="tl">
                    <a:srgbClr val="000000">
                      <a:alpha val="43137"/>
                    </a:srgbClr>
                  </a:outerShdw>
                </a:effectLst>
                <a:cs typeface="Calibri" panose="020F0502020204030204" pitchFamily="34" charset="0"/>
              </a:rPr>
              <a:t>Then the Lord will go forth and </a:t>
            </a:r>
            <a:r>
              <a:rPr lang="en-US" b="1" u="sng" kern="0" dirty="0">
                <a:solidFill>
                  <a:srgbClr val="FFFFCC"/>
                </a:solidFill>
                <a:effectLst>
                  <a:outerShdw blurRad="38100" dist="38100" dir="2700000" algn="tl">
                    <a:srgbClr val="000000">
                      <a:alpha val="43137"/>
                    </a:srgbClr>
                  </a:outerShdw>
                </a:effectLst>
                <a:cs typeface="Calibri" panose="020F0502020204030204" pitchFamily="34" charset="0"/>
              </a:rPr>
              <a:t>fight</a:t>
            </a:r>
            <a:r>
              <a:rPr lang="en-US" kern="0" dirty="0">
                <a:effectLst>
                  <a:outerShdw blurRad="38100" dist="38100" dir="2700000" algn="tl">
                    <a:srgbClr val="000000">
                      <a:alpha val="43137"/>
                    </a:srgbClr>
                  </a:outerShdw>
                </a:effectLst>
                <a:cs typeface="Calibri" panose="020F0502020204030204" pitchFamily="34" charset="0"/>
              </a:rPr>
              <a:t> against those nations, as when He fights on a day of battle.”</a:t>
            </a:r>
          </a:p>
        </p:txBody>
      </p:sp>
      <p:pic>
        <p:nvPicPr>
          <p:cNvPr id="7" name="Picture 6" descr="C:\Documents and Settings\Owner\Application Data\Microsoft\Media Catalog\clip0063.BMP">
            <a:extLst>
              <a:ext uri="{FF2B5EF4-FFF2-40B4-BE49-F238E27FC236}">
                <a16:creationId xmlns:a16="http://schemas.microsoft.com/office/drawing/2014/main" id="{1990A99D-265B-485D-8828-52C6321631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68988" y="3428999"/>
            <a:ext cx="1854025" cy="17068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69439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marL="342900" indent="-342900" algn="ctr" defTabSz="68580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Zechariah 14:16-18</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771651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7F07CD-990C-4C5C-BAC7-1271BA2106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801314"/>
          </a:xfrm>
          <a:prstGeom prst="rect">
            <a:avLst/>
          </a:prstGeom>
          <a:noFill/>
          <a:ln w="28575">
            <a:noFill/>
            <a:miter lim="800000"/>
            <a:headEnd/>
            <a:tailEnd/>
          </a:ln>
        </p:spPr>
        <p:txBody>
          <a:bodyPr wrap="square">
            <a:spAutoFit/>
          </a:bodyPr>
          <a:lstStyle/>
          <a:p>
            <a:pPr marL="342900" indent="-342900" algn="ctr" defTabSz="68580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Isaiah 2:2-3</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will come about that In the last days The mountain of the house of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be established as the chief of the mountains, And will be raised above the hills; And all the nations will stream to it.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many peoples will come and say, ‘Come, let us go up to the mountain of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house of the God of Jacob; That He may teach us concerning His ways And that we may walk in His paths.’ For the law will go forth from Zion And the word of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687727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599"/>
            <a:ext cx="7772400" cy="929081"/>
          </a:xfrm>
        </p:spPr>
        <p:txBody>
          <a:bodyPr/>
          <a:lstStyle/>
          <a:p>
            <a:pPr algn="ctr" eaLnBrk="1" hangingPunct="1"/>
            <a:r>
              <a:rPr lang="en-US" sz="3600" dirty="0">
                <a:effectLst>
                  <a:outerShdw blurRad="38100" dist="38100" dir="2700000" algn="tl">
                    <a:srgbClr val="000000">
                      <a:alpha val="43137"/>
                    </a:srgbClr>
                  </a:outerShdw>
                </a:effectLst>
              </a:rPr>
              <a:t>Introductory Matters</a:t>
            </a:r>
          </a:p>
        </p:txBody>
      </p:sp>
      <p:sp>
        <p:nvSpPr>
          <p:cNvPr id="92163" name="Rectangle 2051"/>
          <p:cNvSpPr>
            <a:spLocks noGrp="1" noChangeArrowheads="1"/>
          </p:cNvSpPr>
          <p:nvPr>
            <p:ph type="body" idx="1"/>
          </p:nvPr>
        </p:nvSpPr>
        <p:spPr>
          <a:xfrm>
            <a:off x="1524000" y="1157680"/>
            <a:ext cx="4987729" cy="5090720"/>
          </a:xfrm>
        </p:spPr>
        <p:txBody>
          <a:bodyPr/>
          <a:lstStyle/>
          <a:p>
            <a:pPr marL="457200" lvl="1" indent="-457200" eaLnBrk="1" hangingPunct="1">
              <a:spcBef>
                <a:spcPts val="0"/>
              </a:spcBef>
              <a:spcAft>
                <a:spcPts val="1800"/>
              </a:spcAft>
              <a:buClr>
                <a:schemeClr val="tx2"/>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Title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Authorship</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Biography</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Scope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Date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Audience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 of </a:t>
            </a:r>
            <a:r>
              <a:rPr lang="en-US" dirty="0">
                <a:effectLst>
                  <a:outerShdw blurRad="38100" dist="38100" dir="2700000" algn="tl">
                    <a:srgbClr val="000000">
                      <a:alpha val="43137"/>
                    </a:srgbClr>
                  </a:outerShdw>
                </a:effectLst>
                <a:cs typeface="Calibri" panose="020F0502020204030204" pitchFamily="34" charset="0"/>
              </a:rPr>
              <a:t>writing</a:t>
            </a:r>
          </a:p>
        </p:txBody>
      </p:sp>
      <p:pic>
        <p:nvPicPr>
          <p:cNvPr id="1026" name="Picture 2" descr="Zechariah - davidould.net">
            <a:extLst>
              <a:ext uri="{FF2B5EF4-FFF2-40B4-BE49-F238E27FC236}">
                <a16:creationId xmlns:a16="http://schemas.microsoft.com/office/drawing/2014/main" id="{47CCAE50-321B-4AB3-80E4-4F8C8688725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603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04753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Satan will be released from his prison,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fire came down from heaven and devoured them.</a:t>
            </a:r>
            <a:endPar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717696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4294967295"/>
          </p:nvPr>
        </p:nvSpPr>
        <p:spPr>
          <a:xfrm>
            <a:off x="1295400" y="1600200"/>
            <a:ext cx="9601200" cy="1676400"/>
          </a:xfrm>
        </p:spPr>
        <p:txBody>
          <a:bodyPr vert="horz" wrap="square" lIns="92075" tIns="46038" rIns="92075" bIns="46038" numCol="1" anchor="t" anchorCtr="0" compatLnSpc="1">
            <a:prstTxWarp prst="textNoShape">
              <a:avLst/>
            </a:prstTxWarp>
          </a:bodyPr>
          <a:lstStyle/>
          <a:p>
            <a:pPr marL="0" indent="0" algn="just">
              <a:buNone/>
              <a:defRPr/>
            </a:pPr>
            <a:r>
              <a:rPr lang="en-US" i="1" dirty="0">
                <a:effectLst>
                  <a:outerShdw blurRad="38100" dist="38100" dir="2700000" algn="tl">
                    <a:srgbClr val="000000">
                      <a:alpha val="43137"/>
                    </a:srgbClr>
                  </a:outerShdw>
                </a:effectLst>
              </a:rPr>
              <a:t>“At the end of the Millennium that city will be Satan’s prime objective with his rebel army, because Israel will be a leader among the nations.”</a:t>
            </a:r>
          </a:p>
        </p:txBody>
      </p:sp>
      <p:pic>
        <p:nvPicPr>
          <p:cNvPr id="48132" name="Picture 4" descr="SY01462_"/>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51733" y="3276600"/>
            <a:ext cx="2888534" cy="3200400"/>
          </a:xfrm>
          <a:prstGeom prst="rect">
            <a:avLst/>
          </a:prstGeom>
          <a:noFill/>
          <a:ln w="9525">
            <a:noFill/>
            <a:miter lim="800000"/>
            <a:headEnd/>
            <a:tailEnd/>
          </a:ln>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710" y="152400"/>
            <a:ext cx="781194" cy="1097280"/>
          </a:xfrm>
          <a:prstGeom prst="rect">
            <a:avLst/>
          </a:prstGeom>
        </p:spPr>
      </p:pic>
      <p:sp>
        <p:nvSpPr>
          <p:cNvPr id="6" name="Rectangle 5">
            <a:extLst>
              <a:ext uri="{FF2B5EF4-FFF2-40B4-BE49-F238E27FC236}">
                <a16:creationId xmlns:a16="http://schemas.microsoft.com/office/drawing/2014/main" id="{D560E003-5FE2-4431-B817-A84B8CF6C772}"/>
              </a:ext>
            </a:extLst>
          </p:cNvPr>
          <p:cNvSpPr/>
          <p:nvPr/>
        </p:nvSpPr>
        <p:spPr>
          <a:xfrm>
            <a:off x="3657600" y="228600"/>
            <a:ext cx="4876800" cy="1077218"/>
          </a:xfrm>
          <a:prstGeom prst="rect">
            <a:avLst/>
          </a:prstGeom>
        </p:spPr>
        <p:txBody>
          <a:bodyPr wrap="square">
            <a:spAutoFit/>
          </a:bodyPr>
          <a:lstStyle/>
          <a:p>
            <a:pPr algn="ctr">
              <a:spcAft>
                <a:spcPts val="1200"/>
              </a:spcAft>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Robert Thomas</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ndParaRPr>
          </a:p>
          <a:p>
            <a:pPr algn="ctr"/>
            <a:r>
              <a:rPr lang="en-US" sz="1800" i="1" kern="0" dirty="0">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Four Views on the Book of Revelation</a:t>
            </a:r>
            <a:r>
              <a:rPr lang="en-US" sz="1800" kern="0" dirty="0">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 page 207.</a:t>
            </a:r>
            <a:endParaRPr lang="en-US" sz="1600" dirty="0">
              <a:latin typeface="Calibri" panose="020F0502020204030204" pitchFamily="34" charset="0"/>
              <a:ea typeface="+mj-ea"/>
              <a:cs typeface="+mj-cs"/>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62456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599"/>
            <a:ext cx="7772400" cy="929081"/>
          </a:xfrm>
        </p:spPr>
        <p:txBody>
          <a:bodyPr/>
          <a:lstStyle/>
          <a:p>
            <a:pPr algn="ctr" eaLnBrk="1" hangingPunct="1"/>
            <a:r>
              <a:rPr lang="en-US" sz="3600" dirty="0">
                <a:effectLst>
                  <a:outerShdw blurRad="38100" dist="38100" dir="2700000" algn="tl">
                    <a:srgbClr val="000000">
                      <a:alpha val="43137"/>
                    </a:srgbClr>
                  </a:outerShdw>
                </a:effectLst>
              </a:rPr>
              <a:t>Introductory Matters</a:t>
            </a:r>
          </a:p>
        </p:txBody>
      </p:sp>
      <p:sp>
        <p:nvSpPr>
          <p:cNvPr id="92163" name="Rectangle 2051"/>
          <p:cNvSpPr>
            <a:spLocks noGrp="1" noChangeArrowheads="1"/>
          </p:cNvSpPr>
          <p:nvPr>
            <p:ph type="body" idx="1"/>
          </p:nvPr>
        </p:nvSpPr>
        <p:spPr>
          <a:xfrm>
            <a:off x="1524000" y="1157680"/>
            <a:ext cx="4987729" cy="5090720"/>
          </a:xfrm>
        </p:spPr>
        <p:txBody>
          <a:bodyPr/>
          <a:lstStyle/>
          <a:p>
            <a:pPr marL="457200" lvl="1" indent="-457200" eaLnBrk="1" hangingPunct="1">
              <a:spcBef>
                <a:spcPts val="0"/>
              </a:spcBef>
              <a:spcAft>
                <a:spcPts val="1800"/>
              </a:spcAft>
              <a:buClr>
                <a:schemeClr val="tx2"/>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Title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Authorship</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Biography</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Scope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Date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Audience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 of </a:t>
            </a:r>
            <a:r>
              <a:rPr lang="en-US" dirty="0">
                <a:effectLst>
                  <a:outerShdw blurRad="38100" dist="38100" dir="2700000" algn="tl">
                    <a:srgbClr val="000000">
                      <a:alpha val="43137"/>
                    </a:srgbClr>
                  </a:outerShdw>
                </a:effectLst>
                <a:cs typeface="Calibri" panose="020F0502020204030204" pitchFamily="34" charset="0"/>
              </a:rPr>
              <a:t>writing</a:t>
            </a:r>
          </a:p>
        </p:txBody>
      </p:sp>
      <p:pic>
        <p:nvPicPr>
          <p:cNvPr id="1026" name="Picture 2" descr="Zechariah - davidould.net">
            <a:extLst>
              <a:ext uri="{FF2B5EF4-FFF2-40B4-BE49-F238E27FC236}">
                <a16:creationId xmlns:a16="http://schemas.microsoft.com/office/drawing/2014/main" id="{47CCAE50-321B-4AB3-80E4-4F8C8688725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486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20692"/>
          </a:xfrm>
        </p:spPr>
        <p:txBody>
          <a:bodyPr/>
          <a:lstStyle/>
          <a:p>
            <a:pPr algn="ctr" eaLnBrk="1" hangingPunct="1"/>
            <a:r>
              <a:rPr lang="en-US" sz="3600" dirty="0">
                <a:effectLst>
                  <a:outerShdw blurRad="38100" dist="38100" dir="2700000" algn="tl">
                    <a:srgbClr val="000000">
                      <a:alpha val="43137"/>
                    </a:srgbClr>
                  </a:outerShdw>
                </a:effectLst>
              </a:rPr>
              <a:t>Introductory Matters</a:t>
            </a:r>
          </a:p>
        </p:txBody>
      </p:sp>
      <p:sp>
        <p:nvSpPr>
          <p:cNvPr id="92163" name="Rectangle 2051"/>
          <p:cNvSpPr>
            <a:spLocks noGrp="1" noChangeArrowheads="1"/>
          </p:cNvSpPr>
          <p:nvPr>
            <p:ph type="body" idx="1"/>
          </p:nvPr>
        </p:nvSpPr>
        <p:spPr>
          <a:xfrm>
            <a:off x="1523999" y="1142999"/>
            <a:ext cx="4953001" cy="5486401"/>
          </a:xfrm>
        </p:spPr>
        <p:txBody>
          <a:bodyPr/>
          <a:lstStyle/>
          <a:p>
            <a:pPr marL="514350" lvl="1" indent="-514350" eaLnBrk="1" hangingPunct="1">
              <a:spcBef>
                <a:spcPts val="0"/>
              </a:spcBef>
              <a:spcAft>
                <a:spcPts val="1800"/>
              </a:spcAft>
              <a:buClr>
                <a:schemeClr val="tx2"/>
              </a:buClr>
              <a:buSzPct val="100000"/>
              <a:buFont typeface="+mj-lt"/>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Occasion</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Structure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Message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Purposes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Themes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Unique characteristics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Genre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Christ in Zechariah</a:t>
            </a:r>
          </a:p>
        </p:txBody>
      </p:sp>
      <p:pic>
        <p:nvPicPr>
          <p:cNvPr id="5" name="Picture 2" descr="Zechariah - davidould.net">
            <a:extLst>
              <a:ext uri="{FF2B5EF4-FFF2-40B4-BE49-F238E27FC236}">
                <a16:creationId xmlns:a16="http://schemas.microsoft.com/office/drawing/2014/main" id="{31CB73C8-441C-408D-A78B-F610C665E11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711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E130998-868D-4956-8885-593A9128840E}"/>
              </a:ext>
            </a:extLst>
          </p:cNvPr>
          <p:cNvSpPr>
            <a:spLocks noGrp="1" noChangeArrowheads="1"/>
          </p:cNvSpPr>
          <p:nvPr>
            <p:ph type="title"/>
          </p:nvPr>
        </p:nvSpPr>
        <p:spPr>
          <a:xfrm>
            <a:off x="4610100" y="304800"/>
            <a:ext cx="2971800" cy="838200"/>
          </a:xfrm>
        </p:spPr>
        <p:txBody>
          <a:bodyPr/>
          <a:lstStyle/>
          <a:p>
            <a:pPr algn="ctr"/>
            <a:r>
              <a:rPr lang="en-US" altLang="en-US" sz="3600" dirty="0">
                <a:effectLst>
                  <a:outerShdw blurRad="38100" dist="38100" dir="2700000" algn="tl">
                    <a:srgbClr val="000000">
                      <a:alpha val="43137"/>
                    </a:srgbClr>
                  </a:outerShdw>
                </a:effectLst>
              </a:rPr>
              <a:t>3. Biography</a:t>
            </a:r>
          </a:p>
        </p:txBody>
      </p:sp>
      <p:sp>
        <p:nvSpPr>
          <p:cNvPr id="4099" name="Rectangle 3">
            <a:extLst>
              <a:ext uri="{FF2B5EF4-FFF2-40B4-BE49-F238E27FC236}">
                <a16:creationId xmlns:a16="http://schemas.microsoft.com/office/drawing/2014/main" id="{F11172B3-4F69-4208-9658-92009D7BE33E}"/>
              </a:ext>
            </a:extLst>
          </p:cNvPr>
          <p:cNvSpPr>
            <a:spLocks noGrp="1" noChangeArrowheads="1"/>
          </p:cNvSpPr>
          <p:nvPr>
            <p:ph type="body" idx="1"/>
          </p:nvPr>
        </p:nvSpPr>
        <p:spPr>
          <a:xfrm>
            <a:off x="533400" y="1395638"/>
            <a:ext cx="6705600" cy="5005161"/>
          </a:xfrm>
        </p:spPr>
        <p:txBody>
          <a:bodyPr/>
          <a:lstStyle/>
          <a:p>
            <a:pPr marL="457200" indent="-457200">
              <a:spcBef>
                <a:spcPts val="0"/>
              </a:spcBef>
              <a:spcAft>
                <a:spcPts val="1800"/>
              </a:spcAft>
            </a:pPr>
            <a:r>
              <a:rPr lang="en-US" altLang="en-US" dirty="0">
                <a:effectLst>
                  <a:outerShdw blurRad="38100" dist="38100" dir="2700000" algn="tl">
                    <a:srgbClr val="000000">
                      <a:alpha val="43137"/>
                    </a:srgbClr>
                  </a:outerShdw>
                </a:effectLst>
              </a:rPr>
              <a:t>Common name</a:t>
            </a:r>
          </a:p>
          <a:p>
            <a:pPr marL="457200" indent="-457200">
              <a:spcBef>
                <a:spcPts val="0"/>
              </a:spcBef>
              <a:spcAft>
                <a:spcPts val="1800"/>
              </a:spcAft>
            </a:pPr>
            <a:r>
              <a:rPr lang="en-US" altLang="en-US" dirty="0">
                <a:effectLst>
                  <a:outerShdw blurRad="38100" dist="38100" dir="2700000" algn="tl">
                    <a:srgbClr val="000000">
                      <a:alpha val="43137"/>
                    </a:srgbClr>
                  </a:outerShdw>
                </a:effectLst>
              </a:rPr>
              <a:t>Son of </a:t>
            </a:r>
            <a:r>
              <a:rPr lang="en-US" altLang="en-US" i="1" dirty="0" err="1">
                <a:effectLst>
                  <a:outerShdw blurRad="38100" dist="38100" dir="2700000" algn="tl">
                    <a:srgbClr val="000000">
                      <a:alpha val="43137"/>
                    </a:srgbClr>
                  </a:outerShdw>
                </a:effectLst>
              </a:rPr>
              <a:t>Berechiah</a:t>
            </a:r>
            <a:r>
              <a:rPr lang="en-US" altLang="en-US" dirty="0">
                <a:effectLst>
                  <a:outerShdw blurRad="38100" dist="38100" dir="2700000" algn="tl">
                    <a:srgbClr val="000000">
                      <a:alpha val="43137"/>
                    </a:srgbClr>
                  </a:outerShdw>
                </a:effectLst>
              </a:rPr>
              <a:t> (1:1)</a:t>
            </a:r>
          </a:p>
          <a:p>
            <a:pPr marL="457200" indent="-457200">
              <a:spcBef>
                <a:spcPts val="0"/>
              </a:spcBef>
              <a:spcAft>
                <a:spcPts val="1800"/>
              </a:spcAft>
            </a:pPr>
            <a:r>
              <a:rPr lang="en-US" altLang="en-US" dirty="0">
                <a:effectLst>
                  <a:outerShdw blurRad="38100" dist="38100" dir="2700000" algn="tl">
                    <a:srgbClr val="000000">
                      <a:alpha val="43137"/>
                    </a:srgbClr>
                  </a:outerShdw>
                </a:effectLst>
              </a:rPr>
              <a:t>Called into ministry as a youth (2:4)</a:t>
            </a:r>
          </a:p>
          <a:p>
            <a:pPr marL="457200" indent="-457200">
              <a:spcBef>
                <a:spcPts val="0"/>
              </a:spcBef>
              <a:spcAft>
                <a:spcPts val="1800"/>
              </a:spcAft>
            </a:pPr>
            <a:r>
              <a:rPr lang="en-US" altLang="en-US" dirty="0">
                <a:effectLst>
                  <a:outerShdw blurRad="38100" dist="38100" dir="2700000" algn="tl">
                    <a:srgbClr val="000000">
                      <a:alpha val="43137"/>
                    </a:srgbClr>
                  </a:outerShdw>
                </a:effectLst>
              </a:rPr>
              <a:t>Born during Babylonian Captivity</a:t>
            </a:r>
          </a:p>
          <a:p>
            <a:pPr marL="457200" indent="-457200">
              <a:spcBef>
                <a:spcPts val="0"/>
              </a:spcBef>
              <a:spcAft>
                <a:spcPts val="1800"/>
              </a:spcAft>
            </a:pPr>
            <a:r>
              <a:rPr lang="en-US" altLang="en-US" dirty="0">
                <a:effectLst>
                  <a:outerShdw blurRad="38100" dist="38100" dir="2700000" algn="tl">
                    <a:srgbClr val="000000">
                      <a:alpha val="43137"/>
                    </a:srgbClr>
                  </a:outerShdw>
                </a:effectLst>
              </a:rPr>
              <a:t>Taken to Israel in first return</a:t>
            </a:r>
          </a:p>
          <a:p>
            <a:pPr marL="457200" indent="-457200">
              <a:spcBef>
                <a:spcPts val="0"/>
              </a:spcBef>
              <a:spcAft>
                <a:spcPts val="1800"/>
              </a:spcAft>
            </a:pPr>
            <a:r>
              <a:rPr lang="en-US" altLang="en-US" dirty="0">
                <a:effectLst>
                  <a:outerShdw blurRad="38100" dist="38100" dir="2700000" algn="tl">
                    <a:srgbClr val="000000">
                      <a:alpha val="43137"/>
                    </a:srgbClr>
                  </a:outerShdw>
                </a:effectLst>
              </a:rPr>
              <a:t>A priest </a:t>
            </a:r>
          </a:p>
          <a:p>
            <a:pPr marL="457200" indent="-457200">
              <a:spcBef>
                <a:spcPts val="0"/>
              </a:spcBef>
              <a:spcAft>
                <a:spcPts val="1800"/>
              </a:spcAft>
            </a:pPr>
            <a:r>
              <a:rPr lang="en-US" altLang="en-US" dirty="0">
                <a:effectLst>
                  <a:outerShdw blurRad="38100" dist="38100" dir="2700000" algn="tl">
                    <a:srgbClr val="000000">
                      <a:alpha val="43137"/>
                    </a:srgbClr>
                  </a:outerShdw>
                </a:effectLst>
              </a:rPr>
              <a:t>Member of the Great Synagogue</a:t>
            </a:r>
          </a:p>
        </p:txBody>
      </p:sp>
      <p:pic>
        <p:nvPicPr>
          <p:cNvPr id="5" name="Picture 2" descr="Zechariah - davidould.net">
            <a:extLst>
              <a:ext uri="{FF2B5EF4-FFF2-40B4-BE49-F238E27FC236}">
                <a16:creationId xmlns:a16="http://schemas.microsoft.com/office/drawing/2014/main" id="{D13CB9C3-B605-4197-88CD-08F53EEE252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391400"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599"/>
            <a:ext cx="7772400" cy="929081"/>
          </a:xfrm>
        </p:spPr>
        <p:txBody>
          <a:bodyPr/>
          <a:lstStyle/>
          <a:p>
            <a:pPr algn="ctr" eaLnBrk="1" hangingPunct="1"/>
            <a:r>
              <a:rPr lang="en-US" sz="3600" dirty="0">
                <a:effectLst>
                  <a:outerShdw blurRad="38100" dist="38100" dir="2700000" algn="tl">
                    <a:srgbClr val="000000">
                      <a:alpha val="43137"/>
                    </a:srgbClr>
                  </a:outerShdw>
                </a:effectLst>
              </a:rPr>
              <a:t>Introductory Matters</a:t>
            </a:r>
          </a:p>
        </p:txBody>
      </p:sp>
      <p:sp>
        <p:nvSpPr>
          <p:cNvPr id="92163" name="Rectangle 2051"/>
          <p:cNvSpPr>
            <a:spLocks noGrp="1" noChangeArrowheads="1"/>
          </p:cNvSpPr>
          <p:nvPr>
            <p:ph type="body" idx="1"/>
          </p:nvPr>
        </p:nvSpPr>
        <p:spPr>
          <a:xfrm>
            <a:off x="1524000" y="1157680"/>
            <a:ext cx="4987729" cy="5090720"/>
          </a:xfrm>
        </p:spPr>
        <p:txBody>
          <a:bodyPr/>
          <a:lstStyle/>
          <a:p>
            <a:pPr marL="457200" lvl="1" indent="-457200" eaLnBrk="1" hangingPunct="1">
              <a:spcBef>
                <a:spcPts val="0"/>
              </a:spcBef>
              <a:spcAft>
                <a:spcPts val="1800"/>
              </a:spcAft>
              <a:buClr>
                <a:schemeClr val="tx2"/>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Title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Authorship</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Biography</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Scope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Date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Audience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 of </a:t>
            </a:r>
            <a:r>
              <a:rPr lang="en-US" dirty="0">
                <a:effectLst>
                  <a:outerShdw blurRad="38100" dist="38100" dir="2700000" algn="tl">
                    <a:srgbClr val="000000">
                      <a:alpha val="43137"/>
                    </a:srgbClr>
                  </a:outerShdw>
                </a:effectLst>
                <a:cs typeface="Calibri" panose="020F0502020204030204" pitchFamily="34" charset="0"/>
              </a:rPr>
              <a:t>writing</a:t>
            </a:r>
          </a:p>
        </p:txBody>
      </p:sp>
      <p:pic>
        <p:nvPicPr>
          <p:cNvPr id="1026" name="Picture 2" descr="Zechariah - davidould.net">
            <a:extLst>
              <a:ext uri="{FF2B5EF4-FFF2-40B4-BE49-F238E27FC236}">
                <a16:creationId xmlns:a16="http://schemas.microsoft.com/office/drawing/2014/main" id="{47CCAE50-321B-4AB3-80E4-4F8C8688725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199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3">
            <a:extLst>
              <a:ext uri="{FF2B5EF4-FFF2-40B4-BE49-F238E27FC236}">
                <a16:creationId xmlns:a16="http://schemas.microsoft.com/office/drawing/2014/main" id="{0DD2F71D-E33D-49C4-87DC-47250F4B7FAF}"/>
              </a:ext>
            </a:extLst>
          </p:cNvPr>
          <p:cNvGraphicFramePr>
            <a:graphicFrameLocks noGrp="1"/>
          </p:cNvGraphicFramePr>
          <p:nvPr>
            <p:extLst>
              <p:ext uri="{D42A27DB-BD31-4B8C-83A1-F6EECF244321}">
                <p14:modId xmlns:p14="http://schemas.microsoft.com/office/powerpoint/2010/main" val="1336327275"/>
              </p:ext>
            </p:extLst>
          </p:nvPr>
        </p:nvGraphicFramePr>
        <p:xfrm>
          <a:off x="609600" y="228600"/>
          <a:ext cx="10972800" cy="6400800"/>
        </p:xfrm>
        <a:graphic>
          <a:graphicData uri="http://schemas.openxmlformats.org/drawingml/2006/table">
            <a:tbl>
              <a:tblPr/>
              <a:tblGrid>
                <a:gridCol w="1905000">
                  <a:extLst>
                    <a:ext uri="{9D8B030D-6E8A-4147-A177-3AD203B41FA5}">
                      <a16:colId xmlns:a16="http://schemas.microsoft.com/office/drawing/2014/main" val="20000"/>
                    </a:ext>
                  </a:extLst>
                </a:gridCol>
                <a:gridCol w="6172200">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tblGrid>
              <a:tr h="914400">
                <a:tc gridSpan="3">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lang="en-US" sz="3600" dirty="0">
                          <a:solidFill>
                            <a:schemeClr val="tx2"/>
                          </a:solidFill>
                          <a:latin typeface="Calibri" panose="020F0502020204030204" pitchFamily="34" charset="0"/>
                          <a:ea typeface="+mj-ea"/>
                          <a:cs typeface="+mj-cs"/>
                        </a:rPr>
                        <a:t>4. Scope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1"/>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SCRIPTURE</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SCRIPTURAL DATE</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DATE</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2"/>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1:1</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8</a:t>
                      </a:r>
                      <a:r>
                        <a:rPr kumimoji="0" lang="en-US" altLang="en-US" sz="2800" b="1" i="0" u="none" strike="noStrike" cap="none" normalizeH="0" baseline="30000" dirty="0">
                          <a:ln>
                            <a:noFill/>
                          </a:ln>
                          <a:solidFill>
                            <a:schemeClr val="bg2"/>
                          </a:solidFill>
                          <a:effectLst/>
                          <a:latin typeface="Calibri" panose="020F0502020204030204" pitchFamily="34" charset="0"/>
                          <a:cs typeface="Calibri" panose="020F0502020204030204" pitchFamily="34" charset="0"/>
                        </a:rPr>
                        <a:t>th</a:t>
                      </a: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month, 2</a:t>
                      </a:r>
                      <a:r>
                        <a:rPr kumimoji="0" lang="en-US" altLang="en-US" sz="2800" b="1" i="0" u="none" strike="noStrike" cap="none" normalizeH="0" baseline="30000" dirty="0">
                          <a:ln>
                            <a:noFill/>
                          </a:ln>
                          <a:solidFill>
                            <a:schemeClr val="bg2"/>
                          </a:solidFill>
                          <a:effectLst/>
                          <a:latin typeface="Calibri" panose="020F0502020204030204" pitchFamily="34" charset="0"/>
                          <a:cs typeface="Calibri" panose="020F0502020204030204" pitchFamily="34" charset="0"/>
                        </a:rPr>
                        <a:t>nd</a:t>
                      </a: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year of Darius </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10 or 11/520 B.C.</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3"/>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1:7</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24</a:t>
                      </a:r>
                      <a:r>
                        <a:rPr kumimoji="0" lang="en-US" altLang="en-US" sz="2800" b="1" i="0" u="none" strike="noStrike" cap="none" normalizeH="0" baseline="30000" dirty="0">
                          <a:ln>
                            <a:noFill/>
                          </a:ln>
                          <a:solidFill>
                            <a:schemeClr val="bg2"/>
                          </a:solidFill>
                          <a:effectLst/>
                          <a:latin typeface="Calibri" panose="020F0502020204030204" pitchFamily="34" charset="0"/>
                          <a:cs typeface="Calibri" panose="020F0502020204030204" pitchFamily="34" charset="0"/>
                        </a:rPr>
                        <a:t>th</a:t>
                      </a: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day, 11</a:t>
                      </a:r>
                      <a:r>
                        <a:rPr kumimoji="0" lang="en-US" altLang="en-US" sz="2800" b="1" i="0" u="none" strike="noStrike" cap="none" normalizeH="0" baseline="30000" dirty="0">
                          <a:ln>
                            <a:noFill/>
                          </a:ln>
                          <a:solidFill>
                            <a:schemeClr val="bg2"/>
                          </a:solidFill>
                          <a:effectLst/>
                          <a:latin typeface="Calibri" panose="020F0502020204030204" pitchFamily="34" charset="0"/>
                          <a:cs typeface="Calibri" panose="020F0502020204030204" pitchFamily="34" charset="0"/>
                        </a:rPr>
                        <a:t>th</a:t>
                      </a: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month, 2</a:t>
                      </a:r>
                      <a:r>
                        <a:rPr kumimoji="0" lang="en-US" altLang="en-US" sz="2800" b="1" i="0" u="none" strike="noStrike" cap="none" normalizeH="0" baseline="30000" dirty="0">
                          <a:ln>
                            <a:noFill/>
                          </a:ln>
                          <a:solidFill>
                            <a:schemeClr val="bg2"/>
                          </a:solidFill>
                          <a:effectLst/>
                          <a:latin typeface="Calibri" panose="020F0502020204030204" pitchFamily="34" charset="0"/>
                          <a:cs typeface="Calibri" panose="020F0502020204030204" pitchFamily="34" charset="0"/>
                        </a:rPr>
                        <a:t>nd</a:t>
                      </a: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year of Darius </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2/15/519 B.C.</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3060420204"/>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7:1</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4</a:t>
                      </a:r>
                      <a:r>
                        <a:rPr kumimoji="0" lang="en-US" altLang="en-US" sz="2800" b="1" i="0" u="none" strike="noStrike" cap="none" normalizeH="0" baseline="30000" dirty="0">
                          <a:ln>
                            <a:noFill/>
                          </a:ln>
                          <a:solidFill>
                            <a:schemeClr val="bg2"/>
                          </a:solidFill>
                          <a:effectLst/>
                          <a:latin typeface="Calibri" panose="020F0502020204030204" pitchFamily="34" charset="0"/>
                          <a:cs typeface="Calibri" panose="020F0502020204030204" pitchFamily="34" charset="0"/>
                        </a:rPr>
                        <a:t>th</a:t>
                      </a: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day, 9th month, 4th year of Darius </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12/17/518 B.C.</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3571312924"/>
                  </a:ext>
                </a:extLst>
              </a:tr>
            </a:tbl>
          </a:graphicData>
        </a:graphic>
      </p:graphicFrame>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19219</TotalTime>
  <Words>2836</Words>
  <Application>Microsoft Office PowerPoint</Application>
  <PresentationFormat>Widescreen</PresentationFormat>
  <Paragraphs>454</Paragraphs>
  <Slides>64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64</vt:i4>
      </vt:variant>
    </vt:vector>
  </HeadingPairs>
  <TitlesOfParts>
    <vt:vector size="69" baseType="lpstr">
      <vt:lpstr>Arial</vt:lpstr>
      <vt:lpstr>Calibri</vt:lpstr>
      <vt:lpstr>Times New Roman</vt:lpstr>
      <vt:lpstr>Wingdings</vt:lpstr>
      <vt:lpstr>Azure</vt:lpstr>
      <vt:lpstr>PowerPoint Presentation</vt:lpstr>
      <vt:lpstr>Introductory Matters</vt:lpstr>
      <vt:lpstr>1. Title</vt:lpstr>
      <vt:lpstr>Introductory Matters</vt:lpstr>
      <vt:lpstr>2. Authorship</vt:lpstr>
      <vt:lpstr>Introductory Matters</vt:lpstr>
      <vt:lpstr>3. Biography</vt:lpstr>
      <vt:lpstr>Introductory Matters</vt:lpstr>
      <vt:lpstr>PowerPoint Presentation</vt:lpstr>
      <vt:lpstr>Introductory Matters</vt:lpstr>
      <vt:lpstr>5. Date</vt:lpstr>
      <vt:lpstr>Introductory Matters</vt:lpstr>
      <vt:lpstr>PowerPoint Presentation</vt:lpstr>
      <vt:lpstr>Introductory Matters</vt:lpstr>
      <vt:lpstr>7. Place of Writing</vt:lpstr>
      <vt:lpstr>Introductory Matters</vt:lpstr>
      <vt:lpstr>ISRAEL’S FOUR TEMPLES</vt:lpstr>
      <vt:lpstr>8. Occasion</vt:lpstr>
      <vt:lpstr>8. Occasion</vt:lpstr>
      <vt:lpstr>Introductory Matters</vt:lpstr>
      <vt:lpstr>9. Structure</vt:lpstr>
      <vt:lpstr>9. Structure</vt:lpstr>
      <vt:lpstr>9. Structure</vt:lpstr>
      <vt:lpstr>II. Eight Night Visions  (1:7‒6:15)</vt:lpstr>
      <vt:lpstr>9. Structure</vt:lpstr>
      <vt:lpstr>III. Questions &amp; Answers Concerning Fasting  (7‒8)</vt:lpstr>
      <vt:lpstr>9. Structure</vt:lpstr>
      <vt:lpstr>IV. Two Burdens  (9‒14)</vt:lpstr>
      <vt:lpstr>Introductory Matters</vt:lpstr>
      <vt:lpstr>10. Message</vt:lpstr>
      <vt:lpstr>Introductory Matters</vt:lpstr>
      <vt:lpstr>11. Purposes</vt:lpstr>
      <vt:lpstr>PowerPoint Presentation</vt:lpstr>
      <vt:lpstr>Introductory Matters</vt:lpstr>
      <vt:lpstr>12.Themes</vt:lpstr>
      <vt:lpstr>PowerPoint Presentation</vt:lpstr>
      <vt:lpstr>Introductory Matters</vt:lpstr>
      <vt:lpstr>13. Unique Characteristics</vt:lpstr>
      <vt:lpstr>PowerPoint Presentation</vt:lpstr>
      <vt:lpstr>PowerPoint Presentation</vt:lpstr>
      <vt:lpstr>Introductory Matters</vt:lpstr>
      <vt:lpstr>PowerPoint Presentation</vt:lpstr>
      <vt:lpstr>PowerPoint Presentation</vt:lpstr>
      <vt:lpstr>Introductory Matters</vt:lpstr>
      <vt:lpstr>The Uniqueness of Jesus Christ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 in Zechariah general</vt:lpstr>
      <vt:lpstr>Christ in Zechariah first advent</vt:lpstr>
      <vt:lpstr>Christ in Zechariah second advent</vt:lpstr>
      <vt:lpstr>PowerPoint Presentation</vt:lpstr>
      <vt:lpstr>PowerPoint Presentation</vt:lpstr>
      <vt:lpstr>PowerPoint Presentation</vt:lpstr>
      <vt:lpstr>PowerPoint Presentation</vt:lpstr>
      <vt:lpstr>PowerPoint Presentation</vt:lpstr>
      <vt:lpstr>PowerPoint Presentation</vt:lpstr>
      <vt:lpstr>Conclusion</vt:lpstr>
      <vt:lpstr>Introductory Matters</vt:lpstr>
      <vt:lpstr>Introductory Matters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 001 - Intro 16 X 9</dc:title>
  <dc:subject>Zechariah</dc:subject>
  <dc:creator>A. Woods</dc:creator>
  <dc:description>Modified by Jim McGowan</dc:description>
  <cp:lastModifiedBy>Andy Woods</cp:lastModifiedBy>
  <cp:revision>1974</cp:revision>
  <cp:lastPrinted>2021-09-21T14:41:54Z</cp:lastPrinted>
  <dcterms:created xsi:type="dcterms:W3CDTF">2009-03-17T12:21:13Z</dcterms:created>
  <dcterms:modified xsi:type="dcterms:W3CDTF">2021-09-22T13:03:34Z</dcterms:modified>
</cp:coreProperties>
</file>