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0"/>
  </p:notesMasterIdLst>
  <p:handoutMasterIdLst>
    <p:handoutMasterId r:id="rId121"/>
  </p:handoutMasterIdLst>
  <p:sldIdLst>
    <p:sldId id="2094" r:id="rId2"/>
    <p:sldId id="2064" r:id="rId3"/>
    <p:sldId id="1984" r:id="rId4"/>
    <p:sldId id="7828" r:id="rId5"/>
    <p:sldId id="6803" r:id="rId6"/>
    <p:sldId id="7829" r:id="rId7"/>
    <p:sldId id="7830" r:id="rId8"/>
    <p:sldId id="2130" r:id="rId9"/>
    <p:sldId id="7483" r:id="rId10"/>
    <p:sldId id="7661" r:id="rId11"/>
    <p:sldId id="2131" r:id="rId12"/>
    <p:sldId id="7759" r:id="rId13"/>
    <p:sldId id="7329" r:id="rId14"/>
    <p:sldId id="7760" r:id="rId15"/>
    <p:sldId id="7763" r:id="rId16"/>
    <p:sldId id="7198" r:id="rId17"/>
    <p:sldId id="7832" r:id="rId18"/>
    <p:sldId id="6740" r:id="rId19"/>
    <p:sldId id="6756" r:id="rId20"/>
    <p:sldId id="7810" r:id="rId21"/>
    <p:sldId id="7811" r:id="rId22"/>
    <p:sldId id="6724" r:id="rId23"/>
    <p:sldId id="7808" r:id="rId24"/>
    <p:sldId id="7812" r:id="rId25"/>
    <p:sldId id="7769" r:id="rId26"/>
    <p:sldId id="7813" r:id="rId27"/>
    <p:sldId id="7770" r:id="rId28"/>
    <p:sldId id="7526" r:id="rId29"/>
    <p:sldId id="7814" r:id="rId30"/>
    <p:sldId id="7771" r:id="rId31"/>
    <p:sldId id="7665" r:id="rId32"/>
    <p:sldId id="7666" r:id="rId33"/>
    <p:sldId id="276" r:id="rId34"/>
    <p:sldId id="7538" r:id="rId35"/>
    <p:sldId id="2901" r:id="rId36"/>
    <p:sldId id="7539" r:id="rId37"/>
    <p:sldId id="7657" r:id="rId38"/>
    <p:sldId id="339" r:id="rId39"/>
    <p:sldId id="7815" r:id="rId40"/>
    <p:sldId id="7772" r:id="rId41"/>
    <p:sldId id="7817" r:id="rId42"/>
    <p:sldId id="7773" r:id="rId43"/>
    <p:sldId id="7818" r:id="rId44"/>
    <p:sldId id="7774" r:id="rId45"/>
    <p:sldId id="5551" r:id="rId46"/>
    <p:sldId id="7819" r:id="rId47"/>
    <p:sldId id="7775" r:id="rId48"/>
    <p:sldId id="6493" r:id="rId49"/>
    <p:sldId id="2024" r:id="rId50"/>
    <p:sldId id="6402" r:id="rId51"/>
    <p:sldId id="6770" r:id="rId52"/>
    <p:sldId id="7820" r:id="rId53"/>
    <p:sldId id="7788" r:id="rId54"/>
    <p:sldId id="7789" r:id="rId55"/>
    <p:sldId id="2084" r:id="rId56"/>
    <p:sldId id="6816" r:id="rId57"/>
    <p:sldId id="7799" r:id="rId58"/>
    <p:sldId id="2121" r:id="rId59"/>
    <p:sldId id="2115" r:id="rId60"/>
    <p:sldId id="1232" r:id="rId61"/>
    <p:sldId id="6670" r:id="rId62"/>
    <p:sldId id="7826" r:id="rId63"/>
    <p:sldId id="2085" r:id="rId64"/>
    <p:sldId id="270" r:id="rId65"/>
    <p:sldId id="1571" r:id="rId66"/>
    <p:sldId id="2093" r:id="rId67"/>
    <p:sldId id="2207" r:id="rId68"/>
    <p:sldId id="7766" r:id="rId69"/>
    <p:sldId id="2184" r:id="rId70"/>
    <p:sldId id="7840" r:id="rId71"/>
    <p:sldId id="7841" r:id="rId72"/>
    <p:sldId id="7839" r:id="rId73"/>
    <p:sldId id="7842" r:id="rId74"/>
    <p:sldId id="2089" r:id="rId75"/>
    <p:sldId id="7843" r:id="rId76"/>
    <p:sldId id="2331" r:id="rId77"/>
    <p:sldId id="7844" r:id="rId78"/>
    <p:sldId id="2090" r:id="rId79"/>
    <p:sldId id="7845" r:id="rId80"/>
    <p:sldId id="1988" r:id="rId81"/>
    <p:sldId id="7846" r:id="rId82"/>
    <p:sldId id="2185" r:id="rId83"/>
    <p:sldId id="2186" r:id="rId84"/>
    <p:sldId id="7847" r:id="rId85"/>
    <p:sldId id="5554" r:id="rId86"/>
    <p:sldId id="2204" r:id="rId87"/>
    <p:sldId id="7790" r:id="rId88"/>
    <p:sldId id="2205" r:id="rId89"/>
    <p:sldId id="7837" r:id="rId90"/>
    <p:sldId id="7838" r:id="rId91"/>
    <p:sldId id="2206" r:id="rId92"/>
    <p:sldId id="7821" r:id="rId93"/>
    <p:sldId id="6825" r:id="rId94"/>
    <p:sldId id="7791" r:id="rId95"/>
    <p:sldId id="7792" r:id="rId96"/>
    <p:sldId id="7822" r:id="rId97"/>
    <p:sldId id="7793" r:id="rId98"/>
    <p:sldId id="7794" r:id="rId99"/>
    <p:sldId id="2117" r:id="rId100"/>
    <p:sldId id="7319" r:id="rId101"/>
    <p:sldId id="2248" r:id="rId102"/>
    <p:sldId id="2249" r:id="rId103"/>
    <p:sldId id="7797" r:id="rId104"/>
    <p:sldId id="7798" r:id="rId105"/>
    <p:sldId id="7800" r:id="rId106"/>
    <p:sldId id="7823" r:id="rId107"/>
    <p:sldId id="7824" r:id="rId108"/>
    <p:sldId id="7801" r:id="rId109"/>
    <p:sldId id="7834" r:id="rId110"/>
    <p:sldId id="7655" r:id="rId111"/>
    <p:sldId id="7825" r:id="rId112"/>
    <p:sldId id="7803" r:id="rId113"/>
    <p:sldId id="7802" r:id="rId114"/>
    <p:sldId id="1985" r:id="rId115"/>
    <p:sldId id="7827" r:id="rId116"/>
    <p:sldId id="2039" r:id="rId117"/>
    <p:sldId id="7805" r:id="rId118"/>
    <p:sldId id="7656" r:id="rId119"/>
  </p:sldIdLst>
  <p:sldSz cx="12192000" cy="6858000"/>
  <p:notesSz cx="7315200" cy="9601200"/>
  <p:custDataLst>
    <p:tags r:id="rId12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4D4D4D"/>
    <a:srgbClr val="CCCCFF"/>
    <a:srgbClr val="FFCCFF"/>
    <a:srgbClr val="00CCFF"/>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69234-9483-4244-BA27-A28DF51C44A1}" v="2" dt="2021-08-15T17:29:15.94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5478" autoAdjust="0"/>
  </p:normalViewPr>
  <p:slideViewPr>
    <p:cSldViewPr>
      <p:cViewPr varScale="1">
        <p:scale>
          <a:sx n="105" d="100"/>
          <a:sy n="105" d="100"/>
        </p:scale>
        <p:origin x="522"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050 -11v14-26 </a:t>
            </a:r>
          </a:p>
          <a:p>
            <a:pPr>
              <a:defRPr/>
            </a:pPr>
            <a:r>
              <a:rPr lang="en-US" sz="1600" dirty="0"/>
              <a:t>09-12-2021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9/7/2021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314468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243974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85444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118</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9/7/2021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37369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06780-84A7-43F0-B23C-A71AFE90D11D}"/>
              </a:ext>
            </a:extLst>
          </p:cNvPr>
          <p:cNvPicPr>
            <a:picLocks noChangeAspect="1"/>
          </p:cNvPicPr>
          <p:nvPr/>
        </p:nvPicPr>
        <p:blipFill>
          <a:blip r:embed="rId2"/>
          <a:stretch>
            <a:fillRect/>
          </a:stretch>
        </p:blipFill>
        <p:spPr>
          <a:xfrm>
            <a:off x="1248345" y="137160"/>
            <a:ext cx="9695310" cy="6583680"/>
          </a:xfrm>
          <a:prstGeom prst="rect">
            <a:avLst/>
          </a:prstGeom>
        </p:spPr>
      </p:pic>
    </p:spTree>
    <p:extLst>
      <p:ext uri="{BB962C8B-B14F-4D97-AF65-F5344CB8AC3E}">
        <p14:creationId xmlns:p14="http://schemas.microsoft.com/office/powerpoint/2010/main" val="338694671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857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1866900" y="1600201"/>
            <a:ext cx="8458200" cy="4460875"/>
          </a:xfrm>
        </p:spPr>
        <p:txBody>
          <a:bodyPr/>
          <a:lstStyle/>
          <a:p>
            <a:pPr marL="461963" indent="-461963" algn="just" eaLnBrk="1" hangingPunct="1">
              <a:spcBef>
                <a:spcPts val="0"/>
              </a:spcBef>
              <a:spcAft>
                <a:spcPts val="2400"/>
              </a:spcAft>
              <a:defRPr/>
            </a:pPr>
            <a:r>
              <a:rPr lang="en-US" dirty="0"/>
              <a:t>Implied – Gen. 1:6-7; Ps. 148:4</a:t>
            </a:r>
          </a:p>
          <a:p>
            <a:pPr marL="461963" indent="-461963" algn="just" eaLnBrk="1" hangingPunct="1">
              <a:spcBef>
                <a:spcPts val="0"/>
              </a:spcBef>
              <a:spcAft>
                <a:spcPts val="2400"/>
              </a:spcAft>
              <a:defRPr/>
            </a:pPr>
            <a:r>
              <a:rPr lang="en-US" dirty="0"/>
              <a:t>Explains</a:t>
            </a:r>
          </a:p>
          <a:p>
            <a:pPr marL="914400" lvl="1" indent="-457200" algn="just" eaLnBrk="1" hangingPunct="1">
              <a:spcBef>
                <a:spcPts val="0"/>
              </a:spcBef>
              <a:spcAft>
                <a:spcPts val="2400"/>
              </a:spcAft>
              <a:defRPr/>
            </a:pPr>
            <a:r>
              <a:rPr lang="en-US" sz="2800" dirty="0"/>
              <a:t>Long life spans of early man – Gen. 5:5, 27</a:t>
            </a:r>
          </a:p>
          <a:p>
            <a:pPr marL="914400" lvl="1" indent="-457200" algn="just" eaLnBrk="1" hangingPunct="1">
              <a:spcBef>
                <a:spcPts val="0"/>
              </a:spcBef>
              <a:spcAft>
                <a:spcPts val="2400"/>
              </a:spcAft>
              <a:defRPr/>
            </a:pPr>
            <a:r>
              <a:rPr lang="en-US" sz="2800" dirty="0"/>
              <a:t>Strange beasts – (Gen. 1:24-25; Job 40‒41)</a:t>
            </a:r>
          </a:p>
          <a:p>
            <a:pPr marL="914400" lvl="1" indent="-457200" algn="just" eaLnBrk="1" hangingPunct="1">
              <a:spcBef>
                <a:spcPts val="0"/>
              </a:spcBef>
              <a:spcAft>
                <a:spcPts val="2400"/>
              </a:spcAft>
              <a:defRPr/>
            </a:pPr>
            <a:r>
              <a:rPr lang="en-US" sz="2800" dirty="0"/>
              <a:t>Where the flood waters came from – (Gen. 2:5-6)</a:t>
            </a:r>
          </a:p>
          <a:p>
            <a:pPr marL="914400" lvl="1" indent="-457200" algn="just" eaLnBrk="1" hangingPunct="1">
              <a:spcBef>
                <a:spcPts val="0"/>
              </a:spcBef>
              <a:spcAft>
                <a:spcPts val="2400"/>
              </a:spcAft>
              <a:defRPr/>
            </a:pPr>
            <a:r>
              <a:rPr lang="en-US" sz="2800" dirty="0"/>
              <a:t>Why man’s post-flood life span cut short – (Gen. 11:24-25)</a:t>
            </a:r>
          </a:p>
        </p:txBody>
      </p:sp>
      <p:pic>
        <p:nvPicPr>
          <p:cNvPr id="6" name="Picture 5">
            <a:extLst>
              <a:ext uri="{FF2B5EF4-FFF2-40B4-BE49-F238E27FC236}">
                <a16:creationId xmlns:a16="http://schemas.microsoft.com/office/drawing/2014/main" id="{C82124A3-17D9-4E6B-828B-0A003C215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9473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11:10-11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500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600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BCD5DAC-9573-4805-9925-0813BFB29F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8117381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11:12-13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35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9F4D70E-0D26-41E3-9E1B-683849C2A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051333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2971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 is a gradual decrease in the age of man. A sharp drop occurs between Shem and Arpachshad, between the first and second generation, during which time the Flood occurred. What probably caused the sudden decrease was the Flood. This was part of God’s divine judgment on humanity.”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231</a:t>
            </a:r>
          </a:p>
        </p:txBody>
      </p:sp>
      <p:pic>
        <p:nvPicPr>
          <p:cNvPr id="7" name="Picture 6">
            <a:extLst>
              <a:ext uri="{FF2B5EF4-FFF2-40B4-BE49-F238E27FC236}">
                <a16:creationId xmlns:a16="http://schemas.microsoft.com/office/drawing/2014/main" id="{DCA8E5BF-BB29-4638-BD5C-8C9ADDBE00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E16670DD-BA45-494C-989B-D5E4806E3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807097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11:16-17</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Cross over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464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4DFEFD-D861-4DAD-81FE-972DAF02F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6773995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11:18-19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Fifth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Division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25D20AC8-CC8F-40DD-818C-2EA2711C4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984271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965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second sharp drop occurs between Eber and Peleg, which are the fourth and fifth generations. It was between the fourth and fifth generation that the Tower of Babel event occurred. Therefore, with these two divine judgments, a sharp drop in the longevity of man occurs. If the canopy theory is correct, that might account for it. However, even without the canopy theory, divine judgment will easily account for this decrease, because it is following the divine judgments that the sharp drops occurred.”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a:t>
            </a:r>
            <a:r>
              <a:rPr lang="en-US" altLang="en-US" sz="1800" dirty="0">
                <a:effectLst>
                  <a:outerShdw blurRad="38100" dist="38100" dir="2700000" algn="tl">
                    <a:srgbClr val="000000"/>
                  </a:outerShdw>
                </a:effectLst>
                <a:latin typeface="Calibri" panose="020F0502020204030204" pitchFamily="34" charset="0"/>
                <a:cs typeface="+mn-cs"/>
              </a:rPr>
              <a:t>231-32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42346D5-12DE-46E8-9331-2B85E84224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09777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762164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1524000" y="1371600"/>
            <a:ext cx="9144000" cy="48006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a:t>
            </a:r>
            <a:r>
              <a:rPr lang="en-US">
                <a:effectLst>
                  <a:outerShdw blurRad="38100" dist="38100" dir="2700000" algn="tl">
                    <a:srgbClr val="000000">
                      <a:alpha val="43137"/>
                    </a:srgbClr>
                  </a:outerShdw>
                </a:effectLst>
                <a:ea typeface="+mn-ea"/>
                <a:cs typeface="+mn-cs"/>
              </a:rPr>
              <a:t>to Assyria? </a:t>
            </a:r>
            <a:r>
              <a:rPr lang="en-US" dirty="0">
                <a:effectLst>
                  <a:outerShdw blurRad="38100" dist="38100" dir="2700000" algn="tl">
                    <a:srgbClr val="000000">
                      <a:alpha val="43137"/>
                    </a:srgbClr>
                  </a:outerShdw>
                </a:effectLst>
                <a:ea typeface="+mn-ea"/>
                <a:cs typeface="+mn-cs"/>
              </a:rPr>
              <a:t>(Gen. 10:11-12)</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728365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4" name="Picture 3">
            <a:extLst>
              <a:ext uri="{FF2B5EF4-FFF2-40B4-BE49-F238E27FC236}">
                <a16:creationId xmlns:a16="http://schemas.microsoft.com/office/drawing/2014/main" id="{E2474813-BDD0-4732-BF37-5CCC52601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423140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68722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447800"/>
            <a:ext cx="6477000" cy="4343400"/>
          </a:xfrm>
        </p:spPr>
        <p:txBody>
          <a:bodyPr/>
          <a:lstStyle/>
          <a:p>
            <a:pPr marL="460375" lvl="1" indent="-460375" eaLnBrk="1" hangingPunct="1">
              <a:spcBef>
                <a:spcPts val="0"/>
              </a:spcBef>
              <a:spcAft>
                <a:spcPts val="3000"/>
              </a:spcAft>
              <a:buClr>
                <a:schemeClr val="tx2"/>
              </a:buClr>
              <a:buSzPct val="100000"/>
              <a:buFont typeface="+mj-lt"/>
              <a:buAutoNum type="romanUcPeriod" startAt="2"/>
              <a:defRPr/>
            </a:pPr>
            <a:r>
              <a:rPr lang="en-US" dirty="0"/>
              <a:t>Genesis 12-50 (four people)</a:t>
            </a:r>
          </a:p>
          <a:p>
            <a:pPr marL="914400" lvl="1" indent="-457200" eaLnBrk="1" hangingPunct="1">
              <a:spcBef>
                <a:spcPts val="0"/>
              </a:spcBef>
              <a:spcAft>
                <a:spcPts val="3000"/>
              </a:spcAft>
              <a:buSzPct val="100000"/>
              <a:buFont typeface="+mj-lt"/>
              <a:buAutoNum type="alphaUcPeriod"/>
              <a:defRPr/>
            </a:pPr>
            <a:r>
              <a:rPr lang="en-US" dirty="0"/>
              <a:t>Abraham (12:1–25:11)</a:t>
            </a:r>
          </a:p>
          <a:p>
            <a:pPr marL="914400" lvl="1" indent="-457200" eaLnBrk="1" hangingPunct="1">
              <a:spcBef>
                <a:spcPts val="0"/>
              </a:spcBef>
              <a:spcAft>
                <a:spcPts val="3000"/>
              </a:spcAft>
              <a:buSzPct val="100000"/>
              <a:buFont typeface="+mj-lt"/>
              <a:buAutoNum type="alphaUcPeriod"/>
              <a:defRPr/>
            </a:pPr>
            <a:r>
              <a:rPr lang="en-US" dirty="0"/>
              <a:t>Isaac (25:12–26:35)</a:t>
            </a:r>
          </a:p>
          <a:p>
            <a:pPr marL="914400" lvl="1" indent="-457200" eaLnBrk="1" hangingPunct="1">
              <a:spcBef>
                <a:spcPts val="0"/>
              </a:spcBef>
              <a:spcAft>
                <a:spcPts val="3000"/>
              </a:spcAft>
              <a:buSzPct val="100000"/>
              <a:buFont typeface="+mj-lt"/>
              <a:buAutoNum type="alphaUcPeriod"/>
              <a:defRPr/>
            </a:pPr>
            <a:r>
              <a:rPr lang="en-US" dirty="0"/>
              <a:t>Jacob (27–36)</a:t>
            </a:r>
          </a:p>
          <a:p>
            <a:pPr marL="914400" lvl="1" indent="-457200" eaLnBrk="1" hangingPunct="1">
              <a:spcBef>
                <a:spcPts val="0"/>
              </a:spcBef>
              <a:spcAft>
                <a:spcPts val="3000"/>
              </a:spcAft>
              <a:buSzPct val="100000"/>
              <a:buFont typeface="+mj-lt"/>
              <a:buAutoNum type="alphaUcPeriod"/>
              <a:defRPr/>
            </a:pPr>
            <a:r>
              <a:rPr lang="en-US" dirty="0"/>
              <a:t>Joseph (37–50)</a:t>
            </a:r>
            <a:endParaRPr lang="en-US" sz="3600" dirty="0"/>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919DB8-AF5E-47CF-B0B3-C6F036293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447800"/>
            <a:ext cx="6477000" cy="4343400"/>
          </a:xfrm>
        </p:spPr>
        <p:txBody>
          <a:bodyPr/>
          <a:lstStyle/>
          <a:p>
            <a:pPr marL="460375" lvl="1" indent="-460375" eaLnBrk="1" hangingPunct="1">
              <a:spcBef>
                <a:spcPts val="0"/>
              </a:spcBef>
              <a:spcAft>
                <a:spcPts val="3000"/>
              </a:spcAft>
              <a:buClr>
                <a:schemeClr val="tx2"/>
              </a:buClr>
              <a:buSzPct val="100000"/>
              <a:buFont typeface="+mj-lt"/>
              <a:buAutoNum type="romanUcPeriod" startAt="2"/>
              <a:defRPr/>
            </a:pPr>
            <a:r>
              <a:rPr lang="en-US" dirty="0"/>
              <a:t>Genesis 12-50 (four people)</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Abraham (12:1–25:11)</a:t>
            </a:r>
          </a:p>
          <a:p>
            <a:pPr marL="914400" lvl="1" indent="-457200" eaLnBrk="1" hangingPunct="1">
              <a:spcBef>
                <a:spcPts val="0"/>
              </a:spcBef>
              <a:spcAft>
                <a:spcPts val="3000"/>
              </a:spcAft>
              <a:buSzPct val="100000"/>
              <a:buFont typeface="+mj-lt"/>
              <a:buAutoNum type="alphaUcPeriod"/>
              <a:defRPr/>
            </a:pPr>
            <a:r>
              <a:rPr lang="en-US" dirty="0"/>
              <a:t>Isaac (25:12–26:35)</a:t>
            </a:r>
          </a:p>
          <a:p>
            <a:pPr marL="914400" lvl="1" indent="-457200" eaLnBrk="1" hangingPunct="1">
              <a:spcBef>
                <a:spcPts val="0"/>
              </a:spcBef>
              <a:spcAft>
                <a:spcPts val="3000"/>
              </a:spcAft>
              <a:buSzPct val="100000"/>
              <a:buFont typeface="+mj-lt"/>
              <a:buAutoNum type="alphaUcPeriod"/>
              <a:defRPr/>
            </a:pPr>
            <a:r>
              <a:rPr lang="en-US" dirty="0"/>
              <a:t>Jacob (27–36)</a:t>
            </a:r>
          </a:p>
          <a:p>
            <a:pPr marL="914400" lvl="1" indent="-457200" eaLnBrk="1" hangingPunct="1">
              <a:spcBef>
                <a:spcPts val="0"/>
              </a:spcBef>
              <a:spcAft>
                <a:spcPts val="3000"/>
              </a:spcAft>
              <a:buSzPct val="100000"/>
              <a:buFont typeface="+mj-lt"/>
              <a:buAutoNum type="alphaUcPeriod"/>
              <a:defRPr/>
            </a:pPr>
            <a:r>
              <a:rPr lang="en-US" dirty="0"/>
              <a:t>Joseph (37–50)</a:t>
            </a:r>
            <a:endParaRPr lang="en-US" sz="3600" dirty="0"/>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919DB8-AF5E-47CF-B0B3-C6F036293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169177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27973382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11658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3803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6203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9:26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Blessed be</a:t>
            </a:r>
            <a:r>
              <a:rPr lang="en-US" sz="3600" dirty="0">
                <a:effectLst>
                  <a:outerShdw blurRad="38100" dist="38100" dir="2700000" algn="tl">
                    <a:srgbClr val="000000">
                      <a:alpha val="43137"/>
                    </a:srgbClr>
                  </a:outerShdw>
                </a:effectLst>
                <a:latin typeface="Calibri" panose="020F0502020204030204" pitchFamily="34" charset="0"/>
              </a:rPr>
              <a:t>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rPr>
              <a:t>; And let Canaan be his servant.’”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8076664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b="1" u="sng" dirty="0">
                <a:solidFill>
                  <a:srgbClr val="FFFFCC"/>
                </a:solidFill>
              </a:rPr>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98400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974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11:10-26</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153059" cy="5105399"/>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a:t>
            </a:r>
          </a:p>
        </p:txBody>
      </p:sp>
      <p:pic>
        <p:nvPicPr>
          <p:cNvPr id="6" name="Picture 5">
            <a:extLst>
              <a:ext uri="{FF2B5EF4-FFF2-40B4-BE49-F238E27FC236}">
                <a16:creationId xmlns:a16="http://schemas.microsoft.com/office/drawing/2014/main" id="{66BBCC4D-3BAB-4C98-B2B6-5BB83AEAFE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2046048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2815539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09778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4647456"/>
          </a:xfrm>
        </p:spPr>
        <p:txBody>
          <a:bodyPr/>
          <a:lstStyle/>
          <a:p>
            <a:pPr marL="0" indent="0" algn="just">
              <a:spcBef>
                <a:spcPts val="0"/>
              </a:spcBef>
              <a:buNone/>
              <a:defRPr/>
            </a:pPr>
            <a:r>
              <a:rPr lang="en-US" dirty="0">
                <a:effectLst/>
              </a:rPr>
              <a:t>“Bishop James Usher (1581–1656), whose chronology was used in the old Scofield Reference Bible, argued that Adam was created in 4,004 </a:t>
            </a:r>
            <a:r>
              <a:rPr lang="en-US" cap="small" dirty="0" err="1">
                <a:effectLst/>
              </a:rPr>
              <a:t>b.c.</a:t>
            </a:r>
            <a:r>
              <a:rPr lang="en-US" dirty="0">
                <a:effectLst/>
              </a:rPr>
              <a:t> However, his calculations are based on the assumption that there are no gaps in the genealogical tables of Genesis 5 and 11, </a:t>
            </a:r>
            <a:r>
              <a:rPr lang="en-US" b="1" u="sng" dirty="0">
                <a:solidFill>
                  <a:srgbClr val="FFFFCC"/>
                </a:solidFill>
                <a:effectLst/>
              </a:rPr>
              <a:t>while we know this is false</a:t>
            </a:r>
            <a:r>
              <a:rPr lang="en-US" dirty="0">
                <a:effectLst/>
              </a:rPr>
              <a:t>. For instance, the Bible says: ‘</a:t>
            </a:r>
            <a:r>
              <a:rPr lang="en-US" dirty="0" err="1">
                <a:effectLst/>
              </a:rPr>
              <a:t>Arphaxad</a:t>
            </a:r>
            <a:r>
              <a:rPr lang="en-US" dirty="0">
                <a:effectLst/>
              </a:rPr>
              <a:t>…became the father of Shelah’ (Gen. 11:12), but in Jesus’ genealogy in Luke 3:35–36, ‘</a:t>
            </a:r>
            <a:r>
              <a:rPr lang="en-US" dirty="0" err="1">
                <a:effectLst/>
              </a:rPr>
              <a:t>Cainan</a:t>
            </a:r>
            <a:r>
              <a:rPr lang="en-US" dirty="0">
                <a:effectLst/>
              </a:rPr>
              <a:t>’ is listed between </a:t>
            </a:r>
            <a:r>
              <a:rPr lang="en-US" dirty="0" err="1">
                <a:effectLst/>
              </a:rPr>
              <a:t>Arphaxad</a:t>
            </a:r>
            <a:r>
              <a:rPr lang="en-US" dirty="0">
                <a:effectLst/>
              </a:rPr>
              <a:t> and Shelah. </a:t>
            </a:r>
            <a:r>
              <a:rPr lang="en-US" b="1" u="sng" dirty="0">
                <a:solidFill>
                  <a:srgbClr val="FFFFCC"/>
                </a:solidFill>
                <a:effectLst/>
              </a:rPr>
              <a:t>If there is one gap, there may be more...</a:t>
            </a:r>
            <a:r>
              <a:rPr lang="en-US" dirty="0"/>
              <a:t>”</a:t>
            </a:r>
          </a:p>
        </p:txBody>
      </p:sp>
      <p:sp>
        <p:nvSpPr>
          <p:cNvPr id="7" name="Rectangle 6">
            <a:extLst>
              <a:ext uri="{FF2B5EF4-FFF2-40B4-BE49-F238E27FC236}">
                <a16:creationId xmlns:a16="http://schemas.microsoft.com/office/drawing/2014/main" id="{3F4259E9-F8CB-4AE0-9D30-0ABD1215DCFD}"/>
              </a:ext>
            </a:extLst>
          </p:cNvPr>
          <p:cNvSpPr/>
          <p:nvPr/>
        </p:nvSpPr>
        <p:spPr>
          <a:xfrm>
            <a:off x="2890839"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2 (Minneapolis, MN: Bethany, 2003), 648.</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63500" cy="1097280"/>
          </a:xfrm>
          <a:prstGeom prst="rect">
            <a:avLst/>
          </a:prstGeom>
          <a:ln w="28575">
            <a:solidFill>
              <a:schemeClr val="tx1"/>
            </a:solidFill>
          </a:ln>
        </p:spPr>
      </p:pic>
    </p:spTree>
    <p:extLst>
      <p:ext uri="{BB962C8B-B14F-4D97-AF65-F5344CB8AC3E}">
        <p14:creationId xmlns:p14="http://schemas.microsoft.com/office/powerpoint/2010/main" val="36348878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4724400"/>
          </a:xfrm>
        </p:spPr>
        <p:txBody>
          <a:bodyPr/>
          <a:lstStyle/>
          <a:p>
            <a:pPr marL="0" indent="0" algn="just">
              <a:buNone/>
            </a:pPr>
            <a:r>
              <a:rPr lang="en-US" altLang="en-US" sz="3400" dirty="0">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It is worth noting that Luke (3:36) inserts the name of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between </a:t>
            </a:r>
            <a:r>
              <a:rPr lang="en-US" sz="3400" dirty="0" err="1">
                <a:effectLst>
                  <a:outerShdw blurRad="38100" dist="38100" dir="2700000" algn="tl">
                    <a:srgbClr val="000000">
                      <a:alpha val="43137"/>
                    </a:srgbClr>
                  </a:outerShdw>
                </a:effectLst>
              </a:rPr>
              <a:t>Arphaxad</a:t>
            </a:r>
            <a:r>
              <a:rPr lang="en-US" sz="3400" dirty="0">
                <a:effectLst>
                  <a:outerShdw blurRad="38100" dist="38100" dir="2700000" algn="tl">
                    <a:srgbClr val="000000">
                      <a:alpha val="43137"/>
                    </a:srgbClr>
                  </a:outerShdw>
                </a:effectLst>
              </a:rPr>
              <a:t> and Selah in this genealogy…it would not be too difficult for a careless scribe to copy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inadvertently from Luke 3:37 as he was copying Luke 3:36, thus getting two </a:t>
            </a:r>
            <a:r>
              <a:rPr lang="en-US" sz="3400" dirty="0" err="1">
                <a:effectLst>
                  <a:outerShdw blurRad="38100" dist="38100" dir="2700000" algn="tl">
                    <a:srgbClr val="000000">
                      <a:alpha val="43137"/>
                    </a:srgbClr>
                  </a:outerShdw>
                </a:effectLst>
              </a:rPr>
              <a:t>Cainans</a:t>
            </a:r>
            <a:r>
              <a:rPr lang="en-US" sz="3400" dirty="0">
                <a:effectLst>
                  <a:outerShdw blurRad="38100" dist="38100" dir="2700000" algn="tl">
                    <a:srgbClr val="000000">
                      <a:alpha val="43137"/>
                    </a:srgbClr>
                  </a:outerShdw>
                </a:effectLst>
              </a:rPr>
              <a:t> into the list. It is known that the New Testament copyists were often much less careful in this work than had been the Old Testament scribes…</a:t>
            </a:r>
            <a:r>
              <a:rPr lang="en-US" sz="3400" b="1" u="sng" dirty="0" err="1">
                <a:solidFill>
                  <a:srgbClr val="FFFFCC"/>
                </a:solidFill>
                <a:effectLst>
                  <a:outerShdw blurRad="38100" dist="38100" dir="2700000" algn="tl">
                    <a:srgbClr val="000000">
                      <a:alpha val="43137"/>
                    </a:srgbClr>
                  </a:outerShdw>
                </a:effectLst>
              </a:rPr>
              <a:t>Cainan’s</a:t>
            </a:r>
            <a:r>
              <a:rPr lang="en-US" sz="3400" b="1" u="sng" dirty="0">
                <a:solidFill>
                  <a:srgbClr val="FFFFCC"/>
                </a:solidFill>
                <a:effectLst>
                  <a:outerShdw blurRad="38100" dist="38100" dir="2700000" algn="tl">
                    <a:srgbClr val="000000">
                      <a:alpha val="43137"/>
                    </a:srgbClr>
                  </a:outerShdw>
                </a:effectLst>
              </a:rPr>
              <a:t> name should not be included, and its insertion in Luke 3:36 is most likely a copyist’s error</a:t>
            </a:r>
            <a:r>
              <a:rPr lang="en-US" sz="3400" dirty="0">
                <a:effectLst>
                  <a:outerShdw blurRad="38100" dist="38100" dir="2700000" algn="tl">
                    <a:srgbClr val="000000">
                      <a:alpha val="43137"/>
                    </a:srgbClr>
                  </a:outerShdw>
                </a:effectLst>
              </a:rPr>
              <a:t>.</a:t>
            </a:r>
            <a:r>
              <a:rPr lang="en-US" altLang="en-US" sz="3400" dirty="0">
                <a:effectLst>
                  <a:outerShdw blurRad="38100" dist="38100" dir="2700000" algn="tl">
                    <a:srgbClr val="000000">
                      <a:alpha val="43137"/>
                    </a:srgbClr>
                  </a:outerShdw>
                </a:effectLst>
                <a:cs typeface="Calibri" panose="020F0502020204030204" pitchFamily="34" charset="0"/>
              </a:rPr>
              <a:t>”</a:t>
            </a:r>
            <a:endParaRPr lang="en-US" altLang="en-US" sz="34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281-82</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481999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4030834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11:14-15</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Third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Sent one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02A5DE18-CE0C-473B-9247-4AEFC2F1DA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49673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329705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11:16-17</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Cross over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464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4DFEFD-D861-4DAD-81FE-972DAF02F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928845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524001" y="1447800"/>
            <a:ext cx="9144000" cy="2590800"/>
          </a:xfrm>
        </p:spPr>
        <p:txBody>
          <a:bodyPr/>
          <a:lstStyle/>
          <a:p>
            <a:pPr marL="0" indent="0" algn="just">
              <a:spcBef>
                <a:spcPts val="0"/>
              </a:spcBef>
              <a:buNone/>
            </a:pPr>
            <a:r>
              <a:rPr lang="en-US" dirty="0">
                <a:effectLst>
                  <a:outerShdw blurRad="38100" dist="38100" dir="2700000" algn="tl">
                    <a:srgbClr val="000000">
                      <a:alpha val="43137"/>
                    </a:srgbClr>
                  </a:outerShdw>
                </a:effectLst>
              </a:rPr>
              <a:t>“The line of Shem begins in verse 21: And unto Shem, the father of all the children of Eber. Eber in Hebrew is </a:t>
            </a:r>
            <a:r>
              <a:rPr lang="en-US" i="1" dirty="0">
                <a:effectLst>
                  <a:outerShdw blurRad="38100" dist="38100" dir="2700000" algn="tl">
                    <a:srgbClr val="000000">
                      <a:alpha val="43137"/>
                    </a:srgbClr>
                  </a:outerShdw>
                </a:effectLst>
              </a:rPr>
              <a:t>Ever</a:t>
            </a:r>
            <a:r>
              <a:rPr lang="en-US" dirty="0">
                <a:effectLst>
                  <a:outerShdw blurRad="38100" dist="38100" dir="2700000" algn="tl">
                    <a:srgbClr val="000000">
                      <a:alpha val="43137"/>
                    </a:srgbClr>
                  </a:outerShdw>
                </a:effectLst>
              </a:rPr>
              <a:t> and is the source of the Hebrew word for ‘Hebrew,’ </a:t>
            </a:r>
            <a:r>
              <a:rPr lang="en-US" i="1" dirty="0" err="1">
                <a:effectLst>
                  <a:outerShdw blurRad="38100" dist="38100" dir="2700000" algn="tl">
                    <a:srgbClr val="000000">
                      <a:alpha val="43137"/>
                    </a:srgbClr>
                  </a:outerShdw>
                </a:effectLst>
              </a:rPr>
              <a:t>Ivrit</a:t>
            </a:r>
            <a:r>
              <a:rPr lang="en-US" dirty="0">
                <a:effectLst>
                  <a:outerShdw blurRad="38100" dist="38100" dir="2700000" algn="tl">
                    <a:srgbClr val="000000">
                      <a:alpha val="43137"/>
                    </a:srgbClr>
                  </a:outerShdw>
                </a:effectLst>
              </a:rPr>
              <a:t>. To be the father of the Hebrews is the main significance of the line of Shem.”</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770630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08563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11:18-19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Fifth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Division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25D20AC8-CC8F-40DD-818C-2EA2711C4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62183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939289-A479-4808-A518-E6A90EA2491D}"/>
              </a:ext>
            </a:extLst>
          </p:cNvPr>
          <p:cNvPicPr>
            <a:picLocks noChangeAspect="1"/>
          </p:cNvPicPr>
          <p:nvPr/>
        </p:nvPicPr>
        <p:blipFill>
          <a:blip r:embed="rId2"/>
          <a:stretch>
            <a:fillRect/>
          </a:stretch>
        </p:blipFill>
        <p:spPr>
          <a:xfrm>
            <a:off x="2799374" y="228600"/>
            <a:ext cx="6593253" cy="6400800"/>
          </a:xfrm>
          <a:prstGeom prst="rect">
            <a:avLst/>
          </a:prstGeom>
          <a:ln>
            <a:solidFill>
              <a:schemeClr val="tx1"/>
            </a:solidFill>
          </a:ln>
        </p:spPr>
      </p:pic>
    </p:spTree>
    <p:extLst>
      <p:ext uri="{BB962C8B-B14F-4D97-AF65-F5344CB8AC3E}">
        <p14:creationId xmlns:p14="http://schemas.microsoft.com/office/powerpoint/2010/main" val="11218543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BB006-1443-4C87-8F50-48FADB2918D7}"/>
              </a:ext>
            </a:extLst>
          </p:cNvPr>
          <p:cNvPicPr>
            <a:picLocks noChangeAspect="1"/>
          </p:cNvPicPr>
          <p:nvPr/>
        </p:nvPicPr>
        <p:blipFill>
          <a:blip r:embed="rId2"/>
          <a:stretch>
            <a:fillRect/>
          </a:stretch>
        </p:blipFill>
        <p:spPr>
          <a:xfrm>
            <a:off x="752569" y="685800"/>
            <a:ext cx="10686863" cy="5486400"/>
          </a:xfrm>
          <a:prstGeom prst="rect">
            <a:avLst/>
          </a:prstGeom>
        </p:spPr>
      </p:pic>
    </p:spTree>
    <p:extLst>
      <p:ext uri="{BB962C8B-B14F-4D97-AF65-F5344CB8AC3E}">
        <p14:creationId xmlns:p14="http://schemas.microsoft.com/office/powerpoint/2010/main" val="28904457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 . . </a:t>
            </a:r>
            <a:r>
              <a:rPr lang="en-US" sz="3600" i="1"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78374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name of the one was Peleg. For in his days was the earth divided. The name Peleg means ‘to divide.’ Some identify this event with the continental divide or the continental drift. However, </a:t>
            </a:r>
            <a:r>
              <a:rPr lang="en-US" b="1" u="sng" dirty="0">
                <a:solidFill>
                  <a:srgbClr val="FFFFCC"/>
                </a:solidFill>
                <a:effectLst>
                  <a:outerShdw blurRad="38100" dist="38100" dir="2700000" algn="tl">
                    <a:srgbClr val="000000">
                      <a:alpha val="43137"/>
                    </a:srgbClr>
                  </a:outerShdw>
                </a:effectLst>
              </a:rPr>
              <a:t>contextually</a:t>
            </a:r>
            <a:r>
              <a:rPr lang="en-US" dirty="0">
                <a:effectLst>
                  <a:outerShdw blurRad="38100" dist="38100" dir="2700000" algn="tl">
                    <a:srgbClr val="000000">
                      <a:alpha val="43137"/>
                    </a:srgbClr>
                  </a:outerShdw>
                </a:effectLst>
              </a:rPr>
              <a:t>, it more likely refers to the language division of the Tower of Babel judgment. This means that the confusion of tongues occurred during Peleg’s lifetime.”</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17669909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3733800"/>
          </a:xfrm>
        </p:spPr>
        <p:txBody>
          <a:bodyPr/>
          <a:lstStyle/>
          <a:p>
            <a:pPr marL="0" indent="0" algn="just">
              <a:buNone/>
            </a:pPr>
            <a:r>
              <a:rPr lang="en-US" altLang="en-US" sz="310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Evidently this was a most memorable event, and Eber named his son in commemoration of it. The name Peleg means ‘division.’… The big question concerns the meaning of the indicated division of the earth. </a:t>
            </a:r>
            <a:r>
              <a:rPr lang="en-US" sz="3100" b="1" u="sng" dirty="0">
                <a:solidFill>
                  <a:srgbClr val="FFFFCC"/>
                </a:solidFill>
                <a:effectLst>
                  <a:outerShdw blurRad="38100" dist="38100" dir="2700000" algn="tl">
                    <a:srgbClr val="000000">
                      <a:alpha val="43137"/>
                    </a:srgbClr>
                  </a:outerShdw>
                </a:effectLst>
              </a:rPr>
              <a:t>The most obvious interpretation of this verse is that the division was the division of the peoples at the Tower of Babel, as discussed in Genesis 11</a:t>
            </a:r>
            <a:r>
              <a:rPr lang="en-US" sz="3100" dirty="0">
                <a:effectLst>
                  <a:outerShdw blurRad="38100" dist="38100" dir="2700000" algn="tl">
                    <a:srgbClr val="000000">
                      <a:alpha val="43137"/>
                    </a:srgbClr>
                  </a:outerShdw>
                </a:effectLst>
              </a:rPr>
              <a:t>. It is significant that some such division is mentioned here in Genesis 10:5 (‘By these were the isles of the Gentiles divided in their lands; every one after his tongue, after their families, in their nations’) and Genesis 10:32 (‘. . . by these were the nations divided in the earth after the flood’).</a:t>
            </a:r>
            <a:r>
              <a:rPr lang="en-US" altLang="en-US" sz="3100" dirty="0">
                <a:effectLst>
                  <a:outerShdw blurRad="38100" dist="38100" dir="2700000" algn="tl">
                    <a:srgbClr val="000000">
                      <a:alpha val="43137"/>
                    </a:srgbClr>
                  </a:outerShdw>
                </a:effectLst>
                <a:cs typeface="Calibri" panose="020F0502020204030204" pitchFamily="34" charset="0"/>
              </a:rPr>
              <a:t>”</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4876800"/>
          </a:xfrm>
        </p:spPr>
        <p:txBody>
          <a:bodyPr/>
          <a:lstStyle/>
          <a:p>
            <a:pPr marL="0" indent="0" algn="just">
              <a:buNone/>
            </a:pPr>
            <a:r>
              <a:rPr lang="en-US" altLang="en-US" sz="3100" dirty="0">
                <a:effectLst>
                  <a:outerShdw blurRad="38100" dist="38100" dir="2700000" algn="tl">
                    <a:srgbClr val="000000">
                      <a:alpha val="43137"/>
                    </a:srgbClr>
                  </a:outerShdw>
                </a:effectLst>
              </a:rPr>
              <a:t>“</a:t>
            </a:r>
            <a:r>
              <a:rPr lang="en-US" sz="3100" b="1" u="sng" dirty="0">
                <a:solidFill>
                  <a:srgbClr val="FFFFCC"/>
                </a:solidFill>
                <a:effectLst>
                  <a:outerShdw blurRad="38100" dist="38100" dir="2700000" algn="tl">
                    <a:srgbClr val="000000">
                      <a:alpha val="43137"/>
                    </a:srgbClr>
                  </a:outerShdw>
                </a:effectLst>
              </a:rPr>
              <a:t>These verses seem clearly to refer to a linguistic and geographic division, rather than to an actual splitting of the continents</a:t>
            </a:r>
            <a:r>
              <a:rPr lang="en-US" sz="3100" dirty="0">
                <a:effectLst>
                  <a:outerShdw blurRad="38100" dist="38100" dir="2700000" algn="tl">
                    <a:srgbClr val="000000">
                      <a:alpha val="43137"/>
                    </a:srgbClr>
                  </a:outerShdw>
                </a:effectLst>
              </a:rPr>
              <a:t>. This is especially clear in verse 5, where the division is specifically ‘after his tongue.’… If it is ever actually proved that the earth once was a single land mass that somehow split apart, with the segments gradually drifting away to form the present continents, then indeed this verse might be understood to refer to such an event. At present, the question of continental drift is still open among scientists; and creationist scientists have pointed to a number of unresolved physical difficulties with the whole idea.</a:t>
            </a:r>
            <a:r>
              <a:rPr lang="en-US" altLang="en-US" sz="3100" dirty="0">
                <a:effectLst>
                  <a:outerShdw blurRad="38100" dist="38100" dir="2700000" algn="tl">
                    <a:srgbClr val="000000">
                      <a:alpha val="43137"/>
                    </a:srgbClr>
                  </a:outerShdw>
                </a:effectLst>
                <a:cs typeface="Calibri" panose="020F0502020204030204" pitchFamily="34" charset="0"/>
              </a:rPr>
              <a:t>”</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26385B-DB67-49DB-A642-2D485B7D9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71077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3429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“Peleg means ‘division’, for he lived at the time when the earth was divided (</a:t>
            </a:r>
            <a:r>
              <a:rPr lang="en-US" i="1" dirty="0" err="1">
                <a:effectLst>
                  <a:outerShdw blurRad="38100" dist="38100" dir="2700000" algn="tl">
                    <a:srgbClr val="000000">
                      <a:alpha val="43137"/>
                    </a:srgbClr>
                  </a:outerShdw>
                </a:effectLst>
              </a:rPr>
              <a:t>niphlegah</a:t>
            </a:r>
            <a:r>
              <a:rPr lang="en-US" dirty="0">
                <a:effectLst>
                  <a:outerShdw blurRad="38100" dist="38100" dir="2700000" algn="tl">
                    <a:srgbClr val="000000">
                      <a:alpha val="43137"/>
                    </a:srgbClr>
                  </a:outerShdw>
                </a:effectLst>
              </a:rPr>
              <a:t>) and the name given to the man is in memory of this event. </a:t>
            </a:r>
            <a:r>
              <a:rPr lang="en-US" b="1" u="sng" dirty="0">
                <a:solidFill>
                  <a:srgbClr val="FFFFCC"/>
                </a:solidFill>
                <a:effectLst>
                  <a:outerShdw blurRad="38100" dist="38100" dir="2700000" algn="tl">
                    <a:srgbClr val="000000">
                      <a:alpha val="43137"/>
                    </a:srgbClr>
                  </a:outerShdw>
                </a:effectLst>
              </a:rPr>
              <a:t>The event referred to must be the one under consideration—the Confusion of Tongues</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2963888" y="29587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 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1:378.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181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6768DE5A-E1BA-4BD4-8752-7A548D464DE0}"/>
              </a:ext>
            </a:extLst>
          </p:cNvPr>
          <p:cNvSpPr>
            <a:spLocks noGrp="1" noChangeArrowheads="1"/>
          </p:cNvSpPr>
          <p:nvPr>
            <p:ph type="body" idx="1"/>
          </p:nvPr>
        </p:nvSpPr>
        <p:spPr>
          <a:xfrm>
            <a:off x="3886201" y="2078038"/>
            <a:ext cx="6324600" cy="2701925"/>
          </a:xfrm>
        </p:spPr>
        <p:txBody>
          <a:bodyPr/>
          <a:lstStyle/>
          <a:p>
            <a:pPr marL="0" indent="0" algn="just" eaLnBrk="1" hangingPunct="1">
              <a:buNone/>
              <a:defRPr/>
            </a:pPr>
            <a:r>
              <a:rPr lang="en-US" dirty="0">
                <a:cs typeface="Calibri" panose="020F0502020204030204" pitchFamily="34" charset="0"/>
              </a:rPr>
              <a:t>“For after he [Moses] has mentioned </a:t>
            </a:r>
            <a:r>
              <a:rPr lang="en-US" dirty="0" err="1">
                <a:cs typeface="Calibri" panose="020F0502020204030204" pitchFamily="34" charset="0"/>
              </a:rPr>
              <a:t>Arphaxad</a:t>
            </a:r>
            <a:r>
              <a:rPr lang="en-US" dirty="0">
                <a:cs typeface="Calibri" panose="020F0502020204030204" pitchFamily="34" charset="0"/>
              </a:rPr>
              <a:t> as the third of the sons of Shem, he then names Peleg, his great grandson, </a:t>
            </a:r>
            <a:r>
              <a:rPr lang="en-US" b="1" u="sng" dirty="0">
                <a:solidFill>
                  <a:srgbClr val="FFFFCC"/>
                </a:solidFill>
                <a:cs typeface="Calibri" panose="020F0502020204030204" pitchFamily="34" charset="0"/>
              </a:rPr>
              <a:t>in whose days the languages were divided</a:t>
            </a:r>
            <a:r>
              <a:rPr lang="en-US" dirty="0">
                <a:cs typeface="Calibri" panose="020F0502020204030204" pitchFamily="34" charset="0"/>
              </a:rPr>
              <a:t>.”</a:t>
            </a:r>
          </a:p>
        </p:txBody>
      </p:sp>
      <p:sp>
        <p:nvSpPr>
          <p:cNvPr id="4" name="Rectangle 3">
            <a:extLst>
              <a:ext uri="{FF2B5EF4-FFF2-40B4-BE49-F238E27FC236}">
                <a16:creationId xmlns:a16="http://schemas.microsoft.com/office/drawing/2014/main" id="{0B571A8C-43E3-46D7-84D8-B20DECB10E5B}"/>
              </a:ext>
            </a:extLst>
          </p:cNvPr>
          <p:cNvSpPr/>
          <p:nvPr/>
        </p:nvSpPr>
        <p:spPr>
          <a:xfrm>
            <a:off x="2400300" y="204281"/>
            <a:ext cx="7391400" cy="1000274"/>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Calibri" panose="020F0502020204030204" pitchFamily="34" charset="0"/>
              </a:rPr>
              <a:t>John Calvin</a:t>
            </a:r>
          </a:p>
          <a:p>
            <a:pPr algn="ctr"/>
            <a:r>
              <a:rPr lang="en-US" sz="1800" i="1" dirty="0">
                <a:solidFill>
                  <a:srgbClr val="FFFFFF"/>
                </a:solidFill>
                <a:latin typeface="Calibri" panose="020F0502020204030204" pitchFamily="34" charset="0"/>
                <a:ea typeface="+mj-ea"/>
                <a:cs typeface="Calibri" panose="020F0502020204030204" pitchFamily="34" charset="0"/>
              </a:rPr>
              <a:t>Genesis</a:t>
            </a:r>
            <a:r>
              <a:rPr lang="en-US" sz="1800" dirty="0">
                <a:solidFill>
                  <a:srgbClr val="FFFFFF"/>
                </a:solidFill>
                <a:latin typeface="Calibri" panose="020F0502020204030204" pitchFamily="34" charset="0"/>
                <a:ea typeface="+mj-ea"/>
                <a:cs typeface="Calibri" panose="020F0502020204030204" pitchFamily="34" charset="0"/>
              </a:rPr>
              <a:t>, 1554 (Edinburgh, UK: Banner of Truth, 1984), p. 324. </a:t>
            </a:r>
            <a:endParaRPr lang="en-US" sz="1800" dirty="0">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E1F3F7D8-A9B9-4220-A474-0B3B731F54F7}"/>
              </a:ext>
            </a:extLst>
          </p:cNvPr>
          <p:cNvPicPr>
            <a:picLocks noChangeAspect="1"/>
          </p:cNvPicPr>
          <p:nvPr/>
        </p:nvPicPr>
        <p:blipFill>
          <a:blip r:embed="rId2"/>
          <a:stretch>
            <a:fillRect/>
          </a:stretch>
        </p:blipFill>
        <p:spPr>
          <a:xfrm>
            <a:off x="1133475" y="1895475"/>
            <a:ext cx="2143125" cy="3067050"/>
          </a:xfrm>
          <a:prstGeom prst="ellipse">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53817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547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11:20-21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Friend or neighbor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32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207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DD9F11E6-3B2D-4ACD-B985-4BC5B6C3F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786273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91991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11:22-23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Seventh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6012A0-D7A0-4E21-85EB-9B6DEE7776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031842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591607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11:24-25</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934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Eighth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119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148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6CCF95B8-353E-4030-99EE-0D138BB7C6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977814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65719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11:26</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Ninth</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Moon</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Abram,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Haran</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70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135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205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0DE6812A-2204-4160-A396-D9E37AB38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161486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381000" y="1"/>
            <a:ext cx="11353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Day 4 Light Before the Sun?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Gen. 1:3; Gen 1:14-19)</a:t>
            </a:r>
          </a:p>
        </p:txBody>
      </p:sp>
      <p:sp>
        <p:nvSpPr>
          <p:cNvPr id="78851" name="Rectangle 3"/>
          <p:cNvSpPr>
            <a:spLocks noGrp="1" noChangeArrowheads="1"/>
          </p:cNvSpPr>
          <p:nvPr>
            <p:ph type="body" idx="1"/>
          </p:nvPr>
        </p:nvSpPr>
        <p:spPr>
          <a:xfrm>
            <a:off x="1828800" y="2192338"/>
            <a:ext cx="5105400" cy="3235325"/>
          </a:xfrm>
        </p:spPr>
        <p:txBody>
          <a:bodyPr/>
          <a:lstStyle/>
          <a:p>
            <a:pPr marL="461963" indent="-461963" algn="just" eaLnBrk="1" hangingPunct="1">
              <a:spcBef>
                <a:spcPts val="0"/>
              </a:spcBef>
              <a:spcAft>
                <a:spcPts val="2400"/>
              </a:spcAft>
              <a:defRPr/>
            </a:pPr>
            <a:r>
              <a:rPr lang="en-US" dirty="0"/>
              <a:t>God can create light independently without the use of a secondary source</a:t>
            </a:r>
          </a:p>
          <a:p>
            <a:pPr marL="461963" indent="-461963" algn="just" eaLnBrk="1" hangingPunct="1">
              <a:spcBef>
                <a:spcPts val="0"/>
              </a:spcBef>
              <a:spcAft>
                <a:spcPts val="2400"/>
              </a:spcAft>
              <a:defRPr/>
            </a:pPr>
            <a:r>
              <a:rPr lang="en-US" dirty="0"/>
              <a:t>Revelation 21:23; 22:5</a:t>
            </a:r>
          </a:p>
          <a:p>
            <a:pPr marL="461963" indent="-461963" algn="just" eaLnBrk="1" hangingPunct="1">
              <a:spcBef>
                <a:spcPts val="0"/>
              </a:spcBef>
              <a:spcAft>
                <a:spcPts val="2400"/>
              </a:spcAft>
              <a:defRPr/>
            </a:pPr>
            <a:r>
              <a:rPr lang="en-US" dirty="0"/>
              <a:t>Deuteronomy 4:19</a:t>
            </a:r>
          </a:p>
        </p:txBody>
      </p:sp>
      <p:pic>
        <p:nvPicPr>
          <p:cNvPr id="2" name="Picture 1">
            <a:extLst>
              <a:ext uri="{FF2B5EF4-FFF2-40B4-BE49-F238E27FC236}">
                <a16:creationId xmlns:a16="http://schemas.microsoft.com/office/drawing/2014/main" id="{B0E89599-D8FC-48C4-A298-699DF71DE7DB}"/>
              </a:ext>
            </a:extLst>
          </p:cNvPr>
          <p:cNvPicPr>
            <a:picLocks noChangeAspect="1"/>
          </p:cNvPicPr>
          <p:nvPr/>
        </p:nvPicPr>
        <p:blipFill>
          <a:blip r:embed="rId2"/>
          <a:stretch>
            <a:fillRect/>
          </a:stretch>
        </p:blipFill>
        <p:spPr>
          <a:xfrm>
            <a:off x="8229600" y="2438401"/>
            <a:ext cx="3227294"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304800" y="1"/>
            <a:ext cx="115824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Deuteronomy 4:19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beware not to lift up your eyes to heaven and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and the moon and the stars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 of heaven, and be drawn away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worship them and serve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which the Lord your God has allotted to all the peoples under the whole heaven.”</a:t>
            </a:r>
          </a:p>
        </p:txBody>
      </p:sp>
    </p:spTree>
    <p:extLst>
      <p:ext uri="{BB962C8B-B14F-4D97-AF65-F5344CB8AC3E}">
        <p14:creationId xmlns:p14="http://schemas.microsoft.com/office/powerpoint/2010/main" val="881603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FA306745-6330-478D-9171-AB870A9CD6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814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10685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335646485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04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152900" y="228600"/>
            <a:ext cx="3886200" cy="91440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2099" name="Rectangle 3"/>
          <p:cNvSpPr>
            <a:spLocks noGrp="1" noChangeArrowheads="1"/>
          </p:cNvSpPr>
          <p:nvPr>
            <p:ph type="body" idx="1"/>
          </p:nvPr>
        </p:nvSpPr>
        <p:spPr>
          <a:xfrm>
            <a:off x="2324100" y="1257300"/>
            <a:ext cx="7543800" cy="4343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Internal</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Seth is a descendant of Adam and Eve replacing Abel (4:25)</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Seth named </a:t>
            </a:r>
            <a:r>
              <a:rPr lang="en-US" dirty="0" err="1">
                <a:effectLst>
                  <a:outerShdw blurRad="38100" dist="38100" dir="2700000" algn="tl">
                    <a:srgbClr val="000000">
                      <a:alpha val="43137"/>
                    </a:srgbClr>
                  </a:outerShdw>
                </a:effectLst>
              </a:rPr>
              <a:t>Enosh</a:t>
            </a:r>
            <a:r>
              <a:rPr lang="en-US" dirty="0">
                <a:effectLst>
                  <a:outerShdw blurRad="38100" dist="38100" dir="2700000" algn="tl">
                    <a:srgbClr val="000000">
                      <a:alpha val="43137"/>
                    </a:srgbClr>
                  </a:outerShdw>
                </a:effectLst>
              </a:rPr>
              <a:t> (4:26)</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Lamech named Noah (5:29)</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Jude 14</a:t>
            </a:r>
          </a:p>
        </p:txBody>
      </p:sp>
      <p:pic>
        <p:nvPicPr>
          <p:cNvPr id="5" name="Picture 4">
            <a:extLst>
              <a:ext uri="{FF2B5EF4-FFF2-40B4-BE49-F238E27FC236}">
                <a16:creationId xmlns:a16="http://schemas.microsoft.com/office/drawing/2014/main" id="{4CFA4468-ED84-45A9-9EEE-E091F5B4B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992931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5" cy="4800600"/>
          </a:xfrm>
        </p:spPr>
        <p:txBody>
          <a:bodyPr/>
          <a:lstStyle/>
          <a:p>
            <a:pPr marL="0" indent="0" algn="just">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A third observation is that there are no gaps in the genealogy. Some try to put gaps into the genealogy in order to accommodate the scientific long age of man, but the wording does not allow for that. If the text only said begat, then that would be permissible since the word ‘begat’ does not always require direct father/son relationship. It could mean grandfather, great grandfather, or ancestors and so on. Nevertheless, the wording in this section does not allow for that interpretation. The text does not say simply begat. </a:t>
            </a:r>
            <a:r>
              <a:rPr lang="en-US" sz="3000" b="1" u="sng" dirty="0">
                <a:solidFill>
                  <a:srgbClr val="FFFFCC"/>
                </a:solidFill>
                <a:effectLst>
                  <a:outerShdw blurRad="38100" dist="38100" dir="2700000" algn="tl">
                    <a:srgbClr val="000000">
                      <a:alpha val="43137"/>
                    </a:srgbClr>
                  </a:outerShdw>
                </a:effectLst>
              </a:rPr>
              <a:t>It gives the years before and after the birth of the seed-son. So this type of language simply does not allow gaps to occur</a:t>
            </a:r>
            <a:r>
              <a:rPr lang="en-US" sz="3000" dirty="0">
                <a:effectLst>
                  <a:outerShdw blurRad="38100" dist="38100" dir="2700000" algn="tl">
                    <a:srgbClr val="000000">
                      <a:alpha val="43137"/>
                    </a:srgbClr>
                  </a:outerShdw>
                </a:effectLst>
              </a:rPr>
              <a:t>.</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141</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E0D0F61-11FA-48F8-8816-92AFED1FC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471915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5" cy="2971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Shem’s genealogy, as in the previous genealogy of Adam (Genesis 5), the language does not allow for gaps in the genealogy, since the text does not merely say begat, but it is more specific, giving the age of the father when the seed-son is born and how many years the father lived thereafter.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231</a:t>
            </a:r>
          </a:p>
        </p:txBody>
      </p:sp>
      <p:pic>
        <p:nvPicPr>
          <p:cNvPr id="7" name="Picture 6">
            <a:extLst>
              <a:ext uri="{FF2B5EF4-FFF2-40B4-BE49-F238E27FC236}">
                <a16:creationId xmlns:a16="http://schemas.microsoft.com/office/drawing/2014/main" id="{7B462AF9-F836-45DD-9FEF-0880107577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679D2C1D-1547-458E-A237-F79559B1FE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08011411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81765" cy="4419600"/>
          </a:xfrm>
        </p:spPr>
        <p:txBody>
          <a:bodyPr/>
          <a:lstStyle/>
          <a:p>
            <a:pPr marL="0" indent="0" algn="just">
              <a:spcBef>
                <a:spcPts val="0"/>
              </a:spcBef>
              <a:buNone/>
              <a:defRPr/>
            </a:pPr>
            <a:r>
              <a:rPr lang="en-US" sz="2700" dirty="0">
                <a:effectLst>
                  <a:outerShdw blurRad="38100" dist="38100" dir="2700000" algn="tl">
                    <a:srgbClr val="000000">
                      <a:alpha val="43137"/>
                    </a:srgbClr>
                  </a:outerShdw>
                </a:effectLst>
              </a:rPr>
              <a:t>“Probably, so far as I know, there is no professor of Hebrew or Old Testament at any world-class university who does not believe that the writer(s) of Genesis 1–11 intended to convey to their readers the ideas that: (a) creation took place in a series of six days which were the same as the days of 24 hours we now experience. (b) the figures contained in the Genesis genealogies provided by simple addition a chronology from the beginning of the world up to later stages in the biblical story (c) Noah’s flood was understood to be world-wide and extinguish human and animal life except for those in the ark. Or, to put it negatively, the apologetic arguments which suppose the ‘days’ of creation to be long eras of time, the figures of years not to be chronological, and the flood to be a merely local Mesopotamian flood, are not taken seriously by any such professors, as far as I know.”</a:t>
            </a:r>
          </a:p>
        </p:txBody>
      </p:sp>
      <p:sp>
        <p:nvSpPr>
          <p:cNvPr id="7" name="Rectangle 6">
            <a:extLst>
              <a:ext uri="{FF2B5EF4-FFF2-40B4-BE49-F238E27FC236}">
                <a16:creationId xmlns:a16="http://schemas.microsoft.com/office/drawing/2014/main" id="{3F4259E9-F8CB-4AE0-9D30-0ABD1215DCFD}"/>
              </a:ext>
            </a:extLst>
          </p:cNvPr>
          <p:cNvSpPr/>
          <p:nvPr/>
        </p:nvSpPr>
        <p:spPr>
          <a:xfrm>
            <a:off x="2205318" y="228600"/>
            <a:ext cx="7781364" cy="1277273"/>
          </a:xfrm>
          <a:prstGeom prst="rect">
            <a:avLst/>
          </a:prstGeom>
        </p:spPr>
        <p:txBody>
          <a:bodyPr wrap="square" anchor="ctr">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Barr</a:t>
            </a:r>
          </a:p>
          <a:p>
            <a:pPr algn="ctr">
              <a:spcAft>
                <a:spcPts val="600"/>
              </a:spcAft>
            </a:pPr>
            <a:r>
              <a:rPr lang="en-US" sz="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“Letter from Professor James Barr to David C.C. Watson of the UK, dated 23 April 1984.” Cited in Jonathan </a:t>
            </a:r>
            <a:r>
              <a:rPr lang="en-US" sz="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Sarfati</a:t>
            </a:r>
            <a:r>
              <a:rPr lang="en-US" sz="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Refuting Compromise: A Biblical and Scientific Refutation of "Progressive Creationism" (Billions of Years), as Popularized by Astronomer Hugh Ross. Updated and expanded ed. (Powder Springs, GA: Creation Book Publishers, 2014), 134-35.</a:t>
            </a:r>
          </a:p>
        </p:txBody>
      </p:sp>
      <p:pic>
        <p:nvPicPr>
          <p:cNvPr id="1026" name="Picture 2" descr="The Semantics of Biblical Language: Barr, James: 9781592446926 ...">
            <a:extLst>
              <a:ext uri="{FF2B5EF4-FFF2-40B4-BE49-F238E27FC236}">
                <a16:creationId xmlns:a16="http://schemas.microsoft.com/office/drawing/2014/main" id="{0DF823B2-F5F5-4B59-A608-6F259FCE30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1246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29E1A6-B4AA-408A-8A76-8CB43A4EC3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299630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6096000" y="1409700"/>
            <a:ext cx="4572000" cy="4762500"/>
          </a:xfrm>
        </p:spPr>
        <p:txBody>
          <a:bodyPr/>
          <a:lstStyle/>
          <a:p>
            <a:pPr marL="573088" indent="-573088">
              <a:spcBef>
                <a:spcPts val="0"/>
              </a:spcBef>
              <a:spcAft>
                <a:spcPts val="1800"/>
              </a:spcAft>
              <a:buSzPct val="100000"/>
              <a:buFont typeface="+mj-lt"/>
              <a:buAutoNum type="arabicPeriod"/>
            </a:pPr>
            <a:r>
              <a:rPr lang="en-US" b="1" u="sng" dirty="0">
                <a:solidFill>
                  <a:srgbClr val="FFFFCC"/>
                </a:solidFill>
                <a:effectLst/>
              </a:rPr>
              <a:t>Charles Darwin </a:t>
            </a:r>
          </a:p>
          <a:p>
            <a:pPr marL="573088" indent="-573088">
              <a:spcBef>
                <a:spcPts val="0"/>
              </a:spcBef>
              <a:spcAft>
                <a:spcPts val="1800"/>
              </a:spcAft>
              <a:buSzPct val="100000"/>
              <a:buFont typeface="+mj-lt"/>
              <a:buAutoNum type="arabicPeriod"/>
            </a:pPr>
            <a:r>
              <a:rPr lang="en-US" dirty="0">
                <a:effectLst/>
              </a:rPr>
              <a:t>Karl Marx </a:t>
            </a:r>
          </a:p>
          <a:p>
            <a:pPr marL="573088" indent="-573088">
              <a:spcBef>
                <a:spcPts val="0"/>
              </a:spcBef>
              <a:spcAft>
                <a:spcPts val="1800"/>
              </a:spcAft>
              <a:buSzPct val="100000"/>
              <a:buFont typeface="+mj-lt"/>
              <a:buAutoNum type="arabicPeriod"/>
            </a:pPr>
            <a:r>
              <a:rPr lang="en-US" dirty="0">
                <a:effectLst/>
              </a:rPr>
              <a:t>Julius Wellhausen </a:t>
            </a:r>
          </a:p>
          <a:p>
            <a:pPr marL="573088" indent="-573088">
              <a:spcBef>
                <a:spcPts val="0"/>
              </a:spcBef>
              <a:spcAft>
                <a:spcPts val="1800"/>
              </a:spcAft>
              <a:buSzPct val="100000"/>
              <a:buFont typeface="+mj-lt"/>
              <a:buAutoNum type="arabicPeriod"/>
            </a:pPr>
            <a:r>
              <a:rPr lang="en-US" dirty="0">
                <a:effectLst/>
              </a:rPr>
              <a:t>John Dewey </a:t>
            </a:r>
          </a:p>
          <a:p>
            <a:pPr marL="573088" indent="-573088">
              <a:spcBef>
                <a:spcPts val="0"/>
              </a:spcBef>
              <a:spcAft>
                <a:spcPts val="1800"/>
              </a:spcAft>
              <a:buSzPct val="100000"/>
              <a:buFont typeface="+mj-lt"/>
              <a:buAutoNum type="arabicPeriod"/>
            </a:pPr>
            <a:r>
              <a:rPr lang="en-US" dirty="0">
                <a:effectLst/>
              </a:rPr>
              <a:t>Sigmund Freud </a:t>
            </a:r>
          </a:p>
          <a:p>
            <a:pPr marL="573088" indent="-573088">
              <a:spcBef>
                <a:spcPts val="0"/>
              </a:spcBef>
              <a:spcAft>
                <a:spcPts val="1800"/>
              </a:spcAft>
              <a:buSzPct val="100000"/>
              <a:buFont typeface="+mj-lt"/>
              <a:buAutoNum type="arabicPeriod"/>
            </a:pPr>
            <a:r>
              <a:rPr lang="en-US" dirty="0">
                <a:effectLst/>
              </a:rPr>
              <a:t>John Maynard Keynes </a:t>
            </a:r>
          </a:p>
          <a:p>
            <a:pPr marL="573088" indent="-573088">
              <a:spcBef>
                <a:spcPts val="0"/>
              </a:spcBef>
              <a:spcAft>
                <a:spcPts val="1800"/>
              </a:spcAft>
              <a:buSzPct val="100000"/>
              <a:buFont typeface="+mj-lt"/>
              <a:buAutoNum type="arabicPeriod"/>
            </a:pPr>
            <a:r>
              <a:rPr lang="en-US" dirty="0">
                <a:effectLst/>
              </a:rPr>
              <a:t>Soren Kierkegaard</a:t>
            </a:r>
            <a:endParaRPr lang="en-US" dirty="0"/>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409700"/>
            <a:ext cx="3200400" cy="4819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2209800" y="225426"/>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AUTHORSHIP</a:t>
            </a:r>
          </a:p>
        </p:txBody>
      </p:sp>
      <p:pic>
        <p:nvPicPr>
          <p:cNvPr id="7" name="Picture 6">
            <a:extLst>
              <a:ext uri="{FF2B5EF4-FFF2-40B4-BE49-F238E27FC236}">
                <a16:creationId xmlns:a16="http://schemas.microsoft.com/office/drawing/2014/main" id="{ADED46A5-C7AB-4982-B9F4-52F2BF128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288029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45157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5180856"/>
          </a:xfrm>
        </p:spPr>
        <p:txBody>
          <a:bodyPr/>
          <a:lstStyle/>
          <a:p>
            <a:pPr marL="0" indent="0" algn="just">
              <a:spcBef>
                <a:spcPts val="0"/>
              </a:spcBef>
              <a:buNone/>
              <a:defRPr/>
            </a:pPr>
            <a:r>
              <a:rPr lang="en-US" dirty="0">
                <a:effectLst/>
              </a:rPr>
              <a:t>“If there is one gap, there may be more—indeed, we know there are more. For example, Matthew 1:8 says: ‘</a:t>
            </a:r>
            <a:r>
              <a:rPr lang="en-US" dirty="0" err="1">
                <a:effectLst/>
              </a:rPr>
              <a:t>Jehoram</a:t>
            </a:r>
            <a:r>
              <a:rPr lang="en-US" dirty="0">
                <a:effectLst/>
              </a:rPr>
              <a:t> the father of Uzziah,’ but the parallel listing in 1 Chronicles 3:11–14 illustrates missing generations between </a:t>
            </a:r>
            <a:r>
              <a:rPr lang="en-US" dirty="0" err="1">
                <a:effectLst/>
              </a:rPr>
              <a:t>Jehoram</a:t>
            </a:r>
            <a:r>
              <a:rPr lang="en-US" dirty="0">
                <a:effectLst/>
              </a:rPr>
              <a:t> and Uzziah (Azariah), namely, Ahaziah, Joash, and Amaziah. Just how many gaps there are in biblical genealogies and how much time they represent is not known. Even so, gaps there are and, hence, complete chronologies cannot be made; only accurate genealogies (lines of descent) are given.</a:t>
            </a:r>
            <a:r>
              <a:rPr lang="en-US" dirty="0"/>
              <a:t>”</a:t>
            </a:r>
          </a:p>
        </p:txBody>
      </p:sp>
      <p:sp>
        <p:nvSpPr>
          <p:cNvPr id="7" name="Rectangle 6">
            <a:extLst>
              <a:ext uri="{FF2B5EF4-FFF2-40B4-BE49-F238E27FC236}">
                <a16:creationId xmlns:a16="http://schemas.microsoft.com/office/drawing/2014/main" id="{3F4259E9-F8CB-4AE0-9D30-0ABD1215DCFD}"/>
              </a:ext>
            </a:extLst>
          </p:cNvPr>
          <p:cNvSpPr/>
          <p:nvPr/>
        </p:nvSpPr>
        <p:spPr>
          <a:xfrm>
            <a:off x="2890839"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2 (Minneapolis, MN: Bethany, 2003), 648.</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500" y="76200"/>
            <a:ext cx="863500" cy="1097280"/>
          </a:xfrm>
          <a:prstGeom prst="rect">
            <a:avLst/>
          </a:prstGeom>
          <a:ln w="28575">
            <a:solidFill>
              <a:schemeClr val="tx1"/>
            </a:solidFill>
          </a:ln>
        </p:spPr>
      </p:pic>
    </p:spTree>
    <p:extLst>
      <p:ext uri="{BB962C8B-B14F-4D97-AF65-F5344CB8AC3E}">
        <p14:creationId xmlns:p14="http://schemas.microsoft.com/office/powerpoint/2010/main" val="17010149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114800" y="228600"/>
            <a:ext cx="3962400" cy="91440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3123" name="Rectangle 3"/>
          <p:cNvSpPr>
            <a:spLocks noGrp="1" noChangeArrowheads="1"/>
          </p:cNvSpPr>
          <p:nvPr>
            <p:ph type="body" idx="1"/>
          </p:nvPr>
        </p:nvSpPr>
        <p:spPr>
          <a:xfrm>
            <a:off x="1981200" y="1143000"/>
            <a:ext cx="8229600" cy="5257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Matthew 1:1-17?</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1:8-9; 1 </a:t>
            </a:r>
            <a:r>
              <a:rPr lang="en-US" dirty="0" err="1">
                <a:effectLst>
                  <a:outerShdw blurRad="38100" dist="38100" dir="2700000" algn="tl">
                    <a:srgbClr val="000000">
                      <a:alpha val="43137"/>
                    </a:srgbClr>
                  </a:outerShdw>
                </a:effectLst>
              </a:rPr>
              <a:t>Chr</a:t>
            </a:r>
            <a:r>
              <a:rPr lang="en-US" dirty="0">
                <a:effectLst>
                  <a:outerShdw blurRad="38100" dist="38100" dir="2700000" algn="tl">
                    <a:srgbClr val="000000">
                      <a:alpha val="43137"/>
                    </a:srgbClr>
                  </a:outerShdw>
                </a:effectLst>
              </a:rPr>
              <a:t> 3:10-12</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Larger portion of history</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Age of father at the time the son is born</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1:17 (3 groups of 14)</a:t>
            </a:r>
          </a:p>
          <a:p>
            <a:pPr marL="914400" lvl="1" indent="-457200" eaLnBrk="1" hangingPunct="1">
              <a:spcBef>
                <a:spcPts val="0"/>
              </a:spcBef>
              <a:spcAft>
                <a:spcPts val="2400"/>
              </a:spcAft>
              <a:defRPr/>
            </a:pPr>
            <a:r>
              <a:rPr lang="en-US" i="1" dirty="0">
                <a:effectLst>
                  <a:outerShdw blurRad="38100" dist="38100" dir="2700000" algn="tl">
                    <a:srgbClr val="000000">
                      <a:alpha val="43137"/>
                    </a:srgbClr>
                  </a:outerShdw>
                </a:effectLst>
              </a:rPr>
              <a:t>Gematria</a:t>
            </a:r>
            <a:r>
              <a:rPr lang="en-US" dirty="0">
                <a:effectLst>
                  <a:outerShdw blurRad="38100" dist="38100" dir="2700000" algn="tl">
                    <a:srgbClr val="000000">
                      <a:alpha val="43137"/>
                    </a:srgbClr>
                  </a:outerShdw>
                </a:effectLst>
              </a:rPr>
              <a:t> (sum of Hebrew letters in David’s name adds up to 14)</a:t>
            </a:r>
            <a:endParaRPr lang="en-US" sz="3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7BB4103-4FDB-4D5F-894F-E68376CBE7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2134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1676400" y="1371600"/>
            <a:ext cx="8839200" cy="4648197"/>
          </a:xfrm>
        </p:spPr>
        <p:txBody>
          <a:bodyPr/>
          <a:lstStyle/>
          <a:p>
            <a:pPr marL="457200" indent="-457200" algn="just" eaLnBrk="1" hangingPunct="1">
              <a:spcBef>
                <a:spcPts val="0"/>
              </a:spcBef>
              <a:spcAft>
                <a:spcPts val="2400"/>
              </a:spcAft>
              <a:defRPr/>
            </a:pPr>
            <a:r>
              <a:rPr lang="en-US" dirty="0"/>
              <a:t>Earliest Gospel written to Hebrew-Christians</a:t>
            </a:r>
          </a:p>
          <a:p>
            <a:pPr marL="457200" indent="-457200" algn="just" eaLnBrk="1" hangingPunct="1">
              <a:spcBef>
                <a:spcPts val="0"/>
              </a:spcBef>
              <a:spcAft>
                <a:spcPts val="2400"/>
              </a:spcAft>
              <a:defRPr/>
            </a:pPr>
            <a:r>
              <a:rPr lang="en-US" dirty="0"/>
              <a:t>To explain that Jesus in whom they had believed was indeed the long-awaited </a:t>
            </a:r>
            <a:r>
              <a:rPr lang="en-US" b="1" u="sng" dirty="0">
                <a:solidFill>
                  <a:srgbClr val="FFFFCC"/>
                </a:solidFill>
              </a:rPr>
              <a:t>Jewish Messiah</a:t>
            </a:r>
          </a:p>
          <a:p>
            <a:pPr marL="457200" indent="-457200" algn="just" eaLnBrk="1" hangingPunct="1">
              <a:spcBef>
                <a:spcPts val="0"/>
              </a:spcBef>
              <a:spcAft>
                <a:spcPts val="2400"/>
              </a:spcAft>
              <a:defRPr/>
            </a:pPr>
            <a:r>
              <a:rPr lang="en-US" dirty="0"/>
              <a:t>To explain why the kingdom had been </a:t>
            </a:r>
            <a:r>
              <a:rPr lang="en-US" b="1" u="sng" dirty="0">
                <a:solidFill>
                  <a:srgbClr val="FFFFCC"/>
                </a:solidFill>
              </a:rPr>
              <a:t>postponed</a:t>
            </a:r>
            <a:r>
              <a:rPr lang="en-US" dirty="0"/>
              <a:t> despite the fact that the king had arrived</a:t>
            </a:r>
          </a:p>
          <a:p>
            <a:pPr marL="457200" indent="-457200" algn="just" eaLnBrk="1" hangingPunct="1">
              <a:spcBef>
                <a:spcPts val="0"/>
              </a:spcBef>
              <a:spcAft>
                <a:spcPts val="2400"/>
              </a:spcAft>
              <a:defRPr/>
            </a:pPr>
            <a:r>
              <a:rPr lang="en-US" dirty="0"/>
              <a:t>To explain the </a:t>
            </a:r>
            <a:r>
              <a:rPr lang="en-US" b="1" u="sng" dirty="0">
                <a:solidFill>
                  <a:srgbClr val="FFFFCC"/>
                </a:solidFill>
              </a:rPr>
              <a:t>interim program</a:t>
            </a:r>
            <a:r>
              <a:rPr lang="en-US" dirty="0"/>
              <a:t> of God during the kingdom’s absence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ematria of davi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547"/>
          <a:stretch/>
        </p:blipFill>
        <p:spPr bwMode="auto">
          <a:xfrm>
            <a:off x="990600" y="685800"/>
            <a:ext cx="10611224" cy="5105400"/>
          </a:xfrm>
          <a:prstGeom prst="rect">
            <a:avLst/>
          </a:prstGeom>
          <a:noFill/>
        </p:spPr>
      </p:pic>
    </p:spTree>
    <p:extLst>
      <p:ext uri="{BB962C8B-B14F-4D97-AF65-F5344CB8AC3E}">
        <p14:creationId xmlns:p14="http://schemas.microsoft.com/office/powerpoint/2010/main" val="54650634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4152900" y="228600"/>
            <a:ext cx="3886200" cy="94488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4147" name="Rectangle 3"/>
          <p:cNvSpPr>
            <a:spLocks noGrp="1" noChangeArrowheads="1"/>
          </p:cNvSpPr>
          <p:nvPr>
            <p:ph type="body" idx="1"/>
          </p:nvPr>
        </p:nvSpPr>
        <p:spPr>
          <a:xfrm>
            <a:off x="1104900" y="1524000"/>
            <a:ext cx="9982200" cy="38100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10/10 symmetrical scheme (Gen 5; 11) with gaps like Matt 1:17?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Gen 5 = Ten patriarchs from Adam to Noah (3 sons)</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Gen 11 = Nine patriarchs from Shem to </a:t>
            </a: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(3 sons)</a:t>
            </a:r>
          </a:p>
        </p:txBody>
      </p:sp>
      <p:pic>
        <p:nvPicPr>
          <p:cNvPr id="5" name="Picture 4">
            <a:extLst>
              <a:ext uri="{FF2B5EF4-FFF2-40B4-BE49-F238E27FC236}">
                <a16:creationId xmlns:a16="http://schemas.microsoft.com/office/drawing/2014/main" id="{584A2FC0-13D9-43D3-962A-F8C979234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831291-6652-4E94-B780-CA237A2FCE96}"/>
              </a:ext>
            </a:extLst>
          </p:cNvPr>
          <p:cNvGraphicFramePr>
            <a:graphicFrameLocks noGrp="1"/>
          </p:cNvGraphicFramePr>
          <p:nvPr>
            <p:ph idx="4294967295"/>
            <p:extLst>
              <p:ext uri="{D42A27DB-BD31-4B8C-83A1-F6EECF244321}">
                <p14:modId xmlns:p14="http://schemas.microsoft.com/office/powerpoint/2010/main" val="1047288970"/>
              </p:ext>
            </p:extLst>
          </p:nvPr>
        </p:nvGraphicFramePr>
        <p:xfrm>
          <a:off x="609600" y="167640"/>
          <a:ext cx="10972800" cy="6444452"/>
        </p:xfrm>
        <a:graphic>
          <a:graphicData uri="http://schemas.openxmlformats.org/drawingml/2006/table">
            <a:tbl>
              <a:tblPr firstRow="1" bandRow="1">
                <a:tableStyleId>{D7AC3CCA-C797-4891-BE02-D94E43425B78}</a:tableStyleId>
              </a:tblPr>
              <a:tblGrid>
                <a:gridCol w="3657600">
                  <a:extLst>
                    <a:ext uri="{9D8B030D-6E8A-4147-A177-3AD203B41FA5}">
                      <a16:colId xmlns:a16="http://schemas.microsoft.com/office/drawing/2014/main" val="4057656337"/>
                    </a:ext>
                  </a:extLst>
                </a:gridCol>
                <a:gridCol w="3657600">
                  <a:extLst>
                    <a:ext uri="{9D8B030D-6E8A-4147-A177-3AD203B41FA5}">
                      <a16:colId xmlns:a16="http://schemas.microsoft.com/office/drawing/2014/main" val="412255869"/>
                    </a:ext>
                  </a:extLst>
                </a:gridCol>
                <a:gridCol w="3657600">
                  <a:extLst>
                    <a:ext uri="{9D8B030D-6E8A-4147-A177-3AD203B41FA5}">
                      <a16:colId xmlns:a16="http://schemas.microsoft.com/office/drawing/2014/main" val="2937841037"/>
                    </a:ext>
                  </a:extLst>
                </a:gridCol>
              </a:tblGrid>
              <a:tr h="538668">
                <a:tc gridSpan="3">
                  <a:txBody>
                    <a:bodyPr/>
                    <a:lstStyle/>
                    <a:p>
                      <a:pPr algn="ctr"/>
                      <a:r>
                        <a:rPr lang="en-US" sz="3600" b="0" cap="none" baseline="0" dirty="0">
                          <a:solidFill>
                            <a:schemeClr val="tx2"/>
                          </a:solidFill>
                          <a:latin typeface="Calibri" panose="020F0502020204030204" pitchFamily="34" charset="0"/>
                          <a:cs typeface="Calibri" panose="020F0502020204030204" pitchFamily="34" charset="0"/>
                        </a:rPr>
                        <a:t>Genealogy of Genesis 5 vs. Genesis 11</a:t>
                      </a:r>
                      <a:endParaRPr lang="en-US" sz="3600" b="0" cap="none" baseline="0" dirty="0">
                        <a:solidFill>
                          <a:schemeClr val="tx2"/>
                        </a:solidFill>
                        <a:latin typeface="Calibri" panose="020F0502020204030204" pitchFamily="34" charset="0"/>
                        <a:ea typeface="+mj-ea"/>
                        <a:cs typeface="Calibri" panose="020F0502020204030204" pitchFamily="34" charset="0"/>
                      </a:endParaRPr>
                    </a:p>
                  </a:txBody>
                  <a:tcPr anchor="ctr">
                    <a:solidFill>
                      <a:schemeClr val="bg2"/>
                    </a:solidFill>
                  </a:tcPr>
                </a:tc>
                <a:tc hMerge="1">
                  <a:txBody>
                    <a:bodyPr/>
                    <a:lstStyle/>
                    <a:p>
                      <a:endParaRPr lang="en-US" sz="3200" dirty="0"/>
                    </a:p>
                  </a:txBody>
                  <a:tcPr/>
                </a:tc>
                <a:tc hMerge="1">
                  <a:txBody>
                    <a:bodyPr/>
                    <a:lstStyle/>
                    <a:p>
                      <a:endParaRPr lang="en-US" sz="3200" dirty="0"/>
                    </a:p>
                  </a:txBody>
                  <a:tcPr/>
                </a:tc>
                <a:extLst>
                  <a:ext uri="{0D108BD9-81ED-4DB2-BD59-A6C34878D82A}">
                    <a16:rowId xmlns:a16="http://schemas.microsoft.com/office/drawing/2014/main" val="1466611228"/>
                  </a:ext>
                </a:extLst>
              </a:tr>
              <a:tr h="461716">
                <a:tc>
                  <a:txBody>
                    <a:bodyPr/>
                    <a:lstStyle/>
                    <a:p>
                      <a:pPr algn="ctr"/>
                      <a:endParaRPr lang="en-US" sz="2800" b="1" dirty="0">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GENESIS 5</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GENESIS 11</a:t>
                      </a:r>
                    </a:p>
                  </a:txBody>
                  <a:tcPr anchor="ctr"/>
                </a:tc>
                <a:extLst>
                  <a:ext uri="{0D108BD9-81ED-4DB2-BD59-A6C34878D82A}">
                    <a16:rowId xmlns:a16="http://schemas.microsoft.com/office/drawing/2014/main" val="3165130431"/>
                  </a:ext>
                </a:extLst>
              </a:tr>
              <a:tr h="615621">
                <a:tc>
                  <a:txBody>
                    <a:bodyPr/>
                    <a:lstStyle/>
                    <a:p>
                      <a:r>
                        <a:rPr lang="en-US" sz="2400" b="1" dirty="0">
                          <a:latin typeface="Calibri" panose="020F0502020204030204" pitchFamily="34" charset="0"/>
                          <a:cs typeface="Calibri" panose="020F0502020204030204" pitchFamily="34" charset="0"/>
                        </a:rPr>
                        <a:t>Number of generations</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Ten</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Nine</a:t>
                      </a:r>
                    </a:p>
                  </a:txBody>
                  <a:tcPr anchor="ctr"/>
                </a:tc>
                <a:extLst>
                  <a:ext uri="{0D108BD9-81ED-4DB2-BD59-A6C34878D82A}">
                    <a16:rowId xmlns:a16="http://schemas.microsoft.com/office/drawing/2014/main" val="1708572334"/>
                  </a:ext>
                </a:extLst>
              </a:tr>
              <a:tr h="769526">
                <a:tc>
                  <a:txBody>
                    <a:bodyPr/>
                    <a:lstStyle/>
                    <a:p>
                      <a:r>
                        <a:rPr lang="en-US" sz="2400" b="1" dirty="0">
                          <a:latin typeface="Calibri" panose="020F0502020204030204" pitchFamily="34" charset="0"/>
                          <a:cs typeface="Calibri" panose="020F0502020204030204" pitchFamily="34" charset="0"/>
                        </a:rPr>
                        <a:t>Conclusion</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Noah’s three sons: Shem, Ham, Japheth</a:t>
                      </a:r>
                    </a:p>
                  </a:txBody>
                  <a:tcPr anchor="ctr"/>
                </a:tc>
                <a:tc>
                  <a:txBody>
                    <a:bodyPr/>
                    <a:lstStyle/>
                    <a:p>
                      <a:pPr algn="ctr"/>
                      <a:r>
                        <a:rPr lang="en-US" sz="2400" b="1" dirty="0" err="1">
                          <a:solidFill>
                            <a:srgbClr val="0000CC"/>
                          </a:solidFill>
                          <a:latin typeface="Calibri" panose="020F0502020204030204" pitchFamily="34" charset="0"/>
                          <a:cs typeface="Calibri" panose="020F0502020204030204" pitchFamily="34" charset="0"/>
                        </a:rPr>
                        <a:t>Terah’s</a:t>
                      </a:r>
                      <a:r>
                        <a:rPr lang="en-US" sz="2400" b="1" dirty="0">
                          <a:solidFill>
                            <a:srgbClr val="0000CC"/>
                          </a:solidFill>
                          <a:latin typeface="Calibri" panose="020F0502020204030204" pitchFamily="34" charset="0"/>
                          <a:cs typeface="Calibri" panose="020F0502020204030204" pitchFamily="34" charset="0"/>
                        </a:rPr>
                        <a:t> three sons: Abram, </a:t>
                      </a:r>
                      <a:r>
                        <a:rPr lang="en-US" sz="2400" b="1" dirty="0" err="1">
                          <a:solidFill>
                            <a:srgbClr val="0000CC"/>
                          </a:solidFill>
                          <a:latin typeface="Calibri" panose="020F0502020204030204" pitchFamily="34" charset="0"/>
                          <a:cs typeface="Calibri" panose="020F0502020204030204" pitchFamily="34" charset="0"/>
                        </a:rPr>
                        <a:t>Nahor</a:t>
                      </a:r>
                      <a:r>
                        <a:rPr lang="en-US" sz="2400" b="1" dirty="0">
                          <a:solidFill>
                            <a:srgbClr val="0000CC"/>
                          </a:solidFill>
                          <a:latin typeface="Calibri" panose="020F0502020204030204" pitchFamily="34" charset="0"/>
                          <a:cs typeface="Calibri" panose="020F0502020204030204" pitchFamily="34" charset="0"/>
                        </a:rPr>
                        <a:t>, Haran</a:t>
                      </a:r>
                    </a:p>
                  </a:txBody>
                  <a:tcPr anchor="ctr"/>
                </a:tc>
                <a:extLst>
                  <a:ext uri="{0D108BD9-81ED-4DB2-BD59-A6C34878D82A}">
                    <a16:rowId xmlns:a16="http://schemas.microsoft.com/office/drawing/2014/main" val="3588972972"/>
                  </a:ext>
                </a:extLst>
              </a:tr>
              <a:tr h="769526">
                <a:tc>
                  <a:txBody>
                    <a:bodyPr/>
                    <a:lstStyle/>
                    <a:p>
                      <a:r>
                        <a:rPr lang="en-US" sz="2400" b="1" dirty="0">
                          <a:latin typeface="Calibri" panose="020F0502020204030204" pitchFamily="34" charset="0"/>
                          <a:cs typeface="Calibri" panose="020F0502020204030204" pitchFamily="34" charset="0"/>
                        </a:rPr>
                        <a:t>Scope</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From Adam to Noah</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From Shem to </a:t>
                      </a:r>
                      <a:r>
                        <a:rPr lang="en-US" sz="2400" b="1" dirty="0" err="1">
                          <a:solidFill>
                            <a:srgbClr val="0000CC"/>
                          </a:solidFill>
                          <a:latin typeface="Calibri" panose="020F0502020204030204" pitchFamily="34" charset="0"/>
                          <a:cs typeface="Calibri" panose="020F0502020204030204" pitchFamily="34" charset="0"/>
                        </a:rPr>
                        <a:t>Terah</a:t>
                      </a:r>
                      <a:endParaRPr lang="en-US" sz="2400" b="1" dirty="0">
                        <a:solidFill>
                          <a:srgbClr val="0000CC"/>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50648813"/>
                  </a:ext>
                </a:extLst>
              </a:tr>
              <a:tr h="615621">
                <a:tc>
                  <a:txBody>
                    <a:bodyPr/>
                    <a:lstStyle/>
                    <a:p>
                      <a:r>
                        <a:rPr lang="en-US" sz="2400" b="1" dirty="0">
                          <a:latin typeface="Calibri" panose="020F0502020204030204" pitchFamily="34" charset="0"/>
                          <a:cs typeface="Calibri" panose="020F0502020204030204" pitchFamily="34" charset="0"/>
                        </a:rPr>
                        <a:t>“And he died”</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Yes</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4214706285"/>
                  </a:ext>
                </a:extLst>
              </a:tr>
              <a:tr h="615621">
                <a:tc>
                  <a:txBody>
                    <a:bodyPr/>
                    <a:lstStyle/>
                    <a:p>
                      <a:r>
                        <a:rPr lang="en-US" sz="2400" b="1" dirty="0">
                          <a:latin typeface="Calibri" panose="020F0502020204030204" pitchFamily="34" charset="0"/>
                          <a:cs typeface="Calibri" panose="020F0502020204030204" pitchFamily="34" charset="0"/>
                        </a:rPr>
                        <a:t>Man’s lifespan</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Long</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Curtailed</a:t>
                      </a:r>
                    </a:p>
                  </a:txBody>
                  <a:tcPr anchor="ctr"/>
                </a:tc>
                <a:extLst>
                  <a:ext uri="{0D108BD9-81ED-4DB2-BD59-A6C34878D82A}">
                    <a16:rowId xmlns:a16="http://schemas.microsoft.com/office/drawing/2014/main" val="1189536215"/>
                  </a:ext>
                </a:extLst>
              </a:tr>
              <a:tr h="615621">
                <a:tc>
                  <a:txBody>
                    <a:bodyPr/>
                    <a:lstStyle/>
                    <a:p>
                      <a:r>
                        <a:rPr lang="en-US" sz="2400" b="1" dirty="0">
                          <a:latin typeface="Calibri" panose="020F0502020204030204" pitchFamily="34" charset="0"/>
                          <a:cs typeface="Calibri" panose="020F0502020204030204" pitchFamily="34" charset="0"/>
                        </a:rPr>
                        <a:t>Historical perspective</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Universal history</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National history</a:t>
                      </a:r>
                    </a:p>
                  </a:txBody>
                  <a:tcPr anchor="ctr"/>
                </a:tc>
                <a:extLst>
                  <a:ext uri="{0D108BD9-81ED-4DB2-BD59-A6C34878D82A}">
                    <a16:rowId xmlns:a16="http://schemas.microsoft.com/office/drawing/2014/main" val="1362152566"/>
                  </a:ext>
                </a:extLst>
              </a:tr>
              <a:tr h="615621">
                <a:tc>
                  <a:txBody>
                    <a:bodyPr/>
                    <a:lstStyle/>
                    <a:p>
                      <a:r>
                        <a:rPr lang="en-US" sz="2400" b="1" dirty="0">
                          <a:latin typeface="Calibri" panose="020F0502020204030204" pitchFamily="34" charset="0"/>
                          <a:cs typeface="Calibri" panose="020F0502020204030204" pitchFamily="34" charset="0"/>
                        </a:rPr>
                        <a:t>Historical perspective</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Pre-Israel history</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Israel’s history</a:t>
                      </a:r>
                    </a:p>
                  </a:txBody>
                  <a:tcPr anchor="ctr"/>
                </a:tc>
                <a:extLst>
                  <a:ext uri="{0D108BD9-81ED-4DB2-BD59-A6C34878D82A}">
                    <a16:rowId xmlns:a16="http://schemas.microsoft.com/office/drawing/2014/main" val="493882882"/>
                  </a:ext>
                </a:extLst>
              </a:tr>
              <a:tr h="615621">
                <a:tc>
                  <a:txBody>
                    <a:bodyPr/>
                    <a:lstStyle/>
                    <a:p>
                      <a:r>
                        <a:rPr lang="en-US" sz="2400" b="1" kern="1200" dirty="0">
                          <a:solidFill>
                            <a:schemeClr val="dk1"/>
                          </a:solidFill>
                          <a:latin typeface="Calibri" panose="020F0502020204030204" pitchFamily="34" charset="0"/>
                          <a:cs typeface="Calibri" panose="020F0502020204030204" pitchFamily="34" charset="0"/>
                        </a:rPr>
                        <a:t>Families</a:t>
                      </a:r>
                      <a:endParaRPr lang="en-US" sz="2400" b="1"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400" b="1" kern="1200" dirty="0">
                          <a:solidFill>
                            <a:srgbClr val="C00000"/>
                          </a:solidFill>
                          <a:latin typeface="Calibri" panose="020F0502020204030204" pitchFamily="34" charset="0"/>
                          <a:cs typeface="Calibri" panose="020F0502020204030204" pitchFamily="34" charset="0"/>
                        </a:rPr>
                        <a:t>Many</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400" b="1" kern="1200" dirty="0">
                          <a:solidFill>
                            <a:srgbClr val="0000CC"/>
                          </a:solidFill>
                          <a:latin typeface="Calibri" panose="020F0502020204030204" pitchFamily="34" charset="0"/>
                          <a:cs typeface="Calibri" panose="020F0502020204030204" pitchFamily="34" charset="0"/>
                        </a:rPr>
                        <a:t>One</a:t>
                      </a:r>
                      <a:endParaRPr lang="en-US" sz="2400" b="1" kern="1200" dirty="0">
                        <a:solidFill>
                          <a:srgbClr val="0000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800211689"/>
                  </a:ext>
                </a:extLst>
              </a:tr>
            </a:tbl>
          </a:graphicData>
        </a:graphic>
      </p:graphicFrame>
    </p:spTree>
    <p:extLst>
      <p:ext uri="{BB962C8B-B14F-4D97-AF65-F5344CB8AC3E}">
        <p14:creationId xmlns:p14="http://schemas.microsoft.com/office/powerpoint/2010/main" val="426197684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74163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0002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86708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in the four hundred and eightieth year after the sons of Israel came out of the land of Egypt,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year of Solomon’s reign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he began to build the house of the Lord.”</a:t>
            </a:r>
          </a:p>
        </p:txBody>
      </p:sp>
    </p:spTree>
    <p:extLst>
      <p:ext uri="{BB962C8B-B14F-4D97-AF65-F5344CB8AC3E}">
        <p14:creationId xmlns:p14="http://schemas.microsoft.com/office/powerpoint/2010/main" val="345974643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4161838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four hundred and eightieth year after the sons of Israel came out of the land of Egypt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fourth year of Solomon’s reign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he began to build the house of the Lord.”</a:t>
            </a:r>
          </a:p>
        </p:txBody>
      </p:sp>
    </p:spTree>
    <p:extLst>
      <p:ext uri="{BB962C8B-B14F-4D97-AF65-F5344CB8AC3E}">
        <p14:creationId xmlns:p14="http://schemas.microsoft.com/office/powerpoint/2010/main" val="167847758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02631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96315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430 years for Jacob’s migration to Egypt (</a:t>
            </a:r>
            <a:r>
              <a:rPr lang="en-US" b="1" u="sng" dirty="0" err="1">
                <a:solidFill>
                  <a:srgbClr val="FFFFCC"/>
                </a:solidFill>
                <a:effectLst>
                  <a:outerShdw blurRad="38100" dist="38100" dir="2700000" algn="tl">
                    <a:srgbClr val="000000">
                      <a:alpha val="43137"/>
                    </a:srgbClr>
                  </a:outerShdw>
                </a:effectLst>
                <a:ea typeface="+mn-ea"/>
                <a:cs typeface="+mn-cs"/>
              </a:rPr>
              <a:t>Exod</a:t>
            </a:r>
            <a:r>
              <a:rPr lang="en-US" b="1" u="sng" dirty="0">
                <a:solidFill>
                  <a:srgbClr val="FFFFCC"/>
                </a:solidFill>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57502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Exodus 12:40-41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sons of Israel lived in Egypt was four hundred and thirty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and thirty years, to the very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hosts of the Lord went out from the land of Egypt.”</a:t>
            </a:r>
          </a:p>
        </p:txBody>
      </p:sp>
    </p:spTree>
    <p:extLst>
      <p:ext uri="{BB962C8B-B14F-4D97-AF65-F5344CB8AC3E}">
        <p14:creationId xmlns:p14="http://schemas.microsoft.com/office/powerpoint/2010/main" val="227498597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69155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31071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answersingenesis.org/assets/images/articles/2009/01/timeline.gif"/>
          <p:cNvPicPr>
            <a:picLocks noChangeAspect="1" noChangeArrowheads="1"/>
          </p:cNvPicPr>
          <p:nvPr/>
        </p:nvPicPr>
        <p:blipFill>
          <a:blip r:embed="rId2" cstate="print"/>
          <a:srcRect/>
          <a:stretch>
            <a:fillRect/>
          </a:stretch>
        </p:blipFill>
        <p:spPr bwMode="auto">
          <a:xfrm>
            <a:off x="2724150" y="259556"/>
            <a:ext cx="6743700" cy="6338888"/>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purifiedbyfaith.com/CreationEvolution/Genesis5and11/Images/Geneaologies5and11.gif"/>
          <p:cNvPicPr>
            <a:picLocks noChangeAspect="1" noChangeArrowheads="1"/>
          </p:cNvPicPr>
          <p:nvPr/>
        </p:nvPicPr>
        <p:blipFill>
          <a:blip r:embed="rId2" cstate="print"/>
          <a:srcRect/>
          <a:stretch>
            <a:fillRect/>
          </a:stretch>
        </p:blipFill>
        <p:spPr bwMode="auto">
          <a:xfrm>
            <a:off x="1274252" y="228600"/>
            <a:ext cx="964349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4000 BC for the earth’s age</a:t>
            </a:r>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11981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19:4-6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Some Pharisees came to Jesus, testing Him and asking, “Is it lawful for a man to divorce his wife for any reason at all?”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answered and said, “Have you not read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created them from the beginning</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made them male and female,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‘For this reason a man shall leave his father and mother and be joined to his wife, and the two shall become one flesh’?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they are no longer two, but one flesh. What therefore God has joined together, let no man separate.”</a:t>
            </a:r>
          </a:p>
        </p:txBody>
      </p:sp>
    </p:spTree>
    <p:extLst>
      <p:ext uri="{BB962C8B-B14F-4D97-AF65-F5344CB8AC3E}">
        <p14:creationId xmlns:p14="http://schemas.microsoft.com/office/powerpoint/2010/main" val="39776567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438400" y="228600"/>
            <a:ext cx="7315200" cy="914400"/>
          </a:xfrm>
        </p:spPr>
        <p:txBody>
          <a:bodyPr/>
          <a:lstStyle/>
          <a:p>
            <a:pPr algn="ctr" eaLnBrk="1" hangingPunct="1"/>
            <a:r>
              <a:rPr lang="en-US" sz="3600" dirty="0">
                <a:effectLst>
                  <a:outerShdw blurRad="38100" dist="38100" dir="2700000" algn="tl">
                    <a:srgbClr val="000000">
                      <a:alpha val="43137"/>
                    </a:srgbClr>
                  </a:outerShdw>
                </a:effectLst>
              </a:rPr>
              <a:t>Creation with the Appearance of Age?</a:t>
            </a:r>
          </a:p>
        </p:txBody>
      </p:sp>
      <p:sp>
        <p:nvSpPr>
          <p:cNvPr id="35843" name="Rectangle 3"/>
          <p:cNvSpPr>
            <a:spLocks noGrp="1" noChangeArrowheads="1"/>
          </p:cNvSpPr>
          <p:nvPr>
            <p:ph idx="1"/>
          </p:nvPr>
        </p:nvSpPr>
        <p:spPr>
          <a:xfrm>
            <a:off x="2895600" y="1447800"/>
            <a:ext cx="5867400" cy="49530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Adam and Eve (Gen 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Water to wine (John 2:1-12)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Feeding of the multitudes (Matt 14:13-21; 15:29-39) </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Mount St. Helens</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Fall, flood</a:t>
            </a:r>
          </a:p>
        </p:txBody>
      </p:sp>
      <p:pic>
        <p:nvPicPr>
          <p:cNvPr id="5" name="Picture 4">
            <a:extLst>
              <a:ext uri="{FF2B5EF4-FFF2-40B4-BE49-F238E27FC236}">
                <a16:creationId xmlns:a16="http://schemas.microsoft.com/office/drawing/2014/main" id="{228C23B5-C88D-4966-A37F-E0E05A2FFD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2325927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124200" y="228600"/>
            <a:ext cx="5943600" cy="914400"/>
          </a:xfrm>
        </p:spPr>
        <p:txBody>
          <a:bodyPr/>
          <a:lstStyle/>
          <a:p>
            <a:pPr algn="ctr" eaLnBrk="1" hangingPunct="1"/>
            <a:r>
              <a:rPr lang="en-US" sz="3600" dirty="0">
                <a:effectLst>
                  <a:outerShdw blurRad="38100" dist="38100" dir="2700000" algn="tl">
                    <a:srgbClr val="000000">
                      <a:alpha val="43137"/>
                    </a:srgbClr>
                  </a:outerShdw>
                </a:effectLst>
              </a:rPr>
              <a:t>Earliest Known Human Writing</a:t>
            </a:r>
          </a:p>
        </p:txBody>
      </p:sp>
      <p:sp>
        <p:nvSpPr>
          <p:cNvPr id="3" name="Content Placeholder 2"/>
          <p:cNvSpPr>
            <a:spLocks noGrp="1"/>
          </p:cNvSpPr>
          <p:nvPr>
            <p:ph idx="1"/>
          </p:nvPr>
        </p:nvSpPr>
        <p:spPr>
          <a:xfrm>
            <a:off x="1905000" y="1447800"/>
            <a:ext cx="8382000" cy="1676400"/>
          </a:xfrm>
        </p:spPr>
        <p:txBody>
          <a:bodyPr/>
          <a:lstStyle/>
          <a:p>
            <a:pPr marL="0" indent="0" algn="just">
              <a:buNone/>
              <a:defRPr/>
            </a:pPr>
            <a:r>
              <a:rPr lang="en-US" dirty="0">
                <a:effectLst>
                  <a:outerShdw blurRad="38100" dist="38100" dir="2700000" algn="tl">
                    <a:srgbClr val="000000">
                      <a:alpha val="43137"/>
                    </a:srgbClr>
                  </a:outerShdw>
                </a:effectLst>
              </a:rPr>
              <a:t>“No date appears before the start of human civilizations about 5,500 years ago and the beginning of written pictorial history.”</a:t>
            </a:r>
          </a:p>
        </p:txBody>
      </p:sp>
      <p:sp>
        <p:nvSpPr>
          <p:cNvPr id="105476" name="TextBox 3"/>
          <p:cNvSpPr txBox="1">
            <a:spLocks noChangeArrowheads="1"/>
          </p:cNvSpPr>
          <p:nvPr/>
        </p:nvSpPr>
        <p:spPr bwMode="auto">
          <a:xfrm>
            <a:off x="2438400" y="6324600"/>
            <a:ext cx="73152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rPr>
              <a:t>Richard </a:t>
            </a:r>
            <a:r>
              <a:rPr lang="en-US" sz="2000" dirty="0" err="1">
                <a:effectLst>
                  <a:outerShdw blurRad="38100" dist="38100" dir="2700000" algn="tl">
                    <a:srgbClr val="000000">
                      <a:alpha val="43137"/>
                    </a:srgbClr>
                  </a:outerShdw>
                </a:effectLst>
                <a:latin typeface="Calibri" panose="020F0502020204030204" pitchFamily="34" charset="0"/>
              </a:rPr>
              <a:t>Overy</a:t>
            </a:r>
            <a:r>
              <a:rPr lang="en-US" sz="2000" dirty="0">
                <a:effectLst>
                  <a:outerShdw blurRad="38100" dist="38100" dir="2700000" algn="tl">
                    <a:srgbClr val="000000">
                      <a:alpha val="43137"/>
                    </a:srgbClr>
                  </a:outerShdw>
                </a:effectLst>
                <a:latin typeface="Calibri" panose="020F0502020204030204" pitchFamily="34" charset="0"/>
              </a:rPr>
              <a:t>, “The 50 Key Dates of World History” (Oct. 19, 2007)</a:t>
            </a:r>
          </a:p>
        </p:txBody>
      </p:sp>
      <p:pic>
        <p:nvPicPr>
          <p:cNvPr id="4" name="Picture 3">
            <a:extLst>
              <a:ext uri="{FF2B5EF4-FFF2-40B4-BE49-F238E27FC236}">
                <a16:creationId xmlns:a16="http://schemas.microsoft.com/office/drawing/2014/main" id="{DA05B5BD-D95E-4625-B4E0-0DA06B33B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4000" y="3505200"/>
            <a:ext cx="4064000" cy="2286000"/>
          </a:xfrm>
          <a:prstGeom prst="rect">
            <a:avLst/>
          </a:prstGeom>
        </p:spPr>
      </p:pic>
      <p:pic>
        <p:nvPicPr>
          <p:cNvPr id="7" name="Picture 6">
            <a:extLst>
              <a:ext uri="{FF2B5EF4-FFF2-40B4-BE49-F238E27FC236}">
                <a16:creationId xmlns:a16="http://schemas.microsoft.com/office/drawing/2014/main" id="{DEF7A137-225C-403D-A82D-A96441A558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56ADC-67D7-4DE9-8884-35B7A30E759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Lst>
          </a:blip>
          <a:stretch>
            <a:fillRect/>
          </a:stretch>
        </p:blipFill>
        <p:spPr>
          <a:xfrm>
            <a:off x="917510" y="1143000"/>
            <a:ext cx="10356980" cy="4572000"/>
          </a:xfrm>
          <a:prstGeom prst="rect">
            <a:avLst/>
          </a:prstGeom>
        </p:spPr>
      </p:pic>
    </p:spTree>
    <p:extLst>
      <p:ext uri="{BB962C8B-B14F-4D97-AF65-F5344CB8AC3E}">
        <p14:creationId xmlns:p14="http://schemas.microsoft.com/office/powerpoint/2010/main" val="38137313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ppendix B—The Forgotten Archbishop - creation.com">
            <a:extLst>
              <a:ext uri="{FF2B5EF4-FFF2-40B4-BE49-F238E27FC236}">
                <a16:creationId xmlns:a16="http://schemas.microsoft.com/office/drawing/2014/main" id="{0C27CECA-5103-42DC-A9B7-5F4CBD5B8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1930"/>
            <a:ext cx="5867400" cy="6454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1178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000500" y="228600"/>
            <a:ext cx="4191000" cy="944880"/>
          </a:xfrm>
        </p:spPr>
        <p:txBody>
          <a:bodyPr/>
          <a:lstStyle/>
          <a:p>
            <a:pPr algn="ctr" eaLnBrk="1" hangingPunct="1"/>
            <a:r>
              <a:rPr lang="en-US" sz="3600" dirty="0">
                <a:effectLst>
                  <a:outerShdw blurRad="38100" dist="38100" dir="2700000" algn="tl">
                    <a:srgbClr val="000000">
                      <a:alpha val="43137"/>
                    </a:srgbClr>
                  </a:outerShdw>
                </a:effectLst>
              </a:rPr>
              <a:t>Rehabilitating Ussher</a:t>
            </a:r>
          </a:p>
        </p:txBody>
      </p:sp>
      <p:sp>
        <p:nvSpPr>
          <p:cNvPr id="36867" name="Rectangle 3"/>
          <p:cNvSpPr>
            <a:spLocks noGrp="1" noChangeArrowheads="1"/>
          </p:cNvSpPr>
          <p:nvPr>
            <p:ph idx="1"/>
          </p:nvPr>
        </p:nvSpPr>
        <p:spPr>
          <a:xfrm>
            <a:off x="609600" y="1346200"/>
            <a:ext cx="10972800" cy="3759200"/>
          </a:xfrm>
        </p:spPr>
        <p:txBody>
          <a:bodyPr/>
          <a:lstStyle/>
          <a:p>
            <a:pPr marL="0" indent="0" algn="just" eaLnBrk="1" hangingPunct="1">
              <a:buNone/>
              <a:defRPr/>
            </a:pPr>
            <a:r>
              <a:rPr lang="en-US" dirty="0"/>
              <a:t>Archbishop James Ussher (A.D. 1581</a:t>
            </a:r>
            <a:r>
              <a:rPr lang="en-US" dirty="0">
                <a:cs typeface="Calibri" panose="020F0502020204030204" pitchFamily="34" charset="0"/>
              </a:rPr>
              <a:t>‒1656) </a:t>
            </a:r>
            <a:r>
              <a:rPr lang="en-US" dirty="0"/>
              <a:t>was also a distinguished theologian, “</a:t>
            </a:r>
            <a:r>
              <a:rPr lang="en-US" i="1" dirty="0"/>
              <a:t>recognized as one of the greatest scholars of his time</a:t>
            </a:r>
            <a:r>
              <a:rPr lang="en-US" dirty="0"/>
              <a:t>.” He was one of only six theologians allowed to address the Parliament and the King. The Evangelical Dictionary of Theology states, </a:t>
            </a:r>
            <a:r>
              <a:rPr lang="en-US" i="1" dirty="0"/>
              <a:t>“He was much sought after by contemporaries for his knowledge and beauty of character, and his personal impact was probably even greater than his scholarly legacy.”</a:t>
            </a:r>
          </a:p>
        </p:txBody>
      </p:sp>
      <p:sp>
        <p:nvSpPr>
          <p:cNvPr id="36868" name="Text Box 4"/>
          <p:cNvSpPr txBox="1">
            <a:spLocks noChangeArrowheads="1"/>
          </p:cNvSpPr>
          <p:nvPr/>
        </p:nvSpPr>
        <p:spPr bwMode="auto">
          <a:xfrm>
            <a:off x="3695700" y="6172201"/>
            <a:ext cx="4800600" cy="646331"/>
          </a:xfrm>
          <a:prstGeom prst="rect">
            <a:avLst/>
          </a:prstGeom>
          <a:noFill/>
          <a:ln w="9525">
            <a:noFill/>
            <a:miter lim="800000"/>
            <a:headEnd/>
            <a:tailEnd/>
          </a:ln>
          <a:effectLst/>
        </p:spPr>
        <p:txBody>
          <a:bodyPr wrap="square">
            <a:spAutoFit/>
          </a:bodyPr>
          <a:lstStyle/>
          <a:p>
            <a:pPr algn="ctr">
              <a:spcBef>
                <a:spcPts val="0"/>
              </a:spcBef>
              <a:defRPr/>
            </a:pPr>
            <a:r>
              <a:rPr lang="en-US" sz="1800" dirty="0">
                <a:latin typeface="Calibri" panose="020F0502020204030204" pitchFamily="34" charset="0"/>
                <a:cs typeface="Calibri" panose="020F0502020204030204" pitchFamily="34" charset="0"/>
              </a:rPr>
              <a:t>Van </a:t>
            </a:r>
            <a:r>
              <a:rPr lang="en-US" sz="1800" dirty="0" err="1">
                <a:latin typeface="Calibri" panose="020F0502020204030204" pitchFamily="34" charset="0"/>
                <a:cs typeface="Calibri" panose="020F0502020204030204" pitchFamily="34" charset="0"/>
              </a:rPr>
              <a:t>Bebber</a:t>
            </a:r>
            <a:r>
              <a:rPr lang="en-US" sz="1800" dirty="0">
                <a:latin typeface="Calibri" panose="020F0502020204030204" pitchFamily="34" charset="0"/>
                <a:cs typeface="Calibri" panose="020F0502020204030204" pitchFamily="34" charset="0"/>
              </a:rPr>
              <a:t> and Taylor, Creation and Time, p. 102 quoting, The Evangelical Dictionary of Theology </a:t>
            </a:r>
          </a:p>
        </p:txBody>
      </p:sp>
      <p:pic>
        <p:nvPicPr>
          <p:cNvPr id="6" name="Picture 5">
            <a:extLst>
              <a:ext uri="{FF2B5EF4-FFF2-40B4-BE49-F238E27FC236}">
                <a16:creationId xmlns:a16="http://schemas.microsoft.com/office/drawing/2014/main" id="{0E436A6E-9583-4C63-8515-2F9016CCCB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63385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522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only four life spans link together the continuity of tradition from Adam to Jacob, and these make three links. The four life spans are Adam, Lamech, Shem and Jacob. The three links are from Adam to Lamech, since Adam was living when Lamech was born; from Lamech to Shem, since Lamech was living when Shem was born; and from Shem to Isaac and Jacob, since Shem was still living when both Isaac and Jacob were born. Therefore, there are not many gaps in the tradition to retain the history.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177A0A8-7643-4D6A-AAA5-7A94A900B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50071687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Along this line, the following points should be made: Noah lived until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the father of Abraham, was 128 years old; Shem and Eber outlived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Eber outlived Abraham; and, based upon when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died, Shem died when Isaac or Jacob was 48 years old…So as to the question of how history was maintained and how the tradition was kept, there is really no problem here because quite a bit of overlapping occurs within these genealogies.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1CC3F7E3-D29B-4891-A86A-6D59D1AD5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691628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180960993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89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rotWithShape="1">
          <a:blip r:embed="rId2" cstate="print"/>
          <a:srcRect t="4427" r="8162" b="7032"/>
          <a:stretch/>
        </p:blipFill>
        <p:spPr bwMode="auto">
          <a:xfrm>
            <a:off x="1322312" y="228600"/>
            <a:ext cx="9547376" cy="640080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7797954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82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20388</TotalTime>
  <Words>5587</Words>
  <Application>Microsoft Office PowerPoint</Application>
  <PresentationFormat>Widescreen</PresentationFormat>
  <Paragraphs>640</Paragraphs>
  <Slides>118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118</vt:i4>
      </vt:variant>
    </vt:vector>
  </HeadingPairs>
  <TitlesOfParts>
    <vt:vector size="122"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 Questions &amp; Answers</vt:lpstr>
      <vt:lpstr>Outline</vt:lpstr>
      <vt:lpstr>GENESIS 11:1-9  Outline</vt:lpstr>
      <vt:lpstr>Outline</vt:lpstr>
      <vt:lpstr>PowerPoint Presentation</vt:lpstr>
      <vt:lpstr>God’s Messianic Purposes Beginning in Genesis</vt:lpstr>
      <vt:lpstr>God’s Messianic Purposes Beginning in Genesis</vt:lpstr>
      <vt:lpstr>Genesis 11:10-26 Outline</vt:lpstr>
      <vt:lpstr>Eight-Fold Pattern Genesis 11:10-26</vt:lpstr>
      <vt:lpstr>Genesis 11:10-26 Outline</vt:lpstr>
      <vt:lpstr>Genesis 11:10-26 Outline</vt:lpstr>
      <vt:lpstr>PowerPoint Presentation</vt:lpstr>
      <vt:lpstr>PowerPoint Presentation</vt:lpstr>
      <vt:lpstr>Genesis 11:10-26 Outline</vt:lpstr>
      <vt:lpstr>Eight-Fold Pattern Genesis 11:14-15</vt:lpstr>
      <vt:lpstr>Genesis 11:10-26 Outline</vt:lpstr>
      <vt:lpstr>Eight-Fold Pattern Genesis 11:16-17</vt:lpstr>
      <vt:lpstr>PowerPoint Presentation</vt:lpstr>
      <vt:lpstr>Genesis 11:10-26 Outline</vt:lpstr>
      <vt:lpstr>Eight-Fold Pattern Genesis 11:18-19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11:10-26 Outline</vt:lpstr>
      <vt:lpstr>Eight-Fold Pattern Genesis 11:20-21</vt:lpstr>
      <vt:lpstr>Genesis 11:10-26 Outline</vt:lpstr>
      <vt:lpstr>Eight-Fold Pattern Genesis 11:22-23</vt:lpstr>
      <vt:lpstr>Genesis 11:10-26 Outline</vt:lpstr>
      <vt:lpstr>Eight-Fold Pattern Genesis 11:24-25</vt:lpstr>
      <vt:lpstr>PowerPoint Presentation</vt:lpstr>
      <vt:lpstr>Genesis 11:10-26 Outline</vt:lpstr>
      <vt:lpstr>Eight-Fold Pattern Genesis 11:26</vt:lpstr>
      <vt:lpstr>PowerPoint Presentation</vt:lpstr>
      <vt:lpstr>Day 4 Light Before the Sun?  (Gen. 1:3; Gen 1:14-19)</vt:lpstr>
      <vt:lpstr>PowerPoint Presentation</vt:lpstr>
      <vt:lpstr>Three Concluding Observations (Gen 11:10-26)</vt:lpstr>
      <vt:lpstr>Three Concluding Observations (Gen 11:10-26)</vt:lpstr>
      <vt:lpstr>PowerPoint Presentation</vt:lpstr>
      <vt:lpstr>PowerPoint Presentation</vt:lpstr>
      <vt:lpstr>Genealogical Gaps?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Genealogical Gaps?</vt:lpstr>
      <vt:lpstr>Matthew’s Purposes</vt:lpstr>
      <vt:lpstr>PowerPoint Presentation</vt:lpstr>
      <vt:lpstr>PowerPoint Presentation</vt:lpstr>
      <vt:lpstr>Genealogical Gaps?</vt:lpstr>
      <vt:lpstr>PowerPoint Presentation</vt:lpstr>
      <vt:lpstr>Age of the Earth?</vt:lpstr>
      <vt:lpstr>Age of the Earth?</vt:lpstr>
      <vt:lpstr>Age of the Earth?</vt:lpstr>
      <vt:lpstr>PowerPoint Presentation</vt:lpstr>
      <vt:lpstr>Age of the Earth?</vt:lpstr>
      <vt:lpstr>PowerPoint Presentation</vt:lpstr>
      <vt:lpstr>Age of the Earth?</vt:lpstr>
      <vt:lpstr>PowerPoint Presentation</vt:lpstr>
      <vt:lpstr>Age of the Earth?</vt:lpstr>
      <vt:lpstr>PowerPoint Presentation</vt:lpstr>
      <vt:lpstr>Age of the Earth?</vt:lpstr>
      <vt:lpstr>PowerPoint Presentation</vt:lpstr>
      <vt:lpstr>Age of the Earth?</vt:lpstr>
      <vt:lpstr>PowerPoint Presentation</vt:lpstr>
      <vt:lpstr>PowerPoint Presentation</vt:lpstr>
      <vt:lpstr>Age of the Earth?</vt:lpstr>
      <vt:lpstr>PowerPoint Presentation</vt:lpstr>
      <vt:lpstr>Creation with the Appearance of Age?</vt:lpstr>
      <vt:lpstr>PowerPoint Presentation</vt:lpstr>
      <vt:lpstr>Earliest Known Human Writing</vt:lpstr>
      <vt:lpstr>PowerPoint Presentation</vt:lpstr>
      <vt:lpstr>PowerPoint Presentation</vt:lpstr>
      <vt:lpstr>Rehabilitating Ussher</vt:lpstr>
      <vt:lpstr>Three Concluding Observations (Gen 11:10-26)</vt:lpstr>
      <vt:lpstr>PowerPoint Presentation</vt:lpstr>
      <vt:lpstr>PowerPoint Presentation</vt:lpstr>
      <vt:lpstr>PowerPoint Presentation</vt:lpstr>
      <vt:lpstr>Three Concluding Observations (Gen 11:10-26)</vt:lpstr>
      <vt:lpstr>PowerPoint Presentation</vt:lpstr>
      <vt:lpstr>PowerPoint Presentation</vt:lpstr>
      <vt:lpstr>PowerPoint Presentation</vt:lpstr>
      <vt:lpstr>PowerPoint Presentation</vt:lpstr>
      <vt:lpstr>PowerPoint Presentation</vt:lpstr>
      <vt:lpstr>Day 2 Canopy Theory  (Gen 1:6-8)</vt:lpstr>
      <vt:lpstr>Eight-Fold Pattern Genesis 11:10-11</vt:lpstr>
      <vt:lpstr>Eight-Fold Pattern Genesis 11:12-13</vt:lpstr>
      <vt:lpstr>PowerPoint Presentation</vt:lpstr>
      <vt:lpstr>Eight-Fold Pattern Genesis 11:16-17</vt:lpstr>
      <vt:lpstr>Eight-Fold Pattern Genesis 11:18-19</vt:lpstr>
      <vt:lpstr>PowerPoint Presentation</vt:lpstr>
      <vt:lpstr>PowerPoint Presentation</vt:lpstr>
      <vt:lpstr>Conclusion</vt:lpstr>
      <vt:lpstr>Genesis 11:10-26 Outline</vt:lpstr>
      <vt:lpstr>Toledoth  “And These Are the Generations of…”</vt:lpstr>
      <vt:lpstr>GENESIS STRUCTURE</vt:lpstr>
      <vt:lpstr>GENESIS STRUCTURE</vt:lpstr>
      <vt:lpstr>GENESIS STRUCTURE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050 - 11v14-26 -16x9</dc:title>
  <dc:subject>Genesis 11</dc:subject>
  <dc:creator>A. Woods</dc:creator>
  <dc:description>Modified by Jim McGowan</dc:description>
  <cp:lastModifiedBy>Jim McGowan</cp:lastModifiedBy>
  <cp:revision>2077</cp:revision>
  <cp:lastPrinted>2021-09-07T23:53:07Z</cp:lastPrinted>
  <dcterms:created xsi:type="dcterms:W3CDTF">2009-03-17T12:21:13Z</dcterms:created>
  <dcterms:modified xsi:type="dcterms:W3CDTF">2021-09-07T23:53:19Z</dcterms:modified>
</cp:coreProperties>
</file>