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46" r:id="rId2"/>
    <p:sldMasterId id="2147483759" r:id="rId3"/>
  </p:sldMasterIdLst>
  <p:notesMasterIdLst>
    <p:notesMasterId r:id="rId70"/>
  </p:notesMasterIdLst>
  <p:handoutMasterIdLst>
    <p:handoutMasterId r:id="rId71"/>
  </p:handoutMasterIdLst>
  <p:sldIdLst>
    <p:sldId id="392" r:id="rId4"/>
    <p:sldId id="455" r:id="rId5"/>
    <p:sldId id="583" r:id="rId6"/>
    <p:sldId id="395" r:id="rId7"/>
    <p:sldId id="527" r:id="rId8"/>
    <p:sldId id="519" r:id="rId9"/>
    <p:sldId id="456" r:id="rId10"/>
    <p:sldId id="453" r:id="rId11"/>
    <p:sldId id="454" r:id="rId12"/>
    <p:sldId id="587" r:id="rId13"/>
    <p:sldId id="356" r:id="rId14"/>
    <p:sldId id="357" r:id="rId15"/>
    <p:sldId id="358" r:id="rId16"/>
    <p:sldId id="529" r:id="rId17"/>
    <p:sldId id="530" r:id="rId18"/>
    <p:sldId id="368" r:id="rId19"/>
    <p:sldId id="590" r:id="rId20"/>
    <p:sldId id="531" r:id="rId21"/>
    <p:sldId id="282" r:id="rId22"/>
    <p:sldId id="327" r:id="rId23"/>
    <p:sldId id="270" r:id="rId24"/>
    <p:sldId id="533" r:id="rId25"/>
    <p:sldId id="535" r:id="rId26"/>
    <p:sldId id="536" r:id="rId27"/>
    <p:sldId id="538" r:id="rId28"/>
    <p:sldId id="537" r:id="rId29"/>
    <p:sldId id="539" r:id="rId30"/>
    <p:sldId id="541" r:id="rId31"/>
    <p:sldId id="321" r:id="rId32"/>
    <p:sldId id="324" r:id="rId33"/>
    <p:sldId id="591" r:id="rId34"/>
    <p:sldId id="596" r:id="rId35"/>
    <p:sldId id="273" r:id="rId36"/>
    <p:sldId id="557" r:id="rId37"/>
    <p:sldId id="597" r:id="rId38"/>
    <p:sldId id="558" r:id="rId39"/>
    <p:sldId id="340" r:id="rId40"/>
    <p:sldId id="593" r:id="rId41"/>
    <p:sldId id="592" r:id="rId42"/>
    <p:sldId id="361" r:id="rId43"/>
    <p:sldId id="580" r:id="rId44"/>
    <p:sldId id="581" r:id="rId45"/>
    <p:sldId id="582" r:id="rId46"/>
    <p:sldId id="559" r:id="rId47"/>
    <p:sldId id="560" r:id="rId48"/>
    <p:sldId id="562" r:id="rId49"/>
    <p:sldId id="594" r:id="rId50"/>
    <p:sldId id="563" r:id="rId51"/>
    <p:sldId id="565" r:id="rId52"/>
    <p:sldId id="566" r:id="rId53"/>
    <p:sldId id="595" r:id="rId54"/>
    <p:sldId id="277" r:id="rId55"/>
    <p:sldId id="568" r:id="rId56"/>
    <p:sldId id="569" r:id="rId57"/>
    <p:sldId id="584" r:id="rId58"/>
    <p:sldId id="585" r:id="rId59"/>
    <p:sldId id="586" r:id="rId60"/>
    <p:sldId id="574" r:id="rId61"/>
    <p:sldId id="575" r:id="rId62"/>
    <p:sldId id="576" r:id="rId63"/>
    <p:sldId id="588" r:id="rId64"/>
    <p:sldId id="577" r:id="rId65"/>
    <p:sldId id="579" r:id="rId66"/>
    <p:sldId id="351" r:id="rId67"/>
    <p:sldId id="352" r:id="rId68"/>
    <p:sldId id="528" r:id="rId69"/>
  </p:sldIdLst>
  <p:sldSz cx="12192000" cy="6858000"/>
  <p:notesSz cx="6858000" cy="9144000"/>
  <p:custDataLst>
    <p:tags r:id="rId72"/>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900"/>
    <a:srgbClr val="0000FF"/>
    <a:srgbClr val="000099"/>
    <a:srgbClr val="FFFF00"/>
    <a:srgbClr val="CCECFF"/>
    <a:srgbClr val="66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667" autoAdjust="0"/>
  </p:normalViewPr>
  <p:slideViewPr>
    <p:cSldViewPr>
      <p:cViewPr varScale="1">
        <p:scale>
          <a:sx n="107" d="100"/>
          <a:sy n="107" d="100"/>
        </p:scale>
        <p:origin x="936" y="8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600" y="9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044881-1FB8-44EF-AC69-402EA8E1E57A}"/>
              </a:ext>
            </a:extLst>
          </p:cNvPr>
          <p:cNvSpPr>
            <a:spLocks noGrp="1"/>
          </p:cNvSpPr>
          <p:nvPr>
            <p:ph type="hdr" sz="quarter"/>
          </p:nvPr>
        </p:nvSpPr>
        <p:spPr>
          <a:xfrm>
            <a:off x="1943100" y="152400"/>
            <a:ext cx="2971800" cy="838200"/>
          </a:xfrm>
          <a:prstGeom prst="rect">
            <a:avLst/>
          </a:prstGeom>
        </p:spPr>
        <p:txBody>
          <a:bodyPr vert="horz" lIns="91440" tIns="45720" rIns="91440" bIns="45720" rtlCol="0"/>
          <a:lstStyle>
            <a:lvl1pPr algn="l">
              <a:defRPr sz="1200"/>
            </a:lvl1pPr>
          </a:lstStyle>
          <a:p>
            <a:pPr algn="ctr"/>
            <a:r>
              <a:rPr lang="en-US" sz="1400" dirty="0">
                <a:latin typeface="+mn-lt"/>
              </a:rPr>
              <a:t>Dr. Jim McGowan</a:t>
            </a:r>
          </a:p>
          <a:p>
            <a:pPr algn="ctr"/>
            <a:r>
              <a:rPr lang="en-US" sz="1400" dirty="0">
                <a:latin typeface="+mn-lt"/>
              </a:rPr>
              <a:t>Law &amp; Grace: Session 29</a:t>
            </a:r>
          </a:p>
          <a:p>
            <a:pPr algn="ctr"/>
            <a:r>
              <a:rPr lang="en-US" sz="1400" dirty="0">
                <a:latin typeface="+mn-lt"/>
              </a:rPr>
              <a:t>09-05-2021</a:t>
            </a:r>
          </a:p>
        </p:txBody>
      </p:sp>
      <p:sp>
        <p:nvSpPr>
          <p:cNvPr id="4" name="Footer Placeholder 3">
            <a:extLst>
              <a:ext uri="{FF2B5EF4-FFF2-40B4-BE49-F238E27FC236}">
                <a16:creationId xmlns:a16="http://schemas.microsoft.com/office/drawing/2014/main" id="{8D0B34E1-B83F-476D-8EA2-593B8BB3A1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z="1400" dirty="0">
                <a:latin typeface="+mn-lt"/>
              </a:rPr>
              <a:t>Sugar Land Bible Church</a:t>
            </a:r>
          </a:p>
        </p:txBody>
      </p:sp>
      <p:sp>
        <p:nvSpPr>
          <p:cNvPr id="5" name="Slide Number Placeholder 4">
            <a:extLst>
              <a:ext uri="{FF2B5EF4-FFF2-40B4-BE49-F238E27FC236}">
                <a16:creationId xmlns:a16="http://schemas.microsoft.com/office/drawing/2014/main" id="{14F51217-A2EB-4103-BA61-EE3CBBF242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97BC0C-3565-4AE1-AD75-FF142B71D265}" type="slidenum">
              <a:rPr lang="en-US" smtClean="0"/>
              <a:t>‹#›</a:t>
            </a:fld>
            <a:endParaRPr lang="en-US"/>
          </a:p>
        </p:txBody>
      </p:sp>
    </p:spTree>
    <p:extLst>
      <p:ext uri="{BB962C8B-B14F-4D97-AF65-F5344CB8AC3E}">
        <p14:creationId xmlns:p14="http://schemas.microsoft.com/office/powerpoint/2010/main" val="4086649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6927A59-C1E4-4B1E-A9A4-9F02A7231737}"/>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cs typeface="Calibri" panose="020F0502020204030204" pitchFamily="34" charset="0"/>
              </a:defRPr>
            </a:lvl1pPr>
          </a:lstStyle>
          <a:p>
            <a:pPr>
              <a:defRPr/>
            </a:pPr>
            <a:endParaRPr lang="en-US" altLang="en-US" dirty="0"/>
          </a:p>
        </p:txBody>
      </p:sp>
      <p:sp>
        <p:nvSpPr>
          <p:cNvPr id="7171" name="Rectangle 3">
            <a:extLst>
              <a:ext uri="{FF2B5EF4-FFF2-40B4-BE49-F238E27FC236}">
                <a16:creationId xmlns:a16="http://schemas.microsoft.com/office/drawing/2014/main" id="{23430693-A5FE-4130-9295-DBFBB9A3B4FE}"/>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Calibri" panose="020F0502020204030204" pitchFamily="34" charset="0"/>
              </a:defRPr>
            </a:lvl1pPr>
          </a:lstStyle>
          <a:p>
            <a:pPr>
              <a:defRPr/>
            </a:pPr>
            <a:endParaRPr lang="en-US" altLang="en-US" dirty="0"/>
          </a:p>
        </p:txBody>
      </p:sp>
      <p:sp>
        <p:nvSpPr>
          <p:cNvPr id="7172" name="Rectangle 4">
            <a:extLst>
              <a:ext uri="{FF2B5EF4-FFF2-40B4-BE49-F238E27FC236}">
                <a16:creationId xmlns:a16="http://schemas.microsoft.com/office/drawing/2014/main" id="{F5D3A08F-C157-4574-999E-301E52983BB9}"/>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16:creationId xmlns:a16="http://schemas.microsoft.com/office/drawing/2014/main" id="{522518EC-DC9D-4E7A-8EAD-A60FC35BB784}"/>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7174" name="Rectangle 6">
            <a:extLst>
              <a:ext uri="{FF2B5EF4-FFF2-40B4-BE49-F238E27FC236}">
                <a16:creationId xmlns:a16="http://schemas.microsoft.com/office/drawing/2014/main" id="{F2F5CB6A-6EA3-4024-9679-2C68375F9C44}"/>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cs typeface="Calibri" panose="020F0502020204030204" pitchFamily="34" charset="0"/>
              </a:defRPr>
            </a:lvl1pPr>
          </a:lstStyle>
          <a:p>
            <a:pPr>
              <a:defRPr/>
            </a:pPr>
            <a:endParaRPr lang="en-US" altLang="en-US" dirty="0"/>
          </a:p>
        </p:txBody>
      </p:sp>
      <p:sp>
        <p:nvSpPr>
          <p:cNvPr id="7175" name="Rectangle 7">
            <a:extLst>
              <a:ext uri="{FF2B5EF4-FFF2-40B4-BE49-F238E27FC236}">
                <a16:creationId xmlns:a16="http://schemas.microsoft.com/office/drawing/2014/main" id="{8E87CA7B-7CF6-45DC-A1B7-72040E82D83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cs typeface="Calibri" panose="020F0502020204030204" pitchFamily="34" charset="0"/>
              </a:defRPr>
            </a:lvl1pPr>
          </a:lstStyle>
          <a:p>
            <a:pPr>
              <a:defRPr/>
            </a:pPr>
            <a:fld id="{DB079C84-9EDE-45B1-814E-746CE93FE3CA}"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1</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2809922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8AB0172-9C6C-498B-ACAA-7489C19DA5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40C5FA-6DF6-4CB7-86A9-BB3DBE8F2F16}" type="slidenum">
              <a:rPr lang="en-US" altLang="en-US">
                <a:latin typeface="Calibri" panose="020F0502020204030204" pitchFamily="34" charset="0"/>
                <a:cs typeface="Calibri" panose="020F0502020204030204" pitchFamily="34" charset="0"/>
              </a:rPr>
              <a:pPr/>
              <a:t>18</a:t>
            </a:fld>
            <a:endParaRPr lang="en-US" altLang="en-US" dirty="0">
              <a:latin typeface="Calibri" panose="020F0502020204030204" pitchFamily="34" charset="0"/>
              <a:cs typeface="Calibri" panose="020F0502020204030204" pitchFamily="34" charset="0"/>
            </a:endParaRPr>
          </a:p>
        </p:txBody>
      </p:sp>
      <p:sp>
        <p:nvSpPr>
          <p:cNvPr id="33795" name="Rectangle 2">
            <a:extLst>
              <a:ext uri="{FF2B5EF4-FFF2-40B4-BE49-F238E27FC236}">
                <a16:creationId xmlns:a16="http://schemas.microsoft.com/office/drawing/2014/main" id="{11CF4A6D-5673-40E9-A38E-6748370612C2}"/>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348A521F-D488-4ED3-AD53-8895E3E6DCD0}"/>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93799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E72B033-B95E-4427-81BC-22806E4BB9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C615C0-6BFE-4B71-81C1-032275B688DB}" type="slidenum">
              <a:rPr lang="en-US" altLang="en-US">
                <a:latin typeface="Calibri" panose="020F0502020204030204" pitchFamily="34" charset="0"/>
                <a:cs typeface="Calibri" panose="020F0502020204030204" pitchFamily="34" charset="0"/>
              </a:rPr>
              <a:pPr/>
              <a:t>19</a:t>
            </a:fld>
            <a:endParaRPr lang="en-US" altLang="en-US" dirty="0">
              <a:latin typeface="Calibri" panose="020F0502020204030204" pitchFamily="34" charset="0"/>
              <a:cs typeface="Calibri" panose="020F0502020204030204" pitchFamily="34" charset="0"/>
            </a:endParaRPr>
          </a:p>
        </p:txBody>
      </p:sp>
      <p:sp>
        <p:nvSpPr>
          <p:cNvPr id="44035" name="Rectangle 2">
            <a:extLst>
              <a:ext uri="{FF2B5EF4-FFF2-40B4-BE49-F238E27FC236}">
                <a16:creationId xmlns:a16="http://schemas.microsoft.com/office/drawing/2014/main" id="{5C04A5CD-D99D-4B35-B3C3-8B58DE6A8FA8}"/>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C41E57BE-B09E-4A0F-8869-235E4F9E9BD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FD9DBCA-02BE-4EE1-9AB6-CFAF1D61CB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3179E4-6209-421F-96EF-E883D4E7D371}" type="slidenum">
              <a:rPr lang="en-US" altLang="en-US">
                <a:latin typeface="Calibri" panose="020F0502020204030204" pitchFamily="34" charset="0"/>
                <a:cs typeface="Calibri" panose="020F0502020204030204" pitchFamily="34" charset="0"/>
              </a:rPr>
              <a:pPr/>
              <a:t>20</a:t>
            </a:fld>
            <a:endParaRPr lang="en-US" altLang="en-US" dirty="0">
              <a:latin typeface="Calibri" panose="020F0502020204030204" pitchFamily="34" charset="0"/>
              <a:cs typeface="Calibri" panose="020F0502020204030204" pitchFamily="34" charset="0"/>
            </a:endParaRPr>
          </a:p>
        </p:txBody>
      </p:sp>
      <p:sp>
        <p:nvSpPr>
          <p:cNvPr id="46083" name="Rectangle 2">
            <a:extLst>
              <a:ext uri="{FF2B5EF4-FFF2-40B4-BE49-F238E27FC236}">
                <a16:creationId xmlns:a16="http://schemas.microsoft.com/office/drawing/2014/main" id="{C3980D2D-D0E6-446A-893C-D2DA3C0EB608}"/>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34835F76-6E66-42C7-809A-8C3ED24B775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21</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22</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079113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23</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030555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24</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91319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25</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53619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26</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107197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27</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4256073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28</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4197749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955106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32</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2771444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77E808A7-9E81-411D-89A4-1E85DAB6AD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170355-FD22-4375-B12F-8B79C1267123}" type="slidenum">
              <a:rPr lang="en-US" altLang="en-US">
                <a:latin typeface="Calibri" panose="020F0502020204030204" pitchFamily="34" charset="0"/>
                <a:cs typeface="Calibri" panose="020F0502020204030204" pitchFamily="34" charset="0"/>
              </a:rPr>
              <a:pPr/>
              <a:t>33</a:t>
            </a:fld>
            <a:endParaRPr lang="en-US" altLang="en-US" dirty="0">
              <a:latin typeface="Calibri" panose="020F0502020204030204" pitchFamily="34" charset="0"/>
              <a:cs typeface="Calibri" panose="020F0502020204030204" pitchFamily="34" charset="0"/>
            </a:endParaRPr>
          </a:p>
        </p:txBody>
      </p:sp>
      <p:sp>
        <p:nvSpPr>
          <p:cNvPr id="86019" name="Rectangle 2">
            <a:extLst>
              <a:ext uri="{FF2B5EF4-FFF2-40B4-BE49-F238E27FC236}">
                <a16:creationId xmlns:a16="http://schemas.microsoft.com/office/drawing/2014/main" id="{7EA84E9E-FC99-4C43-A528-9A7FF5960961}"/>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A73B12DA-41E4-4391-923F-39522914625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34</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1069619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77E808A7-9E81-411D-89A4-1E85DAB6AD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170355-FD22-4375-B12F-8B79C1267123}" type="slidenum">
              <a:rPr lang="en-US" altLang="en-US">
                <a:latin typeface="Calibri" panose="020F0502020204030204" pitchFamily="34" charset="0"/>
                <a:cs typeface="Calibri" panose="020F0502020204030204" pitchFamily="34" charset="0"/>
              </a:rPr>
              <a:pPr/>
              <a:t>35</a:t>
            </a:fld>
            <a:endParaRPr lang="en-US" altLang="en-US" dirty="0">
              <a:latin typeface="Calibri" panose="020F0502020204030204" pitchFamily="34" charset="0"/>
              <a:cs typeface="Calibri" panose="020F0502020204030204" pitchFamily="34" charset="0"/>
            </a:endParaRPr>
          </a:p>
        </p:txBody>
      </p:sp>
      <p:sp>
        <p:nvSpPr>
          <p:cNvPr id="86019" name="Rectangle 2">
            <a:extLst>
              <a:ext uri="{FF2B5EF4-FFF2-40B4-BE49-F238E27FC236}">
                <a16:creationId xmlns:a16="http://schemas.microsoft.com/office/drawing/2014/main" id="{7EA84E9E-FC99-4C43-A528-9A7FF5960961}"/>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A73B12DA-41E4-4391-923F-39522914625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943537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36</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4261177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B603857-9D1C-4FC3-A910-D2A371B076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F664F0-FBAC-4D28-84EB-B6318DE81637}" type="slidenum">
              <a:rPr lang="en-US" altLang="en-US">
                <a:latin typeface="Calibri" panose="020F0502020204030204" pitchFamily="34" charset="0"/>
                <a:cs typeface="Calibri" panose="020F0502020204030204" pitchFamily="34" charset="0"/>
              </a:rPr>
              <a:pPr/>
              <a:t>37</a:t>
            </a:fld>
            <a:endParaRPr lang="en-US" altLang="en-US" dirty="0">
              <a:latin typeface="Calibri" panose="020F0502020204030204" pitchFamily="34" charset="0"/>
              <a:cs typeface="Calibri" panose="020F0502020204030204" pitchFamily="34" charset="0"/>
            </a:endParaRPr>
          </a:p>
        </p:txBody>
      </p:sp>
      <p:sp>
        <p:nvSpPr>
          <p:cNvPr id="92163" name="Rectangle 2">
            <a:extLst>
              <a:ext uri="{FF2B5EF4-FFF2-40B4-BE49-F238E27FC236}">
                <a16:creationId xmlns:a16="http://schemas.microsoft.com/office/drawing/2014/main" id="{6AC55663-D18D-4CE0-84D8-01F61FB4D4DF}"/>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BB4F1BCF-ABED-41CF-B89B-0151B2D07C7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38</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202080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457200" y="720725"/>
            <a:ext cx="6400800" cy="36004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base" latinLnBrk="0" hangingPunct="1">
              <a:lnSpc>
                <a:spcPct val="100000"/>
              </a:lnSpc>
              <a:spcBef>
                <a:spcPct val="0"/>
              </a:spcBef>
              <a:spcAft>
                <a:spcPct val="0"/>
              </a:spcAft>
              <a:buClrTx/>
              <a:buSzTx/>
              <a:buFontTx/>
              <a:buNone/>
              <a:tabLst/>
              <a:defRPr/>
            </a:pPr>
            <a:fld id="{7C1CD5D1-B74C-498D-9E1E-07C88E9286BF}" type="slidenum">
              <a:rPr kumimoji="0" lang="en-US" altLang="en-US" sz="1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6612" rtl="0" eaLnBrk="1" fontAlgn="base" latinLnBrk="0" hangingPunct="1">
                <a:lnSpc>
                  <a:spcPct val="100000"/>
                </a:lnSpc>
                <a:spcBef>
                  <a:spcPct val="0"/>
                </a:spcBef>
                <a:spcAft>
                  <a:spcPct val="0"/>
                </a:spcAft>
                <a:buClrTx/>
                <a:buSzTx/>
                <a:buFontTx/>
                <a:buNone/>
                <a:tabLst/>
                <a:defRPr/>
              </a:pPr>
              <a:t>3</a:t>
            </a:fld>
            <a:endParaRPr kumimoji="0" lang="en-US" alt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endParaRPr kumimoji="0" lang="en-US" alt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marL="0" marR="0" lvl="0" indent="0" algn="r" defTabSz="966612"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endParaRPr kumimoji="0" lang="en-US" alt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B603857-9D1C-4FC3-A910-D2A371B076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F664F0-FBAC-4D28-84EB-B6318DE81637}" type="slidenum">
              <a:rPr lang="en-US" altLang="en-US">
                <a:latin typeface="Calibri" panose="020F0502020204030204" pitchFamily="34" charset="0"/>
                <a:cs typeface="Calibri" panose="020F0502020204030204" pitchFamily="34" charset="0"/>
              </a:rPr>
              <a:pPr/>
              <a:t>39</a:t>
            </a:fld>
            <a:endParaRPr lang="en-US" altLang="en-US" dirty="0">
              <a:latin typeface="Calibri" panose="020F0502020204030204" pitchFamily="34" charset="0"/>
              <a:cs typeface="Calibri" panose="020F0502020204030204" pitchFamily="34" charset="0"/>
            </a:endParaRPr>
          </a:p>
        </p:txBody>
      </p:sp>
      <p:sp>
        <p:nvSpPr>
          <p:cNvPr id="92163" name="Rectangle 2">
            <a:extLst>
              <a:ext uri="{FF2B5EF4-FFF2-40B4-BE49-F238E27FC236}">
                <a16:creationId xmlns:a16="http://schemas.microsoft.com/office/drawing/2014/main" id="{6AC55663-D18D-4CE0-84D8-01F61FB4D4DF}"/>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BB4F1BCF-ABED-41CF-B89B-0151B2D07C7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450820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44</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1617045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B603857-9D1C-4FC3-A910-D2A371B076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F664F0-FBAC-4D28-84EB-B6318DE81637}" type="slidenum">
              <a:rPr lang="en-US" altLang="en-US">
                <a:latin typeface="Calibri" panose="020F0502020204030204" pitchFamily="34" charset="0"/>
                <a:cs typeface="Calibri" panose="020F0502020204030204" pitchFamily="34" charset="0"/>
              </a:rPr>
              <a:pPr/>
              <a:t>45</a:t>
            </a:fld>
            <a:endParaRPr lang="en-US" altLang="en-US" dirty="0">
              <a:latin typeface="Calibri" panose="020F0502020204030204" pitchFamily="34" charset="0"/>
              <a:cs typeface="Calibri" panose="020F0502020204030204" pitchFamily="34" charset="0"/>
            </a:endParaRPr>
          </a:p>
        </p:txBody>
      </p:sp>
      <p:sp>
        <p:nvSpPr>
          <p:cNvPr id="92163" name="Rectangle 2">
            <a:extLst>
              <a:ext uri="{FF2B5EF4-FFF2-40B4-BE49-F238E27FC236}">
                <a16:creationId xmlns:a16="http://schemas.microsoft.com/office/drawing/2014/main" id="{6AC55663-D18D-4CE0-84D8-01F61FB4D4DF}"/>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BB4F1BCF-ABED-41CF-B89B-0151B2D07C7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909260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B603857-9D1C-4FC3-A910-D2A371B076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F664F0-FBAC-4D28-84EB-B6318DE81637}" type="slidenum">
              <a:rPr lang="en-US" altLang="en-US">
                <a:latin typeface="Calibri" panose="020F0502020204030204" pitchFamily="34" charset="0"/>
                <a:cs typeface="Calibri" panose="020F0502020204030204" pitchFamily="34" charset="0"/>
              </a:rPr>
              <a:pPr/>
              <a:t>46</a:t>
            </a:fld>
            <a:endParaRPr lang="en-US" altLang="en-US" dirty="0">
              <a:latin typeface="Calibri" panose="020F0502020204030204" pitchFamily="34" charset="0"/>
              <a:cs typeface="Calibri" panose="020F0502020204030204" pitchFamily="34" charset="0"/>
            </a:endParaRPr>
          </a:p>
        </p:txBody>
      </p:sp>
      <p:sp>
        <p:nvSpPr>
          <p:cNvPr id="92163" name="Rectangle 2">
            <a:extLst>
              <a:ext uri="{FF2B5EF4-FFF2-40B4-BE49-F238E27FC236}">
                <a16:creationId xmlns:a16="http://schemas.microsoft.com/office/drawing/2014/main" id="{6AC55663-D18D-4CE0-84D8-01F61FB4D4DF}"/>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BB4F1BCF-ABED-41CF-B89B-0151B2D07C7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283448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47</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142938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B603857-9D1C-4FC3-A910-D2A371B076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F664F0-FBAC-4D28-84EB-B6318DE81637}" type="slidenum">
              <a:rPr lang="en-US" altLang="en-US">
                <a:latin typeface="Calibri" panose="020F0502020204030204" pitchFamily="34" charset="0"/>
                <a:cs typeface="Calibri" panose="020F0502020204030204" pitchFamily="34" charset="0"/>
              </a:rPr>
              <a:pPr/>
              <a:t>48</a:t>
            </a:fld>
            <a:endParaRPr lang="en-US" altLang="en-US" dirty="0">
              <a:latin typeface="Calibri" panose="020F0502020204030204" pitchFamily="34" charset="0"/>
              <a:cs typeface="Calibri" panose="020F0502020204030204" pitchFamily="34" charset="0"/>
            </a:endParaRPr>
          </a:p>
        </p:txBody>
      </p:sp>
      <p:sp>
        <p:nvSpPr>
          <p:cNvPr id="92163" name="Rectangle 2">
            <a:extLst>
              <a:ext uri="{FF2B5EF4-FFF2-40B4-BE49-F238E27FC236}">
                <a16:creationId xmlns:a16="http://schemas.microsoft.com/office/drawing/2014/main" id="{6AC55663-D18D-4CE0-84D8-01F61FB4D4DF}"/>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BB4F1BCF-ABED-41CF-B89B-0151B2D07C7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920271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49</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571115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B603857-9D1C-4FC3-A910-D2A371B076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F664F0-FBAC-4D28-84EB-B6318DE81637}" type="slidenum">
              <a:rPr lang="en-US" altLang="en-US">
                <a:latin typeface="Calibri" panose="020F0502020204030204" pitchFamily="34" charset="0"/>
                <a:cs typeface="Calibri" panose="020F0502020204030204" pitchFamily="34" charset="0"/>
              </a:rPr>
              <a:pPr/>
              <a:t>50</a:t>
            </a:fld>
            <a:endParaRPr lang="en-US" altLang="en-US" dirty="0">
              <a:latin typeface="Calibri" panose="020F0502020204030204" pitchFamily="34" charset="0"/>
              <a:cs typeface="Calibri" panose="020F0502020204030204" pitchFamily="34" charset="0"/>
            </a:endParaRPr>
          </a:p>
        </p:txBody>
      </p:sp>
      <p:sp>
        <p:nvSpPr>
          <p:cNvPr id="92163" name="Rectangle 2">
            <a:extLst>
              <a:ext uri="{FF2B5EF4-FFF2-40B4-BE49-F238E27FC236}">
                <a16:creationId xmlns:a16="http://schemas.microsoft.com/office/drawing/2014/main" id="{6AC55663-D18D-4CE0-84D8-01F61FB4D4DF}"/>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BB4F1BCF-ABED-41CF-B89B-0151B2D07C7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505272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51</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2178589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580D2313-B6E8-4B14-B298-8573F13A6E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D4EE85-3DEB-4910-AA2F-BE95EA1274DB}" type="slidenum">
              <a:rPr lang="en-US" altLang="en-US">
                <a:latin typeface="Calibri" panose="020F0502020204030204" pitchFamily="34" charset="0"/>
                <a:cs typeface="Calibri" panose="020F0502020204030204" pitchFamily="34" charset="0"/>
              </a:rPr>
              <a:pPr/>
              <a:t>52</a:t>
            </a:fld>
            <a:endParaRPr lang="en-US" altLang="en-US" dirty="0">
              <a:latin typeface="Calibri" panose="020F0502020204030204" pitchFamily="34" charset="0"/>
              <a:cs typeface="Calibri" panose="020F0502020204030204" pitchFamily="34" charset="0"/>
            </a:endParaRPr>
          </a:p>
        </p:txBody>
      </p:sp>
      <p:sp>
        <p:nvSpPr>
          <p:cNvPr id="120835" name="Rectangle 2">
            <a:extLst>
              <a:ext uri="{FF2B5EF4-FFF2-40B4-BE49-F238E27FC236}">
                <a16:creationId xmlns:a16="http://schemas.microsoft.com/office/drawing/2014/main" id="{3560CDDE-1B53-4377-9F4B-33B92A529FC7}"/>
              </a:ext>
            </a:extLst>
          </p:cNvPr>
          <p:cNvSpPr>
            <a:spLocks noGrp="1" noRot="1" noChangeAspect="1" noChangeArrowheads="1" noTextEdit="1"/>
          </p:cNvSpPr>
          <p:nvPr>
            <p:ph type="sldImg"/>
          </p:nvPr>
        </p:nvSpPr>
        <p:spPr>
          <a:xfrm>
            <a:off x="381000" y="685800"/>
            <a:ext cx="6096000" cy="3429000"/>
          </a:xfrm>
          <a:ln/>
        </p:spPr>
      </p:sp>
      <p:sp>
        <p:nvSpPr>
          <p:cNvPr id="120836" name="Rectangle 3">
            <a:extLst>
              <a:ext uri="{FF2B5EF4-FFF2-40B4-BE49-F238E27FC236}">
                <a16:creationId xmlns:a16="http://schemas.microsoft.com/office/drawing/2014/main" id="{40121A3A-D636-4A1F-81F0-E2E31078174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708" indent="-377195" eaLnBrk="0" hangingPunct="0">
              <a:spcBef>
                <a:spcPct val="30000"/>
              </a:spcBef>
              <a:defRPr sz="1700">
                <a:solidFill>
                  <a:schemeClr val="tx1"/>
                </a:solidFill>
                <a:latin typeface="Arial" charset="0"/>
                <a:cs typeface="Arial" charset="0"/>
              </a:defRPr>
            </a:lvl2pPr>
            <a:lvl3pPr marL="1508782" indent="-301756" eaLnBrk="0" hangingPunct="0">
              <a:spcBef>
                <a:spcPct val="30000"/>
              </a:spcBef>
              <a:defRPr sz="1700">
                <a:solidFill>
                  <a:schemeClr val="tx1"/>
                </a:solidFill>
                <a:latin typeface="Arial" charset="0"/>
                <a:cs typeface="Arial" charset="0"/>
              </a:defRPr>
            </a:lvl3pPr>
            <a:lvl4pPr marL="2112295" indent="-301756" eaLnBrk="0" hangingPunct="0">
              <a:spcBef>
                <a:spcPct val="30000"/>
              </a:spcBef>
              <a:defRPr sz="1700">
                <a:solidFill>
                  <a:schemeClr val="tx1"/>
                </a:solidFill>
                <a:latin typeface="Arial" charset="0"/>
                <a:cs typeface="Arial" charset="0"/>
              </a:defRPr>
            </a:lvl4pPr>
            <a:lvl5pPr marL="2715809" indent="-301756" eaLnBrk="0" hangingPunct="0">
              <a:spcBef>
                <a:spcPct val="30000"/>
              </a:spcBef>
              <a:defRPr sz="1700">
                <a:solidFill>
                  <a:schemeClr val="tx1"/>
                </a:solidFill>
                <a:latin typeface="Arial" charset="0"/>
                <a:cs typeface="Arial" charset="0"/>
              </a:defRPr>
            </a:lvl5pPr>
            <a:lvl6pPr marL="3319321" indent="-301756" eaLnBrk="0" fontAlgn="base" hangingPunct="0">
              <a:spcBef>
                <a:spcPct val="30000"/>
              </a:spcBef>
              <a:spcAft>
                <a:spcPct val="0"/>
              </a:spcAft>
              <a:defRPr sz="1700">
                <a:solidFill>
                  <a:schemeClr val="tx1"/>
                </a:solidFill>
                <a:latin typeface="Arial" charset="0"/>
                <a:cs typeface="Arial" charset="0"/>
              </a:defRPr>
            </a:lvl6pPr>
            <a:lvl7pPr marL="3922835" indent="-301756" eaLnBrk="0" fontAlgn="base" hangingPunct="0">
              <a:spcBef>
                <a:spcPct val="30000"/>
              </a:spcBef>
              <a:spcAft>
                <a:spcPct val="0"/>
              </a:spcAft>
              <a:defRPr sz="1700">
                <a:solidFill>
                  <a:schemeClr val="tx1"/>
                </a:solidFill>
                <a:latin typeface="Arial" charset="0"/>
                <a:cs typeface="Arial" charset="0"/>
              </a:defRPr>
            </a:lvl7pPr>
            <a:lvl8pPr marL="4526347" indent="-301756" eaLnBrk="0" fontAlgn="base" hangingPunct="0">
              <a:spcBef>
                <a:spcPct val="30000"/>
              </a:spcBef>
              <a:spcAft>
                <a:spcPct val="0"/>
              </a:spcAft>
              <a:defRPr sz="1700">
                <a:solidFill>
                  <a:schemeClr val="tx1"/>
                </a:solidFill>
                <a:latin typeface="Arial" charset="0"/>
                <a:cs typeface="Arial" charset="0"/>
              </a:defRPr>
            </a:lvl8pPr>
            <a:lvl9pPr marL="5129861" indent="-301756" eaLnBrk="0" fontAlgn="base" hangingPunct="0">
              <a:spcBef>
                <a:spcPct val="30000"/>
              </a:spcBef>
              <a:spcAft>
                <a:spcPct val="0"/>
              </a:spcAft>
              <a:defRPr sz="1700">
                <a:solidFill>
                  <a:schemeClr val="tx1"/>
                </a:solidFill>
                <a:latin typeface="Arial" charset="0"/>
                <a:cs typeface="Arial" charset="0"/>
              </a:defRPr>
            </a:lvl9pPr>
          </a:lstStyle>
          <a:p>
            <a:pPr marL="0" marR="0" lvl="0" indent="0" algn="r" defTabSz="966612" rtl="0" eaLnBrk="1" fontAlgn="base" latinLnBrk="0" hangingPunct="1">
              <a:lnSpc>
                <a:spcPct val="100000"/>
              </a:lnSpc>
              <a:spcBef>
                <a:spcPct val="0"/>
              </a:spcBef>
              <a:spcAft>
                <a:spcPct val="0"/>
              </a:spcAft>
              <a:buClrTx/>
              <a:buSzTx/>
              <a:buFontTx/>
              <a:buNone/>
              <a:tabLst/>
              <a:defRPr/>
            </a:pPr>
            <a:fld id="{312DE033-A0D6-4BE6-9757-342E30391FB3}" type="slidenum">
              <a:rPr kumimoji="0" lang="en-US" altLang="en-US" sz="1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6612" rtl="0" eaLnBrk="1" fontAlgn="base" latinLnBrk="0" hangingPunct="1">
                <a:lnSpc>
                  <a:spcPct val="100000"/>
                </a:lnSpc>
                <a:spcBef>
                  <a:spcPct val="0"/>
                </a:spcBef>
                <a:spcAft>
                  <a:spcPct val="0"/>
                </a:spcAft>
                <a:buClrTx/>
                <a:buSzTx/>
                <a:buFontTx/>
                <a:buNone/>
                <a:tabLst/>
                <a:defRPr/>
              </a:pPr>
              <a:t>4</a:t>
            </a:fld>
            <a:endParaRPr kumimoji="0" lang="en-US" alt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9"/>
              </a:spcAft>
            </a:pPr>
            <a:endParaRPr lang="en-US" altLang="en-US" sz="1700" b="1" dirty="0">
              <a:latin typeface="+mn-lt"/>
            </a:endParaRPr>
          </a:p>
        </p:txBody>
      </p:sp>
      <p:sp>
        <p:nvSpPr>
          <p:cNvPr id="2" name="Date Placeholder 1"/>
          <p:cNvSpPr>
            <a:spLocks noGrp="1"/>
          </p:cNvSpPr>
          <p:nvPr>
            <p:ph type="dt" idx="10"/>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3" name="Header Placeholder 2"/>
          <p:cNvSpPr>
            <a:spLocks noGrp="1"/>
          </p:cNvSpPr>
          <p:nvPr>
            <p:ph type="hdr" sz="quarter" idx="11"/>
          </p:nvPr>
        </p:nvSpPr>
        <p:spPr/>
        <p:txBody>
          <a:bodyPr/>
          <a:lstStyle/>
          <a:p>
            <a:pPr marL="0" marR="0" lvl="0" indent="0" algn="l" defTabSz="96661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marL="0" marR="0" lvl="0" indent="0" algn="l" defTabSz="96661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580D2313-B6E8-4B14-B298-8573F13A6E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D4EE85-3DEB-4910-AA2F-BE95EA1274DB}" type="slidenum">
              <a:rPr lang="en-US" altLang="en-US">
                <a:latin typeface="Calibri" panose="020F0502020204030204" pitchFamily="34" charset="0"/>
                <a:cs typeface="Calibri" panose="020F0502020204030204" pitchFamily="34" charset="0"/>
              </a:rPr>
              <a:pPr/>
              <a:t>53</a:t>
            </a:fld>
            <a:endParaRPr lang="en-US" altLang="en-US" dirty="0">
              <a:latin typeface="Calibri" panose="020F0502020204030204" pitchFamily="34" charset="0"/>
              <a:cs typeface="Calibri" panose="020F0502020204030204" pitchFamily="34" charset="0"/>
            </a:endParaRPr>
          </a:p>
        </p:txBody>
      </p:sp>
      <p:sp>
        <p:nvSpPr>
          <p:cNvPr id="120835" name="Rectangle 2">
            <a:extLst>
              <a:ext uri="{FF2B5EF4-FFF2-40B4-BE49-F238E27FC236}">
                <a16:creationId xmlns:a16="http://schemas.microsoft.com/office/drawing/2014/main" id="{3560CDDE-1B53-4377-9F4B-33B92A529FC7}"/>
              </a:ext>
            </a:extLst>
          </p:cNvPr>
          <p:cNvSpPr>
            <a:spLocks noGrp="1" noRot="1" noChangeAspect="1" noChangeArrowheads="1" noTextEdit="1"/>
          </p:cNvSpPr>
          <p:nvPr>
            <p:ph type="sldImg"/>
          </p:nvPr>
        </p:nvSpPr>
        <p:spPr>
          <a:xfrm>
            <a:off x="381000" y="685800"/>
            <a:ext cx="6096000" cy="3429000"/>
          </a:xfrm>
          <a:ln/>
        </p:spPr>
      </p:sp>
      <p:sp>
        <p:nvSpPr>
          <p:cNvPr id="120836" name="Rectangle 3">
            <a:extLst>
              <a:ext uri="{FF2B5EF4-FFF2-40B4-BE49-F238E27FC236}">
                <a16:creationId xmlns:a16="http://schemas.microsoft.com/office/drawing/2014/main" id="{40121A3A-D636-4A1F-81F0-E2E31078174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864625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54</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205643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55</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363875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56</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1561615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57</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3967144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58</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1098836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580D2313-B6E8-4B14-B298-8573F13A6E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D4EE85-3DEB-4910-AA2F-BE95EA1274DB}" type="slidenum">
              <a:rPr lang="en-US" altLang="en-US">
                <a:latin typeface="Calibri" panose="020F0502020204030204" pitchFamily="34" charset="0"/>
                <a:cs typeface="Calibri" panose="020F0502020204030204" pitchFamily="34" charset="0"/>
              </a:rPr>
              <a:pPr/>
              <a:t>59</a:t>
            </a:fld>
            <a:endParaRPr lang="en-US" altLang="en-US" dirty="0">
              <a:latin typeface="Calibri" panose="020F0502020204030204" pitchFamily="34" charset="0"/>
              <a:cs typeface="Calibri" panose="020F0502020204030204" pitchFamily="34" charset="0"/>
            </a:endParaRPr>
          </a:p>
        </p:txBody>
      </p:sp>
      <p:sp>
        <p:nvSpPr>
          <p:cNvPr id="120835" name="Rectangle 2">
            <a:extLst>
              <a:ext uri="{FF2B5EF4-FFF2-40B4-BE49-F238E27FC236}">
                <a16:creationId xmlns:a16="http://schemas.microsoft.com/office/drawing/2014/main" id="{3560CDDE-1B53-4377-9F4B-33B92A529FC7}"/>
              </a:ext>
            </a:extLst>
          </p:cNvPr>
          <p:cNvSpPr>
            <a:spLocks noGrp="1" noRot="1" noChangeAspect="1" noChangeArrowheads="1" noTextEdit="1"/>
          </p:cNvSpPr>
          <p:nvPr>
            <p:ph type="sldImg"/>
          </p:nvPr>
        </p:nvSpPr>
        <p:spPr>
          <a:xfrm>
            <a:off x="381000" y="685800"/>
            <a:ext cx="6096000" cy="3429000"/>
          </a:xfrm>
          <a:ln/>
        </p:spPr>
      </p:sp>
      <p:sp>
        <p:nvSpPr>
          <p:cNvPr id="120836" name="Rectangle 3">
            <a:extLst>
              <a:ext uri="{FF2B5EF4-FFF2-40B4-BE49-F238E27FC236}">
                <a16:creationId xmlns:a16="http://schemas.microsoft.com/office/drawing/2014/main" id="{40121A3A-D636-4A1F-81F0-E2E31078174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75477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580D2313-B6E8-4B14-B298-8573F13A6E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D4EE85-3DEB-4910-AA2F-BE95EA1274DB}" type="slidenum">
              <a:rPr lang="en-US" altLang="en-US">
                <a:latin typeface="Calibri" panose="020F0502020204030204" pitchFamily="34" charset="0"/>
                <a:cs typeface="Calibri" panose="020F0502020204030204" pitchFamily="34" charset="0"/>
              </a:rPr>
              <a:pPr/>
              <a:t>60</a:t>
            </a:fld>
            <a:endParaRPr lang="en-US" altLang="en-US" dirty="0">
              <a:latin typeface="Calibri" panose="020F0502020204030204" pitchFamily="34" charset="0"/>
              <a:cs typeface="Calibri" panose="020F0502020204030204" pitchFamily="34" charset="0"/>
            </a:endParaRPr>
          </a:p>
        </p:txBody>
      </p:sp>
      <p:sp>
        <p:nvSpPr>
          <p:cNvPr id="120835" name="Rectangle 2">
            <a:extLst>
              <a:ext uri="{FF2B5EF4-FFF2-40B4-BE49-F238E27FC236}">
                <a16:creationId xmlns:a16="http://schemas.microsoft.com/office/drawing/2014/main" id="{3560CDDE-1B53-4377-9F4B-33B92A529FC7}"/>
              </a:ext>
            </a:extLst>
          </p:cNvPr>
          <p:cNvSpPr>
            <a:spLocks noGrp="1" noRot="1" noChangeAspect="1" noChangeArrowheads="1" noTextEdit="1"/>
          </p:cNvSpPr>
          <p:nvPr>
            <p:ph type="sldImg"/>
          </p:nvPr>
        </p:nvSpPr>
        <p:spPr>
          <a:xfrm>
            <a:off x="381000" y="685800"/>
            <a:ext cx="6096000" cy="3429000"/>
          </a:xfrm>
          <a:ln/>
        </p:spPr>
      </p:sp>
      <p:sp>
        <p:nvSpPr>
          <p:cNvPr id="120836" name="Rectangle 3">
            <a:extLst>
              <a:ext uri="{FF2B5EF4-FFF2-40B4-BE49-F238E27FC236}">
                <a16:creationId xmlns:a16="http://schemas.microsoft.com/office/drawing/2014/main" id="{40121A3A-D636-4A1F-81F0-E2E31078174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314655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1347683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580D2313-B6E8-4B14-B298-8573F13A6E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D4EE85-3DEB-4910-AA2F-BE95EA1274DB}" type="slidenum">
              <a:rPr lang="en-US" altLang="en-US">
                <a:latin typeface="Calibri" panose="020F0502020204030204" pitchFamily="34" charset="0"/>
                <a:cs typeface="Calibri" panose="020F0502020204030204" pitchFamily="34" charset="0"/>
              </a:rPr>
              <a:pPr/>
              <a:t>62</a:t>
            </a:fld>
            <a:endParaRPr lang="en-US" altLang="en-US" dirty="0">
              <a:latin typeface="Calibri" panose="020F0502020204030204" pitchFamily="34" charset="0"/>
              <a:cs typeface="Calibri" panose="020F0502020204030204" pitchFamily="34" charset="0"/>
            </a:endParaRPr>
          </a:p>
        </p:txBody>
      </p:sp>
      <p:sp>
        <p:nvSpPr>
          <p:cNvPr id="120835" name="Rectangle 2">
            <a:extLst>
              <a:ext uri="{FF2B5EF4-FFF2-40B4-BE49-F238E27FC236}">
                <a16:creationId xmlns:a16="http://schemas.microsoft.com/office/drawing/2014/main" id="{3560CDDE-1B53-4377-9F4B-33B92A529FC7}"/>
              </a:ext>
            </a:extLst>
          </p:cNvPr>
          <p:cNvSpPr>
            <a:spLocks noGrp="1" noRot="1" noChangeAspect="1" noChangeArrowheads="1" noTextEdit="1"/>
          </p:cNvSpPr>
          <p:nvPr>
            <p:ph type="sldImg"/>
          </p:nvPr>
        </p:nvSpPr>
        <p:spPr>
          <a:xfrm>
            <a:off x="381000" y="685800"/>
            <a:ext cx="6096000" cy="3429000"/>
          </a:xfrm>
          <a:ln/>
        </p:spPr>
      </p:sp>
      <p:sp>
        <p:nvSpPr>
          <p:cNvPr id="120836" name="Rectangle 3">
            <a:extLst>
              <a:ext uri="{FF2B5EF4-FFF2-40B4-BE49-F238E27FC236}">
                <a16:creationId xmlns:a16="http://schemas.microsoft.com/office/drawing/2014/main" id="{40121A3A-D636-4A1F-81F0-E2E31078174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085158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800">
                <a:solidFill>
                  <a:schemeClr val="tx1"/>
                </a:solidFill>
                <a:latin typeface="Arial" charset="0"/>
                <a:cs typeface="Arial" charset="0"/>
              </a:defRPr>
            </a:lvl1pPr>
            <a:lvl2pPr marL="1036554" indent="-398674" eaLnBrk="0" hangingPunct="0">
              <a:spcBef>
                <a:spcPct val="30000"/>
              </a:spcBef>
              <a:defRPr sz="1800">
                <a:solidFill>
                  <a:schemeClr val="tx1"/>
                </a:solidFill>
                <a:latin typeface="Arial" charset="0"/>
                <a:cs typeface="Arial" charset="0"/>
              </a:defRPr>
            </a:lvl2pPr>
            <a:lvl3pPr marL="1594700" indent="-318940" eaLnBrk="0" hangingPunct="0">
              <a:spcBef>
                <a:spcPct val="30000"/>
              </a:spcBef>
              <a:defRPr sz="1800">
                <a:solidFill>
                  <a:schemeClr val="tx1"/>
                </a:solidFill>
                <a:latin typeface="Arial" charset="0"/>
                <a:cs typeface="Arial" charset="0"/>
              </a:defRPr>
            </a:lvl3pPr>
            <a:lvl4pPr marL="2232579" indent="-318940" eaLnBrk="0" hangingPunct="0">
              <a:spcBef>
                <a:spcPct val="30000"/>
              </a:spcBef>
              <a:defRPr sz="1800">
                <a:solidFill>
                  <a:schemeClr val="tx1"/>
                </a:solidFill>
                <a:latin typeface="Arial" charset="0"/>
                <a:cs typeface="Arial" charset="0"/>
              </a:defRPr>
            </a:lvl4pPr>
            <a:lvl5pPr marL="2870461" indent="-318940" eaLnBrk="0" hangingPunct="0">
              <a:spcBef>
                <a:spcPct val="30000"/>
              </a:spcBef>
              <a:defRPr sz="1800">
                <a:solidFill>
                  <a:schemeClr val="tx1"/>
                </a:solidFill>
                <a:latin typeface="Arial" charset="0"/>
                <a:cs typeface="Arial" charset="0"/>
              </a:defRPr>
            </a:lvl5pPr>
            <a:lvl6pPr marL="3508340" indent="-318940" eaLnBrk="0" fontAlgn="base" hangingPunct="0">
              <a:spcBef>
                <a:spcPct val="30000"/>
              </a:spcBef>
              <a:spcAft>
                <a:spcPct val="0"/>
              </a:spcAft>
              <a:defRPr sz="1800">
                <a:solidFill>
                  <a:schemeClr val="tx1"/>
                </a:solidFill>
                <a:latin typeface="Arial" charset="0"/>
                <a:cs typeface="Arial" charset="0"/>
              </a:defRPr>
            </a:lvl6pPr>
            <a:lvl7pPr marL="4146222" indent="-318940" eaLnBrk="0" fontAlgn="base" hangingPunct="0">
              <a:spcBef>
                <a:spcPct val="30000"/>
              </a:spcBef>
              <a:spcAft>
                <a:spcPct val="0"/>
              </a:spcAft>
              <a:defRPr sz="1800">
                <a:solidFill>
                  <a:schemeClr val="tx1"/>
                </a:solidFill>
                <a:latin typeface="Arial" charset="0"/>
                <a:cs typeface="Arial" charset="0"/>
              </a:defRPr>
            </a:lvl7pPr>
            <a:lvl8pPr marL="4784101" indent="-318940" eaLnBrk="0" fontAlgn="base" hangingPunct="0">
              <a:spcBef>
                <a:spcPct val="30000"/>
              </a:spcBef>
              <a:spcAft>
                <a:spcPct val="0"/>
              </a:spcAft>
              <a:defRPr sz="1800">
                <a:solidFill>
                  <a:schemeClr val="tx1"/>
                </a:solidFill>
                <a:latin typeface="Arial" charset="0"/>
                <a:cs typeface="Arial" charset="0"/>
              </a:defRPr>
            </a:lvl8pPr>
            <a:lvl9pPr marL="5421981" indent="-318940" eaLnBrk="0" fontAlgn="base" hangingPunct="0">
              <a:spcBef>
                <a:spcPct val="30000"/>
              </a:spcBef>
              <a:spcAft>
                <a:spcPct val="0"/>
              </a:spcAft>
              <a:defRPr sz="1800">
                <a:solidFill>
                  <a:schemeClr val="tx1"/>
                </a:solidFill>
                <a:latin typeface="Arial" charset="0"/>
                <a:cs typeface="Arial" charset="0"/>
              </a:defRPr>
            </a:lvl9pPr>
          </a:lstStyle>
          <a:p>
            <a:pPr marL="0" marR="0" lvl="0" indent="0" algn="r" defTabSz="1021655" rtl="0" eaLnBrk="1" fontAlgn="base" latinLnBrk="0" hangingPunct="1">
              <a:lnSpc>
                <a:spcPct val="100000"/>
              </a:lnSpc>
              <a:spcBef>
                <a:spcPct val="0"/>
              </a:spcBef>
              <a:spcAft>
                <a:spcPct val="0"/>
              </a:spcAft>
              <a:buClrTx/>
              <a:buSzTx/>
              <a:buFontTx/>
              <a:buNone/>
              <a:tabLst/>
              <a:defRPr/>
            </a:pPr>
            <a:fld id="{312DE033-A0D6-4BE6-9757-342E30391FB3}" type="slidenum">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021655" rtl="0" eaLnBrk="1" fontAlgn="base" latinLnBrk="0" hangingPunct="1">
                <a:lnSpc>
                  <a:spcPct val="100000"/>
                </a:lnSpc>
                <a:spcBef>
                  <a:spcPct val="0"/>
                </a:spcBef>
                <a:spcAft>
                  <a:spcPct val="0"/>
                </a:spcAft>
                <a:buClrTx/>
                <a:buSzTx/>
                <a:buFontTx/>
                <a:buNone/>
                <a:tabLst/>
                <a:defRPr/>
              </a:pPr>
              <a:t>5</a:t>
            </a:fld>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1346818" y="5820575"/>
            <a:ext cx="7407493" cy="5514225"/>
          </a:xfrm>
          <a:noFill/>
        </p:spPr>
        <p:txBody>
          <a:bodyPr/>
          <a:lstStyle/>
          <a:p>
            <a:pPr>
              <a:spcBef>
                <a:spcPts val="0"/>
              </a:spcBef>
              <a:spcAft>
                <a:spcPts val="1393"/>
              </a:spcAft>
            </a:pPr>
            <a:endParaRPr lang="en-US" altLang="en-US" sz="1800" b="1" dirty="0">
              <a:latin typeface="+mn-lt"/>
            </a:endParaRPr>
          </a:p>
        </p:txBody>
      </p:sp>
      <p:sp>
        <p:nvSpPr>
          <p:cNvPr id="3" name="Header Placeholder 2"/>
          <p:cNvSpPr>
            <a:spLocks noGrp="1"/>
          </p:cNvSpPr>
          <p:nvPr>
            <p:ph type="hdr" sz="quarter" idx="11"/>
          </p:nvPr>
        </p:nvSpPr>
        <p:spPr/>
        <p:txBody>
          <a:bodyPr/>
          <a:lstStyle/>
          <a:p>
            <a:pPr marL="0" marR="0" lvl="0" indent="0" algn="l" defTabSz="1021655"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marL="0" marR="0" lvl="0" indent="0" algn="l" defTabSz="1021655"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95A33834-921B-4A47-92BA-F068FF6D39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DCFD11-0D09-4D74-8F2D-1270C106BBF8}" type="slidenum">
              <a:rPr lang="en-US" altLang="en-US">
                <a:latin typeface="Calibri" panose="020F0502020204030204" pitchFamily="34" charset="0"/>
                <a:cs typeface="Calibri" panose="020F0502020204030204" pitchFamily="34" charset="0"/>
              </a:rPr>
              <a:pPr/>
              <a:t>63</a:t>
            </a:fld>
            <a:endParaRPr lang="en-US" altLang="en-US" dirty="0">
              <a:latin typeface="Calibri" panose="020F0502020204030204" pitchFamily="34" charset="0"/>
              <a:cs typeface="Calibri" panose="020F0502020204030204" pitchFamily="34" charset="0"/>
            </a:endParaRPr>
          </a:p>
        </p:txBody>
      </p:sp>
      <p:sp>
        <p:nvSpPr>
          <p:cNvPr id="138243" name="Rectangle 2">
            <a:extLst>
              <a:ext uri="{FF2B5EF4-FFF2-40B4-BE49-F238E27FC236}">
                <a16:creationId xmlns:a16="http://schemas.microsoft.com/office/drawing/2014/main" id="{64E63C25-4B4C-429E-8004-60549C651FC8}"/>
              </a:ext>
            </a:extLst>
          </p:cNvPr>
          <p:cNvSpPr>
            <a:spLocks noGrp="1" noRot="1" noChangeAspect="1" noChangeArrowheads="1" noTextEdit="1"/>
          </p:cNvSpPr>
          <p:nvPr>
            <p:ph type="sldImg"/>
          </p:nvPr>
        </p:nvSpPr>
        <p:spPr>
          <a:xfrm>
            <a:off x="381000" y="685800"/>
            <a:ext cx="6096000" cy="3429000"/>
          </a:xfrm>
          <a:ln/>
        </p:spPr>
      </p:sp>
      <p:sp>
        <p:nvSpPr>
          <p:cNvPr id="138244" name="Rectangle 3">
            <a:extLst>
              <a:ext uri="{FF2B5EF4-FFF2-40B4-BE49-F238E27FC236}">
                <a16:creationId xmlns:a16="http://schemas.microsoft.com/office/drawing/2014/main" id="{857698CE-7250-4320-9C2B-9DA84173FC56}"/>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759725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extLst>
      <p:ext uri="{BB962C8B-B14F-4D97-AF65-F5344CB8AC3E}">
        <p14:creationId xmlns:p14="http://schemas.microsoft.com/office/powerpoint/2010/main" val="365847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400">
                <a:solidFill>
                  <a:schemeClr val="tx1"/>
                </a:solidFill>
                <a:latin typeface="Arial" panose="020B0604020202020204" pitchFamily="34" charset="0"/>
                <a:cs typeface="Arial" panose="020B0604020202020204" pitchFamily="34" charset="0"/>
              </a:defRPr>
            </a:lvl1pPr>
            <a:lvl2pPr marL="1035997" indent="-397369">
              <a:spcBef>
                <a:spcPct val="30000"/>
              </a:spcBef>
              <a:defRPr sz="1400">
                <a:solidFill>
                  <a:schemeClr val="tx1"/>
                </a:solidFill>
                <a:latin typeface="Arial" panose="020B0604020202020204" pitchFamily="34" charset="0"/>
                <a:cs typeface="Arial" panose="020B0604020202020204" pitchFamily="34" charset="0"/>
              </a:defRPr>
            </a:lvl2pPr>
            <a:lvl3pPr marL="1594798" indent="-317541">
              <a:spcBef>
                <a:spcPct val="30000"/>
              </a:spcBef>
              <a:defRPr sz="1400">
                <a:solidFill>
                  <a:schemeClr val="tx1"/>
                </a:solidFill>
                <a:latin typeface="Arial" panose="020B0604020202020204" pitchFamily="34" charset="0"/>
                <a:cs typeface="Arial" panose="020B0604020202020204" pitchFamily="34" charset="0"/>
              </a:defRPr>
            </a:lvl3pPr>
            <a:lvl4pPr marL="2231652" indent="-317541">
              <a:spcBef>
                <a:spcPct val="30000"/>
              </a:spcBef>
              <a:defRPr sz="1400">
                <a:solidFill>
                  <a:schemeClr val="tx1"/>
                </a:solidFill>
                <a:latin typeface="Arial" panose="020B0604020202020204" pitchFamily="34" charset="0"/>
                <a:cs typeface="Arial" panose="020B0604020202020204" pitchFamily="34" charset="0"/>
              </a:defRPr>
            </a:lvl4pPr>
            <a:lvl5pPr marL="2870281" indent="-317541">
              <a:spcBef>
                <a:spcPct val="30000"/>
              </a:spcBef>
              <a:defRPr sz="1400">
                <a:solidFill>
                  <a:schemeClr val="tx1"/>
                </a:solidFill>
                <a:latin typeface="Arial" panose="020B0604020202020204" pitchFamily="34" charset="0"/>
                <a:cs typeface="Arial" panose="020B0604020202020204" pitchFamily="34" charset="0"/>
              </a:defRPr>
            </a:lvl5pPr>
            <a:lvl6pPr marL="3381184" indent="-317541" eaLnBrk="0" fontAlgn="base" hangingPunct="0">
              <a:spcBef>
                <a:spcPct val="30000"/>
              </a:spcBef>
              <a:spcAft>
                <a:spcPct val="0"/>
              </a:spcAft>
              <a:defRPr sz="1400">
                <a:solidFill>
                  <a:schemeClr val="tx1"/>
                </a:solidFill>
                <a:latin typeface="Arial" panose="020B0604020202020204" pitchFamily="34" charset="0"/>
                <a:cs typeface="Arial" panose="020B0604020202020204" pitchFamily="34" charset="0"/>
              </a:defRPr>
            </a:lvl6pPr>
            <a:lvl7pPr marL="3892087" indent="-317541" eaLnBrk="0" fontAlgn="base" hangingPunct="0">
              <a:spcBef>
                <a:spcPct val="30000"/>
              </a:spcBef>
              <a:spcAft>
                <a:spcPct val="0"/>
              </a:spcAft>
              <a:defRPr sz="1400">
                <a:solidFill>
                  <a:schemeClr val="tx1"/>
                </a:solidFill>
                <a:latin typeface="Arial" panose="020B0604020202020204" pitchFamily="34" charset="0"/>
                <a:cs typeface="Arial" panose="020B0604020202020204" pitchFamily="34" charset="0"/>
              </a:defRPr>
            </a:lvl7pPr>
            <a:lvl8pPr marL="4402990" indent="-317541" eaLnBrk="0" fontAlgn="base" hangingPunct="0">
              <a:spcBef>
                <a:spcPct val="30000"/>
              </a:spcBef>
              <a:spcAft>
                <a:spcPct val="0"/>
              </a:spcAft>
              <a:defRPr sz="1400">
                <a:solidFill>
                  <a:schemeClr val="tx1"/>
                </a:solidFill>
                <a:latin typeface="Arial" panose="020B0604020202020204" pitchFamily="34" charset="0"/>
                <a:cs typeface="Arial" panose="020B0604020202020204" pitchFamily="34" charset="0"/>
              </a:defRPr>
            </a:lvl8pPr>
            <a:lvl9pPr marL="4913892" indent="-317541" eaLnBrk="0" fontAlgn="base" hangingPunct="0">
              <a:spcBef>
                <a:spcPct val="3000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r" defTabSz="1021806" rtl="0" eaLnBrk="1" fontAlgn="base" latinLnBrk="0" hangingPunct="1">
              <a:lnSpc>
                <a:spcPct val="100000"/>
              </a:lnSpc>
              <a:spcBef>
                <a:spcPct val="0"/>
              </a:spcBef>
              <a:spcAft>
                <a:spcPct val="0"/>
              </a:spcAft>
              <a:buClrTx/>
              <a:buSzTx/>
              <a:buFontTx/>
              <a:buNone/>
              <a:tabLst/>
              <a:defRPr/>
            </a:pPr>
            <a:fld id="{F2A336B0-4F46-4FEA-BD6B-3A7DD238EB45}" type="slidenum">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021806" rtl="0" eaLnBrk="1" fontAlgn="base" latinLnBrk="0" hangingPunct="1">
                <a:lnSpc>
                  <a:spcPct val="100000"/>
                </a:lnSpc>
                <a:spcBef>
                  <a:spcPct val="0"/>
                </a:spcBef>
                <a:spcAft>
                  <a:spcPct val="0"/>
                </a:spcAft>
                <a:buClrTx/>
                <a:buSzTx/>
                <a:buFontTx/>
                <a:buNone/>
                <a:tabLst/>
                <a:defRPr/>
              </a:pPr>
              <a:t>6</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457200" y="720725"/>
            <a:ext cx="6400800" cy="36004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347442" y="5821228"/>
            <a:ext cx="7407318" cy="5513189"/>
          </a:xfrm>
        </p:spPr>
        <p:txBody>
          <a:bodyPr/>
          <a:lstStyle/>
          <a:p>
            <a:pPr>
              <a:spcBef>
                <a:spcPts val="0"/>
              </a:spcBef>
              <a:spcAft>
                <a:spcPts val="1394"/>
              </a:spcAft>
              <a:defRPr/>
            </a:pPr>
            <a:endParaRPr lang="en-US" altLang="en-US" sz="18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21806"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1021806"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1021806"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49657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8AFD48F2-CAFC-4C59-94AC-1CE869B502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3F96E1-FB5E-41DD-80E4-6360F18ACEED}" type="slidenum">
              <a:rPr lang="en-US" altLang="en-US">
                <a:latin typeface="Calibri" panose="020F0502020204030204" pitchFamily="34" charset="0"/>
                <a:cs typeface="Calibri" panose="020F0502020204030204" pitchFamily="34" charset="0"/>
              </a:rPr>
              <a:pPr/>
              <a:t>15</a:t>
            </a:fld>
            <a:endParaRPr lang="en-US" altLang="en-US" dirty="0">
              <a:latin typeface="Calibri" panose="020F0502020204030204" pitchFamily="34" charset="0"/>
              <a:cs typeface="Calibri" panose="020F0502020204030204" pitchFamily="34" charset="0"/>
            </a:endParaRPr>
          </a:p>
        </p:txBody>
      </p:sp>
      <p:sp>
        <p:nvSpPr>
          <p:cNvPr id="29699" name="Rectangle 2">
            <a:extLst>
              <a:ext uri="{FF2B5EF4-FFF2-40B4-BE49-F238E27FC236}">
                <a16:creationId xmlns:a16="http://schemas.microsoft.com/office/drawing/2014/main" id="{490336E5-F3BB-4828-9C88-6C736F8001D9}"/>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F532056C-2704-467C-B605-C3BF8D29257B}"/>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9255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4664590-CD2A-4367-A738-1775A08C7E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6FA7FD-13BF-40E5-86E1-6D047D7B9EB8}" type="slidenum">
              <a:rPr lang="en-US" altLang="en-US">
                <a:latin typeface="Calibri" panose="020F0502020204030204" pitchFamily="34" charset="0"/>
                <a:cs typeface="Calibri" panose="020F0502020204030204" pitchFamily="34" charset="0"/>
              </a:rPr>
              <a:pPr/>
              <a:t>16</a:t>
            </a:fld>
            <a:endParaRPr lang="en-US" altLang="en-US" dirty="0">
              <a:latin typeface="Calibri" panose="020F0502020204030204" pitchFamily="34" charset="0"/>
              <a:cs typeface="Calibri" panose="020F0502020204030204" pitchFamily="34" charset="0"/>
            </a:endParaRPr>
          </a:p>
        </p:txBody>
      </p:sp>
      <p:sp>
        <p:nvSpPr>
          <p:cNvPr id="31747" name="Rectangle 2">
            <a:extLst>
              <a:ext uri="{FF2B5EF4-FFF2-40B4-BE49-F238E27FC236}">
                <a16:creationId xmlns:a16="http://schemas.microsoft.com/office/drawing/2014/main" id="{8567D605-7584-414D-83FC-44E4063ABB81}"/>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FC6792FD-43AB-420C-8B07-BA24D8EEEC1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65BB15-6DF5-41A4-9756-413D3007302F}" type="slidenum">
              <a:rPr lang="en-US" altLang="en-US" smtClean="0"/>
              <a:pPr>
                <a:defRPr/>
              </a:pPr>
              <a:t>‹#›</a:t>
            </a:fld>
            <a:endParaRPr lang="en-US" altLang="en-US"/>
          </a:p>
        </p:txBody>
      </p:sp>
    </p:spTree>
    <p:extLst>
      <p:ext uri="{BB962C8B-B14F-4D97-AF65-F5344CB8AC3E}">
        <p14:creationId xmlns:p14="http://schemas.microsoft.com/office/powerpoint/2010/main" val="2094923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3D47961-179F-4996-BBEE-0638F8BE28C7}" type="slidenum">
              <a:rPr lang="en-US" altLang="en-US" smtClean="0"/>
              <a:pPr>
                <a:defRPr/>
              </a:pPr>
              <a:t>‹#›</a:t>
            </a:fld>
            <a:endParaRPr lang="en-US" altLang="en-US"/>
          </a:p>
        </p:txBody>
      </p:sp>
    </p:spTree>
    <p:extLst>
      <p:ext uri="{BB962C8B-B14F-4D97-AF65-F5344CB8AC3E}">
        <p14:creationId xmlns:p14="http://schemas.microsoft.com/office/powerpoint/2010/main" val="153332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855FB87-5603-4F8E-9A9E-617E20B3D4E1}" type="slidenum">
              <a:rPr lang="en-US" altLang="en-US" smtClean="0"/>
              <a:pPr>
                <a:defRPr/>
              </a:pPr>
              <a:t>‹#›</a:t>
            </a:fld>
            <a:endParaRPr lang="en-US" altLang="en-US"/>
          </a:p>
        </p:txBody>
      </p:sp>
    </p:spTree>
    <p:extLst>
      <p:ext uri="{BB962C8B-B14F-4D97-AF65-F5344CB8AC3E}">
        <p14:creationId xmlns:p14="http://schemas.microsoft.com/office/powerpoint/2010/main" val="92993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91414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471665D-C663-4687-B774-3EB0415DFAF5}" type="slidenum">
              <a:rPr lang="en-US" altLang="en-US" smtClean="0"/>
              <a:pPr>
                <a:defRPr/>
              </a:pPr>
              <a:t>‹#›</a:t>
            </a:fld>
            <a:endParaRPr lang="en-US" altLang="en-US"/>
          </a:p>
        </p:txBody>
      </p:sp>
    </p:spTree>
    <p:extLst>
      <p:ext uri="{BB962C8B-B14F-4D97-AF65-F5344CB8AC3E}">
        <p14:creationId xmlns:p14="http://schemas.microsoft.com/office/powerpoint/2010/main" val="1331226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13D7B32-F147-4BFD-B93F-A1932179C457}" type="slidenum">
              <a:rPr lang="en-US" altLang="en-US" smtClean="0"/>
              <a:pPr>
                <a:defRPr/>
              </a:pPr>
              <a:t>‹#›</a:t>
            </a:fld>
            <a:endParaRPr lang="en-US" altLang="en-US"/>
          </a:p>
        </p:txBody>
      </p:sp>
    </p:spTree>
    <p:extLst>
      <p:ext uri="{BB962C8B-B14F-4D97-AF65-F5344CB8AC3E}">
        <p14:creationId xmlns:p14="http://schemas.microsoft.com/office/powerpoint/2010/main" val="3598050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55532F2-4A1E-411B-AACB-C557BA348258}" type="slidenum">
              <a:rPr lang="en-US" altLang="en-US" smtClean="0"/>
              <a:pPr>
                <a:defRPr/>
              </a:pPr>
              <a:t>‹#›</a:t>
            </a:fld>
            <a:endParaRPr lang="en-US" altLang="en-US"/>
          </a:p>
        </p:txBody>
      </p:sp>
    </p:spTree>
    <p:extLst>
      <p:ext uri="{BB962C8B-B14F-4D97-AF65-F5344CB8AC3E}">
        <p14:creationId xmlns:p14="http://schemas.microsoft.com/office/powerpoint/2010/main" val="222514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14D4A69-90D5-4A5E-BED5-C3D5B7330DE0}" type="slidenum">
              <a:rPr lang="en-US" altLang="en-US" smtClean="0"/>
              <a:pPr>
                <a:defRPr/>
              </a:pPr>
              <a:t>‹#›</a:t>
            </a:fld>
            <a:endParaRPr lang="en-US" altLang="en-US"/>
          </a:p>
        </p:txBody>
      </p:sp>
    </p:spTree>
    <p:extLst>
      <p:ext uri="{BB962C8B-B14F-4D97-AF65-F5344CB8AC3E}">
        <p14:creationId xmlns:p14="http://schemas.microsoft.com/office/powerpoint/2010/main" val="3500618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4875592-8937-4BA1-B219-59DAAE6F2F6D}" type="slidenum">
              <a:rPr lang="en-US" altLang="en-US" smtClean="0"/>
              <a:pPr>
                <a:defRPr/>
              </a:pPr>
              <a:t>‹#›</a:t>
            </a:fld>
            <a:endParaRPr lang="en-US" altLang="en-US"/>
          </a:p>
        </p:txBody>
      </p:sp>
    </p:spTree>
    <p:extLst>
      <p:ext uri="{BB962C8B-B14F-4D97-AF65-F5344CB8AC3E}">
        <p14:creationId xmlns:p14="http://schemas.microsoft.com/office/powerpoint/2010/main" val="2568058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A444CD3E-FAFB-4A79-9316-1359646DC6CC}" type="slidenum">
              <a:rPr lang="en-US" altLang="en-US" smtClean="0"/>
              <a:pPr>
                <a:defRPr/>
              </a:pPr>
              <a:t>‹#›</a:t>
            </a:fld>
            <a:endParaRPr lang="en-US" altLang="en-US"/>
          </a:p>
        </p:txBody>
      </p:sp>
    </p:spTree>
    <p:extLst>
      <p:ext uri="{BB962C8B-B14F-4D97-AF65-F5344CB8AC3E}">
        <p14:creationId xmlns:p14="http://schemas.microsoft.com/office/powerpoint/2010/main" val="4234580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C8D55F9D-19B2-4F0F-9D76-0276F838480D}" type="slidenum">
              <a:rPr lang="en-US" altLang="en-US" smtClean="0"/>
              <a:pPr>
                <a:defRPr/>
              </a:pPr>
              <a:t>‹#›</a:t>
            </a:fld>
            <a:endParaRPr lang="en-US" altLang="en-US"/>
          </a:p>
        </p:txBody>
      </p:sp>
    </p:spTree>
    <p:extLst>
      <p:ext uri="{BB962C8B-B14F-4D97-AF65-F5344CB8AC3E}">
        <p14:creationId xmlns:p14="http://schemas.microsoft.com/office/powerpoint/2010/main" val="100802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B70DE8E-C1DE-4D93-9ADB-61B375DD7737}" type="slidenum">
              <a:rPr lang="en-US" altLang="en-US" smtClean="0"/>
              <a:pPr>
                <a:defRPr/>
              </a:pPr>
              <a:t>‹#›</a:t>
            </a:fld>
            <a:endParaRPr lang="en-US" altLang="en-US"/>
          </a:p>
        </p:txBody>
      </p:sp>
    </p:spTree>
    <p:extLst>
      <p:ext uri="{BB962C8B-B14F-4D97-AF65-F5344CB8AC3E}">
        <p14:creationId xmlns:p14="http://schemas.microsoft.com/office/powerpoint/2010/main" val="1766194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2892F5A-4188-49F4-AACF-C34322F750B8}" type="slidenum">
              <a:rPr lang="en-US" altLang="en-US" smtClean="0"/>
              <a:pPr>
                <a:defRPr/>
              </a:pPr>
              <a:t>‹#›</a:t>
            </a:fld>
            <a:endParaRPr lang="en-US" altLang="en-US"/>
          </a:p>
        </p:txBody>
      </p:sp>
    </p:spTree>
    <p:extLst>
      <p:ext uri="{BB962C8B-B14F-4D97-AF65-F5344CB8AC3E}">
        <p14:creationId xmlns:p14="http://schemas.microsoft.com/office/powerpoint/2010/main" val="556727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CA98C0F-CE7E-4158-9D34-5A33C4283425}" type="slidenum">
              <a:rPr lang="en-US" altLang="en-US" smtClean="0"/>
              <a:pPr>
                <a:defRPr/>
              </a:pPr>
              <a:t>‹#›</a:t>
            </a:fld>
            <a:endParaRPr lang="en-US" altLang="en-US"/>
          </a:p>
        </p:txBody>
      </p:sp>
    </p:spTree>
    <p:extLst>
      <p:ext uri="{BB962C8B-B14F-4D97-AF65-F5344CB8AC3E}">
        <p14:creationId xmlns:p14="http://schemas.microsoft.com/office/powerpoint/2010/main" val="98566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5896486-8542-42DF-BC8B-AFE7AA9FB8E6}" type="slidenum">
              <a:rPr lang="en-US" altLang="en-US" smtClean="0"/>
              <a:pPr>
                <a:defRPr/>
              </a:pPr>
              <a:t>‹#›</a:t>
            </a:fld>
            <a:endParaRPr lang="en-US" altLang="en-US"/>
          </a:p>
        </p:txBody>
      </p:sp>
    </p:spTree>
    <p:extLst>
      <p:ext uri="{BB962C8B-B14F-4D97-AF65-F5344CB8AC3E}">
        <p14:creationId xmlns:p14="http://schemas.microsoft.com/office/powerpoint/2010/main" val="2960028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7C22920-B05E-45D3-8485-E067944016B7}" type="slidenum">
              <a:rPr lang="en-US" altLang="en-US" smtClean="0"/>
              <a:pPr>
                <a:defRPr/>
              </a:pPr>
              <a:t>‹#›</a:t>
            </a:fld>
            <a:endParaRPr lang="en-US" altLang="en-US"/>
          </a:p>
        </p:txBody>
      </p:sp>
    </p:spTree>
    <p:extLst>
      <p:ext uri="{BB962C8B-B14F-4D97-AF65-F5344CB8AC3E}">
        <p14:creationId xmlns:p14="http://schemas.microsoft.com/office/powerpoint/2010/main" val="2536687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65BB15-6DF5-41A4-9756-413D3007302F}" type="slidenum">
              <a:rPr lang="en-US" altLang="en-US" smtClean="0"/>
              <a:pPr>
                <a:defRPr/>
              </a:pPr>
              <a:t>‹#›</a:t>
            </a:fld>
            <a:endParaRPr lang="en-US" altLang="en-US"/>
          </a:p>
        </p:txBody>
      </p:sp>
    </p:spTree>
    <p:extLst>
      <p:ext uri="{BB962C8B-B14F-4D97-AF65-F5344CB8AC3E}">
        <p14:creationId xmlns:p14="http://schemas.microsoft.com/office/powerpoint/2010/main" val="984358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B70DE8E-C1DE-4D93-9ADB-61B375DD7737}" type="slidenum">
              <a:rPr lang="en-US" altLang="en-US" smtClean="0"/>
              <a:pPr>
                <a:defRPr/>
              </a:pPr>
              <a:t>‹#›</a:t>
            </a:fld>
            <a:endParaRPr lang="en-US" altLang="en-US"/>
          </a:p>
        </p:txBody>
      </p:sp>
    </p:spTree>
    <p:extLst>
      <p:ext uri="{BB962C8B-B14F-4D97-AF65-F5344CB8AC3E}">
        <p14:creationId xmlns:p14="http://schemas.microsoft.com/office/powerpoint/2010/main" val="3700331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484A30-B118-4A85-B851-2D7986385FAA}" type="slidenum">
              <a:rPr lang="en-US" altLang="en-US" smtClean="0"/>
              <a:pPr>
                <a:defRPr/>
              </a:pPr>
              <a:t>‹#›</a:t>
            </a:fld>
            <a:endParaRPr lang="en-US" altLang="en-US"/>
          </a:p>
        </p:txBody>
      </p:sp>
    </p:spTree>
    <p:extLst>
      <p:ext uri="{BB962C8B-B14F-4D97-AF65-F5344CB8AC3E}">
        <p14:creationId xmlns:p14="http://schemas.microsoft.com/office/powerpoint/2010/main" val="2463439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74E9258-94D2-4D57-AA29-19E80A12157F}" type="slidenum">
              <a:rPr lang="en-US" altLang="en-US" smtClean="0"/>
              <a:pPr>
                <a:defRPr/>
              </a:pPr>
              <a:t>‹#›</a:t>
            </a:fld>
            <a:endParaRPr lang="en-US" altLang="en-US"/>
          </a:p>
        </p:txBody>
      </p:sp>
    </p:spTree>
    <p:extLst>
      <p:ext uri="{BB962C8B-B14F-4D97-AF65-F5344CB8AC3E}">
        <p14:creationId xmlns:p14="http://schemas.microsoft.com/office/powerpoint/2010/main" val="1322823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514F9B4-68A8-42D2-AD4E-030D558B1EA1}" type="slidenum">
              <a:rPr lang="en-US" altLang="en-US" smtClean="0"/>
              <a:pPr>
                <a:defRPr/>
              </a:pPr>
              <a:t>‹#›</a:t>
            </a:fld>
            <a:endParaRPr lang="en-US" altLang="en-US"/>
          </a:p>
        </p:txBody>
      </p:sp>
    </p:spTree>
    <p:extLst>
      <p:ext uri="{BB962C8B-B14F-4D97-AF65-F5344CB8AC3E}">
        <p14:creationId xmlns:p14="http://schemas.microsoft.com/office/powerpoint/2010/main" val="499978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35A0A48-F75E-4CCB-BF85-8D2E19257ED2}" type="slidenum">
              <a:rPr lang="en-US" altLang="en-US" smtClean="0"/>
              <a:pPr>
                <a:defRPr/>
              </a:pPr>
              <a:t>‹#›</a:t>
            </a:fld>
            <a:endParaRPr lang="en-US" altLang="en-US"/>
          </a:p>
        </p:txBody>
      </p:sp>
    </p:spTree>
    <p:extLst>
      <p:ext uri="{BB962C8B-B14F-4D97-AF65-F5344CB8AC3E}">
        <p14:creationId xmlns:p14="http://schemas.microsoft.com/office/powerpoint/2010/main" val="4073460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484A30-B118-4A85-B851-2D7986385FAA}" type="slidenum">
              <a:rPr lang="en-US" altLang="en-US" smtClean="0"/>
              <a:pPr>
                <a:defRPr/>
              </a:pPr>
              <a:t>‹#›</a:t>
            </a:fld>
            <a:endParaRPr lang="en-US" altLang="en-US"/>
          </a:p>
        </p:txBody>
      </p:sp>
    </p:spTree>
    <p:extLst>
      <p:ext uri="{BB962C8B-B14F-4D97-AF65-F5344CB8AC3E}">
        <p14:creationId xmlns:p14="http://schemas.microsoft.com/office/powerpoint/2010/main" val="911397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D166DB83-A167-4B05-820A-C8CF3D785458}" type="slidenum">
              <a:rPr lang="en-US" altLang="en-US" smtClean="0"/>
              <a:pPr>
                <a:defRPr/>
              </a:pPr>
              <a:t>‹#›</a:t>
            </a:fld>
            <a:endParaRPr lang="en-US" altLang="en-US"/>
          </a:p>
        </p:txBody>
      </p:sp>
    </p:spTree>
    <p:extLst>
      <p:ext uri="{BB962C8B-B14F-4D97-AF65-F5344CB8AC3E}">
        <p14:creationId xmlns:p14="http://schemas.microsoft.com/office/powerpoint/2010/main" val="40597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0D11940-6397-4698-84F4-D59183D07613}" type="slidenum">
              <a:rPr lang="en-US" altLang="en-US" smtClean="0"/>
              <a:pPr>
                <a:defRPr/>
              </a:pPr>
              <a:t>‹#›</a:t>
            </a:fld>
            <a:endParaRPr lang="en-US" altLang="en-US"/>
          </a:p>
        </p:txBody>
      </p:sp>
    </p:spTree>
    <p:extLst>
      <p:ext uri="{BB962C8B-B14F-4D97-AF65-F5344CB8AC3E}">
        <p14:creationId xmlns:p14="http://schemas.microsoft.com/office/powerpoint/2010/main" val="1942232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2FB1706-D45B-4D7E-84FA-2A8784D734BF}" type="slidenum">
              <a:rPr lang="en-US" altLang="en-US" smtClean="0"/>
              <a:pPr>
                <a:defRPr/>
              </a:pPr>
              <a:t>‹#›</a:t>
            </a:fld>
            <a:endParaRPr lang="en-US" altLang="en-US"/>
          </a:p>
        </p:txBody>
      </p:sp>
    </p:spTree>
    <p:extLst>
      <p:ext uri="{BB962C8B-B14F-4D97-AF65-F5344CB8AC3E}">
        <p14:creationId xmlns:p14="http://schemas.microsoft.com/office/powerpoint/2010/main" val="2161607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3D47961-179F-4996-BBEE-0638F8BE28C7}" type="slidenum">
              <a:rPr lang="en-US" altLang="en-US" smtClean="0"/>
              <a:pPr>
                <a:defRPr/>
              </a:pPr>
              <a:t>‹#›</a:t>
            </a:fld>
            <a:endParaRPr lang="en-US" altLang="en-US"/>
          </a:p>
        </p:txBody>
      </p:sp>
    </p:spTree>
    <p:extLst>
      <p:ext uri="{BB962C8B-B14F-4D97-AF65-F5344CB8AC3E}">
        <p14:creationId xmlns:p14="http://schemas.microsoft.com/office/powerpoint/2010/main" val="566546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855FB87-5603-4F8E-9A9E-617E20B3D4E1}" type="slidenum">
              <a:rPr lang="en-US" altLang="en-US" smtClean="0"/>
              <a:pPr>
                <a:defRPr/>
              </a:pPr>
              <a:t>‹#›</a:t>
            </a:fld>
            <a:endParaRPr lang="en-US" altLang="en-US"/>
          </a:p>
        </p:txBody>
      </p:sp>
    </p:spTree>
    <p:extLst>
      <p:ext uri="{BB962C8B-B14F-4D97-AF65-F5344CB8AC3E}">
        <p14:creationId xmlns:p14="http://schemas.microsoft.com/office/powerpoint/2010/main" val="3993551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98686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74E9258-94D2-4D57-AA29-19E80A12157F}" type="slidenum">
              <a:rPr lang="en-US" altLang="en-US" smtClean="0"/>
              <a:pPr>
                <a:defRPr/>
              </a:pPr>
              <a:t>‹#›</a:t>
            </a:fld>
            <a:endParaRPr lang="en-US" altLang="en-US"/>
          </a:p>
        </p:txBody>
      </p:sp>
    </p:spTree>
    <p:extLst>
      <p:ext uri="{BB962C8B-B14F-4D97-AF65-F5344CB8AC3E}">
        <p14:creationId xmlns:p14="http://schemas.microsoft.com/office/powerpoint/2010/main" val="5892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514F9B4-68A8-42D2-AD4E-030D558B1EA1}" type="slidenum">
              <a:rPr lang="en-US" altLang="en-US" smtClean="0"/>
              <a:pPr>
                <a:defRPr/>
              </a:pPr>
              <a:t>‹#›</a:t>
            </a:fld>
            <a:endParaRPr lang="en-US" altLang="en-US"/>
          </a:p>
        </p:txBody>
      </p:sp>
    </p:spTree>
    <p:extLst>
      <p:ext uri="{BB962C8B-B14F-4D97-AF65-F5344CB8AC3E}">
        <p14:creationId xmlns:p14="http://schemas.microsoft.com/office/powerpoint/2010/main" val="2468921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35A0A48-F75E-4CCB-BF85-8D2E19257ED2}" type="slidenum">
              <a:rPr lang="en-US" altLang="en-US" smtClean="0"/>
              <a:pPr>
                <a:defRPr/>
              </a:pPr>
              <a:t>‹#›</a:t>
            </a:fld>
            <a:endParaRPr lang="en-US" altLang="en-US"/>
          </a:p>
        </p:txBody>
      </p:sp>
    </p:spTree>
    <p:extLst>
      <p:ext uri="{BB962C8B-B14F-4D97-AF65-F5344CB8AC3E}">
        <p14:creationId xmlns:p14="http://schemas.microsoft.com/office/powerpoint/2010/main" val="1695117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D166DB83-A167-4B05-820A-C8CF3D785458}" type="slidenum">
              <a:rPr lang="en-US" altLang="en-US" smtClean="0"/>
              <a:pPr>
                <a:defRPr/>
              </a:pPr>
              <a:t>‹#›</a:t>
            </a:fld>
            <a:endParaRPr lang="en-US" altLang="en-US"/>
          </a:p>
        </p:txBody>
      </p:sp>
    </p:spTree>
    <p:extLst>
      <p:ext uri="{BB962C8B-B14F-4D97-AF65-F5344CB8AC3E}">
        <p14:creationId xmlns:p14="http://schemas.microsoft.com/office/powerpoint/2010/main" val="312553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0D11940-6397-4698-84F4-D59183D07613}" type="slidenum">
              <a:rPr lang="en-US" altLang="en-US" smtClean="0"/>
              <a:pPr>
                <a:defRPr/>
              </a:pPr>
              <a:t>‹#›</a:t>
            </a:fld>
            <a:endParaRPr lang="en-US" altLang="en-US"/>
          </a:p>
        </p:txBody>
      </p:sp>
    </p:spTree>
    <p:extLst>
      <p:ext uri="{BB962C8B-B14F-4D97-AF65-F5344CB8AC3E}">
        <p14:creationId xmlns:p14="http://schemas.microsoft.com/office/powerpoint/2010/main" val="3171677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2FB1706-D45B-4D7E-84FA-2A8784D734BF}" type="slidenum">
              <a:rPr lang="en-US" altLang="en-US" smtClean="0"/>
              <a:pPr>
                <a:defRPr/>
              </a:pPr>
              <a:t>‹#›</a:t>
            </a:fld>
            <a:endParaRPr lang="en-US" altLang="en-US"/>
          </a:p>
        </p:txBody>
      </p:sp>
    </p:spTree>
    <p:extLst>
      <p:ext uri="{BB962C8B-B14F-4D97-AF65-F5344CB8AC3E}">
        <p14:creationId xmlns:p14="http://schemas.microsoft.com/office/powerpoint/2010/main" val="84428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52439D-452B-48F1-9EB7-30F1E4775039}" type="slidenum">
              <a:rPr lang="en-US" altLang="en-US" smtClean="0"/>
              <a:pPr>
                <a:defRPr/>
              </a:pPr>
              <a:t>‹#›</a:t>
            </a:fld>
            <a:endParaRPr lang="en-US" altLang="en-US" dirty="0"/>
          </a:p>
        </p:txBody>
      </p:sp>
    </p:spTree>
    <p:extLst>
      <p:ext uri="{BB962C8B-B14F-4D97-AF65-F5344CB8AC3E}">
        <p14:creationId xmlns:p14="http://schemas.microsoft.com/office/powerpoint/2010/main" val="422966996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52439D-452B-48F1-9EB7-30F1E4775039}" type="slidenum">
              <a:rPr lang="en-US" altLang="en-US" smtClean="0"/>
              <a:pPr>
                <a:defRPr/>
              </a:pPr>
              <a:t>‹#›</a:t>
            </a:fld>
            <a:endParaRPr lang="en-US" altLang="en-US" dirty="0"/>
          </a:p>
        </p:txBody>
      </p:sp>
    </p:spTree>
    <p:extLst>
      <p:ext uri="{BB962C8B-B14F-4D97-AF65-F5344CB8AC3E}">
        <p14:creationId xmlns:p14="http://schemas.microsoft.com/office/powerpoint/2010/main" val="226284178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211F5-C36B-488C-9866-A716875477AA}" type="slidenum">
              <a:rPr lang="en-US" altLang="en-US" smtClean="0"/>
              <a:pPr/>
              <a:t>‹#›</a:t>
            </a:fld>
            <a:endParaRPr lang="en-US" altLang="en-US" dirty="0"/>
          </a:p>
        </p:txBody>
      </p:sp>
    </p:spTree>
    <p:extLst>
      <p:ext uri="{BB962C8B-B14F-4D97-AF65-F5344CB8AC3E}">
        <p14:creationId xmlns:p14="http://schemas.microsoft.com/office/powerpoint/2010/main" val="386910405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gif"/></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19.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19.xml"/><Relationship Id="rId5" Type="http://schemas.openxmlformats.org/officeDocument/2006/relationships/image" Target="../media/image52.png"/><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09-05-2021</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29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02864" y="1143000"/>
            <a:ext cx="59862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General Overview</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Law True and Deep - Part I </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Background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5:21-48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9622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Galilee shore labeled">
            <a:extLst>
              <a:ext uri="{FF2B5EF4-FFF2-40B4-BE49-F238E27FC236}">
                <a16:creationId xmlns:a16="http://schemas.microsoft.com/office/drawing/2014/main" id="{81DC3DA0-375B-4C66-8C86-9AD4924E9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896DA547-9368-4A0C-B3C8-2A52E23D347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Mount of Beatitudes 4">
            <a:extLst>
              <a:ext uri="{FF2B5EF4-FFF2-40B4-BE49-F238E27FC236}">
                <a16:creationId xmlns:a16="http://schemas.microsoft.com/office/drawing/2014/main" id="{494103B6-EAC1-42BB-9375-D888588D5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BEDEEF9B-E5FB-49CA-A171-8248878AF0A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Mt of Beatitudes hillside in spring">
            <a:extLst>
              <a:ext uri="{FF2B5EF4-FFF2-40B4-BE49-F238E27FC236}">
                <a16:creationId xmlns:a16="http://schemas.microsoft.com/office/drawing/2014/main" id="{7C7E643D-6680-45EE-B43E-21D54F633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A3C44AD3-46CA-48D9-99EF-FCB50A841B9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FA2734AD-E608-43FF-A30E-58B24B76AC26}"/>
              </a:ext>
            </a:extLst>
          </p:cNvPr>
          <p:cNvSpPr txBox="1">
            <a:spLocks noChangeArrowheads="1"/>
          </p:cNvSpPr>
          <p:nvPr/>
        </p:nvSpPr>
        <p:spPr bwMode="auto">
          <a:xfrm>
            <a:off x="4152900" y="1371600"/>
            <a:ext cx="3886200" cy="2246769"/>
          </a:xfrm>
          <a:prstGeom prst="rect">
            <a:avLst/>
          </a:prstGeom>
          <a:noFill/>
          <a:ln>
            <a:noFill/>
          </a:ln>
          <a:effectLst/>
        </p:spPr>
        <p:txBody>
          <a:bodyPr wrap="square">
            <a:spAutoFit/>
          </a:bodyPr>
          <a:lstStyle/>
          <a:p>
            <a:pPr>
              <a:spcBef>
                <a:spcPts val="0"/>
              </a:spcBef>
            </a:pPr>
            <a:r>
              <a:rPr lang="en-US" altLang="en-US" sz="3200" dirty="0">
                <a:latin typeface="Calibri" panose="020F0502020204030204" pitchFamily="34" charset="0"/>
                <a:cs typeface="Calibri" panose="020F0502020204030204" pitchFamily="34" charset="0"/>
              </a:rPr>
              <a:t>Rose are </a:t>
            </a:r>
            <a:r>
              <a:rPr lang="en-US" altLang="en-US" sz="3200" b="1" dirty="0">
                <a:solidFill>
                  <a:srgbClr val="FF0000"/>
                </a:solidFill>
                <a:latin typeface="Calibri" panose="020F0502020204030204" pitchFamily="34" charset="0"/>
                <a:cs typeface="Calibri" panose="020F0502020204030204" pitchFamily="34" charset="0"/>
              </a:rPr>
              <a:t>red</a:t>
            </a:r>
            <a:endParaRPr lang="en-US" altLang="en-US" sz="3200" dirty="0">
              <a:latin typeface="Calibri" panose="020F0502020204030204" pitchFamily="34" charset="0"/>
              <a:cs typeface="Calibri" panose="020F0502020204030204" pitchFamily="34" charset="0"/>
            </a:endParaRPr>
          </a:p>
          <a:p>
            <a:pPr>
              <a:spcBef>
                <a:spcPts val="0"/>
              </a:spcBef>
            </a:pPr>
            <a:r>
              <a:rPr lang="en-US" altLang="en-US" sz="3200" dirty="0">
                <a:latin typeface="Calibri" panose="020F0502020204030204" pitchFamily="34" charset="0"/>
                <a:cs typeface="Calibri" panose="020F0502020204030204" pitchFamily="34" charset="0"/>
              </a:rPr>
              <a:t>And violets are </a:t>
            </a:r>
            <a:r>
              <a:rPr lang="en-US" altLang="en-US" sz="3200" b="1" dirty="0">
                <a:solidFill>
                  <a:srgbClr val="0000CC"/>
                </a:solidFill>
                <a:latin typeface="Calibri" panose="020F0502020204030204" pitchFamily="34" charset="0"/>
                <a:cs typeface="Calibri" panose="020F0502020204030204" pitchFamily="34" charset="0"/>
              </a:rPr>
              <a:t>bluish</a:t>
            </a:r>
          </a:p>
          <a:p>
            <a:pPr>
              <a:spcBef>
                <a:spcPts val="0"/>
              </a:spcBef>
            </a:pPr>
            <a:endParaRPr lang="en-US" altLang="en-US" sz="1200" b="1" dirty="0">
              <a:solidFill>
                <a:srgbClr val="0000CC"/>
              </a:solidFill>
              <a:latin typeface="Calibri" panose="020F0502020204030204" pitchFamily="34" charset="0"/>
              <a:cs typeface="Calibri" panose="020F0502020204030204" pitchFamily="34" charset="0"/>
            </a:endParaRPr>
          </a:p>
          <a:p>
            <a:pPr>
              <a:spcBef>
                <a:spcPts val="0"/>
              </a:spcBef>
            </a:pPr>
            <a:r>
              <a:rPr lang="en-US" altLang="en-US" sz="3200" dirty="0">
                <a:latin typeface="Calibri" panose="020F0502020204030204" pitchFamily="34" charset="0"/>
                <a:cs typeface="Calibri" panose="020F0502020204030204" pitchFamily="34" charset="0"/>
              </a:rPr>
              <a:t>All of those listening to Jesus are </a:t>
            </a:r>
            <a:r>
              <a:rPr lang="en-US" altLang="en-US" sz="3200" b="1" dirty="0">
                <a:solidFill>
                  <a:srgbClr val="0000CC"/>
                </a:solidFill>
                <a:latin typeface="Calibri" panose="020F0502020204030204" pitchFamily="34" charset="0"/>
                <a:cs typeface="Calibri" panose="020F0502020204030204" pitchFamily="34" charset="0"/>
              </a:rPr>
              <a:t>Jewish!</a:t>
            </a:r>
          </a:p>
        </p:txBody>
      </p:sp>
      <p:sp>
        <p:nvSpPr>
          <p:cNvPr id="3" name="Rectangle 2">
            <a:extLst>
              <a:ext uri="{FF2B5EF4-FFF2-40B4-BE49-F238E27FC236}">
                <a16:creationId xmlns:a16="http://schemas.microsoft.com/office/drawing/2014/main" id="{94DF9D32-7ACE-409E-B599-EE69E991761C}"/>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To Whom is Jesus speaking in the SOM? </a:t>
            </a:r>
          </a:p>
        </p:txBody>
      </p:sp>
      <p:sp>
        <p:nvSpPr>
          <p:cNvPr id="8" name="Text Box 4">
            <a:extLst>
              <a:ext uri="{FF2B5EF4-FFF2-40B4-BE49-F238E27FC236}">
                <a16:creationId xmlns:a16="http://schemas.microsoft.com/office/drawing/2014/main" id="{79F749B4-A96F-484C-B3EF-46209EB1AFE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10" name="Picture 8" descr="Sermon Of The Beatitudes_Tissot">
            <a:extLst>
              <a:ext uri="{FF2B5EF4-FFF2-40B4-BE49-F238E27FC236}">
                <a16:creationId xmlns:a16="http://schemas.microsoft.com/office/drawing/2014/main" id="{CC7C54D2-EA35-4C45-85DC-6ECBA2D01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00" y="1524000"/>
            <a:ext cx="1880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F5D029C-5210-47CB-9108-912F086D06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408" y="1524000"/>
            <a:ext cx="1900556" cy="2743200"/>
          </a:xfrm>
          <a:prstGeom prst="rect">
            <a:avLst/>
          </a:prstGeom>
          <a:ln>
            <a:solidFill>
              <a:schemeClr val="tx1"/>
            </a:solidFill>
          </a:ln>
        </p:spPr>
      </p:pic>
      <p:pic>
        <p:nvPicPr>
          <p:cNvPr id="2" name="Picture 1">
            <a:extLst>
              <a:ext uri="{FF2B5EF4-FFF2-40B4-BE49-F238E27FC236}">
                <a16:creationId xmlns:a16="http://schemas.microsoft.com/office/drawing/2014/main" id="{81592D4A-6C51-4FFB-8FC6-5C8B57129AA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3657600" y="3962400"/>
            <a:ext cx="4876800" cy="2743200"/>
          </a:xfrm>
          <a:prstGeom prst="rect">
            <a:avLst/>
          </a:prstGeom>
          <a:ln>
            <a:solidFill>
              <a:schemeClr val="tx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9" name="Picture 7" descr="29">
            <a:extLst>
              <a:ext uri="{FF2B5EF4-FFF2-40B4-BE49-F238E27FC236}">
                <a16:creationId xmlns:a16="http://schemas.microsoft.com/office/drawing/2014/main" id="{76273BDF-40D4-47E6-8448-F6C467DD8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6440" y="1981200"/>
            <a:ext cx="196596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A1AB3B56-1A39-4016-A03E-B67B25C052FD}"/>
              </a:ext>
            </a:extLst>
          </p:cNvPr>
          <p:cNvSpPr txBox="1">
            <a:spLocks noChangeArrowheads="1"/>
          </p:cNvSpPr>
          <p:nvPr/>
        </p:nvSpPr>
        <p:spPr bwMode="auto">
          <a:xfrm>
            <a:off x="3962400" y="685800"/>
            <a:ext cx="426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BY WAY OF REMINDER</a:t>
            </a:r>
          </a:p>
        </p:txBody>
      </p:sp>
      <p:sp>
        <p:nvSpPr>
          <p:cNvPr id="7" name="Text Box 4">
            <a:extLst>
              <a:ext uri="{FF2B5EF4-FFF2-40B4-BE49-F238E27FC236}">
                <a16:creationId xmlns:a16="http://schemas.microsoft.com/office/drawing/2014/main" id="{B5EC9687-EB0B-4D7C-B7D1-3BF6F890939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8" name="Rectangle 3">
            <a:extLst>
              <a:ext uri="{FF2B5EF4-FFF2-40B4-BE49-F238E27FC236}">
                <a16:creationId xmlns:a16="http://schemas.microsoft.com/office/drawing/2014/main" id="{A71A490E-F670-4D38-8EE0-CD1D87612D28}"/>
              </a:ext>
            </a:extLst>
          </p:cNvPr>
          <p:cNvSpPr txBox="1">
            <a:spLocks noChangeArrowheads="1"/>
          </p:cNvSpPr>
          <p:nvPr/>
        </p:nvSpPr>
        <p:spPr bwMode="auto">
          <a:xfrm>
            <a:off x="2569030" y="1828800"/>
            <a:ext cx="676547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200"/>
              </a:spcAft>
            </a:pPr>
            <a:r>
              <a:rPr lang="en-US" altLang="en-US" sz="2800" b="1" dirty="0">
                <a:solidFill>
                  <a:srgbClr val="0000CC"/>
                </a:solidFill>
              </a:rPr>
              <a:t>The Law of Moses was given to the people of Israel</a:t>
            </a:r>
            <a:r>
              <a:rPr lang="en-US" altLang="en-US" sz="2800" dirty="0"/>
              <a:t>, who will all be empowered by the Spirit to know and live out the new Law of the Kingdom in the coming earthly reign of Christ.</a:t>
            </a:r>
          </a:p>
          <a:p>
            <a:pPr algn="just">
              <a:spcBef>
                <a:spcPts val="0"/>
              </a:spcBef>
              <a:spcAft>
                <a:spcPts val="1200"/>
              </a:spcAft>
            </a:pPr>
            <a:endParaRPr lang="en-US" altLang="en-US" sz="2800" dirty="0"/>
          </a:p>
        </p:txBody>
      </p:sp>
      <p:pic>
        <p:nvPicPr>
          <p:cNvPr id="2" name="Picture 1">
            <a:extLst>
              <a:ext uri="{FF2B5EF4-FFF2-40B4-BE49-F238E27FC236}">
                <a16:creationId xmlns:a16="http://schemas.microsoft.com/office/drawing/2014/main" id="{FBD58E2E-A9D5-4871-A668-74FB7FF69266}"/>
              </a:ext>
            </a:extLst>
          </p:cNvPr>
          <p:cNvPicPr>
            <a:picLocks noChangeAspect="1"/>
          </p:cNvPicPr>
          <p:nvPr/>
        </p:nvPicPr>
        <p:blipFill rotWithShape="1">
          <a:blip r:embed="rId4"/>
          <a:srcRect r="13655"/>
          <a:stretch/>
        </p:blipFill>
        <p:spPr>
          <a:xfrm>
            <a:off x="609600" y="2019300"/>
            <a:ext cx="1965960" cy="2743200"/>
          </a:xfrm>
          <a:prstGeom prst="rect">
            <a:avLst/>
          </a:prstGeom>
        </p:spPr>
      </p:pic>
    </p:spTree>
    <p:extLst>
      <p:ext uri="{BB962C8B-B14F-4D97-AF65-F5344CB8AC3E}">
        <p14:creationId xmlns:p14="http://schemas.microsoft.com/office/powerpoint/2010/main" val="913546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2452" name="Rectangle 4">
            <a:extLst>
              <a:ext uri="{FF2B5EF4-FFF2-40B4-BE49-F238E27FC236}">
                <a16:creationId xmlns:a16="http://schemas.microsoft.com/office/drawing/2014/main" id="{92FE1D12-587E-4559-B44C-D364279D8266}"/>
              </a:ext>
            </a:extLst>
          </p:cNvPr>
          <p:cNvSpPr>
            <a:spLocks noGrp="1" noChangeArrowheads="1"/>
          </p:cNvSpPr>
          <p:nvPr>
            <p:ph sz="half" idx="1"/>
          </p:nvPr>
        </p:nvSpPr>
        <p:spPr>
          <a:xfrm>
            <a:off x="609600" y="1828800"/>
            <a:ext cx="8610600" cy="1981200"/>
          </a:xfrm>
        </p:spPr>
        <p:txBody>
          <a:bodyPr/>
          <a:lstStyle/>
          <a:p>
            <a:pPr algn="just" eaLnBrk="1" hangingPunct="1">
              <a:lnSpc>
                <a:spcPct val="100000"/>
              </a:lnSpc>
              <a:spcBef>
                <a:spcPts val="0"/>
              </a:spcBef>
              <a:spcAft>
                <a:spcPts val="1200"/>
              </a:spcAft>
            </a:pPr>
            <a:r>
              <a:rPr lang="en-US" altLang="en-US" dirty="0"/>
              <a:t>By way of contrast however, </a:t>
            </a:r>
            <a:r>
              <a:rPr lang="en-US" altLang="en-US" sz="2800" b="1" dirty="0">
                <a:solidFill>
                  <a:srgbClr val="0000CC"/>
                </a:solidFill>
              </a:rPr>
              <a:t>we in the church, in our co-death with Christ, have died to the Law of Moses </a:t>
            </a:r>
            <a:r>
              <a:rPr lang="en-US" altLang="en-US" dirty="0"/>
              <a:t>and are now </a:t>
            </a:r>
            <a:r>
              <a:rPr lang="en-US" altLang="en-US" sz="2800" dirty="0"/>
              <a:t>empowered, </a:t>
            </a:r>
            <a:r>
              <a:rPr lang="en-US" altLang="en-US" sz="2800" i="1" dirty="0"/>
              <a:t>as we walk in the  Spirit</a:t>
            </a:r>
            <a:r>
              <a:rPr lang="en-US" altLang="en-US" sz="2800" dirty="0"/>
              <a:t>, so that Christ’s life may be lived through us (Galatians 2:19-20).</a:t>
            </a:r>
          </a:p>
        </p:txBody>
      </p:sp>
      <p:pic>
        <p:nvPicPr>
          <p:cNvPr id="30724" name="Picture 6" descr="Cross against sunset sky">
            <a:extLst>
              <a:ext uri="{FF2B5EF4-FFF2-40B4-BE49-F238E27FC236}">
                <a16:creationId xmlns:a16="http://schemas.microsoft.com/office/drawing/2014/main" id="{DB49DA59-D4EF-4D75-945F-9E21E1C49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1981200"/>
            <a:ext cx="2098506"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14E0053D-EB06-4DD3-A088-D915E178BF3B}"/>
              </a:ext>
            </a:extLst>
          </p:cNvPr>
          <p:cNvSpPr txBox="1">
            <a:spLocks noChangeArrowheads="1"/>
          </p:cNvSpPr>
          <p:nvPr/>
        </p:nvSpPr>
        <p:spPr bwMode="auto">
          <a:xfrm>
            <a:off x="3962400" y="685800"/>
            <a:ext cx="426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BY WAY OF REMINDER</a:t>
            </a:r>
          </a:p>
        </p:txBody>
      </p:sp>
      <p:sp>
        <p:nvSpPr>
          <p:cNvPr id="7" name="Text Box 4">
            <a:extLst>
              <a:ext uri="{FF2B5EF4-FFF2-40B4-BE49-F238E27FC236}">
                <a16:creationId xmlns:a16="http://schemas.microsoft.com/office/drawing/2014/main" id="{9C8401BE-ACD7-4029-A6A1-41E2FAF7788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2" name="Picture 1">
            <a:extLst>
              <a:ext uri="{FF2B5EF4-FFF2-40B4-BE49-F238E27FC236}">
                <a16:creationId xmlns:a16="http://schemas.microsoft.com/office/drawing/2014/main" id="{DD9AA8D7-8ADF-479B-B4FF-8FB16C3A87B5}"/>
              </a:ext>
            </a:extLst>
          </p:cNvPr>
          <p:cNvPicPr>
            <a:picLocks noChangeAspect="1"/>
          </p:cNvPicPr>
          <p:nvPr/>
        </p:nvPicPr>
        <p:blipFill>
          <a:blip r:embed="rId4"/>
          <a:stretch>
            <a:fillRect/>
          </a:stretch>
        </p:blipFill>
        <p:spPr>
          <a:xfrm>
            <a:off x="3657600" y="3810000"/>
            <a:ext cx="4876800" cy="2743200"/>
          </a:xfrm>
          <a:prstGeom prst="rect">
            <a:avLst/>
          </a:prstGeom>
          <a:ln>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29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02864" y="1143000"/>
            <a:ext cx="59862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General Overview</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Law True and Deep - Part I </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Background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5:21-48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C2A619E-2FCB-4E8B-8380-C6D6F362D8E9}"/>
              </a:ext>
            </a:extLst>
          </p:cNvPr>
          <p:cNvPicPr>
            <a:picLocks noChangeAspect="1"/>
          </p:cNvPicPr>
          <p:nvPr/>
        </p:nvPicPr>
        <p:blipFill>
          <a:blip r:embed="rId3"/>
          <a:stretch>
            <a:fillRect/>
          </a:stretch>
        </p:blipFill>
        <p:spPr>
          <a:xfrm>
            <a:off x="3200400" y="228600"/>
            <a:ext cx="5486400" cy="6400800"/>
          </a:xfrm>
          <a:prstGeom prst="rect">
            <a:avLst/>
          </a:prstGeom>
        </p:spPr>
      </p:pic>
      <p:pic>
        <p:nvPicPr>
          <p:cNvPr id="3" name="Picture 2">
            <a:extLst>
              <a:ext uri="{FF2B5EF4-FFF2-40B4-BE49-F238E27FC236}">
                <a16:creationId xmlns:a16="http://schemas.microsoft.com/office/drawing/2014/main" id="{F3755A4C-DDA1-451F-AB85-29DA396D865C}"/>
              </a:ext>
            </a:extLst>
          </p:cNvPr>
          <p:cNvPicPr>
            <a:picLocks noChangeAspect="1"/>
          </p:cNvPicPr>
          <p:nvPr/>
        </p:nvPicPr>
        <p:blipFill>
          <a:blip r:embed="rId4"/>
          <a:stretch>
            <a:fillRect/>
          </a:stretch>
        </p:blipFill>
        <p:spPr>
          <a:xfrm>
            <a:off x="4169361" y="1600200"/>
            <a:ext cx="3853278" cy="3657600"/>
          </a:xfrm>
          <a:prstGeom prst="rect">
            <a:avLst/>
          </a:prstGeom>
        </p:spPr>
      </p:pic>
    </p:spTree>
    <p:extLst>
      <p:ext uri="{BB962C8B-B14F-4D97-AF65-F5344CB8AC3E}">
        <p14:creationId xmlns:p14="http://schemas.microsoft.com/office/powerpoint/2010/main" val="295715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C7772FD-CBED-4D2E-A4F5-8036A966E878}"/>
              </a:ext>
            </a:extLst>
          </p:cNvPr>
          <p:cNvSpPr>
            <a:spLocks noGrp="1" noChangeArrowheads="1"/>
          </p:cNvSpPr>
          <p:nvPr>
            <p:ph idx="1"/>
          </p:nvPr>
        </p:nvSpPr>
        <p:spPr>
          <a:xfrm>
            <a:off x="1524000" y="1828800"/>
            <a:ext cx="9144000" cy="4724400"/>
          </a:xfrm>
        </p:spPr>
        <p:txBody>
          <a:bodyPr>
            <a:normAutofit/>
          </a:bodyPr>
          <a:lstStyle/>
          <a:p>
            <a:pPr algn="just" defTabSz="339725" eaLnBrk="1" hangingPunct="1">
              <a:lnSpc>
                <a:spcPct val="100000"/>
              </a:lnSpc>
              <a:spcBef>
                <a:spcPts val="0"/>
              </a:spcBef>
              <a:spcAft>
                <a:spcPts val="1800"/>
              </a:spcAft>
            </a:pPr>
            <a:r>
              <a:rPr lang="en-US" altLang="en-US" dirty="0"/>
              <a:t>In this portion of the Sermon on the Mount, Jesus says things about the Law of Moses that fall into these patterns:</a:t>
            </a:r>
          </a:p>
          <a:p>
            <a:pPr lvl="1" algn="just" defTabSz="339725" eaLnBrk="1" hangingPunct="1">
              <a:lnSpc>
                <a:spcPct val="100000"/>
              </a:lnSpc>
              <a:spcBef>
                <a:spcPts val="0"/>
              </a:spcBef>
              <a:spcAft>
                <a:spcPts val="1800"/>
              </a:spcAft>
              <a:buFont typeface="Calibri" panose="020F0502020204030204" pitchFamily="34" charset="0"/>
              <a:buChar char="̶"/>
            </a:pPr>
            <a:r>
              <a:rPr lang="en-US" altLang="en-US" sz="2800" b="1" dirty="0">
                <a:solidFill>
                  <a:srgbClr val="0000CC"/>
                </a:solidFill>
              </a:rPr>
              <a:t>“It was said…” </a:t>
            </a:r>
            <a:r>
              <a:rPr lang="en-US" altLang="en-US" sz="2800" dirty="0"/>
              <a:t>then</a:t>
            </a:r>
            <a:r>
              <a:rPr lang="en-US" altLang="en-US" sz="2800" b="1" dirty="0">
                <a:solidFill>
                  <a:srgbClr val="0000CC"/>
                </a:solidFill>
              </a:rPr>
              <a:t> “but I say to you…” </a:t>
            </a:r>
            <a:r>
              <a:rPr lang="en-US" altLang="en-US" sz="2800" dirty="0"/>
              <a:t>or</a:t>
            </a:r>
          </a:p>
          <a:p>
            <a:pPr lvl="1" algn="just" defTabSz="339725" eaLnBrk="1" hangingPunct="1">
              <a:lnSpc>
                <a:spcPct val="100000"/>
              </a:lnSpc>
              <a:spcBef>
                <a:spcPts val="0"/>
              </a:spcBef>
              <a:spcAft>
                <a:spcPts val="1800"/>
              </a:spcAft>
              <a:buFont typeface="Calibri" panose="020F0502020204030204" pitchFamily="34" charset="0"/>
              <a:buChar char="̶"/>
            </a:pPr>
            <a:r>
              <a:rPr lang="en-US" altLang="en-US" sz="2800" b="1" dirty="0">
                <a:solidFill>
                  <a:srgbClr val="0000CC"/>
                </a:solidFill>
              </a:rPr>
              <a:t>“You have heard that the ancients were told…” </a:t>
            </a:r>
            <a:r>
              <a:rPr lang="en-US" altLang="en-US" sz="2800" dirty="0"/>
              <a:t>or </a:t>
            </a:r>
          </a:p>
          <a:p>
            <a:pPr lvl="1" algn="just" defTabSz="339725" eaLnBrk="1" hangingPunct="1">
              <a:lnSpc>
                <a:spcPct val="100000"/>
              </a:lnSpc>
              <a:spcBef>
                <a:spcPts val="0"/>
              </a:spcBef>
              <a:spcAft>
                <a:spcPts val="1800"/>
              </a:spcAft>
              <a:buFont typeface="Calibri" panose="020F0502020204030204" pitchFamily="34" charset="0"/>
              <a:buChar char="̶"/>
            </a:pPr>
            <a:r>
              <a:rPr lang="en-US" altLang="en-US" sz="2800" b="1" dirty="0">
                <a:solidFill>
                  <a:srgbClr val="0000CC"/>
                </a:solidFill>
              </a:rPr>
              <a:t>“You have heard that it was said…” </a:t>
            </a:r>
            <a:r>
              <a:rPr lang="en-US" altLang="en-US" sz="2800" dirty="0"/>
              <a:t>or</a:t>
            </a:r>
          </a:p>
          <a:p>
            <a:pPr lvl="1" algn="just" defTabSz="339725" eaLnBrk="1" hangingPunct="1">
              <a:lnSpc>
                <a:spcPct val="100000"/>
              </a:lnSpc>
              <a:spcBef>
                <a:spcPts val="0"/>
              </a:spcBef>
              <a:spcAft>
                <a:spcPts val="1800"/>
              </a:spcAft>
              <a:buFont typeface="Calibri" panose="020F0502020204030204" pitchFamily="34" charset="0"/>
              <a:buChar char="̶"/>
            </a:pPr>
            <a:r>
              <a:rPr lang="en-US" altLang="en-US" sz="2800" b="1" dirty="0">
                <a:solidFill>
                  <a:srgbClr val="0000CC"/>
                </a:solidFill>
              </a:rPr>
              <a:t>“It was said…” </a:t>
            </a:r>
            <a:r>
              <a:rPr lang="en-US" altLang="en-US" sz="2800" dirty="0"/>
              <a:t>then </a:t>
            </a:r>
            <a:r>
              <a:rPr lang="en-US" altLang="en-US" sz="2800" b="1" dirty="0">
                <a:solidFill>
                  <a:srgbClr val="0000CC"/>
                </a:solidFill>
              </a:rPr>
              <a:t>“but I say to you…”</a:t>
            </a:r>
          </a:p>
        </p:txBody>
      </p:sp>
      <p:sp>
        <p:nvSpPr>
          <p:cNvPr id="5" name="Rectangle 2">
            <a:extLst>
              <a:ext uri="{FF2B5EF4-FFF2-40B4-BE49-F238E27FC236}">
                <a16:creationId xmlns:a16="http://schemas.microsoft.com/office/drawing/2014/main" id="{61609DA9-688D-47BB-A482-A32773BFA6CC}"/>
              </a:ext>
            </a:extLst>
          </p:cNvPr>
          <p:cNvSpPr txBox="1">
            <a:spLocks noChangeArrowheads="1"/>
          </p:cNvSpPr>
          <p:nvPr/>
        </p:nvSpPr>
        <p:spPr bwMode="auto">
          <a:xfrm>
            <a:off x="3962400" y="685800"/>
            <a:ext cx="426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The Law True and Deep </a:t>
            </a:r>
            <a:r>
              <a:rPr lang="en-US" altLang="en-US" sz="2400" b="1" dirty="0">
                <a:solidFill>
                  <a:srgbClr val="0000CC"/>
                </a:solidFill>
                <a:ea typeface="+mn-ea"/>
              </a:rPr>
              <a:t>Matthew 5:21-48</a:t>
            </a:r>
            <a:endParaRPr lang="en-US" altLang="en-US" sz="3200" b="1" dirty="0">
              <a:solidFill>
                <a:srgbClr val="0000CC"/>
              </a:solidFill>
              <a:ea typeface="+mn-ea"/>
            </a:endParaRPr>
          </a:p>
        </p:txBody>
      </p:sp>
      <p:sp>
        <p:nvSpPr>
          <p:cNvPr id="6" name="Text Box 4">
            <a:extLst>
              <a:ext uri="{FF2B5EF4-FFF2-40B4-BE49-F238E27FC236}">
                <a16:creationId xmlns:a16="http://schemas.microsoft.com/office/drawing/2014/main" id="{C333DA26-DC41-48C5-8C57-69C59EA992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Tree>
    <p:extLst>
      <p:ext uri="{BB962C8B-B14F-4D97-AF65-F5344CB8AC3E}">
        <p14:creationId xmlns:p14="http://schemas.microsoft.com/office/powerpoint/2010/main" val="726786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09570DE3-6138-4DB9-9BE7-8D08BE5D9A34}"/>
              </a:ext>
            </a:extLst>
          </p:cNvPr>
          <p:cNvSpPr>
            <a:spLocks noGrp="1" noChangeArrowheads="1"/>
          </p:cNvSpPr>
          <p:nvPr>
            <p:ph sz="half" idx="1"/>
          </p:nvPr>
        </p:nvSpPr>
        <p:spPr>
          <a:xfrm>
            <a:off x="609600" y="1829357"/>
            <a:ext cx="10972800" cy="1599644"/>
          </a:xfrm>
        </p:spPr>
        <p:txBody>
          <a:bodyPr/>
          <a:lstStyle/>
          <a:p>
            <a:pPr algn="just" eaLnBrk="1" hangingPunct="1">
              <a:lnSpc>
                <a:spcPct val="100000"/>
              </a:lnSpc>
            </a:pPr>
            <a:r>
              <a:rPr lang="en-US" altLang="en-US" sz="2800" dirty="0"/>
              <a:t>The Scribes and Pharisees who Jesus mentioned in verse 20, along with other Jewish religious leaders, </a:t>
            </a:r>
            <a:r>
              <a:rPr lang="en-US" altLang="en-US" sz="2800" b="1" dirty="0">
                <a:solidFill>
                  <a:srgbClr val="0000CC"/>
                </a:solidFill>
              </a:rPr>
              <a:t>nullified the Law of Moses by reducing its application in some places, or adding to it in others.</a:t>
            </a:r>
          </a:p>
        </p:txBody>
      </p:sp>
      <p:sp>
        <p:nvSpPr>
          <p:cNvPr id="7" name="Rectangle 2">
            <a:extLst>
              <a:ext uri="{FF2B5EF4-FFF2-40B4-BE49-F238E27FC236}">
                <a16:creationId xmlns:a16="http://schemas.microsoft.com/office/drawing/2014/main" id="{31D8EB0C-0BAF-496E-85A0-0B3ED92A84CD}"/>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contrasted with the Scribes &amp; Pharisees</a:t>
            </a:r>
          </a:p>
          <a:p>
            <a:r>
              <a:rPr lang="en-US" altLang="en-US" sz="2400" b="1" dirty="0">
                <a:solidFill>
                  <a:srgbClr val="0000CC"/>
                </a:solidFill>
                <a:ea typeface="+mn-ea"/>
              </a:rPr>
              <a:t>Matthew 5:20-48 </a:t>
            </a:r>
          </a:p>
        </p:txBody>
      </p:sp>
      <p:sp>
        <p:nvSpPr>
          <p:cNvPr id="8" name="Text Box 4">
            <a:extLst>
              <a:ext uri="{FF2B5EF4-FFF2-40B4-BE49-F238E27FC236}">
                <a16:creationId xmlns:a16="http://schemas.microsoft.com/office/drawing/2014/main" id="{F07AF745-2AB9-4580-B631-FDE18E4AA2C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11" name="Picture 10">
            <a:extLst>
              <a:ext uri="{FF2B5EF4-FFF2-40B4-BE49-F238E27FC236}">
                <a16:creationId xmlns:a16="http://schemas.microsoft.com/office/drawing/2014/main" id="{D31639F0-C6B6-4FEE-B474-0753B2FCBF2F}"/>
              </a:ext>
            </a:extLst>
          </p:cNvPr>
          <p:cNvPicPr>
            <a:picLocks noChangeAspect="1"/>
          </p:cNvPicPr>
          <p:nvPr/>
        </p:nvPicPr>
        <p:blipFill>
          <a:blip r:embed="rId3"/>
          <a:stretch>
            <a:fillRect/>
          </a:stretch>
        </p:blipFill>
        <p:spPr>
          <a:xfrm>
            <a:off x="3373901" y="3703320"/>
            <a:ext cx="5444198" cy="2743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29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02864" y="1143000"/>
            <a:ext cx="59862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General Overview</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Law True and Deep - Part I </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Background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5:21-48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4">
            <a:extLst>
              <a:ext uri="{FF2B5EF4-FFF2-40B4-BE49-F238E27FC236}">
                <a16:creationId xmlns:a16="http://schemas.microsoft.com/office/drawing/2014/main" id="{E0259318-8A33-47E6-AE2A-70438A179DBC}"/>
              </a:ext>
            </a:extLst>
          </p:cNvPr>
          <p:cNvSpPr>
            <a:spLocks noGrp="1" noChangeArrowheads="1"/>
          </p:cNvSpPr>
          <p:nvPr>
            <p:ph sz="half" idx="1"/>
          </p:nvPr>
        </p:nvSpPr>
        <p:spPr>
          <a:xfrm>
            <a:off x="609600" y="1828801"/>
            <a:ext cx="10972800" cy="1666875"/>
          </a:xfrm>
        </p:spPr>
        <p:txBody>
          <a:bodyPr/>
          <a:lstStyle/>
          <a:p>
            <a:pPr algn="just" eaLnBrk="1" hangingPunct="1">
              <a:lnSpc>
                <a:spcPct val="100000"/>
              </a:lnSpc>
            </a:pPr>
            <a:r>
              <a:rPr lang="en-US" altLang="en-US" sz="2800" b="1" dirty="0">
                <a:solidFill>
                  <a:srgbClr val="0000CC"/>
                </a:solidFill>
              </a:rPr>
              <a:t>Jesus made the Law of Moses apply to the whole person</a:t>
            </a:r>
            <a:r>
              <a:rPr lang="en-US" altLang="en-US" sz="2800" dirty="0"/>
              <a:t>, all the way from the heart and thoughts, to all of the outward expressions and even in the relationships between Jews, and with God.</a:t>
            </a:r>
          </a:p>
        </p:txBody>
      </p:sp>
      <p:sp>
        <p:nvSpPr>
          <p:cNvPr id="8" name="Rectangle 2">
            <a:extLst>
              <a:ext uri="{FF2B5EF4-FFF2-40B4-BE49-F238E27FC236}">
                <a16:creationId xmlns:a16="http://schemas.microsoft.com/office/drawing/2014/main" id="{AF8209DB-3AE1-43A2-9A5A-4FAF5B844048}"/>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contrasted with the Scribes &amp; Pharisees</a:t>
            </a:r>
          </a:p>
          <a:p>
            <a:r>
              <a:rPr lang="en-US" altLang="en-US" sz="2400" b="1" dirty="0">
                <a:solidFill>
                  <a:srgbClr val="0000CC"/>
                </a:solidFill>
                <a:ea typeface="+mn-ea"/>
              </a:rPr>
              <a:t>Matthew 5:20-48 </a:t>
            </a:r>
          </a:p>
        </p:txBody>
      </p:sp>
      <p:sp>
        <p:nvSpPr>
          <p:cNvPr id="9" name="Text Box 4">
            <a:extLst>
              <a:ext uri="{FF2B5EF4-FFF2-40B4-BE49-F238E27FC236}">
                <a16:creationId xmlns:a16="http://schemas.microsoft.com/office/drawing/2014/main" id="{6CAD24D8-B43D-4067-B75E-23C12F695F9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3" name="Picture 2">
            <a:extLst>
              <a:ext uri="{FF2B5EF4-FFF2-40B4-BE49-F238E27FC236}">
                <a16:creationId xmlns:a16="http://schemas.microsoft.com/office/drawing/2014/main" id="{BB150FEE-CA1E-49B7-A343-305BE26C9B01}"/>
              </a:ext>
            </a:extLst>
          </p:cNvPr>
          <p:cNvPicPr>
            <a:picLocks noChangeAspect="1"/>
          </p:cNvPicPr>
          <p:nvPr/>
        </p:nvPicPr>
        <p:blipFill>
          <a:blip r:embed="rId3"/>
          <a:stretch>
            <a:fillRect/>
          </a:stretch>
        </p:blipFill>
        <p:spPr>
          <a:xfrm>
            <a:off x="4205950" y="3657600"/>
            <a:ext cx="3780103"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1447245"/>
          </a:xfrm>
        </p:spPr>
        <p:txBody>
          <a:bodyPr/>
          <a:lstStyle/>
          <a:p>
            <a:pPr marL="457200" indent="-457200" algn="just" eaLnBrk="1" hangingPunct="1">
              <a:lnSpc>
                <a:spcPct val="100000"/>
              </a:lnSpc>
              <a:buFont typeface="+mj-lt"/>
              <a:buAutoNum type="arabicPeriod"/>
            </a:pPr>
            <a:r>
              <a:rPr lang="en-US" altLang="en-US" sz="2800" dirty="0"/>
              <a:t>Jesus will quote an Old Testament passage or two and include those laws that require full heart-level and even relationship compliance.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a:p>
            <a:r>
              <a:rPr lang="en-US" altLang="en-US" sz="2400" b="1" dirty="0">
                <a:solidFill>
                  <a:srgbClr val="0000CC"/>
                </a:solidFill>
                <a:ea typeface="+mn-ea"/>
              </a:rPr>
              <a:t>Matthew 5:21-48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7" name="Picture 6">
            <a:extLst>
              <a:ext uri="{FF2B5EF4-FFF2-40B4-BE49-F238E27FC236}">
                <a16:creationId xmlns:a16="http://schemas.microsoft.com/office/drawing/2014/main" id="{C2321062-4570-466F-9833-ED764E42DD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45011" y="3886200"/>
            <a:ext cx="4101981" cy="2743200"/>
          </a:xfrm>
          <a:prstGeom prst="round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2133045"/>
          </a:xfrm>
        </p:spPr>
        <p:txBody>
          <a:bodyPr/>
          <a:lstStyle/>
          <a:p>
            <a:pPr marL="457200" indent="-457200" algn="just" eaLnBrk="1" hangingPunct="1">
              <a:lnSpc>
                <a:spcPct val="100000"/>
              </a:lnSpc>
              <a:buFont typeface="+mj-lt"/>
              <a:buAutoNum type="arabicPeriod" startAt="2"/>
            </a:pPr>
            <a:r>
              <a:rPr lang="en-US" altLang="en-US" sz="2800" dirty="0"/>
              <a:t>Jesus will quote an Old Testament passage along with one of the traditions that have been added to the Law of Moses, and then correct the tradition by taking the application deeper and/or back to the original intent of the Law of Moses.</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a:p>
            <a:r>
              <a:rPr lang="en-US" altLang="en-US" sz="2400" b="1" dirty="0">
                <a:solidFill>
                  <a:srgbClr val="0000CC"/>
                </a:solidFill>
                <a:ea typeface="+mn-ea"/>
              </a:rPr>
              <a:t>Matthew 5:21-48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8" name="Picture 7">
            <a:extLst>
              <a:ext uri="{FF2B5EF4-FFF2-40B4-BE49-F238E27FC236}">
                <a16:creationId xmlns:a16="http://schemas.microsoft.com/office/drawing/2014/main" id="{ABDCC1C1-EEC7-497D-B219-4FA46BC23E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45011" y="3886200"/>
            <a:ext cx="4101981" cy="2743200"/>
          </a:xfrm>
          <a:prstGeom prst="roundRect">
            <a:avLst/>
          </a:prstGeom>
        </p:spPr>
      </p:pic>
    </p:spTree>
    <p:extLst>
      <p:ext uri="{BB962C8B-B14F-4D97-AF65-F5344CB8AC3E}">
        <p14:creationId xmlns:p14="http://schemas.microsoft.com/office/powerpoint/2010/main" val="977156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1098901"/>
          </a:xfrm>
        </p:spPr>
        <p:txBody>
          <a:bodyPr/>
          <a:lstStyle/>
          <a:p>
            <a:pPr algn="just" eaLnBrk="1" hangingPunct="1">
              <a:lnSpc>
                <a:spcPct val="100000"/>
              </a:lnSpc>
            </a:pPr>
            <a:r>
              <a:rPr lang="en-US" altLang="en-US" sz="2800" dirty="0"/>
              <a:t>In both instances, Jesus will say something that His listeners will find shocking!</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a:p>
            <a:r>
              <a:rPr lang="en-US" altLang="en-US" sz="2400" b="1" dirty="0">
                <a:solidFill>
                  <a:srgbClr val="0000CC"/>
                </a:solidFill>
                <a:ea typeface="+mn-ea"/>
              </a:rPr>
              <a:t>Matthew 5:21-48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12" name="Picture 11">
            <a:extLst>
              <a:ext uri="{FF2B5EF4-FFF2-40B4-BE49-F238E27FC236}">
                <a16:creationId xmlns:a16="http://schemas.microsoft.com/office/drawing/2014/main" id="{DB0CA3BF-8551-4E8A-87EE-04C27DFB1A21}"/>
              </a:ext>
            </a:extLst>
          </p:cNvPr>
          <p:cNvPicPr>
            <a:picLocks noChangeAspect="1"/>
          </p:cNvPicPr>
          <p:nvPr/>
        </p:nvPicPr>
        <p:blipFill>
          <a:blip r:embed="rId3"/>
          <a:stretch>
            <a:fillRect/>
          </a:stretch>
        </p:blipFill>
        <p:spPr>
          <a:xfrm>
            <a:off x="4254501" y="2895600"/>
            <a:ext cx="3682999" cy="3200400"/>
          </a:xfrm>
          <a:prstGeom prst="rect">
            <a:avLst/>
          </a:prstGeom>
        </p:spPr>
      </p:pic>
      <p:pic>
        <p:nvPicPr>
          <p:cNvPr id="13" name="Picture 12">
            <a:extLst>
              <a:ext uri="{FF2B5EF4-FFF2-40B4-BE49-F238E27FC236}">
                <a16:creationId xmlns:a16="http://schemas.microsoft.com/office/drawing/2014/main" id="{C6BF94B8-6F86-4F8C-B177-F3E3EC764465}"/>
              </a:ext>
            </a:extLst>
          </p:cNvPr>
          <p:cNvPicPr>
            <a:picLocks noChangeAspect="1"/>
          </p:cNvPicPr>
          <p:nvPr/>
        </p:nvPicPr>
        <p:blipFill>
          <a:blip r:embed="rId4"/>
          <a:stretch>
            <a:fillRect/>
          </a:stretch>
        </p:blipFill>
        <p:spPr>
          <a:xfrm>
            <a:off x="3392322" y="2928257"/>
            <a:ext cx="5407357" cy="3200400"/>
          </a:xfrm>
          <a:prstGeom prst="rect">
            <a:avLst/>
          </a:prstGeom>
        </p:spPr>
      </p:pic>
    </p:spTree>
    <p:extLst>
      <p:ext uri="{BB962C8B-B14F-4D97-AF65-F5344CB8AC3E}">
        <p14:creationId xmlns:p14="http://schemas.microsoft.com/office/powerpoint/2010/main" val="245538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7"/>
            <a:ext cx="8382000" cy="3657600"/>
          </a:xfrm>
        </p:spPr>
        <p:txBody>
          <a:bodyPr>
            <a:normAutofit fontScale="92500"/>
          </a:bodyPr>
          <a:lstStyle/>
          <a:p>
            <a:pPr algn="just" eaLnBrk="1" hangingPunct="1">
              <a:lnSpc>
                <a:spcPct val="100000"/>
              </a:lnSpc>
            </a:pPr>
            <a:r>
              <a:rPr lang="en-US" altLang="en-US" dirty="0"/>
              <a:t>Jesus sometimes used *</a:t>
            </a:r>
            <a:r>
              <a:rPr lang="en-US" altLang="en-US" b="1" u="sng" dirty="0">
                <a:solidFill>
                  <a:srgbClr val="0000CC"/>
                </a:solidFill>
              </a:rPr>
              <a:t>hyperbole</a:t>
            </a:r>
            <a:r>
              <a:rPr lang="en-US" altLang="en-US" dirty="0"/>
              <a:t> in His expressions in this passage, and elsewhere in the Sermon on the Mount, for the sake of emphasis and as an aid to memory.</a:t>
            </a:r>
            <a:endParaRPr lang="en-US" altLang="en-US" sz="2800" dirty="0"/>
          </a:p>
          <a:p>
            <a:pPr marL="0" lvl="1" indent="0" algn="just" eaLnBrk="1" hangingPunct="1">
              <a:lnSpc>
                <a:spcPct val="100000"/>
              </a:lnSpc>
              <a:buNone/>
            </a:pPr>
            <a:endParaRPr lang="en-US" altLang="en-US" sz="2800" dirty="0">
              <a:cs typeface="Calibri" panose="020F0502020204030204" pitchFamily="34" charset="0"/>
            </a:endParaRPr>
          </a:p>
          <a:p>
            <a:pPr marL="0" lvl="1" indent="0" algn="just" eaLnBrk="1" hangingPunct="1">
              <a:lnSpc>
                <a:spcPct val="100000"/>
              </a:lnSpc>
              <a:buNone/>
            </a:pPr>
            <a:endParaRPr lang="en-US" altLang="en-US" sz="2800" dirty="0">
              <a:cs typeface="Calibri" panose="020F0502020204030204" pitchFamily="34" charset="0"/>
            </a:endParaRPr>
          </a:p>
          <a:p>
            <a:pPr marL="230188" lvl="1" indent="-230188" algn="just" eaLnBrk="1" hangingPunct="1">
              <a:lnSpc>
                <a:spcPct val="100000"/>
              </a:lnSpc>
              <a:buNone/>
            </a:pPr>
            <a:r>
              <a:rPr lang="en-US" altLang="en-US" sz="2800" dirty="0">
                <a:cs typeface="Calibri" panose="020F0502020204030204" pitchFamily="34" charset="0"/>
              </a:rPr>
              <a:t>*	</a:t>
            </a:r>
            <a:r>
              <a:rPr lang="en-US" altLang="en-US" sz="2800" b="1" u="sng" dirty="0">
                <a:solidFill>
                  <a:srgbClr val="0000CC"/>
                </a:solidFill>
              </a:rPr>
              <a:t>hyperbole</a:t>
            </a:r>
            <a:r>
              <a:rPr lang="en-US" altLang="en-US" sz="2800" dirty="0">
                <a:cs typeface="Calibri" panose="020F0502020204030204" pitchFamily="34" charset="0"/>
              </a:rPr>
              <a:t> an </a:t>
            </a:r>
            <a:r>
              <a:rPr lang="en-US" altLang="en-US" sz="2800" b="1" u="sng" dirty="0">
                <a:solidFill>
                  <a:srgbClr val="0000CC"/>
                </a:solidFill>
              </a:rPr>
              <a:t>obvious</a:t>
            </a:r>
            <a:r>
              <a:rPr lang="en-US" altLang="en-US" sz="2800" dirty="0">
                <a:cs typeface="Calibri" panose="020F0502020204030204" pitchFamily="34" charset="0"/>
              </a:rPr>
              <a:t> and </a:t>
            </a:r>
            <a:r>
              <a:rPr lang="en-US" altLang="en-US" sz="2800" b="1" u="sng" dirty="0">
                <a:solidFill>
                  <a:srgbClr val="0000CC"/>
                </a:solidFill>
              </a:rPr>
              <a:t>intentional</a:t>
            </a:r>
            <a:r>
              <a:rPr lang="en-US" altLang="en-US" sz="2800" dirty="0">
                <a:cs typeface="Calibri" panose="020F0502020204030204" pitchFamily="34" charset="0"/>
              </a:rPr>
              <a:t> </a:t>
            </a:r>
            <a:r>
              <a:rPr lang="en-US" altLang="en-US" sz="2800" dirty="0"/>
              <a:t>exaggeration used for stress or emphasis; not intended to be taken literally…i.e. </a:t>
            </a:r>
            <a:r>
              <a:rPr lang="en-US" altLang="en-US" sz="2800" i="1" dirty="0"/>
              <a:t>I’m so hungry, I could eat a horse.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Used Hyperbole</a:t>
            </a:r>
          </a:p>
          <a:p>
            <a:r>
              <a:rPr lang="en-US" altLang="en-US" sz="2400" b="1" dirty="0">
                <a:solidFill>
                  <a:srgbClr val="0000CC"/>
                </a:solidFill>
                <a:ea typeface="+mn-ea"/>
              </a:rPr>
              <a:t>Matthew 5:21-26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7" name="Picture 9" descr="Sermon Of The Beatitudes_Tissot">
            <a:extLst>
              <a:ext uri="{FF2B5EF4-FFF2-40B4-BE49-F238E27FC236}">
                <a16:creationId xmlns:a16="http://schemas.microsoft.com/office/drawing/2014/main" id="{F5DC4841-03F8-4791-AE0B-51FF15D4B01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9189720" y="1905000"/>
            <a:ext cx="239268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385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4357358"/>
          </a:xfrm>
        </p:spPr>
        <p:txBody>
          <a:bodyPr>
            <a:normAutofit/>
          </a:bodyPr>
          <a:lstStyle/>
          <a:p>
            <a:pPr algn="just" eaLnBrk="1" hangingPunct="1">
              <a:lnSpc>
                <a:spcPct val="100000"/>
              </a:lnSpc>
              <a:spcBef>
                <a:spcPts val="0"/>
              </a:spcBef>
              <a:spcAft>
                <a:spcPts val="1800"/>
              </a:spcAft>
            </a:pPr>
            <a:r>
              <a:rPr lang="en-US" altLang="en-US" dirty="0"/>
              <a:t>Recognizing the use of </a:t>
            </a:r>
            <a:r>
              <a:rPr lang="en-US" altLang="en-US" b="1" u="sng" dirty="0">
                <a:solidFill>
                  <a:srgbClr val="0000CC"/>
                </a:solidFill>
              </a:rPr>
              <a:t>hyperbole</a:t>
            </a:r>
            <a:r>
              <a:rPr lang="en-US" altLang="en-US" dirty="0"/>
              <a:t> is important in literal, grammatical, historical, interpretation because a failure to do so could lead to serious problems like:</a:t>
            </a:r>
          </a:p>
          <a:p>
            <a:pPr marL="914400" lvl="1" indent="-457200" eaLnBrk="1" hangingPunct="1">
              <a:lnSpc>
                <a:spcPct val="100000"/>
              </a:lnSpc>
              <a:spcBef>
                <a:spcPts val="0"/>
              </a:spcBef>
              <a:spcAft>
                <a:spcPts val="1800"/>
              </a:spcAft>
              <a:buFont typeface="Courier New" panose="02070309020205020404" pitchFamily="49" charset="0"/>
              <a:buChar char="-"/>
            </a:pPr>
            <a:r>
              <a:rPr lang="en-US" altLang="en-US" sz="2800" dirty="0"/>
              <a:t>Plucking out your eye</a:t>
            </a:r>
          </a:p>
          <a:p>
            <a:pPr marL="914400" lvl="1" indent="-457200" eaLnBrk="1" hangingPunct="1">
              <a:lnSpc>
                <a:spcPct val="100000"/>
              </a:lnSpc>
              <a:spcBef>
                <a:spcPts val="0"/>
              </a:spcBef>
              <a:spcAft>
                <a:spcPts val="1800"/>
              </a:spcAft>
              <a:buFont typeface="Courier New" panose="02070309020205020404" pitchFamily="49" charset="0"/>
              <a:buChar char="-"/>
            </a:pPr>
            <a:r>
              <a:rPr lang="en-US" altLang="en-US" sz="2800" dirty="0"/>
              <a:t>Cutting off your foot</a:t>
            </a:r>
          </a:p>
          <a:p>
            <a:pPr marL="914400" lvl="1" indent="-457200" eaLnBrk="1" hangingPunct="1">
              <a:lnSpc>
                <a:spcPct val="100000"/>
              </a:lnSpc>
              <a:spcBef>
                <a:spcPts val="0"/>
              </a:spcBef>
              <a:spcAft>
                <a:spcPts val="1800"/>
              </a:spcAft>
              <a:buFont typeface="Courier New" panose="02070309020205020404" pitchFamily="49" charset="0"/>
              <a:buChar char="-"/>
            </a:pPr>
            <a:r>
              <a:rPr lang="en-US" altLang="en-US" sz="2800" dirty="0"/>
              <a:t>Developing crazy doctrine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Used Hyperbole</a:t>
            </a:r>
          </a:p>
          <a:p>
            <a:r>
              <a:rPr lang="en-US" altLang="en-US" sz="2400" b="1" dirty="0">
                <a:solidFill>
                  <a:srgbClr val="0000CC"/>
                </a:solidFill>
                <a:ea typeface="+mn-ea"/>
              </a:rPr>
              <a:t>Matthew 5:21-26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8" name="Picture 20" descr="fingers indicating nuts or negative_animated">
            <a:extLst>
              <a:ext uri="{FF2B5EF4-FFF2-40B4-BE49-F238E27FC236}">
                <a16:creationId xmlns:a16="http://schemas.microsoft.com/office/drawing/2014/main" id="{1E9A5D83-423B-496C-8219-A6EF9787AD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599" y="3414486"/>
            <a:ext cx="311920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5062FF-A40B-448E-BECB-311594B16495}"/>
              </a:ext>
            </a:extLst>
          </p:cNvPr>
          <p:cNvPicPr>
            <a:picLocks noChangeAspect="1"/>
          </p:cNvPicPr>
          <p:nvPr/>
        </p:nvPicPr>
        <p:blipFill>
          <a:blip r:embed="rId4"/>
          <a:stretch>
            <a:fillRect/>
          </a:stretch>
        </p:blipFill>
        <p:spPr>
          <a:xfrm>
            <a:off x="7086600" y="3352800"/>
            <a:ext cx="3119205" cy="2819400"/>
          </a:xfrm>
          <a:prstGeom prst="rect">
            <a:avLst/>
          </a:prstGeom>
        </p:spPr>
      </p:pic>
      <p:pic>
        <p:nvPicPr>
          <p:cNvPr id="9" name="Picture 7" descr="eyeball in hand">
            <a:extLst>
              <a:ext uri="{FF2B5EF4-FFF2-40B4-BE49-F238E27FC236}">
                <a16:creationId xmlns:a16="http://schemas.microsoft.com/office/drawing/2014/main" id="{4522B91D-37DB-4928-8E5A-B4FEB805F4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429000"/>
            <a:ext cx="311920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1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1371600" y="1829356"/>
            <a:ext cx="9448800" cy="1294844"/>
          </a:xfrm>
        </p:spPr>
        <p:txBody>
          <a:bodyPr>
            <a:noAutofit/>
          </a:bodyPr>
          <a:lstStyle/>
          <a:p>
            <a:pPr algn="just" eaLnBrk="1" hangingPunct="1">
              <a:lnSpc>
                <a:spcPct val="100000"/>
              </a:lnSpc>
            </a:pPr>
            <a:r>
              <a:rPr lang="en-US" altLang="en-US" dirty="0"/>
              <a:t>It is important to recognize hyperbole in order to draw the right conclusion and to keep us out of the </a:t>
            </a:r>
            <a:r>
              <a:rPr lang="en-US" dirty="0"/>
              <a:t>emergency ward</a:t>
            </a:r>
            <a:r>
              <a:rPr lang="en-US" altLang="en-US" dirty="0"/>
              <a:t>!</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Used Hyperbole</a:t>
            </a:r>
          </a:p>
          <a:p>
            <a:r>
              <a:rPr lang="en-US" altLang="en-US" sz="2400" b="1" dirty="0">
                <a:solidFill>
                  <a:srgbClr val="0000CC"/>
                </a:solidFill>
                <a:ea typeface="+mn-ea"/>
              </a:rPr>
              <a:t>Matthew 5:21-26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10" name="Picture 4" descr="Speck+out+of+your+eye">
            <a:extLst>
              <a:ext uri="{FF2B5EF4-FFF2-40B4-BE49-F238E27FC236}">
                <a16:creationId xmlns:a16="http://schemas.microsoft.com/office/drawing/2014/main" id="{06D95A22-E928-45B7-BA28-BE8DD184B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223"/>
          <a:stretch>
            <a:fillRect/>
          </a:stretch>
        </p:blipFill>
        <p:spPr bwMode="auto">
          <a:xfrm>
            <a:off x="2426789" y="3124200"/>
            <a:ext cx="3271520"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8yoGJH_iStock_000001058404XSmall">
            <a:extLst>
              <a:ext uri="{FF2B5EF4-FFF2-40B4-BE49-F238E27FC236}">
                <a16:creationId xmlns:a16="http://schemas.microsoft.com/office/drawing/2014/main" id="{1263881E-10AE-458D-A405-457CFA176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131"/>
          <a:stretch>
            <a:fillRect/>
          </a:stretch>
        </p:blipFill>
        <p:spPr bwMode="auto">
          <a:xfrm>
            <a:off x="6477000" y="3124200"/>
            <a:ext cx="3271520" cy="3200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044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2437844"/>
          </a:xfrm>
        </p:spPr>
        <p:txBody>
          <a:bodyPr>
            <a:normAutofit/>
          </a:bodyPr>
          <a:lstStyle/>
          <a:p>
            <a:pPr algn="just" eaLnBrk="1" hangingPunct="1">
              <a:lnSpc>
                <a:spcPct val="100000"/>
              </a:lnSpc>
              <a:spcBef>
                <a:spcPts val="0"/>
              </a:spcBef>
              <a:spcAft>
                <a:spcPts val="1200"/>
              </a:spcAft>
            </a:pPr>
            <a:r>
              <a:rPr lang="en-US" altLang="en-US" sz="2800" dirty="0"/>
              <a:t>In Matthew 5:22, 29-30, Jesus uses the Greek word, </a:t>
            </a:r>
            <a:r>
              <a:rPr lang="en-US" altLang="en-US" b="1" dirty="0">
                <a:solidFill>
                  <a:srgbClr val="0000CC"/>
                </a:solidFill>
              </a:rPr>
              <a:t>“Gehenna” </a:t>
            </a:r>
            <a:r>
              <a:rPr lang="en-US" altLang="en-US" sz="2800" dirty="0"/>
              <a:t>(cf. Mark) which is translated </a:t>
            </a:r>
            <a:r>
              <a:rPr lang="en-US" altLang="en-US" b="1" dirty="0">
                <a:solidFill>
                  <a:srgbClr val="0000CC"/>
                </a:solidFill>
              </a:rPr>
              <a:t>‘hell’ </a:t>
            </a:r>
            <a:r>
              <a:rPr lang="en-US" altLang="en-US" sz="2800" dirty="0"/>
              <a:t>in most English Bibles. </a:t>
            </a:r>
            <a:r>
              <a:rPr lang="en-US" altLang="en-US" b="1" dirty="0">
                <a:solidFill>
                  <a:srgbClr val="0000CC"/>
                </a:solidFill>
              </a:rPr>
              <a:t>“Gehenna” </a:t>
            </a:r>
            <a:r>
              <a:rPr lang="en-US" altLang="en-US" sz="2800" dirty="0"/>
              <a:t>means ‘valley of Hinnom’, referring to a valley situated just south of Jerusalem.</a:t>
            </a:r>
          </a:p>
          <a:p>
            <a:pPr algn="just" eaLnBrk="1" hangingPunct="1">
              <a:lnSpc>
                <a:spcPct val="100000"/>
              </a:lnSpc>
              <a:spcBef>
                <a:spcPts val="0"/>
              </a:spcBef>
              <a:spcAft>
                <a:spcPts val="1200"/>
              </a:spcAft>
            </a:pPr>
            <a:r>
              <a:rPr lang="en-US" altLang="en-US" sz="2800" dirty="0"/>
              <a:t>It is used only once in the Gospel of Luke and once in the Epistle of James, written by the Lord’s brother.</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Word for ‘Hell’ </a:t>
            </a:r>
          </a:p>
          <a:p>
            <a:r>
              <a:rPr lang="en-US" altLang="en-US" sz="2400" b="1" dirty="0">
                <a:solidFill>
                  <a:srgbClr val="0000CC"/>
                </a:solidFill>
                <a:ea typeface="+mn-ea"/>
              </a:rPr>
              <a:t>Matthew 5:21-32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3" name="Picture 2">
            <a:extLst>
              <a:ext uri="{FF2B5EF4-FFF2-40B4-BE49-F238E27FC236}">
                <a16:creationId xmlns:a16="http://schemas.microsoft.com/office/drawing/2014/main" id="{22EFE77E-4B0D-40B4-B20E-416CBEC20171}"/>
              </a:ext>
            </a:extLst>
          </p:cNvPr>
          <p:cNvPicPr>
            <a:picLocks noChangeAspect="1"/>
          </p:cNvPicPr>
          <p:nvPr/>
        </p:nvPicPr>
        <p:blipFill>
          <a:blip r:embed="rId3"/>
          <a:stretch>
            <a:fillRect/>
          </a:stretch>
        </p:blipFill>
        <p:spPr>
          <a:xfrm>
            <a:off x="4105467" y="4267200"/>
            <a:ext cx="3981066" cy="2286000"/>
          </a:xfrm>
          <a:prstGeom prst="rect">
            <a:avLst/>
          </a:prstGeom>
        </p:spPr>
      </p:pic>
    </p:spTree>
    <p:extLst>
      <p:ext uri="{BB962C8B-B14F-4D97-AF65-F5344CB8AC3E}">
        <p14:creationId xmlns:p14="http://schemas.microsoft.com/office/powerpoint/2010/main" val="1551588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1066244"/>
          </a:xfrm>
        </p:spPr>
        <p:txBody>
          <a:bodyPr/>
          <a:lstStyle/>
          <a:p>
            <a:pPr algn="just" eaLnBrk="1" hangingPunct="1">
              <a:lnSpc>
                <a:spcPct val="100000"/>
              </a:lnSpc>
              <a:spcBef>
                <a:spcPts val="0"/>
              </a:spcBef>
              <a:spcAft>
                <a:spcPts val="1200"/>
              </a:spcAft>
            </a:pPr>
            <a:r>
              <a:rPr lang="en-US" altLang="en-US" sz="2800" dirty="0"/>
              <a:t>In Old Testament times, infants were presented as holocaust offerings to the pagan god Molech in </a:t>
            </a:r>
            <a:r>
              <a:rPr lang="en-US" altLang="en-US" sz="2800" b="1" dirty="0">
                <a:solidFill>
                  <a:srgbClr val="0000CC"/>
                </a:solidFill>
              </a:rPr>
              <a:t>this valley </a:t>
            </a:r>
            <a:r>
              <a:rPr lang="en-US" altLang="en-US" sz="2800" dirty="0"/>
              <a:t>(2 Kings 23:10; Jeremiah 7:31). </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Gehenna, or Valley of (Ben-) Hinnom  </a:t>
            </a:r>
          </a:p>
          <a:p>
            <a:r>
              <a:rPr lang="en-US" altLang="en-US" sz="2400" b="1" dirty="0">
                <a:solidFill>
                  <a:srgbClr val="0000CC"/>
                </a:solidFill>
                <a:ea typeface="+mn-ea"/>
              </a:rPr>
              <a:t>Matthew 5:21-32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3" name="Picture 2">
            <a:extLst>
              <a:ext uri="{FF2B5EF4-FFF2-40B4-BE49-F238E27FC236}">
                <a16:creationId xmlns:a16="http://schemas.microsoft.com/office/drawing/2014/main" id="{33991376-36D4-41AB-B6C8-46A51C2DB66A}"/>
              </a:ext>
            </a:extLst>
          </p:cNvPr>
          <p:cNvPicPr>
            <a:picLocks noChangeAspect="1"/>
          </p:cNvPicPr>
          <p:nvPr/>
        </p:nvPicPr>
        <p:blipFill>
          <a:blip r:embed="rId3"/>
          <a:stretch>
            <a:fillRect/>
          </a:stretch>
        </p:blipFill>
        <p:spPr>
          <a:xfrm>
            <a:off x="4706112" y="2895600"/>
            <a:ext cx="2779776" cy="3657600"/>
          </a:xfrm>
          <a:prstGeom prst="rect">
            <a:avLst/>
          </a:prstGeom>
          <a:ln w="28575">
            <a:solidFill>
              <a:schemeClr val="tx1"/>
            </a:solidFill>
          </a:ln>
        </p:spPr>
      </p:pic>
    </p:spTree>
    <p:extLst>
      <p:ext uri="{BB962C8B-B14F-4D97-AF65-F5344CB8AC3E}">
        <p14:creationId xmlns:p14="http://schemas.microsoft.com/office/powerpoint/2010/main" val="1769334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descr="Map-Palestine-New-Testament-Times">
            <a:extLst>
              <a:ext uri="{FF2B5EF4-FFF2-40B4-BE49-F238E27FC236}">
                <a16:creationId xmlns:a16="http://schemas.microsoft.com/office/drawing/2014/main" id="{A92CE8A0-0672-4D20-9FAC-264DC4AB2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5999" y="1905000"/>
            <a:ext cx="4216401" cy="481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7B552CE-0263-4D58-844C-F3A44016D67F}"/>
              </a:ext>
            </a:extLst>
          </p:cNvPr>
          <p:cNvPicPr>
            <a:picLocks noChangeAspect="1"/>
          </p:cNvPicPr>
          <p:nvPr/>
        </p:nvPicPr>
        <p:blipFill>
          <a:blip r:embed="rId3"/>
          <a:stretch>
            <a:fillRect/>
          </a:stretch>
        </p:blipFill>
        <p:spPr>
          <a:xfrm>
            <a:off x="1828801" y="3352800"/>
            <a:ext cx="4267201" cy="3200400"/>
          </a:xfrm>
          <a:prstGeom prst="rect">
            <a:avLst/>
          </a:prstGeom>
        </p:spPr>
      </p:pic>
      <p:sp>
        <p:nvSpPr>
          <p:cNvPr id="7" name="Rectangle 2">
            <a:extLst>
              <a:ext uri="{FF2B5EF4-FFF2-40B4-BE49-F238E27FC236}">
                <a16:creationId xmlns:a16="http://schemas.microsoft.com/office/drawing/2014/main" id="{2C780509-96E6-4125-BA8B-F6A5FE12EFD1}"/>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Gehenna, or Valley of (Ben-) Hinnom  </a:t>
            </a:r>
          </a:p>
          <a:p>
            <a:r>
              <a:rPr lang="en-US" altLang="en-US" sz="2400" b="1" dirty="0">
                <a:solidFill>
                  <a:srgbClr val="0000CC"/>
                </a:solidFill>
                <a:ea typeface="+mn-ea"/>
              </a:rPr>
              <a:t>Matthew 5:21-32 </a:t>
            </a:r>
          </a:p>
        </p:txBody>
      </p:sp>
      <p:sp>
        <p:nvSpPr>
          <p:cNvPr id="8" name="Text Box 4">
            <a:extLst>
              <a:ext uri="{FF2B5EF4-FFF2-40B4-BE49-F238E27FC236}">
                <a16:creationId xmlns:a16="http://schemas.microsoft.com/office/drawing/2014/main" id="{755D108F-EE84-4C97-9701-76FEF0EC3C8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
        <p:nvSpPr>
          <p:cNvPr id="13" name="TextBox 12">
            <a:extLst>
              <a:ext uri="{FF2B5EF4-FFF2-40B4-BE49-F238E27FC236}">
                <a16:creationId xmlns:a16="http://schemas.microsoft.com/office/drawing/2014/main" id="{57C3A6DD-AA11-435E-8FDB-E234773DFBCA}"/>
              </a:ext>
            </a:extLst>
          </p:cNvPr>
          <p:cNvSpPr txBox="1"/>
          <p:nvPr/>
        </p:nvSpPr>
        <p:spPr>
          <a:xfrm>
            <a:off x="609600" y="1815405"/>
            <a:ext cx="6629400" cy="1384995"/>
          </a:xfrm>
          <a:prstGeom prst="rect">
            <a:avLst/>
          </a:prstGeom>
          <a:noFill/>
        </p:spPr>
        <p:txBody>
          <a:bodyPr wrap="square">
            <a:spAutoFit/>
          </a:bodyPr>
          <a:lstStyle/>
          <a:p>
            <a:pPr marL="228600" indent="-228600" algn="just" eaLnBrk="1" hangingPunct="1">
              <a:spcBef>
                <a:spcPts val="0"/>
              </a:spcBef>
              <a:spcAft>
                <a:spcPts val="1200"/>
              </a:spcAft>
              <a:buFont typeface="Arial" panose="020B0604020202020204" pitchFamily="34" charset="0"/>
              <a:buChar char="•"/>
            </a:pPr>
            <a:r>
              <a:rPr lang="en-US" altLang="en-US" sz="2800" dirty="0">
                <a:latin typeface="+mn-lt"/>
                <a:cs typeface="+mn-cs"/>
              </a:rPr>
              <a:t>The valley was deemed to be cursed and became a figurative equivalent for “hell” among the Jews.</a:t>
            </a:r>
            <a:endParaRPr lang="en-US" sz="2800" dirty="0">
              <a:latin typeface="+mn-lt"/>
              <a:cs typeface="+mn-cs"/>
            </a:endParaRPr>
          </a:p>
        </p:txBody>
      </p:sp>
      <p:sp>
        <p:nvSpPr>
          <p:cNvPr id="3" name="Callout: Line 2">
            <a:extLst>
              <a:ext uri="{FF2B5EF4-FFF2-40B4-BE49-F238E27FC236}">
                <a16:creationId xmlns:a16="http://schemas.microsoft.com/office/drawing/2014/main" id="{2A31552C-C765-440C-9D48-8702A01084CB}"/>
              </a:ext>
            </a:extLst>
          </p:cNvPr>
          <p:cNvSpPr/>
          <p:nvPr/>
        </p:nvSpPr>
        <p:spPr>
          <a:xfrm>
            <a:off x="1828800" y="3349172"/>
            <a:ext cx="4267200" cy="3200399"/>
          </a:xfrm>
          <a:prstGeom prst="borderCallout1">
            <a:avLst>
              <a:gd name="adj1" fmla="val 45557"/>
              <a:gd name="adj2" fmla="val 99935"/>
              <a:gd name="adj3" fmla="val 53054"/>
              <a:gd name="adj4" fmla="val 17013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800px-Valley_of_Hinom_PA180090">
            <a:extLst>
              <a:ext uri="{FF2B5EF4-FFF2-40B4-BE49-F238E27FC236}">
                <a16:creationId xmlns:a16="http://schemas.microsoft.com/office/drawing/2014/main" id="{66EFD809-4380-4FE0-A9B2-CC6F0E28ED84}"/>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352800" y="2438400"/>
            <a:ext cx="5486400" cy="411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3" name="Text Box 3">
            <a:extLst>
              <a:ext uri="{FF2B5EF4-FFF2-40B4-BE49-F238E27FC236}">
                <a16:creationId xmlns:a16="http://schemas.microsoft.com/office/drawing/2014/main" id="{FC8D24EC-FAAA-4D60-A4D6-60CC11A96CD7}"/>
              </a:ext>
            </a:extLst>
          </p:cNvPr>
          <p:cNvSpPr txBox="1">
            <a:spLocks noChangeArrowheads="1"/>
          </p:cNvSpPr>
          <p:nvPr/>
        </p:nvSpPr>
        <p:spPr bwMode="auto">
          <a:xfrm>
            <a:off x="1485900" y="1752601"/>
            <a:ext cx="9220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gn="just" eaLnBrk="1" hangingPunct="1">
              <a:spcBef>
                <a:spcPts val="0"/>
              </a:spcBef>
              <a:spcAft>
                <a:spcPts val="1200"/>
              </a:spcAft>
              <a:buChar char="•"/>
            </a:pPr>
            <a:r>
              <a:rPr lang="en-US" altLang="en-US" sz="2800" dirty="0">
                <a:latin typeface="Calibri" panose="020F0502020204030204" pitchFamily="34" charset="0"/>
                <a:cs typeface="Calibri" panose="020F0502020204030204" pitchFamily="34" charset="0"/>
              </a:rPr>
              <a:t>What the Valley of Hinnom, or Gehenna, looks like today.</a:t>
            </a:r>
          </a:p>
        </p:txBody>
      </p:sp>
      <p:sp>
        <p:nvSpPr>
          <p:cNvPr id="4" name="Rectangle 2">
            <a:extLst>
              <a:ext uri="{FF2B5EF4-FFF2-40B4-BE49-F238E27FC236}">
                <a16:creationId xmlns:a16="http://schemas.microsoft.com/office/drawing/2014/main" id="{6C384FC7-C938-47D2-B95C-CAEB84B2B1DD}"/>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Gehenna, or Valley of (Ben-) Hinnom  </a:t>
            </a:r>
          </a:p>
          <a:p>
            <a:r>
              <a:rPr lang="en-US" altLang="en-US" sz="2400" b="1" dirty="0">
                <a:solidFill>
                  <a:srgbClr val="0000CC"/>
                </a:solidFill>
                <a:ea typeface="+mn-ea"/>
              </a:rPr>
              <a:t>Matthew 5:21-32 </a:t>
            </a:r>
          </a:p>
        </p:txBody>
      </p:sp>
      <p:sp>
        <p:nvSpPr>
          <p:cNvPr id="5" name="Text Box 4">
            <a:extLst>
              <a:ext uri="{FF2B5EF4-FFF2-40B4-BE49-F238E27FC236}">
                <a16:creationId xmlns:a16="http://schemas.microsoft.com/office/drawing/2014/main" id="{FBD2087E-3F9C-4BC2-A46F-DA3EB5AF3D3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29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02864" y="1143000"/>
            <a:ext cx="59862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General Overview</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Law True and Deep - Part I </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Background Information</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Matthew 5:21-48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999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34F3D1-967A-441D-80BA-056596C25AAD}"/>
              </a:ext>
            </a:extLst>
          </p:cNvPr>
          <p:cNvPicPr>
            <a:picLocks noChangeAspect="1"/>
          </p:cNvPicPr>
          <p:nvPr/>
        </p:nvPicPr>
        <p:blipFill>
          <a:blip r:embed="rId3"/>
          <a:stretch>
            <a:fillRect/>
          </a:stretch>
        </p:blipFill>
        <p:spPr>
          <a:xfrm>
            <a:off x="0" y="0"/>
            <a:ext cx="12192000" cy="6857999"/>
          </a:xfrm>
          <a:prstGeom prst="rect">
            <a:avLst/>
          </a:prstGeom>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idx="1"/>
          </p:nvPr>
        </p:nvSpPr>
        <p:spPr>
          <a:xfrm>
            <a:off x="609600" y="0"/>
            <a:ext cx="10972800" cy="3505200"/>
          </a:xfrm>
        </p:spPr>
        <p:txBody>
          <a:bodyPr>
            <a:noAutofit/>
          </a:bodyPr>
          <a:lstStyle/>
          <a:p>
            <a:pPr marL="0" indent="0" algn="ctr" eaLnBrk="1" hangingPunct="1">
              <a:lnSpc>
                <a:spcPct val="100000"/>
              </a:lnSpc>
              <a:spcBef>
                <a:spcPct val="0"/>
              </a:spcBef>
              <a:spcAft>
                <a:spcPts val="1200"/>
              </a:spcAft>
              <a:buNone/>
            </a:pPr>
            <a:r>
              <a:rPr lang="en-US" altLang="en-US" sz="3200" b="1" dirty="0">
                <a:solidFill>
                  <a:srgbClr val="0000CC"/>
                </a:solidFill>
              </a:rPr>
              <a:t>Matthew 5:21-22</a:t>
            </a:r>
          </a:p>
          <a:p>
            <a:pPr marL="0" indent="0" algn="just">
              <a:lnSpc>
                <a:spcPct val="100000"/>
              </a:lnSpc>
              <a:spcBef>
                <a:spcPts val="0"/>
              </a:spcBef>
              <a:spcAft>
                <a:spcPts val="1000"/>
              </a:spcAft>
              <a:buNone/>
            </a:pPr>
            <a:r>
              <a:rPr lang="en-US" baseline="30000" dirty="0"/>
              <a:t>21</a:t>
            </a:r>
            <a:r>
              <a:rPr lang="en-US" dirty="0"/>
              <a:t> “You have heard that the ancients were told, ‘</a:t>
            </a:r>
            <a:r>
              <a:rPr lang="en-US" cap="small" dirty="0"/>
              <a:t>You shall not</a:t>
            </a:r>
            <a:r>
              <a:rPr lang="en-US" dirty="0"/>
              <a:t> </a:t>
            </a:r>
            <a:r>
              <a:rPr lang="en-US" cap="small" dirty="0"/>
              <a:t>commit</a:t>
            </a:r>
            <a:r>
              <a:rPr lang="en-US" dirty="0"/>
              <a:t> </a:t>
            </a:r>
            <a:r>
              <a:rPr lang="en-US" cap="small" dirty="0"/>
              <a:t>murder</a:t>
            </a:r>
            <a:r>
              <a:rPr lang="en-US" dirty="0"/>
              <a:t>’ and ‘Whoever commits murder shall be liable to the court.’ </a:t>
            </a:r>
            <a:r>
              <a:rPr lang="en-US" baseline="30000" dirty="0"/>
              <a:t>22</a:t>
            </a:r>
            <a:r>
              <a:rPr lang="en-US" dirty="0"/>
              <a:t> “But I say to you that </a:t>
            </a:r>
            <a:r>
              <a:rPr lang="en-US" b="1" u="sng" dirty="0">
                <a:solidFill>
                  <a:srgbClr val="0000CC"/>
                </a:solidFill>
              </a:rPr>
              <a:t>everyone who is angry with his brother</a:t>
            </a:r>
            <a:r>
              <a:rPr lang="en-US" dirty="0"/>
              <a:t> shall be guilty before the court; and whoever says to his brother, ‘You good-for-nothing,’ shall be guilty before the supreme court [Sanhedrin]; and whoever says, ‘You fool,’ shall be guilty </a:t>
            </a:r>
            <a:r>
              <a:rPr lang="en-US" i="1" dirty="0"/>
              <a:t>enough to go</a:t>
            </a:r>
            <a:r>
              <a:rPr lang="en-US" dirty="0"/>
              <a:t> into the </a:t>
            </a:r>
            <a:r>
              <a:rPr lang="en-US" b="1" u="sng" dirty="0">
                <a:solidFill>
                  <a:srgbClr val="0000CC"/>
                </a:solidFill>
              </a:rPr>
              <a:t>fiery hell</a:t>
            </a:r>
            <a:r>
              <a:rPr lang="en-US" dirty="0"/>
              <a:t>. </a:t>
            </a:r>
          </a:p>
          <a:p>
            <a:pPr marL="0" indent="0" algn="just">
              <a:lnSpc>
                <a:spcPct val="100000"/>
              </a:lnSpc>
              <a:spcBef>
                <a:spcPts val="0"/>
              </a:spcBef>
              <a:spcAft>
                <a:spcPts val="1000"/>
              </a:spcAft>
              <a:buNone/>
            </a:pPr>
            <a:endParaRPr lang="en-US" sz="3200" baseline="30000" dirty="0"/>
          </a:p>
        </p:txBody>
      </p:sp>
      <p:pic>
        <p:nvPicPr>
          <p:cNvPr id="2" name="Picture 1">
            <a:extLst>
              <a:ext uri="{FF2B5EF4-FFF2-40B4-BE49-F238E27FC236}">
                <a16:creationId xmlns:a16="http://schemas.microsoft.com/office/drawing/2014/main" id="{31BAA0FE-6876-4C7E-8C76-E5BF31D40EDC}"/>
              </a:ext>
            </a:extLst>
          </p:cNvPr>
          <p:cNvPicPr>
            <a:picLocks noChangeAspect="1"/>
          </p:cNvPicPr>
          <p:nvPr/>
        </p:nvPicPr>
        <p:blipFill>
          <a:blip r:embed="rId4"/>
          <a:stretch>
            <a:fillRect/>
          </a:stretch>
        </p:blipFill>
        <p:spPr>
          <a:xfrm>
            <a:off x="4267200" y="3352800"/>
            <a:ext cx="3657600" cy="1828800"/>
          </a:xfrm>
          <a:prstGeom prst="rect">
            <a:avLst/>
          </a:prstGeom>
        </p:spPr>
      </p:pic>
    </p:spTree>
    <p:extLst>
      <p:ext uri="{BB962C8B-B14F-4D97-AF65-F5344CB8AC3E}">
        <p14:creationId xmlns:p14="http://schemas.microsoft.com/office/powerpoint/2010/main" val="311687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8C7590F2-4D15-44F2-85F5-C08229BA764B}"/>
              </a:ext>
            </a:extLst>
          </p:cNvPr>
          <p:cNvSpPr>
            <a:spLocks noGrp="1" noChangeArrowheads="1"/>
          </p:cNvSpPr>
          <p:nvPr>
            <p:ph sz="half" idx="1"/>
          </p:nvPr>
        </p:nvSpPr>
        <p:spPr>
          <a:xfrm>
            <a:off x="609600" y="1981200"/>
            <a:ext cx="7315200" cy="4495800"/>
          </a:xfrm>
        </p:spPr>
        <p:txBody>
          <a:bodyPr>
            <a:noAutofit/>
          </a:bodyPr>
          <a:lstStyle/>
          <a:p>
            <a:pPr algn="just">
              <a:lnSpc>
                <a:spcPct val="100000"/>
              </a:lnSpc>
              <a:spcBef>
                <a:spcPts val="0"/>
              </a:spcBef>
              <a:spcAft>
                <a:spcPts val="1200"/>
              </a:spcAft>
            </a:pPr>
            <a:r>
              <a:rPr lang="en-US" altLang="en-US" dirty="0"/>
              <a:t>Jesus says that </a:t>
            </a:r>
            <a:r>
              <a:rPr lang="en-US" altLang="en-US" b="1" dirty="0">
                <a:solidFill>
                  <a:srgbClr val="0000CC"/>
                </a:solidFill>
              </a:rPr>
              <a:t>the heart is where </a:t>
            </a:r>
            <a:r>
              <a:rPr lang="en-US" altLang="en-US" b="1" u="sng" dirty="0">
                <a:solidFill>
                  <a:srgbClr val="0000CC"/>
                </a:solidFill>
              </a:rPr>
              <a:t>the offense first takes place</a:t>
            </a:r>
            <a:r>
              <a:rPr lang="en-US" altLang="en-US" dirty="0"/>
              <a:t>, </a:t>
            </a:r>
            <a:r>
              <a:rPr lang="en-US" dirty="0"/>
              <a:t>(cf. Exo. 20:13 – 6</a:t>
            </a:r>
            <a:r>
              <a:rPr lang="en-US" baseline="30000" dirty="0"/>
              <a:t>th</a:t>
            </a:r>
            <a:r>
              <a:rPr lang="en-US" dirty="0"/>
              <a:t> Commandment; Lev. 19:17-18) </a:t>
            </a:r>
            <a:r>
              <a:rPr lang="en-US" altLang="en-US" dirty="0"/>
              <a:t>and </a:t>
            </a:r>
            <a:r>
              <a:rPr lang="en-US" altLang="en-US" i="1" dirty="0"/>
              <a:t>if the heart condition were known</a:t>
            </a:r>
            <a:r>
              <a:rPr lang="en-US" altLang="en-US" dirty="0"/>
              <a:t>, judgment would occur starting with the lowest civil court and reach even to the highest of Jewish courts, the Sanhedrin! </a:t>
            </a:r>
          </a:p>
        </p:txBody>
      </p:sp>
      <p:pic>
        <p:nvPicPr>
          <p:cNvPr id="84998" name="Picture 10" descr="eyes of fear in woman">
            <a:extLst>
              <a:ext uri="{FF2B5EF4-FFF2-40B4-BE49-F238E27FC236}">
                <a16:creationId xmlns:a16="http://schemas.microsoft.com/office/drawing/2014/main" id="{37370DD1-55BB-4B63-8A1D-BC41CF806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1584" y="2133600"/>
            <a:ext cx="3490816" cy="2286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0697163-3C4A-4027-AB00-6BAFFA868340}"/>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Murder… From The Inside Out  </a:t>
            </a:r>
          </a:p>
          <a:p>
            <a:r>
              <a:rPr lang="en-US" altLang="en-US" sz="2400" b="1" dirty="0">
                <a:solidFill>
                  <a:srgbClr val="0000CC"/>
                </a:solidFill>
                <a:ea typeface="+mn-ea"/>
              </a:rPr>
              <a:t>Matthew 5:21-22 </a:t>
            </a:r>
          </a:p>
        </p:txBody>
      </p:sp>
      <p:sp>
        <p:nvSpPr>
          <p:cNvPr id="8" name="Text Box 4">
            <a:extLst>
              <a:ext uri="{FF2B5EF4-FFF2-40B4-BE49-F238E27FC236}">
                <a16:creationId xmlns:a16="http://schemas.microsoft.com/office/drawing/2014/main" id="{3C2EBF3A-FA29-443E-8470-A351F56ED2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B2B3A-54B1-4036-9055-A11AB61B0589}"/>
              </a:ext>
            </a:extLst>
          </p:cNvPr>
          <p:cNvPicPr>
            <a:picLocks noChangeAspect="1"/>
          </p:cNvPicPr>
          <p:nvPr/>
        </p:nvPicPr>
        <p:blipFill>
          <a:blip r:embed="rId3"/>
          <a:stretch>
            <a:fillRect/>
          </a:stretch>
        </p:blipFill>
        <p:spPr>
          <a:xfrm>
            <a:off x="0" y="0"/>
            <a:ext cx="12192000" cy="6857999"/>
          </a:xfrm>
          <a:prstGeom prst="rect">
            <a:avLst/>
          </a:prstGeom>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idx="1"/>
          </p:nvPr>
        </p:nvSpPr>
        <p:spPr>
          <a:xfrm>
            <a:off x="609600" y="0"/>
            <a:ext cx="10972800" cy="3810000"/>
          </a:xfrm>
        </p:spPr>
        <p:txBody>
          <a:bodyPr>
            <a:noAutofit/>
          </a:bodyPr>
          <a:lstStyle/>
          <a:p>
            <a:pPr marL="0" indent="0" algn="ctr">
              <a:lnSpc>
                <a:spcPct val="100000"/>
              </a:lnSpc>
              <a:spcBef>
                <a:spcPct val="0"/>
              </a:spcBef>
              <a:spcAft>
                <a:spcPts val="1200"/>
              </a:spcAft>
              <a:buNone/>
            </a:pPr>
            <a:r>
              <a:rPr lang="en-US" altLang="en-US" sz="3200" b="1" dirty="0">
                <a:solidFill>
                  <a:srgbClr val="0000CC"/>
                </a:solidFill>
              </a:rPr>
              <a:t>Exodus 20:13</a:t>
            </a:r>
          </a:p>
          <a:p>
            <a:pPr marL="0" indent="0" algn="ctr" eaLnBrk="1" hangingPunct="1">
              <a:lnSpc>
                <a:spcPct val="100000"/>
              </a:lnSpc>
              <a:spcBef>
                <a:spcPts val="0"/>
              </a:spcBef>
              <a:buNone/>
            </a:pPr>
            <a:r>
              <a:rPr lang="en-US" altLang="en-US" dirty="0"/>
              <a:t>'You shall not </a:t>
            </a:r>
            <a:r>
              <a:rPr lang="en-US" altLang="en-US" b="1" u="sng" dirty="0">
                <a:solidFill>
                  <a:srgbClr val="0000CC"/>
                </a:solidFill>
              </a:rPr>
              <a:t>murder</a:t>
            </a:r>
            <a:r>
              <a:rPr lang="en-US" altLang="en-US" dirty="0"/>
              <a:t>.'</a:t>
            </a:r>
          </a:p>
          <a:p>
            <a:pPr marL="0" indent="0" algn="ctr">
              <a:lnSpc>
                <a:spcPct val="100000"/>
              </a:lnSpc>
              <a:spcBef>
                <a:spcPts val="1200"/>
              </a:spcBef>
              <a:spcAft>
                <a:spcPts val="1200"/>
              </a:spcAft>
              <a:buNone/>
            </a:pPr>
            <a:r>
              <a:rPr lang="en-US" altLang="en-US" sz="3200" b="1" dirty="0">
                <a:solidFill>
                  <a:srgbClr val="0000CC"/>
                </a:solidFill>
              </a:rPr>
              <a:t>Leviticus 19:17-18</a:t>
            </a:r>
          </a:p>
          <a:p>
            <a:pPr marL="0" indent="0" algn="just">
              <a:lnSpc>
                <a:spcPct val="100000"/>
              </a:lnSpc>
              <a:spcBef>
                <a:spcPts val="0"/>
              </a:spcBef>
              <a:spcAft>
                <a:spcPts val="1200"/>
              </a:spcAft>
              <a:buNone/>
            </a:pPr>
            <a:r>
              <a:rPr lang="en-US" altLang="en-US" baseline="30000" dirty="0"/>
              <a:t>17</a:t>
            </a:r>
            <a:r>
              <a:rPr lang="en-US" altLang="en-US" dirty="0"/>
              <a:t> ‘You shall not </a:t>
            </a:r>
            <a:r>
              <a:rPr lang="en-US" altLang="en-US" b="1" u="sng" dirty="0">
                <a:solidFill>
                  <a:srgbClr val="0000CC"/>
                </a:solidFill>
              </a:rPr>
              <a:t>hate</a:t>
            </a:r>
            <a:r>
              <a:rPr lang="en-US" altLang="en-US" dirty="0"/>
              <a:t> your fellow countryman </a:t>
            </a:r>
            <a:r>
              <a:rPr lang="en-US" altLang="en-US" b="1" u="sng" dirty="0">
                <a:solidFill>
                  <a:srgbClr val="0000CC"/>
                </a:solidFill>
              </a:rPr>
              <a:t>in your heart</a:t>
            </a:r>
            <a:r>
              <a:rPr lang="en-US" altLang="en-US" dirty="0"/>
              <a:t>; you may surely reprove your neighbor, but shall not incur sin because of him. </a:t>
            </a:r>
            <a:r>
              <a:rPr lang="en-US" altLang="en-US" baseline="30000" dirty="0"/>
              <a:t>18</a:t>
            </a:r>
            <a:r>
              <a:rPr lang="en-US" altLang="en-US" dirty="0"/>
              <a:t> You shall not take vengeance, </a:t>
            </a:r>
            <a:r>
              <a:rPr lang="en-US" altLang="en-US" b="1" u="sng" dirty="0">
                <a:solidFill>
                  <a:srgbClr val="0000CC"/>
                </a:solidFill>
              </a:rPr>
              <a:t>nor bear any grudge</a:t>
            </a:r>
            <a:r>
              <a:rPr lang="en-US" altLang="en-US" dirty="0"/>
              <a:t> against the sons of your people, but you shall love your neighbor as yourself; I am the Lord.'</a:t>
            </a:r>
          </a:p>
        </p:txBody>
      </p:sp>
      <p:pic>
        <p:nvPicPr>
          <p:cNvPr id="5" name="Picture 4">
            <a:extLst>
              <a:ext uri="{FF2B5EF4-FFF2-40B4-BE49-F238E27FC236}">
                <a16:creationId xmlns:a16="http://schemas.microsoft.com/office/drawing/2014/main" id="{7566F3CC-0E46-4796-845D-DA6DFDF3C1C2}"/>
              </a:ext>
            </a:extLst>
          </p:cNvPr>
          <p:cNvPicPr>
            <a:picLocks noChangeAspect="1"/>
          </p:cNvPicPr>
          <p:nvPr/>
        </p:nvPicPr>
        <p:blipFill>
          <a:blip r:embed="rId4"/>
          <a:stretch>
            <a:fillRect/>
          </a:stretch>
        </p:blipFill>
        <p:spPr>
          <a:xfrm>
            <a:off x="4724400" y="3733800"/>
            <a:ext cx="2743200" cy="1371600"/>
          </a:xfrm>
          <a:prstGeom prst="rect">
            <a:avLst/>
          </a:prstGeom>
        </p:spPr>
      </p:pic>
    </p:spTree>
    <p:extLst>
      <p:ext uri="{BB962C8B-B14F-4D97-AF65-F5344CB8AC3E}">
        <p14:creationId xmlns:p14="http://schemas.microsoft.com/office/powerpoint/2010/main" val="3915143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8C7590F2-4D15-44F2-85F5-C08229BA764B}"/>
              </a:ext>
            </a:extLst>
          </p:cNvPr>
          <p:cNvSpPr>
            <a:spLocks noGrp="1" noChangeArrowheads="1"/>
          </p:cNvSpPr>
          <p:nvPr>
            <p:ph sz="half" idx="1"/>
          </p:nvPr>
        </p:nvSpPr>
        <p:spPr>
          <a:xfrm>
            <a:off x="3733800" y="2057400"/>
            <a:ext cx="7848600" cy="2209800"/>
          </a:xfrm>
        </p:spPr>
        <p:txBody>
          <a:bodyPr>
            <a:noAutofit/>
          </a:bodyPr>
          <a:lstStyle/>
          <a:p>
            <a:pPr algn="just">
              <a:lnSpc>
                <a:spcPct val="100000"/>
              </a:lnSpc>
              <a:spcBef>
                <a:spcPts val="0"/>
              </a:spcBef>
              <a:spcAft>
                <a:spcPts val="1200"/>
              </a:spcAft>
            </a:pPr>
            <a:r>
              <a:rPr lang="en-US" altLang="en-US" dirty="0"/>
              <a:t>In v. 22, Jesus even went so far as to make </a:t>
            </a:r>
            <a:r>
              <a:rPr lang="en-US" altLang="en-US" b="1" u="sng" dirty="0">
                <a:solidFill>
                  <a:srgbClr val="0000CC"/>
                </a:solidFill>
              </a:rPr>
              <a:t>hateful expressions</a:t>
            </a:r>
            <a:r>
              <a:rPr lang="en-US" altLang="en-US" dirty="0"/>
              <a:t>, designed to diminish the personal and public value of another Israelite, a capital offense!  </a:t>
            </a:r>
            <a:r>
              <a:rPr lang="en-US" altLang="en-US" i="1" dirty="0"/>
              <a:t>“</a:t>
            </a:r>
            <a:r>
              <a:rPr lang="en-US" i="1" dirty="0"/>
              <a:t>whoever says, ‘You fool,’ shall be guilty enough to go into the </a:t>
            </a:r>
            <a:r>
              <a:rPr lang="en-US" b="1" i="1" u="sng" dirty="0">
                <a:solidFill>
                  <a:srgbClr val="0000CC"/>
                </a:solidFill>
              </a:rPr>
              <a:t>fiery hell</a:t>
            </a:r>
            <a:r>
              <a:rPr lang="en-US" i="1" dirty="0"/>
              <a:t>.”</a:t>
            </a:r>
          </a:p>
          <a:p>
            <a:pPr algn="just">
              <a:lnSpc>
                <a:spcPct val="100000"/>
              </a:lnSpc>
              <a:spcBef>
                <a:spcPts val="0"/>
              </a:spcBef>
              <a:spcAft>
                <a:spcPts val="1200"/>
              </a:spcAft>
            </a:pPr>
            <a:endParaRPr lang="en-US" altLang="en-US" dirty="0"/>
          </a:p>
        </p:txBody>
      </p:sp>
      <p:sp>
        <p:nvSpPr>
          <p:cNvPr id="7" name="Rectangle 2">
            <a:extLst>
              <a:ext uri="{FF2B5EF4-FFF2-40B4-BE49-F238E27FC236}">
                <a16:creationId xmlns:a16="http://schemas.microsoft.com/office/drawing/2014/main" id="{F0697163-3C4A-4027-AB00-6BAFFA868340}"/>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Murder… From The Inside Out  </a:t>
            </a:r>
          </a:p>
          <a:p>
            <a:r>
              <a:rPr lang="en-US" altLang="en-US" sz="2400" b="1" dirty="0">
                <a:solidFill>
                  <a:srgbClr val="0000CC"/>
                </a:solidFill>
                <a:ea typeface="+mn-ea"/>
              </a:rPr>
              <a:t>Matthew 5:21-22 </a:t>
            </a:r>
          </a:p>
        </p:txBody>
      </p:sp>
      <p:sp>
        <p:nvSpPr>
          <p:cNvPr id="8" name="Text Box 4">
            <a:extLst>
              <a:ext uri="{FF2B5EF4-FFF2-40B4-BE49-F238E27FC236}">
                <a16:creationId xmlns:a16="http://schemas.microsoft.com/office/drawing/2014/main" id="{3C2EBF3A-FA29-443E-8470-A351F56ED2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2" name="Picture 1">
            <a:extLst>
              <a:ext uri="{FF2B5EF4-FFF2-40B4-BE49-F238E27FC236}">
                <a16:creationId xmlns:a16="http://schemas.microsoft.com/office/drawing/2014/main" id="{B4E19BB7-93F6-4079-96ED-E61F27B40E25}"/>
              </a:ext>
            </a:extLst>
          </p:cNvPr>
          <p:cNvPicPr>
            <a:picLocks noChangeAspect="1"/>
          </p:cNvPicPr>
          <p:nvPr/>
        </p:nvPicPr>
        <p:blipFill>
          <a:blip r:embed="rId3"/>
          <a:stretch>
            <a:fillRect/>
          </a:stretch>
        </p:blipFill>
        <p:spPr>
          <a:xfrm>
            <a:off x="609600" y="2133600"/>
            <a:ext cx="2943225" cy="3962400"/>
          </a:xfrm>
          <a:prstGeom prst="rect">
            <a:avLst/>
          </a:prstGeom>
          <a:ln>
            <a:solidFill>
              <a:schemeClr val="tx1"/>
            </a:solidFill>
          </a:ln>
        </p:spPr>
      </p:pic>
    </p:spTree>
    <p:extLst>
      <p:ext uri="{BB962C8B-B14F-4D97-AF65-F5344CB8AC3E}">
        <p14:creationId xmlns:p14="http://schemas.microsoft.com/office/powerpoint/2010/main" val="1743509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DA0C06-A21A-4384-BB8D-2ED77A00D8B1}"/>
              </a:ext>
            </a:extLst>
          </p:cNvPr>
          <p:cNvPicPr>
            <a:picLocks noChangeAspect="1"/>
          </p:cNvPicPr>
          <p:nvPr/>
        </p:nvPicPr>
        <p:blipFill>
          <a:blip r:embed="rId3"/>
          <a:stretch>
            <a:fillRect/>
          </a:stretch>
        </p:blipFill>
        <p:spPr>
          <a:xfrm>
            <a:off x="0" y="0"/>
            <a:ext cx="12192000" cy="6857999"/>
          </a:xfrm>
          <a:prstGeom prst="rect">
            <a:avLst/>
          </a:prstGeom>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idx="1"/>
          </p:nvPr>
        </p:nvSpPr>
        <p:spPr>
          <a:xfrm>
            <a:off x="609600" y="0"/>
            <a:ext cx="10972800" cy="2971800"/>
          </a:xfrm>
        </p:spPr>
        <p:txBody>
          <a:bodyPr/>
          <a:lstStyle/>
          <a:p>
            <a:pPr marL="0" indent="0" eaLnBrk="1" hangingPunct="1">
              <a:lnSpc>
                <a:spcPct val="100000"/>
              </a:lnSpc>
              <a:buNone/>
            </a:pPr>
            <a:endParaRPr lang="en-US" altLang="en-US" sz="600" dirty="0"/>
          </a:p>
          <a:p>
            <a:pPr marL="0" indent="0" algn="ctr" eaLnBrk="1" hangingPunct="1">
              <a:lnSpc>
                <a:spcPct val="100000"/>
              </a:lnSpc>
              <a:spcBef>
                <a:spcPct val="0"/>
              </a:spcBef>
              <a:spcAft>
                <a:spcPts val="1200"/>
              </a:spcAft>
              <a:buNone/>
            </a:pPr>
            <a:r>
              <a:rPr lang="en-US" altLang="en-US" sz="3200" b="1" dirty="0">
                <a:solidFill>
                  <a:srgbClr val="0000CC"/>
                </a:solidFill>
              </a:rPr>
              <a:t>Matthew 5:23-24</a:t>
            </a:r>
          </a:p>
          <a:p>
            <a:pPr marL="0" indent="0" algn="just" eaLnBrk="1" hangingPunct="1">
              <a:lnSpc>
                <a:spcPct val="100000"/>
              </a:lnSpc>
              <a:spcBef>
                <a:spcPts val="0"/>
              </a:spcBef>
              <a:buNone/>
            </a:pPr>
            <a:r>
              <a:rPr lang="en-US" altLang="en-US" sz="2400" baseline="30000" dirty="0"/>
              <a:t>23</a:t>
            </a:r>
            <a:r>
              <a:rPr lang="en-US" altLang="en-US" sz="2800" dirty="0"/>
              <a:t> "Therefore if you are presenting your offering at the altar, and there remember that </a:t>
            </a:r>
            <a:r>
              <a:rPr lang="en-US" altLang="en-US" b="1" u="sng" dirty="0">
                <a:solidFill>
                  <a:srgbClr val="0000CC"/>
                </a:solidFill>
              </a:rPr>
              <a:t>your brother has something against you</a:t>
            </a:r>
            <a:r>
              <a:rPr lang="en-US" altLang="en-US" sz="2800" dirty="0"/>
              <a:t>, </a:t>
            </a:r>
            <a:r>
              <a:rPr lang="en-US" altLang="en-US" sz="2400" baseline="30000" dirty="0"/>
              <a:t>24</a:t>
            </a:r>
            <a:r>
              <a:rPr lang="en-US" altLang="en-US" sz="2800" dirty="0"/>
              <a:t> leave your offering there before the altar and go; first be reconciled to your brother, and then come and present your offering. </a:t>
            </a:r>
          </a:p>
        </p:txBody>
      </p:sp>
      <p:pic>
        <p:nvPicPr>
          <p:cNvPr id="3" name="Picture 2">
            <a:extLst>
              <a:ext uri="{FF2B5EF4-FFF2-40B4-BE49-F238E27FC236}">
                <a16:creationId xmlns:a16="http://schemas.microsoft.com/office/drawing/2014/main" id="{F9D20901-7425-40C5-AA0B-B659D25728DC}"/>
              </a:ext>
            </a:extLst>
          </p:cNvPr>
          <p:cNvPicPr>
            <a:picLocks noChangeAspect="1"/>
          </p:cNvPicPr>
          <p:nvPr/>
        </p:nvPicPr>
        <p:blipFill>
          <a:blip r:embed="rId4"/>
          <a:stretch>
            <a:fillRect/>
          </a:stretch>
        </p:blipFill>
        <p:spPr>
          <a:xfrm>
            <a:off x="3954946" y="2590800"/>
            <a:ext cx="4282108" cy="2560320"/>
          </a:xfrm>
          <a:prstGeom prst="rect">
            <a:avLst/>
          </a:prstGeom>
        </p:spPr>
      </p:pic>
    </p:spTree>
    <p:extLst>
      <p:ext uri="{BB962C8B-B14F-4D97-AF65-F5344CB8AC3E}">
        <p14:creationId xmlns:p14="http://schemas.microsoft.com/office/powerpoint/2010/main" val="480837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E7B73A-03C9-46CE-AAD3-720B91EFDF87}"/>
              </a:ext>
            </a:extLst>
          </p:cNvPr>
          <p:cNvPicPr>
            <a:picLocks noChangeAspect="1"/>
          </p:cNvPicPr>
          <p:nvPr/>
        </p:nvPicPr>
        <p:blipFill rotWithShape="1">
          <a:blip r:embed="rId3"/>
          <a:srcRect b="10000"/>
          <a:stretch/>
        </p:blipFill>
        <p:spPr>
          <a:xfrm>
            <a:off x="6649769" y="2144486"/>
            <a:ext cx="4932308" cy="2926080"/>
          </a:xfrm>
          <a:prstGeom prst="rect">
            <a:avLst/>
          </a:prstGeom>
          <a:ln w="19050">
            <a:solidFill>
              <a:schemeClr val="tx1"/>
            </a:solidFill>
          </a:ln>
        </p:spPr>
      </p:pic>
      <p:pic>
        <p:nvPicPr>
          <p:cNvPr id="1026" name="Picture 2" descr="ABOUT ME!!! - It&amp;#39;s ME!!!! Photo (20390947) - Fanpop">
            <a:extLst>
              <a:ext uri="{FF2B5EF4-FFF2-40B4-BE49-F238E27FC236}">
                <a16:creationId xmlns:a16="http://schemas.microsoft.com/office/drawing/2014/main" id="{3C8F1D72-9F27-4E0B-A989-6D734D911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938" y="2162629"/>
            <a:ext cx="4951508" cy="289705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F3A28B-9148-457A-9A67-5A0BC5F48F30}"/>
              </a:ext>
            </a:extLst>
          </p:cNvPr>
          <p:cNvPicPr>
            <a:picLocks noChangeAspect="1"/>
          </p:cNvPicPr>
          <p:nvPr/>
        </p:nvPicPr>
        <p:blipFill>
          <a:blip r:embed="rId5"/>
          <a:stretch>
            <a:fillRect/>
          </a:stretch>
        </p:blipFill>
        <p:spPr>
          <a:xfrm>
            <a:off x="6629400" y="2133600"/>
            <a:ext cx="4973046" cy="2926080"/>
          </a:xfrm>
          <a:prstGeom prst="rect">
            <a:avLst/>
          </a:prstGeom>
        </p:spPr>
      </p:pic>
      <p:sp>
        <p:nvSpPr>
          <p:cNvPr id="91139" name="Rectangle 4">
            <a:extLst>
              <a:ext uri="{FF2B5EF4-FFF2-40B4-BE49-F238E27FC236}">
                <a16:creationId xmlns:a16="http://schemas.microsoft.com/office/drawing/2014/main" id="{D58D7CEC-674F-42DF-9F61-5BFA57524330}"/>
              </a:ext>
            </a:extLst>
          </p:cNvPr>
          <p:cNvSpPr>
            <a:spLocks noGrp="1" noChangeArrowheads="1"/>
          </p:cNvSpPr>
          <p:nvPr>
            <p:ph sz="half" idx="1"/>
          </p:nvPr>
        </p:nvSpPr>
        <p:spPr>
          <a:xfrm>
            <a:off x="630292" y="2057400"/>
            <a:ext cx="5694308" cy="3733800"/>
          </a:xfrm>
        </p:spPr>
        <p:txBody>
          <a:bodyPr>
            <a:normAutofit/>
          </a:bodyPr>
          <a:lstStyle/>
          <a:p>
            <a:pPr algn="just" eaLnBrk="1" hangingPunct="1">
              <a:lnSpc>
                <a:spcPct val="100000"/>
              </a:lnSpc>
              <a:spcBef>
                <a:spcPts val="0"/>
              </a:spcBef>
              <a:spcAft>
                <a:spcPts val="1200"/>
              </a:spcAft>
            </a:pPr>
            <a:r>
              <a:rPr lang="en-US" altLang="en-US" sz="2800" dirty="0"/>
              <a:t>Between offering a sacrifice and resolving a wrong against another Israelite, </a:t>
            </a:r>
            <a:r>
              <a:rPr lang="en-US" altLang="en-US" b="1" u="sng" dirty="0">
                <a:solidFill>
                  <a:srgbClr val="0000CC"/>
                </a:solidFill>
              </a:rPr>
              <a:t>resolving the wrong is the higher priority!</a:t>
            </a:r>
          </a:p>
          <a:p>
            <a:pPr algn="just">
              <a:lnSpc>
                <a:spcPct val="100000"/>
              </a:lnSpc>
              <a:spcBef>
                <a:spcPts val="0"/>
              </a:spcBef>
              <a:spcAft>
                <a:spcPts val="1200"/>
              </a:spcAft>
            </a:pPr>
            <a:r>
              <a:rPr lang="en-US" dirty="0"/>
              <a:t>Jesus isn’t addressing the Jews’ anger against the other person, but rather that </a:t>
            </a:r>
            <a:r>
              <a:rPr lang="en-US" b="1" u="sng" dirty="0">
                <a:solidFill>
                  <a:srgbClr val="0000CC"/>
                </a:solidFill>
              </a:rPr>
              <a:t>he has caused his Jewish brother to have anger against him! </a:t>
            </a:r>
            <a:endParaRPr lang="en-US" altLang="en-US" b="1" u="sng" dirty="0">
              <a:solidFill>
                <a:srgbClr val="0000CC"/>
              </a:solidFill>
            </a:endParaRPr>
          </a:p>
        </p:txBody>
      </p:sp>
      <p:sp>
        <p:nvSpPr>
          <p:cNvPr id="9" name="Rectangle 2">
            <a:extLst>
              <a:ext uri="{FF2B5EF4-FFF2-40B4-BE49-F238E27FC236}">
                <a16:creationId xmlns:a16="http://schemas.microsoft.com/office/drawing/2014/main" id="{7FE1707F-A3D3-46F8-97D9-622EB7B5C0C7}"/>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Murder… From The Inside Out  </a:t>
            </a:r>
          </a:p>
          <a:p>
            <a:r>
              <a:rPr lang="en-US" altLang="en-US" sz="2400" b="1" dirty="0">
                <a:solidFill>
                  <a:srgbClr val="0000CC"/>
                </a:solidFill>
                <a:ea typeface="+mn-ea"/>
              </a:rPr>
              <a:t>Matthew 5:23-24 </a:t>
            </a:r>
          </a:p>
        </p:txBody>
      </p:sp>
      <p:sp>
        <p:nvSpPr>
          <p:cNvPr id="10" name="Text Box 4">
            <a:extLst>
              <a:ext uri="{FF2B5EF4-FFF2-40B4-BE49-F238E27FC236}">
                <a16:creationId xmlns:a16="http://schemas.microsoft.com/office/drawing/2014/main" id="{C161E2EA-0B4A-4B13-A9D6-849AAB363D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DA0C06-A21A-4384-BB8D-2ED77A00D8B1}"/>
              </a:ext>
            </a:extLst>
          </p:cNvPr>
          <p:cNvPicPr>
            <a:picLocks noChangeAspect="1"/>
          </p:cNvPicPr>
          <p:nvPr/>
        </p:nvPicPr>
        <p:blipFill>
          <a:blip r:embed="rId3"/>
          <a:stretch>
            <a:fillRect/>
          </a:stretch>
        </p:blipFill>
        <p:spPr>
          <a:xfrm>
            <a:off x="0" y="0"/>
            <a:ext cx="12192000" cy="6857999"/>
          </a:xfrm>
          <a:prstGeom prst="rect">
            <a:avLst/>
          </a:prstGeom>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idx="1"/>
          </p:nvPr>
        </p:nvSpPr>
        <p:spPr>
          <a:xfrm>
            <a:off x="609600" y="0"/>
            <a:ext cx="10972800" cy="2971800"/>
          </a:xfrm>
        </p:spPr>
        <p:txBody>
          <a:bodyPr/>
          <a:lstStyle/>
          <a:p>
            <a:pPr marL="0" indent="0" eaLnBrk="1" hangingPunct="1">
              <a:lnSpc>
                <a:spcPct val="100000"/>
              </a:lnSpc>
              <a:buNone/>
            </a:pPr>
            <a:endParaRPr lang="en-US" altLang="en-US" sz="600" dirty="0"/>
          </a:p>
          <a:p>
            <a:pPr marL="0" indent="0" algn="ctr" eaLnBrk="1" hangingPunct="1">
              <a:lnSpc>
                <a:spcPct val="100000"/>
              </a:lnSpc>
              <a:spcBef>
                <a:spcPct val="0"/>
              </a:spcBef>
              <a:spcAft>
                <a:spcPts val="1200"/>
              </a:spcAft>
              <a:buNone/>
            </a:pPr>
            <a:r>
              <a:rPr lang="en-US" altLang="en-US" sz="3200" b="1" dirty="0">
                <a:solidFill>
                  <a:srgbClr val="0000CC"/>
                </a:solidFill>
              </a:rPr>
              <a:t>Matthew 5:23-24</a:t>
            </a:r>
          </a:p>
          <a:p>
            <a:pPr marL="0" indent="0" algn="just" eaLnBrk="1" hangingPunct="1">
              <a:lnSpc>
                <a:spcPct val="100000"/>
              </a:lnSpc>
              <a:spcBef>
                <a:spcPts val="0"/>
              </a:spcBef>
              <a:buNone/>
            </a:pPr>
            <a:r>
              <a:rPr lang="en-US" altLang="en-US" sz="2400" baseline="30000" dirty="0"/>
              <a:t>23</a:t>
            </a:r>
            <a:r>
              <a:rPr lang="en-US" altLang="en-US" sz="2800" dirty="0"/>
              <a:t> "Therefore if you are presenting your offering at the altar, and there remember that </a:t>
            </a:r>
            <a:r>
              <a:rPr lang="en-US" altLang="en-US" b="1" u="sng" dirty="0">
                <a:solidFill>
                  <a:srgbClr val="0000CC"/>
                </a:solidFill>
              </a:rPr>
              <a:t>your brother has something against you</a:t>
            </a:r>
            <a:r>
              <a:rPr lang="en-US" altLang="en-US" sz="2800" dirty="0"/>
              <a:t>, </a:t>
            </a:r>
            <a:r>
              <a:rPr lang="en-US" altLang="en-US" sz="2400" baseline="30000" dirty="0"/>
              <a:t>24</a:t>
            </a:r>
            <a:r>
              <a:rPr lang="en-US" altLang="en-US" sz="2800" dirty="0"/>
              <a:t> leave your offering there before the altar and go; first be reconciled to your brother, and then come and present your offering. </a:t>
            </a:r>
          </a:p>
        </p:txBody>
      </p:sp>
      <p:pic>
        <p:nvPicPr>
          <p:cNvPr id="2" name="Picture 1">
            <a:extLst>
              <a:ext uri="{FF2B5EF4-FFF2-40B4-BE49-F238E27FC236}">
                <a16:creationId xmlns:a16="http://schemas.microsoft.com/office/drawing/2014/main" id="{7CC2C3A0-8BB7-499F-83E2-13660A358F1D}"/>
              </a:ext>
            </a:extLst>
          </p:cNvPr>
          <p:cNvPicPr>
            <a:picLocks noChangeAspect="1"/>
          </p:cNvPicPr>
          <p:nvPr/>
        </p:nvPicPr>
        <p:blipFill>
          <a:blip r:embed="rId4"/>
          <a:stretch>
            <a:fillRect/>
          </a:stretch>
        </p:blipFill>
        <p:spPr>
          <a:xfrm>
            <a:off x="3250240" y="2895600"/>
            <a:ext cx="5691520" cy="2194560"/>
          </a:xfrm>
          <a:prstGeom prst="rect">
            <a:avLst/>
          </a:prstGeom>
        </p:spPr>
      </p:pic>
    </p:spTree>
    <p:extLst>
      <p:ext uri="{BB962C8B-B14F-4D97-AF65-F5344CB8AC3E}">
        <p14:creationId xmlns:p14="http://schemas.microsoft.com/office/powerpoint/2010/main" val="3221157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7FE1707F-A3D3-46F8-97D9-622EB7B5C0C7}"/>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Where You Took Your Offering  </a:t>
            </a:r>
          </a:p>
          <a:p>
            <a:r>
              <a:rPr lang="en-US" altLang="en-US" sz="2400" b="1" dirty="0">
                <a:solidFill>
                  <a:srgbClr val="0000CC"/>
                </a:solidFill>
                <a:ea typeface="+mn-ea"/>
              </a:rPr>
              <a:t>Matthew 5:21-26 </a:t>
            </a:r>
          </a:p>
        </p:txBody>
      </p:sp>
      <p:sp>
        <p:nvSpPr>
          <p:cNvPr id="10" name="Text Box 4">
            <a:extLst>
              <a:ext uri="{FF2B5EF4-FFF2-40B4-BE49-F238E27FC236}">
                <a16:creationId xmlns:a16="http://schemas.microsoft.com/office/drawing/2014/main" id="{C161E2EA-0B4A-4B13-A9D6-849AAB363D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5" name="Picture 4">
            <a:extLst>
              <a:ext uri="{FF2B5EF4-FFF2-40B4-BE49-F238E27FC236}">
                <a16:creationId xmlns:a16="http://schemas.microsoft.com/office/drawing/2014/main" id="{E0FA16D5-F4E3-451E-A742-3272355E0641}"/>
              </a:ext>
            </a:extLst>
          </p:cNvPr>
          <p:cNvPicPr>
            <a:picLocks noChangeAspect="1"/>
          </p:cNvPicPr>
          <p:nvPr/>
        </p:nvPicPr>
        <p:blipFill>
          <a:blip r:embed="rId3"/>
          <a:stretch>
            <a:fillRect/>
          </a:stretch>
        </p:blipFill>
        <p:spPr>
          <a:xfrm>
            <a:off x="760201" y="1676400"/>
            <a:ext cx="10671599" cy="4114800"/>
          </a:xfrm>
          <a:prstGeom prst="rect">
            <a:avLst/>
          </a:prstGeom>
        </p:spPr>
      </p:pic>
      <p:pic>
        <p:nvPicPr>
          <p:cNvPr id="6" name="Picture 5">
            <a:extLst>
              <a:ext uri="{FF2B5EF4-FFF2-40B4-BE49-F238E27FC236}">
                <a16:creationId xmlns:a16="http://schemas.microsoft.com/office/drawing/2014/main" id="{493BA33F-71EB-47BD-B075-CCEE948DE475}"/>
              </a:ext>
            </a:extLst>
          </p:cNvPr>
          <p:cNvPicPr>
            <a:picLocks noChangeAspect="1"/>
          </p:cNvPicPr>
          <p:nvPr/>
        </p:nvPicPr>
        <p:blipFill>
          <a:blip r:embed="rId4"/>
          <a:stretch>
            <a:fillRect/>
          </a:stretch>
        </p:blipFill>
        <p:spPr>
          <a:xfrm>
            <a:off x="6540480" y="3886200"/>
            <a:ext cx="2374920" cy="1645920"/>
          </a:xfrm>
          <a:prstGeom prst="rect">
            <a:avLst/>
          </a:prstGeom>
        </p:spPr>
      </p:pic>
    </p:spTree>
    <p:extLst>
      <p:ext uri="{BB962C8B-B14F-4D97-AF65-F5344CB8AC3E}">
        <p14:creationId xmlns:p14="http://schemas.microsoft.com/office/powerpoint/2010/main" val="4219022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380F3CA4-DAD5-40D2-9A48-E3E6F784A9F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Murder… From The Inside Out  </a:t>
            </a:r>
          </a:p>
          <a:p>
            <a:r>
              <a:rPr lang="en-US" altLang="en-US" sz="2400" b="1" dirty="0">
                <a:solidFill>
                  <a:srgbClr val="0000CC"/>
                </a:solidFill>
                <a:ea typeface="+mn-ea"/>
              </a:rPr>
              <a:t>Matthew 5:21-26 </a:t>
            </a:r>
          </a:p>
        </p:txBody>
      </p:sp>
      <p:pic>
        <p:nvPicPr>
          <p:cNvPr id="95234" name="Picture 2" descr="Map-Palestine-New-Testament-Times">
            <a:extLst>
              <a:ext uri="{FF2B5EF4-FFF2-40B4-BE49-F238E27FC236}">
                <a16:creationId xmlns:a16="http://schemas.microsoft.com/office/drawing/2014/main" id="{27E01D78-4313-45A7-A783-3FD32CF39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1600200"/>
            <a:ext cx="448468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Line 9">
            <a:extLst>
              <a:ext uri="{FF2B5EF4-FFF2-40B4-BE49-F238E27FC236}">
                <a16:creationId xmlns:a16="http://schemas.microsoft.com/office/drawing/2014/main" id="{3037ADBA-ADEC-40D0-A63B-745B624FAB03}"/>
              </a:ext>
            </a:extLst>
          </p:cNvPr>
          <p:cNvSpPr>
            <a:spLocks noChangeShapeType="1"/>
          </p:cNvSpPr>
          <p:nvPr/>
        </p:nvSpPr>
        <p:spPr bwMode="auto">
          <a:xfrm flipV="1">
            <a:off x="8229600" y="2438400"/>
            <a:ext cx="762000" cy="25146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2" name="Text Box 4">
            <a:extLst>
              <a:ext uri="{FF2B5EF4-FFF2-40B4-BE49-F238E27FC236}">
                <a16:creationId xmlns:a16="http://schemas.microsoft.com/office/drawing/2014/main" id="{BCBFB72F-253E-40C9-B122-5F39DF39AF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
        <p:nvSpPr>
          <p:cNvPr id="15" name="Speech Bubble: Rectangle 14">
            <a:extLst>
              <a:ext uri="{FF2B5EF4-FFF2-40B4-BE49-F238E27FC236}">
                <a16:creationId xmlns:a16="http://schemas.microsoft.com/office/drawing/2014/main" id="{F35F7DFE-5780-4DF4-8BE3-79F93C5C4461}"/>
              </a:ext>
            </a:extLst>
          </p:cNvPr>
          <p:cNvSpPr/>
          <p:nvPr/>
        </p:nvSpPr>
        <p:spPr>
          <a:xfrm>
            <a:off x="4109244" y="1676400"/>
            <a:ext cx="1535113" cy="457200"/>
          </a:xfrm>
          <a:prstGeom prst="wedgeRectCallout">
            <a:avLst>
              <a:gd name="adj1" fmla="val 209365"/>
              <a:gd name="adj2" fmla="val 106375"/>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GALILEE</a:t>
            </a:r>
          </a:p>
        </p:txBody>
      </p:sp>
      <p:sp>
        <p:nvSpPr>
          <p:cNvPr id="16" name="Speech Bubble: Rectangle 15">
            <a:extLst>
              <a:ext uri="{FF2B5EF4-FFF2-40B4-BE49-F238E27FC236}">
                <a16:creationId xmlns:a16="http://schemas.microsoft.com/office/drawing/2014/main" id="{EF99523B-620C-4C23-89C4-70F17E8F6E8C}"/>
              </a:ext>
            </a:extLst>
          </p:cNvPr>
          <p:cNvSpPr/>
          <p:nvPr/>
        </p:nvSpPr>
        <p:spPr>
          <a:xfrm>
            <a:off x="4114801" y="5410200"/>
            <a:ext cx="1535113" cy="457200"/>
          </a:xfrm>
          <a:prstGeom prst="wedgeRectCallout">
            <a:avLst>
              <a:gd name="adj1" fmla="val 213226"/>
              <a:gd name="adj2" fmla="val -138069"/>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JERUSALEM</a:t>
            </a:r>
          </a:p>
        </p:txBody>
      </p:sp>
      <p:pic>
        <p:nvPicPr>
          <p:cNvPr id="18" name="Picture 17">
            <a:extLst>
              <a:ext uri="{FF2B5EF4-FFF2-40B4-BE49-F238E27FC236}">
                <a16:creationId xmlns:a16="http://schemas.microsoft.com/office/drawing/2014/main" id="{37DD5720-376E-46F5-96F7-E32107AB0490}"/>
              </a:ext>
            </a:extLst>
          </p:cNvPr>
          <p:cNvPicPr>
            <a:picLocks noChangeAspect="1"/>
          </p:cNvPicPr>
          <p:nvPr/>
        </p:nvPicPr>
        <p:blipFill>
          <a:blip r:embed="rId3"/>
          <a:stretch>
            <a:fillRect/>
          </a:stretch>
        </p:blipFill>
        <p:spPr>
          <a:xfrm>
            <a:off x="1916114" y="2840567"/>
            <a:ext cx="3189287" cy="1883833"/>
          </a:xfrm>
          <a:prstGeom prst="rect">
            <a:avLst/>
          </a:prstGeom>
          <a:ln>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380F3CA4-DAD5-40D2-9A48-E3E6F784A9F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Murder… From The Inside Out  </a:t>
            </a:r>
          </a:p>
          <a:p>
            <a:r>
              <a:rPr lang="en-US" altLang="en-US" sz="2400" b="1" dirty="0">
                <a:solidFill>
                  <a:srgbClr val="0000CC"/>
                </a:solidFill>
                <a:ea typeface="+mn-ea"/>
              </a:rPr>
              <a:t>Matthew 5:21-26 </a:t>
            </a:r>
          </a:p>
        </p:txBody>
      </p:sp>
      <p:pic>
        <p:nvPicPr>
          <p:cNvPr id="95234" name="Picture 2" descr="Map-Palestine-New-Testament-Times">
            <a:extLst>
              <a:ext uri="{FF2B5EF4-FFF2-40B4-BE49-F238E27FC236}">
                <a16:creationId xmlns:a16="http://schemas.microsoft.com/office/drawing/2014/main" id="{27E01D78-4313-45A7-A783-3FD32CF39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1600200"/>
            <a:ext cx="448468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Line 9">
            <a:extLst>
              <a:ext uri="{FF2B5EF4-FFF2-40B4-BE49-F238E27FC236}">
                <a16:creationId xmlns:a16="http://schemas.microsoft.com/office/drawing/2014/main" id="{3037ADBA-ADEC-40D0-A63B-745B624FAB03}"/>
              </a:ext>
            </a:extLst>
          </p:cNvPr>
          <p:cNvSpPr>
            <a:spLocks noChangeShapeType="1"/>
          </p:cNvSpPr>
          <p:nvPr/>
        </p:nvSpPr>
        <p:spPr bwMode="auto">
          <a:xfrm flipH="1">
            <a:off x="8229600" y="2362200"/>
            <a:ext cx="762000" cy="25908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2" name="Text Box 4">
            <a:extLst>
              <a:ext uri="{FF2B5EF4-FFF2-40B4-BE49-F238E27FC236}">
                <a16:creationId xmlns:a16="http://schemas.microsoft.com/office/drawing/2014/main" id="{BCBFB72F-253E-40C9-B122-5F39DF39AF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
        <p:nvSpPr>
          <p:cNvPr id="15" name="Speech Bubble: Rectangle 14">
            <a:extLst>
              <a:ext uri="{FF2B5EF4-FFF2-40B4-BE49-F238E27FC236}">
                <a16:creationId xmlns:a16="http://schemas.microsoft.com/office/drawing/2014/main" id="{F35F7DFE-5780-4DF4-8BE3-79F93C5C4461}"/>
              </a:ext>
            </a:extLst>
          </p:cNvPr>
          <p:cNvSpPr/>
          <p:nvPr/>
        </p:nvSpPr>
        <p:spPr>
          <a:xfrm>
            <a:off x="4109244" y="1676400"/>
            <a:ext cx="1535113" cy="457200"/>
          </a:xfrm>
          <a:prstGeom prst="wedgeRectCallout">
            <a:avLst>
              <a:gd name="adj1" fmla="val 209365"/>
              <a:gd name="adj2" fmla="val 106375"/>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GALILEE</a:t>
            </a:r>
          </a:p>
        </p:txBody>
      </p:sp>
      <p:sp>
        <p:nvSpPr>
          <p:cNvPr id="16" name="Speech Bubble: Rectangle 15">
            <a:extLst>
              <a:ext uri="{FF2B5EF4-FFF2-40B4-BE49-F238E27FC236}">
                <a16:creationId xmlns:a16="http://schemas.microsoft.com/office/drawing/2014/main" id="{EF99523B-620C-4C23-89C4-70F17E8F6E8C}"/>
              </a:ext>
            </a:extLst>
          </p:cNvPr>
          <p:cNvSpPr/>
          <p:nvPr/>
        </p:nvSpPr>
        <p:spPr>
          <a:xfrm>
            <a:off x="4114801" y="5410200"/>
            <a:ext cx="1535113" cy="457200"/>
          </a:xfrm>
          <a:prstGeom prst="wedgeRectCallout">
            <a:avLst>
              <a:gd name="adj1" fmla="val 213226"/>
              <a:gd name="adj2" fmla="val -138069"/>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JERUSALEM</a:t>
            </a:r>
          </a:p>
        </p:txBody>
      </p:sp>
      <p:pic>
        <p:nvPicPr>
          <p:cNvPr id="2" name="Picture 1">
            <a:extLst>
              <a:ext uri="{FF2B5EF4-FFF2-40B4-BE49-F238E27FC236}">
                <a16:creationId xmlns:a16="http://schemas.microsoft.com/office/drawing/2014/main" id="{BA9E4A93-12B7-4B76-8D01-8C25CF99AA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905000" y="2895600"/>
            <a:ext cx="3200400" cy="1828800"/>
          </a:xfrm>
          <a:prstGeom prst="rect">
            <a:avLst/>
          </a:prstGeom>
        </p:spPr>
      </p:pic>
    </p:spTree>
    <p:extLst>
      <p:ext uri="{BB962C8B-B14F-4D97-AF65-F5344CB8AC3E}">
        <p14:creationId xmlns:p14="http://schemas.microsoft.com/office/powerpoint/2010/main" val="1779569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380F3CA4-DAD5-40D2-9A48-E3E6F784A9F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Murder… From The Inside Out  </a:t>
            </a:r>
          </a:p>
          <a:p>
            <a:r>
              <a:rPr lang="en-US" altLang="en-US" sz="2400" b="1" dirty="0">
                <a:solidFill>
                  <a:srgbClr val="0000CC"/>
                </a:solidFill>
                <a:ea typeface="+mn-ea"/>
              </a:rPr>
              <a:t>Matthew 5:21-26 </a:t>
            </a:r>
          </a:p>
        </p:txBody>
      </p:sp>
      <p:pic>
        <p:nvPicPr>
          <p:cNvPr id="95234" name="Picture 2" descr="Map-Palestine-New-Testament-Times">
            <a:extLst>
              <a:ext uri="{FF2B5EF4-FFF2-40B4-BE49-F238E27FC236}">
                <a16:creationId xmlns:a16="http://schemas.microsoft.com/office/drawing/2014/main" id="{27E01D78-4313-45A7-A783-3FD32CF39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1600200"/>
            <a:ext cx="448468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Line 9">
            <a:extLst>
              <a:ext uri="{FF2B5EF4-FFF2-40B4-BE49-F238E27FC236}">
                <a16:creationId xmlns:a16="http://schemas.microsoft.com/office/drawing/2014/main" id="{3037ADBA-ADEC-40D0-A63B-745B624FAB03}"/>
              </a:ext>
            </a:extLst>
          </p:cNvPr>
          <p:cNvSpPr>
            <a:spLocks noChangeShapeType="1"/>
          </p:cNvSpPr>
          <p:nvPr/>
        </p:nvSpPr>
        <p:spPr bwMode="auto">
          <a:xfrm flipV="1">
            <a:off x="8229600" y="2438400"/>
            <a:ext cx="762000" cy="25146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2" name="Text Box 4">
            <a:extLst>
              <a:ext uri="{FF2B5EF4-FFF2-40B4-BE49-F238E27FC236}">
                <a16:creationId xmlns:a16="http://schemas.microsoft.com/office/drawing/2014/main" id="{BCBFB72F-253E-40C9-B122-5F39DF39AF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
        <p:nvSpPr>
          <p:cNvPr id="15" name="Speech Bubble: Rectangle 14">
            <a:extLst>
              <a:ext uri="{FF2B5EF4-FFF2-40B4-BE49-F238E27FC236}">
                <a16:creationId xmlns:a16="http://schemas.microsoft.com/office/drawing/2014/main" id="{F35F7DFE-5780-4DF4-8BE3-79F93C5C4461}"/>
              </a:ext>
            </a:extLst>
          </p:cNvPr>
          <p:cNvSpPr/>
          <p:nvPr/>
        </p:nvSpPr>
        <p:spPr>
          <a:xfrm>
            <a:off x="4109244" y="1676400"/>
            <a:ext cx="1535113" cy="457200"/>
          </a:xfrm>
          <a:prstGeom prst="wedgeRectCallout">
            <a:avLst>
              <a:gd name="adj1" fmla="val 209365"/>
              <a:gd name="adj2" fmla="val 106375"/>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GALILEE</a:t>
            </a:r>
          </a:p>
        </p:txBody>
      </p:sp>
      <p:sp>
        <p:nvSpPr>
          <p:cNvPr id="16" name="Speech Bubble: Rectangle 15">
            <a:extLst>
              <a:ext uri="{FF2B5EF4-FFF2-40B4-BE49-F238E27FC236}">
                <a16:creationId xmlns:a16="http://schemas.microsoft.com/office/drawing/2014/main" id="{EF99523B-620C-4C23-89C4-70F17E8F6E8C}"/>
              </a:ext>
            </a:extLst>
          </p:cNvPr>
          <p:cNvSpPr/>
          <p:nvPr/>
        </p:nvSpPr>
        <p:spPr>
          <a:xfrm>
            <a:off x="4114801" y="5410200"/>
            <a:ext cx="1535113" cy="457200"/>
          </a:xfrm>
          <a:prstGeom prst="wedgeRectCallout">
            <a:avLst>
              <a:gd name="adj1" fmla="val 213226"/>
              <a:gd name="adj2" fmla="val -138069"/>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JERUSALEM</a:t>
            </a:r>
          </a:p>
        </p:txBody>
      </p:sp>
      <p:pic>
        <p:nvPicPr>
          <p:cNvPr id="9" name="Picture 8">
            <a:extLst>
              <a:ext uri="{FF2B5EF4-FFF2-40B4-BE49-F238E27FC236}">
                <a16:creationId xmlns:a16="http://schemas.microsoft.com/office/drawing/2014/main" id="{A0C3541C-7041-4367-8523-1D98B4AD4410}"/>
              </a:ext>
            </a:extLst>
          </p:cNvPr>
          <p:cNvPicPr>
            <a:picLocks noChangeAspect="1"/>
          </p:cNvPicPr>
          <p:nvPr/>
        </p:nvPicPr>
        <p:blipFill>
          <a:blip r:embed="rId3"/>
          <a:stretch>
            <a:fillRect/>
          </a:stretch>
        </p:blipFill>
        <p:spPr>
          <a:xfrm>
            <a:off x="1916114" y="2840567"/>
            <a:ext cx="3189287" cy="1883833"/>
          </a:xfrm>
          <a:prstGeom prst="rect">
            <a:avLst/>
          </a:prstGeom>
          <a:ln>
            <a:solidFill>
              <a:schemeClr val="tx1"/>
            </a:solidFill>
          </a:ln>
        </p:spPr>
      </p:pic>
    </p:spTree>
    <p:extLst>
      <p:ext uri="{BB962C8B-B14F-4D97-AF65-F5344CB8AC3E}">
        <p14:creationId xmlns:p14="http://schemas.microsoft.com/office/powerpoint/2010/main" val="1778552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380F3CA4-DAD5-40D2-9A48-E3E6F784A9F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Murder… From The Inside Out  </a:t>
            </a:r>
          </a:p>
          <a:p>
            <a:r>
              <a:rPr lang="en-US" altLang="en-US" sz="2400" b="1" dirty="0">
                <a:solidFill>
                  <a:srgbClr val="0000CC"/>
                </a:solidFill>
                <a:ea typeface="+mn-ea"/>
              </a:rPr>
              <a:t>Matthew 5:21-26 </a:t>
            </a:r>
          </a:p>
        </p:txBody>
      </p:sp>
      <p:pic>
        <p:nvPicPr>
          <p:cNvPr id="95234" name="Picture 2" descr="Map-Palestine-New-Testament-Times">
            <a:extLst>
              <a:ext uri="{FF2B5EF4-FFF2-40B4-BE49-F238E27FC236}">
                <a16:creationId xmlns:a16="http://schemas.microsoft.com/office/drawing/2014/main" id="{27E01D78-4313-45A7-A783-3FD32CF39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1600200"/>
            <a:ext cx="448468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Line 9">
            <a:extLst>
              <a:ext uri="{FF2B5EF4-FFF2-40B4-BE49-F238E27FC236}">
                <a16:creationId xmlns:a16="http://schemas.microsoft.com/office/drawing/2014/main" id="{3037ADBA-ADEC-40D0-A63B-745B624FAB03}"/>
              </a:ext>
            </a:extLst>
          </p:cNvPr>
          <p:cNvSpPr>
            <a:spLocks noChangeShapeType="1"/>
          </p:cNvSpPr>
          <p:nvPr/>
        </p:nvSpPr>
        <p:spPr bwMode="auto">
          <a:xfrm flipH="1">
            <a:off x="8229600" y="2362200"/>
            <a:ext cx="762000" cy="25908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2" name="Text Box 4">
            <a:extLst>
              <a:ext uri="{FF2B5EF4-FFF2-40B4-BE49-F238E27FC236}">
                <a16:creationId xmlns:a16="http://schemas.microsoft.com/office/drawing/2014/main" id="{BCBFB72F-253E-40C9-B122-5F39DF39AF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
        <p:nvSpPr>
          <p:cNvPr id="15" name="Speech Bubble: Rectangle 14">
            <a:extLst>
              <a:ext uri="{FF2B5EF4-FFF2-40B4-BE49-F238E27FC236}">
                <a16:creationId xmlns:a16="http://schemas.microsoft.com/office/drawing/2014/main" id="{F35F7DFE-5780-4DF4-8BE3-79F93C5C4461}"/>
              </a:ext>
            </a:extLst>
          </p:cNvPr>
          <p:cNvSpPr/>
          <p:nvPr/>
        </p:nvSpPr>
        <p:spPr>
          <a:xfrm>
            <a:off x="4109244" y="1676400"/>
            <a:ext cx="1535113" cy="457200"/>
          </a:xfrm>
          <a:prstGeom prst="wedgeRectCallout">
            <a:avLst>
              <a:gd name="adj1" fmla="val 209365"/>
              <a:gd name="adj2" fmla="val 106375"/>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GALILEE</a:t>
            </a:r>
          </a:p>
        </p:txBody>
      </p:sp>
      <p:sp>
        <p:nvSpPr>
          <p:cNvPr id="16" name="Speech Bubble: Rectangle 15">
            <a:extLst>
              <a:ext uri="{FF2B5EF4-FFF2-40B4-BE49-F238E27FC236}">
                <a16:creationId xmlns:a16="http://schemas.microsoft.com/office/drawing/2014/main" id="{EF99523B-620C-4C23-89C4-70F17E8F6E8C}"/>
              </a:ext>
            </a:extLst>
          </p:cNvPr>
          <p:cNvSpPr/>
          <p:nvPr/>
        </p:nvSpPr>
        <p:spPr>
          <a:xfrm>
            <a:off x="4114801" y="5410200"/>
            <a:ext cx="1535113" cy="457200"/>
          </a:xfrm>
          <a:prstGeom prst="wedgeRectCallout">
            <a:avLst>
              <a:gd name="adj1" fmla="val 213226"/>
              <a:gd name="adj2" fmla="val -138069"/>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JERUSALEM</a:t>
            </a:r>
          </a:p>
        </p:txBody>
      </p:sp>
      <p:pic>
        <p:nvPicPr>
          <p:cNvPr id="9" name="Picture 8">
            <a:extLst>
              <a:ext uri="{FF2B5EF4-FFF2-40B4-BE49-F238E27FC236}">
                <a16:creationId xmlns:a16="http://schemas.microsoft.com/office/drawing/2014/main" id="{965B9449-D534-464E-A44E-A75D2F6945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905000" y="2895600"/>
            <a:ext cx="3200400" cy="1828800"/>
          </a:xfrm>
          <a:prstGeom prst="rect">
            <a:avLst/>
          </a:prstGeom>
        </p:spPr>
      </p:pic>
      <p:pic>
        <p:nvPicPr>
          <p:cNvPr id="2" name="Picture 1">
            <a:extLst>
              <a:ext uri="{FF2B5EF4-FFF2-40B4-BE49-F238E27FC236}">
                <a16:creationId xmlns:a16="http://schemas.microsoft.com/office/drawing/2014/main" id="{8146E302-61D9-48C8-AADC-9CE8EEB44C9A}"/>
              </a:ext>
            </a:extLst>
          </p:cNvPr>
          <p:cNvPicPr>
            <a:picLocks noChangeAspect="1"/>
          </p:cNvPicPr>
          <p:nvPr/>
        </p:nvPicPr>
        <p:blipFill rotWithShape="1">
          <a:blip r:embed="rId5"/>
          <a:srcRect t="12222" b="12222"/>
          <a:stretch/>
        </p:blipFill>
        <p:spPr>
          <a:xfrm>
            <a:off x="1658472" y="1600199"/>
            <a:ext cx="8875057" cy="5170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575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D6DAEA-B616-4596-870D-8CDB94198B4B}"/>
              </a:ext>
            </a:extLst>
          </p:cNvPr>
          <p:cNvPicPr>
            <a:picLocks noChangeAspect="1"/>
          </p:cNvPicPr>
          <p:nvPr/>
        </p:nvPicPr>
        <p:blipFill>
          <a:blip r:embed="rId3"/>
          <a:stretch>
            <a:fillRect/>
          </a:stretch>
        </p:blipFill>
        <p:spPr>
          <a:xfrm>
            <a:off x="0" y="0"/>
            <a:ext cx="12192000" cy="6857999"/>
          </a:xfrm>
          <a:prstGeom prst="rect">
            <a:avLst/>
          </a:prstGeom>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idx="1"/>
          </p:nvPr>
        </p:nvSpPr>
        <p:spPr>
          <a:xfrm>
            <a:off x="609600" y="0"/>
            <a:ext cx="10972800" cy="2590800"/>
          </a:xfrm>
        </p:spPr>
        <p:txBody>
          <a:bodyPr>
            <a:normAutofit/>
          </a:bodyPr>
          <a:lstStyle/>
          <a:p>
            <a:pPr marL="0" indent="0" eaLnBrk="1" hangingPunct="1">
              <a:lnSpc>
                <a:spcPct val="100000"/>
              </a:lnSpc>
              <a:buNone/>
            </a:pPr>
            <a:endParaRPr lang="en-US" altLang="en-US" sz="600" dirty="0"/>
          </a:p>
          <a:p>
            <a:pPr marL="0" indent="0" algn="ctr" eaLnBrk="1" hangingPunct="1">
              <a:lnSpc>
                <a:spcPct val="100000"/>
              </a:lnSpc>
              <a:spcBef>
                <a:spcPct val="0"/>
              </a:spcBef>
              <a:spcAft>
                <a:spcPts val="1200"/>
              </a:spcAft>
              <a:buNone/>
            </a:pPr>
            <a:r>
              <a:rPr lang="en-US" altLang="en-US" sz="3200" b="1" dirty="0">
                <a:solidFill>
                  <a:srgbClr val="0000CC"/>
                </a:solidFill>
              </a:rPr>
              <a:t>Matthew 5:25-26</a:t>
            </a:r>
          </a:p>
          <a:p>
            <a:pPr marL="0" indent="0" algn="just" eaLnBrk="1" hangingPunct="1">
              <a:lnSpc>
                <a:spcPct val="100000"/>
              </a:lnSpc>
              <a:spcBef>
                <a:spcPts val="0"/>
              </a:spcBef>
              <a:buNone/>
            </a:pPr>
            <a:r>
              <a:rPr lang="en-US" altLang="en-US" baseline="30000" dirty="0"/>
              <a:t>25</a:t>
            </a:r>
            <a:r>
              <a:rPr lang="en-US" altLang="en-US" dirty="0"/>
              <a:t> Make friends quickly with your opponent at law while you are with him on the way, so that your opponent may not hand you over to the judge, and the judge to the officer, and you be thrown into prison. </a:t>
            </a:r>
            <a:r>
              <a:rPr lang="en-US" altLang="en-US" baseline="30000" dirty="0"/>
              <a:t>26</a:t>
            </a:r>
            <a:r>
              <a:rPr lang="en-US" altLang="en-US" dirty="0"/>
              <a:t> Truly I say to you, you will not come out of there until you have paid up the  last cent."</a:t>
            </a:r>
          </a:p>
        </p:txBody>
      </p:sp>
      <p:pic>
        <p:nvPicPr>
          <p:cNvPr id="5" name="Picture 3" descr="magi_tissot">
            <a:extLst>
              <a:ext uri="{FF2B5EF4-FFF2-40B4-BE49-F238E27FC236}">
                <a16:creationId xmlns:a16="http://schemas.microsoft.com/office/drawing/2014/main" id="{05CE467B-8E15-4FC0-AE95-64F7FB060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060" t="20000" r="3917" b="34698"/>
          <a:stretch>
            <a:fillRect/>
          </a:stretch>
        </p:blipFill>
        <p:spPr bwMode="auto">
          <a:xfrm>
            <a:off x="4766594" y="2727960"/>
            <a:ext cx="2658813" cy="2377440"/>
          </a:xfrm>
          <a:prstGeom prst="rect">
            <a:avLst/>
          </a:prstGeom>
          <a:solidFill>
            <a:schemeClr val="tx1"/>
          </a:solidFill>
          <a:ln w="9525">
            <a:solidFill>
              <a:srgbClr val="663300"/>
            </a:solidFill>
            <a:miter lim="800000"/>
            <a:headEnd/>
            <a:tailEnd/>
          </a:ln>
        </p:spPr>
      </p:pic>
    </p:spTree>
    <p:extLst>
      <p:ext uri="{BB962C8B-B14F-4D97-AF65-F5344CB8AC3E}">
        <p14:creationId xmlns:p14="http://schemas.microsoft.com/office/powerpoint/2010/main" val="975165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9" name="Rectangle 4">
            <a:extLst>
              <a:ext uri="{FF2B5EF4-FFF2-40B4-BE49-F238E27FC236}">
                <a16:creationId xmlns:a16="http://schemas.microsoft.com/office/drawing/2014/main" id="{D58D7CEC-674F-42DF-9F61-5BFA57524330}"/>
              </a:ext>
            </a:extLst>
          </p:cNvPr>
          <p:cNvSpPr>
            <a:spLocks noGrp="1" noChangeArrowheads="1"/>
          </p:cNvSpPr>
          <p:nvPr>
            <p:ph sz="half" idx="1"/>
          </p:nvPr>
        </p:nvSpPr>
        <p:spPr>
          <a:xfrm>
            <a:off x="609600" y="1829357"/>
            <a:ext cx="10972800" cy="1447243"/>
          </a:xfrm>
        </p:spPr>
        <p:txBody>
          <a:bodyPr/>
          <a:lstStyle/>
          <a:p>
            <a:pPr algn="just" eaLnBrk="1" hangingPunct="1">
              <a:lnSpc>
                <a:spcPct val="100000"/>
              </a:lnSpc>
              <a:spcBef>
                <a:spcPts val="0"/>
              </a:spcBef>
              <a:spcAft>
                <a:spcPts val="1200"/>
              </a:spcAft>
            </a:pPr>
            <a:r>
              <a:rPr lang="en-US" altLang="en-US" sz="2800" dirty="0"/>
              <a:t>In the court system of the day, a person might have to travel right alongside the opponent at law to appear before a judge at the same time. </a:t>
            </a:r>
          </a:p>
        </p:txBody>
      </p:sp>
      <p:sp>
        <p:nvSpPr>
          <p:cNvPr id="9" name="Rectangle 2">
            <a:extLst>
              <a:ext uri="{FF2B5EF4-FFF2-40B4-BE49-F238E27FC236}">
                <a16:creationId xmlns:a16="http://schemas.microsoft.com/office/drawing/2014/main" id="{7FE1707F-A3D3-46F8-97D9-622EB7B5C0C7}"/>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The Faster The Resolution, The Better</a:t>
            </a:r>
          </a:p>
          <a:p>
            <a:r>
              <a:rPr lang="en-US" altLang="en-US" sz="2400" b="1" dirty="0">
                <a:solidFill>
                  <a:srgbClr val="0000CC"/>
                </a:solidFill>
                <a:ea typeface="+mn-ea"/>
              </a:rPr>
              <a:t>Matthew 5:21-26 </a:t>
            </a:r>
          </a:p>
        </p:txBody>
      </p:sp>
      <p:sp>
        <p:nvSpPr>
          <p:cNvPr id="10" name="Text Box 4">
            <a:extLst>
              <a:ext uri="{FF2B5EF4-FFF2-40B4-BE49-F238E27FC236}">
                <a16:creationId xmlns:a16="http://schemas.microsoft.com/office/drawing/2014/main" id="{C161E2EA-0B4A-4B13-A9D6-849AAB363D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3" name="Picture 2">
            <a:extLst>
              <a:ext uri="{FF2B5EF4-FFF2-40B4-BE49-F238E27FC236}">
                <a16:creationId xmlns:a16="http://schemas.microsoft.com/office/drawing/2014/main" id="{BF315DA4-F405-4FF6-9C80-7634FAC4CA14}"/>
              </a:ext>
            </a:extLst>
          </p:cNvPr>
          <p:cNvPicPr>
            <a:picLocks noChangeAspect="1"/>
          </p:cNvPicPr>
          <p:nvPr/>
        </p:nvPicPr>
        <p:blipFill>
          <a:blip r:embed="rId3"/>
          <a:stretch>
            <a:fillRect/>
          </a:stretch>
        </p:blipFill>
        <p:spPr>
          <a:xfrm>
            <a:off x="3047736" y="3124200"/>
            <a:ext cx="6096528" cy="3429297"/>
          </a:xfrm>
          <a:prstGeom prst="rect">
            <a:avLst/>
          </a:prstGeom>
          <a:ln>
            <a:solidFill>
              <a:schemeClr val="tx1"/>
            </a:solidFill>
          </a:ln>
        </p:spPr>
      </p:pic>
    </p:spTree>
    <p:extLst>
      <p:ext uri="{BB962C8B-B14F-4D97-AF65-F5344CB8AC3E}">
        <p14:creationId xmlns:p14="http://schemas.microsoft.com/office/powerpoint/2010/main" val="1810817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9" name="Rectangle 4">
            <a:extLst>
              <a:ext uri="{FF2B5EF4-FFF2-40B4-BE49-F238E27FC236}">
                <a16:creationId xmlns:a16="http://schemas.microsoft.com/office/drawing/2014/main" id="{D58D7CEC-674F-42DF-9F61-5BFA57524330}"/>
              </a:ext>
            </a:extLst>
          </p:cNvPr>
          <p:cNvSpPr>
            <a:spLocks noGrp="1" noChangeArrowheads="1"/>
          </p:cNvSpPr>
          <p:nvPr>
            <p:ph sz="half" idx="1"/>
          </p:nvPr>
        </p:nvSpPr>
        <p:spPr>
          <a:xfrm>
            <a:off x="609600" y="1829357"/>
            <a:ext cx="10972800" cy="914400"/>
          </a:xfrm>
        </p:spPr>
        <p:txBody>
          <a:bodyPr>
            <a:normAutofit lnSpcReduction="10000"/>
          </a:bodyPr>
          <a:lstStyle/>
          <a:p>
            <a:pPr algn="just" eaLnBrk="1" hangingPunct="1">
              <a:lnSpc>
                <a:spcPct val="100000"/>
              </a:lnSpc>
              <a:spcBef>
                <a:spcPts val="0"/>
              </a:spcBef>
              <a:spcAft>
                <a:spcPts val="1200"/>
              </a:spcAft>
            </a:pPr>
            <a:r>
              <a:rPr lang="en-US" altLang="en-US" sz="2800" dirty="0"/>
              <a:t>This harmonizes with 1 Corinthians 6:1-8 regarding lawsuits between believers.</a:t>
            </a:r>
          </a:p>
        </p:txBody>
      </p:sp>
      <p:sp>
        <p:nvSpPr>
          <p:cNvPr id="9" name="Rectangle 2">
            <a:extLst>
              <a:ext uri="{FF2B5EF4-FFF2-40B4-BE49-F238E27FC236}">
                <a16:creationId xmlns:a16="http://schemas.microsoft.com/office/drawing/2014/main" id="{7FE1707F-A3D3-46F8-97D9-622EB7B5C0C7}"/>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The Faster The Resolution, The Better</a:t>
            </a:r>
          </a:p>
          <a:p>
            <a:r>
              <a:rPr lang="en-US" altLang="en-US" sz="2400" b="1" dirty="0">
                <a:solidFill>
                  <a:srgbClr val="0000CC"/>
                </a:solidFill>
                <a:ea typeface="+mn-ea"/>
              </a:rPr>
              <a:t>Matthew 5:21-26 </a:t>
            </a:r>
          </a:p>
        </p:txBody>
      </p:sp>
      <p:sp>
        <p:nvSpPr>
          <p:cNvPr id="10" name="Text Box 4">
            <a:extLst>
              <a:ext uri="{FF2B5EF4-FFF2-40B4-BE49-F238E27FC236}">
                <a16:creationId xmlns:a16="http://schemas.microsoft.com/office/drawing/2014/main" id="{C161E2EA-0B4A-4B13-A9D6-849AAB363D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3" name="Picture 2">
            <a:extLst>
              <a:ext uri="{FF2B5EF4-FFF2-40B4-BE49-F238E27FC236}">
                <a16:creationId xmlns:a16="http://schemas.microsoft.com/office/drawing/2014/main" id="{B29BBD56-E237-4D02-BEAF-E948E2CCEE85}"/>
              </a:ext>
            </a:extLst>
          </p:cNvPr>
          <p:cNvPicPr>
            <a:picLocks noChangeAspect="1"/>
          </p:cNvPicPr>
          <p:nvPr/>
        </p:nvPicPr>
        <p:blipFill>
          <a:blip r:embed="rId3"/>
          <a:stretch>
            <a:fillRect/>
          </a:stretch>
        </p:blipFill>
        <p:spPr>
          <a:xfrm>
            <a:off x="1340708" y="2819400"/>
            <a:ext cx="9510584" cy="3670110"/>
          </a:xfrm>
          <a:prstGeom prst="rect">
            <a:avLst/>
          </a:prstGeom>
        </p:spPr>
      </p:pic>
    </p:spTree>
    <p:extLst>
      <p:ext uri="{BB962C8B-B14F-4D97-AF65-F5344CB8AC3E}">
        <p14:creationId xmlns:p14="http://schemas.microsoft.com/office/powerpoint/2010/main" val="1829507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D6DAEA-B616-4596-870D-8CDB94198B4B}"/>
              </a:ext>
            </a:extLst>
          </p:cNvPr>
          <p:cNvPicPr>
            <a:picLocks noChangeAspect="1"/>
          </p:cNvPicPr>
          <p:nvPr/>
        </p:nvPicPr>
        <p:blipFill>
          <a:blip r:embed="rId3"/>
          <a:stretch>
            <a:fillRect/>
          </a:stretch>
        </p:blipFill>
        <p:spPr>
          <a:xfrm>
            <a:off x="0" y="0"/>
            <a:ext cx="12192000" cy="6857999"/>
          </a:xfrm>
          <a:prstGeom prst="rect">
            <a:avLst/>
          </a:prstGeom>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idx="1"/>
          </p:nvPr>
        </p:nvSpPr>
        <p:spPr>
          <a:xfrm>
            <a:off x="609600" y="0"/>
            <a:ext cx="10972800" cy="5181600"/>
          </a:xfrm>
        </p:spPr>
        <p:txBody>
          <a:bodyPr>
            <a:normAutofit/>
          </a:bodyPr>
          <a:lstStyle/>
          <a:p>
            <a:pPr marL="0" indent="0" algn="ctr">
              <a:lnSpc>
                <a:spcPct val="100000"/>
              </a:lnSpc>
              <a:spcBef>
                <a:spcPct val="0"/>
              </a:spcBef>
              <a:spcAft>
                <a:spcPts val="1200"/>
              </a:spcAft>
              <a:buNone/>
            </a:pPr>
            <a:r>
              <a:rPr lang="en-US" altLang="en-US" sz="3600" b="1" dirty="0">
                <a:solidFill>
                  <a:srgbClr val="0000CC"/>
                </a:solidFill>
              </a:rPr>
              <a:t>1 Corinthians 6:7-8</a:t>
            </a:r>
          </a:p>
          <a:p>
            <a:pPr marL="0" marR="0" indent="0" algn="just">
              <a:lnSpc>
                <a:spcPct val="100000"/>
              </a:lnSpc>
              <a:spcBef>
                <a:spcPts val="0"/>
              </a:spcBef>
              <a:spcAft>
                <a:spcPts val="1000"/>
              </a:spcAft>
              <a:buNone/>
            </a:pPr>
            <a:r>
              <a:rPr lang="en-US" sz="3200" u="none" strike="noStrike" baseline="30000" dirty="0">
                <a:effectLst/>
                <a:latin typeface="Calibri" panose="020F0502020204030204" pitchFamily="34" charset="0"/>
              </a:rPr>
              <a:t>7</a:t>
            </a:r>
            <a:r>
              <a:rPr lang="en-US" sz="3200" u="none" strike="noStrike" dirty="0">
                <a:effectLst/>
                <a:latin typeface="Calibri" panose="020F0502020204030204" pitchFamily="34" charset="0"/>
              </a:rPr>
              <a:t> </a:t>
            </a:r>
            <a:r>
              <a:rPr lang="en-US" sz="3200" dirty="0">
                <a:effectLst/>
                <a:latin typeface="Calibri" panose="020F0502020204030204" pitchFamily="34" charset="0"/>
              </a:rPr>
              <a:t>Actually, then, it is already a defeat for you, that you have lawsuits with one another. Why not rather be wronged? Why not rather be defrauded? </a:t>
            </a:r>
            <a:r>
              <a:rPr lang="en-US" sz="3200" u="none" strike="noStrike" baseline="30000" dirty="0">
                <a:effectLst/>
                <a:latin typeface="Calibri" panose="020F0502020204030204" pitchFamily="34" charset="0"/>
              </a:rPr>
              <a:t>8</a:t>
            </a:r>
            <a:r>
              <a:rPr lang="en-US" sz="3200" u="none" strike="noStrike" dirty="0">
                <a:effectLst/>
                <a:latin typeface="Calibri" panose="020F0502020204030204" pitchFamily="34" charset="0"/>
              </a:rPr>
              <a:t> </a:t>
            </a:r>
            <a:r>
              <a:rPr lang="en-US" sz="3200" dirty="0">
                <a:effectLst/>
                <a:latin typeface="Calibri" panose="020F0502020204030204" pitchFamily="34" charset="0"/>
              </a:rPr>
              <a:t>On the contrary, you yourselves wrong and defraud. </a:t>
            </a:r>
            <a:r>
              <a:rPr lang="en-US" sz="3200" i="1" dirty="0">
                <a:effectLst/>
                <a:latin typeface="Calibri" panose="020F0502020204030204" pitchFamily="34" charset="0"/>
              </a:rPr>
              <a:t>You do</a:t>
            </a:r>
            <a:r>
              <a:rPr lang="en-US" sz="3200" dirty="0">
                <a:effectLst/>
                <a:latin typeface="Calibri" panose="020F0502020204030204" pitchFamily="34" charset="0"/>
              </a:rPr>
              <a:t> this even to </a:t>
            </a:r>
            <a:r>
              <a:rPr lang="en-US" sz="3200" i="1" dirty="0">
                <a:effectLst/>
                <a:latin typeface="Calibri" panose="020F0502020204030204" pitchFamily="34" charset="0"/>
              </a:rPr>
              <a:t>your</a:t>
            </a:r>
            <a:r>
              <a:rPr lang="en-US" sz="3200" dirty="0">
                <a:effectLst/>
                <a:latin typeface="Calibri" panose="020F0502020204030204" pitchFamily="34" charset="0"/>
              </a:rPr>
              <a:t> brethren. </a:t>
            </a:r>
          </a:p>
        </p:txBody>
      </p:sp>
      <p:pic>
        <p:nvPicPr>
          <p:cNvPr id="7" name="Picture 6">
            <a:extLst>
              <a:ext uri="{FF2B5EF4-FFF2-40B4-BE49-F238E27FC236}">
                <a16:creationId xmlns:a16="http://schemas.microsoft.com/office/drawing/2014/main" id="{33E9F022-B0E6-4C0B-B75E-D138577222F4}"/>
              </a:ext>
            </a:extLst>
          </p:cNvPr>
          <p:cNvPicPr>
            <a:picLocks noChangeAspect="1"/>
          </p:cNvPicPr>
          <p:nvPr/>
        </p:nvPicPr>
        <p:blipFill>
          <a:blip r:embed="rId4"/>
          <a:stretch>
            <a:fillRect/>
          </a:stretch>
        </p:blipFill>
        <p:spPr>
          <a:xfrm>
            <a:off x="3134072" y="2819400"/>
            <a:ext cx="5923856" cy="2286000"/>
          </a:xfrm>
          <a:prstGeom prst="rect">
            <a:avLst/>
          </a:prstGeom>
        </p:spPr>
      </p:pic>
    </p:spTree>
    <p:extLst>
      <p:ext uri="{BB962C8B-B14F-4D97-AF65-F5344CB8AC3E}">
        <p14:creationId xmlns:p14="http://schemas.microsoft.com/office/powerpoint/2010/main" val="2522534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9" name="Rectangle 4">
            <a:extLst>
              <a:ext uri="{FF2B5EF4-FFF2-40B4-BE49-F238E27FC236}">
                <a16:creationId xmlns:a16="http://schemas.microsoft.com/office/drawing/2014/main" id="{D58D7CEC-674F-42DF-9F61-5BFA57524330}"/>
              </a:ext>
            </a:extLst>
          </p:cNvPr>
          <p:cNvSpPr>
            <a:spLocks noGrp="1" noChangeArrowheads="1"/>
          </p:cNvSpPr>
          <p:nvPr>
            <p:ph sz="half" idx="1"/>
          </p:nvPr>
        </p:nvSpPr>
        <p:spPr>
          <a:xfrm>
            <a:off x="3352800" y="1829357"/>
            <a:ext cx="8229600" cy="4800043"/>
          </a:xfrm>
        </p:spPr>
        <p:txBody>
          <a:bodyPr>
            <a:noAutofit/>
          </a:bodyPr>
          <a:lstStyle/>
          <a:p>
            <a:pPr algn="just" eaLnBrk="1" hangingPunct="1">
              <a:lnSpc>
                <a:spcPct val="110000"/>
              </a:lnSpc>
              <a:spcBef>
                <a:spcPts val="0"/>
              </a:spcBef>
              <a:spcAft>
                <a:spcPts val="1200"/>
              </a:spcAft>
            </a:pPr>
            <a:r>
              <a:rPr lang="en-US" altLang="en-US" dirty="0"/>
              <a:t>Prefer </a:t>
            </a:r>
            <a:r>
              <a:rPr lang="en-US" altLang="en-US" b="1" dirty="0">
                <a:solidFill>
                  <a:srgbClr val="0000CC"/>
                </a:solidFill>
              </a:rPr>
              <a:t>resolution of conflicts </a:t>
            </a:r>
            <a:r>
              <a:rPr lang="en-US" altLang="en-US" b="1" u="sng" dirty="0">
                <a:solidFill>
                  <a:srgbClr val="0000CC"/>
                </a:solidFill>
              </a:rPr>
              <a:t>sooner</a:t>
            </a:r>
            <a:r>
              <a:rPr lang="en-US" altLang="en-US" b="1" dirty="0">
                <a:solidFill>
                  <a:srgbClr val="0000CC"/>
                </a:solidFill>
              </a:rPr>
              <a:t> rather than later</a:t>
            </a:r>
            <a:r>
              <a:rPr lang="en-US" altLang="en-US" dirty="0"/>
              <a:t>.</a:t>
            </a:r>
          </a:p>
          <a:p>
            <a:pPr algn="just" eaLnBrk="1" hangingPunct="1">
              <a:lnSpc>
                <a:spcPct val="110000"/>
              </a:lnSpc>
              <a:spcBef>
                <a:spcPts val="0"/>
              </a:spcBef>
              <a:spcAft>
                <a:spcPts val="1200"/>
              </a:spcAft>
            </a:pPr>
            <a:r>
              <a:rPr lang="en-US" altLang="en-US" dirty="0"/>
              <a:t>Lean toward avoiding financial and legal hazards rather than </a:t>
            </a:r>
            <a:r>
              <a:rPr lang="en-US" altLang="en-US" i="1" dirty="0"/>
              <a:t>‘getting your pound of flesh’. </a:t>
            </a:r>
          </a:p>
          <a:p>
            <a:pPr algn="just">
              <a:lnSpc>
                <a:spcPct val="110000"/>
              </a:lnSpc>
              <a:spcBef>
                <a:spcPts val="0"/>
              </a:spcBef>
              <a:spcAft>
                <a:spcPts val="1200"/>
              </a:spcAft>
            </a:pPr>
            <a:r>
              <a:rPr lang="en-US" altLang="en-US" dirty="0"/>
              <a:t>Place resolution of matters, for which you are at fault in some way, as high priority.</a:t>
            </a:r>
          </a:p>
          <a:p>
            <a:pPr algn="just">
              <a:lnSpc>
                <a:spcPct val="110000"/>
              </a:lnSpc>
              <a:spcBef>
                <a:spcPts val="0"/>
              </a:spcBef>
              <a:spcAft>
                <a:spcPts val="1200"/>
              </a:spcAft>
            </a:pPr>
            <a:r>
              <a:rPr lang="en-US" altLang="en-US" dirty="0"/>
              <a:t>Place the honor of the Lord’s name as highest priority. </a:t>
            </a:r>
          </a:p>
          <a:p>
            <a:pPr algn="just">
              <a:lnSpc>
                <a:spcPct val="110000"/>
              </a:lnSpc>
              <a:spcBef>
                <a:spcPts val="0"/>
              </a:spcBef>
              <a:spcAft>
                <a:spcPts val="1200"/>
              </a:spcAft>
            </a:pPr>
            <a:r>
              <a:rPr lang="en-US" altLang="en-US" dirty="0"/>
              <a:t>Avoid being the cause of someone else wanting </a:t>
            </a:r>
            <a:r>
              <a:rPr lang="en-US" altLang="en-US" i="1" dirty="0"/>
              <a:t>‘a pound of your flesh’.</a:t>
            </a:r>
          </a:p>
        </p:txBody>
      </p:sp>
      <p:sp>
        <p:nvSpPr>
          <p:cNvPr id="9" name="Rectangle 2">
            <a:extLst>
              <a:ext uri="{FF2B5EF4-FFF2-40B4-BE49-F238E27FC236}">
                <a16:creationId xmlns:a16="http://schemas.microsoft.com/office/drawing/2014/main" id="{7FE1707F-A3D3-46F8-97D9-622EB7B5C0C7}"/>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GENERAL PRINCIPLES</a:t>
            </a:r>
          </a:p>
          <a:p>
            <a:r>
              <a:rPr lang="en-US" altLang="en-US" sz="2400" b="1" dirty="0">
                <a:solidFill>
                  <a:srgbClr val="0000CC"/>
                </a:solidFill>
                <a:ea typeface="+mn-ea"/>
              </a:rPr>
              <a:t>Matthew 5:21-26 / 1 Corinthians 6:1-8  </a:t>
            </a:r>
          </a:p>
        </p:txBody>
      </p:sp>
      <p:sp>
        <p:nvSpPr>
          <p:cNvPr id="10" name="Text Box 4">
            <a:extLst>
              <a:ext uri="{FF2B5EF4-FFF2-40B4-BE49-F238E27FC236}">
                <a16:creationId xmlns:a16="http://schemas.microsoft.com/office/drawing/2014/main" id="{C161E2EA-0B4A-4B13-A9D6-849AAB363D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6" name="Picture 8" descr="handshake">
            <a:extLst>
              <a:ext uri="{FF2B5EF4-FFF2-40B4-BE49-F238E27FC236}">
                <a16:creationId xmlns:a16="http://schemas.microsoft.com/office/drawing/2014/main" id="{7EAD3536-AB32-45A8-A7DF-5A0AF81A2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90" y="1981200"/>
            <a:ext cx="2503713" cy="2286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665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70EF5B-B582-4574-B47C-E6FD31DDB036}"/>
              </a:ext>
            </a:extLst>
          </p:cNvPr>
          <p:cNvPicPr>
            <a:picLocks noChangeAspect="1"/>
          </p:cNvPicPr>
          <p:nvPr/>
        </p:nvPicPr>
        <p:blipFill>
          <a:blip r:embed="rId3"/>
          <a:stretch>
            <a:fillRect/>
          </a:stretch>
        </p:blipFill>
        <p:spPr>
          <a:xfrm>
            <a:off x="0" y="0"/>
            <a:ext cx="12192000" cy="6857999"/>
          </a:xfrm>
          <a:prstGeom prst="rect">
            <a:avLst/>
          </a:prstGeom>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idx="1"/>
          </p:nvPr>
        </p:nvSpPr>
        <p:spPr>
          <a:xfrm>
            <a:off x="609600" y="0"/>
            <a:ext cx="10972800" cy="2362200"/>
          </a:xfrm>
        </p:spPr>
        <p:txBody>
          <a:bodyPr>
            <a:noAutofit/>
          </a:bodyPr>
          <a:lstStyle/>
          <a:p>
            <a:pPr marL="0" indent="0" algn="ctr" eaLnBrk="1" hangingPunct="1">
              <a:lnSpc>
                <a:spcPct val="100000"/>
              </a:lnSpc>
              <a:spcBef>
                <a:spcPct val="0"/>
              </a:spcBef>
              <a:spcAft>
                <a:spcPts val="1200"/>
              </a:spcAft>
              <a:buNone/>
            </a:pPr>
            <a:r>
              <a:rPr lang="en-US" altLang="en-US" sz="3200" b="1" dirty="0">
                <a:solidFill>
                  <a:srgbClr val="0000CC"/>
                </a:solidFill>
              </a:rPr>
              <a:t>Matthew 5:27-28</a:t>
            </a:r>
          </a:p>
          <a:p>
            <a:pPr marL="0" indent="0" algn="just">
              <a:lnSpc>
                <a:spcPct val="100000"/>
              </a:lnSpc>
              <a:spcBef>
                <a:spcPts val="0"/>
              </a:spcBef>
              <a:spcAft>
                <a:spcPts val="0"/>
              </a:spcAft>
              <a:buNone/>
            </a:pPr>
            <a:r>
              <a:rPr lang="en-US" baseline="30000" dirty="0"/>
              <a:t>27</a:t>
            </a:r>
            <a:r>
              <a:rPr lang="en-US" dirty="0"/>
              <a:t> “You have heard that it was said, ‘</a:t>
            </a:r>
            <a:r>
              <a:rPr lang="en-US" cap="small" dirty="0"/>
              <a:t>You shall not commit adultery</a:t>
            </a:r>
            <a:r>
              <a:rPr lang="en-US" dirty="0"/>
              <a:t>’; </a:t>
            </a:r>
            <a:r>
              <a:rPr lang="en-US" baseline="30000" dirty="0"/>
              <a:t>28</a:t>
            </a:r>
            <a:r>
              <a:rPr lang="en-US" dirty="0"/>
              <a:t> but I say to you that everyone who looks at a woman with lust for her has already committed adultery with her in his heart. </a:t>
            </a:r>
            <a:endParaRPr lang="en-US" altLang="en-US" sz="3200" dirty="0"/>
          </a:p>
        </p:txBody>
      </p:sp>
      <p:pic>
        <p:nvPicPr>
          <p:cNvPr id="5" name="Picture 4">
            <a:extLst>
              <a:ext uri="{FF2B5EF4-FFF2-40B4-BE49-F238E27FC236}">
                <a16:creationId xmlns:a16="http://schemas.microsoft.com/office/drawing/2014/main" id="{2448AEC0-13E7-4DE6-9CE2-F5C4E35A04C5}"/>
              </a:ext>
            </a:extLst>
          </p:cNvPr>
          <p:cNvPicPr>
            <a:picLocks noChangeAspect="1"/>
          </p:cNvPicPr>
          <p:nvPr/>
        </p:nvPicPr>
        <p:blipFill>
          <a:blip r:embed="rId4"/>
          <a:stretch>
            <a:fillRect/>
          </a:stretch>
        </p:blipFill>
        <p:spPr>
          <a:xfrm>
            <a:off x="4173838" y="2545080"/>
            <a:ext cx="3844325" cy="2560320"/>
          </a:xfrm>
          <a:prstGeom prst="rect">
            <a:avLst/>
          </a:prstGeom>
          <a:ln>
            <a:solidFill>
              <a:schemeClr val="tx1"/>
            </a:solidFill>
          </a:ln>
        </p:spPr>
      </p:pic>
    </p:spTree>
    <p:extLst>
      <p:ext uri="{BB962C8B-B14F-4D97-AF65-F5344CB8AC3E}">
        <p14:creationId xmlns:p14="http://schemas.microsoft.com/office/powerpoint/2010/main" val="2635429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9" name="Rectangle 4">
            <a:extLst>
              <a:ext uri="{FF2B5EF4-FFF2-40B4-BE49-F238E27FC236}">
                <a16:creationId xmlns:a16="http://schemas.microsoft.com/office/drawing/2014/main" id="{D58D7CEC-674F-42DF-9F61-5BFA57524330}"/>
              </a:ext>
            </a:extLst>
          </p:cNvPr>
          <p:cNvSpPr>
            <a:spLocks noGrp="1" noChangeArrowheads="1"/>
          </p:cNvSpPr>
          <p:nvPr>
            <p:ph sz="half" idx="1"/>
          </p:nvPr>
        </p:nvSpPr>
        <p:spPr>
          <a:xfrm>
            <a:off x="609600" y="1829357"/>
            <a:ext cx="10972800" cy="2133044"/>
          </a:xfrm>
        </p:spPr>
        <p:txBody>
          <a:bodyPr>
            <a:normAutofit/>
          </a:bodyPr>
          <a:lstStyle/>
          <a:p>
            <a:pPr algn="just" eaLnBrk="1" hangingPunct="1">
              <a:lnSpc>
                <a:spcPct val="100000"/>
              </a:lnSpc>
              <a:spcBef>
                <a:spcPts val="0"/>
              </a:spcBef>
              <a:spcAft>
                <a:spcPts val="1200"/>
              </a:spcAft>
            </a:pPr>
            <a:r>
              <a:rPr lang="en-US" altLang="en-US" sz="2800" dirty="0"/>
              <a:t>The Law of Moses not only prohibited committing adultery, but it also forbade a man to covet another man’s wife (Deu. 5:21).  </a:t>
            </a:r>
          </a:p>
          <a:p>
            <a:pPr algn="just">
              <a:lnSpc>
                <a:spcPct val="100000"/>
              </a:lnSpc>
              <a:spcBef>
                <a:spcPts val="0"/>
              </a:spcBef>
              <a:spcAft>
                <a:spcPts val="1200"/>
              </a:spcAft>
            </a:pPr>
            <a:r>
              <a:rPr lang="en-US" altLang="en-US" sz="2800" dirty="0"/>
              <a:t>Both were </a:t>
            </a:r>
            <a:r>
              <a:rPr lang="en-US" altLang="en-US" sz="2800" b="1" u="sng" dirty="0">
                <a:solidFill>
                  <a:srgbClr val="0000CC"/>
                </a:solidFill>
              </a:rPr>
              <a:t>capital crimes</a:t>
            </a:r>
            <a:r>
              <a:rPr lang="en-US" altLang="en-US" sz="2800" dirty="0"/>
              <a:t>, but Jesus said here that the </a:t>
            </a:r>
            <a:r>
              <a:rPr lang="en-US" altLang="en-US" dirty="0"/>
              <a:t>externalized adultery </a:t>
            </a:r>
            <a:r>
              <a:rPr lang="en-US" altLang="en-US" sz="2800" dirty="0"/>
              <a:t>offense is the same as the coveting offense! </a:t>
            </a:r>
          </a:p>
        </p:txBody>
      </p:sp>
      <p:sp>
        <p:nvSpPr>
          <p:cNvPr id="9" name="Rectangle 2">
            <a:extLst>
              <a:ext uri="{FF2B5EF4-FFF2-40B4-BE49-F238E27FC236}">
                <a16:creationId xmlns:a16="http://schemas.microsoft.com/office/drawing/2014/main" id="{7FE1707F-A3D3-46F8-97D9-622EB7B5C0C7}"/>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Committing Adultery Without Making A Move</a:t>
            </a:r>
          </a:p>
          <a:p>
            <a:r>
              <a:rPr lang="en-US" altLang="en-US" sz="2400" b="1" dirty="0">
                <a:solidFill>
                  <a:srgbClr val="0000CC"/>
                </a:solidFill>
                <a:ea typeface="+mn-ea"/>
              </a:rPr>
              <a:t>Matthew 5:27-30</a:t>
            </a:r>
          </a:p>
        </p:txBody>
      </p:sp>
      <p:sp>
        <p:nvSpPr>
          <p:cNvPr id="10" name="Text Box 4">
            <a:extLst>
              <a:ext uri="{FF2B5EF4-FFF2-40B4-BE49-F238E27FC236}">
                <a16:creationId xmlns:a16="http://schemas.microsoft.com/office/drawing/2014/main" id="{C161E2EA-0B4A-4B13-A9D6-849AAB363D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4" name="Picture 3">
            <a:extLst>
              <a:ext uri="{FF2B5EF4-FFF2-40B4-BE49-F238E27FC236}">
                <a16:creationId xmlns:a16="http://schemas.microsoft.com/office/drawing/2014/main" id="{21F5ABD5-8A3A-43AE-BBCE-E63C5CEFC221}"/>
              </a:ext>
            </a:extLst>
          </p:cNvPr>
          <p:cNvPicPr>
            <a:picLocks noChangeAspect="1"/>
          </p:cNvPicPr>
          <p:nvPr/>
        </p:nvPicPr>
        <p:blipFill>
          <a:blip r:embed="rId3"/>
          <a:stretch>
            <a:fillRect/>
          </a:stretch>
        </p:blipFill>
        <p:spPr>
          <a:xfrm>
            <a:off x="4173838" y="3981451"/>
            <a:ext cx="3844325" cy="2560320"/>
          </a:xfrm>
          <a:prstGeom prst="rect">
            <a:avLst/>
          </a:prstGeom>
          <a:ln>
            <a:solidFill>
              <a:schemeClr val="tx1"/>
            </a:solidFill>
          </a:ln>
        </p:spPr>
      </p:pic>
    </p:spTree>
    <p:extLst>
      <p:ext uri="{BB962C8B-B14F-4D97-AF65-F5344CB8AC3E}">
        <p14:creationId xmlns:p14="http://schemas.microsoft.com/office/powerpoint/2010/main" val="3541845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70EF5B-B582-4574-B47C-E6FD31DDB036}"/>
              </a:ext>
            </a:extLst>
          </p:cNvPr>
          <p:cNvPicPr>
            <a:picLocks noChangeAspect="1"/>
          </p:cNvPicPr>
          <p:nvPr/>
        </p:nvPicPr>
        <p:blipFill>
          <a:blip r:embed="rId3"/>
          <a:stretch>
            <a:fillRect/>
          </a:stretch>
        </p:blipFill>
        <p:spPr>
          <a:xfrm>
            <a:off x="0" y="0"/>
            <a:ext cx="12192000" cy="6857999"/>
          </a:xfrm>
          <a:prstGeom prst="rect">
            <a:avLst/>
          </a:prstGeom>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idx="1"/>
          </p:nvPr>
        </p:nvSpPr>
        <p:spPr>
          <a:xfrm>
            <a:off x="609600" y="0"/>
            <a:ext cx="10972800" cy="4419600"/>
          </a:xfrm>
        </p:spPr>
        <p:txBody>
          <a:bodyPr>
            <a:noAutofit/>
          </a:bodyPr>
          <a:lstStyle/>
          <a:p>
            <a:pPr marL="0" indent="0" algn="ctr" eaLnBrk="1" hangingPunct="1">
              <a:lnSpc>
                <a:spcPct val="100000"/>
              </a:lnSpc>
              <a:spcBef>
                <a:spcPct val="0"/>
              </a:spcBef>
              <a:spcAft>
                <a:spcPts val="1200"/>
              </a:spcAft>
              <a:buNone/>
            </a:pPr>
            <a:r>
              <a:rPr lang="en-US" altLang="en-US" sz="3200" b="1" dirty="0">
                <a:solidFill>
                  <a:srgbClr val="0000CC"/>
                </a:solidFill>
              </a:rPr>
              <a:t>Matthew 5:29-30</a:t>
            </a:r>
          </a:p>
          <a:p>
            <a:pPr marL="0" indent="0" algn="just">
              <a:lnSpc>
                <a:spcPct val="100000"/>
              </a:lnSpc>
              <a:spcBef>
                <a:spcPts val="0"/>
              </a:spcBef>
              <a:spcAft>
                <a:spcPts val="0"/>
              </a:spcAft>
              <a:buNone/>
            </a:pPr>
            <a:r>
              <a:rPr lang="en-US" baseline="30000" dirty="0"/>
              <a:t>29</a:t>
            </a:r>
            <a:r>
              <a:rPr lang="en-US" dirty="0"/>
              <a:t> “If your right eye makes you stumble, tear it out and throw it from you; for it is better for you to lose one of the parts of your body, than for your whole body to be thrown into hell. </a:t>
            </a:r>
            <a:r>
              <a:rPr lang="en-US" baseline="30000" dirty="0"/>
              <a:t>30</a:t>
            </a:r>
            <a:r>
              <a:rPr lang="en-US" dirty="0"/>
              <a:t> “If your right hand makes you stumble, cut it off and throw it from you; for it is better for you to lose one of the parts of your body, than for your whole body to go into hell. </a:t>
            </a:r>
            <a:endParaRPr lang="en-US" altLang="en-US" sz="3200" dirty="0"/>
          </a:p>
        </p:txBody>
      </p:sp>
      <p:pic>
        <p:nvPicPr>
          <p:cNvPr id="5" name="Picture 4">
            <a:extLst>
              <a:ext uri="{FF2B5EF4-FFF2-40B4-BE49-F238E27FC236}">
                <a16:creationId xmlns:a16="http://schemas.microsoft.com/office/drawing/2014/main" id="{FF3B209C-805A-4B2D-B744-9D790F2873C6}"/>
              </a:ext>
            </a:extLst>
          </p:cNvPr>
          <p:cNvPicPr>
            <a:picLocks noChangeAspect="1"/>
          </p:cNvPicPr>
          <p:nvPr/>
        </p:nvPicPr>
        <p:blipFill>
          <a:blip r:embed="rId4"/>
          <a:stretch>
            <a:fillRect/>
          </a:stretch>
        </p:blipFill>
        <p:spPr>
          <a:xfrm>
            <a:off x="3299099" y="2819400"/>
            <a:ext cx="5593802" cy="2286000"/>
          </a:xfrm>
          <a:prstGeom prst="rect">
            <a:avLst/>
          </a:prstGeom>
        </p:spPr>
      </p:pic>
    </p:spTree>
    <p:extLst>
      <p:ext uri="{BB962C8B-B14F-4D97-AF65-F5344CB8AC3E}">
        <p14:creationId xmlns:p14="http://schemas.microsoft.com/office/powerpoint/2010/main" val="3892445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49BD66C1-9CA5-4A01-A2EE-0B03511C4563}"/>
              </a:ext>
            </a:extLst>
          </p:cNvPr>
          <p:cNvSpPr>
            <a:spLocks noGrp="1" noChangeArrowheads="1"/>
          </p:cNvSpPr>
          <p:nvPr>
            <p:ph sz="half" idx="1"/>
          </p:nvPr>
        </p:nvSpPr>
        <p:spPr>
          <a:xfrm>
            <a:off x="609600" y="1829357"/>
            <a:ext cx="10972800" cy="1066244"/>
          </a:xfrm>
        </p:spPr>
        <p:txBody>
          <a:bodyPr/>
          <a:lstStyle/>
          <a:p>
            <a:pPr algn="just" eaLnBrk="1" hangingPunct="1">
              <a:lnSpc>
                <a:spcPct val="100000"/>
              </a:lnSpc>
              <a:spcBef>
                <a:spcPts val="0"/>
              </a:spcBef>
              <a:spcAft>
                <a:spcPts val="0"/>
              </a:spcAft>
            </a:pPr>
            <a:r>
              <a:rPr lang="en-US" altLang="en-US" sz="2800" dirty="0"/>
              <a:t>In Matthew 5:29-30 Jesus uses some obvious hyperbole to emphasize how seriously sin must be treated. </a:t>
            </a:r>
          </a:p>
        </p:txBody>
      </p:sp>
      <p:sp>
        <p:nvSpPr>
          <p:cNvPr id="8" name="Rectangle 2">
            <a:extLst>
              <a:ext uri="{FF2B5EF4-FFF2-40B4-BE49-F238E27FC236}">
                <a16:creationId xmlns:a16="http://schemas.microsoft.com/office/drawing/2014/main" id="{3846A806-45CA-43D3-AD44-1AA3FF6829D4}"/>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Sin?  Let’s get serious!</a:t>
            </a:r>
          </a:p>
          <a:p>
            <a:r>
              <a:rPr lang="en-US" altLang="en-US" sz="2400" b="1" dirty="0">
                <a:solidFill>
                  <a:srgbClr val="0000CC"/>
                </a:solidFill>
                <a:ea typeface="+mn-ea"/>
              </a:rPr>
              <a:t>Matthew 5:29-30</a:t>
            </a:r>
          </a:p>
        </p:txBody>
      </p:sp>
      <p:sp>
        <p:nvSpPr>
          <p:cNvPr id="9" name="Text Box 4">
            <a:extLst>
              <a:ext uri="{FF2B5EF4-FFF2-40B4-BE49-F238E27FC236}">
                <a16:creationId xmlns:a16="http://schemas.microsoft.com/office/drawing/2014/main" id="{669C8C6F-C9F9-4785-A425-C822844765C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2" name="Picture 1">
            <a:extLst>
              <a:ext uri="{FF2B5EF4-FFF2-40B4-BE49-F238E27FC236}">
                <a16:creationId xmlns:a16="http://schemas.microsoft.com/office/drawing/2014/main" id="{B0660C16-B7D0-4A05-B96A-C860FE3832DE}"/>
              </a:ext>
            </a:extLst>
          </p:cNvPr>
          <p:cNvPicPr>
            <a:picLocks noChangeAspect="1"/>
          </p:cNvPicPr>
          <p:nvPr/>
        </p:nvPicPr>
        <p:blipFill>
          <a:blip r:embed="rId3"/>
          <a:stretch>
            <a:fillRect/>
          </a:stretch>
        </p:blipFill>
        <p:spPr>
          <a:xfrm>
            <a:off x="1523603" y="2816028"/>
            <a:ext cx="9144793" cy="373717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49BD66C1-9CA5-4A01-A2EE-0B03511C4563}"/>
              </a:ext>
            </a:extLst>
          </p:cNvPr>
          <p:cNvSpPr>
            <a:spLocks noGrp="1" noChangeArrowheads="1"/>
          </p:cNvSpPr>
          <p:nvPr>
            <p:ph sz="half" idx="1"/>
          </p:nvPr>
        </p:nvSpPr>
        <p:spPr>
          <a:xfrm>
            <a:off x="5105400" y="1829356"/>
            <a:ext cx="6477000" cy="4114245"/>
          </a:xfrm>
        </p:spPr>
        <p:txBody>
          <a:bodyPr>
            <a:normAutofit/>
          </a:bodyPr>
          <a:lstStyle/>
          <a:p>
            <a:pPr algn="just" eaLnBrk="1" hangingPunct="1">
              <a:lnSpc>
                <a:spcPct val="100000"/>
              </a:lnSpc>
              <a:spcBef>
                <a:spcPts val="0"/>
              </a:spcBef>
              <a:spcAft>
                <a:spcPts val="1200"/>
              </a:spcAft>
            </a:pPr>
            <a:r>
              <a:rPr lang="en-US" altLang="en-US" sz="2800" dirty="0"/>
              <a:t>Fortunately for us in the body of Christ, God performed the most intensive heart operation on each of us who believed. </a:t>
            </a:r>
          </a:p>
          <a:p>
            <a:pPr algn="just">
              <a:lnSpc>
                <a:spcPct val="100000"/>
              </a:lnSpc>
              <a:spcBef>
                <a:spcPts val="0"/>
              </a:spcBef>
              <a:spcAft>
                <a:spcPts val="1200"/>
              </a:spcAft>
            </a:pPr>
            <a:r>
              <a:rPr lang="en-US" altLang="en-US" sz="2800" dirty="0"/>
              <a:t>Rather than plucking out our eyes or cutting off our hands, we reckon ourselves as having been crucified with Christ, and as </a:t>
            </a:r>
            <a:r>
              <a:rPr lang="en-US" altLang="en-US" dirty="0"/>
              <a:t>having died </a:t>
            </a:r>
            <a:r>
              <a:rPr lang="en-US" dirty="0"/>
              <a:t>in relationship </a:t>
            </a:r>
            <a:r>
              <a:rPr lang="en-US" altLang="en-US" dirty="0"/>
              <a:t>to the source of sin (cf. </a:t>
            </a:r>
            <a:r>
              <a:rPr lang="en-US" dirty="0"/>
              <a:t>Rom. 6:1–14; Gal. 2:19-20; Rom. 8:1-4)</a:t>
            </a:r>
            <a:r>
              <a:rPr lang="en-US" altLang="en-US" dirty="0"/>
              <a:t>.</a:t>
            </a:r>
          </a:p>
        </p:txBody>
      </p:sp>
      <p:sp>
        <p:nvSpPr>
          <p:cNvPr id="8" name="Rectangle 2">
            <a:extLst>
              <a:ext uri="{FF2B5EF4-FFF2-40B4-BE49-F238E27FC236}">
                <a16:creationId xmlns:a16="http://schemas.microsoft.com/office/drawing/2014/main" id="{3846A806-45CA-43D3-AD44-1AA3FF6829D4}"/>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Sin?  Let’s get serious!</a:t>
            </a:r>
          </a:p>
          <a:p>
            <a:r>
              <a:rPr lang="en-US" altLang="en-US" sz="2400" b="1" dirty="0">
                <a:solidFill>
                  <a:srgbClr val="0000CC"/>
                </a:solidFill>
                <a:ea typeface="+mn-ea"/>
              </a:rPr>
              <a:t>Matthew 5:29-30</a:t>
            </a:r>
          </a:p>
        </p:txBody>
      </p:sp>
      <p:sp>
        <p:nvSpPr>
          <p:cNvPr id="9" name="Text Box 4">
            <a:extLst>
              <a:ext uri="{FF2B5EF4-FFF2-40B4-BE49-F238E27FC236}">
                <a16:creationId xmlns:a16="http://schemas.microsoft.com/office/drawing/2014/main" id="{669C8C6F-C9F9-4785-A425-C822844765C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2" name="Picture 1">
            <a:extLst>
              <a:ext uri="{FF2B5EF4-FFF2-40B4-BE49-F238E27FC236}">
                <a16:creationId xmlns:a16="http://schemas.microsoft.com/office/drawing/2014/main" id="{721C3C4F-2323-4D72-88EF-2E5EFB62DA9B}"/>
              </a:ext>
            </a:extLst>
          </p:cNvPr>
          <p:cNvPicPr>
            <a:picLocks noChangeAspect="1"/>
          </p:cNvPicPr>
          <p:nvPr/>
        </p:nvPicPr>
        <p:blipFill>
          <a:blip r:embed="rId3"/>
          <a:stretch>
            <a:fillRect/>
          </a:stretch>
        </p:blipFill>
        <p:spPr>
          <a:xfrm>
            <a:off x="609600" y="1905000"/>
            <a:ext cx="4267200" cy="3200400"/>
          </a:xfrm>
          <a:prstGeom prst="rect">
            <a:avLst/>
          </a:prstGeom>
        </p:spPr>
      </p:pic>
      <p:pic>
        <p:nvPicPr>
          <p:cNvPr id="4" name="Picture 3">
            <a:extLst>
              <a:ext uri="{FF2B5EF4-FFF2-40B4-BE49-F238E27FC236}">
                <a16:creationId xmlns:a16="http://schemas.microsoft.com/office/drawing/2014/main" id="{7C2F76A6-0B4A-4D8C-9F77-9C425ACE13C9}"/>
              </a:ext>
            </a:extLst>
          </p:cNvPr>
          <p:cNvPicPr>
            <a:picLocks noChangeAspect="1"/>
          </p:cNvPicPr>
          <p:nvPr/>
        </p:nvPicPr>
        <p:blipFill>
          <a:blip r:embed="rId4"/>
          <a:stretch>
            <a:fillRect/>
          </a:stretch>
        </p:blipFill>
        <p:spPr>
          <a:xfrm>
            <a:off x="609600" y="1905000"/>
            <a:ext cx="4267200" cy="3200400"/>
          </a:xfrm>
          <a:prstGeom prst="rect">
            <a:avLst/>
          </a:prstGeom>
          <a:ln>
            <a:solidFill>
              <a:schemeClr val="tx1"/>
            </a:solidFill>
          </a:ln>
        </p:spPr>
      </p:pic>
    </p:spTree>
    <p:extLst>
      <p:ext uri="{BB962C8B-B14F-4D97-AF65-F5344CB8AC3E}">
        <p14:creationId xmlns:p14="http://schemas.microsoft.com/office/powerpoint/2010/main" val="312642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AA2A0-8ED4-471D-9B5D-03830047478B}"/>
              </a:ext>
            </a:extLst>
          </p:cNvPr>
          <p:cNvPicPr>
            <a:picLocks noChangeAspect="1"/>
          </p:cNvPicPr>
          <p:nvPr/>
        </p:nvPicPr>
        <p:blipFill>
          <a:blip r:embed="rId3"/>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396BC93C-490E-4B32-BCE2-862C8CA9B2B3}"/>
              </a:ext>
            </a:extLst>
          </p:cNvPr>
          <p:cNvSpPr txBox="1"/>
          <p:nvPr/>
        </p:nvSpPr>
        <p:spPr>
          <a:xfrm>
            <a:off x="609600" y="0"/>
            <a:ext cx="10972800" cy="5478423"/>
          </a:xfrm>
          <a:prstGeom prst="rect">
            <a:avLst/>
          </a:prstGeom>
          <a:noFill/>
        </p:spPr>
        <p:txBody>
          <a:bodyPr wrap="square">
            <a:spAutoFit/>
          </a:bodyPr>
          <a:lstStyle/>
          <a:p>
            <a:pPr marL="0" marR="0" algn="ctr">
              <a:spcBef>
                <a:spcPts val="0"/>
              </a:spcBef>
              <a:spcAft>
                <a:spcPts val="1200"/>
              </a:spcAft>
            </a:pPr>
            <a:r>
              <a:rPr lang="en-US" sz="3200" b="1" dirty="0">
                <a:solidFill>
                  <a:srgbClr val="0000CC"/>
                </a:solidFill>
                <a:latin typeface="+mn-lt"/>
                <a:cs typeface="+mn-cs"/>
              </a:rPr>
              <a:t>Romans 6:1–14</a:t>
            </a:r>
          </a:p>
          <a:p>
            <a:pPr marL="0" marR="0" algn="just">
              <a:spcBef>
                <a:spcPts val="0"/>
              </a:spcBef>
              <a:spcAft>
                <a:spcPts val="0"/>
              </a:spcAft>
            </a:pPr>
            <a:r>
              <a:rPr lang="en-US" sz="2800" u="none" strike="noStrike" baseline="30000" dirty="0">
                <a:effectLst/>
                <a:latin typeface="Calibri" panose="020F0502020204030204" pitchFamily="34" charset="0"/>
              </a:rPr>
              <a:t>1</a:t>
            </a:r>
            <a:r>
              <a:rPr lang="en-US" sz="2800" u="none" strike="noStrike" dirty="0">
                <a:effectLst/>
                <a:latin typeface="Calibri" panose="020F0502020204030204" pitchFamily="34" charset="0"/>
              </a:rPr>
              <a:t> </a:t>
            </a:r>
            <a:r>
              <a:rPr lang="en-US" sz="2800" dirty="0">
                <a:effectLst/>
                <a:latin typeface="Calibri" panose="020F0502020204030204" pitchFamily="34" charset="0"/>
              </a:rPr>
              <a:t>What shall we say then? Are we to continue in sin so that grace may increase? </a:t>
            </a:r>
            <a:r>
              <a:rPr lang="en-US" sz="2800" u="none" strike="noStrike" baseline="30000" dirty="0">
                <a:effectLst/>
                <a:latin typeface="Calibri" panose="020F0502020204030204" pitchFamily="34" charset="0"/>
              </a:rPr>
              <a:t>2</a:t>
            </a:r>
            <a:r>
              <a:rPr lang="en-US" sz="2800" u="none" strike="noStrike" dirty="0">
                <a:effectLst/>
                <a:latin typeface="Calibri" panose="020F0502020204030204" pitchFamily="34" charset="0"/>
              </a:rPr>
              <a:t> </a:t>
            </a:r>
            <a:r>
              <a:rPr lang="en-US" sz="2800" dirty="0">
                <a:effectLst/>
                <a:latin typeface="Calibri" panose="020F0502020204030204" pitchFamily="34" charset="0"/>
              </a:rPr>
              <a:t>May it never be! How shall </a:t>
            </a:r>
            <a:r>
              <a:rPr lang="en-US" sz="2800" b="1" u="sng" dirty="0">
                <a:solidFill>
                  <a:srgbClr val="0000CC"/>
                </a:solidFill>
                <a:latin typeface="+mn-lt"/>
                <a:cs typeface="+mn-cs"/>
              </a:rPr>
              <a:t>we who died to sin</a:t>
            </a:r>
            <a:r>
              <a:rPr lang="en-US" sz="2800" dirty="0">
                <a:effectLst/>
                <a:latin typeface="Calibri" panose="020F0502020204030204" pitchFamily="34" charset="0"/>
              </a:rPr>
              <a:t> still live in it? </a:t>
            </a:r>
            <a:r>
              <a:rPr lang="en-US" sz="2800" u="none" strike="noStrike" baseline="30000" dirty="0">
                <a:effectLst/>
                <a:latin typeface="Calibri" panose="020F0502020204030204" pitchFamily="34" charset="0"/>
              </a:rPr>
              <a:t>3</a:t>
            </a:r>
            <a:r>
              <a:rPr lang="en-US" sz="2800" u="none" strike="noStrike" dirty="0">
                <a:effectLst/>
                <a:latin typeface="Calibri" panose="020F0502020204030204" pitchFamily="34" charset="0"/>
              </a:rPr>
              <a:t> </a:t>
            </a:r>
            <a:r>
              <a:rPr lang="en-US" sz="2800" dirty="0">
                <a:effectLst/>
                <a:latin typeface="Calibri" panose="020F0502020204030204" pitchFamily="34" charset="0"/>
              </a:rPr>
              <a:t>Or do you not know that all of us who have been baptized into Christ Jesus </a:t>
            </a:r>
            <a:r>
              <a:rPr lang="en-US" sz="2800" b="1" u="sng" dirty="0">
                <a:solidFill>
                  <a:srgbClr val="0000CC"/>
                </a:solidFill>
                <a:latin typeface="+mn-lt"/>
                <a:cs typeface="+mn-cs"/>
              </a:rPr>
              <a:t>have been baptized into His death</a:t>
            </a:r>
            <a:r>
              <a:rPr lang="en-US" sz="2800" dirty="0">
                <a:effectLst/>
                <a:latin typeface="Calibri" panose="020F0502020204030204" pitchFamily="34" charset="0"/>
              </a:rPr>
              <a:t>? </a:t>
            </a:r>
            <a:r>
              <a:rPr lang="en-US" sz="2800" u="none" strike="noStrike" baseline="30000" dirty="0">
                <a:effectLst/>
                <a:latin typeface="Calibri" panose="020F0502020204030204" pitchFamily="34" charset="0"/>
              </a:rPr>
              <a:t>4</a:t>
            </a:r>
            <a:r>
              <a:rPr lang="en-US" sz="2800" u="none" strike="noStrike" dirty="0">
                <a:effectLst/>
                <a:latin typeface="Calibri" panose="020F0502020204030204" pitchFamily="34" charset="0"/>
              </a:rPr>
              <a:t> </a:t>
            </a:r>
            <a:r>
              <a:rPr lang="en-US" sz="2800" dirty="0">
                <a:effectLst/>
                <a:latin typeface="Calibri" panose="020F0502020204030204" pitchFamily="34" charset="0"/>
              </a:rPr>
              <a:t>Therefore </a:t>
            </a:r>
            <a:r>
              <a:rPr lang="en-US" sz="2800" b="1" u="sng" dirty="0">
                <a:solidFill>
                  <a:srgbClr val="0000CC"/>
                </a:solidFill>
                <a:latin typeface="+mn-lt"/>
                <a:cs typeface="+mn-cs"/>
              </a:rPr>
              <a:t>we have been buried with Him through baptism into death</a:t>
            </a:r>
            <a:r>
              <a:rPr lang="en-US" sz="2800" dirty="0">
                <a:effectLst/>
                <a:latin typeface="Calibri" panose="020F0502020204030204" pitchFamily="34" charset="0"/>
              </a:rPr>
              <a:t>, so that as Christ was raised from the dead through the glory of the Father, so we too might walk in newness of life. </a:t>
            </a:r>
            <a:r>
              <a:rPr lang="en-US" sz="2800" u="none" strike="noStrike" baseline="30000" dirty="0">
                <a:effectLst/>
                <a:latin typeface="Calibri" panose="020F0502020204030204" pitchFamily="34" charset="0"/>
              </a:rPr>
              <a:t>5</a:t>
            </a:r>
            <a:r>
              <a:rPr lang="en-US" sz="2800" u="none" strike="noStrike" dirty="0">
                <a:effectLst/>
                <a:latin typeface="Calibri" panose="020F0502020204030204" pitchFamily="34" charset="0"/>
              </a:rPr>
              <a:t> </a:t>
            </a:r>
            <a:r>
              <a:rPr lang="en-US" sz="2800" dirty="0">
                <a:effectLst/>
                <a:latin typeface="Calibri" panose="020F0502020204030204" pitchFamily="34" charset="0"/>
              </a:rPr>
              <a:t>For if we have become united with </a:t>
            </a:r>
            <a:r>
              <a:rPr lang="en-US" sz="2800" i="1" dirty="0">
                <a:effectLst/>
                <a:latin typeface="Calibri" panose="020F0502020204030204" pitchFamily="34" charset="0"/>
              </a:rPr>
              <a:t>Him</a:t>
            </a:r>
            <a:r>
              <a:rPr lang="en-US" sz="2800" dirty="0">
                <a:effectLst/>
                <a:latin typeface="Calibri" panose="020F0502020204030204" pitchFamily="34" charset="0"/>
              </a:rPr>
              <a:t> </a:t>
            </a:r>
            <a:r>
              <a:rPr lang="en-US" sz="2800" b="1" u="sng" dirty="0">
                <a:solidFill>
                  <a:srgbClr val="0000CC"/>
                </a:solidFill>
                <a:latin typeface="+mn-lt"/>
                <a:cs typeface="+mn-cs"/>
              </a:rPr>
              <a:t>in the likeness of His death</a:t>
            </a:r>
            <a:r>
              <a:rPr lang="en-US" sz="2800" dirty="0">
                <a:effectLst/>
                <a:latin typeface="Calibri" panose="020F0502020204030204" pitchFamily="34" charset="0"/>
              </a:rPr>
              <a:t>, certainly we shall also be </a:t>
            </a:r>
            <a:r>
              <a:rPr lang="en-US" sz="2800" i="1" dirty="0">
                <a:effectLst/>
                <a:latin typeface="Calibri" panose="020F0502020204030204" pitchFamily="34" charset="0"/>
              </a:rPr>
              <a:t>in the likeness</a:t>
            </a:r>
            <a:r>
              <a:rPr lang="en-US" sz="2800" dirty="0">
                <a:effectLst/>
                <a:latin typeface="Calibri" panose="020F0502020204030204" pitchFamily="34" charset="0"/>
              </a:rPr>
              <a:t> of His resurrection, </a:t>
            </a:r>
            <a:r>
              <a:rPr lang="en-US" sz="2800" u="none" strike="noStrike" baseline="30000" dirty="0">
                <a:effectLst/>
                <a:latin typeface="Calibri" panose="020F0502020204030204" pitchFamily="34" charset="0"/>
              </a:rPr>
              <a:t>6</a:t>
            </a:r>
            <a:r>
              <a:rPr lang="en-US" sz="2800" u="none" strike="noStrike" dirty="0">
                <a:effectLst/>
                <a:latin typeface="Calibri" panose="020F0502020204030204" pitchFamily="34" charset="0"/>
              </a:rPr>
              <a:t> </a:t>
            </a:r>
            <a:r>
              <a:rPr lang="en-US" sz="2800" dirty="0">
                <a:effectLst/>
                <a:latin typeface="Calibri" panose="020F0502020204030204" pitchFamily="34" charset="0"/>
              </a:rPr>
              <a:t>knowing this, that </a:t>
            </a:r>
            <a:r>
              <a:rPr lang="en-US" sz="2800" b="1" u="sng" dirty="0">
                <a:solidFill>
                  <a:srgbClr val="0000CC"/>
                </a:solidFill>
                <a:latin typeface="+mn-lt"/>
                <a:cs typeface="+mn-cs"/>
              </a:rPr>
              <a:t>our old self was crucified </a:t>
            </a:r>
            <a:r>
              <a:rPr lang="en-US" sz="2800" dirty="0">
                <a:effectLst/>
                <a:latin typeface="Calibri" panose="020F0502020204030204" pitchFamily="34" charset="0"/>
              </a:rPr>
              <a:t>with </a:t>
            </a:r>
            <a:r>
              <a:rPr lang="en-US" sz="2800" i="1" dirty="0">
                <a:effectLst/>
                <a:latin typeface="Calibri" panose="020F0502020204030204" pitchFamily="34" charset="0"/>
              </a:rPr>
              <a:t>Him,</a:t>
            </a:r>
            <a:r>
              <a:rPr lang="en-US" sz="2800" dirty="0">
                <a:effectLst/>
                <a:latin typeface="Calibri" panose="020F0502020204030204" pitchFamily="34" charset="0"/>
              </a:rPr>
              <a:t> in order that our body of sin might be done away with, so that we would no longer be slaves to sin; </a:t>
            </a:r>
            <a:r>
              <a:rPr lang="en-US" sz="2800" u="none" strike="noStrike" baseline="30000" dirty="0">
                <a:effectLst/>
                <a:latin typeface="Calibri" panose="020F0502020204030204" pitchFamily="34" charset="0"/>
              </a:rPr>
              <a:t>7</a:t>
            </a:r>
            <a:r>
              <a:rPr lang="en-US" sz="2800" u="none" strike="noStrike" dirty="0">
                <a:effectLst/>
                <a:latin typeface="Calibri" panose="020F0502020204030204" pitchFamily="34" charset="0"/>
              </a:rPr>
              <a:t> </a:t>
            </a:r>
            <a:r>
              <a:rPr lang="en-US" sz="2800" dirty="0">
                <a:effectLst/>
                <a:latin typeface="Calibri" panose="020F0502020204030204" pitchFamily="34" charset="0"/>
              </a:rPr>
              <a:t>for </a:t>
            </a:r>
            <a:r>
              <a:rPr lang="en-US" sz="2800" b="1" u="sng" dirty="0">
                <a:solidFill>
                  <a:srgbClr val="0000CC"/>
                </a:solidFill>
                <a:latin typeface="+mn-lt"/>
                <a:cs typeface="+mn-cs"/>
              </a:rPr>
              <a:t>he who has died is freed from sin</a:t>
            </a:r>
            <a:r>
              <a:rPr lang="en-US" sz="2800" dirty="0">
                <a:effectLst/>
                <a:latin typeface="Calibri" panose="020F0502020204030204" pitchFamily="34" charset="0"/>
              </a:rPr>
              <a:t>. </a:t>
            </a:r>
            <a:r>
              <a:rPr lang="en-US" sz="2800" u="none" strike="noStrike" baseline="30000" dirty="0">
                <a:effectLst/>
                <a:latin typeface="Calibri" panose="020F0502020204030204" pitchFamily="34" charset="0"/>
              </a:rPr>
              <a:t>8</a:t>
            </a:r>
            <a:r>
              <a:rPr lang="en-US" sz="2800" u="none" strike="noStrike" dirty="0">
                <a:effectLst/>
                <a:latin typeface="Calibri" panose="020F0502020204030204" pitchFamily="34" charset="0"/>
              </a:rPr>
              <a:t> </a:t>
            </a:r>
            <a:r>
              <a:rPr lang="en-US" sz="2800" dirty="0">
                <a:effectLst/>
                <a:latin typeface="Calibri" panose="020F0502020204030204" pitchFamily="34" charset="0"/>
              </a:rPr>
              <a:t>Now if we have …</a:t>
            </a:r>
          </a:p>
        </p:txBody>
      </p:sp>
    </p:spTree>
    <p:extLst>
      <p:ext uri="{BB962C8B-B14F-4D97-AF65-F5344CB8AC3E}">
        <p14:creationId xmlns:p14="http://schemas.microsoft.com/office/powerpoint/2010/main" val="899608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AA2A0-8ED4-471D-9B5D-03830047478B}"/>
              </a:ext>
            </a:extLst>
          </p:cNvPr>
          <p:cNvPicPr>
            <a:picLocks noChangeAspect="1"/>
          </p:cNvPicPr>
          <p:nvPr/>
        </p:nvPicPr>
        <p:blipFill>
          <a:blip r:embed="rId3"/>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396BC93C-490E-4B32-BCE2-862C8CA9B2B3}"/>
              </a:ext>
            </a:extLst>
          </p:cNvPr>
          <p:cNvSpPr txBox="1"/>
          <p:nvPr/>
        </p:nvSpPr>
        <p:spPr>
          <a:xfrm>
            <a:off x="609600" y="0"/>
            <a:ext cx="10972800" cy="5478423"/>
          </a:xfrm>
          <a:prstGeom prst="rect">
            <a:avLst/>
          </a:prstGeom>
          <a:noFill/>
        </p:spPr>
        <p:txBody>
          <a:bodyPr wrap="square">
            <a:spAutoFit/>
          </a:bodyPr>
          <a:lstStyle/>
          <a:p>
            <a:pPr marL="0" marR="0" algn="ctr">
              <a:spcBef>
                <a:spcPts val="0"/>
              </a:spcBef>
              <a:spcAft>
                <a:spcPts val="1200"/>
              </a:spcAft>
            </a:pPr>
            <a:r>
              <a:rPr lang="en-US" sz="3200" b="1" dirty="0">
                <a:solidFill>
                  <a:srgbClr val="0000CC"/>
                </a:solidFill>
                <a:latin typeface="+mn-lt"/>
                <a:cs typeface="+mn-cs"/>
              </a:rPr>
              <a:t>Romans 6:1–14</a:t>
            </a:r>
          </a:p>
          <a:p>
            <a:pPr marL="0" marR="0" algn="just">
              <a:spcBef>
                <a:spcPts val="0"/>
              </a:spcBef>
              <a:spcAft>
                <a:spcPts val="1000"/>
              </a:spcAft>
            </a:pPr>
            <a:r>
              <a:rPr lang="en-US" sz="2800" dirty="0">
                <a:latin typeface="Calibri" panose="020F0502020204030204" pitchFamily="34" charset="0"/>
              </a:rPr>
              <a:t>…</a:t>
            </a:r>
            <a:r>
              <a:rPr lang="en-US" sz="2800" dirty="0">
                <a:effectLst/>
                <a:latin typeface="Calibri" panose="020F0502020204030204" pitchFamily="34" charset="0"/>
              </a:rPr>
              <a:t> died </a:t>
            </a:r>
            <a:r>
              <a:rPr lang="en-US" sz="2800" dirty="0">
                <a:latin typeface="Calibri" panose="020F0502020204030204" pitchFamily="34" charset="0"/>
              </a:rPr>
              <a:t>with Christ, </a:t>
            </a:r>
            <a:r>
              <a:rPr lang="en-US" sz="2800" dirty="0">
                <a:effectLst/>
                <a:latin typeface="Calibri" panose="020F0502020204030204" pitchFamily="34" charset="0"/>
              </a:rPr>
              <a:t>we believe that we shall also live with Him, </a:t>
            </a:r>
            <a:r>
              <a:rPr lang="en-US" sz="2800" u="none" strike="noStrike" baseline="30000" dirty="0">
                <a:effectLst/>
                <a:latin typeface="Calibri" panose="020F0502020204030204" pitchFamily="34" charset="0"/>
              </a:rPr>
              <a:t>9</a:t>
            </a:r>
            <a:r>
              <a:rPr lang="en-US" sz="2800" u="none" strike="noStrike" dirty="0">
                <a:effectLst/>
                <a:latin typeface="Calibri" panose="020F0502020204030204" pitchFamily="34" charset="0"/>
              </a:rPr>
              <a:t> </a:t>
            </a:r>
            <a:r>
              <a:rPr lang="en-US" sz="2800" dirty="0">
                <a:effectLst/>
                <a:latin typeface="Calibri" panose="020F0502020204030204" pitchFamily="34" charset="0"/>
              </a:rPr>
              <a:t>knowing that Christ, having been raised from the dead, is never to die again; death no longer is master over Him. </a:t>
            </a:r>
            <a:r>
              <a:rPr lang="en-US" sz="2800" u="none" strike="noStrike" baseline="30000" dirty="0">
                <a:effectLst/>
                <a:latin typeface="Calibri" panose="020F0502020204030204" pitchFamily="34" charset="0"/>
              </a:rPr>
              <a:t>10</a:t>
            </a:r>
            <a:r>
              <a:rPr lang="en-US" sz="2800" u="none" strike="noStrike" dirty="0">
                <a:effectLst/>
                <a:latin typeface="Calibri" panose="020F0502020204030204" pitchFamily="34" charset="0"/>
              </a:rPr>
              <a:t> </a:t>
            </a:r>
            <a:r>
              <a:rPr lang="en-US" sz="2800" b="1" u="sng" dirty="0">
                <a:solidFill>
                  <a:srgbClr val="0000CC"/>
                </a:solidFill>
                <a:latin typeface="+mn-lt"/>
                <a:cs typeface="+mn-cs"/>
              </a:rPr>
              <a:t>For the death that He died, He died to sin once for all</a:t>
            </a:r>
            <a:r>
              <a:rPr lang="en-US" sz="2800" dirty="0">
                <a:effectLst/>
                <a:latin typeface="Calibri" panose="020F0502020204030204" pitchFamily="34" charset="0"/>
              </a:rPr>
              <a:t>; but the life that He lives, He lives to God. </a:t>
            </a:r>
            <a:r>
              <a:rPr lang="en-US" sz="2800" u="none" strike="noStrike" baseline="30000" dirty="0">
                <a:effectLst/>
                <a:latin typeface="Calibri" panose="020F0502020204030204" pitchFamily="34" charset="0"/>
              </a:rPr>
              <a:t>11</a:t>
            </a:r>
            <a:r>
              <a:rPr lang="en-US" sz="2800" u="none" strike="noStrike" dirty="0">
                <a:effectLst/>
                <a:latin typeface="Calibri" panose="020F0502020204030204" pitchFamily="34" charset="0"/>
              </a:rPr>
              <a:t> </a:t>
            </a:r>
            <a:r>
              <a:rPr lang="en-US" sz="2800" b="1" u="sng" dirty="0">
                <a:solidFill>
                  <a:srgbClr val="0000CC"/>
                </a:solidFill>
                <a:latin typeface="+mn-lt"/>
                <a:cs typeface="+mn-cs"/>
              </a:rPr>
              <a:t>Even so consider yourselves to be dead to sin</a:t>
            </a:r>
            <a:r>
              <a:rPr lang="en-US" sz="2800" dirty="0">
                <a:effectLst/>
                <a:latin typeface="Calibri" panose="020F0502020204030204" pitchFamily="34" charset="0"/>
              </a:rPr>
              <a:t>, but alive to God in Christ Jesus. </a:t>
            </a:r>
            <a:r>
              <a:rPr lang="en-US" sz="2800" u="none" strike="noStrike" baseline="30000" dirty="0">
                <a:effectLst/>
                <a:latin typeface="Calibri" panose="020F0502020204030204" pitchFamily="34" charset="0"/>
              </a:rPr>
              <a:t>12</a:t>
            </a:r>
            <a:r>
              <a:rPr lang="en-US" sz="2800" u="none" strike="noStrike" dirty="0">
                <a:effectLst/>
                <a:latin typeface="Calibri" panose="020F0502020204030204" pitchFamily="34" charset="0"/>
              </a:rPr>
              <a:t> </a:t>
            </a:r>
            <a:r>
              <a:rPr lang="en-US" sz="2800" dirty="0">
                <a:effectLst/>
                <a:latin typeface="Calibri" panose="020F0502020204030204" pitchFamily="34" charset="0"/>
              </a:rPr>
              <a:t>Therefore do not let sin reign in your mortal body so that you obey its lusts, </a:t>
            </a:r>
            <a:r>
              <a:rPr lang="en-US" sz="2800" u="none" strike="noStrike" baseline="30000" dirty="0">
                <a:effectLst/>
                <a:latin typeface="Calibri" panose="020F0502020204030204" pitchFamily="34" charset="0"/>
              </a:rPr>
              <a:t>13</a:t>
            </a:r>
            <a:r>
              <a:rPr lang="en-US" sz="2800" u="none" strike="noStrike" dirty="0">
                <a:effectLst/>
                <a:latin typeface="Calibri" panose="020F0502020204030204" pitchFamily="34" charset="0"/>
              </a:rPr>
              <a:t> </a:t>
            </a:r>
            <a:r>
              <a:rPr lang="en-US" sz="2800" dirty="0">
                <a:effectLst/>
                <a:latin typeface="Calibri" panose="020F0502020204030204" pitchFamily="34" charset="0"/>
              </a:rPr>
              <a:t>and do not go on presenting the members of your body to sin </a:t>
            </a:r>
            <a:r>
              <a:rPr lang="en-US" sz="2800" i="1" dirty="0">
                <a:effectLst/>
                <a:latin typeface="Calibri" panose="020F0502020204030204" pitchFamily="34" charset="0"/>
              </a:rPr>
              <a:t>as</a:t>
            </a:r>
            <a:r>
              <a:rPr lang="en-US" sz="2800" dirty="0">
                <a:effectLst/>
                <a:latin typeface="Calibri" panose="020F0502020204030204" pitchFamily="34" charset="0"/>
              </a:rPr>
              <a:t> instruments of unrighteousness; but present yourselves to God as those alive from the dead, and your members </a:t>
            </a:r>
            <a:r>
              <a:rPr lang="en-US" sz="2800" i="1" dirty="0">
                <a:effectLst/>
                <a:latin typeface="Calibri" panose="020F0502020204030204" pitchFamily="34" charset="0"/>
              </a:rPr>
              <a:t>as</a:t>
            </a:r>
            <a:r>
              <a:rPr lang="en-US" sz="2800" dirty="0">
                <a:effectLst/>
                <a:latin typeface="Calibri" panose="020F0502020204030204" pitchFamily="34" charset="0"/>
              </a:rPr>
              <a:t> instruments of righteousness to God. </a:t>
            </a:r>
            <a:r>
              <a:rPr lang="en-US" sz="2800" u="none" strike="noStrike" baseline="30000" dirty="0">
                <a:effectLst/>
                <a:latin typeface="Calibri" panose="020F0502020204030204" pitchFamily="34" charset="0"/>
              </a:rPr>
              <a:t>14</a:t>
            </a:r>
            <a:r>
              <a:rPr lang="en-US" sz="2800" u="none" strike="noStrike" dirty="0">
                <a:effectLst/>
                <a:latin typeface="Calibri" panose="020F0502020204030204" pitchFamily="34" charset="0"/>
              </a:rPr>
              <a:t> </a:t>
            </a:r>
            <a:r>
              <a:rPr lang="en-US" sz="2800" dirty="0">
                <a:effectLst/>
                <a:latin typeface="Calibri" panose="020F0502020204030204" pitchFamily="34" charset="0"/>
              </a:rPr>
              <a:t>For sin shall not be master over you, for you are not under law but under grace. </a:t>
            </a:r>
          </a:p>
        </p:txBody>
      </p:sp>
    </p:spTree>
    <p:extLst>
      <p:ext uri="{BB962C8B-B14F-4D97-AF65-F5344CB8AC3E}">
        <p14:creationId xmlns:p14="http://schemas.microsoft.com/office/powerpoint/2010/main" val="3059010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AA2A0-8ED4-471D-9B5D-03830047478B}"/>
              </a:ext>
            </a:extLst>
          </p:cNvPr>
          <p:cNvPicPr>
            <a:picLocks noChangeAspect="1"/>
          </p:cNvPicPr>
          <p:nvPr/>
        </p:nvPicPr>
        <p:blipFill>
          <a:blip r:embed="rId3"/>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396BC93C-490E-4B32-BCE2-862C8CA9B2B3}"/>
              </a:ext>
            </a:extLst>
          </p:cNvPr>
          <p:cNvSpPr txBox="1"/>
          <p:nvPr/>
        </p:nvSpPr>
        <p:spPr>
          <a:xfrm>
            <a:off x="609600" y="0"/>
            <a:ext cx="10972800" cy="2462213"/>
          </a:xfrm>
          <a:prstGeom prst="rect">
            <a:avLst/>
          </a:prstGeom>
          <a:noFill/>
        </p:spPr>
        <p:txBody>
          <a:bodyPr wrap="square">
            <a:spAutoFit/>
          </a:bodyPr>
          <a:lstStyle/>
          <a:p>
            <a:pPr marL="0" marR="0" algn="ctr">
              <a:spcBef>
                <a:spcPts val="0"/>
              </a:spcBef>
              <a:spcAft>
                <a:spcPts val="1200"/>
              </a:spcAft>
            </a:pPr>
            <a:r>
              <a:rPr lang="en-US" sz="3200" b="1" dirty="0">
                <a:solidFill>
                  <a:srgbClr val="0000CC"/>
                </a:solidFill>
                <a:latin typeface="+mn-lt"/>
                <a:cs typeface="+mn-cs"/>
              </a:rPr>
              <a:t>Galatians 2:19-20</a:t>
            </a:r>
          </a:p>
          <a:p>
            <a:pPr marL="0" marR="0" lvl="0" indent="0" algn="just" defTabSz="914400" rtl="0" eaLnBrk="1" fontAlgn="auto" latinLnBrk="0" hangingPunct="1">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19</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through the Law I died to the Law, so that I might live to God. </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800" b="1" u="sng" dirty="0">
                <a:solidFill>
                  <a:srgbClr val="0000CC"/>
                </a:solidFill>
                <a:latin typeface="+mn-lt"/>
                <a:cs typeface="+mn-cs"/>
              </a:rPr>
              <a:t>I have been crucified with Christ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it is no longer I who live, but Christ lives in me; and the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life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which I now live in the flesh I live by faith in the Son of God, who loved me and gave Himself up for me.</a:t>
            </a:r>
            <a:endParaRPr lang="en-US" sz="2800" dirty="0">
              <a:effectLst/>
              <a:latin typeface="Calibri" panose="020F0502020204030204" pitchFamily="34" charset="0"/>
            </a:endParaRPr>
          </a:p>
        </p:txBody>
      </p:sp>
      <p:pic>
        <p:nvPicPr>
          <p:cNvPr id="5" name="Picture 4">
            <a:extLst>
              <a:ext uri="{FF2B5EF4-FFF2-40B4-BE49-F238E27FC236}">
                <a16:creationId xmlns:a16="http://schemas.microsoft.com/office/drawing/2014/main" id="{19FC5927-60E5-4051-9D1E-B83D3D20CFCA}"/>
              </a:ext>
            </a:extLst>
          </p:cNvPr>
          <p:cNvPicPr>
            <a:picLocks noChangeAspect="1"/>
          </p:cNvPicPr>
          <p:nvPr/>
        </p:nvPicPr>
        <p:blipFill rotWithShape="1">
          <a:blip r:embed="rId4"/>
          <a:srcRect b="38889"/>
          <a:stretch/>
        </p:blipFill>
        <p:spPr>
          <a:xfrm>
            <a:off x="4590357" y="2590800"/>
            <a:ext cx="3011286" cy="2560320"/>
          </a:xfrm>
          <a:prstGeom prst="rect">
            <a:avLst/>
          </a:prstGeom>
        </p:spPr>
      </p:pic>
    </p:spTree>
    <p:extLst>
      <p:ext uri="{BB962C8B-B14F-4D97-AF65-F5344CB8AC3E}">
        <p14:creationId xmlns:p14="http://schemas.microsoft.com/office/powerpoint/2010/main" val="2919267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AA2A0-8ED4-471D-9B5D-03830047478B}"/>
              </a:ext>
            </a:extLst>
          </p:cNvPr>
          <p:cNvPicPr>
            <a:picLocks noChangeAspect="1"/>
          </p:cNvPicPr>
          <p:nvPr/>
        </p:nvPicPr>
        <p:blipFill>
          <a:blip r:embed="rId3"/>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396BC93C-490E-4B32-BCE2-862C8CA9B2B3}"/>
              </a:ext>
            </a:extLst>
          </p:cNvPr>
          <p:cNvSpPr txBox="1"/>
          <p:nvPr/>
        </p:nvSpPr>
        <p:spPr>
          <a:xfrm>
            <a:off x="609600" y="0"/>
            <a:ext cx="10972800" cy="3754874"/>
          </a:xfrm>
          <a:prstGeom prst="rect">
            <a:avLst/>
          </a:prstGeom>
          <a:noFill/>
        </p:spPr>
        <p:txBody>
          <a:bodyPr wrap="square">
            <a:spAutoFit/>
          </a:bodyPr>
          <a:lstStyle/>
          <a:p>
            <a:pPr marL="0" marR="0" algn="ctr">
              <a:spcBef>
                <a:spcPts val="0"/>
              </a:spcBef>
              <a:spcAft>
                <a:spcPts val="1200"/>
              </a:spcAft>
            </a:pPr>
            <a:r>
              <a:rPr lang="en-US" sz="3200" b="1" dirty="0">
                <a:solidFill>
                  <a:srgbClr val="0000CC"/>
                </a:solidFill>
                <a:latin typeface="+mn-lt"/>
                <a:cs typeface="+mn-cs"/>
              </a:rPr>
              <a:t>Romans 8:1-4</a:t>
            </a:r>
          </a:p>
          <a:p>
            <a:pPr marL="0" marR="0" lvl="0" indent="0" algn="just" defTabSz="914400" rtl="0" eaLnBrk="1" fontAlgn="auto" latinLnBrk="0" hangingPunct="1">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Therefore there is now no condemnation for those who are in Christ Jesus. </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en-US" sz="2800" b="1" i="0" u="none" strike="noStrike" kern="1200" cap="none" spc="0" normalizeH="0" baseline="0" noProof="0" dirty="0">
                <a:ln>
                  <a:noFill/>
                </a:ln>
                <a:solidFill>
                  <a:srgbClr val="0000CC"/>
                </a:solidFill>
                <a:effectLst/>
                <a:uLnTx/>
                <a:uFillTx/>
                <a:latin typeface="Calibri" panose="020F0502020204030204"/>
                <a:ea typeface="+mn-ea"/>
                <a:cs typeface="+mn-cs"/>
              </a:rPr>
              <a:t>the </a:t>
            </a:r>
            <a:r>
              <a:rPr lang="en-US" sz="2800" b="1" u="sng" dirty="0">
                <a:solidFill>
                  <a:srgbClr val="0000CC"/>
                </a:solidFill>
                <a:latin typeface="Calibri" panose="020F0502020204030204"/>
                <a:cs typeface="+mn-cs"/>
              </a:rPr>
              <a:t>law of the Spirit</a:t>
            </a:r>
            <a:r>
              <a:rPr kumimoji="0" lang="en-US" sz="2800" b="1" i="0" u="none" strike="noStrike" kern="1200" cap="none" spc="0" normalizeH="0" baseline="0" noProof="0" dirty="0">
                <a:ln>
                  <a:noFill/>
                </a:ln>
                <a:solidFill>
                  <a:srgbClr val="0000CC"/>
                </a:solidFill>
                <a:effectLst/>
                <a:uLnTx/>
                <a:uFillTx/>
                <a:latin typeface="Calibri" panose="020F0502020204030204"/>
                <a:ea typeface="+mn-ea"/>
                <a:cs typeface="+mn-cs"/>
              </a:rPr>
              <a:t> of life in Christ Jesus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has set you free from </a:t>
            </a:r>
            <a:r>
              <a:rPr kumimoji="0" lang="en-US" sz="2800" b="1" i="0" u="none" strike="noStrike" kern="1200" cap="none" spc="0" normalizeH="0" baseline="0" noProof="0" dirty="0">
                <a:ln>
                  <a:noFill/>
                </a:ln>
                <a:solidFill>
                  <a:srgbClr val="0000CC"/>
                </a:solidFill>
                <a:effectLst/>
                <a:uLnTx/>
                <a:uFillTx/>
                <a:latin typeface="Calibri" panose="020F0502020204030204"/>
                <a:ea typeface="+mn-ea"/>
                <a:cs typeface="+mn-cs"/>
              </a:rPr>
              <a:t>the </a:t>
            </a:r>
            <a:r>
              <a:rPr lang="en-US" sz="2800" b="1" u="sng" dirty="0">
                <a:solidFill>
                  <a:srgbClr val="0000CC"/>
                </a:solidFill>
                <a:latin typeface="Calibri" panose="020F0502020204030204"/>
                <a:cs typeface="+mn-cs"/>
              </a:rPr>
              <a:t>law of sin and of death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what the </a:t>
            </a:r>
            <a:r>
              <a:rPr lang="en-US" sz="2800" b="1" u="sng" dirty="0">
                <a:solidFill>
                  <a:srgbClr val="C00000"/>
                </a:solidFill>
                <a:latin typeface="Calibri" panose="020F0502020204030204"/>
                <a:cs typeface="+mn-cs"/>
              </a:rPr>
              <a:t>Law</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Moses] could not do, weak as it was through the flesh, God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did: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sending His own Son in the likeness of sinful flesh 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as an offering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sin, He condemned sin in the flesh, </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 that the requirement of the Law might be fulfilled in us, who do not walk according to the flesh but according to the Spirit.</a:t>
            </a:r>
            <a:endParaRPr lang="en-US" sz="2800" dirty="0">
              <a:effectLst/>
              <a:latin typeface="Calibri" panose="020F0502020204030204" pitchFamily="34" charset="0"/>
            </a:endParaRPr>
          </a:p>
        </p:txBody>
      </p:sp>
      <p:sp>
        <p:nvSpPr>
          <p:cNvPr id="6" name="Text Box 4">
            <a:extLst>
              <a:ext uri="{FF2B5EF4-FFF2-40B4-BE49-F238E27FC236}">
                <a16:creationId xmlns:a16="http://schemas.microsoft.com/office/drawing/2014/main" id="{A4D4C36D-AB5D-46B9-B54E-AD4B82649D3B}"/>
              </a:ext>
            </a:extLst>
          </p:cNvPr>
          <p:cNvSpPr txBox="1">
            <a:spLocks noChangeArrowheads="1"/>
          </p:cNvSpPr>
          <p:nvPr/>
        </p:nvSpPr>
        <p:spPr bwMode="auto">
          <a:xfrm>
            <a:off x="3314700" y="4191000"/>
            <a:ext cx="5562600" cy="954107"/>
          </a:xfrm>
          <a:prstGeom prst="rect">
            <a:avLst/>
          </a:prstGeom>
          <a:noFill/>
          <a:ln w="9525">
            <a:no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0"/>
              </a:spcBef>
            </a:pPr>
            <a:r>
              <a:rPr lang="en-US" altLang="en-US" sz="2800" b="1" dirty="0">
                <a:solidFill>
                  <a:srgbClr val="0000CC"/>
                </a:solidFill>
                <a:latin typeface="Calibri" panose="020F0502020204030204" pitchFamily="34" charset="0"/>
                <a:cs typeface="Calibri" panose="020F0502020204030204" pitchFamily="34" charset="0"/>
              </a:rPr>
              <a:t>law = principle: the way things work</a:t>
            </a:r>
          </a:p>
          <a:p>
            <a:pPr algn="ctr" eaLnBrk="1" hangingPunct="1">
              <a:spcBef>
                <a:spcPts val="0"/>
              </a:spcBef>
            </a:pPr>
            <a:r>
              <a:rPr lang="en-US" altLang="en-US" sz="2800" b="1" dirty="0">
                <a:solidFill>
                  <a:srgbClr val="C00000"/>
                </a:solidFill>
                <a:latin typeface="Calibri" panose="020F0502020204030204" pitchFamily="34" charset="0"/>
                <a:cs typeface="Calibri" panose="020F0502020204030204" pitchFamily="34" charset="0"/>
              </a:rPr>
              <a:t>Law = Law of Moses</a:t>
            </a:r>
          </a:p>
        </p:txBody>
      </p:sp>
    </p:spTree>
    <p:extLst>
      <p:ext uri="{BB962C8B-B14F-4D97-AF65-F5344CB8AC3E}">
        <p14:creationId xmlns:p14="http://schemas.microsoft.com/office/powerpoint/2010/main" val="1827128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00696D-412A-4514-812C-B13A793263FE}"/>
              </a:ext>
            </a:extLst>
          </p:cNvPr>
          <p:cNvPicPr>
            <a:picLocks noChangeAspect="1"/>
          </p:cNvPicPr>
          <p:nvPr/>
        </p:nvPicPr>
        <p:blipFill>
          <a:blip r:embed="rId3"/>
          <a:stretch>
            <a:fillRect/>
          </a:stretch>
        </p:blipFill>
        <p:spPr>
          <a:xfrm>
            <a:off x="0" y="0"/>
            <a:ext cx="12192000" cy="6857999"/>
          </a:xfrm>
          <a:prstGeom prst="rect">
            <a:avLst/>
          </a:prstGeom>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idx="1"/>
          </p:nvPr>
        </p:nvSpPr>
        <p:spPr>
          <a:xfrm>
            <a:off x="609600" y="0"/>
            <a:ext cx="10972800" cy="2667000"/>
          </a:xfrm>
        </p:spPr>
        <p:txBody>
          <a:bodyPr>
            <a:normAutofit/>
          </a:bodyPr>
          <a:lstStyle/>
          <a:p>
            <a:pPr marL="0" indent="0" eaLnBrk="1" hangingPunct="1">
              <a:lnSpc>
                <a:spcPct val="100000"/>
              </a:lnSpc>
              <a:buNone/>
            </a:pPr>
            <a:endParaRPr lang="en-US" altLang="en-US" sz="600" dirty="0"/>
          </a:p>
          <a:p>
            <a:pPr marL="0" indent="0" algn="ctr" eaLnBrk="0" fontAlgn="base" hangingPunct="0">
              <a:lnSpc>
                <a:spcPct val="100000"/>
              </a:lnSpc>
              <a:spcBef>
                <a:spcPts val="0"/>
              </a:spcBef>
              <a:spcAft>
                <a:spcPts val="1200"/>
              </a:spcAft>
              <a:buNone/>
            </a:pPr>
            <a:r>
              <a:rPr lang="en-US" altLang="en-US" sz="3200" b="1" dirty="0">
                <a:solidFill>
                  <a:srgbClr val="0000CC"/>
                </a:solidFill>
              </a:rPr>
              <a:t>Matthew 5:31-32</a:t>
            </a:r>
          </a:p>
          <a:p>
            <a:pPr marL="0" indent="0" algn="just">
              <a:lnSpc>
                <a:spcPct val="100000"/>
              </a:lnSpc>
              <a:spcBef>
                <a:spcPts val="0"/>
              </a:spcBef>
              <a:buNone/>
            </a:pPr>
            <a:r>
              <a:rPr lang="en-US" baseline="30000" dirty="0"/>
              <a:t>31</a:t>
            </a:r>
            <a:r>
              <a:rPr lang="en-US" dirty="0"/>
              <a:t> “It was said, ‘</a:t>
            </a:r>
            <a:r>
              <a:rPr lang="en-US" cap="small" dirty="0"/>
              <a:t>Whoever sends his wife away, let him give her a certificate of divorce</a:t>
            </a:r>
            <a:r>
              <a:rPr lang="en-US" dirty="0"/>
              <a:t>’; </a:t>
            </a:r>
            <a:r>
              <a:rPr lang="en-US" baseline="30000" dirty="0"/>
              <a:t>32</a:t>
            </a:r>
            <a:r>
              <a:rPr lang="en-US" dirty="0"/>
              <a:t> but I say to you that everyone who divorces his wife, except for </a:t>
            </a:r>
            <a:r>
              <a:rPr lang="en-US" i="1" dirty="0"/>
              <a:t>the</a:t>
            </a:r>
            <a:r>
              <a:rPr lang="en-US" dirty="0"/>
              <a:t> reason of unchastity, makes her commit adultery; and whoever marries a divorced woman commits adultery. (cf. chap. 19) </a:t>
            </a:r>
            <a:endParaRPr lang="en-US" altLang="en-US" sz="2800" dirty="0"/>
          </a:p>
        </p:txBody>
      </p:sp>
      <p:pic>
        <p:nvPicPr>
          <p:cNvPr id="2" name="Picture 1">
            <a:extLst>
              <a:ext uri="{FF2B5EF4-FFF2-40B4-BE49-F238E27FC236}">
                <a16:creationId xmlns:a16="http://schemas.microsoft.com/office/drawing/2014/main" id="{9D7AF5AF-52A7-46CC-BAE6-EAADA80BC632}"/>
              </a:ext>
            </a:extLst>
          </p:cNvPr>
          <p:cNvPicPr>
            <a:picLocks noChangeAspect="1"/>
          </p:cNvPicPr>
          <p:nvPr/>
        </p:nvPicPr>
        <p:blipFill rotWithShape="1">
          <a:blip r:embed="rId4"/>
          <a:srcRect l="10001" t="8667" r="25999" b="35334"/>
          <a:stretch/>
        </p:blipFill>
        <p:spPr>
          <a:xfrm>
            <a:off x="4632961" y="2590801"/>
            <a:ext cx="2926079" cy="2560320"/>
          </a:xfrm>
          <a:prstGeom prst="rect">
            <a:avLst/>
          </a:prstGeom>
          <a:ln>
            <a:solidFill>
              <a:schemeClr val="tx1"/>
            </a:solidFill>
          </a:ln>
        </p:spPr>
      </p:pic>
    </p:spTree>
    <p:extLst>
      <p:ext uri="{BB962C8B-B14F-4D97-AF65-F5344CB8AC3E}">
        <p14:creationId xmlns:p14="http://schemas.microsoft.com/office/powerpoint/2010/main" val="479483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49BD66C1-9CA5-4A01-A2EE-0B03511C4563}"/>
              </a:ext>
            </a:extLst>
          </p:cNvPr>
          <p:cNvSpPr>
            <a:spLocks noGrp="1" noChangeArrowheads="1"/>
          </p:cNvSpPr>
          <p:nvPr>
            <p:ph sz="half" idx="1"/>
          </p:nvPr>
        </p:nvSpPr>
        <p:spPr>
          <a:xfrm>
            <a:off x="609600" y="1829357"/>
            <a:ext cx="10972800" cy="1675844"/>
          </a:xfrm>
        </p:spPr>
        <p:txBody>
          <a:bodyPr>
            <a:normAutofit/>
          </a:bodyPr>
          <a:lstStyle/>
          <a:p>
            <a:pPr algn="just" eaLnBrk="1" hangingPunct="1">
              <a:lnSpc>
                <a:spcPct val="100000"/>
              </a:lnSpc>
              <a:spcBef>
                <a:spcPts val="0"/>
              </a:spcBef>
              <a:spcAft>
                <a:spcPts val="1200"/>
              </a:spcAft>
            </a:pPr>
            <a:r>
              <a:rPr lang="en-US" altLang="en-US" sz="2800" dirty="0"/>
              <a:t>Some have taken this verse to mean that a believer cannot get a divorce under </a:t>
            </a:r>
            <a:r>
              <a:rPr lang="en-US" altLang="en-US" dirty="0"/>
              <a:t>any </a:t>
            </a:r>
            <a:r>
              <a:rPr lang="en-US" dirty="0"/>
              <a:t>circumstances </a:t>
            </a:r>
            <a:r>
              <a:rPr lang="en-US" altLang="en-US" dirty="0"/>
              <a:t> and that </a:t>
            </a:r>
            <a:r>
              <a:rPr lang="en-US" altLang="en-US" sz="2800" dirty="0"/>
              <a:t>remarriage is absolutely out of the question, </a:t>
            </a:r>
            <a:r>
              <a:rPr lang="en-US" altLang="en-US" b="1" dirty="0">
                <a:solidFill>
                  <a:srgbClr val="0000CC"/>
                </a:solidFill>
                <a:latin typeface="Calibri" panose="020F0502020204030204" pitchFamily="34" charset="0"/>
                <a:cs typeface="Calibri" panose="020F0502020204030204" pitchFamily="34" charset="0"/>
              </a:rPr>
              <a:t>but that ignores the rest of God’s word.</a:t>
            </a:r>
            <a:endParaRPr lang="en-US" altLang="en-US" sz="2400" b="1" dirty="0">
              <a:solidFill>
                <a:srgbClr val="0000CC"/>
              </a:solidFill>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3846A806-45CA-43D3-AD44-1AA3FF6829D4}"/>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Divorce is Adultery? </a:t>
            </a:r>
          </a:p>
          <a:p>
            <a:r>
              <a:rPr lang="en-US" altLang="en-US" sz="2400" b="1" dirty="0">
                <a:solidFill>
                  <a:srgbClr val="0000CC"/>
                </a:solidFill>
                <a:ea typeface="+mn-ea"/>
              </a:rPr>
              <a:t>Matthew 5:31-32</a:t>
            </a:r>
          </a:p>
        </p:txBody>
      </p:sp>
      <p:sp>
        <p:nvSpPr>
          <p:cNvPr id="9" name="Text Box 4">
            <a:extLst>
              <a:ext uri="{FF2B5EF4-FFF2-40B4-BE49-F238E27FC236}">
                <a16:creationId xmlns:a16="http://schemas.microsoft.com/office/drawing/2014/main" id="{669C8C6F-C9F9-4785-A425-C822844765C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3" name="Picture 2">
            <a:extLst>
              <a:ext uri="{FF2B5EF4-FFF2-40B4-BE49-F238E27FC236}">
                <a16:creationId xmlns:a16="http://schemas.microsoft.com/office/drawing/2014/main" id="{8626DE98-F41E-46E5-846C-F300B8CBBC89}"/>
              </a:ext>
            </a:extLst>
          </p:cNvPr>
          <p:cNvPicPr>
            <a:picLocks noChangeAspect="1"/>
          </p:cNvPicPr>
          <p:nvPr/>
        </p:nvPicPr>
        <p:blipFill>
          <a:blip r:embed="rId3"/>
          <a:stretch>
            <a:fillRect/>
          </a:stretch>
        </p:blipFill>
        <p:spPr>
          <a:xfrm>
            <a:off x="3048001" y="3429000"/>
            <a:ext cx="6095998" cy="3200400"/>
          </a:xfrm>
          <a:prstGeom prst="rect">
            <a:avLst/>
          </a:prstGeom>
          <a:ln>
            <a:solidFill>
              <a:schemeClr val="tx1"/>
            </a:solidFill>
          </a:ln>
        </p:spPr>
      </p:pic>
    </p:spTree>
    <p:extLst>
      <p:ext uri="{BB962C8B-B14F-4D97-AF65-F5344CB8AC3E}">
        <p14:creationId xmlns:p14="http://schemas.microsoft.com/office/powerpoint/2010/main" val="584744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49BD66C1-9CA5-4A01-A2EE-0B03511C4563}"/>
              </a:ext>
            </a:extLst>
          </p:cNvPr>
          <p:cNvSpPr>
            <a:spLocks noGrp="1" noChangeArrowheads="1"/>
          </p:cNvSpPr>
          <p:nvPr>
            <p:ph sz="half" idx="1"/>
          </p:nvPr>
        </p:nvSpPr>
        <p:spPr>
          <a:xfrm>
            <a:off x="609600" y="1829356"/>
            <a:ext cx="10972800" cy="1371043"/>
          </a:xfrm>
        </p:spPr>
        <p:txBody>
          <a:bodyPr>
            <a:normAutofit lnSpcReduction="10000"/>
          </a:bodyPr>
          <a:lstStyle/>
          <a:p>
            <a:pPr algn="just" eaLnBrk="1" hangingPunct="1">
              <a:lnSpc>
                <a:spcPct val="100000"/>
              </a:lnSpc>
              <a:spcBef>
                <a:spcPts val="0"/>
              </a:spcBef>
              <a:spcAft>
                <a:spcPts val="1200"/>
              </a:spcAft>
            </a:pPr>
            <a:r>
              <a:rPr lang="en-US" dirty="0"/>
              <a:t>Divorce is not the focus in this session, so suffice it to say for now, that the </a:t>
            </a:r>
            <a:r>
              <a:rPr lang="en-US" altLang="en-US" dirty="0"/>
              <a:t>Law of Moses did allow divorce for ‘legitimate’ cause (cf. Matthew 19:1-19).</a:t>
            </a:r>
          </a:p>
        </p:txBody>
      </p:sp>
      <p:sp>
        <p:nvSpPr>
          <p:cNvPr id="8" name="Rectangle 2">
            <a:extLst>
              <a:ext uri="{FF2B5EF4-FFF2-40B4-BE49-F238E27FC236}">
                <a16:creationId xmlns:a16="http://schemas.microsoft.com/office/drawing/2014/main" id="{3846A806-45CA-43D3-AD44-1AA3FF6829D4}"/>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Divorce is Adultery? </a:t>
            </a:r>
          </a:p>
          <a:p>
            <a:r>
              <a:rPr lang="en-US" altLang="en-US" sz="2400" b="1" dirty="0">
                <a:solidFill>
                  <a:srgbClr val="0000CC"/>
                </a:solidFill>
                <a:ea typeface="+mn-ea"/>
              </a:rPr>
              <a:t>Matthew 5:31-32</a:t>
            </a:r>
          </a:p>
        </p:txBody>
      </p:sp>
      <p:sp>
        <p:nvSpPr>
          <p:cNvPr id="9" name="Text Box 4">
            <a:extLst>
              <a:ext uri="{FF2B5EF4-FFF2-40B4-BE49-F238E27FC236}">
                <a16:creationId xmlns:a16="http://schemas.microsoft.com/office/drawing/2014/main" id="{669C8C6F-C9F9-4785-A425-C822844765C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2" name="Picture 1">
            <a:extLst>
              <a:ext uri="{FF2B5EF4-FFF2-40B4-BE49-F238E27FC236}">
                <a16:creationId xmlns:a16="http://schemas.microsoft.com/office/drawing/2014/main" id="{3AC0D261-602A-41BE-899E-CEB646686FED}"/>
              </a:ext>
            </a:extLst>
          </p:cNvPr>
          <p:cNvPicPr>
            <a:picLocks noChangeAspect="1"/>
          </p:cNvPicPr>
          <p:nvPr/>
        </p:nvPicPr>
        <p:blipFill rotWithShape="1">
          <a:blip r:embed="rId3"/>
          <a:srcRect l="16943" t="14584"/>
          <a:stretch/>
        </p:blipFill>
        <p:spPr>
          <a:xfrm>
            <a:off x="3294213" y="2895600"/>
            <a:ext cx="5603575" cy="3657600"/>
          </a:xfrm>
          <a:prstGeom prst="rect">
            <a:avLst/>
          </a:prstGeom>
        </p:spPr>
      </p:pic>
    </p:spTree>
    <p:extLst>
      <p:ext uri="{BB962C8B-B14F-4D97-AF65-F5344CB8AC3E}">
        <p14:creationId xmlns:p14="http://schemas.microsoft.com/office/powerpoint/2010/main" val="3311214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29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02864" y="1143000"/>
            <a:ext cx="59862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General Overview</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Law True and Deep - Part I </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Background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5:21-48</a:t>
            </a: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525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49BD66C1-9CA5-4A01-A2EE-0B03511C4563}"/>
              </a:ext>
            </a:extLst>
          </p:cNvPr>
          <p:cNvSpPr>
            <a:spLocks noGrp="1" noChangeArrowheads="1"/>
          </p:cNvSpPr>
          <p:nvPr>
            <p:ph sz="half" idx="1"/>
          </p:nvPr>
        </p:nvSpPr>
        <p:spPr>
          <a:xfrm>
            <a:off x="1600200" y="1829356"/>
            <a:ext cx="8991600" cy="990045"/>
          </a:xfrm>
        </p:spPr>
        <p:txBody>
          <a:bodyPr/>
          <a:lstStyle/>
          <a:p>
            <a:pPr algn="just" eaLnBrk="1" hangingPunct="1">
              <a:lnSpc>
                <a:spcPct val="100000"/>
              </a:lnSpc>
              <a:spcBef>
                <a:spcPts val="0"/>
              </a:spcBef>
              <a:spcAft>
                <a:spcPts val="1200"/>
              </a:spcAft>
            </a:pPr>
            <a:r>
              <a:rPr lang="en-US" altLang="en-US" sz="2800" dirty="0"/>
              <a:t>But under grace what is revealed </a:t>
            </a:r>
            <a:r>
              <a:rPr lang="en-US" altLang="en-US" b="1" i="1" u="sng" dirty="0">
                <a:solidFill>
                  <a:srgbClr val="0000CC"/>
                </a:solidFill>
                <a:latin typeface="Calibri" panose="020F0502020204030204" pitchFamily="34" charset="0"/>
                <a:cs typeface="Calibri" panose="020F0502020204030204" pitchFamily="34" charset="0"/>
              </a:rPr>
              <a:t>isn’t about the exit</a:t>
            </a:r>
            <a:r>
              <a:rPr lang="en-US" altLang="en-US" sz="2800" dirty="0"/>
              <a:t>, but, rather presents a love that doesn’t have the exit in mind.</a:t>
            </a:r>
          </a:p>
        </p:txBody>
      </p:sp>
      <p:sp>
        <p:nvSpPr>
          <p:cNvPr id="8" name="Rectangle 2">
            <a:extLst>
              <a:ext uri="{FF2B5EF4-FFF2-40B4-BE49-F238E27FC236}">
                <a16:creationId xmlns:a16="http://schemas.microsoft.com/office/drawing/2014/main" id="{3846A806-45CA-43D3-AD44-1AA3FF6829D4}"/>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What about Grace?</a:t>
            </a:r>
          </a:p>
          <a:p>
            <a:r>
              <a:rPr lang="en-US" altLang="en-US" sz="2800" b="1" dirty="0">
                <a:solidFill>
                  <a:srgbClr val="0000CC"/>
                </a:solidFill>
                <a:ea typeface="+mn-ea"/>
              </a:rPr>
              <a:t>Ephesians 5:25-32 </a:t>
            </a:r>
          </a:p>
        </p:txBody>
      </p:sp>
      <p:sp>
        <p:nvSpPr>
          <p:cNvPr id="9" name="Text Box 4">
            <a:extLst>
              <a:ext uri="{FF2B5EF4-FFF2-40B4-BE49-F238E27FC236}">
                <a16:creationId xmlns:a16="http://schemas.microsoft.com/office/drawing/2014/main" id="{669C8C6F-C9F9-4785-A425-C822844765C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5" name="Picture 4">
            <a:extLst>
              <a:ext uri="{FF2B5EF4-FFF2-40B4-BE49-F238E27FC236}">
                <a16:creationId xmlns:a16="http://schemas.microsoft.com/office/drawing/2014/main" id="{D6322DFF-294E-48C5-85E4-E9590859CC1E}"/>
              </a:ext>
            </a:extLst>
          </p:cNvPr>
          <p:cNvPicPr>
            <a:picLocks noChangeAspect="1"/>
          </p:cNvPicPr>
          <p:nvPr/>
        </p:nvPicPr>
        <p:blipFill>
          <a:blip r:embed="rId3">
            <a:duotone>
              <a:prstClr val="black"/>
              <a:schemeClr val="accent6">
                <a:tint val="45000"/>
                <a:satMod val="400000"/>
              </a:schemeClr>
            </a:duotone>
          </a:blip>
          <a:stretch>
            <a:fillRect/>
          </a:stretch>
        </p:blipFill>
        <p:spPr>
          <a:xfrm>
            <a:off x="3895571" y="2895600"/>
            <a:ext cx="4400859" cy="3657600"/>
          </a:xfrm>
          <a:prstGeom prst="rect">
            <a:avLst/>
          </a:prstGeom>
          <a:ln>
            <a:solidFill>
              <a:schemeClr val="tx1"/>
            </a:solidFill>
          </a:ln>
        </p:spPr>
      </p:pic>
    </p:spTree>
    <p:extLst>
      <p:ext uri="{BB962C8B-B14F-4D97-AF65-F5344CB8AC3E}">
        <p14:creationId xmlns:p14="http://schemas.microsoft.com/office/powerpoint/2010/main" val="3850152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E5B6FA1D-E2F5-4822-868D-3FECDDD3500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
        <p:nvSpPr>
          <p:cNvPr id="6" name="Rectangle 3">
            <a:extLst>
              <a:ext uri="{FF2B5EF4-FFF2-40B4-BE49-F238E27FC236}">
                <a16:creationId xmlns:a16="http://schemas.microsoft.com/office/drawing/2014/main" id="{AA3B9BFE-6F52-458B-AACB-95BBD6BFAFF7}"/>
              </a:ext>
            </a:extLst>
          </p:cNvPr>
          <p:cNvSpPr txBox="1">
            <a:spLocks noChangeArrowheads="1"/>
          </p:cNvSpPr>
          <p:nvPr/>
        </p:nvSpPr>
        <p:spPr bwMode="auto">
          <a:xfrm>
            <a:off x="571500" y="685800"/>
            <a:ext cx="11049000" cy="5943600"/>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spcBef>
                <a:spcPts val="0"/>
              </a:spcBef>
              <a:spcAft>
                <a:spcPts val="1200"/>
              </a:spcAft>
              <a:buNone/>
            </a:pPr>
            <a:r>
              <a:rPr lang="en-US" b="1" dirty="0">
                <a:solidFill>
                  <a:srgbClr val="0000CC"/>
                </a:solidFill>
                <a:ea typeface="+mn-ea"/>
              </a:rPr>
              <a:t>THE FOUR KINDS OF LOVE IN EPHESIANS 5:25-32</a:t>
            </a:r>
            <a:endParaRPr lang="en-US" altLang="en-US" b="1" dirty="0">
              <a:solidFill>
                <a:srgbClr val="0000CC"/>
              </a:solidFill>
              <a:ea typeface="+mn-ea"/>
            </a:endParaRPr>
          </a:p>
          <a:p>
            <a:pPr marL="0" marR="0" lvl="0" indent="0" algn="l" defTabSz="914400" rtl="0" eaLnBrk="1" fontAlgn="base" latinLnBrk="0" hangingPunct="1">
              <a:spcBef>
                <a:spcPts val="0"/>
              </a:spcBef>
              <a:spcAft>
                <a:spcPct val="0"/>
              </a:spcAft>
              <a:buClrTx/>
              <a:buSzTx/>
              <a:buFontTx/>
              <a:buNone/>
              <a:tabLst/>
              <a:defRPr/>
            </a:pPr>
            <a:r>
              <a:rPr kumimoji="0" lang="en-US" altLang="en-US" sz="2200" b="1" i="0" u="none" strike="noStrike" kern="1200" cap="none" spc="0" normalizeH="0" baseline="30000" noProof="0" dirty="0">
                <a:ln>
                  <a:noFill/>
                </a:ln>
                <a:solidFill>
                  <a:srgbClr val="0000FF"/>
                </a:solidFill>
                <a:effectLst/>
                <a:uLnTx/>
                <a:uFillTx/>
                <a:ea typeface="+mn-ea"/>
                <a:cs typeface="Arial"/>
              </a:rPr>
              <a:t>25</a:t>
            </a:r>
            <a:r>
              <a:rPr kumimoji="0" lang="en-US" altLang="en-US" sz="2200" b="1" i="0" u="none" strike="noStrike" kern="1200" cap="none" spc="0" normalizeH="0" baseline="0" noProof="0" dirty="0">
                <a:ln>
                  <a:noFill/>
                </a:ln>
                <a:solidFill>
                  <a:srgbClr val="0000FF"/>
                </a:solidFill>
                <a:effectLst/>
                <a:uLnTx/>
                <a:uFillTx/>
                <a:ea typeface="+mn-ea"/>
                <a:cs typeface="Arial"/>
              </a:rPr>
              <a:t> Husbands, love your wives, just as Christ also loved the church and gave Himself up for her, </a:t>
            </a:r>
          </a:p>
          <a:p>
            <a:pPr marL="0" marR="0" lvl="0" indent="0" algn="ctr" defTabSz="914400" rtl="0" eaLnBrk="1" fontAlgn="base" latinLnBrk="0" hangingPunct="1">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ea typeface="+mn-ea"/>
                <a:cs typeface="Arial"/>
                <a:sym typeface="Wingdings 3" panose="05040102010807070707" pitchFamily="18" charset="2"/>
              </a:rPr>
              <a:t> </a:t>
            </a:r>
            <a:r>
              <a:rPr kumimoji="0" lang="en-US" altLang="en-US" sz="2400" b="1" i="0" u="sng" strike="noStrike" kern="1200" cap="none" spc="0" normalizeH="0" baseline="0" noProof="0" dirty="0">
                <a:ln>
                  <a:noFill/>
                </a:ln>
                <a:solidFill>
                  <a:srgbClr val="0000FF"/>
                </a:solidFill>
                <a:effectLst/>
                <a:uLnTx/>
                <a:uFillTx/>
                <a:ea typeface="+mn-ea"/>
                <a:cs typeface="Arial"/>
              </a:rPr>
              <a:t>SACRIFICIAL LOVE</a:t>
            </a:r>
          </a:p>
          <a:p>
            <a:pPr marL="0" marR="0" lvl="0" indent="0" algn="ctr" defTabSz="914400" rtl="0" eaLnBrk="1" fontAlgn="base" latinLnBrk="0" hangingPunct="1">
              <a:spcBef>
                <a:spcPts val="0"/>
              </a:spcBef>
              <a:spcAft>
                <a:spcPct val="0"/>
              </a:spcAft>
              <a:buClrTx/>
              <a:buSzTx/>
              <a:buFontTx/>
              <a:buNone/>
              <a:tabLst/>
              <a:defRPr/>
            </a:pPr>
            <a:endParaRPr kumimoji="0" lang="en-US" altLang="en-US" sz="800" b="1" i="0" u="none" strike="noStrike" kern="1200" cap="none" spc="0" normalizeH="0" baseline="0" noProof="0" dirty="0">
              <a:ln>
                <a:noFill/>
              </a:ln>
              <a:solidFill>
                <a:srgbClr val="333399"/>
              </a:solidFill>
              <a:effectLst/>
              <a:uLnTx/>
              <a:uFillTx/>
              <a:ea typeface="+mn-ea"/>
              <a:cs typeface="Arial"/>
            </a:endParaRPr>
          </a:p>
          <a:p>
            <a:pPr marL="0" marR="0" lvl="0" indent="0" algn="l" defTabSz="914400" rtl="0" eaLnBrk="1" fontAlgn="base" latinLnBrk="0" hangingPunct="1">
              <a:spcBef>
                <a:spcPts val="0"/>
              </a:spcBef>
              <a:spcAft>
                <a:spcPct val="0"/>
              </a:spcAft>
              <a:buClrTx/>
              <a:buSzTx/>
              <a:buFontTx/>
              <a:buNone/>
              <a:tabLst/>
              <a:defRPr/>
            </a:pPr>
            <a:r>
              <a:rPr kumimoji="0" lang="en-US" altLang="en-US" sz="2200" b="1" i="0" u="none" strike="noStrike" kern="1200" cap="none" spc="0" normalizeH="0" baseline="30000" noProof="0" dirty="0">
                <a:ln>
                  <a:noFill/>
                </a:ln>
                <a:solidFill>
                  <a:srgbClr val="C00000"/>
                </a:solidFill>
                <a:effectLst/>
                <a:uLnTx/>
                <a:uFillTx/>
                <a:ea typeface="+mn-ea"/>
                <a:cs typeface="Arial"/>
              </a:rPr>
              <a:t>26</a:t>
            </a:r>
            <a:r>
              <a:rPr kumimoji="0" lang="en-US" altLang="en-US" sz="2200" b="1" i="0" u="none" strike="noStrike" kern="1200" cap="none" spc="0" normalizeH="0" baseline="0" noProof="0" dirty="0">
                <a:ln>
                  <a:noFill/>
                </a:ln>
                <a:solidFill>
                  <a:srgbClr val="C00000"/>
                </a:solidFill>
                <a:effectLst/>
                <a:uLnTx/>
                <a:uFillTx/>
                <a:ea typeface="+mn-ea"/>
                <a:cs typeface="Arial"/>
              </a:rPr>
              <a:t> so that He might sanctify her, having cleansed her by the washing of water with the word, </a:t>
            </a:r>
            <a:r>
              <a:rPr kumimoji="0" lang="en-US" altLang="en-US" sz="2200" b="1" i="0" u="none" strike="noStrike" kern="1200" cap="none" spc="0" normalizeH="0" baseline="30000" noProof="0" dirty="0">
                <a:ln>
                  <a:noFill/>
                </a:ln>
                <a:solidFill>
                  <a:srgbClr val="C00000"/>
                </a:solidFill>
                <a:effectLst/>
                <a:uLnTx/>
                <a:uFillTx/>
                <a:ea typeface="+mn-ea"/>
                <a:cs typeface="Arial"/>
              </a:rPr>
              <a:t>27</a:t>
            </a:r>
            <a:r>
              <a:rPr kumimoji="0" lang="en-US" altLang="en-US" sz="2200" b="1" i="0" u="none" strike="noStrike" kern="1200" cap="none" spc="0" normalizeH="0" baseline="0" noProof="0" dirty="0">
                <a:ln>
                  <a:noFill/>
                </a:ln>
                <a:solidFill>
                  <a:srgbClr val="C00000"/>
                </a:solidFill>
                <a:effectLst/>
                <a:uLnTx/>
                <a:uFillTx/>
                <a:ea typeface="+mn-ea"/>
                <a:cs typeface="Arial"/>
              </a:rPr>
              <a:t> that He might present to Himself the church in all her glory, having no spot or wrinkle or any such thing; but that she would be holy and blameless. </a:t>
            </a:r>
          </a:p>
          <a:p>
            <a:pPr marL="0" marR="0" lvl="0" indent="0" algn="ctr" defTabSz="914400" rtl="0" eaLnBrk="1" fontAlgn="base" latinLnBrk="0" hangingPunct="1">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C00000"/>
                </a:solidFill>
                <a:effectLst/>
                <a:uLnTx/>
                <a:uFillTx/>
                <a:ea typeface="+mn-ea"/>
                <a:cs typeface="Arial"/>
                <a:sym typeface="Wingdings 3" panose="05040102010807070707" pitchFamily="18" charset="2"/>
              </a:rPr>
              <a:t> </a:t>
            </a:r>
            <a:r>
              <a:rPr kumimoji="0" lang="en-US" altLang="en-US" sz="2400" b="1" i="0" u="sng" strike="noStrike" kern="1200" cap="none" spc="0" normalizeH="0" baseline="0" noProof="0" dirty="0">
                <a:ln>
                  <a:noFill/>
                </a:ln>
                <a:solidFill>
                  <a:srgbClr val="C00000"/>
                </a:solidFill>
                <a:effectLst/>
                <a:uLnTx/>
                <a:uFillTx/>
                <a:ea typeface="+mn-ea"/>
                <a:cs typeface="Arial"/>
              </a:rPr>
              <a:t>SANCTIFYING LOVE</a:t>
            </a:r>
          </a:p>
          <a:p>
            <a:pPr marL="0" marR="0" lvl="0" indent="0" algn="ctr" defTabSz="914400" rtl="0" eaLnBrk="1" fontAlgn="base" latinLnBrk="0" hangingPunct="1">
              <a:spcBef>
                <a:spcPts val="0"/>
              </a:spcBef>
              <a:spcAft>
                <a:spcPct val="0"/>
              </a:spcAft>
              <a:buClrTx/>
              <a:buSzTx/>
              <a:buFontTx/>
              <a:buNone/>
              <a:tabLst/>
              <a:defRPr/>
            </a:pPr>
            <a:endParaRPr kumimoji="0" lang="en-US" altLang="en-US" sz="800" b="1" i="0" u="none" strike="noStrike" kern="1200" cap="none" spc="0" normalizeH="0" baseline="0" noProof="0" dirty="0">
              <a:ln>
                <a:noFill/>
              </a:ln>
              <a:solidFill>
                <a:srgbClr val="FF0000"/>
              </a:solidFill>
              <a:effectLst/>
              <a:uLnTx/>
              <a:uFillTx/>
              <a:ea typeface="+mn-ea"/>
              <a:cs typeface="Arial"/>
            </a:endParaRPr>
          </a:p>
          <a:p>
            <a:pPr marL="0" marR="0" lvl="0" indent="0" algn="l" defTabSz="914400" rtl="0" eaLnBrk="1" fontAlgn="base" latinLnBrk="0" hangingPunct="1">
              <a:spcBef>
                <a:spcPts val="0"/>
              </a:spcBef>
              <a:spcAft>
                <a:spcPct val="0"/>
              </a:spcAft>
              <a:buClrTx/>
              <a:buSzTx/>
              <a:buFontTx/>
              <a:buNone/>
              <a:tabLst/>
              <a:defRPr/>
            </a:pPr>
            <a:r>
              <a:rPr lang="en-US" altLang="en-US" sz="2200" b="1" baseline="30000" dirty="0">
                <a:solidFill>
                  <a:srgbClr val="0000FF"/>
                </a:solidFill>
                <a:cs typeface="Arial"/>
              </a:rPr>
              <a:t>28</a:t>
            </a:r>
            <a:r>
              <a:rPr lang="en-US" altLang="en-US" sz="2200" b="1" dirty="0">
                <a:solidFill>
                  <a:srgbClr val="0000FF"/>
                </a:solidFill>
                <a:cs typeface="Arial"/>
              </a:rPr>
              <a:t> So husbands ought also to love their own wives as their own bodies. He who loves his own wife loves himself; </a:t>
            </a:r>
            <a:r>
              <a:rPr lang="en-US" altLang="en-US" sz="2200" b="1" baseline="30000" dirty="0">
                <a:solidFill>
                  <a:srgbClr val="0000FF"/>
                </a:solidFill>
                <a:cs typeface="Arial"/>
              </a:rPr>
              <a:t>29</a:t>
            </a:r>
            <a:r>
              <a:rPr lang="en-US" altLang="en-US" sz="2200" b="1" dirty="0">
                <a:solidFill>
                  <a:srgbClr val="0000FF"/>
                </a:solidFill>
                <a:cs typeface="Arial"/>
              </a:rPr>
              <a:t> for no one ever hated his own flesh, but nourishes and cherishes it, just as Christ also does the church, </a:t>
            </a:r>
            <a:r>
              <a:rPr lang="en-US" altLang="en-US" sz="2200" b="1" baseline="30000" dirty="0">
                <a:solidFill>
                  <a:srgbClr val="0000FF"/>
                </a:solidFill>
                <a:cs typeface="Arial"/>
              </a:rPr>
              <a:t>30</a:t>
            </a:r>
            <a:r>
              <a:rPr lang="en-US" altLang="en-US" sz="2200" b="1" dirty="0">
                <a:solidFill>
                  <a:srgbClr val="0000FF"/>
                </a:solidFill>
                <a:cs typeface="Arial"/>
              </a:rPr>
              <a:t> because we are members of His body. </a:t>
            </a:r>
          </a:p>
          <a:p>
            <a:pPr marL="0" indent="0" algn="ctr" eaLnBrk="1" hangingPunct="1">
              <a:spcBef>
                <a:spcPts val="0"/>
              </a:spcBef>
              <a:buNone/>
            </a:pPr>
            <a:r>
              <a:rPr lang="en-US" altLang="en-US" sz="2400" b="1" dirty="0">
                <a:solidFill>
                  <a:srgbClr val="0000FF"/>
                </a:solidFill>
                <a:cs typeface="Arial"/>
                <a:sym typeface="Wingdings 3" panose="05040102010807070707" pitchFamily="18" charset="2"/>
              </a:rPr>
              <a:t> </a:t>
            </a:r>
            <a:r>
              <a:rPr lang="en-US" altLang="en-US" sz="2400" b="1" u="sng" dirty="0">
                <a:solidFill>
                  <a:srgbClr val="0000FF"/>
                </a:solidFill>
                <a:cs typeface="Arial"/>
              </a:rPr>
              <a:t>CARING LOVE</a:t>
            </a:r>
          </a:p>
          <a:p>
            <a:pPr marL="0" marR="0" lvl="0" indent="0" algn="ctr" defTabSz="914400" rtl="0" eaLnBrk="1" fontAlgn="base" latinLnBrk="0" hangingPunct="1">
              <a:spcBef>
                <a:spcPts val="0"/>
              </a:spcBef>
              <a:spcAft>
                <a:spcPct val="0"/>
              </a:spcAft>
              <a:buClrTx/>
              <a:buSzTx/>
              <a:buFontTx/>
              <a:buNone/>
              <a:tabLst/>
              <a:defRPr/>
            </a:pPr>
            <a:endParaRPr kumimoji="0" lang="en-US" altLang="en-US" sz="800" b="1" i="0" u="none" strike="noStrike" kern="1200" cap="none" spc="0" normalizeH="0" baseline="0" noProof="0" dirty="0">
              <a:ln>
                <a:noFill/>
              </a:ln>
              <a:solidFill>
                <a:srgbClr val="333399"/>
              </a:solidFill>
              <a:effectLst/>
              <a:uLnTx/>
              <a:uFillTx/>
              <a:ea typeface="+mn-ea"/>
              <a:cs typeface="Arial"/>
            </a:endParaRPr>
          </a:p>
          <a:p>
            <a:pPr marL="0" marR="0" lvl="0" indent="0" algn="l" defTabSz="914400" rtl="0" eaLnBrk="1" fontAlgn="base" latinLnBrk="0" hangingPunct="1">
              <a:spcBef>
                <a:spcPts val="0"/>
              </a:spcBef>
              <a:spcAft>
                <a:spcPct val="0"/>
              </a:spcAft>
              <a:buClrTx/>
              <a:buSzTx/>
              <a:buFontTx/>
              <a:buNone/>
              <a:tabLst/>
              <a:defRPr/>
            </a:pPr>
            <a:r>
              <a:rPr kumimoji="0" lang="en-US" altLang="en-US" sz="2200" b="1" i="0" u="none" strike="noStrike" kern="1200" cap="none" spc="0" normalizeH="0" baseline="30000" noProof="0" dirty="0">
                <a:ln>
                  <a:noFill/>
                </a:ln>
                <a:solidFill>
                  <a:srgbClr val="C00000"/>
                </a:solidFill>
                <a:effectLst/>
                <a:uLnTx/>
                <a:uFillTx/>
                <a:ea typeface="+mn-ea"/>
                <a:cs typeface="Arial"/>
              </a:rPr>
              <a:t>31</a:t>
            </a:r>
            <a:r>
              <a:rPr kumimoji="0" lang="en-US" altLang="en-US" sz="2200" b="1" i="0" u="none" strike="noStrike" kern="1200" cap="none" spc="0" normalizeH="0" baseline="0" noProof="0" dirty="0">
                <a:ln>
                  <a:noFill/>
                </a:ln>
                <a:solidFill>
                  <a:srgbClr val="C00000"/>
                </a:solidFill>
                <a:effectLst/>
                <a:uLnTx/>
                <a:uFillTx/>
                <a:ea typeface="+mn-ea"/>
                <a:cs typeface="Arial"/>
              </a:rPr>
              <a:t> For this reason a man shall leave his father and mother and shall be joined to his wife, and the two shall become one flesh. </a:t>
            </a:r>
            <a:r>
              <a:rPr kumimoji="0" lang="en-US" altLang="en-US" sz="2200" b="1" i="0" u="none" strike="noStrike" kern="1200" cap="none" spc="0" normalizeH="0" baseline="30000" noProof="0" dirty="0">
                <a:ln>
                  <a:noFill/>
                </a:ln>
                <a:solidFill>
                  <a:srgbClr val="C00000"/>
                </a:solidFill>
                <a:effectLst/>
                <a:uLnTx/>
                <a:uFillTx/>
                <a:ea typeface="+mn-ea"/>
                <a:cs typeface="Arial"/>
              </a:rPr>
              <a:t>32</a:t>
            </a:r>
            <a:r>
              <a:rPr kumimoji="0" lang="en-US" altLang="en-US" sz="2200" b="1" i="0" u="none" strike="noStrike" kern="1200" cap="none" spc="0" normalizeH="0" baseline="0" noProof="0" dirty="0">
                <a:ln>
                  <a:noFill/>
                </a:ln>
                <a:solidFill>
                  <a:srgbClr val="C00000"/>
                </a:solidFill>
                <a:effectLst/>
                <a:uLnTx/>
                <a:uFillTx/>
                <a:ea typeface="+mn-ea"/>
                <a:cs typeface="Arial"/>
              </a:rPr>
              <a:t> This mystery is great; but I am speaking with reference to Christ and the church.</a:t>
            </a:r>
          </a:p>
          <a:p>
            <a:pPr marL="0" indent="0" algn="ctr" eaLnBrk="1" hangingPunct="1">
              <a:spcBef>
                <a:spcPts val="0"/>
              </a:spcBef>
              <a:buNone/>
            </a:pPr>
            <a:r>
              <a:rPr lang="en-US" altLang="en-US" sz="2400" b="1" dirty="0">
                <a:solidFill>
                  <a:srgbClr val="C00000"/>
                </a:solidFill>
                <a:cs typeface="Arial"/>
                <a:sym typeface="Wingdings 3" panose="05040102010807070707" pitchFamily="18" charset="2"/>
              </a:rPr>
              <a:t> </a:t>
            </a:r>
            <a:r>
              <a:rPr lang="en-US" altLang="en-US" sz="2400" b="1" u="sng" dirty="0">
                <a:solidFill>
                  <a:srgbClr val="C00000"/>
                </a:solidFill>
                <a:cs typeface="Arial"/>
              </a:rPr>
              <a:t>BONDED LOVE</a:t>
            </a:r>
          </a:p>
        </p:txBody>
      </p:sp>
    </p:spTree>
    <p:extLst>
      <p:ext uri="{BB962C8B-B14F-4D97-AF65-F5344CB8AC3E}">
        <p14:creationId xmlns:p14="http://schemas.microsoft.com/office/powerpoint/2010/main" val="1830210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4B4AC99-BC75-49FC-8ABD-45206F06D552}"/>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3000" b="1" dirty="0">
                <a:solidFill>
                  <a:srgbClr val="0000CC"/>
                </a:solidFill>
                <a:ea typeface="+mn-ea"/>
              </a:rPr>
              <a:t>Law = What </a:t>
            </a:r>
            <a:r>
              <a:rPr lang="en-US" sz="3000" b="1" u="sng" dirty="0">
                <a:solidFill>
                  <a:srgbClr val="0000CC"/>
                </a:solidFill>
                <a:ea typeface="+mn-ea"/>
              </a:rPr>
              <a:t>You</a:t>
            </a:r>
            <a:r>
              <a:rPr lang="en-US" sz="3000" b="1" dirty="0">
                <a:solidFill>
                  <a:srgbClr val="0000CC"/>
                </a:solidFill>
                <a:ea typeface="+mn-ea"/>
              </a:rPr>
              <a:t> Do And Don’t Do!</a:t>
            </a:r>
          </a:p>
          <a:p>
            <a:endParaRPr lang="en-US" altLang="en-US" sz="3000" b="1" dirty="0">
              <a:solidFill>
                <a:srgbClr val="0000CC"/>
              </a:solidFill>
              <a:ea typeface="+mn-ea"/>
            </a:endParaRPr>
          </a:p>
        </p:txBody>
      </p:sp>
      <p:sp>
        <p:nvSpPr>
          <p:cNvPr id="7" name="Text Box 4">
            <a:extLst>
              <a:ext uri="{FF2B5EF4-FFF2-40B4-BE49-F238E27FC236}">
                <a16:creationId xmlns:a16="http://schemas.microsoft.com/office/drawing/2014/main" id="{1196732A-A732-45AB-A4D9-1CE5344645D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pic>
        <p:nvPicPr>
          <p:cNvPr id="2" name="Picture 1">
            <a:extLst>
              <a:ext uri="{FF2B5EF4-FFF2-40B4-BE49-F238E27FC236}">
                <a16:creationId xmlns:a16="http://schemas.microsoft.com/office/drawing/2014/main" id="{D31DE8DD-2F4E-414F-975F-816935078105}"/>
              </a:ext>
            </a:extLst>
          </p:cNvPr>
          <p:cNvPicPr>
            <a:picLocks noChangeAspect="1"/>
          </p:cNvPicPr>
          <p:nvPr/>
        </p:nvPicPr>
        <p:blipFill>
          <a:blip r:embed="rId2"/>
          <a:stretch>
            <a:fillRect/>
          </a:stretch>
        </p:blipFill>
        <p:spPr>
          <a:xfrm>
            <a:off x="2352732" y="1346766"/>
            <a:ext cx="7486537" cy="520643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7D572-8585-405D-90A6-8239C8E79D6F}"/>
              </a:ext>
            </a:extLst>
          </p:cNvPr>
          <p:cNvPicPr>
            <a:picLocks noChangeAspect="1"/>
          </p:cNvPicPr>
          <p:nvPr/>
        </p:nvPicPr>
        <p:blipFill rotWithShape="1">
          <a:blip r:embed="rId2"/>
          <a:srcRect b="3846"/>
          <a:stretch/>
        </p:blipFill>
        <p:spPr>
          <a:xfrm>
            <a:off x="2292503" y="762000"/>
            <a:ext cx="7606997" cy="5715000"/>
          </a:xfrm>
          <a:prstGeom prst="rect">
            <a:avLst/>
          </a:prstGeom>
        </p:spPr>
      </p:pic>
      <p:sp>
        <p:nvSpPr>
          <p:cNvPr id="8" name="Text Box 4">
            <a:extLst>
              <a:ext uri="{FF2B5EF4-FFF2-40B4-BE49-F238E27FC236}">
                <a16:creationId xmlns:a16="http://schemas.microsoft.com/office/drawing/2014/main" id="{3081262E-89D2-4EB9-AA3E-C3F01D814AA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29 The SOM – Matthew 5:1–8:1 (Luke 6:17–49)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09-05-2021</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345245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&amp;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528"/>
</p:tagLst>
</file>

<file path=ppt/theme/theme1.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4177</TotalTime>
  <Words>4451</Words>
  <Application>Microsoft Office PowerPoint</Application>
  <PresentationFormat>Widescreen</PresentationFormat>
  <Paragraphs>381</Paragraphs>
  <Slides>66</Slides>
  <Notes>51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66</vt:i4>
      </vt:variant>
    </vt:vector>
  </HeadingPairs>
  <TitlesOfParts>
    <vt:vector size="73" baseType="lpstr">
      <vt:lpstr>Arial</vt:lpstr>
      <vt:lpstr>Calibri</vt:lpstr>
      <vt:lpstr>Calibri Light</vt:lpstr>
      <vt:lpstr>Courier New</vt:lpstr>
      <vt:lpstr>6_Default Design</vt:lpstr>
      <vt:lpstr>Default Design</vt:lpstr>
      <vt:lpstr>7_Default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&amp;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29 The Law True &amp; Deep - Part I - 09-05-2021</dc:title>
  <dc:subject>Law &amp; Grace</dc:subject>
  <dc:creator>Dr. Jim McGowan / Dr. Vern Peterman</dc:creator>
  <cp:lastModifiedBy>Jim McGowan</cp:lastModifiedBy>
  <cp:revision>151</cp:revision>
  <cp:lastPrinted>2021-09-04T21:47:20Z</cp:lastPrinted>
  <dcterms:created xsi:type="dcterms:W3CDTF">2011-06-28T11:58:21Z</dcterms:created>
  <dcterms:modified xsi:type="dcterms:W3CDTF">2021-09-05T12:49:39Z</dcterms:modified>
</cp:coreProperties>
</file>