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76"/>
  </p:notesMasterIdLst>
  <p:handoutMasterIdLst>
    <p:handoutMasterId r:id="rId77"/>
  </p:handoutMasterIdLst>
  <p:sldIdLst>
    <p:sldId id="4643" r:id="rId2"/>
    <p:sldId id="6678" r:id="rId3"/>
    <p:sldId id="6700" r:id="rId4"/>
    <p:sldId id="4644" r:id="rId5"/>
    <p:sldId id="6701" r:id="rId6"/>
    <p:sldId id="4647" r:id="rId7"/>
    <p:sldId id="6703" r:id="rId8"/>
    <p:sldId id="4665" r:id="rId9"/>
    <p:sldId id="6704" r:id="rId10"/>
    <p:sldId id="4910" r:id="rId11"/>
    <p:sldId id="6705" r:id="rId12"/>
    <p:sldId id="2067" r:id="rId13"/>
    <p:sldId id="1544" r:id="rId14"/>
    <p:sldId id="2068" r:id="rId15"/>
    <p:sldId id="1546" r:id="rId16"/>
    <p:sldId id="7583" r:id="rId17"/>
    <p:sldId id="2877" r:id="rId18"/>
    <p:sldId id="2879" r:id="rId19"/>
    <p:sldId id="5366" r:id="rId20"/>
    <p:sldId id="7584" r:id="rId21"/>
    <p:sldId id="1567" r:id="rId22"/>
    <p:sldId id="7592" r:id="rId23"/>
    <p:sldId id="7593" r:id="rId24"/>
    <p:sldId id="2890" r:id="rId25"/>
    <p:sldId id="7585" r:id="rId26"/>
    <p:sldId id="2660" r:id="rId27"/>
    <p:sldId id="5362" r:id="rId28"/>
    <p:sldId id="1571" r:id="rId29"/>
    <p:sldId id="7586" r:id="rId30"/>
    <p:sldId id="7581" r:id="rId31"/>
    <p:sldId id="7385" r:id="rId32"/>
    <p:sldId id="1582" r:id="rId33"/>
    <p:sldId id="7587" r:id="rId34"/>
    <p:sldId id="1584" r:id="rId35"/>
    <p:sldId id="7588" r:id="rId36"/>
    <p:sldId id="6491" r:id="rId37"/>
    <p:sldId id="1586" r:id="rId38"/>
    <p:sldId id="7378" r:id="rId39"/>
    <p:sldId id="7757" r:id="rId40"/>
    <p:sldId id="7758" r:id="rId41"/>
    <p:sldId id="7759" r:id="rId42"/>
    <p:sldId id="7589" r:id="rId43"/>
    <p:sldId id="7318" r:id="rId44"/>
    <p:sldId id="1589" r:id="rId45"/>
    <p:sldId id="1588" r:id="rId46"/>
    <p:sldId id="7590" r:id="rId47"/>
    <p:sldId id="1590" r:id="rId48"/>
    <p:sldId id="1100" r:id="rId49"/>
    <p:sldId id="1575" r:id="rId50"/>
    <p:sldId id="663" r:id="rId51"/>
    <p:sldId id="4886" r:id="rId52"/>
    <p:sldId id="1577" r:id="rId53"/>
    <p:sldId id="6926" r:id="rId54"/>
    <p:sldId id="1579" r:id="rId55"/>
    <p:sldId id="6511" r:id="rId56"/>
    <p:sldId id="6512" r:id="rId57"/>
    <p:sldId id="7591" r:id="rId58"/>
    <p:sldId id="7594" r:id="rId59"/>
    <p:sldId id="5360" r:id="rId60"/>
    <p:sldId id="7596" r:id="rId61"/>
    <p:sldId id="1355" r:id="rId62"/>
    <p:sldId id="1591" r:id="rId63"/>
    <p:sldId id="5661" r:id="rId64"/>
    <p:sldId id="7597" r:id="rId65"/>
    <p:sldId id="1336" r:id="rId66"/>
    <p:sldId id="7755" r:id="rId67"/>
    <p:sldId id="7756" r:id="rId68"/>
    <p:sldId id="7598" r:id="rId69"/>
    <p:sldId id="7753" r:id="rId70"/>
    <p:sldId id="7599" r:id="rId71"/>
    <p:sldId id="5364" r:id="rId72"/>
    <p:sldId id="7600" r:id="rId73"/>
    <p:sldId id="7380" r:id="rId74"/>
    <p:sldId id="7381" r:id="rId75"/>
  </p:sldIdLst>
  <p:sldSz cx="12192000" cy="6858000"/>
  <p:notesSz cx="7315200" cy="9601200"/>
  <p:custDataLst>
    <p:tags r:id="rId78"/>
  </p:custDataLst>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0099"/>
    <a:srgbClr val="0000CC"/>
    <a:srgbClr val="66CCFF"/>
    <a:srgbClr val="00FF99"/>
    <a:srgbClr val="FF99FF"/>
    <a:srgbClr val="FFFF99"/>
    <a:srgbClr val="00CC00"/>
    <a:srgbClr val="663300"/>
    <a:srgbClr val="A6A6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1262D4-B604-4171-BD5E-493B3668FFA0}" v="6" dt="2021-08-15T15:41:36.746"/>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26" autoAdjust="0"/>
    <p:restoredTop sz="96353" autoAdjust="0"/>
  </p:normalViewPr>
  <p:slideViewPr>
    <p:cSldViewPr>
      <p:cViewPr varScale="1">
        <p:scale>
          <a:sx n="62" d="100"/>
          <a:sy n="62" d="100"/>
        </p:scale>
        <p:origin x="72" y="10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1" d="100"/>
          <a:sy n="81" d="100"/>
        </p:scale>
        <p:origin x="3786" y="6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gs" Target="tags/tag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2"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a:defRPr sz="13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20835">
              <a:defRPr sz="1300">
                <a:latin typeface="Times New Roman" pitchFamily="18" charset="0"/>
                <a:cs typeface="Arial" charset="0"/>
              </a:defRPr>
            </a:lvl1pPr>
          </a:lstStyle>
          <a:p>
            <a:pPr>
              <a:defRPr/>
            </a:pPr>
            <a:fld id="{17409DFC-8574-46F2-8150-19402387B16D}" type="slidenum">
              <a:rPr lang="en-US">
                <a:latin typeface="Calibri" panose="020F0502020204030204" pitchFamily="34" charset="0"/>
                <a:cs typeface="Calibri" panose="020F0502020204030204" pitchFamily="34" charset="0"/>
              </a:rPr>
              <a:pPr>
                <a:defRPr/>
              </a:pPr>
              <a:t>‹#›</a:t>
            </a:fld>
            <a:endParaRPr lang="en-US" dirty="0">
              <a:latin typeface="Calibri" panose="020F0502020204030204" pitchFamily="34" charset="0"/>
              <a:cs typeface="Calibri" panose="020F0502020204030204" pitchFamily="34" charset="0"/>
            </a:endParaRPr>
          </a:p>
        </p:txBody>
      </p:sp>
      <p:sp>
        <p:nvSpPr>
          <p:cNvPr id="8" name="Header Placeholder 1">
            <a:extLst>
              <a:ext uri="{FF2B5EF4-FFF2-40B4-BE49-F238E27FC236}">
                <a16:creationId xmlns:a16="http://schemas.microsoft.com/office/drawing/2014/main" id="{97F09B0D-D3B9-434D-A637-282ACEFDB8EF}"/>
              </a:ext>
            </a:extLst>
          </p:cNvPr>
          <p:cNvSpPr>
            <a:spLocks noGrp="1"/>
          </p:cNvSpPr>
          <p:nvPr/>
        </p:nvSpPr>
        <p:spPr>
          <a:xfrm>
            <a:off x="1524001" y="152400"/>
            <a:ext cx="3824288" cy="685800"/>
          </a:xfrm>
          <a:prstGeom prst="rect">
            <a:avLst/>
          </a:prstGeom>
        </p:spPr>
        <p:txBody>
          <a:bodyPr vert="horz" lIns="102166" tIns="51083" rIns="102166" bIns="51083" rtlCol="0"/>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a:lstStyle>
          <a:p>
            <a:pPr algn="ctr">
              <a:defRPr/>
            </a:pPr>
            <a:r>
              <a:rPr lang="en-US" sz="1300" dirty="0">
                <a:latin typeface="Calibri" panose="020F0502020204030204" pitchFamily="34" charset="0"/>
                <a:cs typeface="Calibri" panose="020F0502020204030204" pitchFamily="34" charset="0"/>
              </a:rPr>
              <a:t>Dr. Andy Woods</a:t>
            </a:r>
          </a:p>
          <a:p>
            <a:pPr algn="ctr">
              <a:defRPr/>
            </a:pPr>
            <a:r>
              <a:rPr lang="en-US" sz="1300" dirty="0">
                <a:latin typeface="Calibri" panose="020F0502020204030204" pitchFamily="34" charset="0"/>
                <a:cs typeface="Calibri" panose="020F0502020204030204" pitchFamily="34" charset="0"/>
              </a:rPr>
              <a:t>THE RAPTURE 061 - One Second - Part 5</a:t>
            </a:r>
          </a:p>
          <a:p>
            <a:pPr algn="ctr">
              <a:defRPr/>
            </a:pPr>
            <a:r>
              <a:rPr lang="en-US" sz="1300" dirty="0">
                <a:latin typeface="Calibri" panose="020F0502020204030204" pitchFamily="34" charset="0"/>
                <a:cs typeface="Calibri" panose="020F0502020204030204" pitchFamily="34" charset="0"/>
              </a:rPr>
              <a:t>08-29-2021</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0"/>
            <a:ext cx="3170764"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defTabSz="920835">
              <a:defRPr sz="1300">
                <a:latin typeface="Calibri" panose="020F0502020204030204" pitchFamily="34" charset="0"/>
                <a:cs typeface="Calibri" panose="020F0502020204030204" pitchFamily="34" charset="0"/>
              </a:defRPr>
            </a:lvl1pPr>
          </a:lstStyle>
          <a:p>
            <a:pPr>
              <a:defRPr/>
            </a:pPr>
            <a:r>
              <a:rPr lang="en-US" dirty="0"/>
              <a:t>Dr. Andy Woods - The Coming Kingdom</a:t>
            </a:r>
          </a:p>
        </p:txBody>
      </p:sp>
      <p:sp>
        <p:nvSpPr>
          <p:cNvPr id="3" name="Date Placeholder 2"/>
          <p:cNvSpPr>
            <a:spLocks noGrp="1"/>
          </p:cNvSpPr>
          <p:nvPr>
            <p:ph type="dt" idx="1"/>
          </p:nvPr>
        </p:nvSpPr>
        <p:spPr bwMode="auto">
          <a:xfrm>
            <a:off x="4142750" y="0"/>
            <a:ext cx="3170763"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algn="r" defTabSz="920835">
              <a:defRPr sz="1300">
                <a:latin typeface="Calibri" panose="020F0502020204030204" pitchFamily="34" charset="0"/>
                <a:cs typeface="Calibri" panose="020F0502020204030204" pitchFamily="34" charset="0"/>
              </a:defRPr>
            </a:lvl1pPr>
          </a:lstStyle>
          <a:p>
            <a:pPr>
              <a:defRPr/>
            </a:pPr>
            <a:r>
              <a:rPr lang="en-US"/>
              <a:t>9/06/2017</a:t>
            </a:r>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24" tIns="50511" rIns="101024" bIns="50511" rtlCol="0" anchor="ctr"/>
          <a:lstStyle/>
          <a:p>
            <a:pPr lvl="0"/>
            <a:endParaRPr lang="en-US" noProof="0" dirty="0"/>
          </a:p>
        </p:txBody>
      </p:sp>
      <p:sp>
        <p:nvSpPr>
          <p:cNvPr id="5" name="Notes Placeholder 4"/>
          <p:cNvSpPr>
            <a:spLocks noGrp="1"/>
          </p:cNvSpPr>
          <p:nvPr>
            <p:ph type="body" sz="quarter" idx="3"/>
          </p:nvPr>
        </p:nvSpPr>
        <p:spPr bwMode="auto">
          <a:xfrm>
            <a:off x="732365" y="4561227"/>
            <a:ext cx="5850473" cy="4318573"/>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2" y="9120813"/>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a:defRPr sz="1300">
                <a:latin typeface="Calibri" panose="020F0502020204030204" pitchFamily="34" charset="0"/>
                <a:cs typeface="Arial" charset="0"/>
              </a:defRPr>
            </a:lvl1pPr>
          </a:lstStyle>
          <a:p>
            <a:pPr>
              <a:defRPr/>
            </a:pPr>
            <a:r>
              <a:rPr lang="en-US" dirty="0">
                <a:cs typeface="Calibri" panose="020F0502020204030204" pitchFamily="34" charset="0"/>
              </a:rPr>
              <a:t>Sugar Land </a:t>
            </a:r>
            <a:r>
              <a:rPr lang="en-US" dirty="0" err="1">
                <a:cs typeface="Calibri" panose="020F0502020204030204" pitchFamily="34" charset="0"/>
              </a:rPr>
              <a:t>BIble</a:t>
            </a:r>
            <a:r>
              <a:rPr lang="en-US" dirty="0">
                <a:cs typeface="Calibri" panose="020F0502020204030204" pitchFamily="34" charset="0"/>
              </a:rPr>
              <a:t> Church</a:t>
            </a:r>
          </a:p>
        </p:txBody>
      </p:sp>
      <p:sp>
        <p:nvSpPr>
          <p:cNvPr id="7" name="Slide Number Placeholder 6"/>
          <p:cNvSpPr>
            <a:spLocks noGrp="1"/>
          </p:cNvSpPr>
          <p:nvPr>
            <p:ph type="sldNum" sz="quarter" idx="5"/>
          </p:nvPr>
        </p:nvSpPr>
        <p:spPr bwMode="auto">
          <a:xfrm>
            <a:off x="4142750" y="9120813"/>
            <a:ext cx="3170763"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20835">
              <a:defRPr sz="1300">
                <a:latin typeface="Calibri" panose="020F0502020204030204" pitchFamily="34" charset="0"/>
                <a:cs typeface="Calibri" panose="020F0502020204030204" pitchFamily="34" charset="0"/>
              </a:defRPr>
            </a:lvl1pPr>
          </a:lstStyle>
          <a:p>
            <a:pPr>
              <a:defRPr/>
            </a:pPr>
            <a:fld id="{B1F4E4D5-D111-482F-97CA-316C84D86ECF}" type="slidenum">
              <a:rPr lang="en-US" smtClean="0"/>
              <a:pPr>
                <a:defRPr/>
              </a:pPr>
              <a:t>‹#›</a:t>
            </a:fld>
            <a:endParaRPr lang="en-US" dirty="0"/>
          </a:p>
        </p:txBody>
      </p:sp>
    </p:spTree>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1049893">
              <a:defRPr/>
            </a:pPr>
            <a:fld id="{888B744C-CCA7-42F0-B026-54AA483E0A4D}" type="slidenum">
              <a:rPr lang="en-US" altLang="en-US">
                <a:solidFill>
                  <a:srgbClr val="000000"/>
                </a:solidFill>
                <a:latin typeface="Calibri" panose="020F0502020204030204" pitchFamily="34" charset="0"/>
                <a:cs typeface="+mn-cs"/>
              </a:rPr>
              <a:pPr defTabSz="1049893">
                <a:defRPr/>
              </a:pPr>
              <a:t>1</a:t>
            </a:fld>
            <a:endParaRPr lang="en-US" altLang="en-US" dirty="0">
              <a:solidFill>
                <a:srgbClr val="000000"/>
              </a:solidFill>
              <a:latin typeface="Calibri" panose="020F0502020204030204" pitchFamily="34" charset="0"/>
              <a:cs typeface="+mn-cs"/>
            </a:endParaRPr>
          </a:p>
        </p:txBody>
      </p:sp>
    </p:spTree>
    <p:extLst>
      <p:ext uri="{BB962C8B-B14F-4D97-AF65-F5344CB8AC3E}">
        <p14:creationId xmlns:p14="http://schemas.microsoft.com/office/powerpoint/2010/main" val="158660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 - The Coming Kingdom</a:t>
            </a:r>
            <a:endParaRPr lang="en-US" dirty="0"/>
          </a:p>
        </p:txBody>
      </p:sp>
      <p:sp>
        <p:nvSpPr>
          <p:cNvPr id="5" name="Date Placeholder 4"/>
          <p:cNvSpPr>
            <a:spLocks noGrp="1"/>
          </p:cNvSpPr>
          <p:nvPr>
            <p:ph type="dt" idx="1"/>
          </p:nvPr>
        </p:nvSpPr>
        <p:spPr/>
        <p:txBody>
          <a:bodyPr/>
          <a:lstStyle/>
          <a:p>
            <a:pPr>
              <a:defRPr/>
            </a:pPr>
            <a:r>
              <a:rPr lang="en-US"/>
              <a:t>9/06/2017</a:t>
            </a:r>
            <a:endParaRPr lang="en-US" dirty="0"/>
          </a:p>
        </p:txBody>
      </p:sp>
      <p:sp>
        <p:nvSpPr>
          <p:cNvPr id="6" name="Footer Placeholder 5"/>
          <p:cNvSpPr>
            <a:spLocks noGrp="1"/>
          </p:cNvSpPr>
          <p:nvPr>
            <p:ph type="ftr" sz="quarter" idx="4"/>
          </p:nvPr>
        </p:nvSpPr>
        <p:spPr/>
        <p:txBody>
          <a:bodyPr/>
          <a:lstStyle/>
          <a:p>
            <a:pPr>
              <a:defRPr/>
            </a:pPr>
            <a:r>
              <a:rPr lang="en-US">
                <a:cs typeface="Calibri" panose="020F0502020204030204" pitchFamily="34" charset="0"/>
              </a:rPr>
              <a:t>Sugar Land BIble Church</a:t>
            </a:r>
            <a:endParaRPr lang="en-US" dirty="0">
              <a:cs typeface="Calibri" panose="020F0502020204030204" pitchFamily="34" charset="0"/>
            </a:endParaRPr>
          </a:p>
        </p:txBody>
      </p:sp>
      <p:sp>
        <p:nvSpPr>
          <p:cNvPr id="7" name="Slide Number Placeholder 6"/>
          <p:cNvSpPr>
            <a:spLocks noGrp="1"/>
          </p:cNvSpPr>
          <p:nvPr>
            <p:ph type="sldNum" sz="quarter" idx="5"/>
          </p:nvPr>
        </p:nvSpPr>
        <p:spPr/>
        <p:txBody>
          <a:bodyPr/>
          <a:lstStyle/>
          <a:p>
            <a:pPr>
              <a:defRPr/>
            </a:pPr>
            <a:fld id="{B1F4E4D5-D111-482F-97CA-316C84D86ECF}" type="slidenum">
              <a:rPr lang="en-US" smtClean="0"/>
              <a:pPr>
                <a:defRPr/>
              </a:pPr>
              <a:t>24</a:t>
            </a:fld>
            <a:endParaRPr lang="en-US" dirty="0"/>
          </a:p>
        </p:txBody>
      </p:sp>
    </p:spTree>
    <p:extLst>
      <p:ext uri="{BB962C8B-B14F-4D97-AF65-F5344CB8AC3E}">
        <p14:creationId xmlns:p14="http://schemas.microsoft.com/office/powerpoint/2010/main" val="1294391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 - The Coming Kingdom</a:t>
            </a:r>
            <a:endParaRPr lang="en-US" dirty="0"/>
          </a:p>
        </p:txBody>
      </p:sp>
      <p:sp>
        <p:nvSpPr>
          <p:cNvPr id="5" name="Date Placeholder 4"/>
          <p:cNvSpPr>
            <a:spLocks noGrp="1"/>
          </p:cNvSpPr>
          <p:nvPr>
            <p:ph type="dt" idx="1"/>
          </p:nvPr>
        </p:nvSpPr>
        <p:spPr/>
        <p:txBody>
          <a:bodyPr/>
          <a:lstStyle/>
          <a:p>
            <a:pPr>
              <a:defRPr/>
            </a:pPr>
            <a:r>
              <a:rPr lang="en-US"/>
              <a:t>9/06/2017</a:t>
            </a:r>
            <a:endParaRPr lang="en-US" dirty="0"/>
          </a:p>
        </p:txBody>
      </p:sp>
      <p:sp>
        <p:nvSpPr>
          <p:cNvPr id="6" name="Footer Placeholder 5"/>
          <p:cNvSpPr>
            <a:spLocks noGrp="1"/>
          </p:cNvSpPr>
          <p:nvPr>
            <p:ph type="ftr" sz="quarter" idx="4"/>
          </p:nvPr>
        </p:nvSpPr>
        <p:spPr/>
        <p:txBody>
          <a:bodyPr/>
          <a:lstStyle/>
          <a:p>
            <a:pPr>
              <a:defRPr/>
            </a:pPr>
            <a:r>
              <a:rPr lang="en-US">
                <a:cs typeface="Calibri" panose="020F0502020204030204" pitchFamily="34" charset="0"/>
              </a:rPr>
              <a:t>Sugar Land BIble Church</a:t>
            </a:r>
            <a:endParaRPr lang="en-US" dirty="0">
              <a:cs typeface="Calibri" panose="020F0502020204030204" pitchFamily="34" charset="0"/>
            </a:endParaRPr>
          </a:p>
        </p:txBody>
      </p:sp>
      <p:sp>
        <p:nvSpPr>
          <p:cNvPr id="7" name="Slide Number Placeholder 6"/>
          <p:cNvSpPr>
            <a:spLocks noGrp="1"/>
          </p:cNvSpPr>
          <p:nvPr>
            <p:ph type="sldNum" sz="quarter" idx="5"/>
          </p:nvPr>
        </p:nvSpPr>
        <p:spPr/>
        <p:txBody>
          <a:bodyPr/>
          <a:lstStyle/>
          <a:p>
            <a:pPr>
              <a:defRPr/>
            </a:pPr>
            <a:fld id="{B1F4E4D5-D111-482F-97CA-316C84D86ECF}" type="slidenum">
              <a:rPr lang="en-US" smtClean="0"/>
              <a:pPr>
                <a:defRPr/>
              </a:pPr>
              <a:t>27</a:t>
            </a:fld>
            <a:endParaRPr lang="en-US" dirty="0"/>
          </a:p>
        </p:txBody>
      </p:sp>
    </p:spTree>
    <p:extLst>
      <p:ext uri="{BB962C8B-B14F-4D97-AF65-F5344CB8AC3E}">
        <p14:creationId xmlns:p14="http://schemas.microsoft.com/office/powerpoint/2010/main" val="40345995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33519BC1-B281-4A15-B06D-83A57A1F2AEF}"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791FBE2-C716-4B6E-8688-39C69791537F}" type="datetimeFigureOut">
              <a:rPr lang="en-US"/>
              <a:pPr>
                <a:defRPr/>
              </a:pPr>
              <a:t>8/28/2021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38A64DC-FAB6-449B-97D0-DE092BD3C765}" type="slidenum">
              <a:rPr lang="en-US"/>
              <a:pPr>
                <a:defRPr/>
              </a:pPr>
              <a:t>‹#›</a:t>
            </a:fld>
            <a:endParaRPr lang="en-US"/>
          </a:p>
        </p:txBody>
      </p:sp>
    </p:spTree>
    <p:extLst>
      <p:ext uri="{BB962C8B-B14F-4D97-AF65-F5344CB8AC3E}">
        <p14:creationId xmlns:p14="http://schemas.microsoft.com/office/powerpoint/2010/main" val="13820408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Rectangle 35">
            <a:extLst>
              <a:ext uri="{FF2B5EF4-FFF2-40B4-BE49-F238E27FC236}">
                <a16:creationId xmlns:a16="http://schemas.microsoft.com/office/drawing/2014/main" id="{DDFD4D20-063D-4685-940B-7FCB800C6E86}"/>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CCB727FC-6DEC-449F-B092-0E9D65564F13}"/>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60B3998E-672F-4324-9ED3-326D1025BAD7}"/>
              </a:ext>
            </a:extLst>
          </p:cNvPr>
          <p:cNvSpPr>
            <a:spLocks noGrp="1" noChangeArrowheads="1"/>
          </p:cNvSpPr>
          <p:nvPr>
            <p:ph type="sldNum" sz="quarter" idx="12"/>
          </p:nvPr>
        </p:nvSpPr>
        <p:spPr/>
        <p:txBody>
          <a:bodyPr/>
          <a:lstStyle>
            <a:lvl1pPr>
              <a:defRPr smtClean="0"/>
            </a:lvl1pPr>
          </a:lstStyle>
          <a:p>
            <a:pPr>
              <a:defRPr/>
            </a:pPr>
            <a:fld id="{A0DC7DEC-99C4-4832-90B7-0B712EE84C5F}" type="slidenum">
              <a:rPr lang="en-US" altLang="en-US"/>
              <a:pPr>
                <a:defRPr/>
              </a:pPr>
              <a:t>‹#›</a:t>
            </a:fld>
            <a:endParaRPr lang="en-US" altLang="en-US"/>
          </a:p>
        </p:txBody>
      </p:sp>
    </p:spTree>
    <p:extLst>
      <p:ext uri="{BB962C8B-B14F-4D97-AF65-F5344CB8AC3E}">
        <p14:creationId xmlns:p14="http://schemas.microsoft.com/office/powerpoint/2010/main" val="28855143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a:lstStyle/>
          <a:p>
            <a:pPr lvl="0"/>
            <a:endParaRPr lang="en-US" noProof="0" dirty="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dirty="0"/>
          </a:p>
        </p:txBody>
      </p:sp>
      <p:sp>
        <p:nvSpPr>
          <p:cNvPr id="6" name="Rectangle 36"/>
          <p:cNvSpPr>
            <a:spLocks noGrp="1" noChangeArrowheads="1"/>
          </p:cNvSpPr>
          <p:nvPr>
            <p:ph type="ftr" sz="quarter" idx="11"/>
          </p:nvPr>
        </p:nvSpPr>
        <p:spPr/>
        <p:txBody>
          <a:bodyPr/>
          <a:lstStyle>
            <a:lvl1pPr>
              <a:defRPr/>
            </a:lvl1pPr>
          </a:lstStyle>
          <a:p>
            <a:pPr>
              <a:defRPr/>
            </a:pPr>
            <a:endParaRPr lang="en-US" dirty="0"/>
          </a:p>
        </p:txBody>
      </p:sp>
      <p:sp>
        <p:nvSpPr>
          <p:cNvPr id="7" name="Rectangle 37"/>
          <p:cNvSpPr>
            <a:spLocks noGrp="1" noChangeArrowheads="1"/>
          </p:cNvSpPr>
          <p:nvPr>
            <p:ph type="sldNum" sz="quarter" idx="12"/>
          </p:nvPr>
        </p:nvSpPr>
        <p:spPr/>
        <p:txBody>
          <a:bodyPr/>
          <a:lstStyle>
            <a:lvl1pPr>
              <a:defRPr smtClean="0"/>
            </a:lvl1pPr>
          </a:lstStyle>
          <a:p>
            <a:pPr>
              <a:defRPr/>
            </a:pPr>
            <a:fld id="{2E6AC120-5AD1-4F3C-9026-490E77274D1D}" type="slidenum">
              <a:rPr lang="en-US" altLang="en-US"/>
              <a:pPr>
                <a:defRPr/>
              </a:pPr>
              <a:t>‹#›</a:t>
            </a:fld>
            <a:endParaRPr lang="en-US" altLang="en-US" dirty="0"/>
          </a:p>
        </p:txBody>
      </p:sp>
    </p:spTree>
    <p:extLst>
      <p:ext uri="{BB962C8B-B14F-4D97-AF65-F5344CB8AC3E}">
        <p14:creationId xmlns:p14="http://schemas.microsoft.com/office/powerpoint/2010/main" val="9917251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154550752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3"/>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nvGrpSpPr>
            <p:cNvPr id="3081"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grpSp>
      <p:sp>
        <p:nvSpPr>
          <p:cNvPr id="3075" name="Rectangle 34"/>
          <p:cNvSpPr>
            <a:spLocks noGrp="1" noChangeArrowheads="1"/>
          </p:cNvSpPr>
          <p:nvPr>
            <p:ph type="title"/>
          </p:nvPr>
        </p:nvSpPr>
        <p:spPr bwMode="auto">
          <a:xfrm>
            <a:off x="1524000" y="609600"/>
            <a:ext cx="103632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cs typeface="+mn-cs"/>
              </a:defRPr>
            </a:lvl1pPr>
          </a:lstStyle>
          <a:p>
            <a:pPr>
              <a:defRPr/>
            </a:pPr>
            <a:fld id="{29C1E47E-A244-4BEC-A489-9879E1058E1B}" type="slidenum">
              <a:rPr lang="en-US" smtClean="0"/>
              <a:pPr>
                <a:defRPr/>
              </a:pPr>
              <a:t>‹#›</a:t>
            </a:fld>
            <a:endParaRPr 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92635" r:id="rId1"/>
    <p:sldLayoutId id="2147492636" r:id="rId2"/>
    <p:sldLayoutId id="2147492637" r:id="rId3"/>
    <p:sldLayoutId id="2147492638" r:id="rId4"/>
    <p:sldLayoutId id="2147492639" r:id="rId5"/>
    <p:sldLayoutId id="2147492640" r:id="rId6"/>
    <p:sldLayoutId id="2147492641" r:id="rId7"/>
    <p:sldLayoutId id="2147492642" r:id="rId8"/>
    <p:sldLayoutId id="2147492643" r:id="rId9"/>
    <p:sldLayoutId id="2147492644" r:id="rId10"/>
    <p:sldLayoutId id="2147492668" r:id="rId11"/>
    <p:sldLayoutId id="2147492670" r:id="rId12"/>
    <p:sldLayoutId id="2147492672" r:id="rId13"/>
    <p:sldLayoutId id="2147492673" r:id="rId14"/>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F43D649-8361-4C4A-B28C-00395921C611}"/>
              </a:ext>
            </a:extLst>
          </p:cNvPr>
          <p:cNvSpPr txBox="1"/>
          <p:nvPr/>
        </p:nvSpPr>
        <p:spPr>
          <a:xfrm>
            <a:off x="1524000" y="228601"/>
            <a:ext cx="9144000" cy="1323439"/>
          </a:xfrm>
          <a:prstGeom prst="rect">
            <a:avLst/>
          </a:prstGeom>
          <a:noFill/>
        </p:spPr>
        <p:txBody>
          <a:bodyPr wrap="square" rtlCol="0">
            <a:spAutoFit/>
          </a:bodyPr>
          <a:lstStyle/>
          <a:p>
            <a:pPr algn="ctr"/>
            <a:r>
              <a:rPr lang="en-US" sz="44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RAPTURE</a:t>
            </a:r>
          </a:p>
          <a:p>
            <a:pPr algn="ct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and When? – Part 61</a:t>
            </a:r>
          </a:p>
        </p:txBody>
      </p:sp>
      <p:pic>
        <p:nvPicPr>
          <p:cNvPr id="10" name="Picture 9">
            <a:extLst>
              <a:ext uri="{FF2B5EF4-FFF2-40B4-BE49-F238E27FC236}">
                <a16:creationId xmlns:a16="http://schemas.microsoft.com/office/drawing/2014/main" id="{41C08501-9EF7-45D6-B47B-36B8A964BC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57601" y="1600200"/>
            <a:ext cx="4876801" cy="3657600"/>
          </a:xfrm>
          <a:prstGeom prst="rect">
            <a:avLst/>
          </a:prstGeom>
        </p:spPr>
      </p:pic>
      <p:sp>
        <p:nvSpPr>
          <p:cNvPr id="6" name="Rectangle 7">
            <a:extLst>
              <a:ext uri="{FF2B5EF4-FFF2-40B4-BE49-F238E27FC236}">
                <a16:creationId xmlns:a16="http://schemas.microsoft.com/office/drawing/2014/main" id="{D65195AB-2281-49E9-B37C-074446855AB8}"/>
              </a:ext>
            </a:extLst>
          </p:cNvPr>
          <p:cNvSpPr txBox="1">
            <a:spLocks noChangeArrowheads="1"/>
          </p:cNvSpPr>
          <p:nvPr/>
        </p:nvSpPr>
        <p:spPr bwMode="auto">
          <a:xfrm>
            <a:off x="3352800" y="5715000"/>
            <a:ext cx="5486400" cy="85725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defTabSz="685800" eaLnBrk="1" hangingPunct="1">
              <a:buClr>
                <a:srgbClr val="00FFFF"/>
              </a:buClr>
              <a:buNone/>
            </a:pPr>
            <a:r>
              <a:rPr lang="en-US" altLang="en-US" sz="2400" kern="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Andrew Marshall Woods, Th.M., JD., PhD.</a:t>
            </a:r>
          </a:p>
          <a:p>
            <a:pPr marL="0" indent="0" algn="ctr" defTabSz="685800" eaLnBrk="1" hangingPunct="1">
              <a:buClr>
                <a:srgbClr val="00FFFF"/>
              </a:buClr>
              <a:buNone/>
            </a:pPr>
            <a:r>
              <a:rPr lang="en-US" altLang="en-US" sz="2400" kern="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Sr. Pastor, Sugar Land Bible Church</a:t>
            </a:r>
          </a:p>
        </p:txBody>
      </p:sp>
      <p:pic>
        <p:nvPicPr>
          <p:cNvPr id="11" name="Picture 1">
            <a:extLst>
              <a:ext uri="{FF2B5EF4-FFF2-40B4-BE49-F238E27FC236}">
                <a16:creationId xmlns:a16="http://schemas.microsoft.com/office/drawing/2014/main" id="{F5D3EB02-A17E-484E-97FB-B34B32CA0779}"/>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475062" y="5820314"/>
            <a:ext cx="885286" cy="88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01266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209800" y="304800"/>
            <a:ext cx="7772400" cy="11430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When Will the Rapture Take Place Relative to the Tribulation Period?</a:t>
            </a:r>
          </a:p>
        </p:txBody>
      </p:sp>
      <p:sp>
        <p:nvSpPr>
          <p:cNvPr id="19459" name="Rectangle 3"/>
          <p:cNvSpPr>
            <a:spLocks noGrp="1" noChangeArrowheads="1"/>
          </p:cNvSpPr>
          <p:nvPr>
            <p:ph idx="1"/>
          </p:nvPr>
        </p:nvSpPr>
        <p:spPr>
          <a:xfrm>
            <a:off x="3064332" y="1600200"/>
            <a:ext cx="6063343" cy="3200400"/>
          </a:xfrm>
        </p:spPr>
        <p:txBody>
          <a:bodyPr/>
          <a:lstStyle/>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Pre-tribulation rapture theory</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Mid-tribulation rapture theory</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Post-tribulation rapture theory</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Pre-wrath rapture theory</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Partial rapture theory</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232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97771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209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p>
        </p:txBody>
      </p:sp>
      <p:sp>
        <p:nvSpPr>
          <p:cNvPr id="19459" name="Rectangle 3"/>
          <p:cNvSpPr>
            <a:spLocks noGrp="1" noChangeArrowheads="1"/>
          </p:cNvSpPr>
          <p:nvPr>
            <p:ph idx="1"/>
          </p:nvPr>
        </p:nvSpPr>
        <p:spPr>
          <a:xfrm>
            <a:off x="2370366" y="1600200"/>
            <a:ext cx="7611834" cy="32004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opposing</a:t>
            </a:r>
            <a:r>
              <a:rPr lang="en-US" dirty="0">
                <a:effectLst>
                  <a:outerShdw blurRad="38100" dist="38100" dir="2700000" algn="tl">
                    <a:srgbClr val="000000">
                      <a:alpha val="43137"/>
                    </a:srgbClr>
                  </a:outerShdw>
                </a:effectLst>
                <a:cs typeface="Calibri" panose="020F0502020204030204" pitchFamily="34" charset="0"/>
              </a:rPr>
              <a:t> views</a:t>
            </a:r>
          </a:p>
          <a:p>
            <a:pPr marL="571500" indent="-571500" eaLnBrk="1" hangingPunct="1">
              <a:spcBef>
                <a:spcPts val="0"/>
              </a:spcBef>
              <a:spcAft>
                <a:spcPts val="2400"/>
              </a:spcAft>
              <a:buClr>
                <a:srgbClr val="00FF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ea typeface="+mj-ea"/>
                <a:cs typeface="Calibri" panose="020F0502020204030204" pitchFamily="34" charset="0"/>
              </a:rPr>
              <a:t>One second after the Rapture</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32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64090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B9CDD187-4665-4441-9CE9-61C16AFDD123}"/>
              </a:ext>
            </a:extLst>
          </p:cNvPr>
          <p:cNvSpPr txBox="1">
            <a:spLocks/>
          </p:cNvSpPr>
          <p:nvPr/>
        </p:nvSpPr>
        <p:spPr bwMode="auto">
          <a:xfrm>
            <a:off x="2362200" y="5257800"/>
            <a:ext cx="7467600" cy="15240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tx2"/>
              </a:buClr>
              <a:buSzPct val="75000"/>
              <a:buFont typeface="Wingdings" pitchFamily="2" charset="2"/>
              <a:buNone/>
              <a:defRPr sz="3200">
                <a:solidFill>
                  <a:srgbClr val="FFFFFF"/>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32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Dr. Andy Woods</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Senior Pastor – Sugar Land Bible Church</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President – Chafer Theological Seminary</a:t>
            </a:r>
          </a:p>
        </p:txBody>
      </p:sp>
      <p:sp>
        <p:nvSpPr>
          <p:cNvPr id="6" name="Title 1">
            <a:extLst>
              <a:ext uri="{FF2B5EF4-FFF2-40B4-BE49-F238E27FC236}">
                <a16:creationId xmlns:a16="http://schemas.microsoft.com/office/drawing/2014/main" id="{9D95BC06-BEED-4207-BC6C-3375BD25426E}"/>
              </a:ext>
            </a:extLst>
          </p:cNvPr>
          <p:cNvSpPr>
            <a:spLocks noGrp="1"/>
          </p:cNvSpPr>
          <p:nvPr>
            <p:ph type="ctrTitle"/>
          </p:nvPr>
        </p:nvSpPr>
        <p:spPr>
          <a:xfrm>
            <a:off x="2324100" y="228600"/>
            <a:ext cx="7543800" cy="1820466"/>
          </a:xfrm>
        </p:spPr>
        <p:txBody>
          <a:bodyPr/>
          <a:lstStyle/>
          <a:p>
            <a:pPr algn="ctr" eaLnBrk="1" hangingPunct="1"/>
            <a:r>
              <a:rPr lang="en-US" dirty="0"/>
              <a:t>One Second After the Rapture</a:t>
            </a:r>
            <a:br>
              <a:rPr lang="en-US" dirty="0">
                <a:solidFill>
                  <a:srgbClr val="00FFFF"/>
                </a:solidFill>
              </a:rPr>
            </a:br>
            <a:r>
              <a:rPr lang="en-US" sz="3600" dirty="0">
                <a:solidFill>
                  <a:srgbClr val="FFC000"/>
                </a:solidFill>
                <a:effectLst>
                  <a:outerShdw blurRad="38100" dist="38100" dir="2700000" algn="tl">
                    <a:srgbClr val="000000"/>
                  </a:outerShdw>
                </a:effectLst>
                <a:cs typeface="Calibri" panose="020F0502020204030204" pitchFamily="34" charset="0"/>
              </a:rPr>
              <a:t>Sugar Land Bible Church 2021</a:t>
            </a:r>
            <a:endParaRPr lang="en-US" sz="3600" dirty="0">
              <a:solidFill>
                <a:srgbClr val="FFC000"/>
              </a:solidFill>
            </a:endParaRPr>
          </a:p>
        </p:txBody>
      </p:sp>
      <p:pic>
        <p:nvPicPr>
          <p:cNvPr id="3" name="Picture 2" descr="A flock of seagulls flying in the sky&#10;&#10;Description automatically generated">
            <a:extLst>
              <a:ext uri="{FF2B5EF4-FFF2-40B4-BE49-F238E27FC236}">
                <a16:creationId xmlns:a16="http://schemas.microsoft.com/office/drawing/2014/main" id="{3E94783F-FDAA-4394-B5E4-177F1DFFCA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67200" y="2057400"/>
            <a:ext cx="3657600" cy="2743200"/>
          </a:xfrm>
          <a:prstGeom prst="rect">
            <a:avLst/>
          </a:prstGeom>
        </p:spPr>
      </p:pic>
      <p:pic>
        <p:nvPicPr>
          <p:cNvPr id="7" name="Picture 6">
            <a:extLst>
              <a:ext uri="{FF2B5EF4-FFF2-40B4-BE49-F238E27FC236}">
                <a16:creationId xmlns:a16="http://schemas.microsoft.com/office/drawing/2014/main" id="{1F1C9DD5-DAD3-475F-944B-639177036F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 y="5209309"/>
            <a:ext cx="913733" cy="13716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One Second After the Rapture</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1524000" y="1600200"/>
            <a:ext cx="4343400" cy="3124200"/>
          </a:xfrm>
        </p:spPr>
        <p:txBody>
          <a:bodyPr/>
          <a:lstStyle/>
          <a:p>
            <a:pPr marL="576263" indent="-576263">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latin typeface="Calibri" pitchFamily="34" charset="0"/>
                <a:cs typeface="Calibri" pitchFamily="34" charset="0"/>
              </a:rPr>
              <a:t>For the believer</a:t>
            </a:r>
          </a:p>
          <a:p>
            <a:pPr marL="576263" indent="-576263">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latin typeface="Calibri" pitchFamily="34" charset="0"/>
                <a:cs typeface="Calibri" pitchFamily="34" charset="0"/>
              </a:rPr>
              <a:t>For the unbeliever</a:t>
            </a:r>
          </a:p>
          <a:p>
            <a:pPr marL="576263" indent="-576263">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latin typeface="Calibri" pitchFamily="34" charset="0"/>
                <a:cs typeface="Calibri" pitchFamily="34" charset="0"/>
              </a:rPr>
              <a:t>So what?</a:t>
            </a:r>
          </a:p>
        </p:txBody>
      </p:sp>
      <p:pic>
        <p:nvPicPr>
          <p:cNvPr id="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25060" y="1752600"/>
            <a:ext cx="2942940" cy="3657600"/>
          </a:xfrm>
          <a:prstGeom prst="rect">
            <a:avLst/>
          </a:prstGeom>
          <a:noFill/>
          <a:ln w="9525">
            <a:solidFill>
              <a:schemeClr val="tx1"/>
            </a:solid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One Second After the Rapture</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1524000" y="1600200"/>
            <a:ext cx="5486400" cy="3124200"/>
          </a:xfrm>
        </p:spPr>
        <p:txBody>
          <a:bodyPr/>
          <a:lstStyle/>
          <a:p>
            <a:pPr marL="576263" indent="-576263">
              <a:spcBef>
                <a:spcPts val="0"/>
              </a:spcBef>
              <a:spcAft>
                <a:spcPts val="36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For the believer</a:t>
            </a:r>
          </a:p>
          <a:p>
            <a:pPr marL="576263" indent="-576263">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latin typeface="Calibri" pitchFamily="34" charset="0"/>
                <a:cs typeface="Calibri" pitchFamily="34" charset="0"/>
              </a:rPr>
              <a:t>For the unbeliever</a:t>
            </a:r>
          </a:p>
          <a:p>
            <a:pPr marL="576263" indent="-576263">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latin typeface="Calibri" pitchFamily="34" charset="0"/>
                <a:cs typeface="Calibri" pitchFamily="34" charset="0"/>
              </a:rPr>
              <a:t>So what?</a:t>
            </a:r>
          </a:p>
        </p:txBody>
      </p:sp>
      <p:pic>
        <p:nvPicPr>
          <p:cNvPr id="5" name="Picture 4">
            <a:extLst>
              <a:ext uri="{FF2B5EF4-FFF2-40B4-BE49-F238E27FC236}">
                <a16:creationId xmlns:a16="http://schemas.microsoft.com/office/drawing/2014/main" id="{D7D08412-1301-40ED-8EAA-14952564568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25060" y="1752600"/>
            <a:ext cx="2942940" cy="365760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284060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1. For the Believer</a:t>
            </a:r>
          </a:p>
        </p:txBody>
      </p:sp>
      <p:sp>
        <p:nvSpPr>
          <p:cNvPr id="3" name="Content Placeholder 2"/>
          <p:cNvSpPr>
            <a:spLocks noGrp="1"/>
          </p:cNvSpPr>
          <p:nvPr>
            <p:ph idx="1"/>
          </p:nvPr>
        </p:nvSpPr>
        <p:spPr>
          <a:xfrm>
            <a:off x="2895600" y="1600200"/>
            <a:ext cx="6400800" cy="2667000"/>
          </a:xfrm>
        </p:spPr>
        <p:txBody>
          <a:bodyPr/>
          <a:lstStyle/>
          <a:p>
            <a:pPr marL="457200" indent="-457200">
              <a:spcBef>
                <a:spcPts val="0"/>
              </a:spcBef>
              <a:spcAft>
                <a:spcPts val="3600"/>
              </a:spcAft>
              <a:buClr>
                <a:srgbClr val="FF99FF"/>
              </a:buClr>
              <a:buSzPct val="100000"/>
              <a:buAutoNum type="alphaLcPeriod"/>
              <a:defRPr/>
            </a:pPr>
            <a:r>
              <a:rPr lang="en-US" b="1" u="sng" dirty="0">
                <a:solidFill>
                  <a:srgbClr val="FFFFCC"/>
                </a:solidFill>
                <a:latin typeface="Calibri" pitchFamily="34" charset="0"/>
                <a:cs typeface="Calibri" pitchFamily="34" charset="0"/>
              </a:rPr>
              <a:t>R</a:t>
            </a:r>
            <a:r>
              <a:rPr lang="en-US" dirty="0">
                <a:latin typeface="Calibri" pitchFamily="34" charset="0"/>
                <a:cs typeface="Calibri" pitchFamily="34" charset="0"/>
              </a:rPr>
              <a:t>eunion (1 Thess. 4:13-18)</a:t>
            </a:r>
          </a:p>
          <a:p>
            <a:pPr marL="457200" indent="-457200">
              <a:spcBef>
                <a:spcPts val="0"/>
              </a:spcBef>
              <a:spcAft>
                <a:spcPts val="3600"/>
              </a:spcAft>
              <a:buClr>
                <a:srgbClr val="FF99FF"/>
              </a:buClr>
              <a:buSzPct val="100000"/>
              <a:buAutoNum type="alphaLcPeriod"/>
              <a:defRPr/>
            </a:pPr>
            <a:r>
              <a:rPr lang="en-US" b="1" u="sng" dirty="0">
                <a:solidFill>
                  <a:srgbClr val="FFFFCC"/>
                </a:solidFill>
                <a:cs typeface="Calibri" pitchFamily="34" charset="0"/>
              </a:rPr>
              <a:t>R</a:t>
            </a:r>
            <a:r>
              <a:rPr lang="en-US" dirty="0">
                <a:latin typeface="Calibri" pitchFamily="34" charset="0"/>
                <a:cs typeface="Calibri" pitchFamily="34" charset="0"/>
              </a:rPr>
              <a:t>esurrection (1 Cor. 15:51, 53-55)</a:t>
            </a:r>
          </a:p>
          <a:p>
            <a:pPr marL="457200" indent="-457200">
              <a:spcBef>
                <a:spcPts val="0"/>
              </a:spcBef>
              <a:spcAft>
                <a:spcPts val="3600"/>
              </a:spcAft>
              <a:buClr>
                <a:srgbClr val="FF99FF"/>
              </a:buClr>
              <a:buSzPct val="100000"/>
              <a:buAutoNum type="alphaLcPeriod"/>
              <a:defRPr/>
            </a:pPr>
            <a:r>
              <a:rPr lang="en-US" b="1" u="sng" dirty="0">
                <a:solidFill>
                  <a:srgbClr val="FFFFCC"/>
                </a:solidFill>
                <a:cs typeface="Calibri" pitchFamily="34" charset="0"/>
              </a:rPr>
              <a:t>R</a:t>
            </a:r>
            <a:r>
              <a:rPr lang="en-US" dirty="0">
                <a:cs typeface="Calibri" pitchFamily="34" charset="0"/>
              </a:rPr>
              <a:t>eward</a:t>
            </a:r>
            <a:r>
              <a:rPr lang="en-US" dirty="0">
                <a:latin typeface="Calibri" pitchFamily="34" charset="0"/>
                <a:cs typeface="Calibri" pitchFamily="34" charset="0"/>
              </a:rPr>
              <a:t> (2 Cor. 5:10)</a:t>
            </a:r>
          </a:p>
        </p:txBody>
      </p:sp>
      <p:pic>
        <p:nvPicPr>
          <p:cNvPr id="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66800" y="4343400"/>
            <a:ext cx="1839337" cy="2286000"/>
          </a:xfrm>
          <a:prstGeom prst="rect">
            <a:avLst/>
          </a:prstGeom>
          <a:noFill/>
          <a:ln w="9525">
            <a:solidFill>
              <a:schemeClr val="tx1"/>
            </a:solidFill>
            <a:miter lim="800000"/>
            <a:headEnd/>
            <a:tailEnd/>
          </a:ln>
        </p:spPr>
      </p:pic>
      <p:pic>
        <p:nvPicPr>
          <p:cNvPr id="5"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285864" y="4343400"/>
            <a:ext cx="1839336" cy="2286000"/>
          </a:xfrm>
          <a:prstGeom prst="rect">
            <a:avLst/>
          </a:prstGeom>
          <a:noFill/>
          <a:ln w="9525">
            <a:noFill/>
            <a:miter lim="800000"/>
            <a:headEnd/>
            <a:tailEnd/>
          </a:ln>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One Second After the Rapture</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1524000" y="1600200"/>
            <a:ext cx="5486400" cy="3124200"/>
          </a:xfrm>
        </p:spPr>
        <p:txBody>
          <a:bodyPr/>
          <a:lstStyle/>
          <a:p>
            <a:pPr marL="576263" indent="-576263">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cs typeface="Calibri" pitchFamily="34" charset="0"/>
              </a:rPr>
              <a:t>For the believer</a:t>
            </a:r>
          </a:p>
          <a:p>
            <a:pPr marL="576263" indent="-576263">
              <a:spcBef>
                <a:spcPts val="0"/>
              </a:spcBef>
              <a:spcAft>
                <a:spcPts val="36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itchFamily="34" charset="0"/>
              </a:rPr>
              <a:t>For the unbeliever</a:t>
            </a:r>
          </a:p>
          <a:p>
            <a:pPr marL="576263" indent="-576263">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latin typeface="Calibri" pitchFamily="34" charset="0"/>
                <a:cs typeface="Calibri" pitchFamily="34" charset="0"/>
              </a:rPr>
              <a:t>So what?</a:t>
            </a:r>
          </a:p>
        </p:txBody>
      </p:sp>
      <p:pic>
        <p:nvPicPr>
          <p:cNvPr id="5" name="Picture 4">
            <a:extLst>
              <a:ext uri="{FF2B5EF4-FFF2-40B4-BE49-F238E27FC236}">
                <a16:creationId xmlns:a16="http://schemas.microsoft.com/office/drawing/2014/main" id="{D7D08412-1301-40ED-8EAA-14952564568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25060" y="1752600"/>
            <a:ext cx="2942940" cy="365760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16726951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2. For the Unbeliever</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1295400" y="1143000"/>
            <a:ext cx="7696200" cy="5486400"/>
          </a:xfrm>
        </p:spPr>
        <p:txBody>
          <a:bodyPr/>
          <a:lstStyle/>
          <a:p>
            <a:pPr marL="457200" indent="-457200">
              <a:spcBef>
                <a:spcPts val="0"/>
              </a:spcBef>
              <a:spcAft>
                <a:spcPts val="1600"/>
              </a:spcAft>
              <a:buClr>
                <a:srgbClr val="FF99FF"/>
              </a:buClr>
              <a:buSzPct val="100000"/>
              <a:buAutoNum type="alphaLcPeriod"/>
              <a:defRPr/>
            </a:pPr>
            <a:r>
              <a:rPr lang="en-US" dirty="0">
                <a:latin typeface="Calibri" pitchFamily="34" charset="0"/>
                <a:cs typeface="Calibri" pitchFamily="34" charset="0"/>
              </a:rPr>
              <a:t>A perverted explanation to be offered</a:t>
            </a:r>
          </a:p>
          <a:p>
            <a:pPr marL="457200" indent="-457200">
              <a:spcBef>
                <a:spcPts val="0"/>
              </a:spcBef>
              <a:spcAft>
                <a:spcPts val="1600"/>
              </a:spcAft>
              <a:buClr>
                <a:srgbClr val="FF99FF"/>
              </a:buClr>
              <a:buSzPct val="100000"/>
              <a:buAutoNum type="alphaLcPeriod"/>
              <a:defRPr/>
            </a:pPr>
            <a:r>
              <a:rPr lang="en-US" dirty="0">
                <a:latin typeface="Calibri" pitchFamily="34" charset="0"/>
                <a:cs typeface="Calibri" pitchFamily="34" charset="0"/>
              </a:rPr>
              <a:t>Change in God’s program</a:t>
            </a:r>
          </a:p>
          <a:p>
            <a:pPr marL="457200" indent="-457200">
              <a:spcBef>
                <a:spcPts val="0"/>
              </a:spcBef>
              <a:spcAft>
                <a:spcPts val="1600"/>
              </a:spcAft>
              <a:buClr>
                <a:srgbClr val="FF99FF"/>
              </a:buClr>
              <a:buSzPct val="100000"/>
              <a:buAutoNum type="alphaLcPeriod"/>
              <a:defRPr/>
            </a:pPr>
            <a:r>
              <a:rPr lang="en-US" dirty="0">
                <a:latin typeface="Calibri" pitchFamily="34" charset="0"/>
                <a:cs typeface="Calibri" pitchFamily="34" charset="0"/>
              </a:rPr>
              <a:t>Identification of the Antichrist</a:t>
            </a:r>
          </a:p>
          <a:p>
            <a:pPr marL="457200" indent="-457200">
              <a:spcBef>
                <a:spcPts val="0"/>
              </a:spcBef>
              <a:spcAft>
                <a:spcPts val="1600"/>
              </a:spcAft>
              <a:buClr>
                <a:srgbClr val="FF99FF"/>
              </a:buClr>
              <a:buSzPct val="100000"/>
              <a:buAutoNum type="alphaLcPeriod"/>
              <a:defRPr/>
            </a:pPr>
            <a:r>
              <a:rPr lang="en-US" dirty="0">
                <a:latin typeface="Calibri" pitchFamily="34" charset="0"/>
                <a:cs typeface="Calibri" pitchFamily="34" charset="0"/>
              </a:rPr>
              <a:t>Global governance</a:t>
            </a:r>
          </a:p>
          <a:p>
            <a:pPr marL="457200" indent="-457200">
              <a:spcBef>
                <a:spcPts val="0"/>
              </a:spcBef>
              <a:spcAft>
                <a:spcPts val="1600"/>
              </a:spcAft>
              <a:buClr>
                <a:srgbClr val="FF99FF"/>
              </a:buClr>
              <a:buSzPct val="100000"/>
              <a:buAutoNum type="alphaLcPeriod"/>
              <a:defRPr/>
            </a:pPr>
            <a:r>
              <a:rPr lang="en-US" dirty="0">
                <a:latin typeface="Calibri" pitchFamily="34" charset="0"/>
                <a:cs typeface="Calibri" pitchFamily="34" charset="0"/>
              </a:rPr>
              <a:t>One-world religion</a:t>
            </a:r>
          </a:p>
          <a:p>
            <a:pPr marL="457200" indent="-457200">
              <a:spcBef>
                <a:spcPts val="0"/>
              </a:spcBef>
              <a:spcAft>
                <a:spcPts val="1600"/>
              </a:spcAft>
              <a:buClr>
                <a:srgbClr val="FF99FF"/>
              </a:buClr>
              <a:buSzPct val="100000"/>
              <a:buAutoNum type="alphaLcPeriod"/>
              <a:defRPr/>
            </a:pPr>
            <a:r>
              <a:rPr lang="en-US" dirty="0">
                <a:latin typeface="Calibri" pitchFamily="34" charset="0"/>
                <a:cs typeface="Calibri" pitchFamily="34" charset="0"/>
              </a:rPr>
              <a:t>Signs &amp; wonders movement</a:t>
            </a:r>
          </a:p>
          <a:p>
            <a:pPr marL="457200" indent="-457200">
              <a:spcBef>
                <a:spcPts val="0"/>
              </a:spcBef>
              <a:spcAft>
                <a:spcPts val="1600"/>
              </a:spcAft>
              <a:buClr>
                <a:srgbClr val="FF99FF"/>
              </a:buClr>
              <a:buSzPct val="100000"/>
              <a:buAutoNum type="alphaLcPeriod"/>
              <a:defRPr/>
            </a:pPr>
            <a:r>
              <a:rPr lang="en-US" dirty="0">
                <a:latin typeface="Calibri" pitchFamily="34" charset="0"/>
                <a:cs typeface="Calibri" pitchFamily="34" charset="0"/>
              </a:rPr>
              <a:t>The demise of America</a:t>
            </a:r>
          </a:p>
          <a:p>
            <a:pPr marL="457200" indent="-457200">
              <a:spcBef>
                <a:spcPts val="0"/>
              </a:spcBef>
              <a:spcAft>
                <a:spcPts val="1600"/>
              </a:spcAft>
              <a:buClr>
                <a:srgbClr val="FF99FF"/>
              </a:buClr>
              <a:buSzPct val="100000"/>
              <a:buAutoNum type="alphaLcPeriod"/>
              <a:defRPr/>
            </a:pPr>
            <a:r>
              <a:rPr lang="en-US" dirty="0">
                <a:latin typeface="Calibri" pitchFamily="34" charset="0"/>
                <a:cs typeface="Calibri" pitchFamily="34" charset="0"/>
              </a:rPr>
              <a:t>God’s wrath</a:t>
            </a:r>
          </a:p>
        </p:txBody>
      </p:sp>
      <p:pic>
        <p:nvPicPr>
          <p:cNvPr id="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39200" y="3886200"/>
            <a:ext cx="1839337" cy="2286000"/>
          </a:xfrm>
          <a:prstGeom prst="rect">
            <a:avLst/>
          </a:prstGeom>
          <a:noFill/>
          <a:ln w="9525">
            <a:solidFill>
              <a:schemeClr val="tx1"/>
            </a:solidFill>
            <a:miter lim="800000"/>
            <a:headEnd/>
            <a:tailEnd/>
          </a:ln>
        </p:spPr>
      </p:pic>
      <p:pic>
        <p:nvPicPr>
          <p:cNvPr id="5"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39200" y="1257300"/>
            <a:ext cx="1839337" cy="2286000"/>
          </a:xfrm>
          <a:prstGeom prst="rect">
            <a:avLst/>
          </a:prstGeom>
          <a:noFill/>
          <a:ln w="9525">
            <a:noFill/>
            <a:miter lim="800000"/>
            <a:headEnd/>
            <a:tailEnd/>
          </a:ln>
          <a:effectLst/>
        </p:spPr>
      </p:pic>
    </p:spTree>
    <p:extLst>
      <p:ext uri="{BB962C8B-B14F-4D97-AF65-F5344CB8AC3E}">
        <p14:creationId xmlns:p14="http://schemas.microsoft.com/office/powerpoint/2010/main" val="32430443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2. For the Unbeliever</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1295400" y="1143000"/>
            <a:ext cx="7696200" cy="5486400"/>
          </a:xfrm>
        </p:spPr>
        <p:txBody>
          <a:bodyPr/>
          <a:lstStyle/>
          <a:p>
            <a:pPr marL="457200" indent="-457200">
              <a:spcBef>
                <a:spcPts val="0"/>
              </a:spcBef>
              <a:spcAft>
                <a:spcPts val="1600"/>
              </a:spcAft>
              <a:buClr>
                <a:srgbClr val="FF99FF"/>
              </a:buClr>
              <a:buSzPct val="100000"/>
              <a:buFont typeface="Wingdings" pitchFamily="2" charset="2"/>
              <a:buAutoNum type="alphaLcPeriod"/>
              <a:defRPr/>
            </a:pPr>
            <a:r>
              <a:rPr lang="en-US" b="1" u="sng" dirty="0">
                <a:solidFill>
                  <a:srgbClr val="FFFFCC"/>
                </a:solidFill>
                <a:cs typeface="Calibri" pitchFamily="34" charset="0"/>
              </a:rPr>
              <a:t>A perverted explanation to be offered</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Change in God’s program</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Identification of the Antichrist</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Global governance</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One-world religion</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Signs &amp; wonders movement</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The demise of America</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God’s wrath</a:t>
            </a:r>
          </a:p>
        </p:txBody>
      </p:sp>
      <p:pic>
        <p:nvPicPr>
          <p:cNvPr id="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39200" y="3886200"/>
            <a:ext cx="1839337" cy="2286000"/>
          </a:xfrm>
          <a:prstGeom prst="rect">
            <a:avLst/>
          </a:prstGeom>
          <a:noFill/>
          <a:ln w="9525">
            <a:solidFill>
              <a:schemeClr val="tx1"/>
            </a:solidFill>
            <a:miter lim="800000"/>
            <a:headEnd/>
            <a:tailEnd/>
          </a:ln>
        </p:spPr>
      </p:pic>
      <p:pic>
        <p:nvPicPr>
          <p:cNvPr id="5"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39200" y="1257300"/>
            <a:ext cx="1839337" cy="2286000"/>
          </a:xfrm>
          <a:prstGeom prst="rect">
            <a:avLst/>
          </a:prstGeom>
          <a:noFill/>
          <a:ln w="9525">
            <a:noFill/>
            <a:miter lim="800000"/>
            <a:headEnd/>
            <a:tailEnd/>
          </a:ln>
          <a:effectLst/>
        </p:spPr>
      </p:pic>
    </p:spTree>
    <p:extLst>
      <p:ext uri="{BB962C8B-B14F-4D97-AF65-F5344CB8AC3E}">
        <p14:creationId xmlns:p14="http://schemas.microsoft.com/office/powerpoint/2010/main" val="11281168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type="body" idx="1"/>
          </p:nvPr>
        </p:nvSpPr>
        <p:spPr>
          <a:xfrm>
            <a:off x="3200400" y="1143000"/>
            <a:ext cx="8382000" cy="2895600"/>
          </a:xfrm>
        </p:spPr>
        <p:txBody>
          <a:bodyPr/>
          <a:lstStyle/>
          <a:p>
            <a:pPr marL="0" indent="0" algn="just">
              <a:buNone/>
            </a:pPr>
            <a:r>
              <a:rPr lang="en-US" dirty="0"/>
              <a:t>“The people who leave the planet during the time of Earth changes </a:t>
            </a:r>
            <a:r>
              <a:rPr lang="en-US" b="1" u="sng" dirty="0">
                <a:solidFill>
                  <a:srgbClr val="FFFFCC"/>
                </a:solidFill>
              </a:rPr>
              <a:t>do not fit in here any longer, and they are stopping the harmony of Earth</a:t>
            </a:r>
            <a:r>
              <a:rPr lang="en-US" dirty="0"/>
              <a:t>. When the time comes that perhaps 20 million people leave the planet at one time there will be a tremendous shift in consciousness for those who are remaining.”</a:t>
            </a:r>
            <a:endParaRPr lang="en-US" dirty="0">
              <a:effectLst>
                <a:outerShdw blurRad="38100" dist="38100" dir="2700000" algn="tl">
                  <a:srgbClr val="000000">
                    <a:alpha val="43137"/>
                  </a:srgbClr>
                </a:outerShdw>
              </a:effectLst>
              <a:cs typeface="Calibri" panose="020F0502020204030204" pitchFamily="34" charset="0"/>
            </a:endParaRPr>
          </a:p>
        </p:txBody>
      </p:sp>
      <p:sp>
        <p:nvSpPr>
          <p:cNvPr id="80900" name="Text Box 4"/>
          <p:cNvSpPr txBox="1">
            <a:spLocks noChangeArrowheads="1"/>
          </p:cNvSpPr>
          <p:nvPr/>
        </p:nvSpPr>
        <p:spPr bwMode="auto">
          <a:xfrm>
            <a:off x="1257300" y="6027003"/>
            <a:ext cx="9677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r>
              <a:rPr lang="en-US"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Barbara Marciniak, </a:t>
            </a:r>
            <a:r>
              <a:rPr lang="en-US" sz="1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Bringers of the Dawn: Teachings from the </a:t>
            </a:r>
            <a:r>
              <a:rPr lang="en-US" sz="1600" i="1"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Pleiadians</a:t>
            </a:r>
            <a:r>
              <a:rPr lang="en-US"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(Rochester, VT: Bear and Co., 1992), cited in “Rapture: The New Age </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Version,” &lt;www.redmoonrising.com/newage.htm&gt;, 29 January</a:t>
            </a:r>
            <a:r>
              <a:rPr lang="en-US"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2010. See Gary Bates, </a:t>
            </a:r>
            <a:r>
              <a:rPr lang="en-US" sz="1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Alien Intrusion: </a:t>
            </a:r>
            <a:r>
              <a:rPr lang="en-US" sz="1600" i="1"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UfOs</a:t>
            </a:r>
            <a:r>
              <a:rPr lang="en-US" sz="1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and the Evolution Connection</a:t>
            </a:r>
            <a:r>
              <a:rPr lang="en-US"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(Powder Springs, GA: Creation Book Publishers, 2004), 367-68.</a:t>
            </a:r>
          </a:p>
        </p:txBody>
      </p:sp>
      <p:sp>
        <p:nvSpPr>
          <p:cNvPr id="6" name="Rectangle 2">
            <a:extLst>
              <a:ext uri="{FF2B5EF4-FFF2-40B4-BE49-F238E27FC236}">
                <a16:creationId xmlns:a16="http://schemas.microsoft.com/office/drawing/2014/main" id="{CAAA40EE-C3C9-4EF3-8EDF-E5B612951F6B}"/>
              </a:ext>
            </a:extLst>
          </p:cNvPr>
          <p:cNvSpPr txBox="1">
            <a:spLocks noChangeArrowheads="1"/>
          </p:cNvSpPr>
          <p:nvPr/>
        </p:nvSpPr>
        <p:spPr bwMode="auto">
          <a:xfrm>
            <a:off x="3200400" y="228600"/>
            <a:ext cx="5791200" cy="6858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effectLst>
                  <a:outerShdw blurRad="38100" dist="38100" dir="2700000" algn="tl">
                    <a:srgbClr val="000000">
                      <a:alpha val="43137"/>
                    </a:srgbClr>
                  </a:outerShdw>
                </a:effectLst>
              </a:rPr>
              <a:t>Explanation of the missing </a:t>
            </a:r>
          </a:p>
        </p:txBody>
      </p:sp>
      <p:pic>
        <p:nvPicPr>
          <p:cNvPr id="2" name="Picture 2" descr="Alien Intrusion - Gary Bates - eBook - FreeAudioAndEbook.com">
            <a:extLst>
              <a:ext uri="{FF2B5EF4-FFF2-40B4-BE49-F238E27FC236}">
                <a16:creationId xmlns:a16="http://schemas.microsoft.com/office/drawing/2014/main" id="{B580A7BD-495A-4068-86B0-5E1E04A0981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792" y="1295400"/>
            <a:ext cx="2274998" cy="3657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92390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209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p>
        </p:txBody>
      </p:sp>
      <p:sp>
        <p:nvSpPr>
          <p:cNvPr id="19459" name="Rectangle 3"/>
          <p:cNvSpPr>
            <a:spLocks noGrp="1" noChangeArrowheads="1"/>
          </p:cNvSpPr>
          <p:nvPr>
            <p:ph idx="1"/>
          </p:nvPr>
        </p:nvSpPr>
        <p:spPr>
          <a:xfrm>
            <a:off x="2370367" y="1600200"/>
            <a:ext cx="7451269" cy="37338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opposing</a:t>
            </a:r>
            <a:r>
              <a:rPr lang="en-US" dirty="0">
                <a:effectLst>
                  <a:outerShdw blurRad="38100" dist="38100" dir="2700000" algn="tl">
                    <a:srgbClr val="000000">
                      <a:alpha val="43137"/>
                    </a:srgbClr>
                  </a:outerShdw>
                </a:effectLst>
                <a:cs typeface="Calibri" panose="020F0502020204030204" pitchFamily="34" charset="0"/>
              </a:rPr>
              <a:t> views</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second after the Rapture</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32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94944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2. For the Unbeliever</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1295400" y="1143000"/>
            <a:ext cx="7696200" cy="5486400"/>
          </a:xfrm>
        </p:spPr>
        <p:txBody>
          <a:bodyPr/>
          <a:lstStyle/>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A perverted explanation to be offered</a:t>
            </a:r>
          </a:p>
          <a:p>
            <a:pPr marL="457200" indent="-457200">
              <a:spcBef>
                <a:spcPts val="0"/>
              </a:spcBef>
              <a:spcAft>
                <a:spcPts val="1600"/>
              </a:spcAft>
              <a:buClr>
                <a:srgbClr val="FF99FF"/>
              </a:buClr>
              <a:buSzPct val="100000"/>
              <a:buFont typeface="Wingdings" pitchFamily="2" charset="2"/>
              <a:buAutoNum type="alphaLcPeriod"/>
              <a:defRPr/>
            </a:pPr>
            <a:r>
              <a:rPr lang="en-US" b="1" u="sng" dirty="0">
                <a:solidFill>
                  <a:srgbClr val="FFFFCC"/>
                </a:solidFill>
                <a:cs typeface="Calibri" pitchFamily="34" charset="0"/>
              </a:rPr>
              <a:t>Change in God’s program</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Identification of the Antichrist</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Global governance</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One-world religion</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Signs &amp; wonders movement</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The demise of America</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God’s wrath</a:t>
            </a:r>
          </a:p>
        </p:txBody>
      </p:sp>
      <p:pic>
        <p:nvPicPr>
          <p:cNvPr id="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39200" y="3886200"/>
            <a:ext cx="1839337" cy="2286000"/>
          </a:xfrm>
          <a:prstGeom prst="rect">
            <a:avLst/>
          </a:prstGeom>
          <a:noFill/>
          <a:ln w="9525">
            <a:solidFill>
              <a:schemeClr val="tx1"/>
            </a:solidFill>
            <a:miter lim="800000"/>
            <a:headEnd/>
            <a:tailEnd/>
          </a:ln>
        </p:spPr>
      </p:pic>
      <p:pic>
        <p:nvPicPr>
          <p:cNvPr id="5"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39200" y="1257300"/>
            <a:ext cx="1839337" cy="2286000"/>
          </a:xfrm>
          <a:prstGeom prst="rect">
            <a:avLst/>
          </a:prstGeom>
          <a:noFill/>
          <a:ln w="9525">
            <a:noFill/>
            <a:miter lim="800000"/>
            <a:headEnd/>
            <a:tailEnd/>
          </a:ln>
          <a:effectLst/>
        </p:spPr>
      </p:pic>
    </p:spTree>
    <p:extLst>
      <p:ext uri="{BB962C8B-B14F-4D97-AF65-F5344CB8AC3E}">
        <p14:creationId xmlns:p14="http://schemas.microsoft.com/office/powerpoint/2010/main" val="37554807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marL="514350" indent="-514350" algn="ctr">
              <a:spcBef>
                <a:spcPts val="0"/>
              </a:spcBef>
              <a:spcAft>
                <a:spcPts val="1800"/>
              </a:spcAft>
              <a:buClr>
                <a:srgbClr val="FF99FF"/>
              </a:buClr>
              <a:buSzPct val="100000"/>
              <a:buFont typeface="+mj-lt"/>
              <a:buAutoNum type="alphaLcPeriod" startAt="2"/>
              <a:defRPr/>
            </a:pPr>
            <a:r>
              <a:rPr lang="en-US" sz="3600" dirty="0">
                <a:effectLst>
                  <a:outerShdw blurRad="38100" dist="38100" dir="2700000" algn="tl">
                    <a:srgbClr val="000000">
                      <a:alpha val="43137"/>
                    </a:srgbClr>
                  </a:outerShdw>
                </a:effectLst>
              </a:rPr>
              <a:t>Change in God’s Program</a:t>
            </a:r>
          </a:p>
        </p:txBody>
      </p:sp>
      <p:sp>
        <p:nvSpPr>
          <p:cNvPr id="3" name="Content Placeholder 2"/>
          <p:cNvSpPr>
            <a:spLocks noGrp="1"/>
          </p:cNvSpPr>
          <p:nvPr>
            <p:ph idx="1"/>
          </p:nvPr>
        </p:nvSpPr>
        <p:spPr>
          <a:xfrm>
            <a:off x="3371850" y="1600200"/>
            <a:ext cx="5448300" cy="1600200"/>
          </a:xfrm>
        </p:spPr>
        <p:txBody>
          <a:bodyPr/>
          <a:lstStyle/>
          <a:p>
            <a:pPr marL="457200" indent="-457200">
              <a:spcBef>
                <a:spcPts val="1800"/>
              </a:spcBef>
              <a:spcAft>
                <a:spcPts val="1800"/>
              </a:spcAft>
              <a:buClr>
                <a:srgbClr val="00FF99"/>
              </a:buClr>
              <a:buSzPct val="100000"/>
              <a:buFont typeface="+mj-lt"/>
              <a:buAutoNum type="arabicParenR"/>
              <a:defRPr/>
            </a:pPr>
            <a:r>
              <a:rPr lang="en-US" dirty="0">
                <a:effectLst>
                  <a:outerShdw blurRad="38100" dist="38100" dir="2700000" algn="tl">
                    <a:srgbClr val="000000">
                      <a:alpha val="43137"/>
                    </a:srgbClr>
                  </a:outerShdw>
                </a:effectLst>
                <a:cs typeface="Calibri" pitchFamily="34" charset="0"/>
              </a:rPr>
              <a:t>From the Church to Israel</a:t>
            </a:r>
          </a:p>
          <a:p>
            <a:pPr marL="457200" indent="-457200">
              <a:spcBef>
                <a:spcPts val="1800"/>
              </a:spcBef>
              <a:spcAft>
                <a:spcPts val="1800"/>
              </a:spcAft>
              <a:buClr>
                <a:srgbClr val="00FF99"/>
              </a:buClr>
              <a:buSzPct val="100000"/>
              <a:buFont typeface="+mj-lt"/>
              <a:buAutoNum type="arabicParenR"/>
              <a:defRPr/>
            </a:pPr>
            <a:r>
              <a:rPr lang="en-US" dirty="0">
                <a:effectLst>
                  <a:outerShdw blurRad="38100" dist="38100" dir="2700000" algn="tl">
                    <a:srgbClr val="000000">
                      <a:alpha val="43137"/>
                    </a:srgbClr>
                  </a:outerShdw>
                </a:effectLst>
                <a:cs typeface="Calibri" pitchFamily="34" charset="0"/>
              </a:rPr>
              <a:t>In the Holy Spirit’s operation</a:t>
            </a:r>
          </a:p>
        </p:txBody>
      </p:sp>
      <p:pic>
        <p:nvPicPr>
          <p:cNvPr id="7" name="Picture 4">
            <a:extLst>
              <a:ext uri="{FF2B5EF4-FFF2-40B4-BE49-F238E27FC236}">
                <a16:creationId xmlns:a16="http://schemas.microsoft.com/office/drawing/2014/main" id="{61E627D0-79C4-4221-B760-E3D6DC04131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66800" y="4343400"/>
            <a:ext cx="1839337" cy="2286000"/>
          </a:xfrm>
          <a:prstGeom prst="rect">
            <a:avLst/>
          </a:prstGeom>
          <a:noFill/>
          <a:ln w="9525">
            <a:solidFill>
              <a:schemeClr val="tx1"/>
            </a:solidFill>
            <a:miter lim="800000"/>
            <a:headEnd/>
            <a:tailEnd/>
          </a:ln>
        </p:spPr>
      </p:pic>
      <p:pic>
        <p:nvPicPr>
          <p:cNvPr id="8" name="Picture 7">
            <a:extLst>
              <a:ext uri="{FF2B5EF4-FFF2-40B4-BE49-F238E27FC236}">
                <a16:creationId xmlns:a16="http://schemas.microsoft.com/office/drawing/2014/main" id="{10C38524-B8F8-4707-96AE-4DF6A7E8497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285864" y="4343400"/>
            <a:ext cx="1839336" cy="2286000"/>
          </a:xfrm>
          <a:prstGeom prst="rect">
            <a:avLst/>
          </a:prstGeom>
          <a:noFill/>
          <a:ln w="9525">
            <a:noFill/>
            <a:miter lim="800000"/>
            <a:headEnd/>
            <a:tailEnd/>
          </a:ln>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marL="514350" indent="-514350" algn="ctr">
              <a:spcBef>
                <a:spcPts val="0"/>
              </a:spcBef>
              <a:spcAft>
                <a:spcPts val="1800"/>
              </a:spcAft>
              <a:buClr>
                <a:srgbClr val="FF99FF"/>
              </a:buClr>
              <a:buSzPct val="100000"/>
              <a:buFont typeface="+mj-lt"/>
              <a:buAutoNum type="alphaLcPeriod" startAt="2"/>
              <a:defRPr/>
            </a:pPr>
            <a:r>
              <a:rPr lang="en-US" sz="3600" dirty="0">
                <a:effectLst>
                  <a:outerShdw blurRad="38100" dist="38100" dir="2700000" algn="tl">
                    <a:srgbClr val="000000">
                      <a:alpha val="43137"/>
                    </a:srgbClr>
                  </a:outerShdw>
                </a:effectLst>
              </a:rPr>
              <a:t>Change in God’s Program</a:t>
            </a:r>
          </a:p>
        </p:txBody>
      </p:sp>
      <p:sp>
        <p:nvSpPr>
          <p:cNvPr id="3" name="Content Placeholder 2"/>
          <p:cNvSpPr>
            <a:spLocks noGrp="1"/>
          </p:cNvSpPr>
          <p:nvPr>
            <p:ph idx="1"/>
          </p:nvPr>
        </p:nvSpPr>
        <p:spPr>
          <a:xfrm>
            <a:off x="3371850" y="1600200"/>
            <a:ext cx="5448300" cy="1600200"/>
          </a:xfrm>
        </p:spPr>
        <p:txBody>
          <a:bodyPr/>
          <a:lstStyle/>
          <a:p>
            <a:pPr marL="457200" indent="-457200">
              <a:spcBef>
                <a:spcPts val="1800"/>
              </a:spcBef>
              <a:spcAft>
                <a:spcPts val="1800"/>
              </a:spcAft>
              <a:buClr>
                <a:srgbClr val="00FF99"/>
              </a:buClr>
              <a:buSzPct val="100000"/>
              <a:buFont typeface="+mj-lt"/>
              <a:buAutoNum type="arabicParenR"/>
              <a:defRPr/>
            </a:pPr>
            <a:r>
              <a:rPr lang="en-US" b="1" u="sng" dirty="0">
                <a:solidFill>
                  <a:srgbClr val="FFFFCC"/>
                </a:solidFill>
                <a:effectLst>
                  <a:outerShdw blurRad="38100" dist="38100" dir="2700000" algn="tl">
                    <a:srgbClr val="000000">
                      <a:alpha val="43137"/>
                    </a:srgbClr>
                  </a:outerShdw>
                </a:effectLst>
                <a:cs typeface="Calibri" pitchFamily="34" charset="0"/>
              </a:rPr>
              <a:t>From the Church to Israel</a:t>
            </a:r>
          </a:p>
          <a:p>
            <a:pPr marL="457200" indent="-457200">
              <a:spcBef>
                <a:spcPts val="1800"/>
              </a:spcBef>
              <a:spcAft>
                <a:spcPts val="1800"/>
              </a:spcAft>
              <a:buClr>
                <a:srgbClr val="00FF99"/>
              </a:buClr>
              <a:buSzPct val="100000"/>
              <a:buFont typeface="+mj-lt"/>
              <a:buAutoNum type="arabicParenR"/>
              <a:defRPr/>
            </a:pPr>
            <a:r>
              <a:rPr lang="en-US" dirty="0">
                <a:effectLst>
                  <a:outerShdw blurRad="38100" dist="38100" dir="2700000" algn="tl">
                    <a:srgbClr val="000000">
                      <a:alpha val="43137"/>
                    </a:srgbClr>
                  </a:outerShdw>
                </a:effectLst>
                <a:cs typeface="Calibri" pitchFamily="34" charset="0"/>
              </a:rPr>
              <a:t>In the Holy Spirit’s operation</a:t>
            </a:r>
          </a:p>
        </p:txBody>
      </p:sp>
      <p:pic>
        <p:nvPicPr>
          <p:cNvPr id="7" name="Picture 4">
            <a:extLst>
              <a:ext uri="{FF2B5EF4-FFF2-40B4-BE49-F238E27FC236}">
                <a16:creationId xmlns:a16="http://schemas.microsoft.com/office/drawing/2014/main" id="{61E627D0-79C4-4221-B760-E3D6DC04131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66800" y="4343400"/>
            <a:ext cx="1839337" cy="2286000"/>
          </a:xfrm>
          <a:prstGeom prst="rect">
            <a:avLst/>
          </a:prstGeom>
          <a:noFill/>
          <a:ln w="9525">
            <a:solidFill>
              <a:schemeClr val="tx1"/>
            </a:solidFill>
            <a:miter lim="800000"/>
            <a:headEnd/>
            <a:tailEnd/>
          </a:ln>
        </p:spPr>
      </p:pic>
      <p:pic>
        <p:nvPicPr>
          <p:cNvPr id="8" name="Picture 7">
            <a:extLst>
              <a:ext uri="{FF2B5EF4-FFF2-40B4-BE49-F238E27FC236}">
                <a16:creationId xmlns:a16="http://schemas.microsoft.com/office/drawing/2014/main" id="{10C38524-B8F8-4707-96AE-4DF6A7E8497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285864" y="4343400"/>
            <a:ext cx="1839336" cy="2286000"/>
          </a:xfrm>
          <a:prstGeom prst="rect">
            <a:avLst/>
          </a:prstGeom>
          <a:noFill/>
          <a:ln w="9525">
            <a:noFill/>
            <a:miter lim="800000"/>
            <a:headEnd/>
            <a:tailEnd/>
          </a:ln>
          <a:effectLst/>
        </p:spPr>
      </p:pic>
    </p:spTree>
    <p:extLst>
      <p:ext uri="{BB962C8B-B14F-4D97-AF65-F5344CB8AC3E}">
        <p14:creationId xmlns:p14="http://schemas.microsoft.com/office/powerpoint/2010/main" val="37027180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marL="514350" indent="-514350" algn="ctr">
              <a:spcBef>
                <a:spcPts val="0"/>
              </a:spcBef>
              <a:spcAft>
                <a:spcPts val="1800"/>
              </a:spcAft>
              <a:buClr>
                <a:srgbClr val="FF99FF"/>
              </a:buClr>
              <a:buSzPct val="100000"/>
              <a:buFont typeface="+mj-lt"/>
              <a:buAutoNum type="alphaLcPeriod" startAt="2"/>
              <a:defRPr/>
            </a:pPr>
            <a:r>
              <a:rPr lang="en-US" sz="3600" dirty="0">
                <a:effectLst>
                  <a:outerShdw blurRad="38100" dist="38100" dir="2700000" algn="tl">
                    <a:srgbClr val="000000">
                      <a:alpha val="43137"/>
                    </a:srgbClr>
                  </a:outerShdw>
                </a:effectLst>
              </a:rPr>
              <a:t>Change in God’s Program</a:t>
            </a:r>
          </a:p>
        </p:txBody>
      </p:sp>
      <p:sp>
        <p:nvSpPr>
          <p:cNvPr id="3" name="Content Placeholder 2"/>
          <p:cNvSpPr>
            <a:spLocks noGrp="1"/>
          </p:cNvSpPr>
          <p:nvPr>
            <p:ph idx="1"/>
          </p:nvPr>
        </p:nvSpPr>
        <p:spPr>
          <a:xfrm>
            <a:off x="3371850" y="1600200"/>
            <a:ext cx="5619750" cy="1600200"/>
          </a:xfrm>
        </p:spPr>
        <p:txBody>
          <a:bodyPr/>
          <a:lstStyle/>
          <a:p>
            <a:pPr marL="457200" indent="-457200">
              <a:spcBef>
                <a:spcPts val="1800"/>
              </a:spcBef>
              <a:spcAft>
                <a:spcPts val="1800"/>
              </a:spcAft>
              <a:buClr>
                <a:srgbClr val="00FF99"/>
              </a:buClr>
              <a:buSzPct val="100000"/>
              <a:buFont typeface="+mj-lt"/>
              <a:buAutoNum type="arabicParenR"/>
              <a:defRPr/>
            </a:pPr>
            <a:r>
              <a:rPr lang="en-US" dirty="0">
                <a:effectLst>
                  <a:outerShdw blurRad="38100" dist="38100" dir="2700000" algn="tl">
                    <a:srgbClr val="000000">
                      <a:alpha val="43137"/>
                    </a:srgbClr>
                  </a:outerShdw>
                </a:effectLst>
                <a:cs typeface="Calibri" pitchFamily="34" charset="0"/>
              </a:rPr>
              <a:t>From the Church to Israel</a:t>
            </a:r>
          </a:p>
          <a:p>
            <a:pPr marL="457200" indent="-457200">
              <a:spcBef>
                <a:spcPts val="1800"/>
              </a:spcBef>
              <a:spcAft>
                <a:spcPts val="1800"/>
              </a:spcAft>
              <a:buClr>
                <a:srgbClr val="00FF99"/>
              </a:buClr>
              <a:buSzPct val="100000"/>
              <a:buFont typeface="+mj-lt"/>
              <a:buAutoNum type="arabicParenR"/>
              <a:defRPr/>
            </a:pPr>
            <a:r>
              <a:rPr lang="en-US" b="1" u="sng" dirty="0">
                <a:solidFill>
                  <a:srgbClr val="FFFFCC"/>
                </a:solidFill>
                <a:effectLst>
                  <a:outerShdw blurRad="38100" dist="38100" dir="2700000" algn="tl">
                    <a:srgbClr val="000000">
                      <a:alpha val="43137"/>
                    </a:srgbClr>
                  </a:outerShdw>
                </a:effectLst>
                <a:cs typeface="Calibri" pitchFamily="34" charset="0"/>
              </a:rPr>
              <a:t>In the Holy Spirit’s operation</a:t>
            </a:r>
          </a:p>
        </p:txBody>
      </p:sp>
      <p:pic>
        <p:nvPicPr>
          <p:cNvPr id="7" name="Picture 4">
            <a:extLst>
              <a:ext uri="{FF2B5EF4-FFF2-40B4-BE49-F238E27FC236}">
                <a16:creationId xmlns:a16="http://schemas.microsoft.com/office/drawing/2014/main" id="{61E627D0-79C4-4221-B760-E3D6DC04131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66800" y="4343400"/>
            <a:ext cx="1839337" cy="2286000"/>
          </a:xfrm>
          <a:prstGeom prst="rect">
            <a:avLst/>
          </a:prstGeom>
          <a:noFill/>
          <a:ln w="9525">
            <a:solidFill>
              <a:schemeClr val="tx1"/>
            </a:solidFill>
            <a:miter lim="800000"/>
            <a:headEnd/>
            <a:tailEnd/>
          </a:ln>
        </p:spPr>
      </p:pic>
      <p:pic>
        <p:nvPicPr>
          <p:cNvPr id="8" name="Picture 7">
            <a:extLst>
              <a:ext uri="{FF2B5EF4-FFF2-40B4-BE49-F238E27FC236}">
                <a16:creationId xmlns:a16="http://schemas.microsoft.com/office/drawing/2014/main" id="{10C38524-B8F8-4707-96AE-4DF6A7E8497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285864" y="4343400"/>
            <a:ext cx="1839336" cy="2286000"/>
          </a:xfrm>
          <a:prstGeom prst="rect">
            <a:avLst/>
          </a:prstGeom>
          <a:noFill/>
          <a:ln w="9525">
            <a:noFill/>
            <a:miter lim="800000"/>
            <a:headEnd/>
            <a:tailEnd/>
          </a:ln>
          <a:effectLst/>
        </p:spPr>
      </p:pic>
    </p:spTree>
    <p:extLst>
      <p:ext uri="{BB962C8B-B14F-4D97-AF65-F5344CB8AC3E}">
        <p14:creationId xmlns:p14="http://schemas.microsoft.com/office/powerpoint/2010/main" val="31560855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376116D-0650-4EE2-9908-68B4366A6E17}"/>
              </a:ext>
            </a:extLst>
          </p:cNvPr>
          <p:cNvGraphicFramePr>
            <a:graphicFrameLocks noGrp="1"/>
          </p:cNvGraphicFramePr>
          <p:nvPr>
            <p:extLst>
              <p:ext uri="{D42A27DB-BD31-4B8C-83A1-F6EECF244321}">
                <p14:modId xmlns:p14="http://schemas.microsoft.com/office/powerpoint/2010/main" val="3766185865"/>
              </p:ext>
            </p:extLst>
          </p:nvPr>
        </p:nvGraphicFramePr>
        <p:xfrm>
          <a:off x="609600" y="189223"/>
          <a:ext cx="10972800" cy="6479554"/>
        </p:xfrm>
        <a:graphic>
          <a:graphicData uri="http://schemas.openxmlformats.org/drawingml/2006/table">
            <a:tbl>
              <a:tblPr firstRow="1" bandRow="1">
                <a:tableStyleId>{073A0DAA-6AF3-43AB-8588-CEC1D06C72B9}</a:tableStyleId>
              </a:tblPr>
              <a:tblGrid>
                <a:gridCol w="3657600">
                  <a:extLst>
                    <a:ext uri="{9D8B030D-6E8A-4147-A177-3AD203B41FA5}">
                      <a16:colId xmlns:a16="http://schemas.microsoft.com/office/drawing/2014/main" val="1149162532"/>
                    </a:ext>
                  </a:extLst>
                </a:gridCol>
                <a:gridCol w="3657600">
                  <a:extLst>
                    <a:ext uri="{9D8B030D-6E8A-4147-A177-3AD203B41FA5}">
                      <a16:colId xmlns:a16="http://schemas.microsoft.com/office/drawing/2014/main" val="2962285687"/>
                    </a:ext>
                  </a:extLst>
                </a:gridCol>
                <a:gridCol w="3657600">
                  <a:extLst>
                    <a:ext uri="{9D8B030D-6E8A-4147-A177-3AD203B41FA5}">
                      <a16:colId xmlns:a16="http://schemas.microsoft.com/office/drawing/2014/main" val="376398144"/>
                    </a:ext>
                  </a:extLst>
                </a:gridCol>
              </a:tblGrid>
              <a:tr h="731520">
                <a:tc gridSpan="3">
                  <a:txBody>
                    <a:bodyPr/>
                    <a:lstStyle/>
                    <a:p>
                      <a:pPr algn="ctr">
                        <a:spcBef>
                          <a:spcPts val="600"/>
                        </a:spcBef>
                        <a:spcAft>
                          <a:spcPts val="600"/>
                        </a:spcAft>
                      </a:pPr>
                      <a:r>
                        <a:rPr lang="en-US" sz="3600" b="0" noProof="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WORK OF THE SPIRIT IN THE OT</a:t>
                      </a:r>
                    </a:p>
                  </a:txBody>
                  <a:tcPr anchor="ctr"/>
                </a:tc>
                <a:tc hMerge="1">
                  <a:txBody>
                    <a:bodyPr/>
                    <a:lstStyle/>
                    <a:p>
                      <a:endParaRPr lang="en-US" dirty="0"/>
                    </a:p>
                  </a:txBody>
                  <a:tcPr/>
                </a:tc>
                <a:tc hMerge="1">
                  <a:txBody>
                    <a:bodyPr/>
                    <a:lstStyle/>
                    <a:p>
                      <a:pPr algn="ctr">
                        <a:spcBef>
                          <a:spcPts val="600"/>
                        </a:spcBef>
                        <a:spcAft>
                          <a:spcPts val="600"/>
                        </a:spcAft>
                      </a:pPr>
                      <a:endParaRPr lang="en-US" sz="3600" b="0" dirty="0">
                        <a:solidFill>
                          <a:srgbClr val="00FFFF"/>
                        </a:solidFill>
                        <a:effectLst/>
                        <a:latin typeface="Calibri" panose="020F0502020204030204" pitchFamily="34" charset="0"/>
                        <a:ea typeface="+mj-ea"/>
                        <a:cs typeface="+mj-cs"/>
                      </a:endParaRPr>
                    </a:p>
                  </a:txBody>
                  <a:tcPr anchor="ctr"/>
                </a:tc>
                <a:extLst>
                  <a:ext uri="{0D108BD9-81ED-4DB2-BD59-A6C34878D82A}">
                    <a16:rowId xmlns:a16="http://schemas.microsoft.com/office/drawing/2014/main" val="3529848444"/>
                  </a:ext>
                </a:extLst>
              </a:tr>
              <a:tr h="68797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OT/GOSPELS/ACTS 1</a:t>
                      </a:r>
                      <a:endPar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000099"/>
                          </a:solidFill>
                          <a:effectLst/>
                          <a:latin typeface="Calibri" panose="020F0502020204030204" pitchFamily="34" charset="0"/>
                          <a:cs typeface="Calibri" panose="020F0502020204030204" pitchFamily="34" charset="0"/>
                        </a:rPr>
                        <a:t>ACTS 2/TODAY</a:t>
                      </a:r>
                      <a:endParaRPr kumimoji="0" lang="en-US" sz="2800" b="1" i="0" u="none" strike="noStrike" cap="none" normalizeH="0" baseline="0" dirty="0">
                        <a:ln>
                          <a:noFill/>
                        </a:ln>
                        <a:solidFill>
                          <a:srgbClr val="000099"/>
                        </a:solidFill>
                        <a:effectLst/>
                        <a:latin typeface="Calibri" panose="020F0502020204030204" pitchFamily="34" charset="0"/>
                        <a:cs typeface="Calibri" panose="020F0502020204030204" pitchFamily="34" charset="0"/>
                      </a:endParaRPr>
                    </a:p>
                  </a:txBody>
                  <a:tcPr marT="45723" marB="45723" anchor="ctr" horzOverflow="overflow"/>
                </a:tc>
                <a:extLst>
                  <a:ext uri="{0D108BD9-81ED-4DB2-BD59-A6C34878D82A}">
                    <a16:rowId xmlns:a16="http://schemas.microsoft.com/office/drawing/2014/main" val="4199846802"/>
                  </a:ext>
                </a:extLst>
              </a:tr>
              <a:tr h="891729">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External vs. Internal</a:t>
                      </a: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Upon (1 Sam. 16:13)</a:t>
                      </a: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000099"/>
                          </a:solidFill>
                          <a:effectLst/>
                          <a:latin typeface="Calibri" panose="020F0502020204030204" pitchFamily="34" charset="0"/>
                          <a:cs typeface="Calibri" panose="020F0502020204030204" pitchFamily="34" charset="0"/>
                        </a:rPr>
                        <a:t>Within (John 14:17)</a:t>
                      </a:r>
                    </a:p>
                  </a:txBody>
                  <a:tcPr marT="45723" marB="45723" anchor="ctr" horzOverflow="overflow"/>
                </a:tc>
                <a:extLst>
                  <a:ext uri="{0D108BD9-81ED-4DB2-BD59-A6C34878D82A}">
                    <a16:rowId xmlns:a16="http://schemas.microsoft.com/office/drawing/2014/main" val="2415364954"/>
                  </a:ext>
                </a:extLst>
              </a:tr>
              <a:tr h="1769501">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Reception of all of the Spirit at the moment of salvation?</a:t>
                      </a:r>
                      <a:endParaRPr kumimoji="0" 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Subsequent to salvation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a:t>
                      </a:r>
                      <a:r>
                        <a:rPr kumimoji="0" lang="en-US" sz="2800" b="1" u="none" strike="noStrike" cap="none" normalizeH="0" baseline="0" dirty="0" err="1">
                          <a:ln>
                            <a:noFill/>
                          </a:ln>
                          <a:solidFill>
                            <a:srgbClr val="C00000"/>
                          </a:solidFill>
                          <a:effectLst/>
                          <a:latin typeface="Calibri" panose="020F0502020204030204" pitchFamily="34" charset="0"/>
                          <a:cs typeface="Calibri" panose="020F0502020204030204" pitchFamily="34" charset="0"/>
                        </a:rPr>
                        <a:t>Exod</a:t>
                      </a: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 31:3)</a:t>
                      </a:r>
                      <a:endPar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000099"/>
                          </a:solidFill>
                          <a:effectLst/>
                          <a:latin typeface="Calibri" panose="020F0502020204030204" pitchFamily="34" charset="0"/>
                          <a:cs typeface="Calibri" panose="020F0502020204030204" pitchFamily="34" charset="0"/>
                        </a:rPr>
                        <a:t>At moment of salvation (Rom 8:9)</a:t>
                      </a:r>
                      <a:endParaRPr kumimoji="0" lang="en-US" sz="2800" b="1" i="0" u="none" strike="noStrike" cap="none" normalizeH="0" baseline="0" dirty="0">
                        <a:ln>
                          <a:noFill/>
                        </a:ln>
                        <a:solidFill>
                          <a:srgbClr val="000099"/>
                        </a:solidFill>
                        <a:effectLst/>
                        <a:latin typeface="Calibri" panose="020F0502020204030204" pitchFamily="34" charset="0"/>
                        <a:cs typeface="Calibri" panose="020F0502020204030204" pitchFamily="34" charset="0"/>
                      </a:endParaRPr>
                    </a:p>
                  </a:txBody>
                  <a:tcPr marT="45723" marB="45723" anchor="ctr" horzOverflow="overflow"/>
                </a:tc>
                <a:extLst>
                  <a:ext uri="{0D108BD9-81ED-4DB2-BD59-A6C34878D82A}">
                    <a16:rowId xmlns:a16="http://schemas.microsoft.com/office/drawing/2014/main" val="1062385765"/>
                  </a:ext>
                </a:extLst>
              </a:tr>
              <a:tr h="114758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How long is the indwelling?</a:t>
                      </a:r>
                      <a:endParaRPr kumimoji="0" 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Temporary indwelling (1 Sam 16:14; Ps 51:11)</a:t>
                      </a:r>
                      <a:endPar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000099"/>
                          </a:solidFill>
                          <a:effectLst/>
                          <a:latin typeface="Calibri" panose="020F0502020204030204" pitchFamily="34" charset="0"/>
                          <a:cs typeface="Calibri" panose="020F0502020204030204" pitchFamily="34" charset="0"/>
                        </a:rPr>
                        <a:t>Permanent indwelling (John 14:16)</a:t>
                      </a:r>
                      <a:endParaRPr kumimoji="0" lang="en-US" sz="2800" b="1" i="0" u="none" strike="noStrike" cap="none" normalizeH="0" baseline="0" dirty="0">
                        <a:ln>
                          <a:noFill/>
                        </a:ln>
                        <a:solidFill>
                          <a:srgbClr val="000099"/>
                        </a:solidFill>
                        <a:effectLst/>
                        <a:latin typeface="Calibri" panose="020F0502020204030204" pitchFamily="34" charset="0"/>
                        <a:cs typeface="Calibri" panose="020F0502020204030204" pitchFamily="34" charset="0"/>
                      </a:endParaRPr>
                    </a:p>
                  </a:txBody>
                  <a:tcPr marT="45723" marB="45723" anchor="ctr" horzOverflow="overflow"/>
                </a:tc>
                <a:extLst>
                  <a:ext uri="{0D108BD9-81ED-4DB2-BD59-A6C34878D82A}">
                    <a16:rowId xmlns:a16="http://schemas.microsoft.com/office/drawing/2014/main" val="571592761"/>
                  </a:ext>
                </a:extLst>
              </a:tr>
              <a:tr h="125124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Who is indwelt?</a:t>
                      </a:r>
                      <a:endParaRPr kumimoji="0" 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Selective indwelling (Joel 2:28)</a:t>
                      </a:r>
                      <a:endPar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000099"/>
                          </a:solidFill>
                          <a:effectLst/>
                          <a:latin typeface="Calibri" panose="020F0502020204030204" pitchFamily="34" charset="0"/>
                          <a:cs typeface="Calibri" panose="020F0502020204030204" pitchFamily="34" charset="0"/>
                        </a:rPr>
                        <a:t>Universal indwelling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000099"/>
                          </a:solidFill>
                          <a:effectLst/>
                          <a:latin typeface="Calibri" panose="020F0502020204030204" pitchFamily="34" charset="0"/>
                          <a:cs typeface="Calibri" panose="020F0502020204030204" pitchFamily="34" charset="0"/>
                        </a:rPr>
                        <a:t>(1 Cor 12:13)</a:t>
                      </a:r>
                      <a:endParaRPr kumimoji="0" lang="en-US" sz="2800" b="1" i="0" u="none" strike="noStrike" cap="none" normalizeH="0" baseline="0" dirty="0">
                        <a:ln>
                          <a:noFill/>
                        </a:ln>
                        <a:solidFill>
                          <a:srgbClr val="000099"/>
                        </a:solidFill>
                        <a:effectLst/>
                        <a:latin typeface="Calibri" panose="020F0502020204030204" pitchFamily="34" charset="0"/>
                        <a:cs typeface="Calibri" panose="020F0502020204030204" pitchFamily="34" charset="0"/>
                      </a:endParaRPr>
                    </a:p>
                  </a:txBody>
                  <a:tcPr marT="45723" marB="45723" anchor="ctr" horzOverflow="overflow"/>
                </a:tc>
                <a:extLst>
                  <a:ext uri="{0D108BD9-81ED-4DB2-BD59-A6C34878D82A}">
                    <a16:rowId xmlns:a16="http://schemas.microsoft.com/office/drawing/2014/main" val="1898418030"/>
                  </a:ext>
                </a:extLst>
              </a:tr>
            </a:tbl>
          </a:graphicData>
        </a:graphic>
      </p:graphicFrame>
    </p:spTree>
    <p:extLst>
      <p:ext uri="{BB962C8B-B14F-4D97-AF65-F5344CB8AC3E}">
        <p14:creationId xmlns:p14="http://schemas.microsoft.com/office/powerpoint/2010/main" val="4839663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2. For the Unbeliever</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1295400" y="1143000"/>
            <a:ext cx="7696200" cy="5486400"/>
          </a:xfrm>
        </p:spPr>
        <p:txBody>
          <a:bodyPr/>
          <a:lstStyle/>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A perverted explanation to be offered</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Change in God’s program</a:t>
            </a:r>
          </a:p>
          <a:p>
            <a:pPr marL="457200" indent="-457200">
              <a:spcBef>
                <a:spcPts val="0"/>
              </a:spcBef>
              <a:spcAft>
                <a:spcPts val="1600"/>
              </a:spcAft>
              <a:buClr>
                <a:srgbClr val="FF99FF"/>
              </a:buClr>
              <a:buSzPct val="100000"/>
              <a:buFont typeface="Wingdings" pitchFamily="2" charset="2"/>
              <a:buAutoNum type="alphaLcPeriod"/>
              <a:defRPr/>
            </a:pPr>
            <a:r>
              <a:rPr lang="en-US" b="1" u="sng" dirty="0">
                <a:solidFill>
                  <a:srgbClr val="FFFFCC"/>
                </a:solidFill>
                <a:cs typeface="Calibri" pitchFamily="34" charset="0"/>
              </a:rPr>
              <a:t>Identification of the Antichrist</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Global governance</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One-world religion</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Signs &amp; wonders movement</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The demise of America</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God’s wrath</a:t>
            </a:r>
          </a:p>
        </p:txBody>
      </p:sp>
      <p:pic>
        <p:nvPicPr>
          <p:cNvPr id="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39200" y="3886200"/>
            <a:ext cx="1839337" cy="2286000"/>
          </a:xfrm>
          <a:prstGeom prst="rect">
            <a:avLst/>
          </a:prstGeom>
          <a:noFill/>
          <a:ln w="9525">
            <a:solidFill>
              <a:schemeClr val="tx1"/>
            </a:solidFill>
            <a:miter lim="800000"/>
            <a:headEnd/>
            <a:tailEnd/>
          </a:ln>
        </p:spPr>
      </p:pic>
      <p:pic>
        <p:nvPicPr>
          <p:cNvPr id="5"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39200" y="1257300"/>
            <a:ext cx="1839337" cy="2286000"/>
          </a:xfrm>
          <a:prstGeom prst="rect">
            <a:avLst/>
          </a:prstGeom>
          <a:noFill/>
          <a:ln w="9525">
            <a:noFill/>
            <a:miter lim="800000"/>
            <a:headEnd/>
            <a:tailEnd/>
          </a:ln>
          <a:effectLst/>
        </p:spPr>
      </p:pic>
    </p:spTree>
    <p:extLst>
      <p:ext uri="{BB962C8B-B14F-4D97-AF65-F5344CB8AC3E}">
        <p14:creationId xmlns:p14="http://schemas.microsoft.com/office/powerpoint/2010/main" val="28454357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A713313-85DA-4056-A25B-D0F5BC81E85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8914" name="Rectangle 3"/>
          <p:cNvSpPr>
            <a:spLocks noChangeArrowheads="1"/>
          </p:cNvSpPr>
          <p:nvPr/>
        </p:nvSpPr>
        <p:spPr bwMode="auto">
          <a:xfrm>
            <a:off x="609600" y="0"/>
            <a:ext cx="10972798" cy="354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Aft>
                <a:spcPts val="6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 Thessalonians 2:6-7</a:t>
            </a:r>
          </a:p>
          <a:p>
            <a:pPr algn="just">
              <a:spcAft>
                <a:spcPts val="1000"/>
              </a:spcAft>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you know what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katechon</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neuter</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him now, so that in his time he will be revealed.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mystery of lawlessness is already at work; only he who now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a:t>
            </a:r>
            <a:r>
              <a:rPr lang="en-US" sz="3600"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katechōn</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masculine</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do so</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until he is taken out of the way.</a:t>
            </a:r>
          </a:p>
        </p:txBody>
      </p:sp>
      <p:pic>
        <p:nvPicPr>
          <p:cNvPr id="5" name="Picture 4">
            <a:extLst>
              <a:ext uri="{FF2B5EF4-FFF2-40B4-BE49-F238E27FC236}">
                <a16:creationId xmlns:a16="http://schemas.microsoft.com/office/drawing/2014/main" id="{E02D4BAC-0F66-4897-9E40-1333907C16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67966" y="3505200"/>
            <a:ext cx="1456069" cy="1371600"/>
          </a:xfrm>
          <a:prstGeom prst="rect">
            <a:avLst/>
          </a:prstGeom>
        </p:spPr>
      </p:pic>
    </p:spTree>
    <p:extLst>
      <p:ext uri="{BB962C8B-B14F-4D97-AF65-F5344CB8AC3E}">
        <p14:creationId xmlns:p14="http://schemas.microsoft.com/office/powerpoint/2010/main" val="21103395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FED928-785C-4264-BC48-D922E78883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4185761"/>
          </a:xfrm>
          <a:prstGeom prst="rect">
            <a:avLst/>
          </a:prstGeom>
          <a:noFill/>
          <a:ln w="28575">
            <a:noFill/>
            <a:miter lim="800000"/>
            <a:headEnd/>
            <a:tailEnd/>
          </a:ln>
        </p:spPr>
        <p:txBody>
          <a:bodyPr wrap="square">
            <a:spAutoFit/>
          </a:bodyPr>
          <a:lstStyle/>
          <a:p>
            <a:pPr algn="ctr">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rPr>
              <a:t>Revelation 13:17-18</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17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he provides that no one will be able to buy or to sell, except the one who has the mark, either the </a:t>
            </a:r>
            <a:r>
              <a:rPr lang="en-US" sz="3600" b="1" u="sng" dirty="0">
                <a:solidFill>
                  <a:srgbClr val="00FFFF"/>
                </a:solidFill>
                <a:effectLst>
                  <a:outerShdw blurRad="38100" dist="38100" dir="2700000" algn="tl">
                    <a:srgbClr val="000000">
                      <a:alpha val="43137"/>
                    </a:srgbClr>
                  </a:outerShdw>
                </a:effectLst>
                <a:latin typeface="Calibri" panose="020F0502020204030204" pitchFamily="34" charset="0"/>
              </a:rPr>
              <a:t>name</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 the beast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or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number of his</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00FFFF"/>
                </a:solidFill>
                <a:effectLst>
                  <a:outerShdw blurRad="38100" dist="38100" dir="2700000" algn="tl">
                    <a:srgbClr val="000000">
                      <a:alpha val="43137"/>
                    </a:srgbClr>
                  </a:outerShdw>
                </a:effectLst>
                <a:latin typeface="Calibri" panose="020F0502020204030204" pitchFamily="34" charset="0"/>
              </a:rPr>
              <a:t>name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latin typeface="Calibri" panose="020F0502020204030204" pitchFamily="34" charset="0"/>
                <a:cs typeface="Calibri" panose="020F0502020204030204" pitchFamily="34" charset="0"/>
              </a:rPr>
              <a:t>18</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Here is wisdom. Let him who has understanding calculate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number of the beast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number is that of a man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anthrōpos</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his number is six hundred and sixty-six.”</a:t>
            </a:r>
          </a:p>
        </p:txBody>
      </p:sp>
    </p:spTree>
    <p:extLst>
      <p:ext uri="{BB962C8B-B14F-4D97-AF65-F5344CB8AC3E}">
        <p14:creationId xmlns:p14="http://schemas.microsoft.com/office/powerpoint/2010/main" val="25423907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srcRect/>
          <a:stretch>
            <a:fillRect/>
          </a:stretch>
        </p:blipFill>
        <p:spPr bwMode="auto">
          <a:xfrm>
            <a:off x="1930400" y="304800"/>
            <a:ext cx="8331200" cy="6248400"/>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2. For the Unbeliever</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1295400" y="1143000"/>
            <a:ext cx="7696200" cy="5486400"/>
          </a:xfrm>
        </p:spPr>
        <p:txBody>
          <a:bodyPr/>
          <a:lstStyle/>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A perverted explanation to be offered</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Change in God’s program</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Identification of the Antichrist</a:t>
            </a:r>
          </a:p>
          <a:p>
            <a:pPr marL="457200" indent="-457200">
              <a:spcBef>
                <a:spcPts val="0"/>
              </a:spcBef>
              <a:spcAft>
                <a:spcPts val="1600"/>
              </a:spcAft>
              <a:buClr>
                <a:srgbClr val="FF99FF"/>
              </a:buClr>
              <a:buSzPct val="100000"/>
              <a:buFont typeface="Wingdings" pitchFamily="2" charset="2"/>
              <a:buAutoNum type="alphaLcPeriod"/>
              <a:defRPr/>
            </a:pPr>
            <a:r>
              <a:rPr lang="en-US" b="1" u="sng" dirty="0">
                <a:solidFill>
                  <a:srgbClr val="FFFFCC"/>
                </a:solidFill>
                <a:cs typeface="Calibri" pitchFamily="34" charset="0"/>
              </a:rPr>
              <a:t>Global governance</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One-world religion</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Signs &amp; wonders movement</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The demise of America</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God’s wrath</a:t>
            </a:r>
          </a:p>
        </p:txBody>
      </p:sp>
      <p:pic>
        <p:nvPicPr>
          <p:cNvPr id="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39200" y="3886200"/>
            <a:ext cx="1839337" cy="2286000"/>
          </a:xfrm>
          <a:prstGeom prst="rect">
            <a:avLst/>
          </a:prstGeom>
          <a:noFill/>
          <a:ln w="9525">
            <a:solidFill>
              <a:schemeClr val="tx1"/>
            </a:solidFill>
            <a:miter lim="800000"/>
            <a:headEnd/>
            <a:tailEnd/>
          </a:ln>
        </p:spPr>
      </p:pic>
      <p:pic>
        <p:nvPicPr>
          <p:cNvPr id="5"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39200" y="1257300"/>
            <a:ext cx="1839337" cy="2286000"/>
          </a:xfrm>
          <a:prstGeom prst="rect">
            <a:avLst/>
          </a:prstGeom>
          <a:noFill/>
          <a:ln w="9525">
            <a:noFill/>
            <a:miter lim="800000"/>
            <a:headEnd/>
            <a:tailEnd/>
          </a:ln>
          <a:effectLst/>
        </p:spPr>
      </p:pic>
    </p:spTree>
    <p:extLst>
      <p:ext uri="{BB962C8B-B14F-4D97-AF65-F5344CB8AC3E}">
        <p14:creationId xmlns:p14="http://schemas.microsoft.com/office/powerpoint/2010/main" val="35223848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209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p>
        </p:txBody>
      </p:sp>
      <p:sp>
        <p:nvSpPr>
          <p:cNvPr id="19459" name="Rectangle 3"/>
          <p:cNvSpPr>
            <a:spLocks noGrp="1" noChangeArrowheads="1"/>
          </p:cNvSpPr>
          <p:nvPr>
            <p:ph idx="1"/>
          </p:nvPr>
        </p:nvSpPr>
        <p:spPr>
          <a:xfrm>
            <a:off x="2370367" y="1600200"/>
            <a:ext cx="7451269" cy="32004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ea typeface="+mj-ea"/>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opposing</a:t>
            </a:r>
            <a:r>
              <a:rPr lang="en-US" dirty="0">
                <a:effectLst>
                  <a:outerShdw blurRad="38100" dist="38100" dir="2700000" algn="tl">
                    <a:srgbClr val="000000">
                      <a:alpha val="43137"/>
                    </a:srgbClr>
                  </a:outerShdw>
                </a:effectLst>
                <a:cs typeface="Calibri" panose="020F0502020204030204" pitchFamily="34" charset="0"/>
              </a:rPr>
              <a:t> views</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second after the Rapture</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32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99751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CA604F-5D9E-4B91-A3F6-CA2CF745F7B3}"/>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876300" y="0"/>
            <a:ext cx="10439400" cy="3077766"/>
          </a:xfrm>
          <a:prstGeom prst="rect">
            <a:avLst/>
          </a:prstGeom>
          <a:noFill/>
          <a:ln w="28575">
            <a:noFill/>
            <a:miter lim="800000"/>
            <a:headEnd/>
            <a:tailEnd/>
          </a:ln>
        </p:spPr>
        <p:txBody>
          <a:bodyPr wrap="square">
            <a:spAutoFit/>
          </a:bodyPr>
          <a:lstStyle/>
          <a:p>
            <a:pPr algn="ctr" defTabSz="685800" eaLnBrk="1" hangingPunct="1">
              <a:spcBef>
                <a:spcPts val="0"/>
              </a:spcBef>
              <a:spcAft>
                <a:spcPts val="1200"/>
              </a:spcAft>
              <a:buClr>
                <a:srgbClr val="FFFFFF"/>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rPr>
              <a:t>Daniel 7:23</a:t>
            </a:r>
          </a:p>
          <a:p>
            <a:pPr algn="just">
              <a:spcBef>
                <a:spcPts val="0"/>
              </a:spcBef>
              <a:spcAft>
                <a:spcPts val="0"/>
              </a:spcAft>
            </a:pPr>
            <a:r>
              <a:rPr lang="en-US" altLang="en-US" sz="3600" kern="0" dirty="0">
                <a:latin typeface="Calibri" panose="020F0502020204030204" pitchFamily="34" charset="0"/>
                <a:cs typeface="Calibri" panose="020F0502020204030204" pitchFamily="34" charset="0"/>
              </a:rPr>
              <a:t>“</a:t>
            </a:r>
            <a:r>
              <a:rPr lang="en-US" sz="3600" dirty="0">
                <a:latin typeface="Calibri" panose="020F0502020204030204" pitchFamily="34" charset="0"/>
                <a:cs typeface="Calibri" panose="020F0502020204030204" pitchFamily="34" charset="0"/>
              </a:rPr>
              <a:t>The fourth beast will be a fourth kingdom on the earth, which will be different from all the </a:t>
            </a:r>
            <a:r>
              <a:rPr lang="en-US" sz="3600" i="1" dirty="0">
                <a:latin typeface="Calibri" panose="020F0502020204030204" pitchFamily="34" charset="0"/>
                <a:cs typeface="Calibri" panose="020F0502020204030204" pitchFamily="34" charset="0"/>
              </a:rPr>
              <a:t>other</a:t>
            </a:r>
            <a:r>
              <a:rPr lang="en-US" sz="3600" dirty="0">
                <a:latin typeface="Calibri" panose="020F0502020204030204" pitchFamily="34" charset="0"/>
                <a:cs typeface="Calibri" panose="020F0502020204030204" pitchFamily="34" charset="0"/>
              </a:rPr>
              <a:t> kingdoms and will devour </a:t>
            </a:r>
            <a:r>
              <a:rPr lang="en-US" sz="3600" b="1" u="sng" dirty="0">
                <a:solidFill>
                  <a:srgbClr val="FFFFCC"/>
                </a:solidFill>
                <a:latin typeface="Calibri" panose="020F0502020204030204" pitchFamily="34" charset="0"/>
                <a:cs typeface="Calibri" panose="020F0502020204030204" pitchFamily="34" charset="0"/>
              </a:rPr>
              <a:t>the whole earth</a:t>
            </a:r>
            <a:r>
              <a:rPr lang="en-US" sz="3600" dirty="0">
                <a:latin typeface="Calibri" panose="020F0502020204030204" pitchFamily="34" charset="0"/>
                <a:cs typeface="Calibri" panose="020F0502020204030204" pitchFamily="34" charset="0"/>
              </a:rPr>
              <a:t> and tread it down and crush it.”</a:t>
            </a:r>
          </a:p>
        </p:txBody>
      </p:sp>
      <p:pic>
        <p:nvPicPr>
          <p:cNvPr id="3" name="Picture 2">
            <a:extLst>
              <a:ext uri="{FF2B5EF4-FFF2-40B4-BE49-F238E27FC236}">
                <a16:creationId xmlns:a16="http://schemas.microsoft.com/office/drawing/2014/main" id="{10A91221-5A79-475A-B6B4-8C7CE0A75BF2}"/>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66000"/>
                    </a14:imgEffect>
                  </a14:imgLayer>
                </a14:imgProps>
              </a:ext>
            </a:extLst>
          </a:blip>
          <a:srcRect t="21142" b="8316"/>
          <a:stretch/>
        </p:blipFill>
        <p:spPr>
          <a:xfrm>
            <a:off x="5254337" y="3048000"/>
            <a:ext cx="1683327" cy="1828800"/>
          </a:xfrm>
          <a:prstGeom prst="rect">
            <a:avLst/>
          </a:prstGeom>
          <a:ln w="9525">
            <a:solidFill>
              <a:schemeClr val="tx1"/>
            </a:solidFill>
          </a:ln>
        </p:spPr>
      </p:pic>
    </p:spTree>
    <p:extLst>
      <p:ext uri="{BB962C8B-B14F-4D97-AF65-F5344CB8AC3E}">
        <p14:creationId xmlns:p14="http://schemas.microsoft.com/office/powerpoint/2010/main" val="25505971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A713313-85DA-4056-A25B-D0F5BC81E85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8914" name="Rectangle 3"/>
          <p:cNvSpPr>
            <a:spLocks noChangeArrowheads="1"/>
          </p:cNvSpPr>
          <p:nvPr/>
        </p:nvSpPr>
        <p:spPr bwMode="auto">
          <a:xfrm>
            <a:off x="609600" y="0"/>
            <a:ext cx="10972798"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buClr>
                <a:schemeClr val="tx1"/>
              </a:buClr>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2 Thessalonians 2:6-7</a:t>
            </a:r>
          </a:p>
          <a:p>
            <a:pPr algn="just">
              <a:spcAft>
                <a:spcPts val="1000"/>
              </a:spcAft>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you know what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katechon</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neuter</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him now, so that in his time he will be revealed.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mystery of lawlessness is already at work; only he who now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a:t>
            </a:r>
            <a:r>
              <a:rPr lang="en-US" sz="3600"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katechōn</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masculine</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do so</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until he is taken out of the way.</a:t>
            </a:r>
          </a:p>
        </p:txBody>
      </p:sp>
      <p:pic>
        <p:nvPicPr>
          <p:cNvPr id="5" name="Picture 4">
            <a:extLst>
              <a:ext uri="{FF2B5EF4-FFF2-40B4-BE49-F238E27FC236}">
                <a16:creationId xmlns:a16="http://schemas.microsoft.com/office/drawing/2014/main" id="{E02D4BAC-0F66-4897-9E40-1333907C16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67966" y="3505200"/>
            <a:ext cx="1456069" cy="1371600"/>
          </a:xfrm>
          <a:prstGeom prst="rect">
            <a:avLst/>
          </a:prstGeom>
        </p:spPr>
      </p:pic>
    </p:spTree>
    <p:extLst>
      <p:ext uri="{BB962C8B-B14F-4D97-AF65-F5344CB8AC3E}">
        <p14:creationId xmlns:p14="http://schemas.microsoft.com/office/powerpoint/2010/main" val="19827088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8307" name="Group 3"/>
          <p:cNvGraphicFramePr>
            <a:graphicFrameLocks noGrp="1"/>
          </p:cNvGraphicFramePr>
          <p:nvPr>
            <p:ph type="tbl" idx="1"/>
            <p:extLst>
              <p:ext uri="{D42A27DB-BD31-4B8C-83A1-F6EECF244321}">
                <p14:modId xmlns:p14="http://schemas.microsoft.com/office/powerpoint/2010/main" val="178353616"/>
              </p:ext>
            </p:extLst>
          </p:nvPr>
        </p:nvGraphicFramePr>
        <p:xfrm>
          <a:off x="609600" y="135178"/>
          <a:ext cx="10972800" cy="6587644"/>
        </p:xfrm>
        <a:graphic>
          <a:graphicData uri="http://schemas.openxmlformats.org/drawingml/2006/table">
            <a:tbl>
              <a:tblPr>
                <a:tableStyleId>{D7AC3CCA-C797-4891-BE02-D94E43425B78}</a:tableStyleId>
              </a:tblPr>
              <a:tblGrid>
                <a:gridCol w="5486400">
                  <a:extLst>
                    <a:ext uri="{9D8B030D-6E8A-4147-A177-3AD203B41FA5}">
                      <a16:colId xmlns:a16="http://schemas.microsoft.com/office/drawing/2014/main" val="20000"/>
                    </a:ext>
                  </a:extLst>
                </a:gridCol>
                <a:gridCol w="5486400">
                  <a:extLst>
                    <a:ext uri="{9D8B030D-6E8A-4147-A177-3AD203B41FA5}">
                      <a16:colId xmlns:a16="http://schemas.microsoft.com/office/drawing/2014/main" val="20001"/>
                    </a:ext>
                  </a:extLst>
                </a:gridCol>
              </a:tblGrid>
              <a:tr h="640080">
                <a:tc>
                  <a:txBody>
                    <a:bodyPr/>
                    <a:lstStyle/>
                    <a:p>
                      <a:pPr marL="0" marR="0" lvl="0" indent="0" algn="ctr" defTabSz="914400" rtl="0" eaLnBrk="0" fontAlgn="base" latinLnBrk="0" hangingPunct="0">
                        <a:lnSpc>
                          <a:spcPct val="100000"/>
                        </a:lnSpc>
                        <a:spcBef>
                          <a:spcPct val="0"/>
                        </a:spcBef>
                        <a:spcAft>
                          <a:spcPct val="0"/>
                        </a:spcAft>
                        <a:buClr>
                          <a:schemeClr val="tx2"/>
                        </a:buClr>
                        <a:buSzTx/>
                        <a:buFontTx/>
                        <a:buNone/>
                        <a:tabLst/>
                      </a:pPr>
                      <a:r>
                        <a:rPr kumimoji="0" lang="en-US" sz="3600" u="none" strike="noStrike" kern="1200" cap="none" normalizeH="0" baseline="0" dirty="0">
                          <a:ln>
                            <a:noFill/>
                          </a:ln>
                          <a:solidFill>
                            <a:schemeClr val="tx2"/>
                          </a:solidFill>
                          <a:effectLst/>
                          <a:latin typeface="Calibri" panose="020F0502020204030204" pitchFamily="34" charset="0"/>
                          <a:ea typeface="+mn-ea"/>
                          <a:cs typeface="Calibri" panose="020F0502020204030204" pitchFamily="34" charset="0"/>
                        </a:rPr>
                        <a:t>Zechariah 5:5-11</a:t>
                      </a:r>
                    </a:p>
                  </a:txBody>
                  <a:tcPr anchor="ctr" horzOverflow="overflow">
                    <a:solidFill>
                      <a:schemeClr val="bg2"/>
                    </a:solidFill>
                  </a:tcPr>
                </a:tc>
                <a:tc>
                  <a:txBody>
                    <a:bodyPr/>
                    <a:lstStyle/>
                    <a:p>
                      <a:pPr marL="0" marR="0" lvl="0" indent="0" algn="ctr" defTabSz="914400" rtl="0" eaLnBrk="0" fontAlgn="base" latinLnBrk="0" hangingPunct="0">
                        <a:lnSpc>
                          <a:spcPct val="100000"/>
                        </a:lnSpc>
                        <a:spcBef>
                          <a:spcPct val="0"/>
                        </a:spcBef>
                        <a:spcAft>
                          <a:spcPct val="0"/>
                        </a:spcAft>
                        <a:buClr>
                          <a:schemeClr val="tx2"/>
                        </a:buClr>
                        <a:buSzTx/>
                        <a:buFontTx/>
                        <a:buNone/>
                        <a:tabLst/>
                      </a:pPr>
                      <a:r>
                        <a:rPr kumimoji="0" lang="en-US" sz="3600" u="none" strike="noStrike" kern="1200" cap="none" normalizeH="0" baseline="0" dirty="0">
                          <a:ln>
                            <a:noFill/>
                          </a:ln>
                          <a:solidFill>
                            <a:schemeClr val="tx2"/>
                          </a:solidFill>
                          <a:effectLst/>
                          <a:latin typeface="Calibri" panose="020F0502020204030204" pitchFamily="34" charset="0"/>
                          <a:ea typeface="+mn-ea"/>
                          <a:cs typeface="Calibri" panose="020F0502020204030204" pitchFamily="34" charset="0"/>
                        </a:rPr>
                        <a:t>Revelation 17–18</a:t>
                      </a:r>
                    </a:p>
                  </a:txBody>
                  <a:tcPr anchor="ctr" horzOverflow="overflow">
                    <a:solidFill>
                      <a:schemeClr val="bg2"/>
                    </a:solidFill>
                  </a:tcPr>
                </a:tc>
                <a:extLst>
                  <a:ext uri="{0D108BD9-81ED-4DB2-BD59-A6C34878D82A}">
                    <a16:rowId xmlns:a16="http://schemas.microsoft.com/office/drawing/2014/main" val="10000"/>
                  </a:ext>
                </a:extLst>
              </a:tr>
              <a:tr h="1302917">
                <a:tc>
                  <a:txBody>
                    <a:bodyPr/>
                    <a:lstStyle/>
                    <a:p>
                      <a:pPr marL="111125"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8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Woman sitting in a basket</a:t>
                      </a:r>
                      <a:endParaRPr kumimoji="0" lang="en-US" sz="28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tc>
                  <a:txBody>
                    <a:bodyPr/>
                    <a:lstStyle/>
                    <a:p>
                      <a:pPr marL="111125"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Woman sitting on beast, seven mountains, many waters </a:t>
                      </a:r>
                    </a:p>
                    <a:p>
                      <a:pPr marL="111125"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(17: 3, 9, 15)</a:t>
                      </a:r>
                      <a:endPar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1"/>
                  </a:ext>
                </a:extLst>
              </a:tr>
              <a:tr h="902019">
                <a:tc>
                  <a:txBody>
                    <a:bodyPr/>
                    <a:lstStyle/>
                    <a:p>
                      <a:pPr marL="111125"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8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Emphasis on commerce </a:t>
                      </a:r>
                    </a:p>
                    <a:p>
                      <a:pPr marL="111125"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8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(a basket for measuring grain)</a:t>
                      </a:r>
                    </a:p>
                  </a:txBody>
                  <a:tcPr anchor="ctr" horzOverflow="overflow"/>
                </a:tc>
                <a:tc>
                  <a:txBody>
                    <a:bodyPr/>
                    <a:lstStyle/>
                    <a:p>
                      <a:pPr marL="111125"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8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Emphasis on commerce (merchant of grain, 18:13)</a:t>
                      </a:r>
                    </a:p>
                  </a:txBody>
                  <a:tcPr anchor="ctr" horzOverflow="overflow"/>
                </a:tc>
                <a:extLst>
                  <a:ext uri="{0D108BD9-81ED-4DB2-BD59-A6C34878D82A}">
                    <a16:rowId xmlns:a16="http://schemas.microsoft.com/office/drawing/2014/main" val="10002"/>
                  </a:ext>
                </a:extLst>
              </a:tr>
              <a:tr h="1284124">
                <a:tc>
                  <a:txBody>
                    <a:bodyPr/>
                    <a:lstStyle/>
                    <a:p>
                      <a:pPr marL="111125"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8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Woman’s name is wickedness</a:t>
                      </a:r>
                    </a:p>
                  </a:txBody>
                  <a:tcPr anchor="ctr" horzOverflow="overflow"/>
                </a:tc>
                <a:tc>
                  <a:txBody>
                    <a:bodyPr/>
                    <a:lstStyle/>
                    <a:p>
                      <a:pPr marL="111125"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8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Woman’s name is Babylon the Great, Mother of Harlots and Abominations of the Earth</a:t>
                      </a:r>
                    </a:p>
                  </a:txBody>
                  <a:tcPr anchor="ctr" horzOverflow="overflow"/>
                </a:tc>
                <a:extLst>
                  <a:ext uri="{0D108BD9-81ED-4DB2-BD59-A6C34878D82A}">
                    <a16:rowId xmlns:a16="http://schemas.microsoft.com/office/drawing/2014/main" val="10003"/>
                  </a:ext>
                </a:extLst>
              </a:tr>
              <a:tr h="1284124">
                <a:tc>
                  <a:txBody>
                    <a:bodyPr/>
                    <a:lstStyle/>
                    <a:p>
                      <a:pPr marL="111125"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8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Focus on False worship </a:t>
                      </a:r>
                    </a:p>
                    <a:p>
                      <a:pPr marL="111125"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8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(a temple is built for the woman)</a:t>
                      </a:r>
                    </a:p>
                  </a:txBody>
                  <a:tcPr anchor="ctr" horzOverflow="overflow"/>
                </a:tc>
                <a:tc>
                  <a:txBody>
                    <a:bodyPr/>
                    <a:lstStyle/>
                    <a:p>
                      <a:pPr marL="111125"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8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Focus on False worship (17:5)</a:t>
                      </a:r>
                    </a:p>
                  </a:txBody>
                  <a:tcPr anchor="ctr" horzOverflow="overflow"/>
                </a:tc>
                <a:extLst>
                  <a:ext uri="{0D108BD9-81ED-4DB2-BD59-A6C34878D82A}">
                    <a16:rowId xmlns:a16="http://schemas.microsoft.com/office/drawing/2014/main" val="10004"/>
                  </a:ext>
                </a:extLst>
              </a:tr>
              <a:tr h="501122">
                <a:tc>
                  <a:txBody>
                    <a:bodyPr/>
                    <a:lstStyle/>
                    <a:p>
                      <a:pPr marL="111125"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8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Woman is taken to Babylon</a:t>
                      </a:r>
                    </a:p>
                  </a:txBody>
                  <a:tcPr anchor="ctr" horzOverflow="overflow"/>
                </a:tc>
                <a:tc>
                  <a:txBody>
                    <a:bodyPr/>
                    <a:lstStyle/>
                    <a:p>
                      <a:pPr marL="111125"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8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Woman is called Babylon</a:t>
                      </a:r>
                    </a:p>
                  </a:txBody>
                  <a:tcPr anchor="ctr" horzOverflow="overflow"/>
                </a:tc>
                <a:extLst>
                  <a:ext uri="{0D108BD9-81ED-4DB2-BD59-A6C34878D82A}">
                    <a16:rowId xmlns:a16="http://schemas.microsoft.com/office/drawing/2014/main" val="10005"/>
                  </a:ext>
                </a:extLst>
              </a:tr>
              <a:tr h="457200">
                <a:tc gridSpan="2">
                  <a:txBody>
                    <a:bodyPr/>
                    <a:lstStyle/>
                    <a:p>
                      <a:pPr marL="0" marR="0" lvl="0" indent="0" algn="ctr" defTabSz="914400" rtl="0" eaLnBrk="0" fontAlgn="base" latinLnBrk="0" hangingPunct="0">
                        <a:lnSpc>
                          <a:spcPct val="100000"/>
                        </a:lnSpc>
                        <a:spcBef>
                          <a:spcPct val="0"/>
                        </a:spcBef>
                        <a:spcAft>
                          <a:spcPct val="0"/>
                        </a:spcAft>
                        <a:buClr>
                          <a:schemeClr val="tx2"/>
                        </a:buClr>
                        <a:buSzTx/>
                        <a:buFontTx/>
                        <a:buNone/>
                        <a:tabLst/>
                      </a:pPr>
                      <a:r>
                        <a:rPr kumimoji="0" lang="en-US" sz="2000" b="0" i="0" u="none" strike="noStrike" kern="0" cap="none" spc="0" normalizeH="0" baseline="0" noProof="0" dirty="0">
                          <a:ln>
                            <a:noFill/>
                          </a:ln>
                          <a:solidFill>
                            <a:schemeClr val="bg2"/>
                          </a:solidFill>
                          <a:effectLst/>
                          <a:uLnTx/>
                          <a:uFillTx/>
                          <a:latin typeface="Calibri" panose="020F0502020204030204" pitchFamily="34" charset="0"/>
                          <a:ea typeface="+mj-ea"/>
                          <a:cs typeface="Calibri" panose="020F0502020204030204" pitchFamily="34" charset="0"/>
                        </a:rPr>
                        <a:t>Hitchcock, </a:t>
                      </a:r>
                      <a:r>
                        <a:rPr kumimoji="0" lang="en-US" sz="2000" b="0" i="1" u="none" strike="noStrike" kern="0" cap="none" spc="0" normalizeH="0" baseline="0" noProof="0" dirty="0">
                          <a:ln>
                            <a:noFill/>
                          </a:ln>
                          <a:solidFill>
                            <a:schemeClr val="bg2"/>
                          </a:solidFill>
                          <a:effectLst/>
                          <a:uLnTx/>
                          <a:uFillTx/>
                          <a:latin typeface="Calibri" panose="020F0502020204030204" pitchFamily="34" charset="0"/>
                          <a:ea typeface="+mj-ea"/>
                          <a:cs typeface="Calibri" panose="020F0502020204030204" pitchFamily="34" charset="0"/>
                        </a:rPr>
                        <a:t>The Second Coming of Babylon</a:t>
                      </a:r>
                      <a:r>
                        <a:rPr kumimoji="0" lang="en-US" sz="2000" b="0" i="0" u="none" strike="noStrike" kern="0" cap="none" spc="0" normalizeH="0" baseline="0" noProof="0" dirty="0">
                          <a:ln>
                            <a:noFill/>
                          </a:ln>
                          <a:solidFill>
                            <a:schemeClr val="bg2"/>
                          </a:solidFill>
                          <a:effectLst/>
                          <a:uLnTx/>
                          <a:uFillTx/>
                          <a:latin typeface="Calibri" panose="020F0502020204030204" pitchFamily="34" charset="0"/>
                          <a:ea typeface="+mj-ea"/>
                          <a:cs typeface="Calibri" panose="020F0502020204030204" pitchFamily="34" charset="0"/>
                        </a:rPr>
                        <a:t>, 109.</a:t>
                      </a:r>
                      <a:endParaRPr kumimoji="0" lang="en-US" sz="2000" b="0"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hMerge="1">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endParaRPr kumimoji="0" lang="en-US" sz="2200" b="1" i="0" u="none" strike="noStrike" cap="none" normalizeH="0" baseline="0" dirty="0">
                        <a:ln>
                          <a:noFill/>
                        </a:ln>
                        <a:solidFill>
                          <a:srgbClr val="FFFF00"/>
                        </a:solidFill>
                        <a:effectLst/>
                        <a:latin typeface="Calibri" panose="020F0502020204030204" pitchFamily="34" charset="0"/>
                      </a:endParaRPr>
                    </a:p>
                  </a:txBody>
                  <a:tcPr horzOverflow="overflow"/>
                </a:tc>
                <a:extLst>
                  <a:ext uri="{0D108BD9-81ED-4DB2-BD59-A6C34878D82A}">
                    <a16:rowId xmlns:a16="http://schemas.microsoft.com/office/drawing/2014/main" val="2745248003"/>
                  </a:ext>
                </a:extLst>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2. For the Unbeliever</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1295400" y="1143000"/>
            <a:ext cx="7696200" cy="5486400"/>
          </a:xfrm>
        </p:spPr>
        <p:txBody>
          <a:bodyPr/>
          <a:lstStyle/>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A perverted explanation to be offered</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Change in God’s program</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Identification of the Antichrist</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Global governance</a:t>
            </a:r>
          </a:p>
          <a:p>
            <a:pPr marL="457200" indent="-457200">
              <a:spcBef>
                <a:spcPts val="0"/>
              </a:spcBef>
              <a:spcAft>
                <a:spcPts val="1600"/>
              </a:spcAft>
              <a:buClr>
                <a:srgbClr val="FF99FF"/>
              </a:buClr>
              <a:buSzPct val="100000"/>
              <a:buFont typeface="Wingdings" pitchFamily="2" charset="2"/>
              <a:buAutoNum type="alphaLcPeriod"/>
              <a:defRPr/>
            </a:pPr>
            <a:r>
              <a:rPr lang="en-US" b="1" u="sng" dirty="0">
                <a:solidFill>
                  <a:srgbClr val="FFFFCC"/>
                </a:solidFill>
                <a:cs typeface="Calibri" pitchFamily="34" charset="0"/>
              </a:rPr>
              <a:t>One-world religion</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Signs &amp; wonders movement</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The demise of America</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God’s wrath</a:t>
            </a:r>
          </a:p>
        </p:txBody>
      </p:sp>
      <p:pic>
        <p:nvPicPr>
          <p:cNvPr id="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39200" y="3886200"/>
            <a:ext cx="1839337" cy="2286000"/>
          </a:xfrm>
          <a:prstGeom prst="rect">
            <a:avLst/>
          </a:prstGeom>
          <a:noFill/>
          <a:ln w="9525">
            <a:solidFill>
              <a:schemeClr val="tx1"/>
            </a:solidFill>
            <a:miter lim="800000"/>
            <a:headEnd/>
            <a:tailEnd/>
          </a:ln>
        </p:spPr>
      </p:pic>
      <p:pic>
        <p:nvPicPr>
          <p:cNvPr id="5"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39200" y="1257300"/>
            <a:ext cx="1839337" cy="2286000"/>
          </a:xfrm>
          <a:prstGeom prst="rect">
            <a:avLst/>
          </a:prstGeom>
          <a:noFill/>
          <a:ln w="9525">
            <a:noFill/>
            <a:miter lim="800000"/>
            <a:headEnd/>
            <a:tailEnd/>
          </a:ln>
          <a:effectLst/>
        </p:spPr>
      </p:pic>
    </p:spTree>
    <p:extLst>
      <p:ext uri="{BB962C8B-B14F-4D97-AF65-F5344CB8AC3E}">
        <p14:creationId xmlns:p14="http://schemas.microsoft.com/office/powerpoint/2010/main" val="19173269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4"/>
          <p:cNvSpPr>
            <a:spLocks noGrp="1"/>
          </p:cNvSpPr>
          <p:nvPr>
            <p:ph type="title" idx="4294967295"/>
          </p:nvPr>
        </p:nvSpPr>
        <p:spPr>
          <a:xfrm>
            <a:off x="3048000" y="228599"/>
            <a:ext cx="6096000" cy="921327"/>
          </a:xfrm>
        </p:spPr>
        <p:txBody>
          <a:bodyPr/>
          <a:lstStyle/>
          <a:p>
            <a:pPr algn="ctr"/>
            <a:r>
              <a:rPr lang="en-US" sz="4000" dirty="0"/>
              <a:t>Chrislam?</a:t>
            </a:r>
          </a:p>
        </p:txBody>
      </p:sp>
      <p:pic>
        <p:nvPicPr>
          <p:cNvPr id="2" name="Picture 1">
            <a:extLst>
              <a:ext uri="{FF2B5EF4-FFF2-40B4-BE49-F238E27FC236}">
                <a16:creationId xmlns:a16="http://schemas.microsoft.com/office/drawing/2014/main" id="{E7A52BDD-F50F-4323-8D12-60F86D0D3C20}"/>
              </a:ext>
            </a:extLst>
          </p:cNvPr>
          <p:cNvPicPr>
            <a:picLocks noChangeAspect="1"/>
          </p:cNvPicPr>
          <p:nvPr/>
        </p:nvPicPr>
        <p:blipFill>
          <a:blip r:embed="rId2"/>
          <a:stretch>
            <a:fillRect/>
          </a:stretch>
        </p:blipFill>
        <p:spPr>
          <a:xfrm>
            <a:off x="2187296" y="1066800"/>
            <a:ext cx="7817409" cy="5486400"/>
          </a:xfrm>
          <a:prstGeom prst="rect">
            <a:avLst/>
          </a:prstGeom>
          <a:ln>
            <a:solidFill>
              <a:schemeClr val="tx1"/>
            </a:solid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2. For the Unbeliever</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1295400" y="1143000"/>
            <a:ext cx="7696200" cy="5486400"/>
          </a:xfrm>
        </p:spPr>
        <p:txBody>
          <a:bodyPr/>
          <a:lstStyle/>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A perverted explanation to be offered</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Change in God’s program</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Identification of the Antichrist</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Global governance</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One-world religion</a:t>
            </a:r>
          </a:p>
          <a:p>
            <a:pPr marL="457200" indent="-457200">
              <a:spcBef>
                <a:spcPts val="0"/>
              </a:spcBef>
              <a:spcAft>
                <a:spcPts val="1600"/>
              </a:spcAft>
              <a:buClr>
                <a:srgbClr val="FF99FF"/>
              </a:buClr>
              <a:buSzPct val="100000"/>
              <a:buFont typeface="Wingdings" pitchFamily="2" charset="2"/>
              <a:buAutoNum type="alphaLcPeriod"/>
              <a:defRPr/>
            </a:pPr>
            <a:r>
              <a:rPr lang="en-US" b="1" u="sng" dirty="0">
                <a:solidFill>
                  <a:srgbClr val="FFFFCC"/>
                </a:solidFill>
                <a:cs typeface="Calibri" pitchFamily="34" charset="0"/>
              </a:rPr>
              <a:t>Signs &amp; wonders movement</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The demise of America</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God’s wrath</a:t>
            </a:r>
          </a:p>
        </p:txBody>
      </p:sp>
      <p:pic>
        <p:nvPicPr>
          <p:cNvPr id="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39200" y="3886200"/>
            <a:ext cx="1839337" cy="2286000"/>
          </a:xfrm>
          <a:prstGeom prst="rect">
            <a:avLst/>
          </a:prstGeom>
          <a:noFill/>
          <a:ln w="9525">
            <a:solidFill>
              <a:schemeClr val="tx1"/>
            </a:solidFill>
            <a:miter lim="800000"/>
            <a:headEnd/>
            <a:tailEnd/>
          </a:ln>
        </p:spPr>
      </p:pic>
      <p:pic>
        <p:nvPicPr>
          <p:cNvPr id="5"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39200" y="1257300"/>
            <a:ext cx="1839337" cy="2286000"/>
          </a:xfrm>
          <a:prstGeom prst="rect">
            <a:avLst/>
          </a:prstGeom>
          <a:noFill/>
          <a:ln w="9525">
            <a:noFill/>
            <a:miter lim="800000"/>
            <a:headEnd/>
            <a:tailEnd/>
          </a:ln>
          <a:effectLst/>
        </p:spPr>
      </p:pic>
    </p:spTree>
    <p:extLst>
      <p:ext uri="{BB962C8B-B14F-4D97-AF65-F5344CB8AC3E}">
        <p14:creationId xmlns:p14="http://schemas.microsoft.com/office/powerpoint/2010/main" val="35448761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0AE346-3F8A-4486-999E-77ABD7DE971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21507" name="Rectangle 3"/>
          <p:cNvSpPr>
            <a:spLocks noGrp="1" noChangeArrowheads="1"/>
          </p:cNvSpPr>
          <p:nvPr>
            <p:ph idx="1"/>
          </p:nvPr>
        </p:nvSpPr>
        <p:spPr>
          <a:xfrm>
            <a:off x="609600" y="0"/>
            <a:ext cx="10972800" cy="3048000"/>
          </a:xfrm>
        </p:spPr>
        <p:txBody>
          <a:bodyPr/>
          <a:lstStyle/>
          <a:p>
            <a:pPr marL="0" indent="0" algn="ctr">
              <a:spcBef>
                <a:spcPct val="0"/>
              </a:spcBef>
              <a:spcAft>
                <a:spcPts val="1200"/>
              </a:spcAft>
              <a:buClr>
                <a:schemeClr val="tx1"/>
              </a:buClr>
              <a:buNone/>
              <a:defRPr/>
            </a:pPr>
            <a:r>
              <a:rPr lang="en-US" sz="4000" kern="1200" dirty="0">
                <a:solidFill>
                  <a:schemeClr val="tx2"/>
                </a:solidFill>
                <a:ea typeface="+mj-ea"/>
                <a:cs typeface="Calibri" panose="020F0502020204030204" pitchFamily="34" charset="0"/>
              </a:rPr>
              <a:t>2 Thessalonians 2:9</a:t>
            </a:r>
          </a:p>
          <a:p>
            <a:pPr marL="0" indent="0" algn="just" eaLnBrk="1" hangingPunct="1">
              <a:spcBef>
                <a:spcPts val="0"/>
              </a:spcBef>
              <a:buNone/>
            </a:pPr>
            <a:r>
              <a:rPr lang="en-US" sz="3600" dirty="0">
                <a:cs typeface="Calibri" panose="020F0502020204030204" pitchFamily="34" charset="0"/>
              </a:rPr>
              <a:t>“that is, the one whose coming is in accord with the activity of Satan, with all </a:t>
            </a:r>
            <a:r>
              <a:rPr lang="en-US" sz="3600" b="1" u="sng" dirty="0">
                <a:solidFill>
                  <a:srgbClr val="FFFFCC"/>
                </a:solidFill>
                <a:cs typeface="Calibri" panose="020F0502020204030204" pitchFamily="34" charset="0"/>
              </a:rPr>
              <a:t>power</a:t>
            </a:r>
            <a:r>
              <a:rPr lang="en-US" sz="3600" dirty="0">
                <a:cs typeface="Calibri" panose="020F0502020204030204" pitchFamily="34" charset="0"/>
              </a:rPr>
              <a:t> and </a:t>
            </a:r>
            <a:r>
              <a:rPr lang="en-US" sz="3600" b="1" u="sng" dirty="0">
                <a:solidFill>
                  <a:srgbClr val="FFFFCC"/>
                </a:solidFill>
                <a:cs typeface="Calibri" panose="020F0502020204030204" pitchFamily="34" charset="0"/>
              </a:rPr>
              <a:t>signs</a:t>
            </a:r>
            <a:r>
              <a:rPr lang="en-US" sz="3600" dirty="0">
                <a:cs typeface="Calibri" panose="020F0502020204030204" pitchFamily="34" charset="0"/>
              </a:rPr>
              <a:t> and false </a:t>
            </a:r>
            <a:r>
              <a:rPr lang="en-US" sz="3600" b="1" u="sng" dirty="0">
                <a:solidFill>
                  <a:srgbClr val="FFFFCC"/>
                </a:solidFill>
                <a:cs typeface="Calibri" panose="020F0502020204030204" pitchFamily="34" charset="0"/>
              </a:rPr>
              <a:t>wonders</a:t>
            </a:r>
            <a:r>
              <a:rPr lang="en-US" sz="3600" dirty="0">
                <a:cs typeface="Calibri" panose="020F0502020204030204" pitchFamily="34" charset="0"/>
              </a:rPr>
              <a:t>.”</a:t>
            </a:r>
          </a:p>
        </p:txBody>
      </p:sp>
      <p:pic>
        <p:nvPicPr>
          <p:cNvPr id="7" name="Picture 8">
            <a:extLst>
              <a:ext uri="{FF2B5EF4-FFF2-40B4-BE49-F238E27FC236}">
                <a16:creationId xmlns:a16="http://schemas.microsoft.com/office/drawing/2014/main" id="{5B3882CD-D3A8-4766-9E69-18D046EAD20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77940" y="2788920"/>
            <a:ext cx="2836120" cy="201168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565362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1938328099"/>
              </p:ext>
            </p:extLst>
          </p:nvPr>
        </p:nvGraphicFramePr>
        <p:xfrm>
          <a:off x="1066800" y="724394"/>
          <a:ext cx="10058400" cy="5409212"/>
        </p:xfrm>
        <a:graphic>
          <a:graphicData uri="http://schemas.openxmlformats.org/drawingml/2006/table">
            <a:tbl>
              <a:tblPr firstRow="1" bandRow="1">
                <a:tableStyleId>{5C22544A-7EE6-4342-B048-85BDC9FD1C3A}</a:tableStyleId>
              </a:tblPr>
              <a:tblGrid>
                <a:gridCol w="2514600">
                  <a:extLst>
                    <a:ext uri="{9D8B030D-6E8A-4147-A177-3AD203B41FA5}">
                      <a16:colId xmlns:a16="http://schemas.microsoft.com/office/drawing/2014/main" val="20000"/>
                    </a:ext>
                  </a:extLst>
                </a:gridCol>
                <a:gridCol w="2895600">
                  <a:extLst>
                    <a:ext uri="{9D8B030D-6E8A-4147-A177-3AD203B41FA5}">
                      <a16:colId xmlns:a16="http://schemas.microsoft.com/office/drawing/2014/main" val="20001"/>
                    </a:ext>
                  </a:extLst>
                </a:gridCol>
                <a:gridCol w="4648200">
                  <a:extLst>
                    <a:ext uri="{9D8B030D-6E8A-4147-A177-3AD203B41FA5}">
                      <a16:colId xmlns:a16="http://schemas.microsoft.com/office/drawing/2014/main" val="20002"/>
                    </a:ext>
                  </a:extLst>
                </a:gridCol>
              </a:tblGrid>
              <a:tr h="1371600">
                <a:tc gridSpan="3">
                  <a:txBody>
                    <a:bodyPr/>
                    <a:lstStyle/>
                    <a:p>
                      <a:pPr algn="ctr"/>
                      <a:r>
                        <a:rPr kumimoji="0" lang="en-US" sz="4000" b="0" i="0" u="none" strike="noStrike" kern="0" cap="none" spc="0" normalizeH="0" baseline="0" noProof="0" dirty="0">
                          <a:ln>
                            <a:noFill/>
                          </a:ln>
                          <a:solidFill>
                            <a:srgbClr val="00FFFF"/>
                          </a:solidFill>
                          <a:effectLst/>
                          <a:uLnTx/>
                          <a:uFillTx/>
                          <a:latin typeface="Calibri" panose="020F0502020204030204" pitchFamily="34" charset="0"/>
                          <a:ea typeface="+mj-ea"/>
                          <a:cs typeface="+mj-cs"/>
                        </a:rPr>
                        <a:t>Antichrist’s Satanic Miracles</a:t>
                      </a:r>
                    </a:p>
                    <a:p>
                      <a:pPr algn="ctr"/>
                      <a:r>
                        <a:rPr kumimoji="0" lang="en-US" sz="3200" b="0" i="0" u="none" strike="noStrike" kern="0" cap="none" spc="0" normalizeH="0" baseline="0" noProof="0" dirty="0">
                          <a:ln>
                            <a:noFill/>
                          </a:ln>
                          <a:solidFill>
                            <a:schemeClr val="tx1"/>
                          </a:solidFill>
                          <a:effectLst/>
                          <a:uLnTx/>
                          <a:uFillTx/>
                          <a:latin typeface="Calibri" panose="020F0502020204030204" pitchFamily="34" charset="0"/>
                          <a:ea typeface="+mj-ea"/>
                          <a:cs typeface="+mj-cs"/>
                        </a:rPr>
                        <a:t>(2 Thessalonians 2:9)</a:t>
                      </a:r>
                      <a:endParaRPr lang="en-US" sz="3200" u="sng" dirty="0">
                        <a:solidFill>
                          <a:schemeClr val="tx1"/>
                        </a:solidFill>
                        <a:latin typeface="Calibri" panose="020F0502020204030204" pitchFamily="34" charset="0"/>
                      </a:endParaRPr>
                    </a:p>
                  </a:txBody>
                  <a:tcPr anchor="ctr">
                    <a:solidFill>
                      <a:schemeClr val="bg2"/>
                    </a:solidFill>
                  </a:tcPr>
                </a:tc>
                <a:tc hMerge="1">
                  <a:txBody>
                    <a:bodyPr/>
                    <a:lstStyle/>
                    <a:p>
                      <a:endParaRPr lang="en-US" sz="3200" u="sng" dirty="0">
                        <a:latin typeface="Calibri" panose="020F0502020204030204" pitchFamily="34" charset="0"/>
                      </a:endParaRPr>
                    </a:p>
                  </a:txBody>
                  <a:tcPr/>
                </a:tc>
                <a:tc hMerge="1">
                  <a:txBody>
                    <a:bodyPr/>
                    <a:lstStyle/>
                    <a:p>
                      <a:endParaRPr lang="en-US" sz="3200" u="sng" dirty="0">
                        <a:latin typeface="Calibri" panose="020F0502020204030204" pitchFamily="34" charset="0"/>
                      </a:endParaRPr>
                    </a:p>
                  </a:txBody>
                  <a:tcPr/>
                </a:tc>
                <a:extLst>
                  <a:ext uri="{0D108BD9-81ED-4DB2-BD59-A6C34878D82A}">
                    <a16:rowId xmlns:a16="http://schemas.microsoft.com/office/drawing/2014/main" val="73751821"/>
                  </a:ext>
                </a:extLst>
              </a:tr>
              <a:tr h="1009403">
                <a:tc>
                  <a:txBody>
                    <a:bodyPr/>
                    <a:lstStyle/>
                    <a:p>
                      <a:pPr algn="ctr"/>
                      <a:r>
                        <a:rPr lang="en-US" sz="3200" b="1" u="none" dirty="0">
                          <a:solidFill>
                            <a:srgbClr val="C00000"/>
                          </a:solidFill>
                          <a:latin typeface="Calibri" panose="020F0502020204030204" pitchFamily="34" charset="0"/>
                        </a:rPr>
                        <a:t>MIRACLE</a:t>
                      </a:r>
                    </a:p>
                  </a:txBody>
                  <a:tcPr anchor="ctr"/>
                </a:tc>
                <a:tc>
                  <a:txBody>
                    <a:bodyPr/>
                    <a:lstStyle/>
                    <a:p>
                      <a:pPr algn="ctr"/>
                      <a:r>
                        <a:rPr lang="en-US" sz="3200" b="1" u="none" dirty="0">
                          <a:solidFill>
                            <a:srgbClr val="0000CC"/>
                          </a:solidFill>
                          <a:latin typeface="Calibri" panose="020F0502020204030204" pitchFamily="34" charset="0"/>
                        </a:rPr>
                        <a:t>GREEK</a:t>
                      </a:r>
                    </a:p>
                  </a:txBody>
                  <a:tcPr anchor="ctr"/>
                </a:tc>
                <a:tc>
                  <a:txBody>
                    <a:bodyPr/>
                    <a:lstStyle/>
                    <a:p>
                      <a:pPr algn="ctr"/>
                      <a:r>
                        <a:rPr lang="en-US" sz="3200" b="1" u="none" dirty="0">
                          <a:solidFill>
                            <a:srgbClr val="006600"/>
                          </a:solidFill>
                          <a:latin typeface="Calibri" panose="020F0502020204030204" pitchFamily="34" charset="0"/>
                        </a:rPr>
                        <a:t>CHRIST’S MINISTRY</a:t>
                      </a:r>
                    </a:p>
                  </a:txBody>
                  <a:tcPr anchor="ctr"/>
                </a:tc>
                <a:extLst>
                  <a:ext uri="{0D108BD9-81ED-4DB2-BD59-A6C34878D82A}">
                    <a16:rowId xmlns:a16="http://schemas.microsoft.com/office/drawing/2014/main" val="10000"/>
                  </a:ext>
                </a:extLst>
              </a:tr>
              <a:tr h="1009403">
                <a:tc>
                  <a:txBody>
                    <a:bodyPr/>
                    <a:lstStyle/>
                    <a:p>
                      <a:pPr algn="ctr"/>
                      <a:r>
                        <a:rPr lang="en-US" sz="3200" b="1" dirty="0">
                          <a:solidFill>
                            <a:srgbClr val="C00000"/>
                          </a:solidFill>
                          <a:latin typeface="Calibri" panose="020F0502020204030204" pitchFamily="34" charset="0"/>
                        </a:rPr>
                        <a:t>Powers</a:t>
                      </a:r>
                      <a:endParaRPr lang="en-US" sz="3200" b="1" dirty="0">
                        <a:solidFill>
                          <a:srgbClr val="C00000"/>
                        </a:solidFill>
                      </a:endParaRPr>
                    </a:p>
                  </a:txBody>
                  <a:tcPr anchor="ctr"/>
                </a:tc>
                <a:tc>
                  <a:txBody>
                    <a:bodyPr/>
                    <a:lstStyle/>
                    <a:p>
                      <a:pPr algn="ctr"/>
                      <a:r>
                        <a:rPr lang="en-US" sz="3200" b="1" i="1" dirty="0">
                          <a:solidFill>
                            <a:srgbClr val="0000CC"/>
                          </a:solidFill>
                          <a:latin typeface="Calibri" panose="020F0502020204030204" pitchFamily="34" charset="0"/>
                        </a:rPr>
                        <a:t>Dynamis</a:t>
                      </a:r>
                    </a:p>
                  </a:txBody>
                  <a:tcPr anchor="ctr"/>
                </a:tc>
                <a:tc>
                  <a:txBody>
                    <a:bodyPr/>
                    <a:lstStyle/>
                    <a:p>
                      <a:pPr algn="ctr"/>
                      <a:r>
                        <a:rPr lang="en-US" sz="3200" b="1" dirty="0">
                          <a:solidFill>
                            <a:srgbClr val="006600"/>
                          </a:solidFill>
                          <a:latin typeface="Calibri" panose="020F0502020204030204" pitchFamily="34" charset="0"/>
                        </a:rPr>
                        <a:t>Matt. 11:20</a:t>
                      </a:r>
                    </a:p>
                  </a:txBody>
                  <a:tcPr anchor="ctr"/>
                </a:tc>
                <a:extLst>
                  <a:ext uri="{0D108BD9-81ED-4DB2-BD59-A6C34878D82A}">
                    <a16:rowId xmlns:a16="http://schemas.microsoft.com/office/drawing/2014/main" val="10001"/>
                  </a:ext>
                </a:extLst>
              </a:tr>
              <a:tr h="1009403">
                <a:tc>
                  <a:txBody>
                    <a:bodyPr/>
                    <a:lstStyle/>
                    <a:p>
                      <a:pPr algn="ctr"/>
                      <a:r>
                        <a:rPr lang="en-US" sz="3200" b="1" dirty="0">
                          <a:solidFill>
                            <a:srgbClr val="C00000"/>
                          </a:solidFill>
                          <a:latin typeface="Calibri" panose="020F0502020204030204" pitchFamily="34" charset="0"/>
                        </a:rPr>
                        <a:t>Signs</a:t>
                      </a:r>
                    </a:p>
                  </a:txBody>
                  <a:tcPr anchor="ctr"/>
                </a:tc>
                <a:tc>
                  <a:txBody>
                    <a:bodyPr/>
                    <a:lstStyle/>
                    <a:p>
                      <a:pPr algn="ctr"/>
                      <a:r>
                        <a:rPr lang="en-US" sz="3200" b="1" i="1" dirty="0">
                          <a:solidFill>
                            <a:srgbClr val="0000CC"/>
                          </a:solidFill>
                          <a:latin typeface="Calibri" panose="020F0502020204030204" pitchFamily="34" charset="0"/>
                        </a:rPr>
                        <a:t>Semēion</a:t>
                      </a:r>
                    </a:p>
                  </a:txBody>
                  <a:tcPr anchor="ctr"/>
                </a:tc>
                <a:tc>
                  <a:txBody>
                    <a:bodyPr/>
                    <a:lstStyle/>
                    <a:p>
                      <a:pPr algn="ctr"/>
                      <a:r>
                        <a:rPr lang="en-US" sz="3200" b="1" dirty="0">
                          <a:solidFill>
                            <a:srgbClr val="006600"/>
                          </a:solidFill>
                          <a:latin typeface="Calibri" panose="020F0502020204030204" pitchFamily="34" charset="0"/>
                        </a:rPr>
                        <a:t>John 20:30</a:t>
                      </a:r>
                    </a:p>
                  </a:txBody>
                  <a:tcPr anchor="ctr"/>
                </a:tc>
                <a:extLst>
                  <a:ext uri="{0D108BD9-81ED-4DB2-BD59-A6C34878D82A}">
                    <a16:rowId xmlns:a16="http://schemas.microsoft.com/office/drawing/2014/main" val="10002"/>
                  </a:ext>
                </a:extLst>
              </a:tr>
              <a:tr h="1009403">
                <a:tc>
                  <a:txBody>
                    <a:bodyPr/>
                    <a:lstStyle/>
                    <a:p>
                      <a:pPr algn="ctr"/>
                      <a:r>
                        <a:rPr lang="en-US" sz="3200" b="1" dirty="0">
                          <a:solidFill>
                            <a:srgbClr val="C00000"/>
                          </a:solidFill>
                          <a:latin typeface="Calibri" panose="020F0502020204030204" pitchFamily="34" charset="0"/>
                        </a:rPr>
                        <a:t>Wonders</a:t>
                      </a:r>
                    </a:p>
                  </a:txBody>
                  <a:tcPr anchor="ctr"/>
                </a:tc>
                <a:tc>
                  <a:txBody>
                    <a:bodyPr/>
                    <a:lstStyle/>
                    <a:p>
                      <a:pPr algn="ctr"/>
                      <a:r>
                        <a:rPr lang="en-US" sz="3200" b="1" i="1" dirty="0">
                          <a:solidFill>
                            <a:srgbClr val="0000CC"/>
                          </a:solidFill>
                          <a:latin typeface="Calibri" panose="020F0502020204030204" pitchFamily="34" charset="0"/>
                        </a:rPr>
                        <a:t>Teras</a:t>
                      </a:r>
                    </a:p>
                  </a:txBody>
                  <a:tcPr anchor="ctr"/>
                </a:tc>
                <a:tc>
                  <a:txBody>
                    <a:bodyPr/>
                    <a:lstStyle/>
                    <a:p>
                      <a:pPr algn="ctr"/>
                      <a:r>
                        <a:rPr lang="en-US" sz="3200" b="1" dirty="0">
                          <a:solidFill>
                            <a:srgbClr val="006600"/>
                          </a:solidFill>
                          <a:latin typeface="Calibri" panose="020F0502020204030204" pitchFamily="34" charset="0"/>
                        </a:rPr>
                        <a:t>Acts 2:22</a:t>
                      </a:r>
                    </a:p>
                  </a:txBody>
                  <a:tcPr anchor="ctr"/>
                </a:tc>
                <a:extLst>
                  <a:ext uri="{0D108BD9-81ED-4DB2-BD59-A6C34878D82A}">
                    <a16:rowId xmlns:a16="http://schemas.microsoft.com/office/drawing/2014/main" val="10003"/>
                  </a:ext>
                </a:extLst>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2209800" y="228600"/>
            <a:ext cx="7772400" cy="914400"/>
          </a:xfrm>
        </p:spPr>
        <p:txBody>
          <a:bodyPr/>
          <a:lstStyle/>
          <a:p>
            <a:pPr algn="ctr" eaLnBrk="1" hangingPunct="1"/>
            <a:r>
              <a:rPr lang="en-US" sz="3600" dirty="0">
                <a:effectLst>
                  <a:outerShdw blurRad="38100" dist="38100" dir="2700000" algn="tl">
                    <a:srgbClr val="000000">
                      <a:alpha val="43137"/>
                    </a:srgbClr>
                  </a:outerShdw>
                </a:effectLst>
              </a:rPr>
              <a:t>Satanic/Demonic Miracles</a:t>
            </a:r>
          </a:p>
        </p:txBody>
      </p:sp>
      <p:sp>
        <p:nvSpPr>
          <p:cNvPr id="12291" name="Rectangle 3"/>
          <p:cNvSpPr>
            <a:spLocks noGrp="1" noChangeArrowheads="1"/>
          </p:cNvSpPr>
          <p:nvPr>
            <p:ph type="body" idx="1"/>
          </p:nvPr>
        </p:nvSpPr>
        <p:spPr>
          <a:xfrm>
            <a:off x="1066800" y="1143000"/>
            <a:ext cx="5943600" cy="5410200"/>
          </a:xfrm>
        </p:spPr>
        <p:txBody>
          <a:bodyPr/>
          <a:lstStyle/>
          <a:p>
            <a:pPr marL="514350" indent="-514350" eaLnBrk="1" hangingPunct="1">
              <a:spcBef>
                <a:spcPts val="0"/>
              </a:spcBef>
              <a:spcAft>
                <a:spcPts val="1400"/>
              </a:spcAft>
              <a:buSzPct val="100000"/>
              <a:buFont typeface="+mj-lt"/>
              <a:buAutoNum type="arabicPeriod"/>
              <a:defRPr/>
            </a:pPr>
            <a:r>
              <a:rPr lang="en-US" sz="3000" dirty="0">
                <a:effectLst>
                  <a:outerShdw blurRad="38100" dist="38100" dir="2700000" algn="tl">
                    <a:srgbClr val="000000">
                      <a:alpha val="43137"/>
                    </a:srgbClr>
                  </a:outerShdw>
                </a:effectLst>
              </a:rPr>
              <a:t>Exod. 7</a:t>
            </a:r>
            <a:r>
              <a:rPr lang="en-US" sz="3000" dirty="0">
                <a:effectLst>
                  <a:outerShdw blurRad="38100" dist="38100" dir="2700000" algn="tl">
                    <a:srgbClr val="000000">
                      <a:alpha val="43137"/>
                    </a:srgbClr>
                  </a:outerShdw>
                </a:effectLst>
                <a:cs typeface="Calibri" panose="020F0502020204030204" pitchFamily="34" charset="0"/>
              </a:rPr>
              <a:t>–8</a:t>
            </a:r>
          </a:p>
          <a:p>
            <a:pPr marL="514350" indent="-514350" eaLnBrk="1" hangingPunct="1">
              <a:spcBef>
                <a:spcPts val="0"/>
              </a:spcBef>
              <a:spcAft>
                <a:spcPts val="14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Deut. 13:1-3</a:t>
            </a:r>
          </a:p>
          <a:p>
            <a:pPr marL="514350" indent="-514350" eaLnBrk="1" hangingPunct="1">
              <a:spcBef>
                <a:spcPts val="0"/>
              </a:spcBef>
              <a:spcAft>
                <a:spcPts val="14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Job 1:12-19; 2:7-8</a:t>
            </a:r>
          </a:p>
          <a:p>
            <a:pPr marL="514350" indent="-514350" eaLnBrk="1" hangingPunct="1">
              <a:spcBef>
                <a:spcPts val="0"/>
              </a:spcBef>
              <a:spcAft>
                <a:spcPts val="14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1 Sam. 28?</a:t>
            </a:r>
          </a:p>
          <a:p>
            <a:pPr marL="514350" indent="-514350" eaLnBrk="1" hangingPunct="1">
              <a:spcBef>
                <a:spcPts val="0"/>
              </a:spcBef>
              <a:spcAft>
                <a:spcPts val="14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Matt. 7:21-23; 24:24</a:t>
            </a:r>
          </a:p>
          <a:p>
            <a:pPr marL="514350" indent="-514350" eaLnBrk="1" hangingPunct="1">
              <a:spcBef>
                <a:spcPts val="0"/>
              </a:spcBef>
              <a:spcAft>
                <a:spcPts val="14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Acts 8:9; 16:16</a:t>
            </a:r>
          </a:p>
          <a:p>
            <a:pPr marL="514350" indent="-514350" eaLnBrk="1" hangingPunct="1">
              <a:spcBef>
                <a:spcPts val="0"/>
              </a:spcBef>
              <a:spcAft>
                <a:spcPts val="14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Gal. 1:6-9</a:t>
            </a:r>
          </a:p>
          <a:p>
            <a:pPr marL="514350" indent="-514350" eaLnBrk="1" hangingPunct="1">
              <a:spcBef>
                <a:spcPts val="0"/>
              </a:spcBef>
              <a:spcAft>
                <a:spcPts val="14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2 Thess. 2:9</a:t>
            </a:r>
          </a:p>
          <a:p>
            <a:pPr marL="514350" indent="-514350" eaLnBrk="1" hangingPunct="1">
              <a:spcBef>
                <a:spcPts val="0"/>
              </a:spcBef>
              <a:spcAft>
                <a:spcPts val="14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Rev. 13:3, 13, 15; 16:13-14</a:t>
            </a:r>
            <a:endParaRPr lang="en-US" sz="3000"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CA7D62E1-5145-4CBF-8402-3C71610763E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91400" y="1582561"/>
            <a:ext cx="3733800" cy="4308358"/>
          </a:xfrm>
          <a:prstGeom prst="rect">
            <a:avLst/>
          </a:prstGeom>
          <a:ln w="28575">
            <a:solidFill>
              <a:srgbClr val="FF0000"/>
            </a:solid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0AE346-3F8A-4486-999E-77ABD7DE971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21507" name="Rectangle 3"/>
          <p:cNvSpPr>
            <a:spLocks noGrp="1" noChangeArrowheads="1"/>
          </p:cNvSpPr>
          <p:nvPr>
            <p:ph idx="1"/>
          </p:nvPr>
        </p:nvSpPr>
        <p:spPr>
          <a:xfrm>
            <a:off x="609600" y="0"/>
            <a:ext cx="10972800" cy="5105400"/>
          </a:xfrm>
        </p:spPr>
        <p:txBody>
          <a:bodyPr/>
          <a:lstStyle/>
          <a:p>
            <a:pPr marL="0" indent="0" algn="ctr">
              <a:spcBef>
                <a:spcPct val="0"/>
              </a:spcBef>
              <a:spcAft>
                <a:spcPts val="1200"/>
              </a:spcAft>
              <a:buClr>
                <a:schemeClr val="tx1"/>
              </a:buClr>
              <a:buNone/>
              <a:defRPr/>
            </a:pPr>
            <a:r>
              <a:rPr lang="en-US" sz="4000" kern="1200" dirty="0">
                <a:solidFill>
                  <a:schemeClr val="tx2"/>
                </a:solidFill>
                <a:ea typeface="+mj-ea"/>
                <a:cs typeface="Calibri" panose="020F0502020204030204" pitchFamily="34" charset="0"/>
              </a:rPr>
              <a:t>Deuteronomy 13:1-5</a:t>
            </a:r>
          </a:p>
          <a:p>
            <a:pPr marL="0" indent="0" algn="just" eaLnBrk="1" hangingPunct="1">
              <a:spcBef>
                <a:spcPts val="0"/>
              </a:spcBef>
              <a:buNone/>
            </a:pPr>
            <a:r>
              <a:rPr lang="en-US" sz="3400" dirty="0">
                <a:cs typeface="Calibri" panose="020F0502020204030204" pitchFamily="34" charset="0"/>
              </a:rPr>
              <a:t>“</a:t>
            </a:r>
            <a:r>
              <a:rPr lang="en-US" sz="3400" baseline="30000" dirty="0">
                <a:effectLst>
                  <a:outerShdw blurRad="38100" dist="38100" dir="2700000" algn="tl">
                    <a:srgbClr val="000000">
                      <a:alpha val="43137"/>
                    </a:srgbClr>
                  </a:outerShdw>
                </a:effectLst>
                <a:cs typeface="Calibri" panose="020F0502020204030204" pitchFamily="34" charset="0"/>
              </a:rPr>
              <a:t>1 </a:t>
            </a:r>
            <a:r>
              <a:rPr lang="en-US" sz="3400" dirty="0">
                <a:cs typeface="Calibri" panose="020F0502020204030204" pitchFamily="34" charset="0"/>
              </a:rPr>
              <a:t>If a prophet or a dreamer of dreams arises among you and gives you a sign or a wonder, </a:t>
            </a:r>
            <a:r>
              <a:rPr lang="en-US" sz="3400" baseline="30000" dirty="0">
                <a:effectLst>
                  <a:outerShdw blurRad="38100" dist="38100" dir="2700000" algn="tl">
                    <a:srgbClr val="000000">
                      <a:alpha val="43137"/>
                    </a:srgbClr>
                  </a:outerShdw>
                </a:effectLst>
                <a:cs typeface="Calibri" panose="020F0502020204030204" pitchFamily="34" charset="0"/>
              </a:rPr>
              <a:t>2</a:t>
            </a:r>
            <a:r>
              <a:rPr lang="en-US" sz="3400" dirty="0">
                <a:cs typeface="Calibri" panose="020F0502020204030204" pitchFamily="34" charset="0"/>
              </a:rPr>
              <a:t> and </a:t>
            </a:r>
            <a:r>
              <a:rPr lang="en-US" sz="3400" b="1" u="sng" dirty="0">
                <a:solidFill>
                  <a:srgbClr val="FFFFCC"/>
                </a:solidFill>
                <a:cs typeface="Calibri" panose="020F0502020204030204" pitchFamily="34" charset="0"/>
              </a:rPr>
              <a:t>the sign or the wonder comes true</a:t>
            </a:r>
            <a:r>
              <a:rPr lang="en-US" sz="3400" dirty="0">
                <a:cs typeface="Calibri" panose="020F0502020204030204" pitchFamily="34" charset="0"/>
              </a:rPr>
              <a:t>, concerning which he spoke to you, saying, ‘</a:t>
            </a:r>
            <a:r>
              <a:rPr lang="en-US" sz="3400" b="1" u="sng" dirty="0">
                <a:solidFill>
                  <a:srgbClr val="FFFFCC"/>
                </a:solidFill>
                <a:cs typeface="Calibri" panose="020F0502020204030204" pitchFamily="34" charset="0"/>
              </a:rPr>
              <a:t>Let us go after other gods</a:t>
            </a:r>
            <a:r>
              <a:rPr lang="en-US" sz="3400" dirty="0">
                <a:cs typeface="Calibri" panose="020F0502020204030204" pitchFamily="34" charset="0"/>
              </a:rPr>
              <a:t> (whom you have not known) and let us serve them,’ </a:t>
            </a:r>
            <a:r>
              <a:rPr lang="en-US" sz="3400" baseline="30000" dirty="0">
                <a:effectLst>
                  <a:outerShdw blurRad="38100" dist="38100" dir="2700000" algn="tl">
                    <a:srgbClr val="000000">
                      <a:alpha val="43137"/>
                    </a:srgbClr>
                  </a:outerShdw>
                </a:effectLst>
                <a:cs typeface="Calibri" panose="020F0502020204030204" pitchFamily="34" charset="0"/>
              </a:rPr>
              <a:t>3</a:t>
            </a:r>
            <a:r>
              <a:rPr lang="en-US" sz="3400" dirty="0">
                <a:cs typeface="Calibri" panose="020F0502020204030204" pitchFamily="34" charset="0"/>
              </a:rPr>
              <a:t> you shall not listen to the words of that prophet or that dreamer of dreams; for the Lord your God is testing you to find out if you love the Lord your God with all your heart and with all your soul.”</a:t>
            </a:r>
          </a:p>
        </p:txBody>
      </p:sp>
    </p:spTree>
    <p:extLst>
      <p:ext uri="{BB962C8B-B14F-4D97-AF65-F5344CB8AC3E}">
        <p14:creationId xmlns:p14="http://schemas.microsoft.com/office/powerpoint/2010/main" val="6323154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2209800" y="228600"/>
            <a:ext cx="7772400" cy="762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What is the Rapture?</a:t>
            </a:r>
          </a:p>
        </p:txBody>
      </p:sp>
      <p:sp>
        <p:nvSpPr>
          <p:cNvPr id="32771" name="Rectangle 3"/>
          <p:cNvSpPr>
            <a:spLocks noGrp="1" noChangeArrowheads="1"/>
          </p:cNvSpPr>
          <p:nvPr>
            <p:ph idx="1"/>
          </p:nvPr>
        </p:nvSpPr>
        <p:spPr>
          <a:xfrm>
            <a:off x="1752600" y="990600"/>
            <a:ext cx="8686800" cy="5715000"/>
          </a:xfrm>
        </p:spPr>
        <p:txBody>
          <a:bodyPr/>
          <a:lstStyle/>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An important doctrine</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Distinct from the Second Advent</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Catching away of all living believers (1 Thess 4:17)</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Reunion (1 Thess 4:14-16)</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Resurrection (1 Cor 15:50-54)</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Exemption from death (1 Cor 15:51, 54-56) </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Instantaneous (1 Cor 15:52)</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Mystery (1 Cor 15:51)</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Imminent (1 Cor 15:51; 1 Thess 4:15)</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Traditional doctrine now being recovered</a:t>
            </a:r>
          </a:p>
        </p:txBody>
      </p:sp>
      <p:pic>
        <p:nvPicPr>
          <p:cNvPr id="4" name="Picture 2">
            <a:extLst>
              <a:ext uri="{FF2B5EF4-FFF2-40B4-BE49-F238E27FC236}">
                <a16:creationId xmlns:a16="http://schemas.microsoft.com/office/drawing/2014/main" id="{DDEC3774-7228-4A36-A551-261335795F4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439400" y="762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98770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0AE346-3F8A-4486-999E-77ABD7DE971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21507" name="Rectangle 3"/>
          <p:cNvSpPr>
            <a:spLocks noGrp="1" noChangeArrowheads="1"/>
          </p:cNvSpPr>
          <p:nvPr>
            <p:ph idx="1"/>
          </p:nvPr>
        </p:nvSpPr>
        <p:spPr>
          <a:xfrm>
            <a:off x="609600" y="0"/>
            <a:ext cx="10972800" cy="5410200"/>
          </a:xfrm>
        </p:spPr>
        <p:txBody>
          <a:bodyPr/>
          <a:lstStyle/>
          <a:p>
            <a:pPr marL="0" indent="0" algn="ctr">
              <a:spcBef>
                <a:spcPct val="0"/>
              </a:spcBef>
              <a:spcAft>
                <a:spcPts val="1200"/>
              </a:spcAft>
              <a:buClr>
                <a:schemeClr val="tx1"/>
              </a:buClr>
              <a:buNone/>
              <a:defRPr/>
            </a:pPr>
            <a:r>
              <a:rPr lang="en-US" sz="4000" kern="1200" dirty="0">
                <a:solidFill>
                  <a:schemeClr val="tx2"/>
                </a:solidFill>
                <a:ea typeface="+mj-ea"/>
                <a:cs typeface="Calibri" panose="020F0502020204030204" pitchFamily="34" charset="0"/>
              </a:rPr>
              <a:t>Deuteronomy 13:1-5</a:t>
            </a:r>
          </a:p>
          <a:p>
            <a:pPr marL="0" marR="0" indent="0" algn="just">
              <a:spcBef>
                <a:spcPts val="0"/>
              </a:spcBef>
              <a:spcAft>
                <a:spcPts val="1000"/>
              </a:spcAft>
              <a:buNone/>
            </a:pPr>
            <a:r>
              <a:rPr lang="en-US" sz="3350" u="none" strike="noStrike" baseline="30000" dirty="0">
                <a:effectLst>
                  <a:outerShdw blurRad="38100" dist="38100" dir="2700000" algn="tl">
                    <a:srgbClr val="000000">
                      <a:alpha val="43137"/>
                    </a:srgbClr>
                  </a:outerShdw>
                </a:effectLst>
                <a:latin typeface="Calibri" panose="020F0502020204030204" pitchFamily="34" charset="0"/>
              </a:rPr>
              <a:t>4</a:t>
            </a:r>
            <a:r>
              <a:rPr lang="en-US" sz="3350" u="none" strike="noStrike" dirty="0">
                <a:effectLst>
                  <a:outerShdw blurRad="38100" dist="38100" dir="2700000" algn="tl">
                    <a:srgbClr val="000000">
                      <a:alpha val="43137"/>
                    </a:srgbClr>
                  </a:outerShdw>
                </a:effectLst>
                <a:latin typeface="Calibri" panose="020F0502020204030204" pitchFamily="34" charset="0"/>
              </a:rPr>
              <a:t> </a:t>
            </a:r>
            <a:r>
              <a:rPr lang="en-US" sz="3350" dirty="0">
                <a:effectLst>
                  <a:outerShdw blurRad="38100" dist="38100" dir="2700000" algn="tl">
                    <a:srgbClr val="000000">
                      <a:alpha val="43137"/>
                    </a:srgbClr>
                  </a:outerShdw>
                </a:effectLst>
                <a:latin typeface="Calibri" panose="020F0502020204030204" pitchFamily="34" charset="0"/>
              </a:rPr>
              <a:t>“You shall follow the </a:t>
            </a:r>
            <a:r>
              <a:rPr lang="en-US" sz="3350" cap="small" dirty="0">
                <a:effectLst>
                  <a:outerShdw blurRad="38100" dist="38100" dir="2700000" algn="tl">
                    <a:srgbClr val="000000">
                      <a:alpha val="43137"/>
                    </a:srgbClr>
                  </a:outerShdw>
                </a:effectLst>
                <a:latin typeface="Calibri" panose="020F0502020204030204" pitchFamily="34" charset="0"/>
              </a:rPr>
              <a:t>Lord</a:t>
            </a:r>
            <a:r>
              <a:rPr lang="en-US" sz="3350" dirty="0">
                <a:effectLst>
                  <a:outerShdw blurRad="38100" dist="38100" dir="2700000" algn="tl">
                    <a:srgbClr val="000000">
                      <a:alpha val="43137"/>
                    </a:srgbClr>
                  </a:outerShdw>
                </a:effectLst>
                <a:latin typeface="Calibri" panose="020F0502020204030204" pitchFamily="34" charset="0"/>
              </a:rPr>
              <a:t> your God and fear Him; and you shall keep His commandments, listen to His voice, serve Him, and cling to Him. </a:t>
            </a:r>
            <a:r>
              <a:rPr lang="en-US" sz="3350" u="none" strike="noStrike" baseline="30000" dirty="0">
                <a:effectLst>
                  <a:outerShdw blurRad="38100" dist="38100" dir="2700000" algn="tl">
                    <a:srgbClr val="000000">
                      <a:alpha val="43137"/>
                    </a:srgbClr>
                  </a:outerShdw>
                </a:effectLst>
                <a:latin typeface="Calibri" panose="020F0502020204030204" pitchFamily="34" charset="0"/>
              </a:rPr>
              <a:t>5</a:t>
            </a:r>
            <a:r>
              <a:rPr lang="en-US" sz="3350" u="none" strike="noStrike" dirty="0">
                <a:effectLst>
                  <a:outerShdw blurRad="38100" dist="38100" dir="2700000" algn="tl">
                    <a:srgbClr val="000000">
                      <a:alpha val="43137"/>
                    </a:srgbClr>
                  </a:outerShdw>
                </a:effectLst>
                <a:latin typeface="Calibri" panose="020F0502020204030204" pitchFamily="34" charset="0"/>
              </a:rPr>
              <a:t> </a:t>
            </a:r>
            <a:r>
              <a:rPr lang="en-US" sz="3350" dirty="0">
                <a:effectLst>
                  <a:outerShdw blurRad="38100" dist="38100" dir="2700000" algn="tl">
                    <a:srgbClr val="000000">
                      <a:alpha val="43137"/>
                    </a:srgbClr>
                  </a:outerShdw>
                </a:effectLst>
                <a:latin typeface="Calibri" panose="020F0502020204030204" pitchFamily="34" charset="0"/>
              </a:rPr>
              <a:t>“But that prophet or that dreamer of dreams shall be put to death, because he has counseled rebellion against the </a:t>
            </a:r>
            <a:r>
              <a:rPr lang="en-US" sz="3350" cap="small" dirty="0">
                <a:effectLst>
                  <a:outerShdw blurRad="38100" dist="38100" dir="2700000" algn="tl">
                    <a:srgbClr val="000000">
                      <a:alpha val="43137"/>
                    </a:srgbClr>
                  </a:outerShdw>
                </a:effectLst>
                <a:latin typeface="Calibri" panose="020F0502020204030204" pitchFamily="34" charset="0"/>
              </a:rPr>
              <a:t>Lord</a:t>
            </a:r>
            <a:r>
              <a:rPr lang="en-US" sz="3350" dirty="0">
                <a:effectLst>
                  <a:outerShdw blurRad="38100" dist="38100" dir="2700000" algn="tl">
                    <a:srgbClr val="000000">
                      <a:alpha val="43137"/>
                    </a:srgbClr>
                  </a:outerShdw>
                </a:effectLst>
                <a:latin typeface="Calibri" panose="020F0502020204030204" pitchFamily="34" charset="0"/>
              </a:rPr>
              <a:t> your God who brought you from the land of Egypt and redeemed you from the house of slavery, to seduce you from the way in which the </a:t>
            </a:r>
            <a:r>
              <a:rPr lang="en-US" sz="3350" cap="small" dirty="0">
                <a:effectLst>
                  <a:outerShdw blurRad="38100" dist="38100" dir="2700000" algn="tl">
                    <a:srgbClr val="000000">
                      <a:alpha val="43137"/>
                    </a:srgbClr>
                  </a:outerShdw>
                </a:effectLst>
                <a:latin typeface="Calibri" panose="020F0502020204030204" pitchFamily="34" charset="0"/>
              </a:rPr>
              <a:t>Lord</a:t>
            </a:r>
            <a:r>
              <a:rPr lang="en-US" sz="3350" dirty="0">
                <a:effectLst>
                  <a:outerShdw blurRad="38100" dist="38100" dir="2700000" algn="tl">
                    <a:srgbClr val="000000">
                      <a:alpha val="43137"/>
                    </a:srgbClr>
                  </a:outerShdw>
                </a:effectLst>
                <a:latin typeface="Calibri" panose="020F0502020204030204" pitchFamily="34" charset="0"/>
              </a:rPr>
              <a:t> your God commanded you to walk. So you shall purge the evil from among you. </a:t>
            </a:r>
          </a:p>
        </p:txBody>
      </p:sp>
    </p:spTree>
    <p:extLst>
      <p:ext uri="{BB962C8B-B14F-4D97-AF65-F5344CB8AC3E}">
        <p14:creationId xmlns:p14="http://schemas.microsoft.com/office/powerpoint/2010/main" val="41627304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0AE346-3F8A-4486-999E-77ABD7DE971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21507" name="Rectangle 3"/>
          <p:cNvSpPr>
            <a:spLocks noGrp="1" noChangeArrowheads="1"/>
          </p:cNvSpPr>
          <p:nvPr>
            <p:ph idx="1"/>
          </p:nvPr>
        </p:nvSpPr>
        <p:spPr>
          <a:xfrm>
            <a:off x="609600" y="0"/>
            <a:ext cx="10972800" cy="3048000"/>
          </a:xfrm>
        </p:spPr>
        <p:txBody>
          <a:bodyPr/>
          <a:lstStyle/>
          <a:p>
            <a:pPr marL="0" indent="0" algn="ctr">
              <a:spcBef>
                <a:spcPct val="0"/>
              </a:spcBef>
              <a:spcAft>
                <a:spcPts val="1200"/>
              </a:spcAft>
              <a:buClr>
                <a:schemeClr val="tx1"/>
              </a:buClr>
              <a:buNone/>
              <a:defRPr/>
            </a:pPr>
            <a:r>
              <a:rPr lang="en-US" sz="4000" kern="1200" dirty="0">
                <a:solidFill>
                  <a:schemeClr val="tx2"/>
                </a:solidFill>
                <a:ea typeface="+mj-ea"/>
                <a:cs typeface="Calibri" panose="020F0502020204030204" pitchFamily="34" charset="0"/>
              </a:rPr>
              <a:t>Galatians 1:6-9</a:t>
            </a:r>
          </a:p>
          <a:p>
            <a:pPr marL="0" indent="0" algn="just" eaLnBrk="1" hangingPunct="1">
              <a:spcBef>
                <a:spcPts val="0"/>
              </a:spcBef>
              <a:buNone/>
            </a:pPr>
            <a:r>
              <a:rPr lang="en-US" sz="3250" dirty="0">
                <a:cs typeface="Calibri" panose="020F0502020204030204" pitchFamily="34" charset="0"/>
              </a:rPr>
              <a:t>“</a:t>
            </a:r>
            <a:r>
              <a:rPr lang="en-US" sz="3250" baseline="30000" dirty="0">
                <a:effectLst>
                  <a:outerShdw blurRad="38100" dist="38100" dir="2700000" algn="tl">
                    <a:srgbClr val="000000">
                      <a:alpha val="43137"/>
                    </a:srgbClr>
                  </a:outerShdw>
                </a:effectLst>
                <a:cs typeface="Calibri" panose="020F0502020204030204" pitchFamily="34" charset="0"/>
              </a:rPr>
              <a:t>6</a:t>
            </a:r>
            <a:r>
              <a:rPr lang="en-US" sz="3250" dirty="0">
                <a:cs typeface="Calibri" panose="020F0502020204030204" pitchFamily="34" charset="0"/>
              </a:rPr>
              <a:t> I am amazed that you are so quickly deserting Him who called you by the grace of Christ, for a different gospel; </a:t>
            </a:r>
            <a:r>
              <a:rPr lang="en-US" sz="3250" baseline="30000" dirty="0">
                <a:effectLst>
                  <a:outerShdw blurRad="38100" dist="38100" dir="2700000" algn="tl">
                    <a:srgbClr val="000000">
                      <a:alpha val="43137"/>
                    </a:srgbClr>
                  </a:outerShdw>
                </a:effectLst>
                <a:cs typeface="Calibri" panose="020F0502020204030204" pitchFamily="34" charset="0"/>
              </a:rPr>
              <a:t>7</a:t>
            </a:r>
            <a:r>
              <a:rPr lang="en-US" sz="3250" dirty="0">
                <a:cs typeface="Calibri" panose="020F0502020204030204" pitchFamily="34" charset="0"/>
              </a:rPr>
              <a:t> which is really not another; only there are some who are disturbing you and want to distort the gospel of Christ. </a:t>
            </a:r>
            <a:r>
              <a:rPr lang="en-US" sz="3250" baseline="30000" dirty="0">
                <a:effectLst>
                  <a:outerShdw blurRad="38100" dist="38100" dir="2700000" algn="tl">
                    <a:srgbClr val="000000">
                      <a:alpha val="43137"/>
                    </a:srgbClr>
                  </a:outerShdw>
                </a:effectLst>
                <a:cs typeface="Calibri" panose="020F0502020204030204" pitchFamily="34" charset="0"/>
              </a:rPr>
              <a:t>8</a:t>
            </a:r>
            <a:r>
              <a:rPr lang="en-US" sz="3250" dirty="0">
                <a:cs typeface="Calibri" panose="020F0502020204030204" pitchFamily="34" charset="0"/>
              </a:rPr>
              <a:t> But even if we, </a:t>
            </a:r>
            <a:r>
              <a:rPr lang="en-US" sz="3250" b="1" u="sng" dirty="0">
                <a:solidFill>
                  <a:srgbClr val="FFFFCC"/>
                </a:solidFill>
                <a:cs typeface="Calibri" panose="020F0502020204030204" pitchFamily="34" charset="0"/>
              </a:rPr>
              <a:t>or an angel from heaven</a:t>
            </a:r>
            <a:r>
              <a:rPr lang="en-US" sz="3250" dirty="0">
                <a:cs typeface="Calibri" panose="020F0502020204030204" pitchFamily="34" charset="0"/>
              </a:rPr>
              <a:t>, should preach to you a gospel </a:t>
            </a:r>
            <a:r>
              <a:rPr lang="en-US" sz="3250" b="1" u="sng" dirty="0">
                <a:solidFill>
                  <a:srgbClr val="FFFFCC"/>
                </a:solidFill>
                <a:cs typeface="Calibri" panose="020F0502020204030204" pitchFamily="34" charset="0"/>
              </a:rPr>
              <a:t>contrary to what we have preached to you</a:t>
            </a:r>
            <a:r>
              <a:rPr lang="en-US" sz="3250" dirty="0">
                <a:cs typeface="Calibri" panose="020F0502020204030204" pitchFamily="34" charset="0"/>
              </a:rPr>
              <a:t>, he is to be accursed! </a:t>
            </a:r>
            <a:r>
              <a:rPr lang="en-US" sz="3250" baseline="30000" dirty="0">
                <a:effectLst>
                  <a:outerShdw blurRad="38100" dist="38100" dir="2700000" algn="tl">
                    <a:srgbClr val="000000">
                      <a:alpha val="43137"/>
                    </a:srgbClr>
                  </a:outerShdw>
                </a:effectLst>
                <a:cs typeface="Calibri" panose="020F0502020204030204" pitchFamily="34" charset="0"/>
              </a:rPr>
              <a:t>9</a:t>
            </a:r>
            <a:r>
              <a:rPr lang="en-US" sz="3250" dirty="0">
                <a:cs typeface="Calibri" panose="020F0502020204030204" pitchFamily="34" charset="0"/>
              </a:rPr>
              <a:t> As we have said before, so I say again now, if any man is preaching to you a gospel contrary to what you received, he is to be accursed!”</a:t>
            </a:r>
          </a:p>
        </p:txBody>
      </p:sp>
    </p:spTree>
    <p:extLst>
      <p:ext uri="{BB962C8B-B14F-4D97-AF65-F5344CB8AC3E}">
        <p14:creationId xmlns:p14="http://schemas.microsoft.com/office/powerpoint/2010/main" val="8739282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2. For the Unbeliever</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1295400" y="1143000"/>
            <a:ext cx="7696200" cy="5486400"/>
          </a:xfrm>
        </p:spPr>
        <p:txBody>
          <a:bodyPr/>
          <a:lstStyle/>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A perverted explanation to be offered</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Change in God’s program</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Identification of the Antichrist</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Global governance</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One-world religion</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Signs &amp; wonders movement</a:t>
            </a:r>
          </a:p>
          <a:p>
            <a:pPr marL="457200" indent="-457200">
              <a:spcBef>
                <a:spcPts val="0"/>
              </a:spcBef>
              <a:spcAft>
                <a:spcPts val="1600"/>
              </a:spcAft>
              <a:buClr>
                <a:srgbClr val="FF99FF"/>
              </a:buClr>
              <a:buSzPct val="100000"/>
              <a:buFont typeface="Wingdings" pitchFamily="2" charset="2"/>
              <a:buAutoNum type="alphaLcPeriod"/>
              <a:defRPr/>
            </a:pPr>
            <a:r>
              <a:rPr lang="en-US" b="1" u="sng" dirty="0">
                <a:solidFill>
                  <a:srgbClr val="FFFFCC"/>
                </a:solidFill>
                <a:cs typeface="Calibri" pitchFamily="34" charset="0"/>
              </a:rPr>
              <a:t>The demise of America</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God’s wrath</a:t>
            </a:r>
          </a:p>
        </p:txBody>
      </p:sp>
      <p:pic>
        <p:nvPicPr>
          <p:cNvPr id="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39200" y="3886200"/>
            <a:ext cx="1839337" cy="2286000"/>
          </a:xfrm>
          <a:prstGeom prst="rect">
            <a:avLst/>
          </a:prstGeom>
          <a:noFill/>
          <a:ln w="9525">
            <a:solidFill>
              <a:schemeClr val="tx1"/>
            </a:solidFill>
            <a:miter lim="800000"/>
            <a:headEnd/>
            <a:tailEnd/>
          </a:ln>
        </p:spPr>
      </p:pic>
      <p:pic>
        <p:nvPicPr>
          <p:cNvPr id="5"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39200" y="1257300"/>
            <a:ext cx="1839337" cy="2286000"/>
          </a:xfrm>
          <a:prstGeom prst="rect">
            <a:avLst/>
          </a:prstGeom>
          <a:noFill/>
          <a:ln w="9525">
            <a:noFill/>
            <a:miter lim="800000"/>
            <a:headEnd/>
            <a:tailEnd/>
          </a:ln>
          <a:effectLst/>
        </p:spPr>
      </p:pic>
    </p:spTree>
    <p:extLst>
      <p:ext uri="{BB962C8B-B14F-4D97-AF65-F5344CB8AC3E}">
        <p14:creationId xmlns:p14="http://schemas.microsoft.com/office/powerpoint/2010/main" val="38858828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5109A2-400F-42FF-BDED-C7650B53A37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ACD8DE03-2237-435C-B992-BA986761C4AD}"/>
              </a:ext>
            </a:extLst>
          </p:cNvPr>
          <p:cNvSpPr>
            <a:spLocks noGrp="1"/>
          </p:cNvSpPr>
          <p:nvPr>
            <p:ph idx="1"/>
          </p:nvPr>
        </p:nvSpPr>
        <p:spPr>
          <a:xfrm>
            <a:off x="1524000" y="0"/>
            <a:ext cx="9144000" cy="5105400"/>
          </a:xfrm>
          <a:ln>
            <a:noFill/>
          </a:ln>
        </p:spPr>
        <p:txBody>
          <a:bodyPr/>
          <a:lstStyle/>
          <a:p>
            <a:pPr marL="0" indent="0" algn="ctr" eaLnBrk="1" hangingPunct="1">
              <a:spcBef>
                <a:spcPct val="0"/>
              </a:spcBef>
              <a:spcAft>
                <a:spcPts val="2400"/>
              </a:spcAft>
              <a:buClrTx/>
              <a:buSzTx/>
              <a:buNone/>
            </a:pPr>
            <a:r>
              <a:rPr lang="en-US" altLang="en-US" sz="4000" kern="1200" dirty="0">
                <a:solidFill>
                  <a:srgbClr val="FFFF99"/>
                </a:solidFill>
                <a:effectLst>
                  <a:outerShdw blurRad="38100" dist="38100" dir="2700000" algn="tl">
                    <a:srgbClr val="000000">
                      <a:alpha val="43137"/>
                    </a:srgbClr>
                  </a:outerShdw>
                </a:effectLst>
                <a:cs typeface="Calibri" panose="020F0502020204030204" pitchFamily="34" charset="0"/>
              </a:rPr>
              <a:t>God Blesses His Truth</a:t>
            </a:r>
          </a:p>
          <a:p>
            <a:pPr marL="0" indent="0" algn="ctr" eaLnBrk="1" hangingPunct="1">
              <a:spcBef>
                <a:spcPts val="0"/>
              </a:spcBef>
              <a:spcAft>
                <a:spcPts val="1200"/>
              </a:spcAft>
              <a:buNone/>
              <a:defRPr/>
            </a:pPr>
            <a:r>
              <a:rPr lang="en-US" sz="4000" kern="1200" dirty="0">
                <a:solidFill>
                  <a:srgbClr val="00FFFF"/>
                </a:solidFill>
                <a:effectLst>
                  <a:outerShdw blurRad="38100" dist="38100" dir="2700000" algn="tl">
                    <a:srgbClr val="000000">
                      <a:alpha val="43137"/>
                    </a:srgbClr>
                  </a:outerShdw>
                </a:effectLst>
                <a:cs typeface="Calibri" panose="020F0502020204030204" pitchFamily="34" charset="0"/>
              </a:rPr>
              <a:t>Proverbs 14:34</a:t>
            </a:r>
          </a:p>
          <a:p>
            <a:pPr marL="0" indent="0" algn="just" eaLnBrk="1" hangingPunct="1">
              <a:spcBef>
                <a:spcPts val="0"/>
              </a:spcBef>
              <a:spcAft>
                <a:spcPts val="1200"/>
              </a:spcAft>
              <a:buNone/>
              <a:defRPr/>
            </a:pPr>
            <a:r>
              <a:rPr lang="en-US" sz="3600" dirty="0">
                <a:effectLst>
                  <a:outerShdw blurRad="38100" dist="38100" dir="2700000" algn="tl">
                    <a:srgbClr val="000000">
                      <a:alpha val="43137"/>
                    </a:srgbClr>
                  </a:outerShdw>
                </a:effectLst>
                <a:cs typeface="Calibri" pitchFamily="34" charset="0"/>
              </a:rPr>
              <a:t>“Righteousness exalts a nation, but sin is a reproach to any people.” </a:t>
            </a:r>
          </a:p>
          <a:p>
            <a:pPr marL="0" indent="0" algn="ctr" eaLnBrk="1" hangingPunct="1">
              <a:spcBef>
                <a:spcPts val="0"/>
              </a:spcBef>
              <a:spcAft>
                <a:spcPts val="1200"/>
              </a:spcAft>
              <a:buNone/>
              <a:defRPr/>
            </a:pPr>
            <a:r>
              <a:rPr lang="en-US" sz="4000" kern="1200" dirty="0">
                <a:solidFill>
                  <a:srgbClr val="00FFFF"/>
                </a:solidFill>
                <a:effectLst>
                  <a:outerShdw blurRad="38100" dist="38100" dir="2700000" algn="tl">
                    <a:srgbClr val="000000">
                      <a:alpha val="43137"/>
                    </a:srgbClr>
                  </a:outerShdw>
                </a:effectLst>
                <a:cs typeface="Calibri" panose="020F0502020204030204" pitchFamily="34" charset="0"/>
              </a:rPr>
              <a:t>Ps 33:12</a:t>
            </a:r>
          </a:p>
          <a:p>
            <a:pPr marL="0" indent="0" algn="just" eaLnBrk="1" hangingPunct="1">
              <a:spcBef>
                <a:spcPts val="0"/>
              </a:spcBef>
              <a:spcAft>
                <a:spcPts val="0"/>
              </a:spcAft>
              <a:buNone/>
              <a:defRPr/>
            </a:pPr>
            <a:r>
              <a:rPr lang="en-US" sz="3600" dirty="0">
                <a:effectLst>
                  <a:outerShdw blurRad="38100" dist="38100" dir="2700000" algn="tl">
                    <a:srgbClr val="000000">
                      <a:alpha val="43137"/>
                    </a:srgbClr>
                  </a:outerShdw>
                </a:effectLst>
                <a:cs typeface="Calibri" pitchFamily="34" charset="0"/>
              </a:rPr>
              <a:t>“Blessed is the nation whose God is the Lord.”</a:t>
            </a:r>
          </a:p>
          <a:p>
            <a:pPr marL="0" indent="0" algn="just" eaLnBrk="1" hangingPunct="1">
              <a:spcBef>
                <a:spcPts val="0"/>
              </a:spcBef>
              <a:spcAft>
                <a:spcPts val="1200"/>
              </a:spcAft>
              <a:buNone/>
              <a:defRPr/>
            </a:pPr>
            <a:endParaRPr lang="en-US" sz="3600" dirty="0">
              <a:effectLst>
                <a:outerShdw blurRad="38100" dist="38100" dir="2700000" algn="tl">
                  <a:srgbClr val="000000">
                    <a:alpha val="43137"/>
                  </a:srgbClr>
                </a:outerShdw>
              </a:effectLst>
              <a:cs typeface="Calibri"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905000" y="228600"/>
            <a:ext cx="8534400" cy="914400"/>
          </a:xfrm>
        </p:spPr>
        <p:txBody>
          <a:bodyPr/>
          <a:lstStyle/>
          <a:p>
            <a:pPr algn="ctr" eaLnBrk="1" hangingPunct="1"/>
            <a:r>
              <a:rPr lang="en-US" sz="4000" dirty="0">
                <a:latin typeface="Calibri" pitchFamily="34" charset="0"/>
                <a:ea typeface="Calibri" pitchFamily="34" charset="0"/>
                <a:cs typeface="Calibri" pitchFamily="34" charset="0"/>
              </a:rPr>
              <a:t>America is a “Christian Nation”</a:t>
            </a:r>
          </a:p>
        </p:txBody>
      </p:sp>
      <p:sp>
        <p:nvSpPr>
          <p:cNvPr id="18435" name="Content Placeholder 2"/>
          <p:cNvSpPr>
            <a:spLocks noGrp="1"/>
          </p:cNvSpPr>
          <p:nvPr>
            <p:ph idx="1"/>
          </p:nvPr>
        </p:nvSpPr>
        <p:spPr>
          <a:xfrm>
            <a:off x="609600" y="1295400"/>
            <a:ext cx="7924800" cy="5105400"/>
          </a:xfrm>
          <a:blipFill dpi="0" rotWithShape="1">
            <a:blip r:embed="rId2" cstate="print"/>
            <a:srcRect/>
            <a:tile tx="0" ty="0" sx="100000" sy="100000" flip="none" algn="tl"/>
          </a:blipFill>
        </p:spPr>
        <p:txBody>
          <a:bodyPr/>
          <a:lstStyle/>
          <a:p>
            <a:pPr marL="0" indent="0" algn="just" eaLnBrk="1" hangingPunct="1">
              <a:spcBef>
                <a:spcPts val="1800"/>
              </a:spcBef>
              <a:buNone/>
            </a:pPr>
            <a:r>
              <a:rPr lang="en-US" sz="3000" dirty="0">
                <a:solidFill>
                  <a:schemeClr val="bg2"/>
                </a:solidFill>
                <a:effectLst/>
                <a:latin typeface="Calibri" pitchFamily="34" charset="0"/>
                <a:ea typeface="Calibri" pitchFamily="34" charset="0"/>
                <a:cs typeface="Calibri" pitchFamily="34" charset="0"/>
              </a:rPr>
              <a:t>“</a:t>
            </a:r>
            <a:r>
              <a:rPr lang="en-US" sz="3000" b="1" dirty="0">
                <a:solidFill>
                  <a:schemeClr val="bg2"/>
                </a:solidFill>
                <a:effectLst/>
                <a:latin typeface="Calibri" pitchFamily="34" charset="0"/>
                <a:ea typeface="Calibri" pitchFamily="34" charset="0"/>
                <a:cs typeface="Calibri" pitchFamily="34" charset="0"/>
              </a:rPr>
              <a:t>This is historically true</a:t>
            </a:r>
            <a:r>
              <a:rPr lang="en-US" sz="3000" dirty="0">
                <a:solidFill>
                  <a:schemeClr val="bg2"/>
                </a:solidFill>
                <a:effectLst/>
                <a:latin typeface="Calibri" pitchFamily="34" charset="0"/>
                <a:ea typeface="Calibri" pitchFamily="34" charset="0"/>
                <a:cs typeface="Calibri" pitchFamily="34" charset="0"/>
              </a:rPr>
              <a:t>. From the discovery of this continent to the present hour, there is a single voice making this affirmation… These are not the sayings, declarations of private persons: they are organic utterances; they speak the voice of the entire people…These and many other matters which might be noticed, add a volume of unofficial declarations to the mass of organic utterances that </a:t>
            </a:r>
            <a:r>
              <a:rPr lang="en-US" sz="3000" b="1" u="sng" dirty="0">
                <a:solidFill>
                  <a:schemeClr val="bg2"/>
                </a:solidFill>
                <a:effectLst/>
                <a:latin typeface="Calibri" pitchFamily="34" charset="0"/>
                <a:ea typeface="Calibri" pitchFamily="34" charset="0"/>
                <a:cs typeface="Calibri" pitchFamily="34" charset="0"/>
              </a:rPr>
              <a:t>this is a Christian nation</a:t>
            </a:r>
            <a:r>
              <a:rPr lang="en-US" sz="3000" b="1" dirty="0">
                <a:solidFill>
                  <a:schemeClr val="bg2"/>
                </a:solidFill>
                <a:effectLst/>
                <a:latin typeface="Calibri" pitchFamily="34" charset="0"/>
                <a:ea typeface="Calibri" pitchFamily="34" charset="0"/>
                <a:cs typeface="Calibri" pitchFamily="34" charset="0"/>
              </a:rPr>
              <a:t>.”  </a:t>
            </a:r>
          </a:p>
          <a:p>
            <a:pPr marL="0" indent="0" algn="ctr" eaLnBrk="1" hangingPunct="1">
              <a:spcBef>
                <a:spcPts val="1800"/>
              </a:spcBef>
              <a:buNone/>
            </a:pPr>
            <a:r>
              <a:rPr lang="en-US" sz="1600" b="1" i="1" dirty="0">
                <a:solidFill>
                  <a:schemeClr val="bg2"/>
                </a:solidFill>
                <a:effectLst/>
                <a:latin typeface="Calibri" pitchFamily="34" charset="0"/>
                <a:ea typeface="Calibri" pitchFamily="34" charset="0"/>
                <a:cs typeface="Calibri" pitchFamily="34" charset="0"/>
              </a:rPr>
              <a:t>Church of the Holy Trinity v. U.S</a:t>
            </a:r>
            <a:r>
              <a:rPr lang="en-US" sz="1600" b="1" dirty="0">
                <a:solidFill>
                  <a:schemeClr val="bg2"/>
                </a:solidFill>
                <a:effectLst/>
                <a:latin typeface="Calibri" pitchFamily="34" charset="0"/>
                <a:ea typeface="Calibri" pitchFamily="34" charset="0"/>
                <a:cs typeface="Calibri" pitchFamily="34" charset="0"/>
              </a:rPr>
              <a:t>., 143 U.S. 457, 465, 470-71 (1892)</a:t>
            </a:r>
          </a:p>
        </p:txBody>
      </p:sp>
      <p:pic>
        <p:nvPicPr>
          <p:cNvPr id="18438" name="Picture 6"/>
          <p:cNvPicPr>
            <a:picLocks noChangeAspect="1" noChangeArrowheads="1"/>
          </p:cNvPicPr>
          <p:nvPr/>
        </p:nvPicPr>
        <p:blipFill>
          <a:blip r:embed="rId3" cstate="print"/>
          <a:srcRect/>
          <a:stretch>
            <a:fillRect/>
          </a:stretch>
        </p:blipFill>
        <p:spPr bwMode="auto">
          <a:xfrm>
            <a:off x="8839200" y="1371602"/>
            <a:ext cx="2743200" cy="3708401"/>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HP Desktop\Pictures\Gog-Magog-Map-Final.png"/>
          <p:cNvPicPr>
            <a:picLocks noChangeAspect="1" noChangeArrowheads="1"/>
          </p:cNvPicPr>
          <p:nvPr/>
        </p:nvPicPr>
        <p:blipFill>
          <a:blip r:embed="rId2" cstate="print"/>
          <a:srcRect/>
          <a:stretch>
            <a:fillRect/>
          </a:stretch>
        </p:blipFill>
        <p:spPr bwMode="auto">
          <a:xfrm>
            <a:off x="1681546" y="228600"/>
            <a:ext cx="8828909"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2. For the Unbeliever</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1295400" y="1143000"/>
            <a:ext cx="7696200" cy="5486400"/>
          </a:xfrm>
        </p:spPr>
        <p:txBody>
          <a:bodyPr/>
          <a:lstStyle/>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A perverted explanation to be offered</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Change in God’s program</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Identification of the Antichrist</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Global governance</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One-world religion</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Signs &amp; wonders movement</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The demise of America</a:t>
            </a:r>
          </a:p>
          <a:p>
            <a:pPr marL="457200" indent="-457200">
              <a:spcBef>
                <a:spcPts val="0"/>
              </a:spcBef>
              <a:spcAft>
                <a:spcPts val="1600"/>
              </a:spcAft>
              <a:buClr>
                <a:srgbClr val="FF99FF"/>
              </a:buClr>
              <a:buSzPct val="100000"/>
              <a:buFont typeface="Wingdings" pitchFamily="2" charset="2"/>
              <a:buAutoNum type="alphaLcPeriod"/>
              <a:defRPr/>
            </a:pPr>
            <a:r>
              <a:rPr lang="en-US" b="1" u="sng" dirty="0">
                <a:solidFill>
                  <a:srgbClr val="FFFFCC"/>
                </a:solidFill>
                <a:cs typeface="Calibri" pitchFamily="34" charset="0"/>
              </a:rPr>
              <a:t>God’s wrath</a:t>
            </a:r>
          </a:p>
        </p:txBody>
      </p:sp>
      <p:pic>
        <p:nvPicPr>
          <p:cNvPr id="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39200" y="3886200"/>
            <a:ext cx="1839337" cy="2286000"/>
          </a:xfrm>
          <a:prstGeom prst="rect">
            <a:avLst/>
          </a:prstGeom>
          <a:noFill/>
          <a:ln w="9525">
            <a:solidFill>
              <a:schemeClr val="tx1"/>
            </a:solidFill>
            <a:miter lim="800000"/>
            <a:headEnd/>
            <a:tailEnd/>
          </a:ln>
        </p:spPr>
      </p:pic>
      <p:pic>
        <p:nvPicPr>
          <p:cNvPr id="5"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39200" y="1257300"/>
            <a:ext cx="1839337" cy="2286000"/>
          </a:xfrm>
          <a:prstGeom prst="rect">
            <a:avLst/>
          </a:prstGeom>
          <a:noFill/>
          <a:ln w="9525">
            <a:noFill/>
            <a:miter lim="800000"/>
            <a:headEnd/>
            <a:tailEnd/>
          </a:ln>
          <a:effectLst/>
        </p:spPr>
      </p:pic>
    </p:spTree>
    <p:extLst>
      <p:ext uri="{BB962C8B-B14F-4D97-AF65-F5344CB8AC3E}">
        <p14:creationId xmlns:p14="http://schemas.microsoft.com/office/powerpoint/2010/main" val="38926578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914400" y="228600"/>
            <a:ext cx="10363200" cy="914400"/>
          </a:xfrm>
        </p:spPr>
        <p:txBody>
          <a:bodyPr/>
          <a:lstStyle/>
          <a:p>
            <a:pPr algn="ctr"/>
            <a:r>
              <a:rPr lang="en-US" sz="3600" dirty="0" err="1">
                <a:effectLst>
                  <a:outerShdw blurRad="38100" dist="38100" dir="2700000" algn="tl">
                    <a:srgbClr val="000000">
                      <a:alpha val="43137"/>
                    </a:srgbClr>
                  </a:outerShdw>
                </a:effectLst>
              </a:rPr>
              <a:t>Pretribulationism</a:t>
            </a:r>
            <a:r>
              <a:rPr lang="en-US" sz="3600" dirty="0">
                <a:effectLst>
                  <a:outerShdw blurRad="38100" dist="38100" dir="2700000" algn="tl">
                    <a:srgbClr val="000000">
                      <a:alpha val="43137"/>
                    </a:srgbClr>
                  </a:outerShdw>
                </a:effectLst>
              </a:rPr>
              <a:t> is not Escapism</a:t>
            </a:r>
          </a:p>
        </p:txBody>
      </p:sp>
      <p:sp>
        <p:nvSpPr>
          <p:cNvPr id="24579" name="Rectangle 3"/>
          <p:cNvSpPr>
            <a:spLocks noGrp="1" noChangeArrowheads="1"/>
          </p:cNvSpPr>
          <p:nvPr>
            <p:ph type="body" idx="1"/>
          </p:nvPr>
        </p:nvSpPr>
        <p:spPr>
          <a:xfrm>
            <a:off x="3214423" y="1371601"/>
            <a:ext cx="5763154" cy="2819399"/>
          </a:xfrm>
        </p:spPr>
        <p:txBody>
          <a:bodyPr/>
          <a:lstStyle/>
          <a:p>
            <a:pPr marL="457200" indent="-457200" eaLnBrk="1" hangingPunct="1">
              <a:spcBef>
                <a:spcPts val="0"/>
              </a:spcBef>
              <a:spcAft>
                <a:spcPts val="1800"/>
              </a:spcAft>
              <a:defRPr/>
            </a:pPr>
            <a:r>
              <a:rPr lang="en-US" dirty="0"/>
              <a:t>Trials (John 16:33)</a:t>
            </a:r>
          </a:p>
          <a:p>
            <a:pPr marL="457200" indent="-457200" eaLnBrk="1" hangingPunct="1">
              <a:spcBef>
                <a:spcPts val="0"/>
              </a:spcBef>
              <a:spcAft>
                <a:spcPts val="1800"/>
              </a:spcAft>
              <a:defRPr/>
            </a:pPr>
            <a:r>
              <a:rPr lang="en-US" dirty="0"/>
              <a:t>Man’s wrath (2 Tim 3:12)</a:t>
            </a:r>
          </a:p>
          <a:p>
            <a:pPr marL="457200" indent="-457200" eaLnBrk="1" hangingPunct="1">
              <a:spcBef>
                <a:spcPts val="0"/>
              </a:spcBef>
              <a:spcAft>
                <a:spcPts val="1800"/>
              </a:spcAft>
              <a:defRPr/>
            </a:pPr>
            <a:r>
              <a:rPr lang="en-US" dirty="0"/>
              <a:t>Satan’s wrath (Eph 6:11-12)</a:t>
            </a:r>
          </a:p>
          <a:p>
            <a:pPr marL="457200" indent="-457200" eaLnBrk="1" hangingPunct="1">
              <a:spcBef>
                <a:spcPts val="0"/>
              </a:spcBef>
              <a:spcAft>
                <a:spcPts val="1800"/>
              </a:spcAft>
              <a:defRPr/>
            </a:pPr>
            <a:r>
              <a:rPr lang="en-US" dirty="0"/>
              <a:t>World’s wrath (John 15:18-19)</a:t>
            </a:r>
          </a:p>
        </p:txBody>
      </p:sp>
      <p:pic>
        <p:nvPicPr>
          <p:cNvPr id="6" name="Picture 5">
            <a:extLst>
              <a:ext uri="{FF2B5EF4-FFF2-40B4-BE49-F238E27FC236}">
                <a16:creationId xmlns:a16="http://schemas.microsoft.com/office/drawing/2014/main" id="{4B837DA1-C79C-40B3-B817-D459235425BC}"/>
              </a:ext>
            </a:extLst>
          </p:cNvPr>
          <p:cNvPicPr>
            <a:picLocks noChangeAspect="1"/>
          </p:cNvPicPr>
          <p:nvPr/>
        </p:nvPicPr>
        <p:blipFill>
          <a:blip r:embed="rId2"/>
          <a:stretch>
            <a:fillRect/>
          </a:stretch>
        </p:blipFill>
        <p:spPr>
          <a:xfrm>
            <a:off x="4553579" y="4267200"/>
            <a:ext cx="3084843" cy="2310584"/>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1714500" y="228600"/>
            <a:ext cx="8763000" cy="9144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Promised Exemption from Divine Wrath</a:t>
            </a:r>
          </a:p>
        </p:txBody>
      </p:sp>
      <p:sp>
        <p:nvSpPr>
          <p:cNvPr id="23555" name="Rectangle 3"/>
          <p:cNvSpPr>
            <a:spLocks noGrp="1" noChangeArrowheads="1"/>
          </p:cNvSpPr>
          <p:nvPr>
            <p:ph idx="1"/>
          </p:nvPr>
        </p:nvSpPr>
        <p:spPr>
          <a:xfrm>
            <a:off x="1181100" y="1600201"/>
            <a:ext cx="9829800" cy="2133600"/>
          </a:xfrm>
        </p:spPr>
        <p:txBody>
          <a:bodyPr/>
          <a:lstStyle/>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promise (1 Thess 1:10; 5:9; Rom 5:9; 8:1; Rev 3:10)</a:t>
            </a:r>
          </a:p>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Tribulation = divine wrath (Rev 6:16-17; 11:18; 15:1, 7; 16:1, 19)</a:t>
            </a:r>
          </a:p>
        </p:txBody>
      </p:sp>
      <p:pic>
        <p:nvPicPr>
          <p:cNvPr id="4" name="Picture 3">
            <a:extLst>
              <a:ext uri="{FF2B5EF4-FFF2-40B4-BE49-F238E27FC236}">
                <a16:creationId xmlns:a16="http://schemas.microsoft.com/office/drawing/2014/main" id="{ED767283-BEF4-4FC8-9A04-B81D579E933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37914" y="3949982"/>
            <a:ext cx="5316173" cy="2603218"/>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idx="4294967295"/>
          </p:nvPr>
        </p:nvSpPr>
        <p:spPr>
          <a:xfrm>
            <a:off x="914400" y="228600"/>
            <a:ext cx="10363200" cy="914400"/>
          </a:xfrm>
        </p:spPr>
        <p:txBody>
          <a:bodyPr/>
          <a:lstStyle/>
          <a:p>
            <a:pPr algn="ctr"/>
            <a:r>
              <a:rPr lang="en-US" sz="3600" dirty="0"/>
              <a:t>God’s Role in Redemption (Rev 5)</a:t>
            </a:r>
          </a:p>
        </p:txBody>
      </p:sp>
      <p:sp>
        <p:nvSpPr>
          <p:cNvPr id="56323" name="Rectangle 3"/>
          <p:cNvSpPr>
            <a:spLocks noGrp="1" noChangeArrowheads="1"/>
          </p:cNvSpPr>
          <p:nvPr>
            <p:ph type="body" idx="4294967295"/>
          </p:nvPr>
        </p:nvSpPr>
        <p:spPr>
          <a:xfrm>
            <a:off x="1066800" y="1600200"/>
            <a:ext cx="7848600" cy="4460875"/>
          </a:xfrm>
        </p:spPr>
        <p:txBody>
          <a:bodyPr/>
          <a:lstStyle/>
          <a:p>
            <a:pPr marL="457200" indent="-457200" eaLnBrk="1" hangingPunct="1">
              <a:lnSpc>
                <a:spcPct val="90000"/>
              </a:lnSpc>
              <a:spcBef>
                <a:spcPts val="0"/>
              </a:spcBef>
              <a:spcAft>
                <a:spcPts val="3600"/>
              </a:spcAft>
              <a:defRPr/>
            </a:pPr>
            <a:r>
              <a:rPr lang="en-US" dirty="0"/>
              <a:t>Seven sealed scroll (5:1)</a:t>
            </a:r>
          </a:p>
          <a:p>
            <a:pPr marL="457200" indent="-457200" eaLnBrk="1" hangingPunct="1">
              <a:lnSpc>
                <a:spcPct val="90000"/>
              </a:lnSpc>
              <a:spcBef>
                <a:spcPts val="0"/>
              </a:spcBef>
              <a:spcAft>
                <a:spcPts val="3600"/>
              </a:spcAft>
              <a:defRPr/>
            </a:pPr>
            <a:r>
              <a:rPr lang="en-US" dirty="0"/>
              <a:t>John weeps (5:2-4)</a:t>
            </a:r>
          </a:p>
          <a:p>
            <a:pPr marL="457200" indent="-457200" eaLnBrk="1" hangingPunct="1">
              <a:lnSpc>
                <a:spcPct val="90000"/>
              </a:lnSpc>
              <a:spcBef>
                <a:spcPts val="0"/>
              </a:spcBef>
              <a:spcAft>
                <a:spcPts val="3600"/>
              </a:spcAft>
              <a:defRPr/>
            </a:pPr>
            <a:r>
              <a:rPr lang="en-US" dirty="0"/>
              <a:t>Christ is qualified to open the scroll (5:5-6)</a:t>
            </a:r>
          </a:p>
          <a:p>
            <a:pPr marL="457200" indent="-457200" eaLnBrk="1" hangingPunct="1">
              <a:lnSpc>
                <a:spcPct val="90000"/>
              </a:lnSpc>
              <a:spcBef>
                <a:spcPts val="0"/>
              </a:spcBef>
              <a:spcAft>
                <a:spcPts val="3600"/>
              </a:spcAft>
              <a:defRPr/>
            </a:pPr>
            <a:r>
              <a:rPr lang="en-US" dirty="0"/>
              <a:t>Christ takes the scroll (5:7)</a:t>
            </a:r>
          </a:p>
          <a:p>
            <a:pPr marL="457200" indent="-457200" eaLnBrk="1" hangingPunct="1">
              <a:lnSpc>
                <a:spcPct val="90000"/>
              </a:lnSpc>
              <a:spcBef>
                <a:spcPts val="0"/>
              </a:spcBef>
              <a:spcAft>
                <a:spcPts val="3600"/>
              </a:spcAft>
              <a:defRPr/>
            </a:pPr>
            <a:r>
              <a:rPr lang="en-US" dirty="0"/>
              <a:t>Christ praised by various entities (5:8-14)</a:t>
            </a:r>
          </a:p>
        </p:txBody>
      </p:sp>
      <p:pic>
        <p:nvPicPr>
          <p:cNvPr id="110596" name="Picture 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172575" y="1600200"/>
            <a:ext cx="1933575" cy="22098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209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p>
        </p:txBody>
      </p:sp>
      <p:sp>
        <p:nvSpPr>
          <p:cNvPr id="19459" name="Rectangle 3"/>
          <p:cNvSpPr>
            <a:spLocks noGrp="1" noChangeArrowheads="1"/>
          </p:cNvSpPr>
          <p:nvPr>
            <p:ph idx="1"/>
          </p:nvPr>
        </p:nvSpPr>
        <p:spPr>
          <a:xfrm>
            <a:off x="2370367" y="1600200"/>
            <a:ext cx="7451269" cy="32004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ea typeface="+mj-ea"/>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opposing</a:t>
            </a:r>
            <a:r>
              <a:rPr lang="en-US" dirty="0">
                <a:effectLst>
                  <a:outerShdw blurRad="38100" dist="38100" dir="2700000" algn="tl">
                    <a:srgbClr val="000000">
                      <a:alpha val="43137"/>
                    </a:srgbClr>
                  </a:outerShdw>
                </a:effectLst>
                <a:cs typeface="Calibri" panose="020F0502020204030204" pitchFamily="34" charset="0"/>
              </a:rPr>
              <a:t> views</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second after the Rapture</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32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39585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C0F23B93-C82B-465B-9FA4-28464250B0ED}"/>
              </a:ext>
            </a:extLst>
          </p:cNvPr>
          <p:cNvSpPr>
            <a:spLocks noGrp="1" noChangeArrowheads="1"/>
          </p:cNvSpPr>
          <p:nvPr>
            <p:ph type="title"/>
          </p:nvPr>
        </p:nvSpPr>
        <p:spPr>
          <a:xfrm>
            <a:off x="2209800" y="228600"/>
            <a:ext cx="7772400" cy="914400"/>
          </a:xfrm>
        </p:spPr>
        <p:txBody>
          <a:bodyPr/>
          <a:lstStyle/>
          <a:p>
            <a:pPr algn="ctr" eaLnBrk="1" hangingPunct="1"/>
            <a:r>
              <a:rPr lang="en-US" altLang="en-US" sz="4000" dirty="0">
                <a:effectLst>
                  <a:outerShdw blurRad="38100" dist="38100" dir="2700000" algn="tl">
                    <a:srgbClr val="000000">
                      <a:alpha val="43137"/>
                    </a:srgbClr>
                  </a:outerShdw>
                </a:effectLst>
              </a:rPr>
              <a:t>Telescoping</a:t>
            </a:r>
          </a:p>
        </p:txBody>
      </p:sp>
      <p:sp>
        <p:nvSpPr>
          <p:cNvPr id="5123" name="Rectangle 3">
            <a:extLst>
              <a:ext uri="{FF2B5EF4-FFF2-40B4-BE49-F238E27FC236}">
                <a16:creationId xmlns:a16="http://schemas.microsoft.com/office/drawing/2014/main" id="{C977EBDF-18A7-4225-9116-0F3D90BFA17D}"/>
              </a:ext>
            </a:extLst>
          </p:cNvPr>
          <p:cNvSpPr>
            <a:spLocks noGrp="1" noChangeArrowheads="1"/>
          </p:cNvSpPr>
          <p:nvPr>
            <p:ph type="body" idx="1"/>
          </p:nvPr>
        </p:nvSpPr>
        <p:spPr>
          <a:xfrm>
            <a:off x="2209800" y="1600201"/>
            <a:ext cx="7772400" cy="4460875"/>
          </a:xfrm>
        </p:spPr>
        <p:txBody>
          <a:bodyPr/>
          <a:lstStyle/>
          <a:p>
            <a:pPr marL="0" indent="0" algn="ctr" eaLnBrk="1" hangingPunct="1">
              <a:buNone/>
              <a:defRPr/>
            </a:pPr>
            <a:r>
              <a:rPr lang="en-US" sz="3600" dirty="0">
                <a:solidFill>
                  <a:srgbClr val="FFFFCC"/>
                </a:solidFill>
                <a:effectLst>
                  <a:outerShdw blurRad="38100" dist="38100" dir="2700000" algn="tl">
                    <a:srgbClr val="000000">
                      <a:alpha val="43137"/>
                    </a:srgbClr>
                  </a:outerShdw>
                </a:effectLst>
                <a:cs typeface="Times New Roman" pitchFamily="18" charset="0"/>
              </a:rPr>
              <a:t>7</a:t>
            </a:r>
            <a:r>
              <a:rPr lang="en-US" sz="3600" baseline="30000" dirty="0">
                <a:solidFill>
                  <a:srgbClr val="FFFFCC"/>
                </a:solidFill>
                <a:effectLst>
                  <a:outerShdw blurRad="38100" dist="38100" dir="2700000" algn="tl">
                    <a:srgbClr val="000000">
                      <a:alpha val="43137"/>
                    </a:srgbClr>
                  </a:outerShdw>
                </a:effectLst>
                <a:cs typeface="Times New Roman" pitchFamily="18" charset="0"/>
              </a:rPr>
              <a:t>th</a:t>
            </a:r>
            <a:r>
              <a:rPr lang="en-US" sz="3600" dirty="0">
                <a:solidFill>
                  <a:srgbClr val="FFFFCC"/>
                </a:solidFill>
                <a:effectLst>
                  <a:outerShdw blurRad="38100" dist="38100" dir="2700000" algn="tl">
                    <a:srgbClr val="000000">
                      <a:alpha val="43137"/>
                    </a:srgbClr>
                  </a:outerShdw>
                </a:effectLst>
                <a:cs typeface="Times New Roman" pitchFamily="18" charset="0"/>
              </a:rPr>
              <a:t> judgment releases 1</a:t>
            </a:r>
            <a:r>
              <a:rPr lang="en-US" sz="3600" baseline="30000" dirty="0">
                <a:solidFill>
                  <a:srgbClr val="FFFFCC"/>
                </a:solidFill>
                <a:effectLst>
                  <a:outerShdw blurRad="38100" dist="38100" dir="2700000" algn="tl">
                    <a:srgbClr val="000000">
                      <a:alpha val="43137"/>
                    </a:srgbClr>
                  </a:outerShdw>
                </a:effectLst>
                <a:cs typeface="Times New Roman" pitchFamily="18" charset="0"/>
              </a:rPr>
              <a:t>st</a:t>
            </a:r>
            <a:r>
              <a:rPr lang="en-US" sz="3600" dirty="0">
                <a:solidFill>
                  <a:srgbClr val="FFFFCC"/>
                </a:solidFill>
                <a:effectLst>
                  <a:outerShdw blurRad="38100" dist="38100" dir="2700000" algn="tl">
                    <a:srgbClr val="000000">
                      <a:alpha val="43137"/>
                    </a:srgbClr>
                  </a:outerShdw>
                </a:effectLst>
                <a:cs typeface="Times New Roman" pitchFamily="18" charset="0"/>
              </a:rPr>
              <a:t> in next series</a:t>
            </a:r>
          </a:p>
          <a:p>
            <a:pPr algn="ctr" eaLnBrk="1" hangingPunct="1">
              <a:buFont typeface="Wingdings" pitchFamily="2" charset="2"/>
              <a:buNone/>
              <a:defRPr/>
            </a:pPr>
            <a:endParaRPr lang="en-US" dirty="0">
              <a:solidFill>
                <a:srgbClr val="FFFF00"/>
              </a:solidFill>
              <a:effectLst>
                <a:outerShdw blurRad="38100" dist="38100" dir="2700000" algn="tl">
                  <a:srgbClr val="000000">
                    <a:alpha val="43137"/>
                  </a:srgbClr>
                </a:outerShdw>
              </a:effectLst>
              <a:cs typeface="Times New Roman" pitchFamily="18" charset="0"/>
            </a:endParaRPr>
          </a:p>
          <a:p>
            <a:pPr eaLnBrk="1" hangingPunct="1">
              <a:buFont typeface="Wingdings" pitchFamily="2" charset="2"/>
              <a:buNone/>
              <a:defRPr/>
            </a:pPr>
            <a:r>
              <a:rPr lang="en-US" dirty="0">
                <a:effectLst>
                  <a:outerShdw blurRad="38100" dist="38100" dir="2700000" algn="tl">
                    <a:srgbClr val="000000">
                      <a:alpha val="43137"/>
                    </a:srgbClr>
                  </a:outerShdw>
                </a:effectLst>
                <a:cs typeface="Times New Roman" pitchFamily="18" charset="0"/>
              </a:rPr>
              <a:t>Seals: 1 2 3 4 5 6 </a:t>
            </a:r>
            <a:r>
              <a:rPr lang="en-US" b="1" dirty="0">
                <a:solidFill>
                  <a:srgbClr val="FFFF00"/>
                </a:solidFill>
                <a:effectLst>
                  <a:outerShdw blurRad="38100" dist="38100" dir="2700000" algn="tl">
                    <a:srgbClr val="000000">
                      <a:alpha val="43137"/>
                    </a:srgbClr>
                  </a:outerShdw>
                </a:effectLst>
                <a:cs typeface="Times New Roman" pitchFamily="18" charset="0"/>
              </a:rPr>
              <a:t>7 </a:t>
            </a:r>
            <a:endParaRPr lang="en-US" b="1" u="sng" dirty="0">
              <a:solidFill>
                <a:srgbClr val="FFFF00"/>
              </a:solidFill>
              <a:effectLst>
                <a:outerShdw blurRad="38100" dist="38100" dir="2700000" algn="tl">
                  <a:srgbClr val="000000">
                    <a:alpha val="43137"/>
                  </a:srgbClr>
                </a:outerShdw>
              </a:effectLst>
              <a:cs typeface="Times New Roman" pitchFamily="18" charset="0"/>
            </a:endParaRPr>
          </a:p>
          <a:p>
            <a:pPr eaLnBrk="1" hangingPunct="1">
              <a:buFont typeface="Wingdings" pitchFamily="2" charset="2"/>
              <a:buNone/>
              <a:defRPr/>
            </a:pPr>
            <a:r>
              <a:rPr lang="en-US" dirty="0">
                <a:effectLst>
                  <a:outerShdw blurRad="38100" dist="38100" dir="2700000" algn="tl">
                    <a:srgbClr val="000000">
                      <a:alpha val="43137"/>
                    </a:srgbClr>
                  </a:outerShdw>
                </a:effectLst>
                <a:cs typeface="Times New Roman" pitchFamily="18" charset="0"/>
              </a:rPr>
              <a:t>           Trumpets: </a:t>
            </a:r>
            <a:r>
              <a:rPr lang="en-US" b="1" dirty="0">
                <a:solidFill>
                  <a:srgbClr val="FFFF00"/>
                </a:solidFill>
                <a:effectLst>
                  <a:outerShdw blurRad="38100" dist="38100" dir="2700000" algn="tl">
                    <a:srgbClr val="000000">
                      <a:alpha val="43137"/>
                    </a:srgbClr>
                  </a:outerShdw>
                </a:effectLst>
                <a:cs typeface="Times New Roman" pitchFamily="18" charset="0"/>
              </a:rPr>
              <a:t>1</a:t>
            </a:r>
            <a:r>
              <a:rPr lang="en-US" b="1" dirty="0">
                <a:effectLst>
                  <a:outerShdw blurRad="38100" dist="38100" dir="2700000" algn="tl">
                    <a:srgbClr val="000000">
                      <a:alpha val="43137"/>
                    </a:srgbClr>
                  </a:outerShdw>
                </a:effectLst>
                <a:cs typeface="Times New Roman" pitchFamily="18" charset="0"/>
              </a:rPr>
              <a:t> </a:t>
            </a:r>
            <a:r>
              <a:rPr lang="en-US" dirty="0">
                <a:effectLst>
                  <a:outerShdw blurRad="38100" dist="38100" dir="2700000" algn="tl">
                    <a:srgbClr val="000000">
                      <a:alpha val="43137"/>
                    </a:srgbClr>
                  </a:outerShdw>
                </a:effectLst>
                <a:cs typeface="Times New Roman" pitchFamily="18" charset="0"/>
              </a:rPr>
              <a:t>2 3 4 5 6 </a:t>
            </a:r>
            <a:r>
              <a:rPr lang="en-US" b="1" dirty="0">
                <a:solidFill>
                  <a:srgbClr val="FFFF00"/>
                </a:solidFill>
                <a:effectLst>
                  <a:outerShdw blurRad="38100" dist="38100" dir="2700000" algn="tl">
                    <a:srgbClr val="000000">
                      <a:alpha val="43137"/>
                    </a:srgbClr>
                  </a:outerShdw>
                </a:effectLst>
                <a:cs typeface="Times New Roman" pitchFamily="18" charset="0"/>
              </a:rPr>
              <a:t>7</a:t>
            </a:r>
            <a:endParaRPr lang="en-US" b="1" u="sng" dirty="0">
              <a:solidFill>
                <a:srgbClr val="FFFF00"/>
              </a:solidFill>
              <a:effectLst>
                <a:outerShdw blurRad="38100" dist="38100" dir="2700000" algn="tl">
                  <a:srgbClr val="000000">
                    <a:alpha val="43137"/>
                  </a:srgbClr>
                </a:outerShdw>
              </a:effectLst>
              <a:cs typeface="Times New Roman" pitchFamily="18" charset="0"/>
            </a:endParaRPr>
          </a:p>
          <a:p>
            <a:pPr eaLnBrk="1" hangingPunct="1">
              <a:buFont typeface="Wingdings" pitchFamily="2" charset="2"/>
              <a:buNone/>
              <a:defRPr/>
            </a:pPr>
            <a:r>
              <a:rPr lang="en-US" b="1" dirty="0">
                <a:effectLst>
                  <a:outerShdw blurRad="38100" dist="38100" dir="2700000" algn="tl">
                    <a:srgbClr val="000000">
                      <a:alpha val="43137"/>
                    </a:srgbClr>
                  </a:outerShdw>
                </a:effectLst>
                <a:cs typeface="Times New Roman" pitchFamily="18" charset="0"/>
              </a:rPr>
              <a:t>                                     </a:t>
            </a:r>
            <a:r>
              <a:rPr lang="en-US" dirty="0">
                <a:effectLst>
                  <a:outerShdw blurRad="38100" dist="38100" dir="2700000" algn="tl">
                    <a:srgbClr val="000000">
                      <a:alpha val="43137"/>
                    </a:srgbClr>
                  </a:outerShdw>
                </a:effectLst>
                <a:cs typeface="Times New Roman" pitchFamily="18" charset="0"/>
              </a:rPr>
              <a:t>Bowls: </a:t>
            </a:r>
            <a:r>
              <a:rPr lang="en-US" b="1" dirty="0">
                <a:solidFill>
                  <a:srgbClr val="FFFF00"/>
                </a:solidFill>
                <a:effectLst>
                  <a:outerShdw blurRad="38100" dist="38100" dir="2700000" algn="tl">
                    <a:srgbClr val="000000">
                      <a:alpha val="43137"/>
                    </a:srgbClr>
                  </a:outerShdw>
                </a:effectLst>
                <a:cs typeface="Times New Roman" pitchFamily="18" charset="0"/>
              </a:rPr>
              <a:t>1</a:t>
            </a:r>
            <a:r>
              <a:rPr lang="en-US" dirty="0">
                <a:effectLst>
                  <a:outerShdw blurRad="38100" dist="38100" dir="2700000" algn="tl">
                    <a:srgbClr val="000000">
                      <a:alpha val="43137"/>
                    </a:srgbClr>
                  </a:outerShdw>
                </a:effectLst>
                <a:cs typeface="Times New Roman" pitchFamily="18" charset="0"/>
              </a:rPr>
              <a:t> 2 3 4 5 6 7</a:t>
            </a:r>
            <a:r>
              <a:rPr lang="en-US" dirty="0">
                <a:effectLst>
                  <a:outerShdw blurRad="38100" dist="38100" dir="2700000" algn="tl">
                    <a:srgbClr val="000000">
                      <a:alpha val="43137"/>
                    </a:srgbClr>
                  </a:outerShdw>
                </a:effectLst>
              </a:rPr>
              <a:t> </a:t>
            </a:r>
          </a:p>
        </p:txBody>
      </p:sp>
      <p:pic>
        <p:nvPicPr>
          <p:cNvPr id="2" name="Picture 1">
            <a:extLst>
              <a:ext uri="{FF2B5EF4-FFF2-40B4-BE49-F238E27FC236}">
                <a16:creationId xmlns:a16="http://schemas.microsoft.com/office/drawing/2014/main" id="{7D32B1D0-FE3F-4748-A3CE-794E4CE8576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94315" y="4724400"/>
            <a:ext cx="2203373" cy="1828800"/>
          </a:xfrm>
          <a:prstGeom prst="roundRect">
            <a:avLst/>
          </a:prstGeom>
          <a:scene3d>
            <a:camera prst="orthographicFront"/>
            <a:lightRig rig="threePt" dir="t"/>
          </a:scene3d>
          <a:sp3d>
            <a:bevelT w="114300" prst="artDeco"/>
          </a:sp3d>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42BA7C-B684-4F10-8C4C-1A48B8342A63}"/>
              </a:ext>
            </a:extLst>
          </p:cNvPr>
          <p:cNvPicPr>
            <a:picLocks noChangeAspect="1"/>
          </p:cNvPicPr>
          <p:nvPr/>
        </p:nvPicPr>
        <p:blipFill>
          <a:blip r:embed="rId2"/>
          <a:stretch>
            <a:fillRect/>
          </a:stretch>
        </p:blipFill>
        <p:spPr>
          <a:xfrm>
            <a:off x="1641432" y="137160"/>
            <a:ext cx="8909136" cy="6583680"/>
          </a:xfrm>
          <a:prstGeom prst="rect">
            <a:avLst/>
          </a:prstGeom>
        </p:spPr>
      </p:pic>
    </p:spTree>
    <p:extLst>
      <p:ext uri="{BB962C8B-B14F-4D97-AF65-F5344CB8AC3E}">
        <p14:creationId xmlns:p14="http://schemas.microsoft.com/office/powerpoint/2010/main" val="15234645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914400" y="228600"/>
            <a:ext cx="10363200" cy="914400"/>
          </a:xfrm>
        </p:spPr>
        <p:txBody>
          <a:bodyPr/>
          <a:lstStyle/>
          <a:p>
            <a:pPr algn="ctr"/>
            <a:r>
              <a:rPr lang="en-US" sz="3600" dirty="0">
                <a:effectLst>
                  <a:outerShdw blurRad="38100" dist="38100" dir="2700000" algn="tl">
                    <a:srgbClr val="000000">
                      <a:alpha val="43137"/>
                    </a:srgbClr>
                  </a:outerShdw>
                </a:effectLst>
              </a:rPr>
              <a:t>1</a:t>
            </a:r>
            <a:r>
              <a:rPr lang="en-US" sz="3600" baseline="30000" dirty="0">
                <a:effectLst>
                  <a:outerShdw blurRad="38100" dist="38100" dir="2700000" algn="tl">
                    <a:srgbClr val="000000">
                      <a:alpha val="43137"/>
                    </a:srgbClr>
                  </a:outerShdw>
                </a:effectLst>
              </a:rPr>
              <a:t>st</a:t>
            </a:r>
            <a:r>
              <a:rPr lang="en-US" sz="3600" dirty="0">
                <a:effectLst>
                  <a:outerShdw blurRad="38100" dist="38100" dir="2700000" algn="tl">
                    <a:srgbClr val="000000">
                      <a:alpha val="43137"/>
                    </a:srgbClr>
                  </a:outerShdw>
                </a:effectLst>
              </a:rPr>
              <a:t> Six Seals (Rev 6)</a:t>
            </a:r>
          </a:p>
        </p:txBody>
      </p:sp>
      <p:sp>
        <p:nvSpPr>
          <p:cNvPr id="59395" name="Rectangle 3"/>
          <p:cNvSpPr>
            <a:spLocks noGrp="1" noChangeArrowheads="1"/>
          </p:cNvSpPr>
          <p:nvPr>
            <p:ph type="body" idx="1"/>
          </p:nvPr>
        </p:nvSpPr>
        <p:spPr>
          <a:xfrm>
            <a:off x="1559984" y="1371600"/>
            <a:ext cx="5755216" cy="5181600"/>
          </a:xfrm>
        </p:spPr>
        <p:txBody>
          <a:bodyPr/>
          <a:lstStyle/>
          <a:p>
            <a:pPr marL="457200" indent="-457200" eaLnBrk="1" hangingPunct="1">
              <a:lnSpc>
                <a:spcPct val="90000"/>
              </a:lnSpc>
              <a:spcBef>
                <a:spcPts val="0"/>
              </a:spcBef>
              <a:spcAft>
                <a:spcPts val="3600"/>
              </a:spcAft>
              <a:defRPr/>
            </a:pPr>
            <a:r>
              <a:rPr lang="en-US" dirty="0">
                <a:effectLst>
                  <a:outerShdw blurRad="38100" dist="38100" dir="2700000" algn="tl">
                    <a:srgbClr val="000000">
                      <a:alpha val="43137"/>
                    </a:srgbClr>
                  </a:outerShdw>
                </a:effectLst>
              </a:rPr>
              <a:t>6:1-2 – Advent of antichrist</a:t>
            </a:r>
          </a:p>
          <a:p>
            <a:pPr marL="457200" indent="-457200" eaLnBrk="1" hangingPunct="1">
              <a:lnSpc>
                <a:spcPct val="90000"/>
              </a:lnSpc>
              <a:spcBef>
                <a:spcPts val="0"/>
              </a:spcBef>
              <a:spcAft>
                <a:spcPts val="3600"/>
              </a:spcAft>
              <a:defRPr/>
            </a:pPr>
            <a:r>
              <a:rPr lang="en-US" dirty="0">
                <a:effectLst>
                  <a:outerShdw blurRad="38100" dist="38100" dir="2700000" algn="tl">
                    <a:srgbClr val="000000">
                      <a:alpha val="43137"/>
                    </a:srgbClr>
                  </a:outerShdw>
                </a:effectLst>
              </a:rPr>
              <a:t>6:3-4 – War</a:t>
            </a:r>
          </a:p>
          <a:p>
            <a:pPr marL="457200" indent="-457200" eaLnBrk="1" hangingPunct="1">
              <a:lnSpc>
                <a:spcPct val="90000"/>
              </a:lnSpc>
              <a:spcBef>
                <a:spcPts val="0"/>
              </a:spcBef>
              <a:spcAft>
                <a:spcPts val="3600"/>
              </a:spcAft>
              <a:defRPr/>
            </a:pPr>
            <a:r>
              <a:rPr lang="en-US" dirty="0">
                <a:effectLst>
                  <a:outerShdw blurRad="38100" dist="38100" dir="2700000" algn="tl">
                    <a:srgbClr val="000000">
                      <a:alpha val="43137"/>
                    </a:srgbClr>
                  </a:outerShdw>
                </a:effectLst>
              </a:rPr>
              <a:t>6:5-6 – Famine</a:t>
            </a:r>
          </a:p>
          <a:p>
            <a:pPr marL="457200" indent="-457200" eaLnBrk="1" hangingPunct="1">
              <a:lnSpc>
                <a:spcPct val="90000"/>
              </a:lnSpc>
              <a:spcBef>
                <a:spcPts val="0"/>
              </a:spcBef>
              <a:spcAft>
                <a:spcPts val="3600"/>
              </a:spcAft>
              <a:defRPr/>
            </a:pPr>
            <a:r>
              <a:rPr lang="en-US" dirty="0">
                <a:effectLst>
                  <a:outerShdw blurRad="38100" dist="38100" dir="2700000" algn="tl">
                    <a:srgbClr val="000000">
                      <a:alpha val="43137"/>
                    </a:srgbClr>
                  </a:outerShdw>
                </a:effectLst>
              </a:rPr>
              <a:t>6:7-8 – Death</a:t>
            </a:r>
          </a:p>
          <a:p>
            <a:pPr marL="457200" indent="-457200" eaLnBrk="1" hangingPunct="1">
              <a:lnSpc>
                <a:spcPct val="90000"/>
              </a:lnSpc>
              <a:spcBef>
                <a:spcPts val="0"/>
              </a:spcBef>
              <a:spcAft>
                <a:spcPts val="3600"/>
              </a:spcAft>
              <a:defRPr/>
            </a:pPr>
            <a:r>
              <a:rPr lang="en-US" dirty="0">
                <a:effectLst>
                  <a:outerShdw blurRad="38100" dist="38100" dir="2700000" algn="tl">
                    <a:srgbClr val="000000">
                      <a:alpha val="43137"/>
                    </a:srgbClr>
                  </a:outerShdw>
                </a:effectLst>
              </a:rPr>
              <a:t>6:9-11 – Martyrdoms</a:t>
            </a:r>
          </a:p>
          <a:p>
            <a:pPr marL="457200" indent="-457200" eaLnBrk="1" hangingPunct="1">
              <a:lnSpc>
                <a:spcPct val="90000"/>
              </a:lnSpc>
              <a:spcBef>
                <a:spcPts val="0"/>
              </a:spcBef>
              <a:spcAft>
                <a:spcPts val="3600"/>
              </a:spcAft>
              <a:defRPr/>
            </a:pPr>
            <a:r>
              <a:rPr lang="en-US" dirty="0">
                <a:effectLst>
                  <a:outerShdw blurRad="38100" dist="38100" dir="2700000" algn="tl">
                    <a:srgbClr val="000000">
                      <a:alpha val="43137"/>
                    </a:srgbClr>
                  </a:outerShdw>
                </a:effectLst>
              </a:rPr>
              <a:t>6:12-17 – Cosmic disturbances</a:t>
            </a:r>
          </a:p>
        </p:txBody>
      </p:sp>
      <p:pic>
        <p:nvPicPr>
          <p:cNvPr id="112644" name="Picture 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467600" y="2286000"/>
            <a:ext cx="3186442" cy="2286000"/>
          </a:xfrm>
          <a:prstGeom prst="rect">
            <a:avLst/>
          </a:prstGeom>
          <a:noFill/>
          <a:ln w="9525">
            <a:solidFill>
              <a:schemeClr val="tx1"/>
            </a:solid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9939" name="Rectangle 3"/>
          <p:cNvSpPr>
            <a:spLocks noGrp="1"/>
          </p:cNvSpPr>
          <p:nvPr>
            <p:ph type="body" sz="half" idx="2"/>
          </p:nvPr>
        </p:nvSpPr>
        <p:spPr>
          <a:xfrm>
            <a:off x="647701" y="0"/>
            <a:ext cx="10896599" cy="3276600"/>
          </a:xfrm>
        </p:spPr>
        <p:txBody>
          <a:bodyPr/>
          <a:lstStyle/>
          <a:p>
            <a:pPr marL="0" indent="0" algn="ctr" defTabSz="514350" eaLnBrk="1" fontAlgn="auto" hangingPunct="1">
              <a:spcBef>
                <a:spcPts val="0"/>
              </a:spcBef>
              <a:spcAft>
                <a:spcPts val="1200"/>
              </a:spcAft>
              <a:buNone/>
              <a:defRPr/>
            </a:pPr>
            <a:r>
              <a:rPr lang="en-US" sz="4000" kern="1200" dirty="0">
                <a:solidFill>
                  <a:schemeClr val="tx2"/>
                </a:solidFill>
                <a:ea typeface="+mj-ea"/>
                <a:cs typeface="Calibri" panose="020F0502020204030204" pitchFamily="34" charset="0"/>
              </a:rPr>
              <a:t>Revelation 6:16-17</a:t>
            </a:r>
          </a:p>
          <a:p>
            <a:pPr marL="0" indent="0" algn="just">
              <a:spcBef>
                <a:spcPts val="0"/>
              </a:spcBef>
              <a:buNone/>
            </a:pPr>
            <a:r>
              <a:rPr lang="en-US" sz="3600" baseline="30000" dirty="0">
                <a:effectLst>
                  <a:outerShdw blurRad="38100" dist="38100" dir="2700000" algn="tl">
                    <a:srgbClr val="000000">
                      <a:alpha val="43137"/>
                    </a:srgbClr>
                  </a:outerShdw>
                </a:effectLst>
                <a:cs typeface="Calibri" panose="020F0502020204030204" pitchFamily="34" charset="0"/>
              </a:rPr>
              <a:t>“16</a:t>
            </a:r>
            <a:r>
              <a:rPr lang="en-US" sz="3600" dirty="0">
                <a:effectLst>
                  <a:outerShdw blurRad="38100" dist="38100" dir="2700000" algn="tl">
                    <a:srgbClr val="000000">
                      <a:alpha val="43137"/>
                    </a:srgbClr>
                  </a:outerShdw>
                </a:effectLst>
                <a:cs typeface="Calibri" panose="020F0502020204030204" pitchFamily="34" charset="0"/>
              </a:rPr>
              <a:t> and they said to the mountains and the rocks, ‘Fall on us and hide us from the sight of Him who sits on the throne, and from the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wrath</a:t>
            </a:r>
            <a:r>
              <a:rPr lang="en-US" sz="3600" u="sng" dirty="0">
                <a:effectLst>
                  <a:outerShdw blurRad="38100" dist="38100" dir="2700000" algn="tl">
                    <a:srgbClr val="000000">
                      <a:alpha val="43137"/>
                    </a:srgbClr>
                  </a:outerShdw>
                </a:effectLst>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cs typeface="Calibri" panose="020F0502020204030204" pitchFamily="34" charset="0"/>
              </a:rPr>
              <a:t>orgḗ</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600" dirty="0">
                <a:effectLst>
                  <a:outerShdw blurRad="38100" dist="38100" dir="2700000" algn="tl">
                    <a:srgbClr val="000000">
                      <a:alpha val="43137"/>
                    </a:srgbClr>
                  </a:outerShdw>
                </a:effectLst>
                <a:cs typeface="Calibri" panose="020F0502020204030204" pitchFamily="34" charset="0"/>
              </a:rPr>
              <a:t>of the Lamb; </a:t>
            </a:r>
            <a:r>
              <a:rPr lang="en-US" sz="3600" baseline="30000" dirty="0">
                <a:effectLst>
                  <a:outerShdw blurRad="38100" dist="38100" dir="2700000" algn="tl">
                    <a:srgbClr val="000000">
                      <a:alpha val="43137"/>
                    </a:srgbClr>
                  </a:outerShdw>
                </a:effectLst>
                <a:cs typeface="Calibri" panose="020F0502020204030204" pitchFamily="34" charset="0"/>
              </a:rPr>
              <a:t>17</a:t>
            </a:r>
            <a:r>
              <a:rPr lang="en-US" sz="3600" dirty="0">
                <a:effectLst>
                  <a:outerShdw blurRad="38100" dist="38100" dir="2700000" algn="tl">
                    <a:srgbClr val="000000">
                      <a:alpha val="43137"/>
                    </a:srgbClr>
                  </a:outerShdw>
                </a:effectLst>
                <a:cs typeface="Calibri" panose="020F0502020204030204" pitchFamily="34" charset="0"/>
              </a:rPr>
              <a:t> for the great day of Their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wrath</a:t>
            </a:r>
            <a:r>
              <a:rPr lang="en-US" sz="3600" u="sng" dirty="0">
                <a:effectLst>
                  <a:outerShdw blurRad="38100" dist="38100" dir="2700000" algn="tl">
                    <a:srgbClr val="000000">
                      <a:alpha val="43137"/>
                    </a:srgbClr>
                  </a:outerShdw>
                </a:effectLst>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cs typeface="Calibri" panose="020F0502020204030204" pitchFamily="34" charset="0"/>
              </a:rPr>
              <a:t>orgḗ</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600" dirty="0">
                <a:effectLst>
                  <a:outerShdw blurRad="38100" dist="38100" dir="2700000" algn="tl">
                    <a:srgbClr val="000000">
                      <a:alpha val="43137"/>
                    </a:srgbClr>
                  </a:outerShdw>
                </a:effectLst>
                <a:cs typeface="Calibri" panose="020F0502020204030204" pitchFamily="34" charset="0"/>
              </a:rPr>
              <a:t>has come, and who is able to stand?’”</a:t>
            </a:r>
          </a:p>
        </p:txBody>
      </p:sp>
      <p:pic>
        <p:nvPicPr>
          <p:cNvPr id="6" name="Picture 5">
            <a:extLst>
              <a:ext uri="{FF2B5EF4-FFF2-40B4-BE49-F238E27FC236}">
                <a16:creationId xmlns:a16="http://schemas.microsoft.com/office/drawing/2014/main" id="{1C212462-3D02-4139-B7F0-B0625A09507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41920" y="3048000"/>
            <a:ext cx="4108160" cy="2011680"/>
          </a:xfrm>
          <a:prstGeom prst="rect">
            <a:avLst/>
          </a:prstGeom>
        </p:spPr>
      </p:pic>
    </p:spTree>
    <p:extLst>
      <p:ext uri="{BB962C8B-B14F-4D97-AF65-F5344CB8AC3E}">
        <p14:creationId xmlns:p14="http://schemas.microsoft.com/office/powerpoint/2010/main" val="19526292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p:cNvSpPr>
          <p:nvPr>
            <p:ph type="title" idx="4294967295"/>
          </p:nvPr>
        </p:nvSpPr>
        <p:spPr>
          <a:xfrm>
            <a:off x="2209800" y="228600"/>
            <a:ext cx="7772400" cy="1143000"/>
          </a:xfrm>
        </p:spPr>
        <p:txBody>
          <a:bodyPr/>
          <a:lstStyle/>
          <a:p>
            <a:pPr algn="ctr"/>
            <a:r>
              <a:rPr lang="en-US" sz="3600" dirty="0">
                <a:effectLst>
                  <a:outerShdw blurRad="38100" dist="38100" dir="2700000" algn="tl">
                    <a:srgbClr val="000000">
                      <a:alpha val="43137"/>
                    </a:srgbClr>
                  </a:outerShdw>
                </a:effectLst>
              </a:rPr>
              <a:t>Robert L. Thomas</a:t>
            </a:r>
            <a:br>
              <a:rPr lang="en-US" sz="40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ea typeface="+mn-ea"/>
                <a:cs typeface="+mn-cs"/>
              </a:rPr>
              <a:t>Rev. 6:16-17</a:t>
            </a:r>
          </a:p>
        </p:txBody>
      </p:sp>
      <p:sp>
        <p:nvSpPr>
          <p:cNvPr id="35843" name="Rectangle 3"/>
          <p:cNvSpPr>
            <a:spLocks noGrp="1"/>
          </p:cNvSpPr>
          <p:nvPr>
            <p:ph type="body" idx="4294967295"/>
          </p:nvPr>
        </p:nvSpPr>
        <p:spPr>
          <a:xfrm>
            <a:off x="609600" y="1371600"/>
            <a:ext cx="10972800" cy="3992564"/>
          </a:xfrm>
        </p:spPr>
        <p:txBody>
          <a:bodyPr/>
          <a:lstStyle/>
          <a:p>
            <a:pPr marL="0" indent="0" algn="just">
              <a:buNone/>
              <a:defRPr/>
            </a:pPr>
            <a:r>
              <a:rPr lang="en-US" sz="3000" dirty="0">
                <a:effectLst>
                  <a:outerShdw blurRad="38100" dist="38100" dir="2700000" algn="tl">
                    <a:srgbClr val="000000">
                      <a:alpha val="43137"/>
                    </a:srgbClr>
                  </a:outerShdw>
                </a:effectLst>
              </a:rPr>
              <a:t>"The verb </a:t>
            </a:r>
            <a:r>
              <a:rPr lang="en-US" sz="3000" i="1" dirty="0" err="1">
                <a:effectLst>
                  <a:outerShdw blurRad="38100" dist="38100" dir="2700000" algn="tl">
                    <a:srgbClr val="000000">
                      <a:alpha val="43137"/>
                    </a:srgbClr>
                  </a:outerShdw>
                </a:effectLst>
              </a:rPr>
              <a:t>ēlethen</a:t>
            </a:r>
            <a:r>
              <a:rPr lang="en-US" sz="3000" dirty="0">
                <a:effectLst>
                  <a:outerShdw blurRad="38100" dist="38100" dir="2700000" algn="tl">
                    <a:srgbClr val="000000">
                      <a:alpha val="43137"/>
                    </a:srgbClr>
                  </a:outerShdw>
                </a:effectLst>
              </a:rPr>
              <a:t> ("has come") is aorist indicative, referring to a previous arrival of wrath, not something that is about to take place. Men see the arrival of this day at least as early as the cosmic upheavals that characterize the sixth seal (6:12-14), but upon reflection they probably recognize that it was already in effect with the death of one-fourth of the population (6:7-8), the worldwide famine (6:5-6), and the global warfare (6:3-4). The rapid sequence of all of these events could not escape notice, but the light of their true explanation does not dawn upon human consciousness until the severe phenomena of the sixth seal arrive." </a:t>
            </a:r>
          </a:p>
        </p:txBody>
      </p:sp>
      <p:sp>
        <p:nvSpPr>
          <p:cNvPr id="31748" name="Text Box 4"/>
          <p:cNvSpPr txBox="1">
            <a:spLocks noChangeArrowheads="1"/>
          </p:cNvSpPr>
          <p:nvPr/>
        </p:nvSpPr>
        <p:spPr bwMode="auto">
          <a:xfrm>
            <a:off x="2362200" y="6477000"/>
            <a:ext cx="7467600" cy="276999"/>
          </a:xfrm>
          <a:prstGeom prst="rect">
            <a:avLst/>
          </a:prstGeom>
          <a:noFill/>
          <a:ln w="9525">
            <a:noFill/>
            <a:miter lim="800000"/>
            <a:headEnd/>
            <a:tailEnd/>
          </a:ln>
        </p:spPr>
        <p:txBody>
          <a:bodyPr wrap="square">
            <a:spAutoFit/>
          </a:bodyPr>
          <a:lstStyle/>
          <a:p>
            <a:pPr algn="ctr">
              <a:spcBef>
                <a:spcPct val="50000"/>
              </a:spcBef>
            </a:pPr>
            <a:r>
              <a:rPr lang="en-US" sz="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Robert L. Thomas, </a:t>
            </a:r>
            <a:r>
              <a:rPr lang="en-US" sz="1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Revelation 1–7: An Exegetical Commentary</a:t>
            </a:r>
            <a:r>
              <a:rPr lang="en-US" sz="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ed. Kenneth Barker (Chicago: Moody, 1992), 457-58. </a:t>
            </a:r>
          </a:p>
        </p:txBody>
      </p:sp>
      <p:pic>
        <p:nvPicPr>
          <p:cNvPr id="31749" name="Picture 2" descr="https://encrypted-tbn3.gstatic.com/images?q=tbn:ANd9GcRR4VQVxzrvddGZwdcX10jRK8c4rNR7mJ6YoXpiuHi-m_8PZjB9"/>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8651" y="76200"/>
            <a:ext cx="785293" cy="1097280"/>
          </a:xfrm>
          <a:prstGeom prst="rect">
            <a:avLst/>
          </a:prstGeom>
          <a:noFill/>
          <a:ln w="9525">
            <a:solidFill>
              <a:schemeClr val="tx1"/>
            </a:solid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772875-B5BB-4042-BAEF-C990792B03F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47701" y="0"/>
            <a:ext cx="10896599" cy="4876800"/>
          </a:xfrm>
        </p:spPr>
        <p:txBody>
          <a:bodyPr/>
          <a:lstStyle/>
          <a:p>
            <a:pPr marL="0" indent="0" algn="ctr" defTabSz="514350" eaLnBrk="1" fontAlgn="auto" hangingPunct="1">
              <a:spcBef>
                <a:spcPts val="0"/>
              </a:spcBef>
              <a:spcAft>
                <a:spcPts val="1200"/>
              </a:spcAft>
              <a:buNone/>
              <a:defRPr/>
            </a:pPr>
            <a:r>
              <a:rPr lang="en-US" sz="4000" kern="1200" dirty="0">
                <a:solidFill>
                  <a:schemeClr val="tx2"/>
                </a:solidFill>
                <a:ea typeface="+mj-ea"/>
                <a:cs typeface="Calibri" panose="020F0502020204030204" pitchFamily="34" charset="0"/>
              </a:rPr>
              <a:t>2 Peter 2:7-9</a:t>
            </a:r>
          </a:p>
          <a:p>
            <a:pPr marL="0" indent="0" algn="just">
              <a:spcBef>
                <a:spcPts val="0"/>
              </a:spcBef>
              <a:buNone/>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if He rescued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righteous Lot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oppressed by the sensual conduct of unprincipled men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by what he saw and heard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righteous man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while living among them, felt his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righteous soul</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tormented day after day by their lawless deeds),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the Lord knows how to rescue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godly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from temptation, and to keep the unrighteous under punishment for the day of judgment.”</a:t>
            </a:r>
          </a:p>
        </p:txBody>
      </p:sp>
    </p:spTree>
    <p:extLst>
      <p:ext uri="{BB962C8B-B14F-4D97-AF65-F5344CB8AC3E}">
        <p14:creationId xmlns:p14="http://schemas.microsoft.com/office/powerpoint/2010/main" val="24537237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772875-B5BB-4042-BAEF-C990792B03F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0" y="0"/>
            <a:ext cx="10972800" cy="2590800"/>
          </a:xfrm>
        </p:spPr>
        <p:txBody>
          <a:bodyPr/>
          <a:lstStyle/>
          <a:p>
            <a:pPr marL="0" indent="0" algn="ctr" defTabSz="514350" eaLnBrk="1" hangingPunct="1">
              <a:spcBef>
                <a:spcPts val="0"/>
              </a:spcBef>
              <a:spcAft>
                <a:spcPts val="1200"/>
              </a:spcAft>
              <a:buNone/>
              <a:defRPr/>
            </a:pPr>
            <a:r>
              <a:rPr lang="en-US" sz="4000" kern="1200" dirty="0">
                <a:solidFill>
                  <a:srgbClr val="00FFFF"/>
                </a:solidFill>
                <a:ea typeface="+mj-ea"/>
                <a:cs typeface="Calibri" panose="020F0502020204030204" pitchFamily="34" charset="0"/>
              </a:rPr>
              <a:t>Genesis 19:22</a:t>
            </a:r>
          </a:p>
          <a:p>
            <a:pPr marL="0" indent="0" algn="just">
              <a:spcBef>
                <a:spcPts val="0"/>
              </a:spcBef>
              <a:buNone/>
            </a:pPr>
            <a:r>
              <a:rPr lang="en-US" sz="3600" dirty="0">
                <a:effectLst>
                  <a:outerShdw blurRad="38100" dist="38100" dir="2700000" algn="tl">
                    <a:srgbClr val="000000">
                      <a:alpha val="43137"/>
                    </a:srgbClr>
                  </a:outerShdw>
                </a:effectLst>
                <a:cs typeface="Calibri" panose="020F0502020204030204" pitchFamily="34" charset="0"/>
              </a:rPr>
              <a:t>“Hurry, escape there, for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I cannot do anything</a:t>
            </a:r>
            <a:r>
              <a:rPr lang="en-US" sz="3600" dirty="0">
                <a:effectLst>
                  <a:outerShdw blurRad="38100" dist="38100" dir="2700000" algn="tl">
                    <a:srgbClr val="000000">
                      <a:alpha val="43137"/>
                    </a:srgbClr>
                  </a:outerShdw>
                </a:effectLst>
                <a:cs typeface="Calibri" panose="020F0502020204030204" pitchFamily="34" charset="0"/>
              </a:rPr>
              <a:t> until you arrive there.” Therefore the name of the town was called </a:t>
            </a:r>
            <a:r>
              <a:rPr lang="en-US" sz="3600" dirty="0" err="1">
                <a:effectLst>
                  <a:outerShdw blurRad="38100" dist="38100" dir="2700000" algn="tl">
                    <a:srgbClr val="000000">
                      <a:alpha val="43137"/>
                    </a:srgbClr>
                  </a:outerShdw>
                </a:effectLst>
                <a:cs typeface="Calibri" panose="020F0502020204030204" pitchFamily="34" charset="0"/>
              </a:rPr>
              <a:t>Zoar</a:t>
            </a:r>
            <a:r>
              <a:rPr lang="en-US" sz="3600" dirty="0">
                <a:effectLst>
                  <a:outerShdw blurRad="38100" dist="38100" dir="2700000" algn="tl">
                    <a:srgbClr val="000000">
                      <a:alpha val="43137"/>
                    </a:srgbClr>
                  </a:outerShdw>
                </a:effectLst>
                <a:cs typeface="Calibri" panose="020F0502020204030204" pitchFamily="34" charset="0"/>
              </a:rPr>
              <a:t>.”</a:t>
            </a:r>
          </a:p>
        </p:txBody>
      </p:sp>
      <p:pic>
        <p:nvPicPr>
          <p:cNvPr id="4" name="Picture 3">
            <a:extLst>
              <a:ext uri="{FF2B5EF4-FFF2-40B4-BE49-F238E27FC236}">
                <a16:creationId xmlns:a16="http://schemas.microsoft.com/office/drawing/2014/main" id="{30B054E0-B41A-4FFE-AAE7-717AF615517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91000" y="2514600"/>
            <a:ext cx="3810000" cy="2286000"/>
          </a:xfrm>
          <a:prstGeom prst="rect">
            <a:avLst/>
          </a:prstGeom>
        </p:spPr>
      </p:pic>
    </p:spTree>
    <p:extLst>
      <p:ext uri="{BB962C8B-B14F-4D97-AF65-F5344CB8AC3E}">
        <p14:creationId xmlns:p14="http://schemas.microsoft.com/office/powerpoint/2010/main" val="17127683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2. For the Unbeliever</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1295400" y="1143000"/>
            <a:ext cx="7696200" cy="5486400"/>
          </a:xfrm>
        </p:spPr>
        <p:txBody>
          <a:bodyPr/>
          <a:lstStyle/>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A perverted explanation to be offered</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Change in God’s program</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Identification of the Antichrist</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Global governance</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One-world religion</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Signs &amp; wonders movement</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The demise of America</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God’s wrath</a:t>
            </a:r>
          </a:p>
        </p:txBody>
      </p:sp>
      <p:pic>
        <p:nvPicPr>
          <p:cNvPr id="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39200" y="3886200"/>
            <a:ext cx="1839337" cy="2286000"/>
          </a:xfrm>
          <a:prstGeom prst="rect">
            <a:avLst/>
          </a:prstGeom>
          <a:noFill/>
          <a:ln w="9525">
            <a:solidFill>
              <a:schemeClr val="tx1"/>
            </a:solidFill>
            <a:miter lim="800000"/>
            <a:headEnd/>
            <a:tailEnd/>
          </a:ln>
        </p:spPr>
      </p:pic>
      <p:pic>
        <p:nvPicPr>
          <p:cNvPr id="5"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39200" y="1257300"/>
            <a:ext cx="1839337" cy="2286000"/>
          </a:xfrm>
          <a:prstGeom prst="rect">
            <a:avLst/>
          </a:prstGeom>
          <a:noFill/>
          <a:ln w="9525">
            <a:noFill/>
            <a:miter lim="800000"/>
            <a:headEnd/>
            <a:tailEnd/>
          </a:ln>
          <a:effectLst/>
        </p:spPr>
      </p:pic>
    </p:spTree>
    <p:extLst>
      <p:ext uri="{BB962C8B-B14F-4D97-AF65-F5344CB8AC3E}">
        <p14:creationId xmlns:p14="http://schemas.microsoft.com/office/powerpoint/2010/main" val="13124520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One Second After the Rapture</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1524000" y="1600200"/>
            <a:ext cx="4343400" cy="3124200"/>
          </a:xfrm>
        </p:spPr>
        <p:txBody>
          <a:bodyPr/>
          <a:lstStyle/>
          <a:p>
            <a:pPr marL="576263" indent="-576263">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latin typeface="Calibri" pitchFamily="34" charset="0"/>
                <a:cs typeface="Calibri" pitchFamily="34" charset="0"/>
              </a:rPr>
              <a:t>For the believer</a:t>
            </a:r>
          </a:p>
          <a:p>
            <a:pPr marL="576263" indent="-576263">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latin typeface="Calibri" pitchFamily="34" charset="0"/>
                <a:cs typeface="Calibri" pitchFamily="34" charset="0"/>
              </a:rPr>
              <a:t>For the unbeliever</a:t>
            </a:r>
          </a:p>
          <a:p>
            <a:pPr marL="576263" indent="-576263">
              <a:spcBef>
                <a:spcPts val="0"/>
              </a:spcBef>
              <a:spcAft>
                <a:spcPts val="36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So what?</a:t>
            </a:r>
          </a:p>
        </p:txBody>
      </p:sp>
      <p:pic>
        <p:nvPicPr>
          <p:cNvPr id="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25060" y="1752600"/>
            <a:ext cx="2942940" cy="365760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26661354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3. So What?</a:t>
            </a:r>
          </a:p>
        </p:txBody>
      </p:sp>
      <p:sp>
        <p:nvSpPr>
          <p:cNvPr id="3" name="Content Placeholder 2"/>
          <p:cNvSpPr>
            <a:spLocks noGrp="1"/>
          </p:cNvSpPr>
          <p:nvPr>
            <p:ph idx="1"/>
          </p:nvPr>
        </p:nvSpPr>
        <p:spPr>
          <a:xfrm>
            <a:off x="4076700" y="1600200"/>
            <a:ext cx="4038600" cy="3429000"/>
          </a:xfrm>
        </p:spPr>
        <p:txBody>
          <a:bodyPr/>
          <a:lstStyle/>
          <a:p>
            <a:pPr marL="457200" indent="-457200">
              <a:spcBef>
                <a:spcPts val="0"/>
              </a:spcBef>
              <a:spcAft>
                <a:spcPts val="3600"/>
              </a:spcAft>
              <a:buClr>
                <a:srgbClr val="FF99FF"/>
              </a:buClr>
              <a:buSzPct val="100000"/>
              <a:buFont typeface="Wingdings" pitchFamily="2" charset="2"/>
              <a:buAutoNum type="alphaLcPeriod"/>
              <a:defRPr/>
            </a:pPr>
            <a:r>
              <a:rPr lang="en-US" dirty="0">
                <a:cs typeface="Calibri" pitchFamily="34" charset="0"/>
              </a:rPr>
              <a:t>Uniformitarianism?</a:t>
            </a:r>
          </a:p>
          <a:p>
            <a:pPr marL="457200" indent="-457200">
              <a:spcBef>
                <a:spcPts val="0"/>
              </a:spcBef>
              <a:spcAft>
                <a:spcPts val="3600"/>
              </a:spcAft>
              <a:buClr>
                <a:srgbClr val="FF99FF"/>
              </a:buClr>
              <a:buSzPct val="100000"/>
              <a:buFont typeface="Wingdings" pitchFamily="2" charset="2"/>
              <a:buAutoNum type="alphaLcPeriod"/>
              <a:defRPr/>
            </a:pPr>
            <a:r>
              <a:rPr lang="en-US" dirty="0">
                <a:cs typeface="Calibri" pitchFamily="34" charset="0"/>
              </a:rPr>
              <a:t>Live for Christ</a:t>
            </a:r>
          </a:p>
          <a:p>
            <a:pPr marL="457200" indent="-457200">
              <a:spcBef>
                <a:spcPts val="0"/>
              </a:spcBef>
              <a:spcAft>
                <a:spcPts val="3600"/>
              </a:spcAft>
              <a:buClr>
                <a:srgbClr val="FF99FF"/>
              </a:buClr>
              <a:buSzPct val="100000"/>
              <a:buFont typeface="Wingdings" pitchFamily="2" charset="2"/>
              <a:buAutoNum type="alphaLcPeriod"/>
              <a:defRPr/>
            </a:pPr>
            <a:r>
              <a:rPr lang="en-US" dirty="0">
                <a:cs typeface="Calibri" pitchFamily="34" charset="0"/>
              </a:rPr>
              <a:t>Reach the lost</a:t>
            </a:r>
          </a:p>
          <a:p>
            <a:pPr marL="457200" indent="-457200">
              <a:spcBef>
                <a:spcPts val="0"/>
              </a:spcBef>
              <a:spcAft>
                <a:spcPts val="3600"/>
              </a:spcAft>
              <a:buClr>
                <a:srgbClr val="FF99FF"/>
              </a:buClr>
              <a:buSzPct val="100000"/>
              <a:buFont typeface="Wingdings" pitchFamily="2" charset="2"/>
              <a:buAutoNum type="alphaLcPeriod"/>
              <a:defRPr/>
            </a:pPr>
            <a:r>
              <a:rPr lang="en-US" dirty="0">
                <a:cs typeface="Calibri" pitchFamily="34" charset="0"/>
              </a:rPr>
              <a:t>Believe the Gospel</a:t>
            </a:r>
          </a:p>
        </p:txBody>
      </p:sp>
      <p:pic>
        <p:nvPicPr>
          <p:cNvPr id="7" name="Picture 4">
            <a:extLst>
              <a:ext uri="{FF2B5EF4-FFF2-40B4-BE49-F238E27FC236}">
                <a16:creationId xmlns:a16="http://schemas.microsoft.com/office/drawing/2014/main" id="{2F67EF49-7C82-4BFB-8858-F39198A0CCD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66800" y="2286000"/>
            <a:ext cx="1839337" cy="2286000"/>
          </a:xfrm>
          <a:prstGeom prst="rect">
            <a:avLst/>
          </a:prstGeom>
          <a:noFill/>
          <a:ln w="9525">
            <a:solidFill>
              <a:schemeClr val="tx1"/>
            </a:solidFill>
            <a:miter lim="800000"/>
            <a:headEnd/>
            <a:tailEnd/>
          </a:ln>
        </p:spPr>
      </p:pic>
      <p:pic>
        <p:nvPicPr>
          <p:cNvPr id="8" name="Picture 7">
            <a:extLst>
              <a:ext uri="{FF2B5EF4-FFF2-40B4-BE49-F238E27FC236}">
                <a16:creationId xmlns:a16="http://schemas.microsoft.com/office/drawing/2014/main" id="{DF17F918-3621-40E9-8289-DD8726B79F2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285864" y="2286000"/>
            <a:ext cx="1839336" cy="2286000"/>
          </a:xfrm>
          <a:prstGeom prst="rect">
            <a:avLst/>
          </a:prstGeom>
          <a:noFill/>
          <a:ln w="9525">
            <a:noFill/>
            <a:miter lim="800000"/>
            <a:headEnd/>
            <a:tailEnd/>
          </a:ln>
          <a:effectLst/>
        </p:spPr>
      </p:pic>
    </p:spTree>
    <p:extLst>
      <p:ext uri="{BB962C8B-B14F-4D97-AF65-F5344CB8AC3E}">
        <p14:creationId xmlns:p14="http://schemas.microsoft.com/office/powerpoint/2010/main" val="31931891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7" name="Rectangle 3"/>
          <p:cNvSpPr>
            <a:spLocks noGrp="1" noChangeArrowheads="1"/>
          </p:cNvSpPr>
          <p:nvPr>
            <p:ph idx="1"/>
          </p:nvPr>
        </p:nvSpPr>
        <p:spPr>
          <a:xfrm>
            <a:off x="1638300" y="1600200"/>
            <a:ext cx="8915400" cy="5105400"/>
          </a:xfrm>
        </p:spPr>
        <p:txBody>
          <a:bodyPr/>
          <a:lstStyle/>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Tribulation's purpose concerns Israel (Jer 30:7; Dan 9:24)</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No biblical reference to the church on earth during the Tribulation period (Rev 4-22)</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Church is promised an exemption from divine wrath (1 Thess 1:10; 5:9; Rom 5:9; Rev 3:10; 6:17)</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Rapture is imminent (1 Cor 15:51; 1 Thess 4:15)</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Rapture is a comfort (1 Thess 4:18)</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Antichrist cannot come to power until the restrainer is removed (2 Thess 2:6-7)</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Symbolic parallels (2 Peter 2:5-9)</a:t>
            </a:r>
            <a:endParaRPr lang="en-US" sz="3000" dirty="0">
              <a:effectLst>
                <a:outerShdw blurRad="38100" dist="38100" dir="2700000" algn="tl">
                  <a:srgbClr val="000000">
                    <a:alpha val="43137"/>
                  </a:srgbClr>
                </a:outerShdw>
              </a:effectLst>
              <a:cs typeface="Calibri" panose="020F0502020204030204" pitchFamily="34" charset="0"/>
            </a:endParaRPr>
          </a:p>
        </p:txBody>
      </p:sp>
      <p:sp>
        <p:nvSpPr>
          <p:cNvPr id="2" name="Rectangle 1">
            <a:extLst>
              <a:ext uri="{FF2B5EF4-FFF2-40B4-BE49-F238E27FC236}">
                <a16:creationId xmlns:a16="http://schemas.microsoft.com/office/drawing/2014/main" id="{2636A59E-F606-4720-AC0C-C62BB4647C7D}"/>
              </a:ext>
            </a:extLst>
          </p:cNvPr>
          <p:cNvSpPr/>
          <p:nvPr/>
        </p:nvSpPr>
        <p:spPr>
          <a:xfrm>
            <a:off x="1524000" y="218182"/>
            <a:ext cx="9144000" cy="1154162"/>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When is the Rapture?</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Arguments Favoring the Pre-Tribulation View</a:t>
            </a:r>
          </a:p>
        </p:txBody>
      </p:sp>
    </p:spTree>
    <p:extLst>
      <p:ext uri="{BB962C8B-B14F-4D97-AF65-F5344CB8AC3E}">
        <p14:creationId xmlns:p14="http://schemas.microsoft.com/office/powerpoint/2010/main" val="32104493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3. So What?</a:t>
            </a:r>
          </a:p>
        </p:txBody>
      </p:sp>
      <p:sp>
        <p:nvSpPr>
          <p:cNvPr id="3" name="Content Placeholder 2"/>
          <p:cNvSpPr>
            <a:spLocks noGrp="1"/>
          </p:cNvSpPr>
          <p:nvPr>
            <p:ph idx="1"/>
          </p:nvPr>
        </p:nvSpPr>
        <p:spPr>
          <a:xfrm>
            <a:off x="4076700" y="1600200"/>
            <a:ext cx="4038600" cy="3429000"/>
          </a:xfrm>
        </p:spPr>
        <p:txBody>
          <a:bodyPr/>
          <a:lstStyle/>
          <a:p>
            <a:pPr marL="457200" indent="-457200">
              <a:spcBef>
                <a:spcPts val="0"/>
              </a:spcBef>
              <a:spcAft>
                <a:spcPts val="3600"/>
              </a:spcAft>
              <a:buClr>
                <a:srgbClr val="FF99FF"/>
              </a:buClr>
              <a:buSzPct val="100000"/>
              <a:buFont typeface="Wingdings" pitchFamily="2" charset="2"/>
              <a:buAutoNum type="alphaLcPeriod"/>
              <a:defRPr/>
            </a:pPr>
            <a:r>
              <a:rPr lang="en-US" b="1" u="sng" dirty="0">
                <a:solidFill>
                  <a:srgbClr val="FFFFCC"/>
                </a:solidFill>
                <a:cs typeface="Calibri" pitchFamily="34" charset="0"/>
              </a:rPr>
              <a:t>Uniformitarianism?</a:t>
            </a:r>
          </a:p>
          <a:p>
            <a:pPr marL="457200" indent="-457200">
              <a:spcBef>
                <a:spcPts val="0"/>
              </a:spcBef>
              <a:spcAft>
                <a:spcPts val="3600"/>
              </a:spcAft>
              <a:buClr>
                <a:srgbClr val="FF99FF"/>
              </a:buClr>
              <a:buSzPct val="100000"/>
              <a:buFont typeface="Wingdings" pitchFamily="2" charset="2"/>
              <a:buAutoNum type="alphaLcPeriod"/>
              <a:defRPr/>
            </a:pPr>
            <a:r>
              <a:rPr lang="en-US" dirty="0">
                <a:cs typeface="Calibri" pitchFamily="34" charset="0"/>
              </a:rPr>
              <a:t>Live for Christ</a:t>
            </a:r>
          </a:p>
          <a:p>
            <a:pPr marL="457200" indent="-457200">
              <a:spcBef>
                <a:spcPts val="0"/>
              </a:spcBef>
              <a:spcAft>
                <a:spcPts val="3600"/>
              </a:spcAft>
              <a:buClr>
                <a:srgbClr val="FF99FF"/>
              </a:buClr>
              <a:buSzPct val="100000"/>
              <a:buFont typeface="Wingdings" pitchFamily="2" charset="2"/>
              <a:buAutoNum type="alphaLcPeriod"/>
              <a:defRPr/>
            </a:pPr>
            <a:r>
              <a:rPr lang="en-US" dirty="0">
                <a:cs typeface="Calibri" pitchFamily="34" charset="0"/>
              </a:rPr>
              <a:t>Reach the lost</a:t>
            </a:r>
          </a:p>
          <a:p>
            <a:pPr marL="457200" indent="-457200">
              <a:spcBef>
                <a:spcPts val="0"/>
              </a:spcBef>
              <a:spcAft>
                <a:spcPts val="3600"/>
              </a:spcAft>
              <a:buClr>
                <a:srgbClr val="FF99FF"/>
              </a:buClr>
              <a:buSzPct val="100000"/>
              <a:buFont typeface="Wingdings" pitchFamily="2" charset="2"/>
              <a:buAutoNum type="alphaLcPeriod"/>
              <a:defRPr/>
            </a:pPr>
            <a:r>
              <a:rPr lang="en-US" dirty="0">
                <a:cs typeface="Calibri" pitchFamily="34" charset="0"/>
              </a:rPr>
              <a:t>Believe the Gospel</a:t>
            </a:r>
          </a:p>
        </p:txBody>
      </p:sp>
      <p:pic>
        <p:nvPicPr>
          <p:cNvPr id="7" name="Picture 4">
            <a:extLst>
              <a:ext uri="{FF2B5EF4-FFF2-40B4-BE49-F238E27FC236}">
                <a16:creationId xmlns:a16="http://schemas.microsoft.com/office/drawing/2014/main" id="{2F67EF49-7C82-4BFB-8858-F39198A0CCD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66800" y="2286000"/>
            <a:ext cx="1839337" cy="2286000"/>
          </a:xfrm>
          <a:prstGeom prst="rect">
            <a:avLst/>
          </a:prstGeom>
          <a:noFill/>
          <a:ln w="9525">
            <a:solidFill>
              <a:schemeClr val="tx1"/>
            </a:solidFill>
            <a:miter lim="800000"/>
            <a:headEnd/>
            <a:tailEnd/>
          </a:ln>
        </p:spPr>
      </p:pic>
      <p:pic>
        <p:nvPicPr>
          <p:cNvPr id="8" name="Picture 7">
            <a:extLst>
              <a:ext uri="{FF2B5EF4-FFF2-40B4-BE49-F238E27FC236}">
                <a16:creationId xmlns:a16="http://schemas.microsoft.com/office/drawing/2014/main" id="{DF17F918-3621-40E9-8289-DD8726B79F2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285864" y="2286000"/>
            <a:ext cx="1839336" cy="2286000"/>
          </a:xfrm>
          <a:prstGeom prst="rect">
            <a:avLst/>
          </a:prstGeom>
          <a:noFill/>
          <a:ln w="9525">
            <a:noFill/>
            <a:miter lim="800000"/>
            <a:headEnd/>
            <a:tailEnd/>
          </a:ln>
          <a:effectLst/>
        </p:spPr>
      </p:pic>
    </p:spTree>
    <p:extLst>
      <p:ext uri="{BB962C8B-B14F-4D97-AF65-F5344CB8AC3E}">
        <p14:creationId xmlns:p14="http://schemas.microsoft.com/office/powerpoint/2010/main" val="24550881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8178B6-3CDC-42FB-B6C3-EF17AFDEA57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64514" name="Rectangle 1"/>
          <p:cNvSpPr>
            <a:spLocks noChangeArrowheads="1"/>
          </p:cNvSpPr>
          <p:nvPr/>
        </p:nvSpPr>
        <p:spPr bwMode="auto">
          <a:xfrm>
            <a:off x="609600" y="0"/>
            <a:ext cx="10972800" cy="590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eaLnBrk="1" hangingPunct="1">
              <a:spcBef>
                <a:spcPts val="0"/>
              </a:spcBef>
              <a:spcAft>
                <a:spcPts val="1200"/>
              </a:spcAft>
              <a:buClr>
                <a:schemeClr val="tx1"/>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Peter 3:3-6</a:t>
            </a:r>
          </a:p>
          <a:p>
            <a:pPr algn="just"/>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rPr>
              <a:t>3 </a:t>
            </a:r>
            <a:r>
              <a:rPr lang="en-US" sz="3200" dirty="0">
                <a:effectLst>
                  <a:outerShdw blurRad="38100" dist="38100" dir="2700000" algn="tl">
                    <a:srgbClr val="000000">
                      <a:alpha val="43137"/>
                    </a:srgbClr>
                  </a:outerShdw>
                </a:effectLst>
                <a:latin typeface="Calibri" panose="020F0502020204030204" pitchFamily="34" charset="0"/>
              </a:rPr>
              <a:t>Know this first of all, that in the last days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mockers</a:t>
            </a:r>
            <a:r>
              <a:rPr lang="en-US" sz="3200" dirty="0">
                <a:effectLst>
                  <a:outerShdw blurRad="38100" dist="38100" dir="2700000" algn="tl">
                    <a:srgbClr val="000000">
                      <a:alpha val="43137"/>
                    </a:srgbClr>
                  </a:outerShdw>
                </a:effectLst>
                <a:latin typeface="Calibri" panose="020F0502020204030204" pitchFamily="34" charset="0"/>
              </a:rPr>
              <a:t> will come with </a:t>
            </a:r>
            <a:r>
              <a:rPr lang="en-US" sz="3200" i="1" dirty="0">
                <a:effectLst>
                  <a:outerShdw blurRad="38100" dist="38100" dir="2700000" algn="tl">
                    <a:srgbClr val="000000">
                      <a:alpha val="43137"/>
                    </a:srgbClr>
                  </a:outerShdw>
                </a:effectLst>
                <a:latin typeface="Calibri" panose="020F0502020204030204" pitchFamily="34" charset="0"/>
              </a:rPr>
              <a:t>their</a:t>
            </a:r>
            <a:r>
              <a:rPr lang="en-US" sz="3200" dirty="0">
                <a:effectLst>
                  <a:outerShdw blurRad="38100" dist="38100" dir="2700000" algn="tl">
                    <a:srgbClr val="000000">
                      <a:alpha val="43137"/>
                    </a:srgbClr>
                  </a:outerShdw>
                </a:effectLst>
                <a:latin typeface="Calibri" panose="020F0502020204030204" pitchFamily="34" charset="0"/>
              </a:rPr>
              <a:t> mocking, following after their own lusts, </a:t>
            </a:r>
            <a:r>
              <a:rPr lang="en-US" sz="3200" baseline="30000" dirty="0">
                <a:effectLst>
                  <a:outerShdw blurRad="38100" dist="38100" dir="2700000" algn="tl">
                    <a:srgbClr val="000000">
                      <a:alpha val="43137"/>
                    </a:srgbClr>
                  </a:outerShdw>
                </a:effectLst>
                <a:latin typeface="Calibri" panose="020F0502020204030204" pitchFamily="34" charset="0"/>
              </a:rPr>
              <a:t>4 </a:t>
            </a:r>
            <a:r>
              <a:rPr lang="en-US" sz="3200" dirty="0">
                <a:effectLst>
                  <a:outerShdw blurRad="38100" dist="38100" dir="2700000" algn="tl">
                    <a:srgbClr val="000000">
                      <a:alpha val="43137"/>
                    </a:srgbClr>
                  </a:outerShdw>
                </a:effectLst>
                <a:latin typeface="Calibri" panose="020F0502020204030204" pitchFamily="34" charset="0"/>
              </a:rPr>
              <a:t>and saying, ‘Where is the promise of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His coming</a:t>
            </a:r>
            <a:r>
              <a:rPr lang="en-US" sz="3200" dirty="0">
                <a:effectLst>
                  <a:outerShdw blurRad="38100" dist="38100" dir="2700000" algn="tl">
                    <a:srgbClr val="000000">
                      <a:alpha val="43137"/>
                    </a:srgbClr>
                  </a:outerShdw>
                </a:effectLst>
                <a:latin typeface="Calibri" panose="020F0502020204030204" pitchFamily="34" charset="0"/>
              </a:rPr>
              <a:t>? For </a:t>
            </a:r>
            <a:r>
              <a:rPr lang="en-US" sz="3200" i="1" dirty="0">
                <a:effectLst>
                  <a:outerShdw blurRad="38100" dist="38100" dir="2700000" algn="tl">
                    <a:srgbClr val="000000">
                      <a:alpha val="43137"/>
                    </a:srgbClr>
                  </a:outerShdw>
                </a:effectLst>
                <a:latin typeface="Calibri" panose="020F0502020204030204" pitchFamily="34" charset="0"/>
              </a:rPr>
              <a:t>ever</a:t>
            </a:r>
            <a:r>
              <a:rPr lang="en-US" sz="3200" dirty="0">
                <a:effectLst>
                  <a:outerShdw blurRad="38100" dist="38100" dir="2700000" algn="tl">
                    <a:srgbClr val="000000">
                      <a:alpha val="43137"/>
                    </a:srgbClr>
                  </a:outerShdw>
                </a:effectLst>
                <a:latin typeface="Calibri" panose="020F0502020204030204" pitchFamily="34" charset="0"/>
              </a:rPr>
              <a:t> since the fathers fell asleep, all continues just as it was from the beginning of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creation</a:t>
            </a:r>
            <a:r>
              <a:rPr lang="en-US" sz="3200" dirty="0">
                <a:effectLst>
                  <a:outerShdw blurRad="38100" dist="38100" dir="2700000" algn="tl">
                    <a:srgbClr val="000000">
                      <a:alpha val="43137"/>
                    </a:srgbClr>
                  </a:outerShdw>
                </a:effectLst>
                <a:latin typeface="Calibri" panose="020F0502020204030204" pitchFamily="34" charset="0"/>
              </a:rPr>
              <a:t>.’</a:t>
            </a:r>
            <a:r>
              <a:rPr lang="en-US" sz="3200" b="1" i="0" baseline="30000" dirty="0">
                <a:solidFill>
                  <a:srgbClr val="000000"/>
                </a:solidFill>
                <a:effectLst/>
                <a:latin typeface="system-ui"/>
              </a:rPr>
              <a:t> </a:t>
            </a:r>
            <a:r>
              <a:rPr lang="en-US" sz="3200" baseline="30000" dirty="0">
                <a:effectLst>
                  <a:outerShdw blurRad="38100" dist="38100" dir="2700000" algn="tl">
                    <a:srgbClr val="000000">
                      <a:alpha val="43137"/>
                    </a:srgbClr>
                  </a:outerShdw>
                </a:effectLst>
                <a:latin typeface="Calibri" panose="020F0502020204030204" pitchFamily="34" charset="0"/>
              </a:rPr>
              <a:t>5</a:t>
            </a:r>
            <a:r>
              <a:rPr lang="en-US" sz="3200" dirty="0">
                <a:effectLst>
                  <a:outerShdw blurRad="38100" dist="38100" dir="2700000" algn="tl">
                    <a:srgbClr val="000000">
                      <a:alpha val="43137"/>
                    </a:srgbClr>
                  </a:outerShdw>
                </a:effectLst>
                <a:latin typeface="Calibri" panose="020F0502020204030204" pitchFamily="34" charset="0"/>
              </a:rPr>
              <a:t> For when they maintain this, it escapes their notice that by the word of God the heavens existed long ago and the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earth was formed</a:t>
            </a:r>
            <a:r>
              <a:rPr lang="en-US" sz="3200" dirty="0">
                <a:effectLst>
                  <a:outerShdw blurRad="38100" dist="38100" dir="2700000" algn="tl">
                    <a:srgbClr val="000000">
                      <a:alpha val="43137"/>
                    </a:srgbClr>
                  </a:outerShdw>
                </a:effectLst>
                <a:latin typeface="Calibri" panose="020F0502020204030204" pitchFamily="34" charset="0"/>
              </a:rPr>
              <a:t> out of water and by water. </a:t>
            </a:r>
            <a:r>
              <a:rPr lang="en-US" sz="3200" baseline="30000" dirty="0">
                <a:effectLst>
                  <a:outerShdw blurRad="38100" dist="38100" dir="2700000" algn="tl">
                    <a:srgbClr val="000000">
                      <a:alpha val="43137"/>
                    </a:srgbClr>
                  </a:outerShdw>
                </a:effectLst>
                <a:latin typeface="Calibri" panose="020F0502020204030204" pitchFamily="34" charset="0"/>
              </a:rPr>
              <a:t>6</a:t>
            </a:r>
            <a:r>
              <a:rPr lang="en-US" sz="3200" dirty="0">
                <a:effectLst>
                  <a:outerShdw blurRad="38100" dist="38100" dir="2700000" algn="tl">
                    <a:srgbClr val="000000">
                      <a:alpha val="43137"/>
                    </a:srgbClr>
                  </a:outerShdw>
                </a:effectLst>
                <a:latin typeface="Calibri" panose="020F0502020204030204" pitchFamily="34" charset="0"/>
              </a:rPr>
              <a:t> through which the world at that time was destroyed by being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flooded</a:t>
            </a:r>
            <a:r>
              <a:rPr lang="en-US" sz="3200" dirty="0">
                <a:effectLst>
                  <a:outerShdw blurRad="38100" dist="38100" dir="2700000" algn="tl">
                    <a:srgbClr val="000000">
                      <a:alpha val="43137"/>
                    </a:srgbClr>
                  </a:outerShdw>
                </a:effectLst>
                <a:latin typeface="Calibri" panose="020F0502020204030204" pitchFamily="34" charset="0"/>
              </a:rPr>
              <a:t> with water.”</a:t>
            </a:r>
          </a:p>
          <a:p>
            <a:pPr algn="just"/>
            <a:endParaRPr 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255150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idx="4294967295"/>
          </p:nvPr>
        </p:nvSpPr>
        <p:spPr>
          <a:xfrm>
            <a:off x="914400" y="228600"/>
            <a:ext cx="10363200" cy="1371600"/>
          </a:xfrm>
        </p:spPr>
        <p:txBody>
          <a:bodyPr/>
          <a:lstStyle/>
          <a:p>
            <a:pPr algn="ctr"/>
            <a:r>
              <a:rPr lang="en-US" sz="3600" dirty="0">
                <a:effectLst>
                  <a:outerShdw blurRad="38100" dist="38100" dir="2700000" algn="tl">
                    <a:srgbClr val="000000">
                      <a:alpha val="43137"/>
                    </a:srgbClr>
                  </a:outerShdw>
                </a:effectLst>
              </a:rPr>
              <a:t>HISTORY</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ea typeface="+mn-ea"/>
                <a:cs typeface="+mn-cs"/>
              </a:rPr>
              <a:t>2 Pet. 3:5-7</a:t>
            </a:r>
            <a:endParaRPr lang="en-US" sz="3600" dirty="0">
              <a:solidFill>
                <a:schemeClr val="tx1"/>
              </a:solidFill>
              <a:effectLst>
                <a:outerShdw blurRad="38100" dist="38100" dir="2700000" algn="tl">
                  <a:srgbClr val="000000">
                    <a:alpha val="43137"/>
                  </a:srgbClr>
                </a:outerShdw>
              </a:effectLst>
              <a:ea typeface="+mn-ea"/>
              <a:cs typeface="+mn-cs"/>
            </a:endParaRPr>
          </a:p>
        </p:txBody>
      </p:sp>
      <p:sp>
        <p:nvSpPr>
          <p:cNvPr id="41987" name="Rectangle 3"/>
          <p:cNvSpPr>
            <a:spLocks noGrp="1" noChangeArrowheads="1"/>
          </p:cNvSpPr>
          <p:nvPr>
            <p:ph type="body" sz="half" idx="4294967295"/>
          </p:nvPr>
        </p:nvSpPr>
        <p:spPr>
          <a:xfrm>
            <a:off x="1143000" y="2001838"/>
            <a:ext cx="5715000" cy="2854325"/>
          </a:xfrm>
          <a:noFill/>
        </p:spPr>
        <p:txBody>
          <a:bodyPr/>
          <a:lstStyle/>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rPr>
              <a:t>Creation (5)</a:t>
            </a:r>
          </a:p>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rPr>
              <a:t>Flood (6-7)</a:t>
            </a:r>
          </a:p>
          <a:p>
            <a:pPr marL="914400" lvl="1" indent="-457200">
              <a:spcBef>
                <a:spcPts val="0"/>
              </a:spcBef>
              <a:spcAft>
                <a:spcPts val="3600"/>
              </a:spcAft>
            </a:pPr>
            <a:r>
              <a:rPr lang="en-US" dirty="0">
                <a:effectLst/>
              </a:rPr>
              <a:t>God will judge again via fire</a:t>
            </a:r>
          </a:p>
        </p:txBody>
      </p:sp>
      <p:pic>
        <p:nvPicPr>
          <p:cNvPr id="2" name="Picture 1">
            <a:extLst>
              <a:ext uri="{FF2B5EF4-FFF2-40B4-BE49-F238E27FC236}">
                <a16:creationId xmlns:a16="http://schemas.microsoft.com/office/drawing/2014/main" id="{2E823BF2-2DE2-4D27-9CCD-7A47CAAE99E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67600" y="1371422"/>
            <a:ext cx="3670110" cy="4115157"/>
          </a:xfrm>
          <a:prstGeom prst="ellipse">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310" name="Group 46">
            <a:extLst>
              <a:ext uri="{FF2B5EF4-FFF2-40B4-BE49-F238E27FC236}">
                <a16:creationId xmlns:a16="http://schemas.microsoft.com/office/drawing/2014/main" id="{831E3095-4D57-4C0A-B114-982189459F99}"/>
              </a:ext>
            </a:extLst>
          </p:cNvPr>
          <p:cNvGraphicFramePr>
            <a:graphicFrameLocks noGrp="1"/>
          </p:cNvGraphicFramePr>
          <p:nvPr/>
        </p:nvGraphicFramePr>
        <p:xfrm>
          <a:off x="609600" y="137144"/>
          <a:ext cx="10972800" cy="6583680"/>
        </p:xfrm>
        <a:graphic>
          <a:graphicData uri="http://schemas.openxmlformats.org/drawingml/2006/table">
            <a:tbl>
              <a:tblPr>
                <a:tableStyleId>{D7AC3CCA-C797-4891-BE02-D94E43425B78}</a:tableStyleId>
              </a:tblPr>
              <a:tblGrid>
                <a:gridCol w="457200">
                  <a:extLst>
                    <a:ext uri="{9D8B030D-6E8A-4147-A177-3AD203B41FA5}">
                      <a16:colId xmlns:a16="http://schemas.microsoft.com/office/drawing/2014/main" val="740347930"/>
                    </a:ext>
                  </a:extLst>
                </a:gridCol>
                <a:gridCol w="22098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5257800">
                  <a:extLst>
                    <a:ext uri="{9D8B030D-6E8A-4147-A177-3AD203B41FA5}">
                      <a16:colId xmlns:a16="http://schemas.microsoft.com/office/drawing/2014/main" val="2120792666"/>
                    </a:ext>
                  </a:extLst>
                </a:gridCol>
              </a:tblGrid>
              <a:tr h="731520">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altLang="en-US" sz="3600" u="none" strike="noStrike" kern="0" cap="none" spc="0" normalizeH="0" baseline="0" noProof="0" dirty="0">
                          <a:ln>
                            <a:noFill/>
                          </a:ln>
                          <a:solidFill>
                            <a:schemeClr val="tx2"/>
                          </a:solidFill>
                          <a:effectLst/>
                          <a:uLnTx/>
                          <a:uFillTx/>
                          <a:latin typeface="Calibri" panose="020F0502020204030204" pitchFamily="34" charset="0"/>
                          <a:cs typeface="Calibri" panose="020F0502020204030204" pitchFamily="34" charset="0"/>
                        </a:rPr>
                        <a:t>UNIFORMITARIANISM IS NOT BIBLICISM</a:t>
                      </a:r>
                      <a:endParaRPr kumimoji="0" lang="en-US" sz="1800" b="1" i="0" u="none" strike="noStrike" cap="none" normalizeH="0" baseline="0" dirty="0">
                        <a:ln>
                          <a:noFill/>
                        </a:ln>
                        <a:solidFill>
                          <a:schemeClr val="tx2"/>
                        </a:solidFill>
                        <a:effectLst/>
                        <a:latin typeface="Calibri" panose="020F0502020204030204" pitchFamily="34" charset="0"/>
                        <a:cs typeface="Calibri" panose="020F0502020204030204" pitchFamily="34" charset="0"/>
                      </a:endParaRPr>
                    </a:p>
                  </a:txBody>
                  <a:tcPr marT="45736" marB="45736" anchor="ctr" horzOverflow="overflow">
                    <a:solidFill>
                      <a:schemeClr val="bg2"/>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1" i="0" u="none" strike="noStrike" cap="none" normalizeH="0" baseline="0" dirty="0">
                        <a:ln>
                          <a:noFill/>
                        </a:ln>
                        <a:solidFill>
                          <a:schemeClr val="tx2"/>
                        </a:solidFill>
                        <a:effectLst/>
                        <a:latin typeface="Calibri" panose="020F0502020204030204" pitchFamily="34" charset="0"/>
                        <a:cs typeface="Calibri" panose="020F0502020204030204" pitchFamily="34" charset="0"/>
                      </a:endParaRPr>
                    </a:p>
                  </a:txBody>
                  <a:tcPr marT="45736" marB="45736" anchor="ctr" horzOverflow="overflow">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1" i="0" u="none" strike="noStrike" cap="none" normalizeH="0" baseline="0" dirty="0">
                        <a:ln>
                          <a:noFill/>
                        </a:ln>
                        <a:solidFill>
                          <a:schemeClr val="bg2"/>
                        </a:solidFill>
                        <a:effectLst/>
                        <a:latin typeface="Calibri" panose="020F0502020204030204" pitchFamily="34" charset="0"/>
                      </a:endParaRPr>
                    </a:p>
                  </a:txBody>
                  <a:tcPr marT="45728" marB="45728" horzOverflow="overflow">
                    <a:solidFill>
                      <a:schemeClr val="tx1">
                        <a:lumMod val="95000"/>
                      </a:schemeClr>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1" i="0" u="none" strike="noStrike" cap="none" normalizeH="0" baseline="0" dirty="0">
                        <a:ln>
                          <a:noFill/>
                        </a:ln>
                        <a:solidFill>
                          <a:schemeClr val="tx2"/>
                        </a:solidFill>
                        <a:effectLst/>
                        <a:latin typeface="Calibri" panose="020F0502020204030204" pitchFamily="34" charset="0"/>
                        <a:cs typeface="Calibri" panose="020F0502020204030204" pitchFamily="34" charset="0"/>
                      </a:endParaRPr>
                    </a:p>
                  </a:txBody>
                  <a:tcPr marT="45736" marB="45736" anchor="ctr" horzOverflow="overflow">
                    <a:solidFill>
                      <a:schemeClr val="bg2"/>
                    </a:solidFill>
                  </a:tcPr>
                </a:tc>
                <a:extLst>
                  <a:ext uri="{0D108BD9-81ED-4DB2-BD59-A6C34878D82A}">
                    <a16:rowId xmlns:a16="http://schemas.microsoft.com/office/drawing/2014/main" val="10000"/>
                  </a:ext>
                </a:extLst>
              </a:tr>
              <a:tr h="64008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36" marB="45736" anchor="ctr" horzOverflow="overflow"/>
                </a:tc>
                <a:tc>
                  <a:txBody>
                    <a:bodyPr/>
                    <a:lstStyle/>
                    <a:p>
                      <a:pPr algn="ctr"/>
                      <a:r>
                        <a:rPr lang="en-US" sz="2800" b="1" dirty="0">
                          <a:latin typeface="Calibri" panose="020F0502020204030204" pitchFamily="34" charset="0"/>
                          <a:cs typeface="Calibri" panose="020F0502020204030204" pitchFamily="34" charset="0"/>
                        </a:rPr>
                        <a:t>ERA</a:t>
                      </a:r>
                    </a:p>
                  </a:txBody>
                  <a:tcPr anchor="ctr"/>
                </a:tc>
                <a:tc>
                  <a:txBody>
                    <a:bodyPr/>
                    <a:lstStyle/>
                    <a:p>
                      <a:pPr algn="ctr"/>
                      <a:r>
                        <a:rPr lang="en-US" sz="2800" b="1" dirty="0">
                          <a:solidFill>
                            <a:srgbClr val="C00000"/>
                          </a:solidFill>
                          <a:latin typeface="Calibri" panose="020F0502020204030204" pitchFamily="34" charset="0"/>
                          <a:cs typeface="Calibri" panose="020F0502020204030204" pitchFamily="34" charset="0"/>
                        </a:rPr>
                        <a:t>SCRIPTURE</a:t>
                      </a:r>
                    </a:p>
                  </a:txBody>
                  <a:tcPr anchor="ctr"/>
                </a:tc>
                <a:tc>
                  <a:txBody>
                    <a:bodyPr/>
                    <a:lstStyle/>
                    <a:p>
                      <a:pPr algn="ctr"/>
                      <a:r>
                        <a:rPr kumimoji="0" lang="en-US" sz="2800" b="1" u="none" strike="noStrike" kern="1200" cap="none" normalizeH="0" baseline="0" dirty="0">
                          <a:ln>
                            <a:noFill/>
                          </a:ln>
                          <a:solidFill>
                            <a:schemeClr val="accent6">
                              <a:lumMod val="75000"/>
                            </a:schemeClr>
                          </a:solidFill>
                          <a:effectLst/>
                          <a:latin typeface="Calibri" panose="020F0502020204030204" pitchFamily="34" charset="0"/>
                          <a:ea typeface="+mn-ea"/>
                          <a:cs typeface="Calibri" panose="020F0502020204030204" pitchFamily="34" charset="0"/>
                        </a:rPr>
                        <a:t>DISTINCTIVES</a:t>
                      </a:r>
                    </a:p>
                  </a:txBody>
                  <a:tcPr anchor="ctr"/>
                </a:tc>
                <a:extLst>
                  <a:ext uri="{0D108BD9-81ED-4DB2-BD59-A6C34878D82A}">
                    <a16:rowId xmlns:a16="http://schemas.microsoft.com/office/drawing/2014/main" val="10001"/>
                  </a:ext>
                </a:extLst>
              </a:tr>
              <a:tr h="640080">
                <a:tc>
                  <a:txBody>
                    <a:bodyPr/>
                    <a:lstStyle/>
                    <a:p>
                      <a:r>
                        <a:rPr lang="en-US" sz="2000" dirty="0">
                          <a:latin typeface="Calibri" panose="020F0502020204030204" pitchFamily="34" charset="0"/>
                          <a:cs typeface="Calibri" panose="020F0502020204030204" pitchFamily="34" charset="0"/>
                        </a:rPr>
                        <a:t>1.</a:t>
                      </a:r>
                    </a:p>
                  </a:txBody>
                  <a:tcPr anchor="ctr"/>
                </a:tc>
                <a:tc>
                  <a:txBody>
                    <a:bodyPr/>
                    <a:lstStyle/>
                    <a:p>
                      <a:pPr algn="ctr"/>
                      <a:r>
                        <a:rPr lang="en-US" sz="2400" dirty="0">
                          <a:latin typeface="Calibri" panose="020F0502020204030204" pitchFamily="34" charset="0"/>
                          <a:cs typeface="Calibri" panose="020F0502020204030204" pitchFamily="34" charset="0"/>
                        </a:rPr>
                        <a:t>CREATION</a:t>
                      </a:r>
                    </a:p>
                  </a:txBody>
                  <a:tcPr anchor="ctr"/>
                </a:tc>
                <a:tc>
                  <a:txBody>
                    <a:bodyPr/>
                    <a:lstStyle/>
                    <a:p>
                      <a:r>
                        <a:rPr lang="en-US" sz="2400" b="1" dirty="0">
                          <a:solidFill>
                            <a:srgbClr val="C00000"/>
                          </a:solidFill>
                          <a:latin typeface="Calibri" panose="020F0502020204030204" pitchFamily="34" charset="0"/>
                          <a:cs typeface="Calibri" panose="020F0502020204030204" pitchFamily="34" charset="0"/>
                        </a:rPr>
                        <a:t>Genesis 1-2</a:t>
                      </a:r>
                    </a:p>
                  </a:txBody>
                  <a:tcPr anchor="ctr"/>
                </a:tc>
                <a:tc>
                  <a:txBody>
                    <a:bodyPr/>
                    <a:lstStyle/>
                    <a:p>
                      <a:r>
                        <a:rPr kumimoji="0" lang="en-US" sz="2400" b="1" u="none" strike="noStrike" kern="1200" cap="none" normalizeH="0" baseline="0" dirty="0">
                          <a:ln>
                            <a:noFill/>
                          </a:ln>
                          <a:solidFill>
                            <a:schemeClr val="accent6">
                              <a:lumMod val="75000"/>
                            </a:schemeClr>
                          </a:solidFill>
                          <a:effectLst/>
                          <a:latin typeface="Calibri" panose="020F0502020204030204" pitchFamily="34" charset="0"/>
                          <a:ea typeface="+mn-ea"/>
                          <a:cs typeface="Calibri" panose="020F0502020204030204" pitchFamily="34" charset="0"/>
                        </a:rPr>
                        <a:t>No death</a:t>
                      </a:r>
                    </a:p>
                  </a:txBody>
                  <a:tcPr anchor="ctr"/>
                </a:tc>
                <a:extLst>
                  <a:ext uri="{0D108BD9-81ED-4DB2-BD59-A6C34878D82A}">
                    <a16:rowId xmlns:a16="http://schemas.microsoft.com/office/drawing/2014/main" val="10002"/>
                  </a:ext>
                </a:extLst>
              </a:tr>
              <a:tr h="640080">
                <a:tc>
                  <a:txBody>
                    <a:bodyPr/>
                    <a:lstStyle/>
                    <a:p>
                      <a:r>
                        <a:rPr lang="en-US" sz="2000" dirty="0">
                          <a:latin typeface="Calibri" panose="020F0502020204030204" pitchFamily="34" charset="0"/>
                          <a:cs typeface="Calibri" panose="020F0502020204030204" pitchFamily="34" charset="0"/>
                        </a:rPr>
                        <a:t>2.</a:t>
                      </a:r>
                    </a:p>
                  </a:txBody>
                  <a:tcPr anchor="ctr"/>
                </a:tc>
                <a:tc>
                  <a:txBody>
                    <a:bodyPr/>
                    <a:lstStyle/>
                    <a:p>
                      <a:pPr algn="ctr"/>
                      <a:r>
                        <a:rPr lang="en-US" sz="2400" dirty="0">
                          <a:latin typeface="Calibri" panose="020F0502020204030204" pitchFamily="34" charset="0"/>
                          <a:cs typeface="Calibri" panose="020F0502020204030204" pitchFamily="34" charset="0"/>
                        </a:rPr>
                        <a:t>FALL</a:t>
                      </a:r>
                    </a:p>
                  </a:txBody>
                  <a:tcPr anchor="ctr"/>
                </a:tc>
                <a:tc>
                  <a:txBody>
                    <a:bodyPr/>
                    <a:lstStyle/>
                    <a:p>
                      <a:r>
                        <a:rPr lang="en-US" sz="2400" b="1" dirty="0">
                          <a:solidFill>
                            <a:srgbClr val="C00000"/>
                          </a:solidFill>
                          <a:latin typeface="Calibri" panose="020F0502020204030204" pitchFamily="34" charset="0"/>
                          <a:cs typeface="Calibri" panose="020F0502020204030204" pitchFamily="34" charset="0"/>
                        </a:rPr>
                        <a:t>Genesis 3-6</a:t>
                      </a:r>
                    </a:p>
                  </a:txBody>
                  <a:tcPr anchor="ctr"/>
                </a:tc>
                <a:tc>
                  <a:txBody>
                    <a:bodyPr/>
                    <a:lstStyle/>
                    <a:p>
                      <a:r>
                        <a:rPr kumimoji="0" lang="en-US" sz="2400" b="1" u="none" strike="noStrike" kern="1200" cap="none" normalizeH="0" baseline="0" dirty="0">
                          <a:ln>
                            <a:noFill/>
                          </a:ln>
                          <a:solidFill>
                            <a:schemeClr val="accent6">
                              <a:lumMod val="75000"/>
                            </a:schemeClr>
                          </a:solidFill>
                          <a:effectLst/>
                          <a:latin typeface="Calibri" panose="020F0502020204030204" pitchFamily="34" charset="0"/>
                          <a:ea typeface="+mn-ea"/>
                          <a:cs typeface="Calibri" panose="020F0502020204030204" pitchFamily="34" charset="0"/>
                        </a:rPr>
                        <a:t>Death, painful pregnancy &amp; toil, long life spans, no human government</a:t>
                      </a:r>
                    </a:p>
                  </a:txBody>
                  <a:tcPr anchor="ctr"/>
                </a:tc>
                <a:extLst>
                  <a:ext uri="{0D108BD9-81ED-4DB2-BD59-A6C34878D82A}">
                    <a16:rowId xmlns:a16="http://schemas.microsoft.com/office/drawing/2014/main" val="10003"/>
                  </a:ext>
                </a:extLst>
              </a:tr>
              <a:tr h="640080">
                <a:tc>
                  <a:txBody>
                    <a:bodyPr/>
                    <a:lstStyle/>
                    <a:p>
                      <a:r>
                        <a:rPr lang="en-US" sz="2000" dirty="0">
                          <a:latin typeface="Calibri" panose="020F0502020204030204" pitchFamily="34" charset="0"/>
                          <a:cs typeface="Calibri" panose="020F0502020204030204" pitchFamily="34" charset="0"/>
                        </a:rPr>
                        <a:t>3.</a:t>
                      </a:r>
                    </a:p>
                  </a:txBody>
                  <a:tcPr anchor="ctr"/>
                </a:tc>
                <a:tc>
                  <a:txBody>
                    <a:bodyPr/>
                    <a:lstStyle/>
                    <a:p>
                      <a:pPr algn="ctr"/>
                      <a:r>
                        <a:rPr lang="en-US" sz="2400" dirty="0">
                          <a:latin typeface="Calibri" panose="020F0502020204030204" pitchFamily="34" charset="0"/>
                          <a:cs typeface="Calibri" panose="020F0502020204030204" pitchFamily="34" charset="0"/>
                        </a:rPr>
                        <a:t>FLOOD</a:t>
                      </a:r>
                    </a:p>
                  </a:txBody>
                  <a:tcPr anchor="ctr"/>
                </a:tc>
                <a:tc>
                  <a:txBody>
                    <a:bodyPr/>
                    <a:lstStyle/>
                    <a:p>
                      <a:r>
                        <a:rPr lang="en-US" sz="2400" b="1" dirty="0">
                          <a:solidFill>
                            <a:srgbClr val="C00000"/>
                          </a:solidFill>
                          <a:latin typeface="Calibri" panose="020F0502020204030204" pitchFamily="34" charset="0"/>
                          <a:cs typeface="Calibri" panose="020F0502020204030204" pitchFamily="34" charset="0"/>
                        </a:rPr>
                        <a:t>Genesis 7-10</a:t>
                      </a:r>
                    </a:p>
                  </a:txBody>
                  <a:tcPr anchor="ctr"/>
                </a:tc>
                <a:tc>
                  <a:txBody>
                    <a:bodyPr/>
                    <a:lstStyle/>
                    <a:p>
                      <a:r>
                        <a:rPr kumimoji="0" lang="en-US" sz="2400" b="1" u="none" strike="noStrike" kern="1200" cap="none" normalizeH="0" baseline="0" dirty="0">
                          <a:ln>
                            <a:noFill/>
                          </a:ln>
                          <a:solidFill>
                            <a:schemeClr val="accent6">
                              <a:lumMod val="75000"/>
                            </a:schemeClr>
                          </a:solidFill>
                          <a:effectLst/>
                          <a:latin typeface="Calibri" panose="020F0502020204030204" pitchFamily="34" charset="0"/>
                          <a:ea typeface="+mn-ea"/>
                          <a:cs typeface="Calibri" panose="020F0502020204030204" pitchFamily="34" charset="0"/>
                        </a:rPr>
                        <a:t>Shorter life spans, human government, one language, no nations</a:t>
                      </a:r>
                    </a:p>
                  </a:txBody>
                  <a:tcPr anchor="ctr"/>
                </a:tc>
                <a:extLst>
                  <a:ext uri="{0D108BD9-81ED-4DB2-BD59-A6C34878D82A}">
                    <a16:rowId xmlns:a16="http://schemas.microsoft.com/office/drawing/2014/main" val="10004"/>
                  </a:ext>
                </a:extLst>
              </a:tr>
              <a:tr h="640080">
                <a:tc>
                  <a:txBody>
                    <a:bodyPr/>
                    <a:lstStyle/>
                    <a:p>
                      <a:r>
                        <a:rPr lang="en-US" sz="2000" b="1" u="sng" dirty="0">
                          <a:latin typeface="Calibri" panose="020F0502020204030204" pitchFamily="34" charset="0"/>
                          <a:cs typeface="Calibri" panose="020F0502020204030204" pitchFamily="34" charset="0"/>
                        </a:rPr>
                        <a:t>4.</a:t>
                      </a:r>
                    </a:p>
                  </a:txBody>
                  <a:tcPr anchor="ctr">
                    <a:solidFill>
                      <a:srgbClr val="FFFFCC"/>
                    </a:solidFill>
                  </a:tcPr>
                </a:tc>
                <a:tc>
                  <a:txBody>
                    <a:bodyPr/>
                    <a:lstStyle/>
                    <a:p>
                      <a:pPr algn="ctr"/>
                      <a:r>
                        <a:rPr lang="en-US" sz="2400" b="1" u="sng" dirty="0">
                          <a:latin typeface="Calibri" panose="020F0502020204030204" pitchFamily="34" charset="0"/>
                          <a:cs typeface="Calibri" panose="020F0502020204030204" pitchFamily="34" charset="0"/>
                        </a:rPr>
                        <a:t>BABEL</a:t>
                      </a:r>
                    </a:p>
                  </a:txBody>
                  <a:tcPr anchor="ctr">
                    <a:solidFill>
                      <a:srgbClr val="FFFFCC"/>
                    </a:solidFill>
                  </a:tcPr>
                </a:tc>
                <a:tc>
                  <a:txBody>
                    <a:bodyPr/>
                    <a:lstStyle/>
                    <a:p>
                      <a:r>
                        <a:rPr lang="en-US" sz="2400" b="1" u="sng" dirty="0">
                          <a:solidFill>
                            <a:srgbClr val="C00000"/>
                          </a:solidFill>
                          <a:latin typeface="Calibri" panose="020F0502020204030204" pitchFamily="34" charset="0"/>
                          <a:cs typeface="Calibri" panose="020F0502020204030204" pitchFamily="34" charset="0"/>
                        </a:rPr>
                        <a:t>Genesis 11-present</a:t>
                      </a:r>
                    </a:p>
                  </a:txBody>
                  <a:tcPr anchor="ctr">
                    <a:solidFill>
                      <a:srgbClr val="FFFFCC"/>
                    </a:solidFill>
                  </a:tcPr>
                </a:tc>
                <a:tc>
                  <a:txBody>
                    <a:bodyPr/>
                    <a:lstStyle/>
                    <a:p>
                      <a:r>
                        <a:rPr kumimoji="0" lang="en-US" sz="2400" b="1" u="sng" strike="noStrike" kern="1200" cap="none" normalizeH="0" baseline="0" dirty="0">
                          <a:ln>
                            <a:noFill/>
                          </a:ln>
                          <a:solidFill>
                            <a:schemeClr val="accent6">
                              <a:lumMod val="75000"/>
                            </a:schemeClr>
                          </a:solidFill>
                          <a:effectLst/>
                          <a:latin typeface="Calibri" panose="020F0502020204030204" pitchFamily="34" charset="0"/>
                          <a:ea typeface="+mn-ea"/>
                          <a:cs typeface="Calibri" panose="020F0502020204030204" pitchFamily="34" charset="0"/>
                        </a:rPr>
                        <a:t>No global government, multiple languages, nations, ethnicities</a:t>
                      </a:r>
                    </a:p>
                  </a:txBody>
                  <a:tcPr anchor="ctr">
                    <a:solidFill>
                      <a:srgbClr val="FFFFCC"/>
                    </a:solidFill>
                  </a:tcPr>
                </a:tc>
                <a:extLst>
                  <a:ext uri="{0D108BD9-81ED-4DB2-BD59-A6C34878D82A}">
                    <a16:rowId xmlns:a16="http://schemas.microsoft.com/office/drawing/2014/main" val="10005"/>
                  </a:ext>
                </a:extLst>
              </a:tr>
              <a:tr h="640080">
                <a:tc>
                  <a:txBody>
                    <a:bodyPr/>
                    <a:lstStyle/>
                    <a:p>
                      <a:r>
                        <a:rPr lang="en-US" sz="2000" dirty="0">
                          <a:latin typeface="Calibri" panose="020F0502020204030204" pitchFamily="34" charset="0"/>
                          <a:cs typeface="Calibri" panose="020F0502020204030204" pitchFamily="34" charset="0"/>
                        </a:rPr>
                        <a:t>5.</a:t>
                      </a:r>
                    </a:p>
                  </a:txBody>
                  <a:tcPr anchor="ctr"/>
                </a:tc>
                <a:tc>
                  <a:txBody>
                    <a:bodyPr/>
                    <a:lstStyle/>
                    <a:p>
                      <a:pPr algn="ctr"/>
                      <a:r>
                        <a:rPr lang="en-US" sz="2400" dirty="0">
                          <a:latin typeface="Calibri" panose="020F0502020204030204" pitchFamily="34" charset="0"/>
                          <a:cs typeface="Calibri" panose="020F0502020204030204" pitchFamily="34" charset="0"/>
                        </a:rPr>
                        <a:t>ANTICHRIST</a:t>
                      </a:r>
                    </a:p>
                  </a:txBody>
                  <a:tcPr anchor="ctr"/>
                </a:tc>
                <a:tc>
                  <a:txBody>
                    <a:bodyPr/>
                    <a:lstStyle/>
                    <a:p>
                      <a:r>
                        <a:rPr lang="en-US" sz="2400" b="1" dirty="0">
                          <a:solidFill>
                            <a:srgbClr val="C00000"/>
                          </a:solidFill>
                          <a:latin typeface="Calibri" panose="020F0502020204030204" pitchFamily="34" charset="0"/>
                          <a:cs typeface="Calibri" panose="020F0502020204030204" pitchFamily="34" charset="0"/>
                        </a:rPr>
                        <a:t>Rapture to 2</a:t>
                      </a:r>
                      <a:r>
                        <a:rPr lang="en-US" sz="2400" b="1" baseline="30000" dirty="0">
                          <a:solidFill>
                            <a:srgbClr val="C00000"/>
                          </a:solidFill>
                          <a:latin typeface="Calibri" panose="020F0502020204030204" pitchFamily="34" charset="0"/>
                          <a:cs typeface="Calibri" panose="020F0502020204030204" pitchFamily="34" charset="0"/>
                        </a:rPr>
                        <a:t>nd</a:t>
                      </a:r>
                      <a:r>
                        <a:rPr lang="en-US" sz="2400" b="1" dirty="0">
                          <a:solidFill>
                            <a:srgbClr val="C00000"/>
                          </a:solidFill>
                          <a:latin typeface="Calibri" panose="020F0502020204030204" pitchFamily="34" charset="0"/>
                          <a:cs typeface="Calibri" panose="020F0502020204030204" pitchFamily="34" charset="0"/>
                        </a:rPr>
                        <a:t> Advent</a:t>
                      </a:r>
                    </a:p>
                  </a:txBody>
                  <a:tcPr anchor="ctr"/>
                </a:tc>
                <a:tc>
                  <a:txBody>
                    <a:bodyPr/>
                    <a:lstStyle/>
                    <a:p>
                      <a:r>
                        <a:rPr kumimoji="0" lang="en-US" sz="2400" b="1" u="none" strike="noStrike" kern="1200" cap="none" normalizeH="0" baseline="0" dirty="0">
                          <a:ln>
                            <a:noFill/>
                          </a:ln>
                          <a:solidFill>
                            <a:schemeClr val="accent6">
                              <a:lumMod val="75000"/>
                            </a:schemeClr>
                          </a:solidFill>
                          <a:effectLst/>
                          <a:latin typeface="Calibri" panose="020F0502020204030204" pitchFamily="34" charset="0"/>
                          <a:ea typeface="+mn-ea"/>
                          <a:cs typeface="Calibri" panose="020F0502020204030204" pitchFamily="34" charset="0"/>
                        </a:rPr>
                        <a:t>Global government, restrainer removed</a:t>
                      </a:r>
                    </a:p>
                  </a:txBody>
                  <a:tcPr anchor="ctr"/>
                </a:tc>
                <a:extLst>
                  <a:ext uri="{0D108BD9-81ED-4DB2-BD59-A6C34878D82A}">
                    <a16:rowId xmlns:a16="http://schemas.microsoft.com/office/drawing/2014/main" val="10006"/>
                  </a:ext>
                </a:extLst>
              </a:tr>
              <a:tr h="640080">
                <a:tc>
                  <a:txBody>
                    <a:bodyPr/>
                    <a:lstStyle/>
                    <a:p>
                      <a:r>
                        <a:rPr lang="en-US" sz="2000" dirty="0">
                          <a:latin typeface="Calibri" panose="020F0502020204030204" pitchFamily="34" charset="0"/>
                          <a:cs typeface="Calibri" panose="020F0502020204030204" pitchFamily="34" charset="0"/>
                        </a:rPr>
                        <a:t>6.</a:t>
                      </a:r>
                    </a:p>
                  </a:txBody>
                  <a:tcPr anchor="ctr"/>
                </a:tc>
                <a:tc>
                  <a:txBody>
                    <a:bodyPr/>
                    <a:lstStyle/>
                    <a:p>
                      <a:pPr algn="ctr"/>
                      <a:r>
                        <a:rPr lang="en-US" sz="2400" dirty="0">
                          <a:latin typeface="Calibri" panose="020F0502020204030204" pitchFamily="34" charset="0"/>
                          <a:cs typeface="Calibri" panose="020F0502020204030204" pitchFamily="34" charset="0"/>
                        </a:rPr>
                        <a:t>KINGDOM</a:t>
                      </a:r>
                    </a:p>
                  </a:txBody>
                  <a:tcPr anchor="ctr"/>
                </a:tc>
                <a:tc>
                  <a:txBody>
                    <a:bodyPr/>
                    <a:lstStyle/>
                    <a:p>
                      <a:r>
                        <a:rPr lang="en-US" sz="2400" b="1" dirty="0">
                          <a:solidFill>
                            <a:srgbClr val="C00000"/>
                          </a:solidFill>
                          <a:latin typeface="Calibri" panose="020F0502020204030204" pitchFamily="34" charset="0"/>
                          <a:cs typeface="Calibri" panose="020F0502020204030204" pitchFamily="34" charset="0"/>
                        </a:rPr>
                        <a:t>Rev. 20:1-10</a:t>
                      </a:r>
                    </a:p>
                  </a:txBody>
                  <a:tcPr anchor="ctr"/>
                </a:tc>
                <a:tc>
                  <a:txBody>
                    <a:bodyPr/>
                    <a:lstStyle/>
                    <a:p>
                      <a:r>
                        <a:rPr kumimoji="0" lang="en-US" sz="2400" b="1" u="none" strike="noStrike" kern="1200" cap="none" normalizeH="0" baseline="0" dirty="0">
                          <a:ln>
                            <a:noFill/>
                          </a:ln>
                          <a:solidFill>
                            <a:schemeClr val="accent6">
                              <a:lumMod val="75000"/>
                            </a:schemeClr>
                          </a:solidFill>
                          <a:effectLst/>
                          <a:latin typeface="Calibri" panose="020F0502020204030204" pitchFamily="34" charset="0"/>
                          <a:ea typeface="+mn-ea"/>
                          <a:cs typeface="Calibri" panose="020F0502020204030204" pitchFamily="34" charset="0"/>
                        </a:rPr>
                        <a:t>Long life spans, kingdom conditions, reality of death, renovated earth</a:t>
                      </a:r>
                    </a:p>
                  </a:txBody>
                  <a:tcPr anchor="ctr"/>
                </a:tc>
                <a:extLst>
                  <a:ext uri="{0D108BD9-81ED-4DB2-BD59-A6C34878D82A}">
                    <a16:rowId xmlns:a16="http://schemas.microsoft.com/office/drawing/2014/main" val="148010455"/>
                  </a:ext>
                </a:extLst>
              </a:tr>
              <a:tr h="640080">
                <a:tc>
                  <a:txBody>
                    <a:bodyPr/>
                    <a:lstStyle/>
                    <a:p>
                      <a:r>
                        <a:rPr lang="en-US" sz="2000" dirty="0">
                          <a:latin typeface="Calibri" panose="020F0502020204030204" pitchFamily="34" charset="0"/>
                          <a:cs typeface="Calibri" panose="020F0502020204030204" pitchFamily="34" charset="0"/>
                        </a:rPr>
                        <a:t>7.</a:t>
                      </a:r>
                    </a:p>
                  </a:txBody>
                  <a:tcPr anchor="ctr"/>
                </a:tc>
                <a:tc>
                  <a:txBody>
                    <a:bodyPr/>
                    <a:lstStyle/>
                    <a:p>
                      <a:pPr algn="ctr"/>
                      <a:r>
                        <a:rPr lang="en-US" sz="2400" dirty="0">
                          <a:latin typeface="Calibri" panose="020F0502020204030204" pitchFamily="34" charset="0"/>
                          <a:cs typeface="Calibri" panose="020F0502020204030204" pitchFamily="34" charset="0"/>
                        </a:rPr>
                        <a:t>ETERNAL STATE</a:t>
                      </a:r>
                    </a:p>
                  </a:txBody>
                  <a:tcPr anchor="ctr"/>
                </a:tc>
                <a:tc>
                  <a:txBody>
                    <a:bodyPr/>
                    <a:lstStyle/>
                    <a:p>
                      <a:r>
                        <a:rPr lang="en-US" sz="2400" b="1" dirty="0">
                          <a:solidFill>
                            <a:srgbClr val="C00000"/>
                          </a:solidFill>
                          <a:latin typeface="Calibri" panose="020F0502020204030204" pitchFamily="34" charset="0"/>
                          <a:cs typeface="Calibri" panose="020F0502020204030204" pitchFamily="34" charset="0"/>
                        </a:rPr>
                        <a:t>Rev. 21-22</a:t>
                      </a:r>
                    </a:p>
                  </a:txBody>
                  <a:tcPr anchor="ctr"/>
                </a:tc>
                <a:tc>
                  <a:txBody>
                    <a:bodyPr/>
                    <a:lstStyle/>
                    <a:p>
                      <a:r>
                        <a:rPr kumimoji="0" lang="en-US" sz="2400" b="1" u="none" strike="noStrike" kern="1200" cap="none" normalizeH="0" baseline="0" dirty="0">
                          <a:ln>
                            <a:noFill/>
                          </a:ln>
                          <a:solidFill>
                            <a:schemeClr val="accent6">
                              <a:lumMod val="75000"/>
                            </a:schemeClr>
                          </a:solidFill>
                          <a:effectLst/>
                          <a:latin typeface="Calibri" panose="020F0502020204030204" pitchFamily="34" charset="0"/>
                          <a:ea typeface="+mn-ea"/>
                          <a:cs typeface="Calibri" panose="020F0502020204030204" pitchFamily="34" charset="0"/>
                        </a:rPr>
                        <a:t>No death, new earth</a:t>
                      </a:r>
                    </a:p>
                  </a:txBody>
                  <a:tcPr anchor="ctr"/>
                </a:tc>
                <a:extLst>
                  <a:ext uri="{0D108BD9-81ED-4DB2-BD59-A6C34878D82A}">
                    <a16:rowId xmlns:a16="http://schemas.microsoft.com/office/drawing/2014/main" val="1171345614"/>
                  </a:ext>
                </a:extLst>
              </a:tr>
            </a:tbl>
          </a:graphicData>
        </a:graphic>
      </p:graphicFrame>
    </p:spTree>
    <p:extLst>
      <p:ext uri="{BB962C8B-B14F-4D97-AF65-F5344CB8AC3E}">
        <p14:creationId xmlns:p14="http://schemas.microsoft.com/office/powerpoint/2010/main" val="18453246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3. So What?</a:t>
            </a:r>
          </a:p>
        </p:txBody>
      </p:sp>
      <p:sp>
        <p:nvSpPr>
          <p:cNvPr id="3" name="Content Placeholder 2"/>
          <p:cNvSpPr>
            <a:spLocks noGrp="1"/>
          </p:cNvSpPr>
          <p:nvPr>
            <p:ph idx="1"/>
          </p:nvPr>
        </p:nvSpPr>
        <p:spPr>
          <a:xfrm>
            <a:off x="4076700" y="1600200"/>
            <a:ext cx="4038600" cy="3429000"/>
          </a:xfrm>
        </p:spPr>
        <p:txBody>
          <a:bodyPr/>
          <a:lstStyle/>
          <a:p>
            <a:pPr marL="457200" indent="-457200">
              <a:spcBef>
                <a:spcPts val="0"/>
              </a:spcBef>
              <a:spcAft>
                <a:spcPts val="3600"/>
              </a:spcAft>
              <a:buClr>
                <a:srgbClr val="FF99FF"/>
              </a:buClr>
              <a:buSzPct val="100000"/>
              <a:buFont typeface="Wingdings" pitchFamily="2" charset="2"/>
              <a:buAutoNum type="alphaLcPeriod"/>
              <a:defRPr/>
            </a:pPr>
            <a:r>
              <a:rPr lang="en-US" dirty="0">
                <a:cs typeface="Calibri" pitchFamily="34" charset="0"/>
              </a:rPr>
              <a:t>Uniformitarianism?</a:t>
            </a:r>
          </a:p>
          <a:p>
            <a:pPr marL="457200" indent="-457200">
              <a:spcBef>
                <a:spcPts val="0"/>
              </a:spcBef>
              <a:spcAft>
                <a:spcPts val="3600"/>
              </a:spcAft>
              <a:buClr>
                <a:srgbClr val="FF99FF"/>
              </a:buClr>
              <a:buSzPct val="100000"/>
              <a:buFont typeface="Wingdings" pitchFamily="2" charset="2"/>
              <a:buAutoNum type="alphaLcPeriod"/>
              <a:defRPr/>
            </a:pPr>
            <a:r>
              <a:rPr lang="en-US" b="1" u="sng" dirty="0">
                <a:solidFill>
                  <a:srgbClr val="FFFFCC"/>
                </a:solidFill>
                <a:cs typeface="Calibri" pitchFamily="34" charset="0"/>
              </a:rPr>
              <a:t>Live for Christ</a:t>
            </a:r>
          </a:p>
          <a:p>
            <a:pPr marL="457200" indent="-457200">
              <a:spcBef>
                <a:spcPts val="0"/>
              </a:spcBef>
              <a:spcAft>
                <a:spcPts val="3600"/>
              </a:spcAft>
              <a:buClr>
                <a:srgbClr val="FF99FF"/>
              </a:buClr>
              <a:buSzPct val="100000"/>
              <a:buFont typeface="Wingdings" pitchFamily="2" charset="2"/>
              <a:buAutoNum type="alphaLcPeriod"/>
              <a:defRPr/>
            </a:pPr>
            <a:r>
              <a:rPr lang="en-US" dirty="0">
                <a:cs typeface="Calibri" pitchFamily="34" charset="0"/>
              </a:rPr>
              <a:t>Reach the lost</a:t>
            </a:r>
          </a:p>
          <a:p>
            <a:pPr marL="457200" indent="-457200">
              <a:spcBef>
                <a:spcPts val="0"/>
              </a:spcBef>
              <a:spcAft>
                <a:spcPts val="3600"/>
              </a:spcAft>
              <a:buClr>
                <a:srgbClr val="FF99FF"/>
              </a:buClr>
              <a:buSzPct val="100000"/>
              <a:buFont typeface="Wingdings" pitchFamily="2" charset="2"/>
              <a:buAutoNum type="alphaLcPeriod"/>
              <a:defRPr/>
            </a:pPr>
            <a:r>
              <a:rPr lang="en-US" dirty="0">
                <a:cs typeface="Calibri" pitchFamily="34" charset="0"/>
              </a:rPr>
              <a:t>Believe the Gospel</a:t>
            </a:r>
          </a:p>
        </p:txBody>
      </p:sp>
      <p:pic>
        <p:nvPicPr>
          <p:cNvPr id="7" name="Picture 4">
            <a:extLst>
              <a:ext uri="{FF2B5EF4-FFF2-40B4-BE49-F238E27FC236}">
                <a16:creationId xmlns:a16="http://schemas.microsoft.com/office/drawing/2014/main" id="{2F67EF49-7C82-4BFB-8858-F39198A0CCD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66800" y="2286000"/>
            <a:ext cx="1839337" cy="2286000"/>
          </a:xfrm>
          <a:prstGeom prst="rect">
            <a:avLst/>
          </a:prstGeom>
          <a:noFill/>
          <a:ln w="9525">
            <a:solidFill>
              <a:schemeClr val="tx1"/>
            </a:solidFill>
            <a:miter lim="800000"/>
            <a:headEnd/>
            <a:tailEnd/>
          </a:ln>
        </p:spPr>
      </p:pic>
      <p:pic>
        <p:nvPicPr>
          <p:cNvPr id="8" name="Picture 7">
            <a:extLst>
              <a:ext uri="{FF2B5EF4-FFF2-40B4-BE49-F238E27FC236}">
                <a16:creationId xmlns:a16="http://schemas.microsoft.com/office/drawing/2014/main" id="{DF17F918-3621-40E9-8289-DD8726B79F2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285864" y="2286000"/>
            <a:ext cx="1839336" cy="2286000"/>
          </a:xfrm>
          <a:prstGeom prst="rect">
            <a:avLst/>
          </a:prstGeom>
          <a:noFill/>
          <a:ln w="9525">
            <a:noFill/>
            <a:miter lim="800000"/>
            <a:headEnd/>
            <a:tailEnd/>
          </a:ln>
          <a:effectLst/>
        </p:spPr>
      </p:pic>
    </p:spTree>
    <p:extLst>
      <p:ext uri="{BB962C8B-B14F-4D97-AF65-F5344CB8AC3E}">
        <p14:creationId xmlns:p14="http://schemas.microsoft.com/office/powerpoint/2010/main" val="8694508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BEB72C-A130-4000-B91F-038614AFB3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98659" name="Rectangle 1"/>
          <p:cNvSpPr>
            <a:spLocks noChangeArrowheads="1"/>
          </p:cNvSpPr>
          <p:nvPr/>
        </p:nvSpPr>
        <p:spPr bwMode="auto">
          <a:xfrm>
            <a:off x="609599" y="0"/>
            <a:ext cx="10972801" cy="3708708"/>
          </a:xfrm>
          <a:prstGeom prst="rect">
            <a:avLst/>
          </a:prstGeom>
          <a:noFill/>
          <a:ln w="28575">
            <a:noFill/>
            <a:miter lim="800000"/>
            <a:headEnd/>
            <a:tailEnd/>
          </a:ln>
        </p:spPr>
        <p:txBody>
          <a:bodyPr wrap="square">
            <a:spAutoFit/>
          </a:bodyPr>
          <a:lstStyle/>
          <a:p>
            <a:pPr algn="ctr" defTabSz="685800">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Romans 13:11-12</a:t>
            </a:r>
          </a:p>
          <a:p>
            <a:pPr algn="just">
              <a:spcBef>
                <a:spcPts val="600"/>
              </a:spcBef>
              <a:spcAft>
                <a:spcPts val="60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this, knowing the time, that it is already the hour for you to awaken from sleep;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now salvation is nearer to us than when we believed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12 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night is almost gone, and the day is near. Therefore let us lay aside the deeds of darkness and put on the armor of light.”</a:t>
            </a:r>
          </a:p>
        </p:txBody>
      </p:sp>
    </p:spTree>
    <p:extLst>
      <p:ext uri="{BB962C8B-B14F-4D97-AF65-F5344CB8AC3E}">
        <p14:creationId xmlns:p14="http://schemas.microsoft.com/office/powerpoint/2010/main" val="13891660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Placeholder 3">
            <a:extLst>
              <a:ext uri="{FF2B5EF4-FFF2-40B4-BE49-F238E27FC236}">
                <a16:creationId xmlns:a16="http://schemas.microsoft.com/office/drawing/2014/main" id="{A66E1933-1E02-4F53-A362-5D59201D135A}"/>
              </a:ext>
            </a:extLst>
          </p:cNvPr>
          <p:cNvGraphicFramePr>
            <a:graphicFrameLocks noGrp="1"/>
          </p:cNvGraphicFramePr>
          <p:nvPr>
            <p:ph type="tbl" idx="1"/>
            <p:extLst>
              <p:ext uri="{D42A27DB-BD31-4B8C-83A1-F6EECF244321}">
                <p14:modId xmlns:p14="http://schemas.microsoft.com/office/powerpoint/2010/main" val="3125024412"/>
              </p:ext>
            </p:extLst>
          </p:nvPr>
        </p:nvGraphicFramePr>
        <p:xfrm>
          <a:off x="609600" y="152400"/>
          <a:ext cx="10972800" cy="6553200"/>
        </p:xfrm>
        <a:graphic>
          <a:graphicData uri="http://schemas.openxmlformats.org/drawingml/2006/table">
            <a:tbl>
              <a:tblPr firstRow="1" bandRow="1">
                <a:tableStyleId>{073A0DAA-6AF3-43AB-8588-CEC1D06C72B9}</a:tableStyleId>
              </a:tblPr>
              <a:tblGrid>
                <a:gridCol w="3161655">
                  <a:extLst>
                    <a:ext uri="{9D8B030D-6E8A-4147-A177-3AD203B41FA5}">
                      <a16:colId xmlns:a16="http://schemas.microsoft.com/office/drawing/2014/main" val="4083022562"/>
                    </a:ext>
                  </a:extLst>
                </a:gridCol>
                <a:gridCol w="2696705">
                  <a:extLst>
                    <a:ext uri="{9D8B030D-6E8A-4147-A177-3AD203B41FA5}">
                      <a16:colId xmlns:a16="http://schemas.microsoft.com/office/drawing/2014/main" val="1397627422"/>
                    </a:ext>
                  </a:extLst>
                </a:gridCol>
                <a:gridCol w="2696705">
                  <a:extLst>
                    <a:ext uri="{9D8B030D-6E8A-4147-A177-3AD203B41FA5}">
                      <a16:colId xmlns:a16="http://schemas.microsoft.com/office/drawing/2014/main" val="3861418638"/>
                    </a:ext>
                  </a:extLst>
                </a:gridCol>
                <a:gridCol w="2417735">
                  <a:extLst>
                    <a:ext uri="{9D8B030D-6E8A-4147-A177-3AD203B41FA5}">
                      <a16:colId xmlns:a16="http://schemas.microsoft.com/office/drawing/2014/main" val="1991858644"/>
                    </a:ext>
                  </a:extLst>
                </a:gridCol>
              </a:tblGrid>
              <a:tr h="1066800">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altLang="en-US" sz="4000" b="0"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Three Tenses of Salvation</a:t>
                      </a:r>
                      <a:endParaRPr kumimoji="0" lang="en-US" sz="4000" b="0" i="0" u="none" strike="noStrike" cap="none" normalizeH="0" baseline="0" dirty="0">
                        <a:ln>
                          <a:noFill/>
                        </a:ln>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nchor="ctr" horzOverflow="overflow"/>
                </a:tc>
                <a:tc hMerge="1">
                  <a:txBody>
                    <a:bodyPr/>
                    <a:lstStyle/>
                    <a:p>
                      <a:endParaRPr lang="en-US" dirty="0"/>
                    </a:p>
                  </a:txBody>
                  <a:tcPr anchor="ctr" horzOverflow="overflow"/>
                </a:tc>
                <a:tc hMerge="1">
                  <a:txBody>
                    <a:bodyPr/>
                    <a:lstStyle/>
                    <a:p>
                      <a:endParaRPr lang="en-US" dirty="0"/>
                    </a:p>
                  </a:txBody>
                  <a:tcPr anchor="ctr" horzOverflow="overflow"/>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4000" b="0" i="0" u="none" strike="noStrike" cap="none" normalizeH="0" baseline="0" dirty="0">
                        <a:ln>
                          <a:noFill/>
                        </a:ln>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4285402584"/>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PHASE</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JUSTIFICATION</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6600"/>
                          </a:solidFill>
                          <a:effectLst/>
                          <a:latin typeface="Calibri" panose="020F0502020204030204" pitchFamily="34" charset="0"/>
                          <a:cs typeface="Calibri" panose="020F0502020204030204" pitchFamily="34" charset="0"/>
                        </a:rPr>
                        <a:t>SANCTIFICATION</a:t>
                      </a:r>
                      <a:endParaRPr kumimoji="0" lang="en-US" sz="2600" b="1" i="0" u="none"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GLORIFICATION</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1624996199"/>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kern="1200" cap="none" normalizeH="0" baseline="0" dirty="0">
                          <a:ln>
                            <a:noFill/>
                          </a:ln>
                          <a:solidFill>
                            <a:schemeClr val="bg2"/>
                          </a:solidFill>
                          <a:effectLst/>
                          <a:latin typeface="Calibri" panose="020F0502020204030204" pitchFamily="34" charset="0"/>
                          <a:cs typeface="Calibri" panose="020F0502020204030204" pitchFamily="34" charset="0"/>
                        </a:rPr>
                        <a:t>TENSE</a:t>
                      </a:r>
                      <a:endPar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Past</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6600"/>
                          </a:solidFill>
                          <a:effectLst/>
                          <a:latin typeface="Calibri" panose="020F0502020204030204" pitchFamily="34" charset="0"/>
                          <a:cs typeface="Calibri" panose="020F0502020204030204" pitchFamily="34" charset="0"/>
                        </a:rPr>
                        <a:t>Present</a:t>
                      </a:r>
                      <a:endParaRPr kumimoji="0" lang="en-US" sz="2600" b="1" i="0" u="none"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Future</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3636852434"/>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kern="1200" cap="none" normalizeH="0" baseline="0" dirty="0">
                          <a:ln>
                            <a:noFill/>
                          </a:ln>
                          <a:solidFill>
                            <a:schemeClr val="bg2"/>
                          </a:solidFill>
                          <a:effectLst/>
                          <a:latin typeface="Calibri" panose="020F0502020204030204" pitchFamily="34" charset="0"/>
                          <a:cs typeface="Calibri" panose="020F0502020204030204" pitchFamily="34" charset="0"/>
                        </a:rPr>
                        <a:t>SAVED FROM SIN’S:</a:t>
                      </a:r>
                      <a:endPar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Penalty</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6600"/>
                          </a:solidFill>
                          <a:effectLst/>
                          <a:latin typeface="Calibri" panose="020F0502020204030204" pitchFamily="34" charset="0"/>
                          <a:cs typeface="Calibri" panose="020F0502020204030204" pitchFamily="34" charset="0"/>
                        </a:rPr>
                        <a:t>Power</a:t>
                      </a:r>
                      <a:endParaRPr kumimoji="0" lang="en-US" sz="2600" b="1" i="0" u="none"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Presence</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3808086373"/>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kern="1200" cap="none" normalizeH="0" baseline="0" dirty="0">
                          <a:ln>
                            <a:noFill/>
                          </a:ln>
                          <a:solidFill>
                            <a:schemeClr val="bg2"/>
                          </a:solidFill>
                          <a:effectLst/>
                          <a:latin typeface="Calibri" panose="020F0502020204030204" pitchFamily="34" charset="0"/>
                          <a:cs typeface="Calibri" panose="020F0502020204030204" pitchFamily="34" charset="0"/>
                        </a:rPr>
                        <a:t>SCRIPTURE</a:t>
                      </a:r>
                      <a:endPar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Eph 2:8-9; Titus 3:5</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6600"/>
                          </a:solidFill>
                          <a:effectLst/>
                          <a:latin typeface="Calibri" panose="020F0502020204030204" pitchFamily="34" charset="0"/>
                          <a:cs typeface="Calibri" panose="020F0502020204030204" pitchFamily="34" charset="0"/>
                        </a:rPr>
                        <a:t>Philip 2:12</a:t>
                      </a:r>
                      <a:endParaRPr kumimoji="0" lang="en-US" sz="2600" b="1" i="0" u="none"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Rom 5:10</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4167479987"/>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NATURE</a:t>
                      </a: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Single</a:t>
                      </a: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6600"/>
                          </a:solidFill>
                          <a:effectLst/>
                          <a:latin typeface="Calibri" panose="020F0502020204030204" pitchFamily="34" charset="0"/>
                          <a:cs typeface="Calibri" panose="020F0502020204030204" pitchFamily="34" charset="0"/>
                        </a:rPr>
                        <a:t>Dual</a:t>
                      </a: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rPr>
                        <a:t>Single</a:t>
                      </a:r>
                    </a:p>
                  </a:txBody>
                  <a:tcPr marT="45711" marB="45711" anchor="ctr" horzOverflow="overflow"/>
                </a:tc>
                <a:extLst>
                  <a:ext uri="{0D108BD9-81ED-4DB2-BD59-A6C34878D82A}">
                    <a16:rowId xmlns:a16="http://schemas.microsoft.com/office/drawing/2014/main" val="1448859749"/>
                  </a:ext>
                </a:extLst>
              </a:tr>
            </a:tbl>
          </a:graphicData>
        </a:graphic>
      </p:graphicFrame>
    </p:spTree>
    <p:extLst>
      <p:ext uri="{BB962C8B-B14F-4D97-AF65-F5344CB8AC3E}">
        <p14:creationId xmlns:p14="http://schemas.microsoft.com/office/powerpoint/2010/main" val="5636241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Placeholder 3">
            <a:extLst>
              <a:ext uri="{FF2B5EF4-FFF2-40B4-BE49-F238E27FC236}">
                <a16:creationId xmlns:a16="http://schemas.microsoft.com/office/drawing/2014/main" id="{A66E1933-1E02-4F53-A362-5D59201D135A}"/>
              </a:ext>
            </a:extLst>
          </p:cNvPr>
          <p:cNvGraphicFramePr>
            <a:graphicFrameLocks noGrp="1"/>
          </p:cNvGraphicFramePr>
          <p:nvPr>
            <p:ph type="tbl" idx="1"/>
            <p:extLst>
              <p:ext uri="{D42A27DB-BD31-4B8C-83A1-F6EECF244321}">
                <p14:modId xmlns:p14="http://schemas.microsoft.com/office/powerpoint/2010/main" val="2422116034"/>
              </p:ext>
            </p:extLst>
          </p:nvPr>
        </p:nvGraphicFramePr>
        <p:xfrm>
          <a:off x="609600" y="152400"/>
          <a:ext cx="10972800" cy="6553200"/>
        </p:xfrm>
        <a:graphic>
          <a:graphicData uri="http://schemas.openxmlformats.org/drawingml/2006/table">
            <a:tbl>
              <a:tblPr firstRow="1" bandRow="1">
                <a:tableStyleId>{073A0DAA-6AF3-43AB-8588-CEC1D06C72B9}</a:tableStyleId>
              </a:tblPr>
              <a:tblGrid>
                <a:gridCol w="3161655">
                  <a:extLst>
                    <a:ext uri="{9D8B030D-6E8A-4147-A177-3AD203B41FA5}">
                      <a16:colId xmlns:a16="http://schemas.microsoft.com/office/drawing/2014/main" val="4083022562"/>
                    </a:ext>
                  </a:extLst>
                </a:gridCol>
                <a:gridCol w="2696705">
                  <a:extLst>
                    <a:ext uri="{9D8B030D-6E8A-4147-A177-3AD203B41FA5}">
                      <a16:colId xmlns:a16="http://schemas.microsoft.com/office/drawing/2014/main" val="1397627422"/>
                    </a:ext>
                  </a:extLst>
                </a:gridCol>
                <a:gridCol w="2696705">
                  <a:extLst>
                    <a:ext uri="{9D8B030D-6E8A-4147-A177-3AD203B41FA5}">
                      <a16:colId xmlns:a16="http://schemas.microsoft.com/office/drawing/2014/main" val="3861418638"/>
                    </a:ext>
                  </a:extLst>
                </a:gridCol>
                <a:gridCol w="2417735">
                  <a:extLst>
                    <a:ext uri="{9D8B030D-6E8A-4147-A177-3AD203B41FA5}">
                      <a16:colId xmlns:a16="http://schemas.microsoft.com/office/drawing/2014/main" val="1991858644"/>
                    </a:ext>
                  </a:extLst>
                </a:gridCol>
              </a:tblGrid>
              <a:tr h="1066800">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altLang="en-US" sz="4000" b="0"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Three Tenses of Salvation</a:t>
                      </a:r>
                      <a:endParaRPr kumimoji="0" lang="en-US" sz="4000" b="0" i="0" u="none" strike="noStrike" cap="none" normalizeH="0" baseline="0" dirty="0">
                        <a:ln>
                          <a:noFill/>
                        </a:ln>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nchor="ctr" horzOverflow="overflow"/>
                </a:tc>
                <a:tc hMerge="1">
                  <a:txBody>
                    <a:bodyPr/>
                    <a:lstStyle/>
                    <a:p>
                      <a:endParaRPr lang="en-US" dirty="0"/>
                    </a:p>
                  </a:txBody>
                  <a:tcPr anchor="ctr" horzOverflow="overflow"/>
                </a:tc>
                <a:tc hMerge="1">
                  <a:txBody>
                    <a:bodyPr/>
                    <a:lstStyle/>
                    <a:p>
                      <a:endParaRPr lang="en-US" dirty="0"/>
                    </a:p>
                  </a:txBody>
                  <a:tcPr anchor="ctr" horzOverflow="overflow"/>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4000" b="0" i="0" u="none" strike="noStrike" cap="none" normalizeH="0" baseline="0" dirty="0">
                        <a:ln>
                          <a:noFill/>
                        </a:ln>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4285402584"/>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PHASE</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JUSTIFICATION</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6600"/>
                          </a:solidFill>
                          <a:effectLst/>
                          <a:latin typeface="Calibri" panose="020F0502020204030204" pitchFamily="34" charset="0"/>
                          <a:cs typeface="Calibri" panose="020F0502020204030204" pitchFamily="34" charset="0"/>
                        </a:rPr>
                        <a:t>SANCTIFICATION</a:t>
                      </a:r>
                      <a:endParaRPr kumimoji="0" lang="en-US" sz="2600" b="1" i="0" u="none"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sng" strike="noStrike" cap="none" normalizeH="0" baseline="0" dirty="0">
                          <a:ln>
                            <a:noFill/>
                          </a:ln>
                          <a:solidFill>
                            <a:srgbClr val="0000CC"/>
                          </a:solidFill>
                          <a:effectLst/>
                          <a:latin typeface="Calibri" panose="020F0502020204030204" pitchFamily="34" charset="0"/>
                          <a:cs typeface="Calibri" panose="020F0502020204030204" pitchFamily="34" charset="0"/>
                        </a:rPr>
                        <a:t>GLORIFICATION</a:t>
                      </a:r>
                      <a:endParaRPr kumimoji="0" lang="en-US" sz="2600" b="1" i="0" u="sng"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solidFill>
                      <a:srgbClr val="FFFFCC"/>
                    </a:solidFill>
                  </a:tcPr>
                </a:tc>
                <a:extLst>
                  <a:ext uri="{0D108BD9-81ED-4DB2-BD59-A6C34878D82A}">
                    <a16:rowId xmlns:a16="http://schemas.microsoft.com/office/drawing/2014/main" val="1624996199"/>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kern="1200" cap="none" normalizeH="0" baseline="0" dirty="0">
                          <a:ln>
                            <a:noFill/>
                          </a:ln>
                          <a:solidFill>
                            <a:schemeClr val="bg2"/>
                          </a:solidFill>
                          <a:effectLst/>
                          <a:latin typeface="Calibri" panose="020F0502020204030204" pitchFamily="34" charset="0"/>
                          <a:cs typeface="Calibri" panose="020F0502020204030204" pitchFamily="34" charset="0"/>
                        </a:rPr>
                        <a:t>TENSE</a:t>
                      </a:r>
                      <a:endPar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Past</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6600"/>
                          </a:solidFill>
                          <a:effectLst/>
                          <a:latin typeface="Calibri" panose="020F0502020204030204" pitchFamily="34" charset="0"/>
                          <a:cs typeface="Calibri" panose="020F0502020204030204" pitchFamily="34" charset="0"/>
                        </a:rPr>
                        <a:t>Present</a:t>
                      </a:r>
                      <a:endParaRPr kumimoji="0" lang="en-US" sz="2600" b="1" i="0" u="none"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sng" strike="noStrike" cap="none" normalizeH="0" baseline="0" dirty="0">
                          <a:ln>
                            <a:noFill/>
                          </a:ln>
                          <a:solidFill>
                            <a:srgbClr val="0000CC"/>
                          </a:solidFill>
                          <a:effectLst/>
                          <a:latin typeface="Calibri" panose="020F0502020204030204" pitchFamily="34" charset="0"/>
                          <a:cs typeface="Calibri" panose="020F0502020204030204" pitchFamily="34" charset="0"/>
                        </a:rPr>
                        <a:t>Future</a:t>
                      </a:r>
                      <a:endParaRPr kumimoji="0" lang="en-US" sz="2600" b="1" i="0" u="sng"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solidFill>
                      <a:srgbClr val="FFFFCC"/>
                    </a:solidFill>
                  </a:tcPr>
                </a:tc>
                <a:extLst>
                  <a:ext uri="{0D108BD9-81ED-4DB2-BD59-A6C34878D82A}">
                    <a16:rowId xmlns:a16="http://schemas.microsoft.com/office/drawing/2014/main" val="3636852434"/>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kern="1200" cap="none" normalizeH="0" baseline="0" dirty="0">
                          <a:ln>
                            <a:noFill/>
                          </a:ln>
                          <a:solidFill>
                            <a:schemeClr val="bg2"/>
                          </a:solidFill>
                          <a:effectLst/>
                          <a:latin typeface="Calibri" panose="020F0502020204030204" pitchFamily="34" charset="0"/>
                          <a:cs typeface="Calibri" panose="020F0502020204030204" pitchFamily="34" charset="0"/>
                        </a:rPr>
                        <a:t>SAVED FROM SIN’S:</a:t>
                      </a:r>
                      <a:endPar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Penalty</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6600"/>
                          </a:solidFill>
                          <a:effectLst/>
                          <a:latin typeface="Calibri" panose="020F0502020204030204" pitchFamily="34" charset="0"/>
                          <a:cs typeface="Calibri" panose="020F0502020204030204" pitchFamily="34" charset="0"/>
                        </a:rPr>
                        <a:t>Power</a:t>
                      </a:r>
                      <a:endParaRPr kumimoji="0" lang="en-US" sz="2600" b="1" i="0" u="none"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sng" strike="noStrike" cap="none" normalizeH="0" baseline="0" dirty="0">
                          <a:ln>
                            <a:noFill/>
                          </a:ln>
                          <a:solidFill>
                            <a:srgbClr val="0000CC"/>
                          </a:solidFill>
                          <a:effectLst/>
                          <a:latin typeface="Calibri" panose="020F0502020204030204" pitchFamily="34" charset="0"/>
                          <a:cs typeface="Calibri" panose="020F0502020204030204" pitchFamily="34" charset="0"/>
                        </a:rPr>
                        <a:t>Presence</a:t>
                      </a:r>
                      <a:endParaRPr kumimoji="0" lang="en-US" sz="2600" b="1" i="0" u="sng"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solidFill>
                      <a:srgbClr val="FFFFCC"/>
                    </a:solidFill>
                  </a:tcPr>
                </a:tc>
                <a:extLst>
                  <a:ext uri="{0D108BD9-81ED-4DB2-BD59-A6C34878D82A}">
                    <a16:rowId xmlns:a16="http://schemas.microsoft.com/office/drawing/2014/main" val="3808086373"/>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kern="1200" cap="none" normalizeH="0" baseline="0" dirty="0">
                          <a:ln>
                            <a:noFill/>
                          </a:ln>
                          <a:solidFill>
                            <a:schemeClr val="bg2"/>
                          </a:solidFill>
                          <a:effectLst/>
                          <a:latin typeface="Calibri" panose="020F0502020204030204" pitchFamily="34" charset="0"/>
                          <a:cs typeface="Calibri" panose="020F0502020204030204" pitchFamily="34" charset="0"/>
                        </a:rPr>
                        <a:t>SCRIPTURE</a:t>
                      </a:r>
                      <a:endPar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Eph 2:8-9; Titus 3:5</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6600"/>
                          </a:solidFill>
                          <a:effectLst/>
                          <a:latin typeface="Calibri" panose="020F0502020204030204" pitchFamily="34" charset="0"/>
                          <a:cs typeface="Calibri" panose="020F0502020204030204" pitchFamily="34" charset="0"/>
                        </a:rPr>
                        <a:t>Philip 2:12</a:t>
                      </a:r>
                      <a:endParaRPr kumimoji="0" lang="en-US" sz="2600" b="1" i="0" u="none"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sng" strike="noStrike" cap="none" normalizeH="0" baseline="0" dirty="0">
                          <a:ln>
                            <a:noFill/>
                          </a:ln>
                          <a:solidFill>
                            <a:srgbClr val="0000CC"/>
                          </a:solidFill>
                          <a:effectLst/>
                          <a:latin typeface="Calibri" panose="020F0502020204030204" pitchFamily="34" charset="0"/>
                          <a:cs typeface="Calibri" panose="020F0502020204030204" pitchFamily="34" charset="0"/>
                        </a:rPr>
                        <a:t>Rom 5:10</a:t>
                      </a:r>
                      <a:endParaRPr kumimoji="0" lang="en-US" sz="2600" b="1" i="0" u="sng"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solidFill>
                      <a:srgbClr val="FFFFCC"/>
                    </a:solidFill>
                  </a:tcPr>
                </a:tc>
                <a:extLst>
                  <a:ext uri="{0D108BD9-81ED-4DB2-BD59-A6C34878D82A}">
                    <a16:rowId xmlns:a16="http://schemas.microsoft.com/office/drawing/2014/main" val="4167479987"/>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NATURE</a:t>
                      </a: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Single</a:t>
                      </a: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6600"/>
                          </a:solidFill>
                          <a:effectLst/>
                          <a:latin typeface="Calibri" panose="020F0502020204030204" pitchFamily="34" charset="0"/>
                          <a:cs typeface="Calibri" panose="020F0502020204030204" pitchFamily="34" charset="0"/>
                        </a:rPr>
                        <a:t>Dual</a:t>
                      </a: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sng" strike="noStrike" cap="none" normalizeH="0" baseline="0" dirty="0">
                          <a:ln>
                            <a:noFill/>
                          </a:ln>
                          <a:solidFill>
                            <a:srgbClr val="0000CC"/>
                          </a:solidFill>
                          <a:effectLst/>
                          <a:latin typeface="Calibri" panose="020F0502020204030204" pitchFamily="34" charset="0"/>
                          <a:cs typeface="Calibri" panose="020F0502020204030204" pitchFamily="34" charset="0"/>
                        </a:rPr>
                        <a:t>Single</a:t>
                      </a:r>
                    </a:p>
                  </a:txBody>
                  <a:tcPr marT="45711" marB="45711" anchor="ctr" horzOverflow="overflow">
                    <a:solidFill>
                      <a:srgbClr val="FFFFCC"/>
                    </a:solidFill>
                  </a:tcPr>
                </a:tc>
                <a:extLst>
                  <a:ext uri="{0D108BD9-81ED-4DB2-BD59-A6C34878D82A}">
                    <a16:rowId xmlns:a16="http://schemas.microsoft.com/office/drawing/2014/main" val="1448859749"/>
                  </a:ext>
                </a:extLst>
              </a:tr>
            </a:tbl>
          </a:graphicData>
        </a:graphic>
      </p:graphicFrame>
    </p:spTree>
    <p:extLst>
      <p:ext uri="{BB962C8B-B14F-4D97-AF65-F5344CB8AC3E}">
        <p14:creationId xmlns:p14="http://schemas.microsoft.com/office/powerpoint/2010/main" val="121972703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3. So What?</a:t>
            </a:r>
          </a:p>
        </p:txBody>
      </p:sp>
      <p:sp>
        <p:nvSpPr>
          <p:cNvPr id="3" name="Content Placeholder 2"/>
          <p:cNvSpPr>
            <a:spLocks noGrp="1"/>
          </p:cNvSpPr>
          <p:nvPr>
            <p:ph idx="1"/>
          </p:nvPr>
        </p:nvSpPr>
        <p:spPr>
          <a:xfrm>
            <a:off x="4076700" y="1600200"/>
            <a:ext cx="4038600" cy="3429000"/>
          </a:xfrm>
        </p:spPr>
        <p:txBody>
          <a:bodyPr/>
          <a:lstStyle/>
          <a:p>
            <a:pPr marL="457200" indent="-457200">
              <a:spcBef>
                <a:spcPts val="0"/>
              </a:spcBef>
              <a:spcAft>
                <a:spcPts val="3600"/>
              </a:spcAft>
              <a:buClr>
                <a:srgbClr val="FF99FF"/>
              </a:buClr>
              <a:buSzPct val="100000"/>
              <a:buFont typeface="Wingdings" pitchFamily="2" charset="2"/>
              <a:buAutoNum type="alphaLcPeriod"/>
              <a:defRPr/>
            </a:pPr>
            <a:r>
              <a:rPr lang="en-US" dirty="0">
                <a:cs typeface="Calibri" pitchFamily="34" charset="0"/>
              </a:rPr>
              <a:t>Uniformitarianism?</a:t>
            </a:r>
          </a:p>
          <a:p>
            <a:pPr marL="457200" indent="-457200">
              <a:spcBef>
                <a:spcPts val="0"/>
              </a:spcBef>
              <a:spcAft>
                <a:spcPts val="3600"/>
              </a:spcAft>
              <a:buClr>
                <a:srgbClr val="FF99FF"/>
              </a:buClr>
              <a:buSzPct val="100000"/>
              <a:buFont typeface="Wingdings" pitchFamily="2" charset="2"/>
              <a:buAutoNum type="alphaLcPeriod"/>
              <a:defRPr/>
            </a:pPr>
            <a:r>
              <a:rPr lang="en-US" dirty="0">
                <a:cs typeface="Calibri" pitchFamily="34" charset="0"/>
              </a:rPr>
              <a:t>Live for Christ</a:t>
            </a:r>
          </a:p>
          <a:p>
            <a:pPr marL="457200" indent="-457200">
              <a:spcBef>
                <a:spcPts val="0"/>
              </a:spcBef>
              <a:spcAft>
                <a:spcPts val="3600"/>
              </a:spcAft>
              <a:buClr>
                <a:srgbClr val="FF99FF"/>
              </a:buClr>
              <a:buSzPct val="100000"/>
              <a:buFont typeface="Wingdings" pitchFamily="2" charset="2"/>
              <a:buAutoNum type="alphaLcPeriod"/>
              <a:defRPr/>
            </a:pPr>
            <a:r>
              <a:rPr lang="en-US" b="1" u="sng" dirty="0">
                <a:solidFill>
                  <a:srgbClr val="FFFFCC"/>
                </a:solidFill>
                <a:cs typeface="Calibri" pitchFamily="34" charset="0"/>
              </a:rPr>
              <a:t>Reach the lost</a:t>
            </a:r>
          </a:p>
          <a:p>
            <a:pPr marL="457200" indent="-457200">
              <a:spcBef>
                <a:spcPts val="0"/>
              </a:spcBef>
              <a:spcAft>
                <a:spcPts val="3600"/>
              </a:spcAft>
              <a:buClr>
                <a:srgbClr val="FF99FF"/>
              </a:buClr>
              <a:buSzPct val="100000"/>
              <a:buFont typeface="Wingdings" pitchFamily="2" charset="2"/>
              <a:buAutoNum type="alphaLcPeriod"/>
              <a:defRPr/>
            </a:pPr>
            <a:r>
              <a:rPr lang="en-US" dirty="0">
                <a:cs typeface="Calibri" pitchFamily="34" charset="0"/>
              </a:rPr>
              <a:t>Believe the Gospel</a:t>
            </a:r>
          </a:p>
        </p:txBody>
      </p:sp>
      <p:pic>
        <p:nvPicPr>
          <p:cNvPr id="7" name="Picture 4">
            <a:extLst>
              <a:ext uri="{FF2B5EF4-FFF2-40B4-BE49-F238E27FC236}">
                <a16:creationId xmlns:a16="http://schemas.microsoft.com/office/drawing/2014/main" id="{2F67EF49-7C82-4BFB-8858-F39198A0CCD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66800" y="2286000"/>
            <a:ext cx="1839337" cy="2286000"/>
          </a:xfrm>
          <a:prstGeom prst="rect">
            <a:avLst/>
          </a:prstGeom>
          <a:noFill/>
          <a:ln w="9525">
            <a:solidFill>
              <a:schemeClr val="tx1"/>
            </a:solidFill>
            <a:miter lim="800000"/>
            <a:headEnd/>
            <a:tailEnd/>
          </a:ln>
        </p:spPr>
      </p:pic>
      <p:pic>
        <p:nvPicPr>
          <p:cNvPr id="8" name="Picture 7">
            <a:extLst>
              <a:ext uri="{FF2B5EF4-FFF2-40B4-BE49-F238E27FC236}">
                <a16:creationId xmlns:a16="http://schemas.microsoft.com/office/drawing/2014/main" id="{DF17F918-3621-40E9-8289-DD8726B79F2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285864" y="2286000"/>
            <a:ext cx="1839336" cy="2286000"/>
          </a:xfrm>
          <a:prstGeom prst="rect">
            <a:avLst/>
          </a:prstGeom>
          <a:noFill/>
          <a:ln w="9525">
            <a:noFill/>
            <a:miter lim="800000"/>
            <a:headEnd/>
            <a:tailEnd/>
          </a:ln>
          <a:effectLst/>
        </p:spPr>
      </p:pic>
    </p:spTree>
    <p:extLst>
      <p:ext uri="{BB962C8B-B14F-4D97-AF65-F5344CB8AC3E}">
        <p14:creationId xmlns:p14="http://schemas.microsoft.com/office/powerpoint/2010/main" val="332740599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BEB72C-A130-4000-B91F-038614AFB3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98659" name="Rectangle 1"/>
          <p:cNvSpPr>
            <a:spLocks noChangeArrowheads="1"/>
          </p:cNvSpPr>
          <p:nvPr/>
        </p:nvSpPr>
        <p:spPr bwMode="auto">
          <a:xfrm>
            <a:off x="609599" y="0"/>
            <a:ext cx="10972801" cy="2046714"/>
          </a:xfrm>
          <a:prstGeom prst="rect">
            <a:avLst/>
          </a:prstGeom>
          <a:noFill/>
          <a:ln w="28575">
            <a:noFill/>
            <a:miter lim="800000"/>
            <a:headEnd/>
            <a:tailEnd/>
          </a:ln>
        </p:spPr>
        <p:txBody>
          <a:bodyPr wrap="square">
            <a:spAutoFit/>
          </a:bodyPr>
          <a:lstStyle/>
          <a:p>
            <a:pPr algn="ctr" defTabSz="685800">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Mark 16:15</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said to them, ‘Go into all the world and preach the gospel to all creation.’”</a:t>
            </a:r>
          </a:p>
        </p:txBody>
      </p:sp>
      <p:pic>
        <p:nvPicPr>
          <p:cNvPr id="1028" name="Picture 4" descr="The Great Commission (Matthew 28:18-20) - Ed Arcton Ministries">
            <a:extLst>
              <a:ext uri="{FF2B5EF4-FFF2-40B4-BE49-F238E27FC236}">
                <a16:creationId xmlns:a16="http://schemas.microsoft.com/office/drawing/2014/main" id="{745AB3F9-50FA-4B11-875B-510DBD90B37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4000" y="2514600"/>
            <a:ext cx="4064001"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87423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209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p>
        </p:txBody>
      </p:sp>
      <p:sp>
        <p:nvSpPr>
          <p:cNvPr id="19459" name="Rectangle 3"/>
          <p:cNvSpPr>
            <a:spLocks noGrp="1" noChangeArrowheads="1"/>
          </p:cNvSpPr>
          <p:nvPr>
            <p:ph idx="1"/>
          </p:nvPr>
        </p:nvSpPr>
        <p:spPr>
          <a:xfrm>
            <a:off x="2370366" y="1600200"/>
            <a:ext cx="7611834" cy="32004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ea typeface="+mj-ea"/>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opposing</a:t>
            </a:r>
            <a:r>
              <a:rPr lang="en-US" dirty="0">
                <a:effectLst>
                  <a:outerShdw blurRad="38100" dist="38100" dir="2700000" algn="tl">
                    <a:srgbClr val="000000">
                      <a:alpha val="43137"/>
                    </a:srgbClr>
                  </a:outerShdw>
                </a:effectLst>
                <a:cs typeface="Calibri" panose="020F0502020204030204" pitchFamily="34" charset="0"/>
              </a:rPr>
              <a:t> views</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second after the Rapture</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32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33228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3. So What?</a:t>
            </a:r>
          </a:p>
        </p:txBody>
      </p:sp>
      <p:sp>
        <p:nvSpPr>
          <p:cNvPr id="3" name="Content Placeholder 2"/>
          <p:cNvSpPr>
            <a:spLocks noGrp="1"/>
          </p:cNvSpPr>
          <p:nvPr>
            <p:ph idx="1"/>
          </p:nvPr>
        </p:nvSpPr>
        <p:spPr>
          <a:xfrm>
            <a:off x="4076700" y="1600200"/>
            <a:ext cx="4038600" cy="3429000"/>
          </a:xfrm>
        </p:spPr>
        <p:txBody>
          <a:bodyPr/>
          <a:lstStyle/>
          <a:p>
            <a:pPr marL="457200" indent="-457200">
              <a:spcBef>
                <a:spcPts val="0"/>
              </a:spcBef>
              <a:spcAft>
                <a:spcPts val="3600"/>
              </a:spcAft>
              <a:buClr>
                <a:srgbClr val="FF99FF"/>
              </a:buClr>
              <a:buSzPct val="100000"/>
              <a:buFont typeface="Wingdings" pitchFamily="2" charset="2"/>
              <a:buAutoNum type="alphaLcPeriod"/>
              <a:defRPr/>
            </a:pPr>
            <a:r>
              <a:rPr lang="en-US" dirty="0">
                <a:cs typeface="Calibri" pitchFamily="34" charset="0"/>
              </a:rPr>
              <a:t>Uniformitarianism?</a:t>
            </a:r>
          </a:p>
          <a:p>
            <a:pPr marL="457200" indent="-457200">
              <a:spcBef>
                <a:spcPts val="0"/>
              </a:spcBef>
              <a:spcAft>
                <a:spcPts val="3600"/>
              </a:spcAft>
              <a:buClr>
                <a:srgbClr val="FF99FF"/>
              </a:buClr>
              <a:buSzPct val="100000"/>
              <a:buFont typeface="Wingdings" pitchFamily="2" charset="2"/>
              <a:buAutoNum type="alphaLcPeriod"/>
              <a:defRPr/>
            </a:pPr>
            <a:r>
              <a:rPr lang="en-US" dirty="0">
                <a:cs typeface="Calibri" pitchFamily="34" charset="0"/>
              </a:rPr>
              <a:t>Live for Christ</a:t>
            </a:r>
          </a:p>
          <a:p>
            <a:pPr marL="457200" indent="-457200">
              <a:spcBef>
                <a:spcPts val="0"/>
              </a:spcBef>
              <a:spcAft>
                <a:spcPts val="3600"/>
              </a:spcAft>
              <a:buClr>
                <a:srgbClr val="FF99FF"/>
              </a:buClr>
              <a:buSzPct val="100000"/>
              <a:buFont typeface="Wingdings" pitchFamily="2" charset="2"/>
              <a:buAutoNum type="alphaLcPeriod"/>
              <a:defRPr/>
            </a:pPr>
            <a:r>
              <a:rPr lang="en-US" dirty="0">
                <a:cs typeface="Calibri" pitchFamily="34" charset="0"/>
              </a:rPr>
              <a:t>Reach the lost</a:t>
            </a:r>
          </a:p>
          <a:p>
            <a:pPr marL="457200" indent="-457200">
              <a:spcBef>
                <a:spcPts val="0"/>
              </a:spcBef>
              <a:spcAft>
                <a:spcPts val="3600"/>
              </a:spcAft>
              <a:buClr>
                <a:srgbClr val="FF99FF"/>
              </a:buClr>
              <a:buSzPct val="100000"/>
              <a:buFont typeface="Wingdings" pitchFamily="2" charset="2"/>
              <a:buAutoNum type="alphaLcPeriod"/>
              <a:defRPr/>
            </a:pPr>
            <a:r>
              <a:rPr lang="en-US" b="1" u="sng" dirty="0">
                <a:solidFill>
                  <a:srgbClr val="FFFFCC"/>
                </a:solidFill>
                <a:cs typeface="Calibri" pitchFamily="34" charset="0"/>
              </a:rPr>
              <a:t>Believe the Gospel</a:t>
            </a:r>
          </a:p>
        </p:txBody>
      </p:sp>
      <p:pic>
        <p:nvPicPr>
          <p:cNvPr id="7" name="Picture 4">
            <a:extLst>
              <a:ext uri="{FF2B5EF4-FFF2-40B4-BE49-F238E27FC236}">
                <a16:creationId xmlns:a16="http://schemas.microsoft.com/office/drawing/2014/main" id="{2F67EF49-7C82-4BFB-8858-F39198A0CCD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66800" y="2286000"/>
            <a:ext cx="1839337" cy="2286000"/>
          </a:xfrm>
          <a:prstGeom prst="rect">
            <a:avLst/>
          </a:prstGeom>
          <a:noFill/>
          <a:ln w="9525">
            <a:solidFill>
              <a:schemeClr val="tx1"/>
            </a:solidFill>
            <a:miter lim="800000"/>
            <a:headEnd/>
            <a:tailEnd/>
          </a:ln>
        </p:spPr>
      </p:pic>
      <p:pic>
        <p:nvPicPr>
          <p:cNvPr id="8" name="Picture 7">
            <a:extLst>
              <a:ext uri="{FF2B5EF4-FFF2-40B4-BE49-F238E27FC236}">
                <a16:creationId xmlns:a16="http://schemas.microsoft.com/office/drawing/2014/main" id="{DF17F918-3621-40E9-8289-DD8726B79F2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285864" y="2286000"/>
            <a:ext cx="1839336" cy="2286000"/>
          </a:xfrm>
          <a:prstGeom prst="rect">
            <a:avLst/>
          </a:prstGeom>
          <a:noFill/>
          <a:ln w="9525">
            <a:noFill/>
            <a:miter lim="800000"/>
            <a:headEnd/>
            <a:tailEnd/>
          </a:ln>
          <a:effectLst/>
        </p:spPr>
      </p:pic>
    </p:spTree>
    <p:extLst>
      <p:ext uri="{BB962C8B-B14F-4D97-AF65-F5344CB8AC3E}">
        <p14:creationId xmlns:p14="http://schemas.microsoft.com/office/powerpoint/2010/main" val="25163063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2477601"/>
          </a:xfrm>
          <a:prstGeom prst="rect">
            <a:avLst/>
          </a:prstGeom>
          <a:noFill/>
          <a:ln w="28575">
            <a:noFill/>
            <a:miter lim="800000"/>
            <a:headEnd/>
            <a:tailEnd/>
          </a:ln>
        </p:spPr>
        <p:txBody>
          <a:bodyPr wrap="square">
            <a:spAutoFit/>
          </a:bodyPr>
          <a:lstStyle/>
          <a:p>
            <a:pPr algn="ctr" defTabSz="685800">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John 5:24</a:t>
            </a:r>
          </a:p>
          <a:p>
            <a:pPr algn="just">
              <a:spcBef>
                <a:spcPts val="0"/>
              </a:spcBef>
              <a:spcAft>
                <a:spcPts val="0"/>
              </a:spcAft>
            </a:pPr>
            <a:r>
              <a:rPr lang="en-US" altLang="en-US" sz="3500" dirty="0">
                <a:latin typeface="Calibri" panose="020F0502020204030204" pitchFamily="34" charset="0"/>
                <a:cs typeface="Calibri" panose="020F0502020204030204" pitchFamily="34" charset="0"/>
              </a:rPr>
              <a:t>“Truly, truly, I say to you, he who hears My word, and </a:t>
            </a:r>
            <a:r>
              <a:rPr lang="en-US" altLang="en-US" sz="3500" b="1" u="sng" dirty="0">
                <a:solidFill>
                  <a:srgbClr val="FFFFCC"/>
                </a:solidFill>
                <a:latin typeface="Calibri" panose="020F0502020204030204" pitchFamily="34" charset="0"/>
                <a:cs typeface="Calibri" panose="020F0502020204030204" pitchFamily="34" charset="0"/>
              </a:rPr>
              <a:t>believes Him</a:t>
            </a:r>
            <a:r>
              <a:rPr lang="en-US" altLang="en-US" sz="3500" b="1" dirty="0">
                <a:latin typeface="Calibri" panose="020F0502020204030204" pitchFamily="34" charset="0"/>
                <a:cs typeface="Calibri" panose="020F0502020204030204" pitchFamily="34" charset="0"/>
              </a:rPr>
              <a:t> </a:t>
            </a:r>
            <a:r>
              <a:rPr lang="en-US" altLang="en-US" sz="3500" dirty="0">
                <a:latin typeface="Calibri" panose="020F0502020204030204" pitchFamily="34" charset="0"/>
                <a:cs typeface="Calibri" panose="020F0502020204030204" pitchFamily="34" charset="0"/>
              </a:rPr>
              <a:t>who sent Me, </a:t>
            </a:r>
            <a:r>
              <a:rPr lang="en-US" altLang="en-US" sz="3500" b="1" u="sng" dirty="0">
                <a:solidFill>
                  <a:srgbClr val="FFFFCC"/>
                </a:solidFill>
                <a:latin typeface="Calibri" panose="020F0502020204030204" pitchFamily="34" charset="0"/>
                <a:cs typeface="Calibri" panose="020F0502020204030204" pitchFamily="34" charset="0"/>
              </a:rPr>
              <a:t>has eternal life</a:t>
            </a:r>
            <a:r>
              <a:rPr lang="en-US" altLang="en-US" sz="3500" dirty="0">
                <a:latin typeface="Calibri" panose="020F0502020204030204" pitchFamily="34" charset="0"/>
                <a:cs typeface="Calibri" panose="020F0502020204030204" pitchFamily="34" charset="0"/>
              </a:rPr>
              <a:t>, and does not come into judgment, but </a:t>
            </a:r>
            <a:r>
              <a:rPr lang="en-US" altLang="en-US" sz="3500" b="1" u="sng" dirty="0">
                <a:solidFill>
                  <a:srgbClr val="FFFFCC"/>
                </a:solidFill>
                <a:latin typeface="Calibri" panose="020F0502020204030204" pitchFamily="34" charset="0"/>
                <a:cs typeface="Calibri" panose="020F0502020204030204" pitchFamily="34" charset="0"/>
              </a:rPr>
              <a:t>has passed out</a:t>
            </a:r>
            <a:r>
              <a:rPr lang="en-US" altLang="en-US" sz="3500" b="1" dirty="0">
                <a:solidFill>
                  <a:srgbClr val="FFFFCC"/>
                </a:solidFill>
                <a:latin typeface="Calibri" panose="020F0502020204030204" pitchFamily="34" charset="0"/>
                <a:cs typeface="Calibri" panose="020F0502020204030204" pitchFamily="34" charset="0"/>
              </a:rPr>
              <a:t> </a:t>
            </a:r>
            <a:r>
              <a:rPr lang="en-US" altLang="en-US" sz="3500" dirty="0">
                <a:latin typeface="Calibri" panose="020F0502020204030204" pitchFamily="34" charset="0"/>
                <a:cs typeface="Calibri" panose="020F0502020204030204" pitchFamily="34" charset="0"/>
              </a:rPr>
              <a:t>of death into life.”</a:t>
            </a:r>
          </a:p>
        </p:txBody>
      </p:sp>
      <p:pic>
        <p:nvPicPr>
          <p:cNvPr id="2" name="Picture 1">
            <a:extLst>
              <a:ext uri="{FF2B5EF4-FFF2-40B4-BE49-F238E27FC236}">
                <a16:creationId xmlns:a16="http://schemas.microsoft.com/office/drawing/2014/main" id="{E3D56084-D715-4117-9F7A-07BA3BD5EF86}"/>
              </a:ext>
            </a:extLst>
          </p:cNvPr>
          <p:cNvPicPr>
            <a:picLocks noChangeAspect="1"/>
          </p:cNvPicPr>
          <p:nvPr/>
        </p:nvPicPr>
        <p:blipFill>
          <a:blip r:embed="rId3"/>
          <a:stretch>
            <a:fillRect/>
          </a:stretch>
        </p:blipFill>
        <p:spPr>
          <a:xfrm>
            <a:off x="4064000" y="2590800"/>
            <a:ext cx="4064000" cy="2286000"/>
          </a:xfrm>
          <a:prstGeom prst="rect">
            <a:avLst/>
          </a:prstGeom>
          <a:ln>
            <a:solidFill>
              <a:schemeClr val="tx1"/>
            </a:solidFill>
          </a:ln>
        </p:spPr>
      </p:pic>
    </p:spTree>
    <p:extLst>
      <p:ext uri="{BB962C8B-B14F-4D97-AF65-F5344CB8AC3E}">
        <p14:creationId xmlns:p14="http://schemas.microsoft.com/office/powerpoint/2010/main" val="2243733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Review: One Second After the Rapture</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1524000" y="1600200"/>
            <a:ext cx="4343400" cy="3124200"/>
          </a:xfrm>
        </p:spPr>
        <p:txBody>
          <a:bodyPr/>
          <a:lstStyle/>
          <a:p>
            <a:pPr marL="576263" indent="-576263">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latin typeface="Calibri" pitchFamily="34" charset="0"/>
                <a:cs typeface="Calibri" pitchFamily="34" charset="0"/>
              </a:rPr>
              <a:t>For the believer</a:t>
            </a:r>
          </a:p>
          <a:p>
            <a:pPr marL="576263" indent="-576263">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latin typeface="Calibri" pitchFamily="34" charset="0"/>
                <a:cs typeface="Calibri" pitchFamily="34" charset="0"/>
              </a:rPr>
              <a:t>For the unbeliever</a:t>
            </a:r>
          </a:p>
          <a:p>
            <a:pPr marL="576263" indent="-576263">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latin typeface="Calibri" pitchFamily="34" charset="0"/>
                <a:cs typeface="Calibri" pitchFamily="34" charset="0"/>
              </a:rPr>
              <a:t>So what?</a:t>
            </a:r>
          </a:p>
        </p:txBody>
      </p:sp>
      <p:pic>
        <p:nvPicPr>
          <p:cNvPr id="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25060" y="1752600"/>
            <a:ext cx="2942940" cy="365760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227943177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a:extLst>
              <a:ext uri="{FF2B5EF4-FFF2-40B4-BE49-F238E27FC236}">
                <a16:creationId xmlns:a16="http://schemas.microsoft.com/office/drawing/2014/main" id="{241F40D1-3B70-4C0F-85C8-774A9E08EBC5}"/>
              </a:ext>
            </a:extLst>
          </p:cNvPr>
          <p:cNvSpPr>
            <a:spLocks noGrp="1" noChangeArrowheads="1"/>
          </p:cNvSpPr>
          <p:nvPr>
            <p:ph type="title"/>
          </p:nvPr>
        </p:nvSpPr>
        <p:spPr>
          <a:xfrm>
            <a:off x="2209800" y="2857500"/>
            <a:ext cx="7772400" cy="1143000"/>
          </a:xfrm>
        </p:spPr>
        <p:txBody>
          <a:bodyPr/>
          <a:lstStyle/>
          <a:p>
            <a:pPr algn="ctr"/>
            <a:r>
              <a:rPr lang="en-US" altLang="en-US" dirty="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281327968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209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p>
        </p:txBody>
      </p:sp>
      <p:sp>
        <p:nvSpPr>
          <p:cNvPr id="19459" name="Rectangle 3"/>
          <p:cNvSpPr>
            <a:spLocks noGrp="1" noChangeArrowheads="1"/>
          </p:cNvSpPr>
          <p:nvPr>
            <p:ph idx="1"/>
          </p:nvPr>
        </p:nvSpPr>
        <p:spPr>
          <a:xfrm>
            <a:off x="2370366" y="1600200"/>
            <a:ext cx="7611834" cy="32004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opposing</a:t>
            </a:r>
            <a:r>
              <a:rPr lang="en-US" dirty="0">
                <a:effectLst>
                  <a:outerShdw blurRad="38100" dist="38100" dir="2700000" algn="tl">
                    <a:srgbClr val="000000">
                      <a:alpha val="43137"/>
                    </a:srgbClr>
                  </a:outerShdw>
                </a:effectLst>
                <a:cs typeface="Calibri" panose="020F0502020204030204" pitchFamily="34" charset="0"/>
              </a:rPr>
              <a:t> views</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One second after the Rapture</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32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85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209800" y="228600"/>
            <a:ext cx="7772400" cy="9144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Strengthening the Pre-Tribulation Case</a:t>
            </a:r>
          </a:p>
        </p:txBody>
      </p:sp>
      <p:sp>
        <p:nvSpPr>
          <p:cNvPr id="19459" name="Rectangle 3"/>
          <p:cNvSpPr>
            <a:spLocks noGrp="1" noChangeArrowheads="1"/>
          </p:cNvSpPr>
          <p:nvPr>
            <p:ph idx="1"/>
          </p:nvPr>
        </p:nvSpPr>
        <p:spPr>
          <a:xfrm>
            <a:off x="2159001" y="1600200"/>
            <a:ext cx="6968674" cy="3810000"/>
          </a:xfrm>
        </p:spPr>
        <p:txBody>
          <a:bodyPr/>
          <a:lstStyle/>
          <a:p>
            <a:pPr marL="514350" indent="-514350"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John 14:1-4</a:t>
            </a:r>
          </a:p>
          <a:p>
            <a:pPr marL="514350" indent="-514350"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Revelation 3:10</a:t>
            </a:r>
          </a:p>
          <a:p>
            <a:pPr marL="514350" indent="-514350"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First Thessalonians 4‒5</a:t>
            </a:r>
          </a:p>
          <a:p>
            <a:pPr marL="514350" indent="-514350"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Second Thessalonians 2:3a</a:t>
            </a:r>
          </a:p>
          <a:p>
            <a:pPr marL="514350" indent="-514350"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Matthew 24‒25</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959275" y="2362200"/>
            <a:ext cx="2336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77723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209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p>
        </p:txBody>
      </p:sp>
      <p:sp>
        <p:nvSpPr>
          <p:cNvPr id="19459" name="Rectangle 3"/>
          <p:cNvSpPr>
            <a:spLocks noGrp="1" noChangeArrowheads="1"/>
          </p:cNvSpPr>
          <p:nvPr>
            <p:ph idx="1"/>
          </p:nvPr>
        </p:nvSpPr>
        <p:spPr>
          <a:xfrm>
            <a:off x="2370366" y="1600200"/>
            <a:ext cx="7611834" cy="32004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ea typeface="+mj-ea"/>
                <a:cs typeface="Calibri" panose="020F0502020204030204" pitchFamily="34" charset="0"/>
              </a:rPr>
              <a:t>The opposing views</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second after the Rapture</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32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891246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4643"/>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23827</TotalTime>
  <Words>3139</Words>
  <Application>Microsoft Office PowerPoint</Application>
  <PresentationFormat>Widescreen</PresentationFormat>
  <Paragraphs>447</Paragraphs>
  <Slides>74</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74</vt:i4>
      </vt:variant>
    </vt:vector>
  </HeadingPairs>
  <TitlesOfParts>
    <vt:vector size="79" baseType="lpstr">
      <vt:lpstr>Calibri</vt:lpstr>
      <vt:lpstr>system-ui</vt:lpstr>
      <vt:lpstr>Times New Roman</vt:lpstr>
      <vt:lpstr>Wingdings</vt:lpstr>
      <vt:lpstr>Azure</vt:lpstr>
      <vt:lpstr>PowerPoint Presentation</vt:lpstr>
      <vt:lpstr>The Rapture Course Overview</vt:lpstr>
      <vt:lpstr>The Rapture Course Overview</vt:lpstr>
      <vt:lpstr>What is the Rapture?</vt:lpstr>
      <vt:lpstr>The Rapture Course Overview</vt:lpstr>
      <vt:lpstr>PowerPoint Presentation</vt:lpstr>
      <vt:lpstr>The Rapture Course Overview</vt:lpstr>
      <vt:lpstr>Strengthening the Pre-Tribulation Case</vt:lpstr>
      <vt:lpstr>The Rapture Course Overview</vt:lpstr>
      <vt:lpstr>When Will the Rapture Take Place Relative to the Tribulation Period?</vt:lpstr>
      <vt:lpstr>The Rapture Course Overview</vt:lpstr>
      <vt:lpstr>One Second After the Rapture Sugar Land Bible Church 2021</vt:lpstr>
      <vt:lpstr>One Second After the Rapture</vt:lpstr>
      <vt:lpstr>One Second After the Rapture</vt:lpstr>
      <vt:lpstr>1. For the Believer</vt:lpstr>
      <vt:lpstr>One Second After the Rapture</vt:lpstr>
      <vt:lpstr>2. For the Unbeliever</vt:lpstr>
      <vt:lpstr>2. For the Unbeliever</vt:lpstr>
      <vt:lpstr>PowerPoint Presentation</vt:lpstr>
      <vt:lpstr>2. For the Unbeliever</vt:lpstr>
      <vt:lpstr>Change in God’s Program</vt:lpstr>
      <vt:lpstr>Change in God’s Program</vt:lpstr>
      <vt:lpstr>Change in God’s Program</vt:lpstr>
      <vt:lpstr>PowerPoint Presentation</vt:lpstr>
      <vt:lpstr>2. For the Unbeliever</vt:lpstr>
      <vt:lpstr>PowerPoint Presentation</vt:lpstr>
      <vt:lpstr>PowerPoint Presentation</vt:lpstr>
      <vt:lpstr>PowerPoint Presentation</vt:lpstr>
      <vt:lpstr>2. For the Unbeliever</vt:lpstr>
      <vt:lpstr>PowerPoint Presentation</vt:lpstr>
      <vt:lpstr>PowerPoint Presentation</vt:lpstr>
      <vt:lpstr>PowerPoint Presentation</vt:lpstr>
      <vt:lpstr>2. For the Unbeliever</vt:lpstr>
      <vt:lpstr>Chrislam?</vt:lpstr>
      <vt:lpstr>2. For the Unbeliever</vt:lpstr>
      <vt:lpstr>PowerPoint Presentation</vt:lpstr>
      <vt:lpstr>PowerPoint Presentation</vt:lpstr>
      <vt:lpstr>Satanic/Demonic Miracles</vt:lpstr>
      <vt:lpstr>PowerPoint Presentation</vt:lpstr>
      <vt:lpstr>PowerPoint Presentation</vt:lpstr>
      <vt:lpstr>PowerPoint Presentation</vt:lpstr>
      <vt:lpstr>2. For the Unbeliever</vt:lpstr>
      <vt:lpstr>PowerPoint Presentation</vt:lpstr>
      <vt:lpstr>America is a “Christian Nation”</vt:lpstr>
      <vt:lpstr>PowerPoint Presentation</vt:lpstr>
      <vt:lpstr>2. For the Unbeliever</vt:lpstr>
      <vt:lpstr>Pretribulationism is not Escapism</vt:lpstr>
      <vt:lpstr>Promised Exemption from Divine Wrath</vt:lpstr>
      <vt:lpstr>God’s Role in Redemption (Rev 5)</vt:lpstr>
      <vt:lpstr>Telescoping</vt:lpstr>
      <vt:lpstr>PowerPoint Presentation</vt:lpstr>
      <vt:lpstr>1st Six Seals (Rev 6)</vt:lpstr>
      <vt:lpstr>PowerPoint Presentation</vt:lpstr>
      <vt:lpstr>Robert L. Thomas Rev. 6:16-17</vt:lpstr>
      <vt:lpstr>PowerPoint Presentation</vt:lpstr>
      <vt:lpstr>PowerPoint Presentation</vt:lpstr>
      <vt:lpstr>2. For the Unbeliever</vt:lpstr>
      <vt:lpstr>One Second After the Rapture</vt:lpstr>
      <vt:lpstr>3. So What?</vt:lpstr>
      <vt:lpstr>3. So What?</vt:lpstr>
      <vt:lpstr>PowerPoint Presentation</vt:lpstr>
      <vt:lpstr>HISTORY 2 Pet. 3:5-7</vt:lpstr>
      <vt:lpstr>PowerPoint Presentation</vt:lpstr>
      <vt:lpstr>3. So What?</vt:lpstr>
      <vt:lpstr>PowerPoint Presentation</vt:lpstr>
      <vt:lpstr>PowerPoint Presentation</vt:lpstr>
      <vt:lpstr>PowerPoint Presentation</vt:lpstr>
      <vt:lpstr>3. So What?</vt:lpstr>
      <vt:lpstr>PowerPoint Presentation</vt:lpstr>
      <vt:lpstr>3. So What?</vt:lpstr>
      <vt:lpstr>PowerPoint Presentation</vt:lpstr>
      <vt:lpstr>Review: One Second After the Rapture</vt:lpstr>
      <vt:lpstr>CONCLUSION</vt:lpstr>
      <vt:lpstr>The Rapture Course Overview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RAPTURE 061 - One Second - Part 5 - 16-X-9 - ORIGINAL</dc:title>
  <dc:subject>RAPTURE</dc:subject>
  <dc:creator>A. Woods</dc:creator>
  <dc:description>Modified by Jim McGowan</dc:description>
  <cp:lastModifiedBy>Andy Woods</cp:lastModifiedBy>
  <cp:revision>2680</cp:revision>
  <cp:lastPrinted>2021-08-25T15:53:40Z</cp:lastPrinted>
  <dcterms:created xsi:type="dcterms:W3CDTF">2009-03-17T12:21:13Z</dcterms:created>
  <dcterms:modified xsi:type="dcterms:W3CDTF">2021-08-28T17:00:13Z</dcterms:modified>
</cp:coreProperties>
</file>