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6"/>
  </p:notesMasterIdLst>
  <p:handoutMasterIdLst>
    <p:handoutMasterId r:id="rId97"/>
  </p:handoutMasterIdLst>
  <p:sldIdLst>
    <p:sldId id="2094" r:id="rId2"/>
    <p:sldId id="2064" r:id="rId3"/>
    <p:sldId id="1984" r:id="rId4"/>
    <p:sldId id="6578" r:id="rId5"/>
    <p:sldId id="6803" r:id="rId6"/>
    <p:sldId id="6856" r:id="rId7"/>
    <p:sldId id="7330" r:id="rId8"/>
    <p:sldId id="2130" r:id="rId9"/>
    <p:sldId id="7483" r:id="rId10"/>
    <p:sldId id="7661" r:id="rId11"/>
    <p:sldId id="2131" r:id="rId12"/>
    <p:sldId id="7329" r:id="rId13"/>
    <p:sldId id="7731" r:id="rId14"/>
    <p:sldId id="7690" r:id="rId15"/>
    <p:sldId id="7732" r:id="rId16"/>
    <p:sldId id="7733" r:id="rId17"/>
    <p:sldId id="7750" r:id="rId18"/>
    <p:sldId id="7734" r:id="rId19"/>
    <p:sldId id="6840" r:id="rId20"/>
    <p:sldId id="435" r:id="rId21"/>
    <p:sldId id="6814" r:id="rId22"/>
    <p:sldId id="7735" r:id="rId23"/>
    <p:sldId id="387" r:id="rId24"/>
    <p:sldId id="1738" r:id="rId25"/>
    <p:sldId id="6610" r:id="rId26"/>
    <p:sldId id="7708" r:id="rId27"/>
    <p:sldId id="5921" r:id="rId28"/>
    <p:sldId id="1045" r:id="rId29"/>
    <p:sldId id="2905" r:id="rId30"/>
    <p:sldId id="2904" r:id="rId31"/>
    <p:sldId id="5645" r:id="rId32"/>
    <p:sldId id="1660" r:id="rId33"/>
    <p:sldId id="1659" r:id="rId34"/>
    <p:sldId id="1942" r:id="rId35"/>
    <p:sldId id="1105" r:id="rId36"/>
    <p:sldId id="702" r:id="rId37"/>
    <p:sldId id="1040" r:id="rId38"/>
    <p:sldId id="431" r:id="rId39"/>
    <p:sldId id="7754" r:id="rId40"/>
    <p:sldId id="7252" r:id="rId41"/>
    <p:sldId id="7755" r:id="rId42"/>
    <p:sldId id="2178" r:id="rId43"/>
    <p:sldId id="485" r:id="rId44"/>
    <p:sldId id="7251" r:id="rId45"/>
    <p:sldId id="7736" r:id="rId46"/>
    <p:sldId id="7694" r:id="rId47"/>
    <p:sldId id="7737" r:id="rId48"/>
    <p:sldId id="7738" r:id="rId49"/>
    <p:sldId id="7577" r:id="rId50"/>
    <p:sldId id="6621" r:id="rId51"/>
    <p:sldId id="2320" r:id="rId52"/>
    <p:sldId id="1595" r:id="rId53"/>
    <p:sldId id="1232" r:id="rId54"/>
    <p:sldId id="7709" r:id="rId55"/>
    <p:sldId id="7748" r:id="rId56"/>
    <p:sldId id="7739" r:id="rId57"/>
    <p:sldId id="7374" r:id="rId58"/>
    <p:sldId id="7710" r:id="rId59"/>
    <p:sldId id="7740" r:id="rId60"/>
    <p:sldId id="7711" r:id="rId61"/>
    <p:sldId id="7548" r:id="rId62"/>
    <p:sldId id="7706" r:id="rId63"/>
    <p:sldId id="3147" r:id="rId64"/>
    <p:sldId id="3057" r:id="rId65"/>
    <p:sldId id="7741" r:id="rId66"/>
    <p:sldId id="7699" r:id="rId67"/>
    <p:sldId id="7742" r:id="rId68"/>
    <p:sldId id="3081" r:id="rId69"/>
    <p:sldId id="3074" r:id="rId70"/>
    <p:sldId id="3075" r:id="rId71"/>
    <p:sldId id="7756" r:id="rId72"/>
    <p:sldId id="1263" r:id="rId73"/>
    <p:sldId id="2660" r:id="rId74"/>
    <p:sldId id="1262" r:id="rId75"/>
    <p:sldId id="3721" r:id="rId76"/>
    <p:sldId id="3720" r:id="rId77"/>
    <p:sldId id="1280" r:id="rId78"/>
    <p:sldId id="7751" r:id="rId79"/>
    <p:sldId id="7752" r:id="rId80"/>
    <p:sldId id="1596" r:id="rId81"/>
    <p:sldId id="7743" r:id="rId82"/>
    <p:sldId id="7712" r:id="rId83"/>
    <p:sldId id="7749" r:id="rId84"/>
    <p:sldId id="7744" r:id="rId85"/>
    <p:sldId id="7745" r:id="rId86"/>
    <p:sldId id="1983" r:id="rId87"/>
    <p:sldId id="2039" r:id="rId88"/>
    <p:sldId id="5661" r:id="rId89"/>
    <p:sldId id="6632" r:id="rId90"/>
    <p:sldId id="7746" r:id="rId91"/>
    <p:sldId id="7655" r:id="rId92"/>
    <p:sldId id="7747" r:id="rId93"/>
    <p:sldId id="7547" r:id="rId94"/>
    <p:sldId id="7656" r:id="rId95"/>
  </p:sldIdLst>
  <p:sldSz cx="12192000" cy="6858000"/>
  <p:notesSz cx="7315200" cy="9601200"/>
  <p:custDataLst>
    <p:tags r:id="rId9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4D4D4D"/>
    <a:srgbClr val="CCCCFF"/>
    <a:srgbClr val="FFCCFF"/>
    <a:srgbClr val="00CCFF"/>
    <a:srgbClr val="0000CC"/>
    <a:srgbClr val="66FF66"/>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909"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046 -11v1-9 </a:t>
            </a:r>
          </a:p>
          <a:p>
            <a:pPr>
              <a:defRPr/>
            </a:pPr>
            <a:r>
              <a:rPr lang="en-US" sz="1600" dirty="0"/>
              <a:t>08-08-2021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8/14/2021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990932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1932259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54</a:t>
            </a:fld>
            <a:endParaRPr lang="en-US" altLang="en-US" dirty="0"/>
          </a:p>
        </p:txBody>
      </p:sp>
    </p:spTree>
    <p:extLst>
      <p:ext uri="{BB962C8B-B14F-4D97-AF65-F5344CB8AC3E}">
        <p14:creationId xmlns:p14="http://schemas.microsoft.com/office/powerpoint/2010/main" val="1885608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55</a:t>
            </a:fld>
            <a:endParaRPr lang="en-US" altLang="en-US" dirty="0"/>
          </a:p>
        </p:txBody>
      </p:sp>
    </p:spTree>
    <p:extLst>
      <p:ext uri="{BB962C8B-B14F-4D97-AF65-F5344CB8AC3E}">
        <p14:creationId xmlns:p14="http://schemas.microsoft.com/office/powerpoint/2010/main" val="4197175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365523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latin typeface="Calibri" panose="020F0502020204030204" pitchFamily="34" charset="0"/>
              </a:rPr>
              <a:t>1</a:t>
            </a:r>
          </a:p>
        </p:txBody>
      </p:sp>
      <p:sp>
        <p:nvSpPr>
          <p:cNvPr id="217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889DE9D-27CF-451D-9D1B-6EFD3BBA9B04}" type="slidenum">
              <a:rPr lang="en-US" altLang="en-US">
                <a:latin typeface="Calibri" panose="020F0502020204030204" pitchFamily="34" charset="0"/>
              </a:rPr>
              <a:pPr/>
              <a:t>64</a:t>
            </a:fld>
            <a:endParaRPr lang="en-US" altLang="en-US" dirty="0">
              <a:latin typeface="Calibri" panose="020F0502020204030204" pitchFamily="34" charset="0"/>
            </a:endParaRPr>
          </a:p>
        </p:txBody>
      </p:sp>
      <p:sp>
        <p:nvSpPr>
          <p:cNvPr id="217092" name="Rectangle 2"/>
          <p:cNvSpPr>
            <a:spLocks noGrp="1" noRot="1" noChangeAspect="1" noChangeArrowheads="1" noTextEdit="1"/>
          </p:cNvSpPr>
          <p:nvPr>
            <p:ph type="sldImg"/>
          </p:nvPr>
        </p:nvSpPr>
        <p:spPr>
          <a:xfrm>
            <a:off x="406400" y="698500"/>
            <a:ext cx="6197600" cy="3486150"/>
          </a:xfrm>
          <a:ln/>
        </p:spPr>
      </p:sp>
      <p:sp>
        <p:nvSpPr>
          <p:cNvPr id="217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Tree>
    <p:extLst>
      <p:ext uri="{BB962C8B-B14F-4D97-AF65-F5344CB8AC3E}">
        <p14:creationId xmlns:p14="http://schemas.microsoft.com/office/powerpoint/2010/main" val="5694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82</a:t>
            </a:fld>
            <a:endParaRPr lang="en-US" altLang="en-US" dirty="0"/>
          </a:p>
        </p:txBody>
      </p:sp>
    </p:spTree>
    <p:extLst>
      <p:ext uri="{BB962C8B-B14F-4D97-AF65-F5344CB8AC3E}">
        <p14:creationId xmlns:p14="http://schemas.microsoft.com/office/powerpoint/2010/main" val="2244773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83</a:t>
            </a:fld>
            <a:endParaRPr lang="en-US" altLang="en-US" dirty="0"/>
          </a:p>
        </p:txBody>
      </p:sp>
    </p:spTree>
    <p:extLst>
      <p:ext uri="{BB962C8B-B14F-4D97-AF65-F5344CB8AC3E}">
        <p14:creationId xmlns:p14="http://schemas.microsoft.com/office/powerpoint/2010/main" val="1641228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94</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1452311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8/14/2021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570304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8/14/2021</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294254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1" r:id="rId12"/>
    <p:sldLayoutId id="2147488922" r:id="rId13"/>
    <p:sldLayoutId id="214748892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jpeg"/></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10</a:t>
            </a:r>
            <a:r>
              <a:rPr lang="en-US" sz="3600" kern="0" dirty="0">
                <a:effectLst>
                  <a:outerShdw blurRad="38100" dist="38100" dir="2700000" algn="tl">
                    <a:srgbClr val="000000">
                      <a:alpha val="43137"/>
                    </a:srgbClr>
                  </a:outerShdw>
                </a:effectLst>
                <a:cs typeface="Calibri" panose="020F0502020204030204" pitchFamily="34" charset="0"/>
              </a:rPr>
              <a:t>‒11</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National Dispersion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1997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886200" y="228600"/>
            <a:ext cx="4419600" cy="914400"/>
          </a:xfrm>
        </p:spPr>
        <p:txBody>
          <a:bodyPr/>
          <a:lstStyle/>
          <a:p>
            <a:pPr algn="ctr" eaLnBrk="1" hangingPunct="1"/>
            <a:r>
              <a:rPr lang="en-US" sz="3600" dirty="0">
                <a:effectLst>
                  <a:outerShdw blurRad="38100" dist="38100" dir="2700000" algn="tl">
                    <a:srgbClr val="000000">
                      <a:alpha val="43137"/>
                    </a:srgbClr>
                  </a:outerShdw>
                </a:effectLst>
              </a:rPr>
              <a:t>Genesis 10–11 </a:t>
            </a:r>
            <a:r>
              <a:rPr lang="en-US" sz="2800" dirty="0">
                <a:solidFill>
                  <a:schemeClr val="tx1"/>
                </a:solidFill>
                <a:effectLst>
                  <a:outerShdw blurRad="38100" dist="38100" dir="2700000" algn="tl">
                    <a:srgbClr val="000000">
                      <a:alpha val="43137"/>
                    </a:srgbClr>
                  </a:outerShdw>
                </a:effectLst>
                <a:ea typeface="+mn-ea"/>
                <a:cs typeface="+mn-cs"/>
              </a:rPr>
              <a:t>Questions &amp; Answers</a:t>
            </a:r>
          </a:p>
        </p:txBody>
      </p:sp>
      <p:sp>
        <p:nvSpPr>
          <p:cNvPr id="162819" name="Rectangle 3"/>
          <p:cNvSpPr>
            <a:spLocks noGrp="1" noChangeArrowheads="1"/>
          </p:cNvSpPr>
          <p:nvPr>
            <p:ph type="body" idx="1"/>
          </p:nvPr>
        </p:nvSpPr>
        <p:spPr>
          <a:xfrm>
            <a:off x="1524000" y="1371600"/>
            <a:ext cx="9144000" cy="48006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Origin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Dispersal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Corruption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What happened in the days of Peleg? (Gen. 10:25)</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Nimrod’s empire in Shinar? (Gen. 10:10)</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How did Nimrod get to Assyria (Gen. 10:11-12)</a:t>
            </a:r>
          </a:p>
        </p:txBody>
      </p:sp>
      <p:pic>
        <p:nvPicPr>
          <p:cNvPr id="5" name="Picture 4">
            <a:extLst>
              <a:ext uri="{FF2B5EF4-FFF2-40B4-BE49-F238E27FC236}">
                <a16:creationId xmlns:a16="http://schemas.microsoft.com/office/drawing/2014/main" id="{FF0B2BE9-B080-417C-AD70-5F50024F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447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9578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60893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5146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universality (6a)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beginning (6b)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potential (6c)</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IV.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6</a:t>
            </a:r>
          </a:p>
        </p:txBody>
      </p:sp>
      <p:pic>
        <p:nvPicPr>
          <p:cNvPr id="8" name="Picture 4" descr="5 Bible Lessons to Learn From the Book of Genesis | Jack Wellman">
            <a:extLst>
              <a:ext uri="{FF2B5EF4-FFF2-40B4-BE49-F238E27FC236}">
                <a16:creationId xmlns:a16="http://schemas.microsoft.com/office/drawing/2014/main" id="{9859C741-34C1-414E-8DA6-C58E4E9C35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5982E8-2944-4E1D-AD3A-B1ABFC70B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1100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5146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Their universality (6a)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beginning (6b)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potential (6c)</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IV.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6</a:t>
            </a:r>
          </a:p>
        </p:txBody>
      </p:sp>
      <p:pic>
        <p:nvPicPr>
          <p:cNvPr id="8" name="Picture 4" descr="5 Bible Lessons to Learn From the Book of Genesis | Jack Wellman">
            <a:extLst>
              <a:ext uri="{FF2B5EF4-FFF2-40B4-BE49-F238E27FC236}">
                <a16:creationId xmlns:a16="http://schemas.microsoft.com/office/drawing/2014/main" id="{9859C741-34C1-414E-8DA6-C58E4E9C35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5982E8-2944-4E1D-AD3A-B1ABFC70B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1262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5146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universality (6a)</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Their beginning (6b)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potential (6c)</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IV.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6</a:t>
            </a:r>
          </a:p>
        </p:txBody>
      </p:sp>
      <p:pic>
        <p:nvPicPr>
          <p:cNvPr id="8" name="Picture 4" descr="5 Bible Lessons to Learn From the Book of Genesis | Jack Wellman">
            <a:extLst>
              <a:ext uri="{FF2B5EF4-FFF2-40B4-BE49-F238E27FC236}">
                <a16:creationId xmlns:a16="http://schemas.microsoft.com/office/drawing/2014/main" id="{9859C741-34C1-414E-8DA6-C58E4E9C35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5982E8-2944-4E1D-AD3A-B1ABFC70B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849044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0456" y="1447800"/>
            <a:ext cx="10980909" cy="16764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first problem was: This is what they begin to do, meaning this is only the first act of rebellion in this one place; if left to themselves, more such acts will follow in this one place.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224</a:t>
            </a:r>
          </a:p>
        </p:txBody>
      </p:sp>
      <p:pic>
        <p:nvPicPr>
          <p:cNvPr id="6" name="Picture 5">
            <a:extLst>
              <a:ext uri="{FF2B5EF4-FFF2-40B4-BE49-F238E27FC236}">
                <a16:creationId xmlns:a16="http://schemas.microsoft.com/office/drawing/2014/main" id="{9B6C86C4-B6D1-43FB-AB41-D80F627BE5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456" y="76200"/>
            <a:ext cx="684944" cy="914400"/>
          </a:xfrm>
          <a:prstGeom prst="rect">
            <a:avLst/>
          </a:prstGeom>
        </p:spPr>
      </p:pic>
      <p:pic>
        <p:nvPicPr>
          <p:cNvPr id="8" name="Picture 7">
            <a:extLst>
              <a:ext uri="{FF2B5EF4-FFF2-40B4-BE49-F238E27FC236}">
                <a16:creationId xmlns:a16="http://schemas.microsoft.com/office/drawing/2014/main" id="{62C073A4-0FAA-4AC1-9B43-D9A292F403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4" descr="5 Bible Lessons to Learn From the Book of Genesis | Jack Wellman">
            <a:extLst>
              <a:ext uri="{FF2B5EF4-FFF2-40B4-BE49-F238E27FC236}">
                <a16:creationId xmlns:a16="http://schemas.microsoft.com/office/drawing/2014/main" id="{7758845E-AE77-4774-8318-69E3653DA64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9600" y="34290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108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286000"/>
            <a:ext cx="5871519" cy="25146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universality (6a)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Their beginning (6b)</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Their potential (6c)</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IV. The Rebellion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 6</a:t>
            </a:r>
          </a:p>
        </p:txBody>
      </p:sp>
      <p:pic>
        <p:nvPicPr>
          <p:cNvPr id="8" name="Picture 4" descr="5 Bible Lessons to Learn From the Book of Genesis | Jack Wellman">
            <a:extLst>
              <a:ext uri="{FF2B5EF4-FFF2-40B4-BE49-F238E27FC236}">
                <a16:creationId xmlns:a16="http://schemas.microsoft.com/office/drawing/2014/main" id="{9859C741-34C1-414E-8DA6-C58E4E9C35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5982E8-2944-4E1D-AD3A-B1ABFC70BB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385161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A56D5-F6CE-41FC-A675-C3078E35C0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0243" name="Rectangle 7"/>
          <p:cNvSpPr>
            <a:spLocks noGrp="1" noChangeArrowheads="1"/>
          </p:cNvSpPr>
          <p:nvPr>
            <p:ph type="body" idx="1"/>
          </p:nvPr>
        </p:nvSpPr>
        <p:spPr>
          <a:xfrm>
            <a:off x="609600" y="0"/>
            <a:ext cx="10972800" cy="3124200"/>
          </a:xfrm>
        </p:spPr>
        <p:txBody>
          <a:bodyPr/>
          <a:lstStyle/>
          <a:p>
            <a:pPr marL="0" indent="0" algn="ctr" defTabSz="685800">
              <a:spcBef>
                <a:spcPct val="0"/>
              </a:spcBef>
              <a:spcAft>
                <a:spcPts val="1200"/>
              </a:spcAft>
              <a:buClr>
                <a:schemeClr val="tx1"/>
              </a:buClr>
              <a:buNone/>
              <a:defRPr/>
            </a:pPr>
            <a:r>
              <a:rPr lang="en-US" altLang="en-US" sz="4000" kern="1200" dirty="0">
                <a:solidFill>
                  <a:srgbClr val="00FFFF"/>
                </a:solidFill>
                <a:ea typeface="+mj-ea"/>
                <a:cs typeface="+mj-cs"/>
              </a:rPr>
              <a:t>Genesis 11:6</a:t>
            </a:r>
          </a:p>
          <a:p>
            <a:pPr marL="0" indent="0" algn="just" eaLnBrk="1" hangingPunct="1">
              <a:spcBef>
                <a:spcPts val="0"/>
              </a:spcBef>
              <a:buNone/>
              <a:defRPr/>
            </a:pPr>
            <a:r>
              <a:rPr lang="en-US" altLang="en-US" sz="3600" dirty="0">
                <a:effectLst>
                  <a:outerShdw blurRad="38100" dist="38100" dir="2700000" algn="tl">
                    <a:srgbClr val="000000">
                      <a:alpha val="43137"/>
                    </a:srgbClr>
                  </a:outerShdw>
                </a:effectLst>
              </a:rPr>
              <a:t>The Lord said, “Behold, they are one people, and they all have the same language. And this is what they began to do, and </a:t>
            </a:r>
            <a:r>
              <a:rPr lang="en-US" altLang="en-US" sz="3600" b="1" u="sng" dirty="0">
                <a:solidFill>
                  <a:srgbClr val="FFFFCC"/>
                </a:solidFill>
                <a:effectLst>
                  <a:outerShdw blurRad="38100" dist="38100" dir="2700000" algn="tl">
                    <a:srgbClr val="000000">
                      <a:alpha val="43137"/>
                    </a:srgbClr>
                  </a:outerShdw>
                </a:effectLst>
              </a:rPr>
              <a:t>now nothing which they purpose to do will be impossible for them</a:t>
            </a:r>
            <a:r>
              <a:rPr lang="en-US" altLang="en-US" sz="3600" b="1" dirty="0">
                <a:effectLst>
                  <a:outerShdw blurRad="38100" dist="38100" dir="2700000" algn="tl">
                    <a:srgbClr val="000000">
                      <a:alpha val="43137"/>
                    </a:srgbClr>
                  </a:outerShdw>
                </a:effectLst>
              </a:rPr>
              <a:t>.”</a:t>
            </a:r>
          </a:p>
          <a:p>
            <a:pPr marL="0" indent="0" eaLnBrk="1" hangingPunct="1">
              <a:buNone/>
              <a:defRPr/>
            </a:pPr>
            <a:endParaRPr lang="en-US" altLang="en-US" dirty="0">
              <a:effectLst>
                <a:outerShdw blurRad="38100" dist="38100" dir="2700000" algn="tl">
                  <a:srgbClr val="000000">
                    <a:alpha val="43137"/>
                  </a:srgbClr>
                </a:outerShdw>
              </a:effectLst>
              <a:latin typeface="Calibri" panose="020F0502020204030204" pitchFamily="34" charset="0"/>
            </a:endParaRPr>
          </a:p>
        </p:txBody>
      </p:sp>
      <p:pic>
        <p:nvPicPr>
          <p:cNvPr id="24580" name="Picture 9" descr="C:\Documents and Settings\Owner\Application Data\Microsoft\Media Catalog\Downloaded Clips\cl26\j0096195.wm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548" t="3846" r="4514"/>
          <a:stretch/>
        </p:blipFill>
        <p:spPr bwMode="auto">
          <a:xfrm>
            <a:off x="5455920" y="3048000"/>
            <a:ext cx="12801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37661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7A678-26E2-4144-990F-C6982580E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1267" name="Rectangle 1027"/>
          <p:cNvSpPr>
            <a:spLocks noGrp="1" noChangeArrowheads="1"/>
          </p:cNvSpPr>
          <p:nvPr>
            <p:ph type="body" idx="1"/>
          </p:nvPr>
        </p:nvSpPr>
        <p:spPr>
          <a:xfrm>
            <a:off x="609600" y="0"/>
            <a:ext cx="10972800" cy="3657600"/>
          </a:xfrm>
        </p:spPr>
        <p:txBody>
          <a:bodyPr/>
          <a:lstStyle/>
          <a:p>
            <a:pPr marL="0" indent="0" algn="ctr" defTabSz="685800">
              <a:spcBef>
                <a:spcPct val="0"/>
              </a:spcBef>
              <a:spcAft>
                <a:spcPts val="1200"/>
              </a:spcAft>
              <a:buClr>
                <a:schemeClr val="tx1"/>
              </a:buClr>
              <a:buNone/>
              <a:defRPr/>
            </a:pPr>
            <a:r>
              <a:rPr lang="en-US" altLang="en-US" sz="4000" kern="1200" dirty="0">
                <a:solidFill>
                  <a:srgbClr val="00FFFF"/>
                </a:solidFill>
                <a:ea typeface="+mj-ea"/>
                <a:cs typeface="+mj-cs"/>
              </a:rPr>
              <a:t>Genesis 8:21</a:t>
            </a:r>
          </a:p>
          <a:p>
            <a:pPr marL="0" indent="0" algn="just" eaLnBrk="1" hangingPunct="1">
              <a:spcBef>
                <a:spcPts val="0"/>
              </a:spcBef>
              <a:buNone/>
              <a:defRPr/>
            </a:pPr>
            <a:r>
              <a:rPr lang="en-US" altLang="en-US" sz="3600"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sz="3600" b="1" u="sng" dirty="0">
                <a:solidFill>
                  <a:srgbClr val="FFFFCC"/>
                </a:solidFill>
                <a:effectLst>
                  <a:outerShdw blurRad="38100" dist="38100" dir="2700000" algn="tl">
                    <a:srgbClr val="000000">
                      <a:alpha val="43137"/>
                    </a:srgbClr>
                  </a:outerShdw>
                </a:effectLst>
              </a:rPr>
              <a:t>the intent of man’s heart is evil from his youth</a:t>
            </a:r>
            <a:r>
              <a:rPr lang="en-US" altLang="en-US" sz="3600" dirty="0">
                <a:effectLst>
                  <a:outerShdw blurRad="38100" dist="38100" dir="2700000" algn="tl">
                    <a:srgbClr val="000000">
                      <a:alpha val="43137"/>
                    </a:srgbClr>
                  </a:outerShdw>
                </a:effectLst>
              </a:rPr>
              <a:t>; and I will never again destroy every living thing, as I have done.</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9244" y="3505200"/>
            <a:ext cx="1853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D5D77-08A7-4F2D-BFF3-B4B931E21D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524000" y="3"/>
            <a:ext cx="9144000" cy="1969770"/>
          </a:xfrm>
          <a:prstGeom prst="rect">
            <a:avLst/>
          </a:prstGeom>
          <a:noFill/>
          <a:ln w="28575">
            <a:noFill/>
            <a:miter lim="800000"/>
            <a:headEnd/>
            <a:tailEnd/>
          </a:ln>
        </p:spPr>
        <p:txBody>
          <a:bodyPr wrap="square">
            <a:spAutoFit/>
          </a:bodyPr>
          <a:lstStyle/>
          <a:p>
            <a:pPr marL="342891" indent="-342891" algn="ctr" defTabSz="685783">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fontAlgn="auto">
              <a:spcBef>
                <a:spcPts val="0"/>
              </a:spcBef>
              <a:spcAft>
                <a:spcPts val="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a:t>
            </a:r>
            <a:r>
              <a:rPr lang="en-US" sz="3600" b="1" u="sng" dirty="0">
                <a:solidFill>
                  <a:srgbClr val="FFFFCC"/>
                </a:solidFill>
                <a:latin typeface="Calibri" panose="020F0502020204030204" pitchFamily="34" charset="0"/>
                <a:cs typeface="Calibri" panose="020F0502020204030204" pitchFamily="34" charset="0"/>
              </a:rPr>
              <a:t>heart</a:t>
            </a:r>
            <a:r>
              <a:rPr lang="en-US" sz="3600" dirty="0">
                <a:latin typeface="Calibri" panose="020F0502020204030204" pitchFamily="34" charset="0"/>
                <a:cs typeface="Calibri" panose="020F0502020204030204" pitchFamily="34" charset="0"/>
              </a:rPr>
              <a:t> is more </a:t>
            </a:r>
            <a:r>
              <a:rPr lang="en-US" sz="3600" b="1" u="sng" dirty="0">
                <a:solidFill>
                  <a:srgbClr val="FFFFCC"/>
                </a:solidFill>
                <a:latin typeface="Calibri" panose="020F0502020204030204" pitchFamily="34" charset="0"/>
                <a:cs typeface="Calibri" panose="020F0502020204030204" pitchFamily="34" charset="0"/>
              </a:rPr>
              <a:t>deceitful</a:t>
            </a:r>
            <a:r>
              <a:rPr lang="en-US" sz="3600" dirty="0">
                <a:latin typeface="Calibri" panose="020F0502020204030204" pitchFamily="34" charset="0"/>
                <a:cs typeface="Calibri" panose="020F0502020204030204" pitchFamily="34" charset="0"/>
              </a:rPr>
              <a:t> than all else And is desperately </a:t>
            </a:r>
            <a:r>
              <a:rPr lang="en-US" sz="3600" b="1" u="sng" dirty="0">
                <a:solidFill>
                  <a:srgbClr val="FFFFCC"/>
                </a:solidFill>
                <a:latin typeface="Calibri" panose="020F0502020204030204" pitchFamily="34" charset="0"/>
                <a:cs typeface="Calibri" panose="020F0502020204030204" pitchFamily="34" charset="0"/>
              </a:rPr>
              <a:t>sick</a:t>
            </a:r>
            <a:r>
              <a:rPr lang="en-US" sz="3600" dirty="0">
                <a:latin typeface="Calibri" panose="020F0502020204030204" pitchFamily="34" charset="0"/>
                <a:cs typeface="Calibri" panose="020F0502020204030204" pitchFamily="34" charset="0"/>
              </a:rPr>
              <a:t>; Who can </a:t>
            </a:r>
            <a:r>
              <a:rPr lang="en-US" sz="3600" b="1" u="sng" dirty="0">
                <a:solidFill>
                  <a:srgbClr val="FFFFCC"/>
                </a:solidFill>
                <a:latin typeface="Calibri" panose="020F0502020204030204" pitchFamily="34" charset="0"/>
                <a:cs typeface="Calibri" panose="020F0502020204030204" pitchFamily="34" charset="0"/>
              </a:rPr>
              <a:t>understand</a:t>
            </a:r>
            <a:r>
              <a:rPr lang="en-US" sz="3600" dirty="0">
                <a:latin typeface="Calibri" panose="020F0502020204030204" pitchFamily="34" charset="0"/>
                <a:cs typeface="Calibri" panose="020F0502020204030204" pitchFamily="34" charset="0"/>
              </a:rPr>
              <a:t> it?.”</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8875" y="2057400"/>
            <a:ext cx="3794251" cy="2743200"/>
          </a:xfrm>
          <a:prstGeom prst="ellipse">
            <a:avLst/>
          </a:prstGeom>
        </p:spPr>
      </p:pic>
    </p:spTree>
    <p:extLst>
      <p:ext uri="{BB962C8B-B14F-4D97-AF65-F5344CB8AC3E}">
        <p14:creationId xmlns:p14="http://schemas.microsoft.com/office/powerpoint/2010/main" val="137624225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A5408C-F4A1-45E3-8E77-4E54C6E869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
            <a:ext cx="12192000" cy="6857999"/>
          </a:xfrm>
          <a:prstGeom prst="rect">
            <a:avLst/>
          </a:prstGeom>
        </p:spPr>
      </p:pic>
      <p:sp>
        <p:nvSpPr>
          <p:cNvPr id="5" name="TextBox 4">
            <a:extLst>
              <a:ext uri="{FF2B5EF4-FFF2-40B4-BE49-F238E27FC236}">
                <a16:creationId xmlns:a16="http://schemas.microsoft.com/office/drawing/2014/main" id="{F9A9F339-0877-4743-A96C-DE78BC8C9F4E}"/>
              </a:ext>
            </a:extLst>
          </p:cNvPr>
          <p:cNvSpPr txBox="1"/>
          <p:nvPr/>
        </p:nvSpPr>
        <p:spPr>
          <a:xfrm>
            <a:off x="609600" y="0"/>
            <a:ext cx="10972800" cy="4832092"/>
          </a:xfrm>
          <a:prstGeom prst="rect">
            <a:avLst/>
          </a:prstGeom>
          <a:noFill/>
        </p:spPr>
        <p:txBody>
          <a:bodyPr wrap="square">
            <a:spAutoFit/>
          </a:bodyPr>
          <a:lstStyle/>
          <a:p>
            <a:pPr marL="342891" marR="0" indent="-342891" algn="ctr" defTabSz="685783">
              <a:lnSpc>
                <a:spcPct val="115000"/>
              </a:lnSpc>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7:20–23</a:t>
            </a:r>
          </a:p>
          <a:p>
            <a:pPr marL="0" marR="0" algn="just">
              <a:spcBef>
                <a:spcPts val="0"/>
              </a:spcBef>
              <a:spcAft>
                <a:spcPts val="0"/>
              </a:spcAft>
            </a:pPr>
            <a:r>
              <a:rPr lang="en-US" sz="3600" u="none" strike="noStrike" baseline="30000" dirty="0">
                <a:effectLst/>
                <a:latin typeface="Calibri" panose="020F0502020204030204" pitchFamily="34" charset="0"/>
              </a:rPr>
              <a:t>20</a:t>
            </a:r>
            <a:r>
              <a:rPr lang="en-US" sz="3600" u="none" strike="noStrike" dirty="0">
                <a:effectLst/>
                <a:latin typeface="Calibri" panose="020F0502020204030204" pitchFamily="34" charset="0"/>
              </a:rPr>
              <a:t> </a:t>
            </a:r>
            <a:r>
              <a:rPr lang="en-US" sz="3600" dirty="0">
                <a:effectLst/>
                <a:latin typeface="Calibri" panose="020F0502020204030204" pitchFamily="34" charset="0"/>
              </a:rPr>
              <a:t>And He was saying, “That which proceeds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man</a:t>
            </a:r>
            <a:r>
              <a:rPr lang="en-US" sz="3600" dirty="0">
                <a:effectLst/>
                <a:latin typeface="Calibri" panose="020F0502020204030204" pitchFamily="34" charset="0"/>
              </a:rPr>
              <a:t>, that is what defiles the man. </a:t>
            </a:r>
            <a:r>
              <a:rPr lang="en-US" sz="3600" u="none" strike="noStrike" baseline="30000" dirty="0">
                <a:effectLst/>
                <a:latin typeface="Calibri" panose="020F0502020204030204" pitchFamily="34" charset="0"/>
              </a:rPr>
              <a:t>21</a:t>
            </a:r>
            <a:r>
              <a:rPr lang="en-US" sz="3600" u="none" strike="noStrike" dirty="0">
                <a:effectLst/>
                <a:latin typeface="Calibri" panose="020F0502020204030204" pitchFamily="34" charset="0"/>
              </a:rPr>
              <a:t> </a:t>
            </a:r>
            <a:r>
              <a:rPr lang="en-US" sz="3600" dirty="0">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within, out of the heart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rPr>
              <a:t>of men</a:t>
            </a:r>
            <a:r>
              <a:rPr lang="en-US" sz="3600" dirty="0">
                <a:effectLst/>
                <a:latin typeface="Calibri" panose="020F0502020204030204" pitchFamily="34" charset="0"/>
              </a:rPr>
              <a:t>, proceed the evil thoughts, fornications, thefts, murders, adulteries, </a:t>
            </a:r>
            <a:r>
              <a:rPr lang="en-US" sz="3600" u="none" strike="noStrike" baseline="30000" dirty="0">
                <a:effectLst/>
                <a:latin typeface="Calibri" panose="020F0502020204030204" pitchFamily="34" charset="0"/>
              </a:rPr>
              <a:t>22</a:t>
            </a:r>
            <a:r>
              <a:rPr lang="en-US" sz="3600" u="none" strike="noStrike" dirty="0">
                <a:effectLst/>
                <a:latin typeface="Calibri" panose="020F0502020204030204" pitchFamily="34" charset="0"/>
              </a:rPr>
              <a:t> </a:t>
            </a:r>
            <a:r>
              <a:rPr lang="en-US" sz="3600" dirty="0">
                <a:effectLst/>
                <a:latin typeface="Calibri" panose="020F0502020204030204" pitchFamily="34" charset="0"/>
              </a:rPr>
              <a:t>deeds of coveting </a:t>
            </a:r>
            <a:r>
              <a:rPr lang="en-US" sz="3600" i="1" dirty="0">
                <a:effectLst/>
                <a:latin typeface="Calibri" panose="020F0502020204030204" pitchFamily="34" charset="0"/>
              </a:rPr>
              <a:t>and</a:t>
            </a:r>
            <a:r>
              <a:rPr lang="en-US" sz="3600" dirty="0">
                <a:effectLst/>
                <a:latin typeface="Calibri" panose="020F0502020204030204" pitchFamily="34" charset="0"/>
              </a:rPr>
              <a:t> wickedness, </a:t>
            </a:r>
            <a:r>
              <a:rPr lang="en-US" sz="3600" i="1" dirty="0">
                <a:effectLst/>
                <a:latin typeface="Calibri" panose="020F0502020204030204" pitchFamily="34" charset="0"/>
              </a:rPr>
              <a:t>as well as</a:t>
            </a:r>
            <a:r>
              <a:rPr lang="en-US" sz="3600" dirty="0">
                <a:effectLst/>
                <a:latin typeface="Calibri" panose="020F0502020204030204" pitchFamily="34" charset="0"/>
              </a:rPr>
              <a:t> deceit, sensuality, envy, slander, pride </a:t>
            </a:r>
            <a:r>
              <a:rPr lang="en-US" sz="3600" i="1" dirty="0">
                <a:effectLst/>
                <a:latin typeface="Calibri" panose="020F0502020204030204" pitchFamily="34" charset="0"/>
              </a:rPr>
              <a:t>and</a:t>
            </a:r>
            <a:r>
              <a:rPr lang="en-US" sz="3600" dirty="0">
                <a:effectLst/>
                <a:latin typeface="Calibri" panose="020F0502020204030204" pitchFamily="34" charset="0"/>
              </a:rPr>
              <a:t> foolishness. </a:t>
            </a:r>
            <a:r>
              <a:rPr lang="en-US" sz="3600" u="none" strike="noStrike" baseline="30000" dirty="0">
                <a:effectLst/>
                <a:latin typeface="Calibri" panose="020F0502020204030204" pitchFamily="34" charset="0"/>
              </a:rPr>
              <a:t>23</a:t>
            </a:r>
            <a:r>
              <a:rPr lang="en-US" sz="3600" u="none" strike="noStrike" dirty="0">
                <a:effectLst/>
                <a:latin typeface="Calibri" panose="020F0502020204030204" pitchFamily="34" charset="0"/>
              </a:rPr>
              <a:t> </a:t>
            </a:r>
            <a:r>
              <a:rPr lang="en-US" sz="3600" dirty="0">
                <a:effectLst/>
                <a:latin typeface="Calibri" panose="020F0502020204030204" pitchFamily="34" charset="0"/>
              </a:rPr>
              <a:t>“All these evil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600" dirty="0">
                <a:effectLst/>
                <a:latin typeface="Calibri" panose="020F0502020204030204" pitchFamily="34" charset="0"/>
              </a:rPr>
              <a:t> and defile the man.” </a:t>
            </a:r>
          </a:p>
        </p:txBody>
      </p:sp>
    </p:spTree>
    <p:extLst>
      <p:ext uri="{BB962C8B-B14F-4D97-AF65-F5344CB8AC3E}">
        <p14:creationId xmlns:p14="http://schemas.microsoft.com/office/powerpoint/2010/main" val="7361572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648200" y="228600"/>
            <a:ext cx="2895600" cy="685800"/>
          </a:xfrm>
        </p:spPr>
        <p:txBody>
          <a:bodyPr/>
          <a:lstStyle/>
          <a:p>
            <a:pPr algn="ctr">
              <a:lnSpc>
                <a:spcPct val="100000"/>
              </a:lnSpc>
            </a:pPr>
            <a:r>
              <a:rPr lang="en-US" altLang="en-US" b="0" dirty="0">
                <a:latin typeface="Calibri" panose="020F0502020204030204" pitchFamily="34" charset="0"/>
                <a:ea typeface="Calibri" panose="020F0502020204030204" pitchFamily="34" charset="0"/>
                <a:cs typeface="Calibri" panose="020F0502020204030204" pitchFamily="34" charset="0"/>
              </a:rPr>
              <a:t>Lord Acton</a:t>
            </a:r>
          </a:p>
        </p:txBody>
      </p:sp>
      <p:sp>
        <p:nvSpPr>
          <p:cNvPr id="26627" name="Content Placeholder 2"/>
          <p:cNvSpPr>
            <a:spLocks noGrp="1"/>
          </p:cNvSpPr>
          <p:nvPr>
            <p:ph idx="1"/>
          </p:nvPr>
        </p:nvSpPr>
        <p:spPr>
          <a:xfrm>
            <a:off x="1752600" y="1173163"/>
            <a:ext cx="8686800" cy="1417637"/>
          </a:xfrm>
        </p:spPr>
        <p:txBody>
          <a:bodyPr/>
          <a:lstStyle/>
          <a:p>
            <a:pPr marL="0" indent="0" algn="just">
              <a:buNone/>
            </a:pPr>
            <a:r>
              <a:rPr lang="en-US" altLang="en-US" sz="4000" dirty="0">
                <a:ea typeface="Calibri" panose="020F0502020204030204" pitchFamily="34" charset="0"/>
                <a:cs typeface="Calibri" panose="020F0502020204030204" pitchFamily="34" charset="0"/>
              </a:rPr>
              <a:t>“All power tends to corrupt and absolute power corrupts absolutely.”</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67300" y="2971800"/>
            <a:ext cx="2057400" cy="3227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76400" y="472440"/>
          <a:ext cx="8839200" cy="5852160"/>
        </p:xfrm>
        <a:graphic>
          <a:graphicData uri="http://schemas.openxmlformats.org/drawingml/2006/table">
            <a:tbl>
              <a:tblPr firstRow="1" bandRow="1">
                <a:tableStyleId>{125E5076-3810-47DD-B79F-674D7AD40C01}</a:tableStyleId>
              </a:tblPr>
              <a:tblGrid>
                <a:gridCol w="2946400">
                  <a:extLst>
                    <a:ext uri="{9D8B030D-6E8A-4147-A177-3AD203B41FA5}">
                      <a16:colId xmlns:a16="http://schemas.microsoft.com/office/drawing/2014/main" val="733742151"/>
                    </a:ext>
                  </a:extLst>
                </a:gridCol>
                <a:gridCol w="5892800">
                  <a:extLst>
                    <a:ext uri="{9D8B030D-6E8A-4147-A177-3AD203B41FA5}">
                      <a16:colId xmlns:a16="http://schemas.microsoft.com/office/drawing/2014/main" val="2115334254"/>
                    </a:ext>
                  </a:extLst>
                </a:gridCol>
              </a:tblGrid>
              <a:tr h="2286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God’s Doctrine of  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928361247"/>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cap="none" normalizeH="0" baseline="0" dirty="0">
                          <a:ln>
                            <a:noFill/>
                          </a:ln>
                          <a:solidFill>
                            <a:srgbClr val="C00000"/>
                          </a:solidFill>
                          <a:effectLst/>
                          <a:latin typeface="Calibri" panose="020F0502020204030204" pitchFamily="34" charset="0"/>
                        </a:rPr>
                        <a:t>Since Babel</a:t>
                      </a:r>
                      <a:endParaRPr kumimoji="0" lang="en-US" sz="3600" b="1" i="0" u="none" strike="noStrike" cap="none" normalizeH="0" baseline="0" dirty="0">
                        <a:ln>
                          <a:noFill/>
                        </a:ln>
                        <a:solidFill>
                          <a:srgbClr val="C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C00000"/>
                          </a:solidFill>
                          <a:effectLst/>
                          <a:latin typeface="Calibri" panose="020F0502020204030204" pitchFamily="34" charset="0"/>
                          <a:ea typeface="+mn-ea"/>
                          <a:cs typeface="+mn-cs"/>
                        </a:rPr>
                        <a:t>Deut. 32:8; Acts 17:26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2081562185"/>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00CC"/>
                          </a:solidFill>
                          <a:effectLst/>
                          <a:latin typeface="Calibri" panose="020F0502020204030204" pitchFamily="34" charset="0"/>
                          <a:ea typeface="+mn-ea"/>
                          <a:cs typeface="+mn-cs"/>
                        </a:rPr>
                        <a:t>Millennium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00CC"/>
                          </a:solidFill>
                          <a:effectLst/>
                          <a:latin typeface="Calibri" panose="020F0502020204030204" pitchFamily="34" charset="0"/>
                          <a:ea typeface="+mn-ea"/>
                          <a:cs typeface="+mn-cs"/>
                        </a:rPr>
                        <a:t>Isaiah 2:4; 66:18; Zech. 14:16-18; Rev. 12:5; 20:3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3590023735"/>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8000"/>
                          </a:solidFill>
                          <a:effectLst/>
                          <a:latin typeface="Calibri" panose="020F0502020204030204" pitchFamily="34" charset="0"/>
                          <a:ea typeface="+mn-ea"/>
                          <a:cs typeface="+mn-cs"/>
                        </a:rPr>
                        <a:t>Eternal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8000"/>
                          </a:solidFill>
                          <a:effectLst/>
                          <a:latin typeface="Calibri" panose="020F0502020204030204" pitchFamily="34" charset="0"/>
                          <a:ea typeface="+mn-ea"/>
                          <a:cs typeface="+mn-cs"/>
                        </a:rPr>
                        <a:t>Rev. 21:24,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75528722"/>
                  </a:ext>
                </a:extLst>
              </a:tr>
            </a:tbl>
          </a:graphicData>
        </a:graphic>
      </p:graphicFrame>
      <p:pic>
        <p:nvPicPr>
          <p:cNvPr id="3" name="Picture 2">
            <a:extLst>
              <a:ext uri="{FF2B5EF4-FFF2-40B4-BE49-F238E27FC236}">
                <a16:creationId xmlns:a16="http://schemas.microsoft.com/office/drawing/2014/main" id="{BE43F929-AE79-4BFB-AC61-DE929A25D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0319" y="1284667"/>
            <a:ext cx="2251364" cy="1168977"/>
          </a:xfrm>
          <a:prstGeom prst="rect">
            <a:avLst/>
          </a:prstGeom>
        </p:spPr>
      </p:pic>
    </p:spTree>
    <p:extLst>
      <p:ext uri="{BB962C8B-B14F-4D97-AF65-F5344CB8AC3E}">
        <p14:creationId xmlns:p14="http://schemas.microsoft.com/office/powerpoint/2010/main" val="10699287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C1411-9877-4B1B-BF0B-BD85D7342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Aft>
                <a:spcPts val="12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Deuteronomy 32:8</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When the Most High gave the nations their inheritance, When He separated the sons of man, He set </a:t>
            </a:r>
            <a:r>
              <a:rPr lang="en-US" sz="3600" b="1" u="sng" dirty="0">
                <a:solidFill>
                  <a:srgbClr val="FFFFCC"/>
                </a:solidFill>
                <a:latin typeface="Calibri" panose="020F0502020204030204" pitchFamily="34" charset="0"/>
              </a:rPr>
              <a:t>the boundaries of the peoples</a:t>
            </a:r>
            <a:r>
              <a:rPr lang="en-US" sz="3600" dirty="0">
                <a:latin typeface="Calibri" panose="020F0502020204030204" pitchFamily="34" charset="0"/>
              </a:rPr>
              <a:t> According to the number of the sons of Israel.”</a:t>
            </a:r>
          </a:p>
        </p:txBody>
      </p:sp>
      <p:pic>
        <p:nvPicPr>
          <p:cNvPr id="4" name="Picture 3">
            <a:extLst>
              <a:ext uri="{FF2B5EF4-FFF2-40B4-BE49-F238E27FC236}">
                <a16:creationId xmlns:a16="http://schemas.microsoft.com/office/drawing/2014/main" id="{E449EE45-BF98-45E7-AC04-3803C7007DF3}"/>
              </a:ext>
            </a:extLst>
          </p:cNvPr>
          <p:cNvPicPr>
            <a:picLocks noChangeAspect="1"/>
          </p:cNvPicPr>
          <p:nvPr/>
        </p:nvPicPr>
        <p:blipFill>
          <a:blip r:embed="rId3"/>
          <a:stretch>
            <a:fillRect/>
          </a:stretch>
        </p:blipFill>
        <p:spPr>
          <a:xfrm>
            <a:off x="4916797" y="2971800"/>
            <a:ext cx="2358406" cy="1828800"/>
          </a:xfrm>
          <a:prstGeom prst="rect">
            <a:avLst/>
          </a:prstGeom>
        </p:spPr>
      </p:pic>
    </p:spTree>
    <p:extLst>
      <p:ext uri="{BB962C8B-B14F-4D97-AF65-F5344CB8AC3E}">
        <p14:creationId xmlns:p14="http://schemas.microsoft.com/office/powerpoint/2010/main" val="1987093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EF7E8-AECF-468C-8527-37122A66248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8" name="TextBox 7">
            <a:extLst>
              <a:ext uri="{FF2B5EF4-FFF2-40B4-BE49-F238E27FC236}">
                <a16:creationId xmlns:a16="http://schemas.microsoft.com/office/drawing/2014/main" id="{B1A0EB30-A266-4DC0-A308-D4954D218089}"/>
              </a:ext>
            </a:extLst>
          </p:cNvPr>
          <p:cNvSpPr txBox="1"/>
          <p:nvPr/>
        </p:nvSpPr>
        <p:spPr>
          <a:xfrm>
            <a:off x="609600" y="0"/>
            <a:ext cx="10972800" cy="3016210"/>
          </a:xfrm>
          <a:prstGeom prst="rect">
            <a:avLst/>
          </a:prstGeom>
          <a:noFill/>
        </p:spPr>
        <p:txBody>
          <a:bodyPr wrap="square">
            <a:spAutoFit/>
          </a:bodyPr>
          <a:lstStyle/>
          <a:p>
            <a:pPr marL="0" marR="0" algn="ctr">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a:t>
            </a:r>
          </a:p>
          <a:p>
            <a:pPr marL="0" marR="0" algn="just">
              <a:spcBef>
                <a:spcPts val="0"/>
              </a:spcBef>
              <a:spcAft>
                <a:spcPts val="1000"/>
              </a:spcAft>
            </a:pPr>
            <a:r>
              <a:rPr lang="en-US" sz="3400" dirty="0">
                <a:effectLst>
                  <a:outerShdw blurRad="38100" dist="38100" dir="2700000" algn="tl">
                    <a:srgbClr val="000000">
                      <a:alpha val="43137"/>
                    </a:srgbClr>
                  </a:outerShdw>
                </a:effectLst>
                <a:latin typeface="Calibri" panose="020F0502020204030204" pitchFamily="34" charset="0"/>
              </a:rPr>
              <a:t>“and He made from one </a:t>
            </a:r>
            <a:r>
              <a:rPr lang="en-US" sz="3400" i="1" dirty="0">
                <a:effectLst>
                  <a:outerShdw blurRad="38100" dist="38100" dir="2700000" algn="tl">
                    <a:srgbClr val="000000">
                      <a:alpha val="43137"/>
                    </a:srgbClr>
                  </a:outerShdw>
                </a:effectLst>
                <a:latin typeface="Calibri" panose="020F0502020204030204" pitchFamily="34" charset="0"/>
              </a:rPr>
              <a:t>man</a:t>
            </a:r>
            <a:r>
              <a:rPr lang="en-US" sz="3400" dirty="0">
                <a:effectLst>
                  <a:outerShdw blurRad="38100" dist="38100" dir="2700000" algn="tl">
                    <a:srgbClr val="000000">
                      <a:alpha val="43137"/>
                    </a:srgbClr>
                  </a:outerShdw>
                </a:effectLst>
                <a:latin typeface="Calibri" panose="020F0502020204030204" pitchFamily="34" charset="0"/>
              </a:rPr>
              <a:t> [Adam] every </a:t>
            </a:r>
            <a:r>
              <a:rPr lang="en-US" sz="3600" b="1" u="sng" dirty="0">
                <a:solidFill>
                  <a:srgbClr val="FFFFCC"/>
                </a:solidFill>
                <a:latin typeface="Calibri" panose="020F0502020204030204" pitchFamily="34" charset="0"/>
              </a:rPr>
              <a:t>nation</a:t>
            </a:r>
            <a:r>
              <a:rPr lang="en-US" sz="3400" dirty="0">
                <a:effectLst>
                  <a:outerShdw blurRad="38100" dist="38100" dir="2700000" algn="tl">
                    <a:srgbClr val="000000">
                      <a:alpha val="43137"/>
                    </a:srgbClr>
                  </a:outerShdw>
                </a:effectLst>
                <a:latin typeface="Calibri" panose="020F0502020204030204" pitchFamily="34" charset="0"/>
              </a:rPr>
              <a:t> of mankind to live on all the face of the earth, having determined </a:t>
            </a:r>
            <a:r>
              <a:rPr lang="en-US" sz="3400" i="1" dirty="0">
                <a:effectLst>
                  <a:outerShdw blurRad="38100" dist="38100" dir="2700000" algn="tl">
                    <a:srgbClr val="000000">
                      <a:alpha val="43137"/>
                    </a:srgbClr>
                  </a:outerShdw>
                </a:effectLst>
                <a:latin typeface="Calibri" panose="020F0502020204030204" pitchFamily="34" charset="0"/>
              </a:rPr>
              <a:t>their</a:t>
            </a:r>
            <a:r>
              <a:rPr lang="en-US" sz="3400" dirty="0">
                <a:effectLst>
                  <a:outerShdw blurRad="38100" dist="38100" dir="2700000" algn="tl">
                    <a:srgbClr val="000000">
                      <a:alpha val="43137"/>
                    </a:srgbClr>
                  </a:outerShdw>
                </a:effectLst>
                <a:latin typeface="Calibri" panose="020F0502020204030204" pitchFamily="34" charset="0"/>
              </a:rPr>
              <a:t> appointed times and the </a:t>
            </a:r>
            <a:r>
              <a:rPr lang="en-US" sz="3600" b="1" u="sng" dirty="0">
                <a:solidFill>
                  <a:srgbClr val="FFFFCC"/>
                </a:solidFill>
                <a:latin typeface="Calibri" panose="020F0502020204030204" pitchFamily="34" charset="0"/>
              </a:rPr>
              <a:t>boundaries</a:t>
            </a:r>
            <a:r>
              <a:rPr lang="en-US" sz="3400" dirty="0">
                <a:effectLst>
                  <a:outerShdw blurRad="38100" dist="38100" dir="2700000" algn="tl">
                    <a:srgbClr val="000000">
                      <a:alpha val="43137"/>
                    </a:srgbClr>
                  </a:outerShdw>
                </a:effectLst>
                <a:latin typeface="Calibri" panose="020F0502020204030204" pitchFamily="34" charset="0"/>
              </a:rPr>
              <a:t> of their habitation.” </a:t>
            </a:r>
          </a:p>
        </p:txBody>
      </p:sp>
      <p:pic>
        <p:nvPicPr>
          <p:cNvPr id="6" name="Picture 5">
            <a:extLst>
              <a:ext uri="{FF2B5EF4-FFF2-40B4-BE49-F238E27FC236}">
                <a16:creationId xmlns:a16="http://schemas.microsoft.com/office/drawing/2014/main" id="{39C18EBF-102F-4A50-B835-1D7A4B198350}"/>
              </a:ext>
            </a:extLst>
          </p:cNvPr>
          <p:cNvPicPr>
            <a:picLocks noChangeAspect="1"/>
          </p:cNvPicPr>
          <p:nvPr/>
        </p:nvPicPr>
        <p:blipFill>
          <a:blip r:embed="rId3"/>
          <a:stretch>
            <a:fillRect/>
          </a:stretch>
        </p:blipFill>
        <p:spPr>
          <a:xfrm>
            <a:off x="4916797" y="2971800"/>
            <a:ext cx="2358406" cy="1828800"/>
          </a:xfrm>
          <a:prstGeom prst="rect">
            <a:avLst/>
          </a:prstGeom>
        </p:spPr>
      </p:pic>
    </p:spTree>
    <p:extLst>
      <p:ext uri="{BB962C8B-B14F-4D97-AF65-F5344CB8AC3E}">
        <p14:creationId xmlns:p14="http://schemas.microsoft.com/office/powerpoint/2010/main" val="2531950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3048000" y="228600"/>
            <a:ext cx="6096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Founders’ Sources</a:t>
            </a:r>
          </a:p>
        </p:txBody>
      </p:sp>
      <p:sp>
        <p:nvSpPr>
          <p:cNvPr id="3" name="Content Placeholder 2"/>
          <p:cNvSpPr>
            <a:spLocks noGrp="1"/>
          </p:cNvSpPr>
          <p:nvPr>
            <p:ph idx="1"/>
          </p:nvPr>
        </p:nvSpPr>
        <p:spPr>
          <a:xfrm>
            <a:off x="2743200" y="1371603"/>
            <a:ext cx="6705600" cy="2590801"/>
          </a:xfrm>
        </p:spPr>
        <p:txBody>
          <a:bodyPr/>
          <a:lstStyle/>
          <a:p>
            <a:pPr marL="914377" indent="-914377" eaLnBrk="1" hangingPunct="1">
              <a:spcBef>
                <a:spcPts val="0"/>
              </a:spcBef>
              <a:spcAft>
                <a:spcPts val="1200"/>
              </a:spcAft>
              <a:buClr>
                <a:srgbClr val="66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34%  Bible</a:t>
            </a:r>
          </a:p>
          <a:p>
            <a:pPr marL="914377" indent="-914377" eaLnBrk="1" hangingPunct="1">
              <a:spcBef>
                <a:spcPts val="0"/>
              </a:spcBef>
              <a:spcAft>
                <a:spcPts val="1200"/>
              </a:spcAft>
              <a:buClr>
                <a:srgbClr val="66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8.3% Baron Montesquieu</a:t>
            </a:r>
          </a:p>
          <a:p>
            <a:pPr marL="914377" indent="-914377" eaLnBrk="1" hangingPunct="1">
              <a:spcBef>
                <a:spcPts val="0"/>
              </a:spcBef>
              <a:spcAft>
                <a:spcPts val="1200"/>
              </a:spcAft>
              <a:buClr>
                <a:srgbClr val="66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7.9% William Blackstone</a:t>
            </a:r>
          </a:p>
          <a:p>
            <a:pPr marL="914377" indent="-914377" eaLnBrk="1" hangingPunct="1">
              <a:spcBef>
                <a:spcPts val="0"/>
              </a:spcBef>
              <a:spcAft>
                <a:spcPts val="1200"/>
              </a:spcAft>
              <a:buClr>
                <a:srgbClr val="66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2.9% John Locke</a:t>
            </a:r>
          </a:p>
        </p:txBody>
      </p:sp>
      <p:sp>
        <p:nvSpPr>
          <p:cNvPr id="63492" name="TextBox 3"/>
          <p:cNvSpPr txBox="1">
            <a:spLocks noChangeArrowheads="1"/>
          </p:cNvSpPr>
          <p:nvPr/>
        </p:nvSpPr>
        <p:spPr bwMode="auto">
          <a:xfrm>
            <a:off x="3048000" y="6172201"/>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46432" y="3810000"/>
            <a:ext cx="2299143" cy="2286000"/>
          </a:xfrm>
          <a:prstGeom prst="rect">
            <a:avLst/>
          </a:prstGeom>
          <a:ln>
            <a:noFill/>
          </a:ln>
          <a:effectLst>
            <a:softEdge rad="112500"/>
          </a:effectLst>
        </p:spPr>
      </p:pic>
    </p:spTree>
    <p:extLst>
      <p:ext uri="{BB962C8B-B14F-4D97-AF65-F5344CB8AC3E}">
        <p14:creationId xmlns:p14="http://schemas.microsoft.com/office/powerpoint/2010/main" val="119057738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Title 1"/>
          <p:cNvSpPr>
            <a:spLocks noGrp="1"/>
          </p:cNvSpPr>
          <p:nvPr>
            <p:ph type="title" idx="4294967295"/>
          </p:nvPr>
        </p:nvSpPr>
        <p:spPr>
          <a:xfrm>
            <a:off x="4152900" y="204790"/>
            <a:ext cx="3886200" cy="785813"/>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cs typeface="Calibri" panose="020F0502020204030204" pitchFamily="34" charset="0"/>
              </a:rPr>
              <a:t>Federalist # 51</a:t>
            </a:r>
          </a:p>
        </p:txBody>
      </p:sp>
      <p:pic>
        <p:nvPicPr>
          <p:cNvPr id="18432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862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143000"/>
            <a:ext cx="8961120" cy="5376672"/>
          </a:xfrm>
          <a:prstGeom prst="rect">
            <a:avLst/>
          </a:prstGeom>
        </p:spPr>
      </p:pic>
    </p:spTree>
    <p:extLst>
      <p:ext uri="{BB962C8B-B14F-4D97-AF65-F5344CB8AC3E}">
        <p14:creationId xmlns:p14="http://schemas.microsoft.com/office/powerpoint/2010/main" val="14618068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17408A-5ADE-4A08-97F2-1AAE0CD0A6F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1969770"/>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33:22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judge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lawgiver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LORD is 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74CBEE8-906A-49E9-BF1B-956919A31D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8600" y="2133600"/>
            <a:ext cx="4114800"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1935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iblog.dearbornschools.org/charare/wp-content/uploads/sites/379/2014/01/image6.jpg">
            <a:extLst>
              <a:ext uri="{FF2B5EF4-FFF2-40B4-BE49-F238E27FC236}">
                <a16:creationId xmlns:a16="http://schemas.microsoft.com/office/drawing/2014/main" id="{2C4C7A68-BFBB-4FB5-8095-97A18BB9D8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1" y="685800"/>
            <a:ext cx="10058399"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DA30BA6-51A7-45EF-A24A-B3D52C59A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2" y="1427149"/>
            <a:ext cx="11039475" cy="51950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55AE87-4D1F-4C89-A87E-0F37265E5E45}"/>
              </a:ext>
            </a:extLst>
          </p:cNvPr>
          <p:cNvSpPr txBox="1"/>
          <p:nvPr/>
        </p:nvSpPr>
        <p:spPr>
          <a:xfrm>
            <a:off x="2247900" y="235804"/>
            <a:ext cx="7696200" cy="1015663"/>
          </a:xfrm>
          <a:prstGeom prst="rect">
            <a:avLst/>
          </a:prstGeom>
          <a:noFill/>
        </p:spPr>
        <p:txBody>
          <a:bodyPr wrap="square" rtlCol="0">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James Madison</a:t>
            </a:r>
          </a:p>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Federalist No. 47 (January 30, 1788)</a:t>
            </a:r>
          </a:p>
        </p:txBody>
      </p:sp>
    </p:spTree>
    <p:extLst>
      <p:ext uri="{BB962C8B-B14F-4D97-AF65-F5344CB8AC3E}">
        <p14:creationId xmlns:p14="http://schemas.microsoft.com/office/powerpoint/2010/main" val="9407731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14400"/>
          </a:xfrm>
        </p:spPr>
        <p:txBody>
          <a:bodyPr/>
          <a:lstStyle/>
          <a:p>
            <a:pPr algn="ctr" eaLnBrk="1" hangingPunct="1"/>
            <a:r>
              <a:rPr lang="en-US" sz="4000" dirty="0">
                <a:effectLst>
                  <a:outerShdw blurRad="38100" dist="38100" dir="2700000" algn="tl">
                    <a:srgbClr val="000000">
                      <a:alpha val="43137"/>
                    </a:srgbClr>
                  </a:outerShdw>
                </a:effectLst>
                <a:cs typeface="Calibri" pitchFamily="34" charset="0"/>
              </a:rPr>
              <a:t>Federalist # 45</a:t>
            </a:r>
          </a:p>
        </p:txBody>
      </p:sp>
      <p:sp>
        <p:nvSpPr>
          <p:cNvPr id="3" name="Content Placeholder 2"/>
          <p:cNvSpPr>
            <a:spLocks noGrp="1"/>
          </p:cNvSpPr>
          <p:nvPr>
            <p:ph idx="1"/>
          </p:nvPr>
        </p:nvSpPr>
        <p:spPr>
          <a:xfrm>
            <a:off x="2895600" y="1371600"/>
            <a:ext cx="8686800" cy="3124200"/>
          </a:xfrm>
        </p:spPr>
        <p:txBody>
          <a:bodyPr/>
          <a:lstStyle/>
          <a:p>
            <a:pPr marL="0" indent="0" algn="just" eaLnBrk="1" hangingPunct="1">
              <a:buNone/>
              <a:defRPr/>
            </a:pPr>
            <a:r>
              <a:rPr lang="en-US" sz="3600" dirty="0">
                <a:effectLst>
                  <a:outerShdw blurRad="38100" dist="38100" dir="2700000" algn="tl">
                    <a:srgbClr val="000000">
                      <a:alpha val="43137"/>
                    </a:srgbClr>
                  </a:outerShdw>
                </a:effectLst>
                <a:cs typeface="Calibri" pitchFamily="34" charset="0"/>
              </a:rPr>
              <a:t>“The powers delegated by the proposed Constitution to the federal government, </a:t>
            </a:r>
            <a:r>
              <a:rPr lang="en-US" sz="3600" b="1" u="sng" dirty="0">
                <a:solidFill>
                  <a:srgbClr val="FFFFCC"/>
                </a:solidFill>
                <a:effectLst>
                  <a:outerShdw blurRad="38100" dist="38100" dir="2700000" algn="tl">
                    <a:srgbClr val="000000">
                      <a:alpha val="43137"/>
                    </a:srgbClr>
                  </a:outerShdw>
                </a:effectLst>
                <a:cs typeface="Calibri" pitchFamily="34" charset="0"/>
              </a:rPr>
              <a:t>are few and defined</a:t>
            </a:r>
            <a:r>
              <a:rPr lang="en-US" sz="3600" dirty="0">
                <a:effectLst>
                  <a:outerShdw blurRad="38100" dist="38100" dir="2700000" algn="tl">
                    <a:srgbClr val="000000">
                      <a:alpha val="43137"/>
                    </a:srgbClr>
                  </a:outerShdw>
                </a:effectLst>
                <a:cs typeface="Calibri" pitchFamily="34" charset="0"/>
              </a:rPr>
              <a:t>. Those which are to remain in the State governments are numerous and indefinite.”</a:t>
            </a:r>
          </a:p>
        </p:txBody>
      </p:sp>
      <p:sp>
        <p:nvSpPr>
          <p:cNvPr id="30724" name="TextBox 4"/>
          <p:cNvSpPr txBox="1">
            <a:spLocks noChangeArrowheads="1"/>
          </p:cNvSpPr>
          <p:nvPr/>
        </p:nvSpPr>
        <p:spPr bwMode="auto">
          <a:xfrm>
            <a:off x="2514600" y="6096000"/>
            <a:ext cx="7239000" cy="707886"/>
          </a:xfrm>
          <a:prstGeom prst="rect">
            <a:avLst/>
          </a:prstGeom>
          <a:noFill/>
          <a:ln w="9525">
            <a:noFill/>
            <a:miter lim="800000"/>
            <a:headEnd/>
            <a:tailEnd/>
          </a:ln>
        </p:spPr>
        <p:txBody>
          <a:bodyPr>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Alexander Hamilton, James Madison, and John Jay, </a:t>
            </a:r>
            <a:r>
              <a:rPr lang="en-US" sz="2000" i="1" dirty="0">
                <a:effectLst>
                  <a:outerShdw blurRad="38100" dist="38100" dir="2700000" algn="tl">
                    <a:srgbClr val="000000">
                      <a:alpha val="43137"/>
                    </a:srgbClr>
                  </a:outerShdw>
                </a:effectLst>
                <a:latin typeface="Calibri" pitchFamily="34" charset="0"/>
                <a:cs typeface="Calibri" pitchFamily="34" charset="0"/>
              </a:rPr>
              <a:t>The Federalist Papers</a:t>
            </a:r>
            <a:r>
              <a:rPr lang="en-US" sz="2000" dirty="0">
                <a:effectLst>
                  <a:outerShdw blurRad="38100" dist="38100" dir="2700000" algn="tl">
                    <a:srgbClr val="000000">
                      <a:alpha val="43137"/>
                    </a:srgbClr>
                  </a:outerShdw>
                </a:effectLst>
                <a:latin typeface="Calibri" pitchFamily="34" charset="0"/>
                <a:cs typeface="Calibri" pitchFamily="34" charset="0"/>
              </a:rPr>
              <a:t>, trans. Clinton </a:t>
            </a:r>
            <a:r>
              <a:rPr lang="en-US" sz="2000" dirty="0" err="1">
                <a:effectLst>
                  <a:outerShdw blurRad="38100" dist="38100" dir="2700000" algn="tl">
                    <a:srgbClr val="000000">
                      <a:alpha val="43137"/>
                    </a:srgbClr>
                  </a:outerShdw>
                </a:effectLst>
                <a:latin typeface="Calibri" pitchFamily="34" charset="0"/>
                <a:cs typeface="Calibri" pitchFamily="34" charset="0"/>
              </a:rPr>
              <a:t>Rossiter</a:t>
            </a:r>
            <a:r>
              <a:rPr lang="en-US" sz="2000" dirty="0">
                <a:effectLst>
                  <a:outerShdw blurRad="38100" dist="38100" dir="2700000" algn="tl">
                    <a:srgbClr val="000000">
                      <a:alpha val="43137"/>
                    </a:srgbClr>
                  </a:outerShdw>
                </a:effectLst>
                <a:latin typeface="Calibri" pitchFamily="34" charset="0"/>
                <a:cs typeface="Calibri" pitchFamily="34" charset="0"/>
              </a:rPr>
              <a:t> (New York, NY: Penguin, 1961), 292.</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195761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535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8752" y="228600"/>
            <a:ext cx="4554511" cy="914400"/>
          </a:xfrm>
        </p:spPr>
        <p:txBody>
          <a:bodyPr/>
          <a:lstStyle/>
          <a:p>
            <a:pPr algn="ctr" eaLnBrk="1" hangingPunct="1"/>
            <a:r>
              <a:rPr lang="en-US" sz="4000" dirty="0">
                <a:effectLst>
                  <a:outerShdw blurRad="38100" dist="38100" dir="2700000" algn="tl">
                    <a:srgbClr val="000000">
                      <a:alpha val="43137"/>
                    </a:srgbClr>
                  </a:outerShdw>
                </a:effectLst>
                <a:cs typeface="Calibri" pitchFamily="34" charset="0"/>
              </a:rPr>
              <a:t>Tenth Amendment</a:t>
            </a:r>
          </a:p>
        </p:txBody>
      </p:sp>
      <p:sp>
        <p:nvSpPr>
          <p:cNvPr id="29698" name="Content Placeholder 2"/>
          <p:cNvSpPr>
            <a:spLocks noGrp="1"/>
          </p:cNvSpPr>
          <p:nvPr>
            <p:ph idx="1"/>
          </p:nvPr>
        </p:nvSpPr>
        <p:spPr>
          <a:xfrm>
            <a:off x="609600" y="1371600"/>
            <a:ext cx="10972800" cy="1905000"/>
          </a:xfrm>
        </p:spPr>
        <p:txBody>
          <a:bodyPr>
            <a:noAutofit/>
          </a:bodyPr>
          <a:lstStyle/>
          <a:p>
            <a:pPr marL="1588" indent="0" algn="just" eaLnBrk="1" fontAlgn="auto" hangingPunct="1">
              <a:spcAft>
                <a:spcPts val="0"/>
              </a:spcAft>
              <a:buClr>
                <a:schemeClr val="tx1">
                  <a:shade val="95000"/>
                </a:schemeClr>
              </a:buClr>
              <a:buNone/>
              <a:defRPr/>
            </a:pPr>
            <a:r>
              <a:rPr lang="en-US" sz="3600" dirty="0">
                <a:effectLst>
                  <a:outerShdw blurRad="38100" dist="38100" dir="2700000" algn="tl">
                    <a:srgbClr val="000000">
                      <a:alpha val="43137"/>
                    </a:srgbClr>
                  </a:outerShdw>
                </a:effectLst>
                <a:cs typeface="Calibri" pitchFamily="34" charset="0"/>
              </a:rPr>
              <a:t>“The powers not delegated to the United States by the Constitution nor prohibited by it to the States are reserved to the States respectively or to the people.”</a:t>
            </a:r>
          </a:p>
        </p:txBody>
      </p:sp>
      <p:pic>
        <p:nvPicPr>
          <p:cNvPr id="4" name="Picture 1"/>
          <p:cNvPicPr>
            <a:picLocks noChangeAspect="1" noChangeArrowheads="1"/>
          </p:cNvPicPr>
          <p:nvPr/>
        </p:nvPicPr>
        <p:blipFill>
          <a:blip r:embed="rId2" cstate="print"/>
          <a:srcRect/>
          <a:stretch>
            <a:fillRect/>
          </a:stretch>
        </p:blipFill>
        <p:spPr bwMode="auto">
          <a:xfrm>
            <a:off x="4533900" y="3352800"/>
            <a:ext cx="3124200" cy="3124200"/>
          </a:xfrm>
          <a:prstGeom prst="rect">
            <a:avLst/>
          </a:prstGeom>
          <a:noFill/>
          <a:ln w="28575">
            <a:solidFill>
              <a:srgbClr val="FF0000"/>
            </a:solidFill>
            <a:miter lim="800000"/>
            <a:headEnd/>
            <a:tailEnd/>
          </a:ln>
        </p:spPr>
      </p:pic>
    </p:spTree>
    <p:extLst>
      <p:ext uri="{BB962C8B-B14F-4D97-AF65-F5344CB8AC3E}">
        <p14:creationId xmlns:p14="http://schemas.microsoft.com/office/powerpoint/2010/main" val="238177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2895600" y="1371600"/>
            <a:ext cx="8686800" cy="2862322"/>
          </a:xfrm>
          <a:prstGeom prst="rect">
            <a:avLst/>
          </a:prstGeom>
          <a:noFill/>
          <a:ln w="9525">
            <a:noFill/>
            <a:miter lim="800000"/>
            <a:headEnd/>
            <a:tailEnd/>
          </a:ln>
        </p:spPr>
        <p:txBody>
          <a:bodyPr wrap="square">
            <a:spAutoFit/>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Kentucky Resolutions of 1798: "...in questions of power then, let no more be heard of confidence in 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bind him down from mischief by the chains of the constitution...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draft)</a:t>
            </a:r>
          </a:p>
        </p:txBody>
      </p:sp>
      <p:sp>
        <p:nvSpPr>
          <p:cNvPr id="55299" name="TextBox 4"/>
          <p:cNvSpPr txBox="1">
            <a:spLocks noChangeArrowheads="1"/>
          </p:cNvSpPr>
          <p:nvPr/>
        </p:nvSpPr>
        <p:spPr bwMode="auto">
          <a:xfrm>
            <a:off x="2324100" y="6381690"/>
            <a:ext cx="7543800" cy="400110"/>
          </a:xfrm>
          <a:prstGeom prst="rect">
            <a:avLst/>
          </a:prstGeom>
          <a:noFill/>
          <a:ln w="9525">
            <a:noFill/>
            <a:miter lim="800000"/>
            <a:headEnd/>
            <a:tailEnd/>
          </a:ln>
        </p:spPr>
        <p:txBody>
          <a:bodyP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Papers of Thomas Jefferson 30:529-556</a:t>
            </a:r>
          </a:p>
        </p:txBody>
      </p:sp>
      <p:sp>
        <p:nvSpPr>
          <p:cNvPr id="55300" name="Title 5"/>
          <p:cNvSpPr>
            <a:spLocks noGrp="1"/>
          </p:cNvSpPr>
          <p:nvPr>
            <p:ph type="ctrTitle" sz="quarter" idx="4294967295"/>
          </p:nvPr>
        </p:nvSpPr>
        <p:spPr>
          <a:xfrm>
            <a:off x="3962400" y="228600"/>
            <a:ext cx="4267200" cy="914400"/>
          </a:xfrm>
        </p:spPr>
        <p:txBody>
          <a:bodyPr/>
          <a:lstStyle/>
          <a:p>
            <a:pPr algn="ctr" eaLnBrk="1" hangingPunct="1"/>
            <a:r>
              <a:rPr lang="en-US" sz="4000" dirty="0">
                <a:effectLst>
                  <a:outerShdw blurRad="38100" dist="38100" dir="2700000" algn="tl">
                    <a:srgbClr val="000000">
                      <a:alpha val="43137"/>
                    </a:srgbClr>
                  </a:outerShdw>
                </a:effectLst>
                <a:cs typeface="Calibri"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191915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3661" y="685800"/>
            <a:ext cx="9284678" cy="54864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Title 1"/>
          <p:cNvSpPr>
            <a:spLocks noGrp="1"/>
          </p:cNvSpPr>
          <p:nvPr>
            <p:ph type="title" idx="4294967295"/>
          </p:nvPr>
        </p:nvSpPr>
        <p:spPr>
          <a:xfrm>
            <a:off x="1905000" y="228600"/>
            <a:ext cx="8534400" cy="762000"/>
          </a:xfrm>
        </p:spPr>
        <p:txBody>
          <a:bodyPr/>
          <a:lstStyle/>
          <a:p>
            <a:pPr algn="ctr"/>
            <a:r>
              <a:rPr lang="en-US" altLang="en-US" sz="4000" dirty="0">
                <a:latin typeface="Calibri" panose="020F0502020204030204" pitchFamily="34" charset="0"/>
                <a:ea typeface="Calibri" panose="020F0502020204030204" pitchFamily="34" charset="0"/>
                <a:cs typeface="Calibri" panose="020F0502020204030204" pitchFamily="34" charset="0"/>
              </a:rPr>
              <a:t>John Calvin</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13765" y="76200"/>
            <a:ext cx="968635" cy="1097280"/>
          </a:xfrm>
          <a:prstGeom prst="rect">
            <a:avLst/>
          </a:prstGeom>
          <a:ln>
            <a:solidFill>
              <a:schemeClr val="tx1"/>
            </a:solidFill>
          </a:ln>
        </p:spPr>
      </p:pic>
      <p:pic>
        <p:nvPicPr>
          <p:cNvPr id="2" name="Picture 1">
            <a:extLst>
              <a:ext uri="{FF2B5EF4-FFF2-40B4-BE49-F238E27FC236}">
                <a16:creationId xmlns:a16="http://schemas.microsoft.com/office/drawing/2014/main" id="{E2F2B726-0609-4D8E-8E78-66C83BB62F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8645" y="1219201"/>
            <a:ext cx="7674710" cy="5029200"/>
          </a:xfrm>
          <a:prstGeom prst="rect">
            <a:avLst/>
          </a:prstGeom>
        </p:spPr>
      </p:pic>
    </p:spTree>
    <p:extLst>
      <p:ext uri="{BB962C8B-B14F-4D97-AF65-F5344CB8AC3E}">
        <p14:creationId xmlns:p14="http://schemas.microsoft.com/office/powerpoint/2010/main" val="274100751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5" name="Text Box 11"/>
          <p:cNvSpPr txBox="1">
            <a:spLocks noGrp="1" noChangeArrowheads="1"/>
          </p:cNvSpPr>
          <p:nvPr>
            <p:ph type="body" idx="1"/>
          </p:nvPr>
        </p:nvSpPr>
        <p:spPr>
          <a:xfrm>
            <a:off x="152400" y="1447800"/>
            <a:ext cx="11887200" cy="4876800"/>
          </a:xfrm>
          <a:noFill/>
          <a:ln/>
        </p:spPr>
        <p:txBody>
          <a:bodyPr/>
          <a:lstStyle/>
          <a:p>
            <a:pPr marL="0" indent="0" algn="just">
              <a:spcBef>
                <a:spcPct val="50000"/>
              </a:spcBef>
              <a:buNone/>
            </a:pPr>
            <a:r>
              <a:rPr lang="en-US" sz="2800" dirty="0">
                <a:effectLst>
                  <a:outerShdw blurRad="38100" dist="38100" dir="2700000" algn="tl">
                    <a:srgbClr val="000000">
                      <a:alpha val="43137"/>
                    </a:srgbClr>
                  </a:outerShdw>
                </a:effectLst>
              </a:rPr>
              <a:t>“Every tin horn dictator in the world today, every president for life, has a Bill of Rights...That’s not what makes us free; if it did, you would rather live in Zimbabwe. But you wouldn’t want to live in most countries in the world that have a Bill of Rights. What has made us free is our Constitution. Think of the word ‘constitution;’ it means structure. That’s why America’s framers debated not the Bill of Rights during the Constitutional Convention of 1787 in Philadelphia…but rather the structure of the federal government. The genius of the American constitutional system is the dispersal of power…Once power is centralized in one person, or one part [of government], a Bill of Rights is just words on paper…A constitution is about setting structure; it is not about writing the preferences of special interest groups</a:t>
            </a:r>
            <a:r>
              <a:rPr lang="en-US" sz="2800" dirty="0">
                <a:effectLst>
                  <a:outerShdw blurRad="38100" dist="38100" dir="2700000" algn="tl">
                    <a:srgbClr val="000000">
                      <a:alpha val="43137"/>
                    </a:srgbClr>
                  </a:outerShdw>
                </a:effectLst>
                <a:cs typeface="Calibri" panose="020F0502020204030204" pitchFamily="34" charset="0"/>
              </a:rPr>
              <a:t>.”</a:t>
            </a:r>
          </a:p>
        </p:txBody>
      </p:sp>
      <p:sp>
        <p:nvSpPr>
          <p:cNvPr id="2" name="TextBox 1"/>
          <p:cNvSpPr txBox="1"/>
          <p:nvPr/>
        </p:nvSpPr>
        <p:spPr>
          <a:xfrm>
            <a:off x="609600" y="6248400"/>
            <a:ext cx="10967207" cy="584775"/>
          </a:xfrm>
          <a:prstGeom prst="rect">
            <a:avLst/>
          </a:prstGeom>
          <a:noFill/>
        </p:spPr>
        <p:txBody>
          <a:bodyPr wrap="square" rtlCol="0">
            <a:spAutoFit/>
          </a:bodyPr>
          <a:lstStyle/>
          <a:p>
            <a:r>
              <a:rPr lang="en-US" sz="1600" dirty="0">
                <a:latin typeface="Calibri" panose="020F0502020204030204" pitchFamily="34" charset="0"/>
              </a:rPr>
              <a:t>Kevin Mooney, “Supreme Court Justice Scalia: Constitution, Not Bill of Rights, Makes Us Free,” online: http://dailysignal.com /2015/05/11/supreme-court-justice-scalia-constitution-not-bill-of-rights-makes-us-free/, May 11 2015, accessed 20 January 2016.</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2761" y="228600"/>
            <a:ext cx="1946478" cy="1097280"/>
          </a:xfrm>
          <a:prstGeom prst="rect">
            <a:avLst/>
          </a:prstGeom>
          <a:ln>
            <a:solidFill>
              <a:schemeClr val="tx1"/>
            </a:solidFill>
          </a:ln>
        </p:spPr>
      </p:pic>
    </p:spTree>
    <p:extLst>
      <p:ext uri="{BB962C8B-B14F-4D97-AF65-F5344CB8AC3E}">
        <p14:creationId xmlns:p14="http://schemas.microsoft.com/office/powerpoint/2010/main" val="214979508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14400"/>
          </a:xfrm>
        </p:spPr>
        <p:txBody>
          <a:bodyPr/>
          <a:lstStyle/>
          <a:p>
            <a:pPr algn="ctr"/>
            <a:r>
              <a:rPr lang="en-US" sz="3600" b="0" dirty="0">
                <a:effectLst>
                  <a:outerShdw blurRad="38100" dist="38100" dir="2700000" algn="tl">
                    <a:srgbClr val="000000">
                      <a:alpha val="43137"/>
                    </a:srgbClr>
                  </a:outerShdw>
                </a:effectLst>
              </a:rPr>
              <a:t>The Divine Institutions</a:t>
            </a:r>
          </a:p>
        </p:txBody>
      </p:sp>
      <p:sp>
        <p:nvSpPr>
          <p:cNvPr id="3" name="Content Placeholder 2"/>
          <p:cNvSpPr>
            <a:spLocks noGrp="1"/>
          </p:cNvSpPr>
          <p:nvPr>
            <p:ph idx="1"/>
          </p:nvPr>
        </p:nvSpPr>
        <p:spPr>
          <a:xfrm>
            <a:off x="2076450" y="1181100"/>
            <a:ext cx="8039100" cy="4495800"/>
          </a:xfrm>
        </p:spPr>
        <p:txBody>
          <a:bodyPr/>
          <a:lstStyle/>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Conscience (Gen. 3:22)</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Marriage and family (Gen. 1:26-28; 2:18-25)</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Labor (Gen. 2:15; 3:19)</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Government (Gen. 9:6)</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Nationalism (Gen. 11:1-9)</a:t>
            </a:r>
          </a:p>
        </p:txBody>
      </p:sp>
      <p:pic>
        <p:nvPicPr>
          <p:cNvPr id="4" name="Picture 3">
            <a:extLst>
              <a:ext uri="{FF2B5EF4-FFF2-40B4-BE49-F238E27FC236}">
                <a16:creationId xmlns:a16="http://schemas.microsoft.com/office/drawing/2014/main" id="{FEB5BAB4-6A31-440C-BCB3-217628EA26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2036941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14400"/>
          </a:xfrm>
        </p:spPr>
        <p:txBody>
          <a:bodyPr/>
          <a:lstStyle/>
          <a:p>
            <a:pPr algn="ctr"/>
            <a:r>
              <a:rPr lang="en-US" sz="3600" b="0" dirty="0">
                <a:effectLst>
                  <a:outerShdw blurRad="38100" dist="38100" dir="2700000" algn="tl">
                    <a:srgbClr val="000000">
                      <a:alpha val="43137"/>
                    </a:srgbClr>
                  </a:outerShdw>
                </a:effectLst>
              </a:rPr>
              <a:t>The Divine Institutions</a:t>
            </a:r>
          </a:p>
        </p:txBody>
      </p:sp>
      <p:sp>
        <p:nvSpPr>
          <p:cNvPr id="3" name="Content Placeholder 2"/>
          <p:cNvSpPr>
            <a:spLocks noGrp="1"/>
          </p:cNvSpPr>
          <p:nvPr>
            <p:ph idx="1"/>
          </p:nvPr>
        </p:nvSpPr>
        <p:spPr>
          <a:xfrm>
            <a:off x="2076450" y="1181100"/>
            <a:ext cx="8039100" cy="4495800"/>
          </a:xfrm>
        </p:spPr>
        <p:txBody>
          <a:bodyPr/>
          <a:lstStyle/>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Conscience (Gen. 3:22)</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Marriage and family (Gen. 1:26-28; 2:18-25)</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Labor (Gen. 2:15; 3:19)</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Government (Gen. 9:6)</a:t>
            </a:r>
          </a:p>
          <a:p>
            <a:pPr marL="573088" indent="-573088" eaLnBrk="1" hangingPunct="1">
              <a:spcBef>
                <a:spcPts val="0"/>
              </a:spcBef>
              <a:spcAft>
                <a:spcPts val="3600"/>
              </a:spcAft>
              <a:buClr>
                <a:srgbClr val="66FFFF"/>
              </a:buClr>
            </a:pPr>
            <a:r>
              <a:rPr lang="en-US" b="1" u="sng" dirty="0">
                <a:solidFill>
                  <a:srgbClr val="FFFFCC"/>
                </a:solidFill>
                <a:effectLst>
                  <a:outerShdw blurRad="38100" dist="38100" dir="2700000" algn="tl">
                    <a:srgbClr val="000000">
                      <a:alpha val="43137"/>
                    </a:srgbClr>
                  </a:outerShdw>
                </a:effectLst>
              </a:rPr>
              <a:t>Nationalism (Gen. 11:1-9)</a:t>
            </a:r>
          </a:p>
        </p:txBody>
      </p:sp>
      <p:pic>
        <p:nvPicPr>
          <p:cNvPr id="4" name="Picture 3">
            <a:extLst>
              <a:ext uri="{FF2B5EF4-FFF2-40B4-BE49-F238E27FC236}">
                <a16:creationId xmlns:a16="http://schemas.microsoft.com/office/drawing/2014/main" id="{FD4D8E5F-F146-4BAC-81C0-CCDC4DC6A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220286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BB31395D-112A-4DDC-B4B3-B50B290B9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7467600" cy="1143000"/>
          </a:xfrm>
        </p:spPr>
        <p:txBody>
          <a:bodyPr/>
          <a:lstStyle/>
          <a:p>
            <a:pPr algn="ctr" eaLnBrk="1" hangingPunct="1">
              <a:lnSpc>
                <a:spcPct val="100000"/>
              </a:lnSpc>
              <a:spcBef>
                <a:spcPct val="20000"/>
              </a:spcBef>
              <a:buClr>
                <a:srgbClr val="00FFFF"/>
              </a:buClr>
              <a:buSzPct val="75000"/>
              <a:defRPr/>
            </a:pPr>
            <a:r>
              <a:rPr lang="en-US" sz="3600" b="0" dirty="0">
                <a:solidFill>
                  <a:srgbClr val="00FFFF"/>
                </a:solidFill>
                <a:effectLst>
                  <a:outerShdw blurRad="38100" dist="38100" dir="2700000" algn="tl">
                    <a:srgbClr val="000000"/>
                  </a:outerShdw>
                </a:effectLst>
                <a:ea typeface="+mn-ea"/>
                <a:cs typeface="+mn-cs"/>
              </a:rPr>
              <a:t>Sine Qua Non of Nationhood</a:t>
            </a:r>
          </a:p>
        </p:txBody>
      </p:sp>
      <p:sp>
        <p:nvSpPr>
          <p:cNvPr id="3" name="Content Placeholder 2"/>
          <p:cNvSpPr>
            <a:spLocks noGrp="1"/>
          </p:cNvSpPr>
          <p:nvPr>
            <p:ph idx="1"/>
          </p:nvPr>
        </p:nvSpPr>
        <p:spPr>
          <a:xfrm>
            <a:off x="3238500" y="1600201"/>
            <a:ext cx="5715000" cy="2895600"/>
          </a:xfrm>
        </p:spPr>
        <p:txBody>
          <a:bodyPr/>
          <a:lstStyle/>
          <a:p>
            <a:pPr marL="573088" indent="-573088" eaLnBrk="1" hangingPunct="1">
              <a:spcBef>
                <a:spcPts val="0"/>
              </a:spcBef>
              <a:spcAft>
                <a:spcPts val="1800"/>
              </a:spcAft>
              <a:buClr>
                <a:srgbClr val="66FFFF"/>
              </a:buClr>
            </a:pPr>
            <a:r>
              <a:rPr lang="en-US" dirty="0"/>
              <a:t>Common currency</a:t>
            </a:r>
          </a:p>
          <a:p>
            <a:pPr marL="573088" indent="-573088" eaLnBrk="1" hangingPunct="1">
              <a:spcBef>
                <a:spcPts val="0"/>
              </a:spcBef>
              <a:spcAft>
                <a:spcPts val="1800"/>
              </a:spcAft>
              <a:buClr>
                <a:srgbClr val="66FFFF"/>
              </a:buClr>
            </a:pPr>
            <a:r>
              <a:rPr lang="en-US" dirty="0"/>
              <a:t>Common language</a:t>
            </a:r>
          </a:p>
          <a:p>
            <a:pPr marL="573088" indent="-573088" eaLnBrk="1" hangingPunct="1">
              <a:spcBef>
                <a:spcPts val="0"/>
              </a:spcBef>
              <a:spcAft>
                <a:spcPts val="1800"/>
              </a:spcAft>
              <a:buClr>
                <a:srgbClr val="66FFFF"/>
              </a:buClr>
            </a:pPr>
            <a:r>
              <a:rPr lang="en-US" dirty="0"/>
              <a:t>Common culture</a:t>
            </a:r>
          </a:p>
          <a:p>
            <a:pPr marL="573088" indent="-573088" eaLnBrk="1" hangingPunct="1">
              <a:spcBef>
                <a:spcPts val="0"/>
              </a:spcBef>
              <a:spcAft>
                <a:spcPts val="1800"/>
              </a:spcAft>
              <a:buClr>
                <a:srgbClr val="66FFFF"/>
              </a:buClr>
            </a:pPr>
            <a:r>
              <a:rPr lang="en-US" dirty="0"/>
              <a:t>Enforceable national borders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2927" y="4648200"/>
            <a:ext cx="3106147" cy="1828800"/>
          </a:xfrm>
          <a:prstGeom prst="rect">
            <a:avLst/>
          </a:prstGeom>
          <a:ln>
            <a:solidFill>
              <a:schemeClr val="tx1"/>
            </a:solidFill>
          </a:ln>
        </p:spPr>
      </p:pic>
      <p:pic>
        <p:nvPicPr>
          <p:cNvPr id="6" name="Picture 5">
            <a:extLst>
              <a:ext uri="{FF2B5EF4-FFF2-40B4-BE49-F238E27FC236}">
                <a16:creationId xmlns:a16="http://schemas.microsoft.com/office/drawing/2014/main" id="{3742559B-152E-47E6-931F-C0636E8117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35594873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7467600" cy="1143000"/>
          </a:xfrm>
        </p:spPr>
        <p:txBody>
          <a:bodyPr/>
          <a:lstStyle/>
          <a:p>
            <a:pPr algn="ctr" eaLnBrk="1" hangingPunct="1">
              <a:lnSpc>
                <a:spcPct val="100000"/>
              </a:lnSpc>
              <a:spcBef>
                <a:spcPct val="20000"/>
              </a:spcBef>
              <a:buClr>
                <a:srgbClr val="00FFFF"/>
              </a:buClr>
              <a:buSzPct val="75000"/>
              <a:defRPr/>
            </a:pPr>
            <a:r>
              <a:rPr lang="en-US" sz="3600" b="0" dirty="0">
                <a:solidFill>
                  <a:srgbClr val="00FFFF"/>
                </a:solidFill>
                <a:effectLst>
                  <a:outerShdw blurRad="38100" dist="38100" dir="2700000" algn="tl">
                    <a:srgbClr val="000000"/>
                  </a:outerShdw>
                </a:effectLst>
                <a:ea typeface="+mn-ea"/>
                <a:cs typeface="+mn-cs"/>
              </a:rPr>
              <a:t>Sine Qua Non of Nationhood</a:t>
            </a:r>
          </a:p>
        </p:txBody>
      </p:sp>
      <p:sp>
        <p:nvSpPr>
          <p:cNvPr id="3" name="Content Placeholder 2"/>
          <p:cNvSpPr>
            <a:spLocks noGrp="1"/>
          </p:cNvSpPr>
          <p:nvPr>
            <p:ph idx="1"/>
          </p:nvPr>
        </p:nvSpPr>
        <p:spPr>
          <a:xfrm>
            <a:off x="3238500" y="1600201"/>
            <a:ext cx="5715000" cy="2895600"/>
          </a:xfrm>
        </p:spPr>
        <p:txBody>
          <a:bodyPr/>
          <a:lstStyle/>
          <a:p>
            <a:pPr marL="573088" indent="-573088" eaLnBrk="1" hangingPunct="1">
              <a:spcBef>
                <a:spcPts val="0"/>
              </a:spcBef>
              <a:spcAft>
                <a:spcPts val="1800"/>
              </a:spcAft>
              <a:buClr>
                <a:srgbClr val="66FFFF"/>
              </a:buClr>
            </a:pPr>
            <a:r>
              <a:rPr lang="en-US" dirty="0"/>
              <a:t>Common currency</a:t>
            </a:r>
          </a:p>
          <a:p>
            <a:pPr marL="573088" indent="-573088" eaLnBrk="1" hangingPunct="1">
              <a:spcBef>
                <a:spcPts val="0"/>
              </a:spcBef>
              <a:spcAft>
                <a:spcPts val="1800"/>
              </a:spcAft>
              <a:buClr>
                <a:srgbClr val="66FFFF"/>
              </a:buClr>
            </a:pPr>
            <a:r>
              <a:rPr lang="en-US" dirty="0"/>
              <a:t>Common language</a:t>
            </a:r>
          </a:p>
          <a:p>
            <a:pPr marL="573088" indent="-573088" eaLnBrk="1" hangingPunct="1">
              <a:spcBef>
                <a:spcPts val="0"/>
              </a:spcBef>
              <a:spcAft>
                <a:spcPts val="1800"/>
              </a:spcAft>
              <a:buClr>
                <a:srgbClr val="66FFFF"/>
              </a:buClr>
            </a:pPr>
            <a:r>
              <a:rPr lang="en-US" dirty="0"/>
              <a:t>Common culture</a:t>
            </a:r>
          </a:p>
          <a:p>
            <a:pPr marL="573088" indent="-573088" eaLnBrk="1" hangingPunct="1">
              <a:spcBef>
                <a:spcPts val="0"/>
              </a:spcBef>
              <a:spcAft>
                <a:spcPts val="1800"/>
              </a:spcAft>
              <a:buClr>
                <a:srgbClr val="66FFFF"/>
              </a:buClr>
            </a:pPr>
            <a:r>
              <a:rPr lang="en-US" b="1" u="sng" dirty="0">
                <a:solidFill>
                  <a:srgbClr val="FFFFCC"/>
                </a:solidFill>
              </a:rPr>
              <a:t>Enforceable national borders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2927" y="4648200"/>
            <a:ext cx="3106147" cy="1828800"/>
          </a:xfrm>
          <a:prstGeom prst="rect">
            <a:avLst/>
          </a:prstGeom>
          <a:ln>
            <a:solidFill>
              <a:schemeClr val="tx1"/>
            </a:solidFill>
          </a:ln>
        </p:spPr>
      </p:pic>
      <p:pic>
        <p:nvPicPr>
          <p:cNvPr id="6" name="Picture 5">
            <a:extLst>
              <a:ext uri="{FF2B5EF4-FFF2-40B4-BE49-F238E27FC236}">
                <a16:creationId xmlns:a16="http://schemas.microsoft.com/office/drawing/2014/main" id="{BACFEEA3-F7CC-4B74-AE42-3BAA52D277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5961938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76600" y="228600"/>
            <a:ext cx="5638800" cy="914400"/>
          </a:xfrm>
        </p:spPr>
        <p:txBody>
          <a:bodyPr/>
          <a:lstStyle/>
          <a:p>
            <a:pPr algn="ctr">
              <a:spcBef>
                <a:spcPts val="0"/>
              </a:spcBef>
              <a:spcAft>
                <a:spcPts val="1200"/>
              </a:spcAft>
              <a:buClr>
                <a:schemeClr val="tx2"/>
              </a:buClr>
              <a:buSzPct val="75000"/>
              <a:defRPr/>
            </a:pPr>
            <a:r>
              <a:rPr lang="en-US" sz="3600" kern="1200" dirty="0">
                <a:solidFill>
                  <a:srgbClr val="00FFFF"/>
                </a:solidFill>
                <a:effectLst>
                  <a:outerShdw blurRad="38100" dist="38100" dir="2700000" algn="tl">
                    <a:srgbClr val="000000">
                      <a:alpha val="43137"/>
                    </a:srgbClr>
                  </a:outerShdw>
                </a:effectLst>
              </a:rPr>
              <a:t>Humanist Manifesto II (1973)</a:t>
            </a:r>
          </a:p>
        </p:txBody>
      </p:sp>
      <p:sp>
        <p:nvSpPr>
          <p:cNvPr id="25603" name="Rectangle 4"/>
          <p:cNvSpPr>
            <a:spLocks noGrp="1" noChangeArrowheads="1"/>
          </p:cNvSpPr>
          <p:nvPr>
            <p:ph type="body" idx="1"/>
          </p:nvPr>
        </p:nvSpPr>
        <p:spPr>
          <a:xfrm>
            <a:off x="609600" y="1562100"/>
            <a:ext cx="10981765" cy="3162300"/>
          </a:xfrm>
        </p:spPr>
        <p:txBody>
          <a:bodyPr/>
          <a:lstStyle/>
          <a:p>
            <a:pPr marL="0" indent="0" algn="just" eaLnBrk="1" hangingPunct="1">
              <a:buNone/>
            </a:pPr>
            <a:r>
              <a:rPr lang="en-US" b="1" kern="1200" dirty="0">
                <a:solidFill>
                  <a:srgbClr val="FFFFCC"/>
                </a:solidFill>
              </a:rPr>
              <a:t>“</a:t>
            </a:r>
            <a:r>
              <a:rPr lang="en-US" b="1" u="sng" kern="1200" dirty="0">
                <a:solidFill>
                  <a:srgbClr val="FFFFCC"/>
                </a:solidFill>
              </a:rPr>
              <a:t>We deplore the division of humankind on nationalistic grounds</a:t>
            </a:r>
            <a:r>
              <a:rPr lang="en-US" dirty="0"/>
              <a:t>.  We have reached a turning point in human history where the best option is to transcend the limits of national sovereignty and to move toward the building of a world community… a system of world law and world order based upon transnational federal government.”</a:t>
            </a:r>
          </a:p>
        </p:txBody>
      </p:sp>
      <p:pic>
        <p:nvPicPr>
          <p:cNvPr id="5" name="Picture 4">
            <a:extLst>
              <a:ext uri="{FF2B5EF4-FFF2-40B4-BE49-F238E27FC236}">
                <a16:creationId xmlns:a16="http://schemas.microsoft.com/office/drawing/2014/main" id="{A31858DB-C226-4CD4-8DEC-6F85B46070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44A0AF-5EF4-4EE8-99CB-9376A7D6E48E}"/>
              </a:ext>
            </a:extLst>
          </p:cNvPr>
          <p:cNvSpPr>
            <a:spLocks noChangeArrowheads="1"/>
          </p:cNvSpPr>
          <p:nvPr/>
        </p:nvSpPr>
        <p:spPr bwMode="auto">
          <a:xfrm>
            <a:off x="609600" y="1659285"/>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solidFill>
                  <a:srgbClr val="FFFFFF"/>
                </a:solidFill>
                <a:latin typeface="Calibri" panose="020F0502020204030204" pitchFamily="34" charset="0"/>
                <a:cs typeface="Arial" panose="020B0604020202020204" pitchFamily="34" charset="0"/>
              </a:rPr>
              <a:t>“</a:t>
            </a:r>
            <a:r>
              <a:rPr lang="en-US" sz="3200" dirty="0">
                <a:solidFill>
                  <a:srgbClr val="FFFFFF"/>
                </a:solidFill>
                <a:latin typeface="Calibri" panose="020F0502020204030204" pitchFamily="34" charset="0"/>
                <a:cs typeface="Arial" panose="020B0604020202020204" pitchFamily="34" charset="0"/>
              </a:rPr>
              <a:t>In a private, paid speech to a Brazilian bank on May 16, 2013, </a:t>
            </a:r>
            <a:r>
              <a:rPr lang="en-US" sz="3200" b="1" u="sng" dirty="0">
                <a:solidFill>
                  <a:srgbClr val="FFFFCC"/>
                </a:solidFill>
                <a:latin typeface="Calibri" panose="020F0502020204030204" pitchFamily="34" charset="0"/>
                <a:cs typeface="Arial" panose="020B0604020202020204" pitchFamily="34" charset="0"/>
              </a:rPr>
              <a:t>Hillary Clinton</a:t>
            </a:r>
            <a:r>
              <a:rPr lang="en-US" sz="3200" dirty="0">
                <a:solidFill>
                  <a:srgbClr val="FFFFFF"/>
                </a:solidFill>
                <a:latin typeface="Calibri" panose="020F0502020204030204" pitchFamily="34" charset="0"/>
                <a:cs typeface="Arial" panose="020B0604020202020204" pitchFamily="34" charset="0"/>
              </a:rPr>
              <a:t> said: ‘My dream is a hemispheric common market, with open trade and </a:t>
            </a:r>
            <a:r>
              <a:rPr lang="en-US" sz="3200" b="1" u="sng" dirty="0">
                <a:solidFill>
                  <a:srgbClr val="FFFFCC"/>
                </a:solidFill>
                <a:latin typeface="Calibri" panose="020F0502020204030204" pitchFamily="34" charset="0"/>
                <a:cs typeface="Arial" panose="020B0604020202020204" pitchFamily="34" charset="0"/>
              </a:rPr>
              <a:t>open borders</a:t>
            </a:r>
            <a:r>
              <a:rPr lang="en-US" sz="3200" dirty="0">
                <a:solidFill>
                  <a:srgbClr val="FFFFFF"/>
                </a:solidFill>
                <a:latin typeface="Calibri" panose="020F0502020204030204" pitchFamily="34" charset="0"/>
                <a:cs typeface="Arial" panose="020B0604020202020204" pitchFamily="34" charset="0"/>
              </a:rPr>
              <a:t>, some time in the future with energy that is as green and sustainable as we can get it, powering growth and opportunity for every person in the hemisphere.’ This secret speech was released as part of the Podesta emails obtained by </a:t>
            </a:r>
            <a:r>
              <a:rPr lang="en-US" sz="3200" dirty="0" err="1">
                <a:solidFill>
                  <a:srgbClr val="FFFFFF"/>
                </a:solidFill>
                <a:latin typeface="Calibri" panose="020F0502020204030204" pitchFamily="34" charset="0"/>
                <a:cs typeface="Arial" panose="020B0604020202020204" pitchFamily="34" charset="0"/>
              </a:rPr>
              <a:t>Wikileaks</a:t>
            </a:r>
            <a:r>
              <a:rPr lang="en-GB" sz="3200" dirty="0">
                <a:solidFill>
                  <a:srgbClr val="FFFFFF"/>
                </a:solidFill>
                <a:latin typeface="Calibri" panose="020F0502020204030204" pitchFamily="34" charset="0"/>
                <a:cs typeface="Arial" panose="020B0604020202020204" pitchFamily="34" charset="0"/>
              </a:rPr>
              <a:t>.”</a:t>
            </a:r>
          </a:p>
        </p:txBody>
      </p:sp>
      <p:sp>
        <p:nvSpPr>
          <p:cNvPr id="9" name="Rectangle 1026">
            <a:extLst>
              <a:ext uri="{FF2B5EF4-FFF2-40B4-BE49-F238E27FC236}">
                <a16:creationId xmlns:a16="http://schemas.microsoft.com/office/drawing/2014/main" id="{09BE2211-3512-4523-A270-151767B0A1C8}"/>
              </a:ext>
            </a:extLst>
          </p:cNvPr>
          <p:cNvSpPr txBox="1">
            <a:spLocks noChangeArrowheads="1"/>
          </p:cNvSpPr>
          <p:nvPr/>
        </p:nvSpPr>
        <p:spPr bwMode="auto">
          <a:xfrm>
            <a:off x="3924300" y="228600"/>
            <a:ext cx="434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dirty="0">
                <a:solidFill>
                  <a:srgbClr val="00FFFF"/>
                </a:solidFill>
                <a:effectLst>
                  <a:outerShdw blurRad="38100" dist="38100" dir="2700000" algn="tl">
                    <a:srgbClr val="000000"/>
                  </a:outerShdw>
                </a:effectLst>
                <a:ea typeface="+mn-ea"/>
                <a:cs typeface="+mn-cs"/>
              </a:rPr>
              <a:t>Open Borders</a:t>
            </a:r>
          </a:p>
        </p:txBody>
      </p:sp>
      <p:pic>
        <p:nvPicPr>
          <p:cNvPr id="10" name="Picture 9">
            <a:extLst>
              <a:ext uri="{FF2B5EF4-FFF2-40B4-BE49-F238E27FC236}">
                <a16:creationId xmlns:a16="http://schemas.microsoft.com/office/drawing/2014/main" id="{A39A4E26-3E54-4C42-874B-FAC3D2657B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77655" cy="1097280"/>
          </a:xfrm>
          <a:prstGeom prst="rect">
            <a:avLst/>
          </a:prstGeom>
        </p:spPr>
      </p:pic>
      <p:sp>
        <p:nvSpPr>
          <p:cNvPr id="11" name="TextBox 10">
            <a:extLst>
              <a:ext uri="{FF2B5EF4-FFF2-40B4-BE49-F238E27FC236}">
                <a16:creationId xmlns:a16="http://schemas.microsoft.com/office/drawing/2014/main" id="{BB4436DB-5400-431A-89EA-BA64F4ABE6E7}"/>
              </a:ext>
            </a:extLst>
          </p:cNvPr>
          <p:cNvSpPr txBox="1"/>
          <p:nvPr/>
        </p:nvSpPr>
        <p:spPr>
          <a:xfrm>
            <a:off x="685800" y="6443246"/>
            <a:ext cx="10820400" cy="338554"/>
          </a:xfrm>
          <a:prstGeom prst="rect">
            <a:avLst/>
          </a:prstGeom>
          <a:noFill/>
        </p:spPr>
        <p:txBody>
          <a:bodyPr wrap="square" rtlCol="0">
            <a:spAutoFit/>
          </a:bodyPr>
          <a:lstStyle/>
          <a:p>
            <a:pPr algn="ctr"/>
            <a:r>
              <a:rPr lang="en-US" sz="1600" dirty="0">
                <a:solidFill>
                  <a:srgbClr val="FFFFFF"/>
                </a:solidFill>
                <a:latin typeface="Calibri" panose="020F0502020204030204" pitchFamily="34" charset="0"/>
                <a:cs typeface="Arial" panose="020B0604020202020204" pitchFamily="34" charset="0"/>
              </a:rPr>
              <a:t>http://www.breitbart.com/live/third-presidential-debate-fact-check-livewire/fact-check-yes-hillary-clinton-wants-open-borders/</a:t>
            </a:r>
          </a:p>
        </p:txBody>
      </p:sp>
    </p:spTree>
    <p:extLst>
      <p:ext uri="{BB962C8B-B14F-4D97-AF65-F5344CB8AC3E}">
        <p14:creationId xmlns:p14="http://schemas.microsoft.com/office/powerpoint/2010/main" val="366809840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44A0AF-5EF4-4EE8-99CB-9376A7D6E48E}"/>
              </a:ext>
            </a:extLst>
          </p:cNvPr>
          <p:cNvSpPr>
            <a:spLocks noChangeArrowheads="1"/>
          </p:cNvSpPr>
          <p:nvPr/>
        </p:nvSpPr>
        <p:spPr bwMode="auto">
          <a:xfrm>
            <a:off x="609600" y="1683127"/>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solidFill>
                  <a:srgbClr val="FFFFFF"/>
                </a:solidFill>
                <a:latin typeface="Calibri" panose="020F0502020204030204" pitchFamily="34" charset="0"/>
              </a:rPr>
              <a:t>“</a:t>
            </a:r>
            <a:r>
              <a:rPr lang="en-US" sz="3200" dirty="0">
                <a:solidFill>
                  <a:srgbClr val="FFFFFF"/>
                </a:solidFill>
                <a:latin typeface="Calibri" panose="020F0502020204030204" pitchFamily="34" charset="0"/>
              </a:rPr>
              <a:t>‘We’re going to be increasing the requests that we’re making of our allies in the </a:t>
            </a:r>
            <a:r>
              <a:rPr lang="en-US" sz="3200" b="1" u="sng" dirty="0">
                <a:solidFill>
                  <a:srgbClr val="FFFFCC"/>
                </a:solidFill>
                <a:latin typeface="Calibri" panose="020F0502020204030204" pitchFamily="34" charset="0"/>
              </a:rPr>
              <a:t>United Nations</a:t>
            </a:r>
            <a:r>
              <a:rPr lang="en-US" sz="3200" dirty="0">
                <a:solidFill>
                  <a:srgbClr val="FFFFFF"/>
                </a:solidFill>
                <a:latin typeface="Calibri" panose="020F0502020204030204" pitchFamily="34" charset="0"/>
              </a:rPr>
              <a:t>, Harris said. Harris continued, insisting that the United States must ‘</a:t>
            </a:r>
            <a:r>
              <a:rPr lang="en-US" sz="3200" b="1" u="sng" dirty="0">
                <a:solidFill>
                  <a:srgbClr val="FFFFCC"/>
                </a:solidFill>
                <a:latin typeface="Calibri" panose="020F0502020204030204" pitchFamily="34" charset="0"/>
              </a:rPr>
              <a:t>institutionalize and internationalize’ the migration issues</a:t>
            </a:r>
            <a:r>
              <a:rPr lang="en-US" sz="3200" dirty="0">
                <a:solidFill>
                  <a:srgbClr val="FFFFFF"/>
                </a:solidFill>
                <a:latin typeface="Calibri" panose="020F0502020204030204" pitchFamily="34" charset="0"/>
              </a:rPr>
              <a:t>. ‘This has to be a function of an American priority…but we are a neighbor in the Western Hemisphere,’ she said, noting that she has been working with…the U.N…to obtain </a:t>
            </a:r>
            <a:r>
              <a:rPr lang="en-US" sz="3200" b="1" u="sng" dirty="0">
                <a:solidFill>
                  <a:srgbClr val="FFFFCC"/>
                </a:solidFill>
                <a:latin typeface="Calibri" panose="020F0502020204030204" pitchFamily="34" charset="0"/>
              </a:rPr>
              <a:t>help from the international community</a:t>
            </a:r>
            <a:r>
              <a:rPr lang="en-GB" sz="3200" dirty="0">
                <a:solidFill>
                  <a:srgbClr val="FFFFFF"/>
                </a:solidFill>
                <a:latin typeface="Calibri" panose="020F0502020204030204" pitchFamily="34" charset="0"/>
              </a:rPr>
              <a:t>.”</a:t>
            </a:r>
          </a:p>
        </p:txBody>
      </p:sp>
      <p:sp>
        <p:nvSpPr>
          <p:cNvPr id="9" name="Rectangle 1026">
            <a:extLst>
              <a:ext uri="{FF2B5EF4-FFF2-40B4-BE49-F238E27FC236}">
                <a16:creationId xmlns:a16="http://schemas.microsoft.com/office/drawing/2014/main" id="{09BE2211-3512-4523-A270-151767B0A1C8}"/>
              </a:ext>
            </a:extLst>
          </p:cNvPr>
          <p:cNvSpPr txBox="1">
            <a:spLocks noChangeArrowheads="1"/>
          </p:cNvSpPr>
          <p:nvPr/>
        </p:nvSpPr>
        <p:spPr bwMode="auto">
          <a:xfrm>
            <a:off x="3924300" y="228600"/>
            <a:ext cx="434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dirty="0">
                <a:solidFill>
                  <a:srgbClr val="00FFFF"/>
                </a:solidFill>
                <a:effectLst>
                  <a:outerShdw blurRad="38100" dist="38100" dir="2700000" algn="tl">
                    <a:srgbClr val="000000"/>
                  </a:outerShdw>
                </a:effectLst>
                <a:ea typeface="+mn-ea"/>
                <a:cs typeface="+mn-cs"/>
              </a:rPr>
              <a:t>Open Borders</a:t>
            </a:r>
          </a:p>
        </p:txBody>
      </p:sp>
      <p:sp>
        <p:nvSpPr>
          <p:cNvPr id="11" name="TextBox 10">
            <a:extLst>
              <a:ext uri="{FF2B5EF4-FFF2-40B4-BE49-F238E27FC236}">
                <a16:creationId xmlns:a16="http://schemas.microsoft.com/office/drawing/2014/main" id="{BB4436DB-5400-431A-89EA-BA64F4ABE6E7}"/>
              </a:ext>
            </a:extLst>
          </p:cNvPr>
          <p:cNvSpPr txBox="1"/>
          <p:nvPr/>
        </p:nvSpPr>
        <p:spPr>
          <a:xfrm>
            <a:off x="609600" y="6238638"/>
            <a:ext cx="10972800" cy="543162"/>
          </a:xfrm>
          <a:prstGeom prst="rect">
            <a:avLst/>
          </a:prstGeom>
          <a:noFill/>
        </p:spPr>
        <p:txBody>
          <a:bodyPr wrap="square" rtlCol="0">
            <a:spAutoFit/>
          </a:bodyPr>
          <a:lstStyle/>
          <a:p>
            <a:pPr marL="0" marR="0" algn="ctr">
              <a:lnSpc>
                <a:spcPct val="107000"/>
              </a:lnSpc>
              <a:spcBef>
                <a:spcPts val="0"/>
              </a:spcBef>
              <a:spcAft>
                <a:spcPts val="1200"/>
              </a:spcAft>
            </a:pPr>
            <a:r>
              <a:rPr lang="en-US" sz="1400" dirty="0">
                <a:solidFill>
                  <a:srgbClr val="FFFFFF"/>
                </a:solidFill>
                <a:latin typeface="Calibri" panose="020F0502020204030204" pitchFamily="34" charset="0"/>
              </a:rPr>
              <a:t>KAMALA HARRIS PLANS TO GET ON HER KNEES AND BEG THE U.N. TO HANDLE THE BORDER CRISIS – JEFF CHARLES,  APR 26, 2021. https://redstate.com/jeffc/2021/04/26/kamala-harris-plans-to-get-on-her-knees-and-beg-the-u-n-to-handle-the-border-crisis-n369302</a:t>
            </a:r>
          </a:p>
        </p:txBody>
      </p:sp>
      <p:pic>
        <p:nvPicPr>
          <p:cNvPr id="1026" name="Picture 2">
            <a:extLst>
              <a:ext uri="{FF2B5EF4-FFF2-40B4-BE49-F238E27FC236}">
                <a16:creationId xmlns:a16="http://schemas.microsoft.com/office/drawing/2014/main" id="{BE433B25-88BB-4481-A6C6-EA255FEF39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5033"/>
            <a:ext cx="87782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78838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688783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94371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08003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39766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905000"/>
            <a:ext cx="10866853" cy="4114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this case, the account emphasizes the greatness of God and the puniness of man by comparison. Although man vainly tried to build this immensely high tower, God was still described as ‘coming down’ to see this comparatively tiny venture.”</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660.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8538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9D1C6-D37D-4CD3-B500-6B518BB5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 according to Our likeness</a:t>
            </a:r>
            <a:r>
              <a:rPr lang="en-US" sz="3100" dirty="0">
                <a:effectLst>
                  <a:outerShdw blurRad="38100" dist="38100" dir="2700000" algn="tl">
                    <a:srgbClr val="000000">
                      <a:alpha val="43137"/>
                    </a:srgbClr>
                  </a:outerShdw>
                </a:effectLst>
                <a:latin typeface="Calibri" panose="020F0502020204030204" pitchFamily="34" charset="0"/>
              </a:rPr>
              <a:t>;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227822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1"/>
            <a:ext cx="7772400" cy="873125"/>
          </a:xfrm>
        </p:spPr>
        <p:txBody>
          <a:bodyPr/>
          <a:lstStyle/>
          <a:p>
            <a:pPr algn="ctr" eaLnBrk="1" hangingPunct="1"/>
            <a:r>
              <a:rPr lang="en-US" sz="3600" dirty="0">
                <a:effectLst>
                  <a:outerShdw blurRad="38100" dist="38100" dir="2700000" algn="tl">
                    <a:srgbClr val="000000">
                      <a:alpha val="43137"/>
                    </a:srgbClr>
                  </a:outerShdw>
                </a:effectLst>
              </a:rPr>
              <a:t>TRINITARIANISM IN GENESIS</a:t>
            </a:r>
          </a:p>
        </p:txBody>
      </p:sp>
      <p:sp>
        <p:nvSpPr>
          <p:cNvPr id="40963" name="Rectangle 3"/>
          <p:cNvSpPr>
            <a:spLocks noGrp="1" noChangeArrowheads="1"/>
          </p:cNvSpPr>
          <p:nvPr>
            <p:ph type="body" idx="1"/>
          </p:nvPr>
        </p:nvSpPr>
        <p:spPr>
          <a:xfrm>
            <a:off x="1042768" y="1534319"/>
            <a:ext cx="2538631" cy="3789363"/>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1:26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3:22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Isa 6:8</a:t>
            </a:r>
          </a:p>
        </p:txBody>
      </p:sp>
      <p:pic>
        <p:nvPicPr>
          <p:cNvPr id="2" name="Picture 1">
            <a:extLst>
              <a:ext uri="{FF2B5EF4-FFF2-40B4-BE49-F238E27FC236}">
                <a16:creationId xmlns:a16="http://schemas.microsoft.com/office/drawing/2014/main" id="{83D7980E-0B14-4AE5-B20F-379168F7E9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1350961"/>
            <a:ext cx="6424831" cy="438583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C1F134-7488-48A0-A1BE-59F64894BDF5}"/>
              </a:ext>
            </a:extLst>
          </p:cNvPr>
          <p:cNvPicPr>
            <a:picLocks noChangeAspect="1"/>
          </p:cNvPicPr>
          <p:nvPr/>
        </p:nvPicPr>
        <p:blipFill>
          <a:blip r:embed="rId2"/>
          <a:stretch>
            <a:fillRect/>
          </a:stretch>
        </p:blipFill>
        <p:spPr>
          <a:xfrm>
            <a:off x="1816237" y="191743"/>
            <a:ext cx="8559526" cy="6474513"/>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81765" cy="20574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This is a ‘going down’ for the second time. However, this time it was not to observe, but to thwart man’s purpose. Once again the word us, the plural pronoun, is used, implying a plurality in the Godhead.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224</a:t>
            </a:r>
          </a:p>
        </p:txBody>
      </p:sp>
      <p:pic>
        <p:nvPicPr>
          <p:cNvPr id="5" name="Picture 4">
            <a:extLst>
              <a:ext uri="{FF2B5EF4-FFF2-40B4-BE49-F238E27FC236}">
                <a16:creationId xmlns:a16="http://schemas.microsoft.com/office/drawing/2014/main" id="{6FB9FD74-5295-4227-8FC2-8FECA6E736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6" name="Picture 5">
            <a:extLst>
              <a:ext uri="{FF2B5EF4-FFF2-40B4-BE49-F238E27FC236}">
                <a16:creationId xmlns:a16="http://schemas.microsoft.com/office/drawing/2014/main" id="{988B51B5-29BC-4F34-B9DF-D883739A7E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2" name="Picture 1">
            <a:extLst>
              <a:ext uri="{FF2B5EF4-FFF2-40B4-BE49-F238E27FC236}">
                <a16:creationId xmlns:a16="http://schemas.microsoft.com/office/drawing/2014/main" id="{32255655-9DF5-4DE5-A52D-81E20F8C7F21}"/>
              </a:ext>
            </a:extLst>
          </p:cNvPr>
          <p:cNvPicPr>
            <a:picLocks noChangeAspect="1"/>
          </p:cNvPicPr>
          <p:nvPr/>
        </p:nvPicPr>
        <p:blipFill>
          <a:blip r:embed="rId5"/>
          <a:stretch>
            <a:fillRect/>
          </a:stretch>
        </p:blipFill>
        <p:spPr>
          <a:xfrm>
            <a:off x="4973202" y="3962400"/>
            <a:ext cx="2245596" cy="2286000"/>
          </a:xfrm>
          <a:prstGeom prst="rect">
            <a:avLst/>
          </a:prstGeom>
        </p:spPr>
      </p:pic>
    </p:spTree>
    <p:extLst>
      <p:ext uri="{BB962C8B-B14F-4D97-AF65-F5344CB8AC3E}">
        <p14:creationId xmlns:p14="http://schemas.microsoft.com/office/powerpoint/2010/main" val="133766175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790653" cy="2438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“Once more, God is presented as going down to Babel, to the people who vainly thought they could build a tower up to heaven. Here we see another example of plurality in the Godhead, because YHWH says, ‘let us...’”</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661.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8C2D2EB-8DBE-4CB6-9197-F8EB6E0B309C}"/>
              </a:ext>
            </a:extLst>
          </p:cNvPr>
          <p:cNvPicPr>
            <a:picLocks noChangeAspect="1"/>
          </p:cNvPicPr>
          <p:nvPr/>
        </p:nvPicPr>
        <p:blipFill>
          <a:blip r:embed="rId5"/>
          <a:stretch>
            <a:fillRect/>
          </a:stretch>
        </p:blipFill>
        <p:spPr>
          <a:xfrm>
            <a:off x="4973202" y="3962400"/>
            <a:ext cx="2245596" cy="2286000"/>
          </a:xfrm>
          <a:prstGeom prst="rect">
            <a:avLst/>
          </a:prstGeom>
        </p:spPr>
      </p:pic>
    </p:spTree>
    <p:extLst>
      <p:ext uri="{BB962C8B-B14F-4D97-AF65-F5344CB8AC3E}">
        <p14:creationId xmlns:p14="http://schemas.microsoft.com/office/powerpoint/2010/main" val="239941924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018168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1516" y="137160"/>
            <a:ext cx="9308968" cy="6583680"/>
          </a:xfrm>
          <a:prstGeom prst="rect">
            <a:avLst/>
          </a:prstGeom>
        </p:spPr>
      </p:pic>
    </p:spTree>
    <p:extLst>
      <p:ext uri="{BB962C8B-B14F-4D97-AF65-F5344CB8AC3E}">
        <p14:creationId xmlns:p14="http://schemas.microsoft.com/office/powerpoint/2010/main" val="298613846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81765"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because Jehovah did there confound the language of all the earth. This is the origin of the multi-language world. The one-world language will be restored in the Messianic Kingdom (Zeph. 3:9).</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225</a:t>
            </a:r>
          </a:p>
        </p:txBody>
      </p:sp>
      <p:pic>
        <p:nvPicPr>
          <p:cNvPr id="6" name="Picture 5">
            <a:extLst>
              <a:ext uri="{FF2B5EF4-FFF2-40B4-BE49-F238E27FC236}">
                <a16:creationId xmlns:a16="http://schemas.microsoft.com/office/drawing/2014/main" id="{23D5B274-6ACD-4122-938C-CD66501F33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8" name="Picture 7">
            <a:extLst>
              <a:ext uri="{FF2B5EF4-FFF2-40B4-BE49-F238E27FC236}">
                <a16:creationId xmlns:a16="http://schemas.microsoft.com/office/drawing/2014/main" id="{36E74736-4F3A-4004-B41A-6BDA33C8A4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2" name="Picture 1">
            <a:extLst>
              <a:ext uri="{FF2B5EF4-FFF2-40B4-BE49-F238E27FC236}">
                <a16:creationId xmlns:a16="http://schemas.microsoft.com/office/drawing/2014/main" id="{8D35F7DD-38BA-4AF0-B1CD-695C6938FD3C}"/>
              </a:ext>
            </a:extLst>
          </p:cNvPr>
          <p:cNvPicPr>
            <a:picLocks noChangeAspect="1"/>
          </p:cNvPicPr>
          <p:nvPr/>
        </p:nvPicPr>
        <p:blipFill>
          <a:blip r:embed="rId5"/>
          <a:stretch>
            <a:fillRect/>
          </a:stretch>
        </p:blipFill>
        <p:spPr>
          <a:xfrm>
            <a:off x="3658107" y="3581400"/>
            <a:ext cx="4875787" cy="2743200"/>
          </a:xfrm>
          <a:prstGeom prst="rect">
            <a:avLst/>
          </a:prstGeom>
        </p:spPr>
      </p:pic>
    </p:spTree>
    <p:extLst>
      <p:ext uri="{BB962C8B-B14F-4D97-AF65-F5344CB8AC3E}">
        <p14:creationId xmlns:p14="http://schemas.microsoft.com/office/powerpoint/2010/main" val="260065363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8649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a:spcBef>
                <a:spcPct val="0"/>
              </a:spcBef>
              <a:spcAft>
                <a:spcPts val="1200"/>
              </a:spcAft>
              <a:buClr>
                <a:schemeClr val="tx1"/>
              </a:buClr>
              <a:buSzPct val="75000"/>
              <a:buNone/>
              <a:defRPr/>
            </a:pPr>
            <a:r>
              <a:rPr lang="en-US" altLang="en-US" sz="4000" kern="1200" dirty="0">
                <a:solidFill>
                  <a:srgbClr val="00FFFF"/>
                </a:solidFill>
                <a:ea typeface="+mj-ea"/>
                <a:cs typeface="+mj-cs"/>
              </a:rPr>
              <a:t>Genesis 11:1-9</a:t>
            </a:r>
          </a:p>
          <a:p>
            <a:pPr marL="0" marR="0" indent="0" algn="just">
              <a:spcBef>
                <a:spcPts val="0"/>
              </a:spcBef>
              <a:spcAft>
                <a:spcPts val="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rPr>
              <a:t>Now the whole earth used the same language and the same words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600" dirty="0">
                <a:effectLst>
                  <a:outerShdw blurRad="38100" dist="38100" dir="2700000" algn="tl">
                    <a:srgbClr val="000000">
                      <a:alpha val="43137"/>
                    </a:srgbClr>
                  </a:outerShdw>
                </a:effectLst>
              </a:rPr>
              <a:t>a city, and a tower whose top will</a:t>
            </a:r>
            <a:r>
              <a:rPr lang="en-US" sz="3600" b="1" dirty="0">
                <a:solidFill>
                  <a:srgbClr val="FFFFCC"/>
                </a:solidFill>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 . .</a:t>
            </a:r>
            <a:endParaRPr lang="en-US" altLang="en-US" sz="3200" dirty="0">
              <a:effectLst>
                <a:outerShdw blurRad="38100" dist="38100" dir="2700000" algn="tl">
                  <a:srgbClr val="000000">
                    <a:alpha val="43137"/>
                  </a:srgbClr>
                </a:outerShdw>
              </a:effectLst>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
        <p:nvSpPr>
          <p:cNvPr id="4" name="Oval 7">
            <a:extLst>
              <a:ext uri="{FF2B5EF4-FFF2-40B4-BE49-F238E27FC236}">
                <a16:creationId xmlns:a16="http://schemas.microsoft.com/office/drawing/2014/main" id="{77F5D89E-3E1F-4C3B-A6EF-D7A948CD0B21}"/>
              </a:ext>
            </a:extLst>
          </p:cNvPr>
          <p:cNvSpPr>
            <a:spLocks noChangeArrowheads="1"/>
          </p:cNvSpPr>
          <p:nvPr/>
        </p:nvSpPr>
        <p:spPr bwMode="auto">
          <a:xfrm>
            <a:off x="5562600" y="1600200"/>
            <a:ext cx="25908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5FDD60-36D0-449F-A13E-14FBB1D6E0CB}"/>
              </a:ext>
            </a:extLst>
          </p:cNvPr>
          <p:cNvSpPr txBox="1"/>
          <p:nvPr/>
        </p:nvSpPr>
        <p:spPr>
          <a:xfrm>
            <a:off x="6705600" y="4400490"/>
            <a:ext cx="990600" cy="400110"/>
          </a:xfrm>
          <a:prstGeom prst="rect">
            <a:avLst/>
          </a:prstGeom>
          <a:noFill/>
        </p:spPr>
        <p:txBody>
          <a:bodyPr wrap="square" rtlCol="0">
            <a:spAutoFit/>
          </a:bodyPr>
          <a:lstStyle/>
          <a:p>
            <a:pPr algn="ctr"/>
            <a:r>
              <a:rPr lang="en-US" sz="2000" b="1" dirty="0">
                <a:solidFill>
                  <a:schemeClr val="bg2"/>
                </a:solidFill>
                <a:latin typeface="Calibri" panose="020F0502020204030204" pitchFamily="34" charset="0"/>
                <a:cs typeface="Calibri" panose="020F0502020204030204" pitchFamily="34" charset="0"/>
              </a:rPr>
              <a:t>Shinar</a:t>
            </a:r>
          </a:p>
        </p:txBody>
      </p:sp>
    </p:spTree>
    <p:extLst>
      <p:ext uri="{BB962C8B-B14F-4D97-AF65-F5344CB8AC3E}">
        <p14:creationId xmlns:p14="http://schemas.microsoft.com/office/powerpoint/2010/main" val="104001936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2741325253"/>
              </p:ext>
            </p:extLst>
          </p:nvPr>
        </p:nvGraphicFramePr>
        <p:xfrm>
          <a:off x="609600" y="182880"/>
          <a:ext cx="10972800" cy="6446520"/>
        </p:xfrm>
        <a:graphic>
          <a:graphicData uri="http://schemas.openxmlformats.org/drawingml/2006/table">
            <a:tbl>
              <a:tblPr firstRow="1" bandRow="1">
                <a:tableStyleId>{073A0DAA-6AF3-43AB-8588-CEC1D06C72B9}</a:tableStyleId>
              </a:tblPr>
              <a:tblGrid>
                <a:gridCol w="2895600">
                  <a:extLst>
                    <a:ext uri="{9D8B030D-6E8A-4147-A177-3AD203B41FA5}">
                      <a16:colId xmlns:a16="http://schemas.microsoft.com/office/drawing/2014/main" val="2807051881"/>
                    </a:ext>
                  </a:extLst>
                </a:gridCol>
                <a:gridCol w="4038600">
                  <a:extLst>
                    <a:ext uri="{9D8B030D-6E8A-4147-A177-3AD203B41FA5}">
                      <a16:colId xmlns:a16="http://schemas.microsoft.com/office/drawing/2014/main" val="416673137"/>
                    </a:ext>
                  </a:extLst>
                </a:gridCol>
                <a:gridCol w="40386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6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Desius</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Aswara</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Queen of Heaven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36576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000" dirty="0">
                          <a:latin typeface="Calibri" panose="020F0502020204030204" pitchFamily="34" charset="0"/>
                        </a:rPr>
                        <a:t>Alexander Hislop, </a:t>
                      </a:r>
                      <a:r>
                        <a:rPr lang="en-US" sz="2000" i="1" dirty="0">
                          <a:latin typeface="Calibri" panose="020F0502020204030204" pitchFamily="34" charset="0"/>
                        </a:rPr>
                        <a:t>Two Babylons</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30583289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6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 151.</a:t>
            </a:r>
            <a:r>
              <a:rPr lang="en-US" altLang="en-US" sz="36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1143000"/>
            <a:ext cx="10972800" cy="5334000"/>
          </a:xfrm>
        </p:spPr>
        <p:txBody>
          <a:bodyPr/>
          <a:lstStyle/>
          <a:p>
            <a:pPr marL="0" indent="0" algn="just">
              <a:buNone/>
            </a:pPr>
            <a:r>
              <a:rPr lang="en-US" altLang="en-US" sz="3000" dirty="0">
                <a:effectLst>
                  <a:outerShdw blurRad="38100" dist="38100" dir="2700000" algn="tl">
                    <a:srgbClr val="000000">
                      <a:alpha val="43137"/>
                    </a:srgbClr>
                  </a:outerShdw>
                </a:effectLst>
                <a:cs typeface="Times New Roman" panose="02020603050405020304" pitchFamily="18" charset="0"/>
              </a:rPr>
              <a:t>“</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The river Euphrates, on which the city of Babylon was built</a:t>
            </a:r>
            <a:r>
              <a:rPr lang="en-US" altLang="en-US" sz="3000" dirty="0">
                <a:effectLst>
                  <a:outerShdw blurRad="38100" dist="38100" dir="2700000" algn="tl">
                    <a:srgbClr val="000000">
                      <a:alpha val="43137"/>
                    </a:srgbClr>
                  </a:outerShdw>
                </a:effectLst>
                <a:cs typeface="Times New Roman" panose="02020603050405020304" pitchFamily="18" charset="0"/>
              </a:rPr>
              <a:t>, was one of the four branches into which the river that flowed through the </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Garden of Eden</a:t>
            </a:r>
            <a:r>
              <a:rPr lang="en-US" altLang="en-US" sz="3000" dirty="0">
                <a:effectLst>
                  <a:outerShdw blurRad="38100" dist="38100" dir="2700000" algn="tl">
                    <a:srgbClr val="000000">
                      <a:alpha val="43137"/>
                    </a:srgbClr>
                  </a:outerShdw>
                </a:effectLst>
                <a:cs typeface="Times New Roman" panose="02020603050405020304" pitchFamily="18" charset="0"/>
              </a:rPr>
              <a:t> was divided, and Satan doubtless chose the site of Babylon as his headquarters from which to sally forth to tempt Adam and Eve. It was doubtless here that the Antediluvian apostasy had its source that ended in the flood. To this </a:t>
            </a:r>
            <a:r>
              <a:rPr lang="en-US" altLang="en-US" sz="3000" dirty="0" err="1">
                <a:effectLst>
                  <a:outerShdw blurRad="38100" dist="38100" dir="2700000" algn="tl">
                    <a:srgbClr val="000000">
                      <a:alpha val="43137"/>
                    </a:srgbClr>
                  </a:outerShdw>
                </a:effectLst>
                <a:cs typeface="Times New Roman" panose="02020603050405020304" pitchFamily="18" charset="0"/>
              </a:rPr>
              <a:t>centre</a:t>
            </a:r>
            <a:r>
              <a:rPr lang="en-US" altLang="en-US" sz="3000" dirty="0">
                <a:effectLst>
                  <a:outerShdw blurRad="38100" dist="38100" dir="2700000" algn="tl">
                    <a:srgbClr val="000000">
                      <a:alpha val="43137"/>
                    </a:srgbClr>
                  </a:outerShdw>
                </a:effectLst>
                <a:cs typeface="Times New Roman" panose="02020603050405020304" pitchFamily="18" charset="0"/>
              </a:rPr>
              <a:t> </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the ‘forces of Evil’ gravitated after the Flood, and ‘Babel’ was the result. This was the origin of the nations, but the nations were not scattered abroad over the earth until Satan had implanted in them the ‘Virus’ of a doctrine that has been the source of every false religion the world has ever known.</a:t>
            </a:r>
            <a:r>
              <a:rPr lang="en-US" altLang="en-US" sz="30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sz="30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42235074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04900" y="670561"/>
          <a:ext cx="9982200" cy="5389055"/>
        </p:xfrm>
        <a:graphic>
          <a:graphicData uri="http://schemas.openxmlformats.org/drawingml/2006/table">
            <a:tbl>
              <a:tblPr firstRow="1" bandRow="1">
                <a:tableStyleId>{073A0DAA-6AF3-43AB-8588-CEC1D06C72B9}</a:tableStyleId>
              </a:tblPr>
              <a:tblGrid>
                <a:gridCol w="9982200">
                  <a:extLst>
                    <a:ext uri="{9D8B030D-6E8A-4147-A177-3AD203B41FA5}">
                      <a16:colId xmlns:a16="http://schemas.microsoft.com/office/drawing/2014/main" val="2370081405"/>
                    </a:ext>
                  </a:extLst>
                </a:gridCol>
              </a:tblGrid>
              <a:tr h="645985">
                <a:tc>
                  <a:txBody>
                    <a:bodyPr/>
                    <a:lstStyle/>
                    <a:p>
                      <a:pPr algn="ctr"/>
                      <a:r>
                        <a:rPr kumimoji="0" lang="en-US" sz="380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“MYSTERY” IN HARLOT’S TITLE? REV. 17:5 </a:t>
                      </a:r>
                      <a:endParaRPr lang="en-US" sz="3800" dirty="0">
                        <a:solidFill>
                          <a:schemeClr val="bg2"/>
                        </a:solidFill>
                        <a:effectLst/>
                        <a:latin typeface="Calibri" panose="020F0502020204030204" pitchFamily="34" charset="0"/>
                        <a:cs typeface="Calibri" panose="020F0502020204030204" pitchFamily="34" charset="0"/>
                      </a:endParaRPr>
                    </a:p>
                  </a:txBody>
                  <a:tcPr>
                    <a:solidFill>
                      <a:schemeClr val="tx2"/>
                    </a:solidFill>
                  </a:tcPr>
                </a:tc>
                <a:extLst>
                  <a:ext uri="{0D108BD9-81ED-4DB2-BD59-A6C34878D82A}">
                    <a16:rowId xmlns:a16="http://schemas.microsoft.com/office/drawing/2014/main" val="566801393"/>
                  </a:ext>
                </a:extLst>
              </a:tr>
              <a:tr h="2106471">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And on her forehead a name was written: </a:t>
                      </a:r>
                      <a:r>
                        <a:rPr kumimoji="0" lang="en-US" sz="3400" b="1" u="sng"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BABYLON THE GREAT, THE MOTHER OF HARLOTS AND OF THE ABOMINATIONS OF THE EARTH. (KJV, NIV) </a:t>
                      </a:r>
                      <a:endParaRPr kumimoji="0" lang="en-US" sz="34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526434390"/>
                  </a:ext>
                </a:extLst>
              </a:tr>
              <a:tr h="2612024">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and upon her forehead a name was written, a </a:t>
                      </a:r>
                      <a:r>
                        <a:rPr kumimoji="0" lang="en-US" sz="3400" b="1" u="sng"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“BABYLON THE GREAT, THE MOTHER OF HARLOTS AND OF THE ABOMINATIONS OF THE EARTH.” (NASB)</a:t>
                      </a:r>
                    </a:p>
                  </a:txBody>
                  <a:tcPr/>
                </a:tc>
                <a:extLst>
                  <a:ext uri="{0D108BD9-81ED-4DB2-BD59-A6C34878D82A}">
                    <a16:rowId xmlns:a16="http://schemas.microsoft.com/office/drawing/2014/main" val="3778972346"/>
                  </a:ext>
                </a:extLst>
              </a:tr>
            </a:tbl>
          </a:graphicData>
        </a:graphic>
      </p:graphicFrame>
    </p:spTree>
    <p:extLst>
      <p:ext uri="{BB962C8B-B14F-4D97-AF65-F5344CB8AC3E}">
        <p14:creationId xmlns:p14="http://schemas.microsoft.com/office/powerpoint/2010/main" val="290217251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43103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83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78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586740" y="1600200"/>
            <a:ext cx="1101851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dirty="0">
                <a:effectLst>
                  <a:outerShdw blurRad="38100" dist="38100" dir="2700000" algn="tl">
                    <a:srgbClr val="000000">
                      <a:alpha val="43137"/>
                    </a:srgbClr>
                  </a:outerShdw>
                </a:effectLst>
                <a:cs typeface="Calibri" panose="020F0502020204030204" pitchFamily="34" charset="0"/>
              </a:rPr>
              <a:t>Thus, Satan’s ambition has always been “to bring man back to Babylon un­der His rule. This will finally happen according to Revelation 17–18. Both the city of Babylon and the false religious system of Babylon will be resurrected in the end times.”</a:t>
            </a:r>
          </a:p>
        </p:txBody>
      </p:sp>
      <p:sp>
        <p:nvSpPr>
          <p:cNvPr id="26627" name="TextBox 2"/>
          <p:cNvSpPr txBox="1">
            <a:spLocks noChangeArrowheads="1"/>
          </p:cNvSpPr>
          <p:nvPr/>
        </p:nvSpPr>
        <p:spPr bwMode="auto">
          <a:xfrm>
            <a:off x="1981201" y="3048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Satan’s Goal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Second Coming of Babylon</a:t>
            </a:r>
            <a:r>
              <a:rPr lang="en-US" sz="1800" dirty="0">
                <a:effectLst>
                  <a:outerShdw blurRad="38100" dist="38100" dir="2700000" algn="tl">
                    <a:srgbClr val="000000">
                      <a:alpha val="43137"/>
                    </a:srgbClr>
                  </a:outerShdw>
                </a:effectLst>
                <a:cs typeface="Calibri" panose="020F0502020204030204" pitchFamily="34" charset="0"/>
              </a:rPr>
              <a:t> (Sisters, OR: Multnomah, 2003), 43.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072244" cy="914400"/>
          </a:xfrm>
          <a:prstGeom prst="rect">
            <a:avLst/>
          </a:prstGeom>
        </p:spPr>
      </p:pic>
      <p:pic>
        <p:nvPicPr>
          <p:cNvPr id="2" name="Picture 1">
            <a:extLst>
              <a:ext uri="{FF2B5EF4-FFF2-40B4-BE49-F238E27FC236}">
                <a16:creationId xmlns:a16="http://schemas.microsoft.com/office/drawing/2014/main" id="{30FBBEDB-D283-4D0A-BAA0-BCAB02E25489}"/>
              </a:ext>
            </a:extLst>
          </p:cNvPr>
          <p:cNvPicPr>
            <a:picLocks noChangeAspect="1"/>
          </p:cNvPicPr>
          <p:nvPr/>
        </p:nvPicPr>
        <p:blipFill>
          <a:blip r:embed="rId3"/>
          <a:stretch>
            <a:fillRect/>
          </a:stretch>
        </p:blipFill>
        <p:spPr>
          <a:xfrm>
            <a:off x="4756547" y="3810000"/>
            <a:ext cx="2678906" cy="2743200"/>
          </a:xfrm>
          <a:prstGeom prst="rect">
            <a:avLst/>
          </a:prstGeom>
          <a:ln>
            <a:solidFill>
              <a:schemeClr val="tx1"/>
            </a:solidFill>
          </a:ln>
        </p:spPr>
      </p:pic>
    </p:spTree>
    <p:extLst>
      <p:ext uri="{BB962C8B-B14F-4D97-AF65-F5344CB8AC3E}">
        <p14:creationId xmlns:p14="http://schemas.microsoft.com/office/powerpoint/2010/main" val="16380226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CDF9E-C7EA-465B-B82C-09E1AC5B33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286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17:18</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4" name="Picture 3">
            <a:extLst>
              <a:ext uri="{FF2B5EF4-FFF2-40B4-BE49-F238E27FC236}">
                <a16:creationId xmlns:a16="http://schemas.microsoft.com/office/drawing/2014/main" id="{7D350CD4-2403-436D-AC63-691A03A0E821}"/>
              </a:ext>
            </a:extLst>
          </p:cNvPr>
          <p:cNvPicPr>
            <a:picLocks noChangeAspect="1"/>
          </p:cNvPicPr>
          <p:nvPr/>
        </p:nvPicPr>
        <p:blipFill>
          <a:blip r:embed="rId3"/>
          <a:stretch>
            <a:fillRect/>
          </a:stretch>
        </p:blipFill>
        <p:spPr>
          <a:xfrm rot="21041256">
            <a:off x="5152931" y="2575942"/>
            <a:ext cx="188613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26607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4416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5913E-7A25-44AD-8A4A-92C6BB3BDC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18:10</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Babylon, the strong city! For in one hour your judgment has come.’”</a:t>
            </a:r>
          </a:p>
        </p:txBody>
      </p:sp>
      <p:pic>
        <p:nvPicPr>
          <p:cNvPr id="7" name="Picture 6">
            <a:extLst>
              <a:ext uri="{FF2B5EF4-FFF2-40B4-BE49-F238E27FC236}">
                <a16:creationId xmlns:a16="http://schemas.microsoft.com/office/drawing/2014/main" id="{791F0851-A15D-464C-A2DA-6FE25A6637F9}"/>
              </a:ext>
            </a:extLst>
          </p:cNvPr>
          <p:cNvPicPr>
            <a:picLocks noChangeAspect="1"/>
          </p:cNvPicPr>
          <p:nvPr/>
        </p:nvPicPr>
        <p:blipFill>
          <a:blip r:embed="rId3"/>
          <a:stretch>
            <a:fillRect/>
          </a:stretch>
        </p:blipFill>
        <p:spPr>
          <a:xfrm rot="21041256">
            <a:off x="5152931" y="2575942"/>
            <a:ext cx="188613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159142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3505200" y="228600"/>
            <a:ext cx="5181600" cy="914400"/>
          </a:xfrm>
        </p:spPr>
        <p:txBody>
          <a:bodyPr/>
          <a:lstStyle/>
          <a:p>
            <a:pPr algn="ctr">
              <a:spcAft>
                <a:spcPts val="600"/>
              </a:spcAft>
            </a:pP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The Apocalypse or “The Day of the Lord”</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509</a:t>
            </a:r>
            <a:endParaRPr lang="en-US" altLang="en-US" sz="2000" dirty="0">
              <a:solidFill>
                <a:schemeClr val="tx1"/>
              </a:solidFill>
              <a:effectLst>
                <a:outerShdw blurRad="38100" dist="38100" dir="2700000" algn="tl">
                  <a:srgbClr val="000000">
                    <a:alpha val="43137"/>
                  </a:srgbClr>
                </a:outerShdw>
              </a:effectLst>
            </a:endParaRP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1371600"/>
            <a:ext cx="10972800" cy="43434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a:t>
            </a:r>
            <a:r>
              <a:rPr lang="en-US" b="1" u="sng" dirty="0">
                <a:solidFill>
                  <a:srgbClr val="FFFFCC"/>
                </a:solidFill>
                <a:effectLst>
                  <a:outerShdw blurRad="38100" dist="38100" dir="2700000" algn="tl">
                    <a:srgbClr val="000000">
                      <a:alpha val="43137"/>
                    </a:srgbClr>
                  </a:outerShdw>
                </a:effectLst>
              </a:rPr>
              <a:t>God says it is a ‘city.’ He does not say </a:t>
            </a:r>
            <a:r>
              <a:rPr lang="en-US" b="1" i="1" u="sng" dirty="0">
                <a:solidFill>
                  <a:srgbClr val="FFFFCC"/>
                </a:solidFill>
                <a:effectLst>
                  <a:outerShdw blurRad="38100" dist="38100" dir="2700000" algn="tl">
                    <a:srgbClr val="000000">
                      <a:alpha val="43137"/>
                    </a:srgbClr>
                  </a:outerShdw>
                </a:effectLst>
              </a:rPr>
              <a:t>a system</a:t>
            </a:r>
            <a:r>
              <a:rPr lang="en-US" b="1" u="sng" dirty="0">
                <a:solidFill>
                  <a:srgbClr val="FFFFCC"/>
                </a:solidFill>
                <a:effectLst>
                  <a:outerShdw blurRad="38100" dist="38100" dir="2700000" algn="tl">
                    <a:srgbClr val="000000">
                      <a:alpha val="43137"/>
                    </a:srgbClr>
                  </a:outerShdw>
                </a:effectLst>
              </a:rPr>
              <a:t> or </a:t>
            </a:r>
            <a:r>
              <a:rPr lang="en-US" b="1" i="1" u="sng" dirty="0">
                <a:solidFill>
                  <a:srgbClr val="FFFFCC"/>
                </a:solidFill>
                <a:effectLst>
                  <a:outerShdw blurRad="38100" dist="38100" dir="2700000" algn="tl">
                    <a:srgbClr val="000000">
                      <a:alpha val="43137"/>
                    </a:srgbClr>
                  </a:outerShdw>
                </a:effectLst>
              </a:rPr>
              <a:t>a religion</a:t>
            </a:r>
            <a:r>
              <a:rPr lang="en-US" b="1" u="sng" dirty="0">
                <a:solidFill>
                  <a:srgbClr val="FFFFCC"/>
                </a:solidFill>
                <a:effectLst>
                  <a:outerShdw blurRad="38100" dist="38100" dir="2700000" algn="tl">
                    <a:srgbClr val="000000">
                      <a:alpha val="43137"/>
                    </a:srgbClr>
                  </a:outerShdw>
                </a:effectLst>
              </a:rPr>
              <a:t>, but a ‘CITY</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29935901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1" y="521095"/>
            <a:ext cx="8762999" cy="5815810"/>
          </a:xfrm>
          <a:prstGeom prst="rect">
            <a:avLst/>
          </a:prstGeom>
          <a:ln>
            <a:solidFill>
              <a:srgbClr val="FFFFCC"/>
            </a:solidFill>
          </a:ln>
        </p:spPr>
      </p:pic>
    </p:spTree>
    <p:extLst>
      <p:ext uri="{BB962C8B-B14F-4D97-AF65-F5344CB8AC3E}">
        <p14:creationId xmlns:p14="http://schemas.microsoft.com/office/powerpoint/2010/main" val="1266339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223987962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65703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208113901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a:spcBef>
                <a:spcPct val="0"/>
              </a:spcBef>
              <a:spcAft>
                <a:spcPts val="1200"/>
              </a:spcAft>
              <a:buClr>
                <a:schemeClr val="tx1"/>
              </a:buClr>
              <a:buNone/>
              <a:defRPr/>
            </a:pPr>
            <a:r>
              <a:rPr lang="en-US" sz="4000" kern="1200" dirty="0">
                <a:solidFill>
                  <a:srgbClr val="00FFFF"/>
                </a:solidFill>
                <a:ea typeface="+mj-ea"/>
                <a:cs typeface="+mj-cs"/>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5221038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xfrm>
            <a:off x="4267200" y="228600"/>
            <a:ext cx="3657600" cy="11430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David Rockefeller</a:t>
            </a:r>
            <a:br>
              <a:rPr lang="en-US" sz="3200" dirty="0">
                <a:effectLst>
                  <a:outerShdw blurRad="38100" dist="38100" dir="2700000" algn="tl">
                    <a:srgbClr val="000000">
                      <a:alpha val="43137"/>
                    </a:srgbClr>
                  </a:outerShdw>
                </a:effectLst>
              </a:rPr>
            </a:br>
            <a:r>
              <a:rPr lang="en-US" sz="2000" dirty="0">
                <a:solidFill>
                  <a:schemeClr val="tx1"/>
                </a:solidFill>
                <a:effectLst>
                  <a:outerShdw blurRad="38100" dist="38100" dir="2700000" algn="tl">
                    <a:srgbClr val="000000">
                      <a:alpha val="43137"/>
                    </a:srgbClr>
                  </a:outerShdw>
                </a:effectLst>
              </a:rPr>
              <a:t>cited in Memoirs, page 405.</a:t>
            </a:r>
          </a:p>
        </p:txBody>
      </p:sp>
      <p:sp>
        <p:nvSpPr>
          <p:cNvPr id="24579" name="Rectangle 7"/>
          <p:cNvSpPr>
            <a:spLocks noGrp="1" noChangeArrowheads="1"/>
          </p:cNvSpPr>
          <p:nvPr>
            <p:ph type="body" idx="1"/>
          </p:nvPr>
        </p:nvSpPr>
        <p:spPr>
          <a:xfrm>
            <a:off x="601133" y="1371600"/>
            <a:ext cx="10981267" cy="5257800"/>
          </a:xfrm>
        </p:spPr>
        <p:txBody>
          <a:bodyPr/>
          <a:lstStyle/>
          <a:p>
            <a:pPr marL="0" indent="0" algn="just" eaLnBrk="1" hangingPunct="1">
              <a:buNone/>
            </a:pPr>
            <a:r>
              <a:rPr lang="en-US" dirty="0">
                <a:effectLst>
                  <a:outerShdw blurRad="38100" dist="38100" dir="2700000" algn="tl">
                    <a:srgbClr val="000000">
                      <a:alpha val="43137"/>
                    </a:srgbClr>
                  </a:outerShdw>
                </a:effectLst>
              </a:rPr>
              <a:t>“For more than a century ideological extremists…have seized upon well-publicized incidents…to attack the Rockefeller family for the inordinate influence they claim we wield over American political and economic institutions. Some even believe we are part of a secret cabal working against the best interests of the United States, characterizing my family and me as 'internationalists' and of conspiring with others around the world to build a more integrated global political and economic structure--one world, if you will. </a:t>
            </a:r>
            <a:r>
              <a:rPr lang="en-US" b="1" i="1" u="sng" kern="1200" dirty="0">
                <a:solidFill>
                  <a:srgbClr val="FFFFCC"/>
                </a:solidFill>
                <a:effectLst>
                  <a:outerShdw blurRad="38100" dist="38100" dir="2700000" algn="tl">
                    <a:srgbClr val="000000">
                      <a:alpha val="43137"/>
                    </a:srgbClr>
                  </a:outerShdw>
                </a:effectLst>
              </a:rPr>
              <a:t>If that's the charge, I stand guilty, and I am proud of it.</a:t>
            </a:r>
            <a:r>
              <a:rPr lang="en-US" b="1" i="1" kern="1200" dirty="0">
                <a:solidFill>
                  <a:srgbClr val="FFFFCC"/>
                </a:solidFill>
                <a:effectLst>
                  <a:outerShdw blurRad="38100" dist="38100" dir="2700000" algn="tl">
                    <a:srgbClr val="000000">
                      <a:alpha val="43137"/>
                    </a:srgbClr>
                  </a:outerShdw>
                </a:effectLst>
              </a:rPr>
              <a:t>” </a:t>
            </a:r>
            <a:endParaRPr lang="en-US" sz="2800" i="1" dirty="0">
              <a:effectLst>
                <a:outerShdw blurRad="38100" dist="38100" dir="2700000" algn="tl">
                  <a:srgbClr val="000000">
                    <a:alpha val="43137"/>
                  </a:srgbClr>
                </a:outerShdw>
              </a:effectLst>
            </a:endParaRPr>
          </a:p>
        </p:txBody>
      </p:sp>
      <p:pic>
        <p:nvPicPr>
          <p:cNvPr id="24580" name="Picture 2" descr="https://encrypted-tbn1.gstatic.com/images?q=tbn:ANd9GcTlPp9g83NSOO7RJTwWEIDB6jwwUEuM-mYnM4Hkxd6VNO2XTuVZ4Q"/>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399" y="76200"/>
            <a:ext cx="882650" cy="990600"/>
          </a:xfrm>
          <a:prstGeom prst="rect">
            <a:avLst/>
          </a:prstGeom>
          <a:noFill/>
          <a:ln w="9525">
            <a:noFill/>
            <a:miter lim="800000"/>
            <a:headEnd/>
            <a:tailEnd/>
          </a:ln>
        </p:spPr>
      </p:pic>
    </p:spTree>
    <p:extLst>
      <p:ext uri="{BB962C8B-B14F-4D97-AF65-F5344CB8AC3E}">
        <p14:creationId xmlns:p14="http://schemas.microsoft.com/office/powerpoint/2010/main" val="79523603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chemeClr val="tx1"/>
                </a:solidFill>
              </a:rPr>
              <a:t>cited in The New World Order, page 147</a:t>
            </a:r>
            <a:endParaRPr lang="en-US" altLang="en-US" sz="3600" dirty="0">
              <a:solidFill>
                <a:schemeClr val="tx1"/>
              </a:solidFill>
            </a:endParaRP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Clr>
                <a:srgbClr val="FFFFFF"/>
              </a:buClr>
              <a:buNone/>
            </a:pPr>
            <a:r>
              <a:rPr lang="en-US" sz="3600" i="1" kern="0" dirty="0">
                <a:solidFill>
                  <a:srgbClr val="FFFFFF"/>
                </a:solidFill>
                <a:latin typeface="Calibri" panose="020F0502020204030204" pitchFamily="34" charset="0"/>
              </a:rPr>
              <a:t>“The inescapable fact, traumatized by the energy crisis, the population crisis, armaments race, and so forth, is that </a:t>
            </a:r>
            <a:r>
              <a:rPr lang="en-US" sz="3600" b="1" i="1" u="sng" dirty="0">
                <a:solidFill>
                  <a:srgbClr val="FFFFCC"/>
                </a:solidFill>
                <a:latin typeface="Calibri" panose="020F0502020204030204" pitchFamily="34" charset="0"/>
              </a:rPr>
              <a:t>nationalism</a:t>
            </a:r>
            <a:r>
              <a:rPr lang="en-US" sz="3600" i="1" kern="0" dirty="0">
                <a:solidFill>
                  <a:srgbClr val="FFFFFF"/>
                </a:solidFill>
                <a:latin typeface="Calibri" panose="020F0502020204030204" pitchFamily="34" charset="0"/>
              </a:rPr>
              <a:t> as we have noted in the 19</a:t>
            </a:r>
            <a:r>
              <a:rPr lang="en-US" sz="3600" i="1" kern="0" baseline="30000" dirty="0">
                <a:solidFill>
                  <a:srgbClr val="FFFFFF"/>
                </a:solidFill>
                <a:latin typeface="Calibri" panose="020F0502020204030204" pitchFamily="34" charset="0"/>
              </a:rPr>
              <a:t>th</a:t>
            </a:r>
            <a:r>
              <a:rPr lang="en-US" sz="3600" i="1" kern="0" dirty="0">
                <a:solidFill>
                  <a:srgbClr val="FFFFFF"/>
                </a:solidFill>
                <a:latin typeface="Calibri" panose="020F0502020204030204" pitchFamily="34" charset="0"/>
              </a:rPr>
              <a:t> and much of the 20</a:t>
            </a:r>
            <a:r>
              <a:rPr lang="en-US" sz="3600" i="1" kern="0" baseline="30000" dirty="0">
                <a:solidFill>
                  <a:srgbClr val="FFFFFF"/>
                </a:solidFill>
                <a:latin typeface="Calibri" panose="020F0502020204030204" pitchFamily="34" charset="0"/>
              </a:rPr>
              <a:t>th</a:t>
            </a:r>
            <a:r>
              <a:rPr lang="en-US" sz="3600" i="1" kern="0" dirty="0">
                <a:solidFill>
                  <a:srgbClr val="FFFFFF"/>
                </a:solidFill>
                <a:latin typeface="Calibri" panose="020F0502020204030204" pitchFamily="34" charset="0"/>
              </a:rPr>
              <a:t> century is as much of an </a:t>
            </a:r>
            <a:r>
              <a:rPr lang="en-US" sz="3600" b="1" i="1" u="sng" dirty="0">
                <a:solidFill>
                  <a:srgbClr val="FFFFCC"/>
                </a:solidFill>
                <a:latin typeface="Calibri" panose="020F0502020204030204" pitchFamily="34" charset="0"/>
              </a:rPr>
              <a:t>anachronism</a:t>
            </a:r>
            <a:r>
              <a:rPr lang="en-US" sz="3600" i="1" kern="0" dirty="0">
                <a:solidFill>
                  <a:srgbClr val="FFFFFF"/>
                </a:solidFill>
                <a:latin typeface="Calibri" panose="020F0502020204030204" pitchFamily="34" charset="0"/>
              </a:rPr>
              <a:t> today as with States Rights when Calhoun preached it and Jefferson Davis fought for it</a:t>
            </a:r>
            <a:r>
              <a:rPr lang="en-US" sz="3000" i="1" kern="0" dirty="0">
                <a:solidFill>
                  <a:srgbClr val="FFFFFF"/>
                </a:solidFill>
                <a:latin typeface="Calibri" panose="020F0502020204030204" pitchFamily="34" charset="0"/>
              </a:rPr>
              <a:t>.”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852294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rgbClr val="00FFFF"/>
                </a:solidFill>
              </a:rPr>
              <a:t>cited in The New World Order, page 147</a:t>
            </a: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None/>
              <a:defRPr/>
            </a:pPr>
            <a:r>
              <a:rPr lang="en-US" altLang="en-US" sz="3600" i="1" kern="0" dirty="0">
                <a:latin typeface="Calibri" panose="020F0502020204030204" pitchFamily="34" charset="0"/>
              </a:rPr>
              <a:t>“Just as we know, or should know, that none of our domestic problems can be solved within the artificial boundaries of the states, so none of our global problems can be solved within the largely artificial boundaries of the nations.”</a:t>
            </a:r>
          </a:p>
        </p:txBody>
      </p:sp>
      <p:pic>
        <p:nvPicPr>
          <p:cNvPr id="5" name="Picture 4">
            <a:extLst>
              <a:ext uri="{FF2B5EF4-FFF2-40B4-BE49-F238E27FC236}">
                <a16:creationId xmlns:a16="http://schemas.microsoft.com/office/drawing/2014/main" id="{0A6FE25F-790D-4BE0-9FAF-93BC997E6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19792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16876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0" y="228600"/>
            <a:ext cx="6096000" cy="1143000"/>
          </a:xfrm>
        </p:spPr>
        <p:txBody>
          <a:bodyPr/>
          <a:lstStyle/>
          <a:p>
            <a:pPr algn="ctr" eaLnBrk="1" hangingPunct="1"/>
            <a:r>
              <a:rPr lang="en-US" sz="4000" dirty="0">
                <a:effectLst>
                  <a:outerShdw blurRad="38100" dist="38100" dir="2700000" algn="tl">
                    <a:srgbClr val="000000">
                      <a:alpha val="43137"/>
                    </a:srgbClr>
                  </a:outerShdw>
                </a:effectLst>
              </a:rPr>
              <a:t>John Lennon</a:t>
            </a:r>
            <a:br>
              <a:rPr lang="en-US" dirty="0"/>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Song “Imagine”</a:t>
            </a:r>
          </a:p>
        </p:txBody>
      </p:sp>
      <p:sp>
        <p:nvSpPr>
          <p:cNvPr id="19460" name="Rectangle 3"/>
          <p:cNvSpPr>
            <a:spLocks noGrp="1" noChangeArrowheads="1"/>
          </p:cNvSpPr>
          <p:nvPr>
            <p:ph type="body" idx="1"/>
          </p:nvPr>
        </p:nvSpPr>
        <p:spPr>
          <a:xfrm>
            <a:off x="609600" y="1371600"/>
            <a:ext cx="10972800" cy="1619250"/>
          </a:xfrm>
        </p:spPr>
        <p:txBody>
          <a:bodyPr/>
          <a:lstStyle/>
          <a:p>
            <a:pPr marL="0" indent="0" algn="just" eaLnBrk="1" hangingPunct="1">
              <a:buNone/>
            </a:pPr>
            <a:r>
              <a:rPr lang="en-US" dirty="0"/>
              <a:t>… imagine a time when there will be “</a:t>
            </a:r>
            <a:r>
              <a:rPr lang="en-US" b="1" u="sng" dirty="0">
                <a:solidFill>
                  <a:srgbClr val="FFFFCC"/>
                </a:solidFill>
              </a:rPr>
              <a:t>no countries</a:t>
            </a:r>
            <a:r>
              <a:rPr lang="en-US" dirty="0"/>
              <a:t>,” “no religion,” “no heaven,” “no hell,” “no possessions,” everyone “living for today,” and the world “</a:t>
            </a:r>
            <a:r>
              <a:rPr lang="en-US" b="1" u="sng" dirty="0">
                <a:solidFill>
                  <a:srgbClr val="FFFFCC"/>
                </a:solidFill>
              </a:rPr>
              <a:t>as one</a:t>
            </a:r>
            <a:r>
              <a:rPr lang="en-US" dirty="0"/>
              <a:t>.”</a:t>
            </a:r>
          </a:p>
        </p:txBody>
      </p:sp>
      <p:pic>
        <p:nvPicPr>
          <p:cNvPr id="3" name="Picture 2">
            <a:extLst>
              <a:ext uri="{FF2B5EF4-FFF2-40B4-BE49-F238E27FC236}">
                <a16:creationId xmlns:a16="http://schemas.microsoft.com/office/drawing/2014/main" id="{156EFEBD-97CE-448D-9437-CB56BBF0F2E0}"/>
              </a:ext>
            </a:extLst>
          </p:cNvPr>
          <p:cNvPicPr>
            <a:picLocks noChangeAspect="1"/>
          </p:cNvPicPr>
          <p:nvPr/>
        </p:nvPicPr>
        <p:blipFill>
          <a:blip r:embed="rId2"/>
          <a:stretch>
            <a:fillRect/>
          </a:stretch>
        </p:blipFill>
        <p:spPr>
          <a:xfrm>
            <a:off x="3509010" y="3276600"/>
            <a:ext cx="5173981" cy="3200400"/>
          </a:xfrm>
          <a:prstGeom prst="rect">
            <a:avLst/>
          </a:prstGeom>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874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81765" cy="11430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contrast is from ‘the gate of God’ to ‘the gate of confusion.’ While the people called it Babel, the gate of God, God made a babble of it.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225</a:t>
            </a:r>
          </a:p>
        </p:txBody>
      </p:sp>
      <p:pic>
        <p:nvPicPr>
          <p:cNvPr id="6" name="Picture 5">
            <a:extLst>
              <a:ext uri="{FF2B5EF4-FFF2-40B4-BE49-F238E27FC236}">
                <a16:creationId xmlns:a16="http://schemas.microsoft.com/office/drawing/2014/main" id="{79193844-79D6-417B-8FE9-E04A6F5057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8" name="Picture 7">
            <a:extLst>
              <a:ext uri="{FF2B5EF4-FFF2-40B4-BE49-F238E27FC236}">
                <a16:creationId xmlns:a16="http://schemas.microsoft.com/office/drawing/2014/main" id="{C7777E6C-589A-46EB-8386-1AD42210C6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8">
            <a:extLst>
              <a:ext uri="{FF2B5EF4-FFF2-40B4-BE49-F238E27FC236}">
                <a16:creationId xmlns:a16="http://schemas.microsoft.com/office/drawing/2014/main" id="{9F58E602-684B-4BFE-A5D0-A130E6C317B6}"/>
              </a:ext>
            </a:extLst>
          </p:cNvPr>
          <p:cNvPicPr>
            <a:picLocks noChangeAspect="1"/>
          </p:cNvPicPr>
          <p:nvPr/>
        </p:nvPicPr>
        <p:blipFill>
          <a:blip r:embed="rId5"/>
          <a:stretch>
            <a:fillRect/>
          </a:stretch>
        </p:blipFill>
        <p:spPr>
          <a:xfrm>
            <a:off x="3658107" y="3733800"/>
            <a:ext cx="4875787" cy="2743200"/>
          </a:xfrm>
          <a:prstGeom prst="rect">
            <a:avLst/>
          </a:prstGeom>
        </p:spPr>
      </p:pic>
    </p:spTree>
    <p:extLst>
      <p:ext uri="{BB962C8B-B14F-4D97-AF65-F5344CB8AC3E}">
        <p14:creationId xmlns:p14="http://schemas.microsoft.com/office/powerpoint/2010/main" val="2845730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600200"/>
            <a:ext cx="10866853" cy="4419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“That is, the rebellious people proposed to build a tower that would be a gateway to the gods in heaven, but instead, it became the site of the confusion of languages and man’s ignominious dispersion.”</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662.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D749746-9E7C-45C7-A842-E354AAD91E6B}"/>
              </a:ext>
            </a:extLst>
          </p:cNvPr>
          <p:cNvPicPr>
            <a:picLocks noChangeAspect="1"/>
          </p:cNvPicPr>
          <p:nvPr/>
        </p:nvPicPr>
        <p:blipFill>
          <a:blip r:embed="rId5"/>
          <a:stretch>
            <a:fillRect/>
          </a:stretch>
        </p:blipFill>
        <p:spPr>
          <a:xfrm>
            <a:off x="3658107" y="3733800"/>
            <a:ext cx="4875787" cy="2743200"/>
          </a:xfrm>
          <a:prstGeom prst="rect">
            <a:avLst/>
          </a:prstGeom>
        </p:spPr>
      </p:pic>
    </p:spTree>
    <p:extLst>
      <p:ext uri="{BB962C8B-B14F-4D97-AF65-F5344CB8AC3E}">
        <p14:creationId xmlns:p14="http://schemas.microsoft.com/office/powerpoint/2010/main" val="304115918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528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609600" y="182880"/>
          <a:ext cx="10972800" cy="6446520"/>
        </p:xfrm>
        <a:graphic>
          <a:graphicData uri="http://schemas.openxmlformats.org/drawingml/2006/table">
            <a:tbl>
              <a:tblPr firstRow="1" bandRow="1">
                <a:tableStyleId>{073A0DAA-6AF3-43AB-8588-CEC1D06C72B9}</a:tableStyleId>
              </a:tblPr>
              <a:tblGrid>
                <a:gridCol w="2895600">
                  <a:extLst>
                    <a:ext uri="{9D8B030D-6E8A-4147-A177-3AD203B41FA5}">
                      <a16:colId xmlns:a16="http://schemas.microsoft.com/office/drawing/2014/main" val="2807051881"/>
                    </a:ext>
                  </a:extLst>
                </a:gridCol>
                <a:gridCol w="4038600">
                  <a:extLst>
                    <a:ext uri="{9D8B030D-6E8A-4147-A177-3AD203B41FA5}">
                      <a16:colId xmlns:a16="http://schemas.microsoft.com/office/drawing/2014/main" val="416673137"/>
                    </a:ext>
                  </a:extLst>
                </a:gridCol>
                <a:gridCol w="40386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6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Desius</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Aswara</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Queen of Heaven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36576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000" dirty="0">
                          <a:latin typeface="Calibri" panose="020F0502020204030204" pitchFamily="34" charset="0"/>
                        </a:rPr>
                        <a:t>Alexander Hislop, </a:t>
                      </a:r>
                      <a:r>
                        <a:rPr lang="en-US" sz="2000" i="1" dirty="0">
                          <a:latin typeface="Calibri" panose="020F0502020204030204" pitchFamily="34" charset="0"/>
                        </a:rPr>
                        <a:t>Two Babylons</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4257741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173454"/>
            <a:ext cx="8839966" cy="6511092"/>
          </a:xfrm>
          <a:prstGeom prst="rect">
            <a:avLst/>
          </a:prstGeom>
        </p:spPr>
      </p:pic>
    </p:spTree>
    <p:extLst>
      <p:ext uri="{BB962C8B-B14F-4D97-AF65-F5344CB8AC3E}">
        <p14:creationId xmlns:p14="http://schemas.microsoft.com/office/powerpoint/2010/main" val="150955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3"/>
          <a:stretch>
            <a:fillRect/>
          </a:stretch>
        </p:blipFill>
        <p:spPr>
          <a:xfrm>
            <a:off x="4559716" y="3048000"/>
            <a:ext cx="3072568" cy="1828800"/>
          </a:xfrm>
          <a:prstGeom prst="rect">
            <a:avLst/>
          </a:prstGeom>
          <a:ln>
            <a:solidFill>
              <a:schemeClr val="tx1"/>
            </a:solidFill>
          </a:ln>
        </p:spPr>
      </p:pic>
    </p:spTree>
    <p:extLst>
      <p:ext uri="{BB962C8B-B14F-4D97-AF65-F5344CB8AC3E}">
        <p14:creationId xmlns:p14="http://schemas.microsoft.com/office/powerpoint/2010/main" val="1925422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extLst>
              <p:ext uri="{D42A27DB-BD31-4B8C-83A1-F6EECF244321}">
                <p14:modId xmlns:p14="http://schemas.microsoft.com/office/powerpoint/2010/main" val="1199698070"/>
              </p:ext>
            </p:extLst>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sng"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184532468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 Rugh | Resources | Indian Hills Community Church">
            <a:extLst>
              <a:ext uri="{FF2B5EF4-FFF2-40B4-BE49-F238E27FC236}">
                <a16:creationId xmlns:a16="http://schemas.microsoft.com/office/drawing/2014/main" id="{E6F13CB0-63A5-4013-A161-3988843B99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317183"/>
            <a:ext cx="10972800" cy="6172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37817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33524" y="1887538"/>
            <a:ext cx="6010275"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EDB94B05-9109-443E-B83A-BED6CD24F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spTree>
    <p:extLst>
      <p:ext uri="{BB962C8B-B14F-4D97-AF65-F5344CB8AC3E}">
        <p14:creationId xmlns:p14="http://schemas.microsoft.com/office/powerpoint/2010/main" val="1167139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C0089-EC1D-4DDA-87E8-568957AEB80B}"/>
              </a:ext>
            </a:extLst>
          </p:cNvPr>
          <p:cNvPicPr>
            <a:picLocks noChangeAspect="1"/>
          </p:cNvPicPr>
          <p:nvPr/>
        </p:nvPicPr>
        <p:blipFill rotWithShape="1">
          <a:blip r:embed="rId2"/>
          <a:srcRect l="2458" t="3333" r="1624" b="2222"/>
          <a:stretch/>
        </p:blipFill>
        <p:spPr>
          <a:xfrm>
            <a:off x="1642334" y="137160"/>
            <a:ext cx="890733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2968694"/>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16051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066800" y="1946275"/>
            <a:ext cx="64770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3519"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1596759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75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19461</TotalTime>
  <Words>3919</Words>
  <Application>Microsoft Office PowerPoint</Application>
  <PresentationFormat>Widescreen</PresentationFormat>
  <Paragraphs>389</Paragraphs>
  <Slides>94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94</vt:i4>
      </vt:variant>
    </vt:vector>
  </HeadingPairs>
  <TitlesOfParts>
    <vt:vector size="98" baseType="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GENESIS STRUCTURE</vt:lpstr>
      <vt:lpstr>Outline</vt:lpstr>
      <vt:lpstr>Outline</vt:lpstr>
      <vt:lpstr>PowerPoint Presentation</vt:lpstr>
      <vt:lpstr>Genesis 10–11 Questions &amp; Answers</vt:lpstr>
      <vt:lpstr>GENESIS 11:1-9  Outline</vt:lpstr>
      <vt:lpstr>GENESIS 11:1-9  Outline</vt:lpstr>
      <vt:lpstr>IV. The Rebellion  v. 6</vt:lpstr>
      <vt:lpstr>IV. The Rebellion  v. 6</vt:lpstr>
      <vt:lpstr>IV. The Rebellion  v. 6</vt:lpstr>
      <vt:lpstr>PowerPoint Presentation</vt:lpstr>
      <vt:lpstr>IV. The Rebellion  v. 6</vt:lpstr>
      <vt:lpstr>PowerPoint Presentation</vt:lpstr>
      <vt:lpstr>PowerPoint Presentation</vt:lpstr>
      <vt:lpstr>PowerPoint Presentation</vt:lpstr>
      <vt:lpstr>PowerPoint Presentation</vt:lpstr>
      <vt:lpstr>Lord Acton</vt:lpstr>
      <vt:lpstr>PowerPoint Presentation</vt:lpstr>
      <vt:lpstr>PowerPoint Presentation</vt:lpstr>
      <vt:lpstr>PowerPoint Presentation</vt:lpstr>
      <vt:lpstr>Founders’ Sources</vt:lpstr>
      <vt:lpstr>Federalist # 51</vt:lpstr>
      <vt:lpstr>PowerPoint Presentation</vt:lpstr>
      <vt:lpstr>PowerPoint Presentation</vt:lpstr>
      <vt:lpstr>PowerPoint Presentation</vt:lpstr>
      <vt:lpstr>Federalist # 45</vt:lpstr>
      <vt:lpstr>Tenth Amendment</vt:lpstr>
      <vt:lpstr>Thomas Jefferson</vt:lpstr>
      <vt:lpstr>PowerPoint Presentation</vt:lpstr>
      <vt:lpstr>John Calvin</vt:lpstr>
      <vt:lpstr>PowerPoint Presentation</vt:lpstr>
      <vt:lpstr>The Divine Institutions</vt:lpstr>
      <vt:lpstr>The Divine Institutions</vt:lpstr>
      <vt:lpstr>Sine Qua Non of Nationhood</vt:lpstr>
      <vt:lpstr>Sine Qua Non of Nationhood</vt:lpstr>
      <vt:lpstr>Humanist Manifesto II (1973)</vt:lpstr>
      <vt:lpstr>PowerPoint Presentation</vt:lpstr>
      <vt:lpstr>PowerPoint Presentation</vt:lpstr>
      <vt:lpstr>GENESIS 11:1-9  Outline</vt:lpstr>
      <vt:lpstr>V. God’s Intervention  vv. 7-8a</vt:lpstr>
      <vt:lpstr>V. God’s Intervention  vv. 7-8a</vt:lpstr>
      <vt:lpstr>V. God’s Intervention  vv. 7-8a</vt:lpstr>
      <vt:lpstr>PowerPoint Presentation</vt:lpstr>
      <vt:lpstr>PowerPoint Presentation</vt:lpstr>
      <vt:lpstr>TRINITARIANISM IN GENESIS</vt:lpstr>
      <vt:lpstr>PowerPoint Presentation</vt:lpstr>
      <vt:lpstr>PowerPoint Presentation</vt:lpstr>
      <vt:lpstr>PowerPoint Presentation</vt:lpstr>
      <vt:lpstr>PowerPoint Presentation</vt:lpstr>
      <vt:lpstr>V. God’s Intervention  vv. 7-8a</vt:lpstr>
      <vt:lpstr>PowerPoint Presentation</vt:lpstr>
      <vt:lpstr>PowerPoint Presentation</vt:lpstr>
      <vt:lpstr>V. God’s Intervention  vv. 7-8a</vt:lpstr>
      <vt:lpstr>PowerPoint Presentation</vt:lpstr>
      <vt:lpstr>PowerPoint Presentation</vt:lpstr>
      <vt:lpstr>PowerPoint Presentation</vt:lpstr>
      <vt:lpstr>Larkin, The Book of Revelation, 151. </vt:lpstr>
      <vt:lpstr>PowerPoint Presentation</vt:lpstr>
      <vt:lpstr>GENESIS 11:1-9  Outline</vt:lpstr>
      <vt:lpstr>VI. The Results  vv. 8b-9</vt:lpstr>
      <vt:lpstr>VI. The Results  vv. 8b-9</vt:lpstr>
      <vt:lpstr>PowerPoint Presentation</vt:lpstr>
      <vt:lpstr>PowerPoint Presentation</vt:lpstr>
      <vt:lpstr>PowerPoint Presentation</vt:lpstr>
      <vt:lpstr>Bullinger The Apocalypse or “The Day of the Lord”, 509</vt:lpstr>
      <vt:lpstr>PowerPoint Presentation</vt:lpstr>
      <vt:lpstr>PowerPoint Presentation</vt:lpstr>
      <vt:lpstr>PowerPoint Presentation</vt:lpstr>
      <vt:lpstr>PowerPoint Presentation</vt:lpstr>
      <vt:lpstr>PowerPoint Presentation</vt:lpstr>
      <vt:lpstr>David Rockefeller cited in Memoirs, page 405.</vt:lpstr>
      <vt:lpstr>Henry Steele Commager cited in The New World Order, page 147</vt:lpstr>
      <vt:lpstr>Henry Steele Commager cited in The New World Order, page 147</vt:lpstr>
      <vt:lpstr>John Lennon Song “Imagine”</vt:lpstr>
      <vt:lpstr>VI. The Results  vv. 8b-9</vt:lpstr>
      <vt:lpstr>PowerPoint Presentation</vt:lpstr>
      <vt:lpstr>PowerPoint Presentation</vt:lpstr>
      <vt:lpstr>VI. The Results  vv. 8b-9</vt:lpstr>
      <vt:lpstr>PowerPoint Presentation</vt:lpstr>
      <vt:lpstr>PowerPoint Presentation</vt:lpstr>
      <vt:lpstr>PowerPoint Presentation</vt:lpstr>
      <vt:lpstr>PowerPoint Presentation</vt:lpstr>
      <vt:lpstr>PowerPoint Presentation</vt:lpstr>
      <vt:lpstr>PowerPoint Presentation</vt:lpstr>
      <vt:lpstr>Conclusion</vt:lpstr>
      <vt:lpstr>GENESIS 11:1-9  Outline</vt:lpstr>
      <vt:lpstr>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047 - 11v6-9 -16x9 - WORKING COPY FOR ANDY</dc:title>
  <dc:subject>Genesis 11</dc:subject>
  <dc:creator>A. Woods</dc:creator>
  <dc:description>Modified by Jim McGowan</dc:description>
  <cp:lastModifiedBy>Andy Woods</cp:lastModifiedBy>
  <cp:revision>1984</cp:revision>
  <cp:lastPrinted>2021-08-05T17:19:43Z</cp:lastPrinted>
  <dcterms:created xsi:type="dcterms:W3CDTF">2009-03-17T12:21:13Z</dcterms:created>
  <dcterms:modified xsi:type="dcterms:W3CDTF">2021-08-14T19:42:34Z</dcterms:modified>
</cp:coreProperties>
</file>