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31"/>
  </p:notesMasterIdLst>
  <p:handoutMasterIdLst>
    <p:handoutMasterId r:id="rId132"/>
  </p:handoutMasterIdLst>
  <p:sldIdLst>
    <p:sldId id="2094" r:id="rId2"/>
    <p:sldId id="2064" r:id="rId3"/>
    <p:sldId id="1984" r:id="rId4"/>
    <p:sldId id="6578" r:id="rId5"/>
    <p:sldId id="6803" r:id="rId6"/>
    <p:sldId id="6856" r:id="rId7"/>
    <p:sldId id="7330" r:id="rId8"/>
    <p:sldId id="2130" r:id="rId9"/>
    <p:sldId id="7483" r:id="rId10"/>
    <p:sldId id="7498" r:id="rId11"/>
    <p:sldId id="7661" r:id="rId12"/>
    <p:sldId id="2131" r:id="rId13"/>
    <p:sldId id="7329" r:id="rId14"/>
    <p:sldId id="7714" r:id="rId15"/>
    <p:sldId id="7675" r:id="rId16"/>
    <p:sldId id="7717" r:id="rId17"/>
    <p:sldId id="7719" r:id="rId18"/>
    <p:sldId id="6831" r:id="rId19"/>
    <p:sldId id="7718" r:id="rId20"/>
    <p:sldId id="7703" r:id="rId21"/>
    <p:sldId id="7720" r:id="rId22"/>
    <p:sldId id="7721" r:id="rId23"/>
    <p:sldId id="3030" r:id="rId24"/>
    <p:sldId id="7722" r:id="rId25"/>
    <p:sldId id="7476" r:id="rId26"/>
    <p:sldId id="7477" r:id="rId27"/>
    <p:sldId id="7478" r:id="rId28"/>
    <p:sldId id="3037" r:id="rId29"/>
    <p:sldId id="3154" r:id="rId30"/>
    <p:sldId id="7715" r:id="rId31"/>
    <p:sldId id="7682" r:id="rId32"/>
    <p:sldId id="7724" r:id="rId33"/>
    <p:sldId id="7686" r:id="rId34"/>
    <p:sldId id="7726" r:id="rId35"/>
    <p:sldId id="7704" r:id="rId36"/>
    <p:sldId id="7727" r:id="rId37"/>
    <p:sldId id="7728" r:id="rId38"/>
    <p:sldId id="7705" r:id="rId39"/>
    <p:sldId id="3048" r:id="rId40"/>
    <p:sldId id="3095" r:id="rId41"/>
    <p:sldId id="7729" r:id="rId42"/>
    <p:sldId id="1593" r:id="rId43"/>
    <p:sldId id="7730" r:id="rId44"/>
    <p:sldId id="7753" r:id="rId45"/>
    <p:sldId id="7716" r:id="rId46"/>
    <p:sldId id="6833" r:id="rId47"/>
    <p:sldId id="7707" r:id="rId48"/>
    <p:sldId id="7577" r:id="rId49"/>
    <p:sldId id="7731" r:id="rId50"/>
    <p:sldId id="7690" r:id="rId51"/>
    <p:sldId id="7732" r:id="rId52"/>
    <p:sldId id="7733" r:id="rId53"/>
    <p:sldId id="7750" r:id="rId54"/>
    <p:sldId id="7734" r:id="rId55"/>
    <p:sldId id="6840" r:id="rId56"/>
    <p:sldId id="435" r:id="rId57"/>
    <p:sldId id="6814" r:id="rId58"/>
    <p:sldId id="7735" r:id="rId59"/>
    <p:sldId id="387" r:id="rId60"/>
    <p:sldId id="1738" r:id="rId61"/>
    <p:sldId id="6610" r:id="rId62"/>
    <p:sldId id="7708" r:id="rId63"/>
    <p:sldId id="5921" r:id="rId64"/>
    <p:sldId id="1045" r:id="rId65"/>
    <p:sldId id="2905" r:id="rId66"/>
    <p:sldId id="2904" r:id="rId67"/>
    <p:sldId id="5645" r:id="rId68"/>
    <p:sldId id="1660" r:id="rId69"/>
    <p:sldId id="1659" r:id="rId70"/>
    <p:sldId id="1942" r:id="rId71"/>
    <p:sldId id="1105" r:id="rId72"/>
    <p:sldId id="702" r:id="rId73"/>
    <p:sldId id="1040" r:id="rId74"/>
    <p:sldId id="431" r:id="rId75"/>
    <p:sldId id="7754" r:id="rId76"/>
    <p:sldId id="7252" r:id="rId77"/>
    <p:sldId id="7755" r:id="rId78"/>
    <p:sldId id="2178" r:id="rId79"/>
    <p:sldId id="485" r:id="rId80"/>
    <p:sldId id="7251" r:id="rId81"/>
    <p:sldId id="7736" r:id="rId82"/>
    <p:sldId id="7694" r:id="rId83"/>
    <p:sldId id="7737" r:id="rId84"/>
    <p:sldId id="7738" r:id="rId85"/>
    <p:sldId id="6621" r:id="rId86"/>
    <p:sldId id="2320" r:id="rId87"/>
    <p:sldId id="1595" r:id="rId88"/>
    <p:sldId id="1232" r:id="rId89"/>
    <p:sldId id="7709" r:id="rId90"/>
    <p:sldId id="7748" r:id="rId91"/>
    <p:sldId id="7739" r:id="rId92"/>
    <p:sldId id="7374" r:id="rId93"/>
    <p:sldId id="7710" r:id="rId94"/>
    <p:sldId id="7740" r:id="rId95"/>
    <p:sldId id="7711" r:id="rId96"/>
    <p:sldId id="7548" r:id="rId97"/>
    <p:sldId id="7706" r:id="rId98"/>
    <p:sldId id="3147" r:id="rId99"/>
    <p:sldId id="3057" r:id="rId100"/>
    <p:sldId id="7741" r:id="rId101"/>
    <p:sldId id="7699" r:id="rId102"/>
    <p:sldId id="7742" r:id="rId103"/>
    <p:sldId id="3081" r:id="rId104"/>
    <p:sldId id="3074" r:id="rId105"/>
    <p:sldId id="3075" r:id="rId106"/>
    <p:sldId id="7756" r:id="rId107"/>
    <p:sldId id="1263" r:id="rId108"/>
    <p:sldId id="2660" r:id="rId109"/>
    <p:sldId id="1262" r:id="rId110"/>
    <p:sldId id="3721" r:id="rId111"/>
    <p:sldId id="3720" r:id="rId112"/>
    <p:sldId id="1280" r:id="rId113"/>
    <p:sldId id="7751" r:id="rId114"/>
    <p:sldId id="7752" r:id="rId115"/>
    <p:sldId id="1596" r:id="rId116"/>
    <p:sldId id="7743" r:id="rId117"/>
    <p:sldId id="7712" r:id="rId118"/>
    <p:sldId id="7749" r:id="rId119"/>
    <p:sldId id="7744" r:id="rId120"/>
    <p:sldId id="7745" r:id="rId121"/>
    <p:sldId id="1983" r:id="rId122"/>
    <p:sldId id="2039" r:id="rId123"/>
    <p:sldId id="5661" r:id="rId124"/>
    <p:sldId id="6632" r:id="rId125"/>
    <p:sldId id="7746" r:id="rId126"/>
    <p:sldId id="7655" r:id="rId127"/>
    <p:sldId id="7747" r:id="rId128"/>
    <p:sldId id="7547" r:id="rId129"/>
    <p:sldId id="7656" r:id="rId130"/>
  </p:sldIdLst>
  <p:sldSz cx="12192000" cy="6858000"/>
  <p:notesSz cx="7315200" cy="9601200"/>
  <p:custDataLst>
    <p:tags r:id="rId133"/>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4D4D4D"/>
    <a:srgbClr val="CCCCFF"/>
    <a:srgbClr val="FFCCFF"/>
    <a:srgbClr val="00CCFF"/>
    <a:srgbClr val="0000CC"/>
    <a:srgbClr val="66FF66"/>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2" autoAdjust="0"/>
    <p:restoredTop sz="96778" autoAdjust="0"/>
  </p:normalViewPr>
  <p:slideViewPr>
    <p:cSldViewPr>
      <p:cViewPr varScale="1">
        <p:scale>
          <a:sx n="59" d="100"/>
          <a:sy n="59" d="100"/>
        </p:scale>
        <p:origin x="90" y="17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9" d="100"/>
          <a:sy n="69" d="100"/>
        </p:scale>
        <p:origin x="2909"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gs" Target="tags/tag1.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046 -11v1-9 </a:t>
            </a:r>
          </a:p>
          <a:p>
            <a:pPr>
              <a:defRPr/>
            </a:pPr>
            <a:r>
              <a:rPr lang="en-US" sz="1600" dirty="0"/>
              <a:t>08-08-2021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8/7/2021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1830571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93</a:t>
            </a:fld>
            <a:endParaRPr lang="en-US" altLang="en-US" dirty="0"/>
          </a:p>
        </p:txBody>
      </p:sp>
    </p:spTree>
    <p:extLst>
      <p:ext uri="{BB962C8B-B14F-4D97-AF65-F5344CB8AC3E}">
        <p14:creationId xmlns:p14="http://schemas.microsoft.com/office/powerpoint/2010/main" val="3655235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dirty="0">
                <a:latin typeface="Calibri" panose="020F0502020204030204" pitchFamily="34" charset="0"/>
              </a:rPr>
              <a:t>1</a:t>
            </a:r>
          </a:p>
        </p:txBody>
      </p:sp>
      <p:sp>
        <p:nvSpPr>
          <p:cNvPr id="2170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C889DE9D-27CF-451D-9D1B-6EFD3BBA9B04}" type="slidenum">
              <a:rPr lang="en-US" altLang="en-US">
                <a:latin typeface="Calibri" panose="020F0502020204030204" pitchFamily="34" charset="0"/>
              </a:rPr>
              <a:pPr/>
              <a:t>99</a:t>
            </a:fld>
            <a:endParaRPr lang="en-US" altLang="en-US" dirty="0">
              <a:latin typeface="Calibri" panose="020F0502020204030204" pitchFamily="34" charset="0"/>
            </a:endParaRPr>
          </a:p>
        </p:txBody>
      </p:sp>
      <p:sp>
        <p:nvSpPr>
          <p:cNvPr id="217092" name="Rectangle 2"/>
          <p:cNvSpPr>
            <a:spLocks noGrp="1" noRot="1" noChangeAspect="1" noChangeArrowheads="1" noTextEdit="1"/>
          </p:cNvSpPr>
          <p:nvPr>
            <p:ph type="sldImg"/>
          </p:nvPr>
        </p:nvSpPr>
        <p:spPr>
          <a:xfrm>
            <a:off x="406400" y="698500"/>
            <a:ext cx="6197600" cy="3486150"/>
          </a:xfrm>
          <a:ln/>
        </p:spPr>
      </p:sp>
      <p:sp>
        <p:nvSpPr>
          <p:cNvPr id="217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Tree>
    <p:extLst>
      <p:ext uri="{BB962C8B-B14F-4D97-AF65-F5344CB8AC3E}">
        <p14:creationId xmlns:p14="http://schemas.microsoft.com/office/powerpoint/2010/main" val="56942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117</a:t>
            </a:fld>
            <a:endParaRPr lang="en-US" altLang="en-US" dirty="0"/>
          </a:p>
        </p:txBody>
      </p:sp>
    </p:spTree>
    <p:extLst>
      <p:ext uri="{BB962C8B-B14F-4D97-AF65-F5344CB8AC3E}">
        <p14:creationId xmlns:p14="http://schemas.microsoft.com/office/powerpoint/2010/main" val="2244773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118</a:t>
            </a:fld>
            <a:endParaRPr lang="en-US" altLang="en-US" dirty="0"/>
          </a:p>
        </p:txBody>
      </p:sp>
    </p:spTree>
    <p:extLst>
      <p:ext uri="{BB962C8B-B14F-4D97-AF65-F5344CB8AC3E}">
        <p14:creationId xmlns:p14="http://schemas.microsoft.com/office/powerpoint/2010/main" val="1641228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129</a:t>
            </a:fld>
            <a:endParaRPr lang="en-US" altLang="en-US" dirty="0"/>
          </a:p>
        </p:txBody>
      </p:sp>
    </p:spTree>
    <p:extLst>
      <p:ext uri="{BB962C8B-B14F-4D97-AF65-F5344CB8AC3E}">
        <p14:creationId xmlns:p14="http://schemas.microsoft.com/office/powerpoint/2010/main" val="474204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20</a:t>
            </a:fld>
            <a:endParaRPr lang="en-US" altLang="en-US" dirty="0"/>
          </a:p>
        </p:txBody>
      </p:sp>
    </p:spTree>
    <p:extLst>
      <p:ext uri="{BB962C8B-B14F-4D97-AF65-F5344CB8AC3E}">
        <p14:creationId xmlns:p14="http://schemas.microsoft.com/office/powerpoint/2010/main" val="2354007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35</a:t>
            </a:fld>
            <a:endParaRPr lang="en-US" altLang="en-US" dirty="0"/>
          </a:p>
        </p:txBody>
      </p:sp>
    </p:spTree>
    <p:extLst>
      <p:ext uri="{BB962C8B-B14F-4D97-AF65-F5344CB8AC3E}">
        <p14:creationId xmlns:p14="http://schemas.microsoft.com/office/powerpoint/2010/main" val="2369355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38</a:t>
            </a:fld>
            <a:endParaRPr lang="en-US" altLang="en-US" dirty="0"/>
          </a:p>
        </p:txBody>
      </p:sp>
    </p:spTree>
    <p:extLst>
      <p:ext uri="{BB962C8B-B14F-4D97-AF65-F5344CB8AC3E}">
        <p14:creationId xmlns:p14="http://schemas.microsoft.com/office/powerpoint/2010/main" val="272834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47</a:t>
            </a:fld>
            <a:endParaRPr lang="en-US" altLang="en-US" dirty="0"/>
          </a:p>
        </p:txBody>
      </p:sp>
    </p:spTree>
    <p:extLst>
      <p:ext uri="{BB962C8B-B14F-4D97-AF65-F5344CB8AC3E}">
        <p14:creationId xmlns:p14="http://schemas.microsoft.com/office/powerpoint/2010/main" val="1041767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48</a:t>
            </a:fld>
            <a:endParaRPr lang="en-US" altLang="en-US" dirty="0"/>
          </a:p>
        </p:txBody>
      </p:sp>
    </p:spTree>
    <p:extLst>
      <p:ext uri="{BB962C8B-B14F-4D97-AF65-F5344CB8AC3E}">
        <p14:creationId xmlns:p14="http://schemas.microsoft.com/office/powerpoint/2010/main" val="1932259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53</a:t>
            </a:fld>
            <a:endParaRPr lang="en-US" altLang="en-US" dirty="0"/>
          </a:p>
        </p:txBody>
      </p:sp>
    </p:spTree>
    <p:extLst>
      <p:ext uri="{BB962C8B-B14F-4D97-AF65-F5344CB8AC3E}">
        <p14:creationId xmlns:p14="http://schemas.microsoft.com/office/powerpoint/2010/main" val="990932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89</a:t>
            </a:fld>
            <a:endParaRPr lang="en-US" altLang="en-US" dirty="0"/>
          </a:p>
        </p:txBody>
      </p:sp>
    </p:spTree>
    <p:extLst>
      <p:ext uri="{BB962C8B-B14F-4D97-AF65-F5344CB8AC3E}">
        <p14:creationId xmlns:p14="http://schemas.microsoft.com/office/powerpoint/2010/main" val="1885608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90</a:t>
            </a:fld>
            <a:endParaRPr lang="en-US" altLang="en-US" dirty="0"/>
          </a:p>
        </p:txBody>
      </p:sp>
    </p:spTree>
    <p:extLst>
      <p:ext uri="{BB962C8B-B14F-4D97-AF65-F5344CB8AC3E}">
        <p14:creationId xmlns:p14="http://schemas.microsoft.com/office/powerpoint/2010/main" val="4197175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1452311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8/7/2021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2570304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5A5938FD-2961-40A1-9240-A5FCE60BF95F}" type="datetimeFigureOut">
              <a:rPr lang="en-US"/>
              <a:pPr>
                <a:defRPr/>
              </a:pPr>
              <a:t>8/7/2021</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B3907D27-D9A1-4D6E-A656-63AB2CC20788}" type="slidenum">
              <a:rPr lang="en-US" altLang="en-US"/>
              <a:pPr>
                <a:defRPr/>
              </a:pPr>
              <a:t>‹#›</a:t>
            </a:fld>
            <a:endParaRPr lang="en-US" altLang="en-US"/>
          </a:p>
        </p:txBody>
      </p:sp>
    </p:spTree>
    <p:extLst>
      <p:ext uri="{BB962C8B-B14F-4D97-AF65-F5344CB8AC3E}">
        <p14:creationId xmlns:p14="http://schemas.microsoft.com/office/powerpoint/2010/main" val="2942547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1" r:id="rId12"/>
    <p:sldLayoutId id="2147488922" r:id="rId13"/>
    <p:sldLayoutId id="2147488923"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59.png"/><Relationship Id="rId4" Type="http://schemas.openxmlformats.org/officeDocument/2006/relationships/image" Target="../media/image4.jpeg"/></Relationships>
</file>

<file path=ppt/slides/_rels/slide1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59.png"/><Relationship Id="rId4" Type="http://schemas.openxmlformats.org/officeDocument/2006/relationships/image" Target="../media/image26.png"/></Relationships>
</file>

<file path=ppt/slides/_rels/slide1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4.jpeg"/></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5.jpeg"/><Relationship Id="rId4" Type="http://schemas.openxmlformats.org/officeDocument/2006/relationships/image" Target="../media/image4.jpe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57.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57.png"/><Relationship Id="rId4" Type="http://schemas.openxmlformats.org/officeDocument/2006/relationships/image" Target="../media/image26.png"/></Relationships>
</file>

<file path=ppt/slides/_rels/slide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59.png"/><Relationship Id="rId4" Type="http://schemas.openxmlformats.org/officeDocument/2006/relationships/image" Target="../media/image4.jpeg"/></Relationships>
</file>

<file path=ppt/slides/_rels/slide9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10</a:t>
            </a:r>
            <a:r>
              <a:rPr lang="en-US" sz="3600" kern="0" dirty="0">
                <a:effectLst>
                  <a:outerShdw blurRad="38100" dist="38100" dir="2700000" algn="tl">
                    <a:srgbClr val="000000">
                      <a:alpha val="43137"/>
                    </a:srgbClr>
                  </a:outerShdw>
                </a:effectLst>
                <a:cs typeface="Calibri" panose="020F0502020204030204" pitchFamily="34" charset="0"/>
              </a:rPr>
              <a:t>‒11</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National Dispersion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0" y="1600200"/>
            <a:ext cx="4423719"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Conclusion (32)</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7911831C-B1C8-4AFB-9C49-B0FFA7E6932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240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1600200"/>
            <a:ext cx="587152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Former World (1-2)</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Rebellion (3-4)</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Condescension (5)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Observations (6)</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Intervention (7-8a)</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The Results (8b-9)</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11:1-9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8" name="Picture 7">
            <a:extLst>
              <a:ext uri="{FF2B5EF4-FFF2-40B4-BE49-F238E27FC236}">
                <a16:creationId xmlns:a16="http://schemas.microsoft.com/office/drawing/2014/main" id="{9B51358C-20C2-4F1F-A741-645991FD8A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743103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1" y="2286000"/>
            <a:ext cx="4724400" cy="27432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abandonment (8b)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name (9a)</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scattering (9b)</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VI. The Results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8b-9</a:t>
            </a:r>
          </a:p>
        </p:txBody>
      </p:sp>
      <p:pic>
        <p:nvPicPr>
          <p:cNvPr id="8" name="Picture 7">
            <a:extLst>
              <a:ext uri="{FF2B5EF4-FFF2-40B4-BE49-F238E27FC236}">
                <a16:creationId xmlns:a16="http://schemas.microsoft.com/office/drawing/2014/main" id="{AB340545-67E6-4152-97D4-8EA968E631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5319E960-61FA-426B-B031-F84CAF3CA6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839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1" y="2286000"/>
            <a:ext cx="4724400" cy="27432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abandonment (8b)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name (9a)</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scattering (9b)</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VI. The Results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8b-9</a:t>
            </a:r>
          </a:p>
        </p:txBody>
      </p:sp>
      <p:pic>
        <p:nvPicPr>
          <p:cNvPr id="8" name="Picture 7">
            <a:extLst>
              <a:ext uri="{FF2B5EF4-FFF2-40B4-BE49-F238E27FC236}">
                <a16:creationId xmlns:a16="http://schemas.microsoft.com/office/drawing/2014/main" id="{AB340545-67E6-4152-97D4-8EA968E631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5319E960-61FA-426B-B031-F84CAF3CA6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789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586740" y="1600200"/>
            <a:ext cx="1101851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dirty="0">
                <a:effectLst>
                  <a:outerShdw blurRad="38100" dist="38100" dir="2700000" algn="tl">
                    <a:srgbClr val="000000">
                      <a:alpha val="43137"/>
                    </a:srgbClr>
                  </a:outerShdw>
                </a:effectLst>
                <a:cs typeface="Calibri" panose="020F0502020204030204" pitchFamily="34" charset="0"/>
              </a:rPr>
              <a:t>Thus, Satan’s ambition has always been “to bring man back to Babylon un­der His rule. This will finally happen according to Revelation 17–18. Both the city of Babylon and the false religious system of Babylon will be resurrected in the end times.”</a:t>
            </a:r>
          </a:p>
        </p:txBody>
      </p:sp>
      <p:sp>
        <p:nvSpPr>
          <p:cNvPr id="26627" name="TextBox 2"/>
          <p:cNvSpPr txBox="1">
            <a:spLocks noChangeArrowheads="1"/>
          </p:cNvSpPr>
          <p:nvPr/>
        </p:nvSpPr>
        <p:spPr bwMode="auto">
          <a:xfrm>
            <a:off x="1981201" y="304800"/>
            <a:ext cx="8229599"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Satan’s Goal</a:t>
            </a:r>
          </a:p>
          <a:p>
            <a:pPr algn="ctr" eaLnBrk="1" hangingPunct="1">
              <a:spcBef>
                <a:spcPct val="0"/>
              </a:spcBef>
              <a:buClrTx/>
              <a:buSzTx/>
              <a:buNone/>
            </a:pPr>
            <a:r>
              <a:rPr lang="en-US" sz="1800" dirty="0">
                <a:effectLst>
                  <a:outerShdw blurRad="38100" dist="38100" dir="2700000" algn="tl">
                    <a:srgbClr val="000000">
                      <a:alpha val="43137"/>
                    </a:srgbClr>
                  </a:outerShdw>
                </a:effectLst>
                <a:cs typeface="Calibri" panose="020F0502020204030204" pitchFamily="34" charset="0"/>
              </a:rPr>
              <a:t>Mark Hitchcock, </a:t>
            </a:r>
            <a:r>
              <a:rPr lang="en-US" sz="1800" i="1" dirty="0">
                <a:effectLst>
                  <a:outerShdw blurRad="38100" dist="38100" dir="2700000" algn="tl">
                    <a:srgbClr val="000000">
                      <a:alpha val="43137"/>
                    </a:srgbClr>
                  </a:outerShdw>
                </a:effectLst>
                <a:cs typeface="Calibri" panose="020F0502020204030204" pitchFamily="34" charset="0"/>
              </a:rPr>
              <a:t>The Second Coming of Babylon</a:t>
            </a:r>
            <a:r>
              <a:rPr lang="en-US" sz="1800" dirty="0">
                <a:effectLst>
                  <a:outerShdw blurRad="38100" dist="38100" dir="2700000" algn="tl">
                    <a:srgbClr val="000000">
                      <a:alpha val="43137"/>
                    </a:srgbClr>
                  </a:outerShdw>
                </a:effectLst>
                <a:cs typeface="Calibri" panose="020F0502020204030204" pitchFamily="34" charset="0"/>
              </a:rPr>
              <a:t> (Sisters, OR: Multnomah, 2003), 43. </a:t>
            </a:r>
            <a:r>
              <a:rPr lang="en-US" altLang="en-US" sz="1800" dirty="0">
                <a:effectLst>
                  <a:outerShdw blurRad="38100" dist="38100" dir="2700000" algn="tl">
                    <a:srgbClr val="000000">
                      <a:alpha val="43137"/>
                    </a:srgbClr>
                  </a:outerShdw>
                </a:effectLst>
                <a:cs typeface="Calibri" panose="020F0502020204030204" pitchFamily="34" charset="0"/>
              </a:rPr>
              <a:t> </a:t>
            </a:r>
          </a:p>
        </p:txBody>
      </p:sp>
      <p:pic>
        <p:nvPicPr>
          <p:cNvPr id="5" name="Picture 4">
            <a:extLst>
              <a:ext uri="{FF2B5EF4-FFF2-40B4-BE49-F238E27FC236}">
                <a16:creationId xmlns:a16="http://schemas.microsoft.com/office/drawing/2014/main" id="{290DF509-3E6B-4883-B07D-2A762DAE8EC7}"/>
              </a:ext>
            </a:extLst>
          </p:cNvPr>
          <p:cNvPicPr>
            <a:picLocks noChangeAspect="1"/>
          </p:cNvPicPr>
          <p:nvPr/>
        </p:nvPicPr>
        <p:blipFill>
          <a:blip r:embed="rId2"/>
          <a:stretch>
            <a:fillRect/>
          </a:stretch>
        </p:blipFill>
        <p:spPr>
          <a:xfrm>
            <a:off x="606582" y="76200"/>
            <a:ext cx="1072244" cy="914400"/>
          </a:xfrm>
          <a:prstGeom prst="rect">
            <a:avLst/>
          </a:prstGeom>
        </p:spPr>
      </p:pic>
      <p:pic>
        <p:nvPicPr>
          <p:cNvPr id="2" name="Picture 1">
            <a:extLst>
              <a:ext uri="{FF2B5EF4-FFF2-40B4-BE49-F238E27FC236}">
                <a16:creationId xmlns:a16="http://schemas.microsoft.com/office/drawing/2014/main" id="{30FBBEDB-D283-4D0A-BAA0-BCAB02E25489}"/>
              </a:ext>
            </a:extLst>
          </p:cNvPr>
          <p:cNvPicPr>
            <a:picLocks noChangeAspect="1"/>
          </p:cNvPicPr>
          <p:nvPr/>
        </p:nvPicPr>
        <p:blipFill>
          <a:blip r:embed="rId3"/>
          <a:stretch>
            <a:fillRect/>
          </a:stretch>
        </p:blipFill>
        <p:spPr>
          <a:xfrm>
            <a:off x="4756547" y="3810000"/>
            <a:ext cx="2678906" cy="2743200"/>
          </a:xfrm>
          <a:prstGeom prst="rect">
            <a:avLst/>
          </a:prstGeom>
          <a:ln>
            <a:solidFill>
              <a:schemeClr val="tx1"/>
            </a:solidFill>
          </a:ln>
        </p:spPr>
      </p:pic>
    </p:spTree>
    <p:extLst>
      <p:ext uri="{BB962C8B-B14F-4D97-AF65-F5344CB8AC3E}">
        <p14:creationId xmlns:p14="http://schemas.microsoft.com/office/powerpoint/2010/main" val="163802266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8CDF9E-C7EA-465B-B82C-09E1AC5B33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0"/>
            <a:ext cx="10972800" cy="2286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Revelation 17:18</a:t>
            </a:r>
            <a:endParaRPr lang="en-US" sz="4000" kern="1200" dirty="0">
              <a:solidFill>
                <a:schemeClr val="tx2"/>
              </a:solidFill>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The woman whom you saw is the great </a:t>
            </a:r>
            <a:r>
              <a:rPr lang="en-US" sz="3600" b="1" u="sng" dirty="0">
                <a:solidFill>
                  <a:srgbClr val="FFFFCC"/>
                </a:solidFill>
                <a:effectLst>
                  <a:outerShdw blurRad="38100" dist="38100" dir="2700000" algn="tl">
                    <a:srgbClr val="000000">
                      <a:alpha val="43137"/>
                    </a:srgbClr>
                  </a:outerShdw>
                </a:effectLst>
              </a:rPr>
              <a:t>city</a:t>
            </a:r>
            <a:r>
              <a:rPr lang="en-US" sz="3600" dirty="0">
                <a:effectLst>
                  <a:outerShdw blurRad="38100" dist="38100" dir="2700000" algn="tl">
                    <a:srgbClr val="000000">
                      <a:alpha val="43137"/>
                    </a:srgbClr>
                  </a:outerShdw>
                </a:effectLst>
              </a:rPr>
              <a:t>, which reigns over the kings of the earth.</a:t>
            </a:r>
          </a:p>
        </p:txBody>
      </p:sp>
      <p:pic>
        <p:nvPicPr>
          <p:cNvPr id="4" name="Picture 3">
            <a:extLst>
              <a:ext uri="{FF2B5EF4-FFF2-40B4-BE49-F238E27FC236}">
                <a16:creationId xmlns:a16="http://schemas.microsoft.com/office/drawing/2014/main" id="{7D350CD4-2403-436D-AC63-691A03A0E821}"/>
              </a:ext>
            </a:extLst>
          </p:cNvPr>
          <p:cNvPicPr>
            <a:picLocks noChangeAspect="1"/>
          </p:cNvPicPr>
          <p:nvPr/>
        </p:nvPicPr>
        <p:blipFill>
          <a:blip r:embed="rId3"/>
          <a:stretch>
            <a:fillRect/>
          </a:stretch>
        </p:blipFill>
        <p:spPr>
          <a:xfrm rot="21041256">
            <a:off x="5152931" y="2575942"/>
            <a:ext cx="188613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26607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A5913E-7A25-44AD-8A4A-92C6BB3BDC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0"/>
            <a:ext cx="10972800" cy="32766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Revelation 18:10</a:t>
            </a:r>
            <a:endParaRPr lang="en-US" sz="4000" kern="1200" dirty="0">
              <a:solidFill>
                <a:schemeClr val="tx2"/>
              </a:solidFill>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standing at a distance because of the fear of her torment, saying, ‘Woe, woe, the great </a:t>
            </a:r>
            <a:r>
              <a:rPr lang="en-US" sz="3600" b="1" u="sng" dirty="0">
                <a:solidFill>
                  <a:srgbClr val="FFFFCC"/>
                </a:solidFill>
                <a:effectLst>
                  <a:outerShdw blurRad="38100" dist="38100" dir="2700000" algn="tl">
                    <a:srgbClr val="000000">
                      <a:alpha val="43137"/>
                    </a:srgbClr>
                  </a:outerShdw>
                </a:effectLst>
              </a:rPr>
              <a:t>city</a:t>
            </a:r>
            <a:r>
              <a:rPr lang="en-US" sz="3600" dirty="0">
                <a:effectLst>
                  <a:outerShdw blurRad="38100" dist="38100" dir="2700000" algn="tl">
                    <a:srgbClr val="000000">
                      <a:alpha val="43137"/>
                    </a:srgbClr>
                  </a:outerShdw>
                </a:effectLst>
              </a:rPr>
              <a:t>, Babylon, the strong city! For in one hour your judgment has come.’”</a:t>
            </a:r>
          </a:p>
        </p:txBody>
      </p:sp>
      <p:pic>
        <p:nvPicPr>
          <p:cNvPr id="7" name="Picture 6">
            <a:extLst>
              <a:ext uri="{FF2B5EF4-FFF2-40B4-BE49-F238E27FC236}">
                <a16:creationId xmlns:a16="http://schemas.microsoft.com/office/drawing/2014/main" id="{791F0851-A15D-464C-A2DA-6FE25A6637F9}"/>
              </a:ext>
            </a:extLst>
          </p:cNvPr>
          <p:cNvPicPr>
            <a:picLocks noChangeAspect="1"/>
          </p:cNvPicPr>
          <p:nvPr/>
        </p:nvPicPr>
        <p:blipFill>
          <a:blip r:embed="rId3"/>
          <a:stretch>
            <a:fillRect/>
          </a:stretch>
        </p:blipFill>
        <p:spPr>
          <a:xfrm rot="21041256">
            <a:off x="5152931" y="2575942"/>
            <a:ext cx="188613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159142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3505200" y="228600"/>
            <a:ext cx="5181600" cy="914400"/>
          </a:xfrm>
        </p:spPr>
        <p:txBody>
          <a:bodyPr/>
          <a:lstStyle/>
          <a:p>
            <a:pPr algn="ctr">
              <a:spcAft>
                <a:spcPts val="600"/>
              </a:spcAft>
            </a:pPr>
            <a:r>
              <a:rPr lang="en-US" altLang="en-US" sz="3600" dirty="0">
                <a:solidFill>
                  <a:srgbClr val="00FFFF"/>
                </a:solidFill>
                <a:effectLst>
                  <a:outerShdw blurRad="38100" dist="38100" dir="2700000" algn="tl">
                    <a:srgbClr val="000000">
                      <a:alpha val="43137"/>
                    </a:srgbClr>
                  </a:outerShdw>
                </a:effectLst>
                <a:cs typeface="Times New Roman" panose="02020603050405020304" pitchFamily="18" charset="0"/>
              </a:rPr>
              <a:t>Bullinger</a:t>
            </a:r>
            <a:b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br>
            <a:r>
              <a:rPr lang="en-US" sz="2000" i="1" dirty="0">
                <a:solidFill>
                  <a:schemeClr val="tx1"/>
                </a:solidFill>
                <a:effectLst>
                  <a:outerShdw blurRad="38100" dist="38100" dir="2700000" algn="tl">
                    <a:srgbClr val="000000">
                      <a:alpha val="43137"/>
                    </a:srgbClr>
                  </a:outerShdw>
                </a:effectLst>
                <a:cs typeface="Times New Roman" panose="02020603050405020304" pitchFamily="18" charset="0"/>
              </a:rPr>
              <a:t>The Apocalypse or “The Day of the Lord”</a:t>
            </a:r>
            <a:r>
              <a:rPr lang="en-US" altLang="en-US" sz="2000" dirty="0">
                <a:solidFill>
                  <a:schemeClr val="tx1"/>
                </a:solidFill>
                <a:effectLst>
                  <a:outerShdw blurRad="38100" dist="38100" dir="2700000" algn="tl">
                    <a:srgbClr val="000000">
                      <a:alpha val="43137"/>
                    </a:srgbClr>
                  </a:outerShdw>
                </a:effectLst>
                <a:cs typeface="Times New Roman" panose="02020603050405020304" pitchFamily="18" charset="0"/>
              </a:rPr>
              <a:t>, 509</a:t>
            </a:r>
            <a:endParaRPr lang="en-US" altLang="en-US" sz="2000" dirty="0">
              <a:solidFill>
                <a:schemeClr val="tx1"/>
              </a:solidFill>
              <a:effectLst>
                <a:outerShdw blurRad="38100" dist="38100" dir="2700000" algn="tl">
                  <a:srgbClr val="000000">
                    <a:alpha val="43137"/>
                  </a:srgbClr>
                </a:outerShdw>
              </a:effectLst>
            </a:endParaRP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609600" y="1371600"/>
            <a:ext cx="10972800" cy="4343400"/>
          </a:xfrm>
        </p:spPr>
        <p:txBody>
          <a:bodyPr/>
          <a:lstStyle/>
          <a:p>
            <a:pPr marL="0" indent="0" algn="just">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dirty="0">
                <a:effectLst>
                  <a:outerShdw blurRad="38100" dist="38100" dir="2700000" algn="tl">
                    <a:srgbClr val="000000">
                      <a:alpha val="43137"/>
                    </a:srgbClr>
                  </a:outerShdw>
                </a:effectLst>
              </a:rPr>
              <a:t>It is indeed surprising how any mistake could have been made in the identification of this woman. For the Holy Spirit first shows us her very name upon her forehead. Then, in verse 18, He tells us as plainly as words can tell anything, that ‘the woman which thou </a:t>
            </a:r>
            <a:r>
              <a:rPr lang="en-US" dirty="0" err="1">
                <a:effectLst>
                  <a:outerShdw blurRad="38100" dist="38100" dir="2700000" algn="tl">
                    <a:srgbClr val="000000">
                      <a:alpha val="43137"/>
                    </a:srgbClr>
                  </a:outerShdw>
                </a:effectLst>
              </a:rPr>
              <a:t>sawest</a:t>
            </a:r>
            <a:r>
              <a:rPr lang="en-US" dirty="0">
                <a:effectLst>
                  <a:outerShdw blurRad="38100" dist="38100" dir="2700000" algn="tl">
                    <a:srgbClr val="000000">
                      <a:alpha val="43137"/>
                    </a:srgbClr>
                  </a:outerShdw>
                </a:effectLst>
              </a:rPr>
              <a:t> is that great city, which </a:t>
            </a:r>
            <a:r>
              <a:rPr lang="en-US" dirty="0" err="1">
                <a:effectLst>
                  <a:outerShdw blurRad="38100" dist="38100" dir="2700000" algn="tl">
                    <a:srgbClr val="000000">
                      <a:alpha val="43137"/>
                    </a:srgbClr>
                  </a:outerShdw>
                </a:effectLst>
              </a:rPr>
              <a:t>reignest</a:t>
            </a:r>
            <a:r>
              <a:rPr lang="en-US" dirty="0">
                <a:effectLst>
                  <a:outerShdw blurRad="38100" dist="38100" dir="2700000" algn="tl">
                    <a:srgbClr val="000000">
                      <a:alpha val="43137"/>
                    </a:srgbClr>
                  </a:outerShdw>
                </a:effectLst>
              </a:rPr>
              <a:t> over the kings of the earth’, and chap. xvi. 19, as well as xvii. 5, identifies this city with Babylon. </a:t>
            </a:r>
            <a:r>
              <a:rPr lang="en-US" b="1" u="sng" dirty="0">
                <a:solidFill>
                  <a:srgbClr val="FFFFCC"/>
                </a:solidFill>
                <a:effectLst>
                  <a:outerShdw blurRad="38100" dist="38100" dir="2700000" algn="tl">
                    <a:srgbClr val="000000">
                      <a:alpha val="43137"/>
                    </a:srgbClr>
                  </a:outerShdw>
                </a:effectLst>
              </a:rPr>
              <a:t>God says it is a ‘city.’ He does not say </a:t>
            </a:r>
            <a:r>
              <a:rPr lang="en-US" b="1" i="1" u="sng" dirty="0">
                <a:solidFill>
                  <a:srgbClr val="FFFFCC"/>
                </a:solidFill>
                <a:effectLst>
                  <a:outerShdw blurRad="38100" dist="38100" dir="2700000" algn="tl">
                    <a:srgbClr val="000000">
                      <a:alpha val="43137"/>
                    </a:srgbClr>
                  </a:outerShdw>
                </a:effectLst>
              </a:rPr>
              <a:t>a system</a:t>
            </a:r>
            <a:r>
              <a:rPr lang="en-US" b="1" u="sng" dirty="0">
                <a:solidFill>
                  <a:srgbClr val="FFFFCC"/>
                </a:solidFill>
                <a:effectLst>
                  <a:outerShdw blurRad="38100" dist="38100" dir="2700000" algn="tl">
                    <a:srgbClr val="000000">
                      <a:alpha val="43137"/>
                    </a:srgbClr>
                  </a:outerShdw>
                </a:effectLst>
              </a:rPr>
              <a:t> or </a:t>
            </a:r>
            <a:r>
              <a:rPr lang="en-US" b="1" i="1" u="sng" dirty="0">
                <a:solidFill>
                  <a:srgbClr val="FFFFCC"/>
                </a:solidFill>
                <a:effectLst>
                  <a:outerShdw blurRad="38100" dist="38100" dir="2700000" algn="tl">
                    <a:srgbClr val="000000">
                      <a:alpha val="43137"/>
                    </a:srgbClr>
                  </a:outerShdw>
                </a:effectLst>
              </a:rPr>
              <a:t>a religion</a:t>
            </a:r>
            <a:r>
              <a:rPr lang="en-US" b="1" u="sng" dirty="0">
                <a:solidFill>
                  <a:srgbClr val="FFFFCC"/>
                </a:solidFill>
                <a:effectLst>
                  <a:outerShdw blurRad="38100" dist="38100" dir="2700000" algn="tl">
                    <a:srgbClr val="000000">
                      <a:alpha val="43137"/>
                    </a:srgbClr>
                  </a:outerShdw>
                </a:effectLst>
              </a:rPr>
              <a:t>, but a ‘CITY</a:t>
            </a:r>
            <a:r>
              <a:rPr lang="en-US" altLang="en-US" b="1" dirty="0">
                <a:solidFill>
                  <a:srgbClr val="FFFFCC"/>
                </a:solidFill>
                <a:effectLst>
                  <a:outerShdw blurRad="38100" dist="38100" dir="2700000" algn="tl">
                    <a:srgbClr val="000000">
                      <a:alpha val="43137"/>
                    </a:srgbClr>
                  </a:outerShdw>
                </a:effectLst>
                <a:cs typeface="Times New Roman" panose="02020603050405020304" pitchFamily="18" charset="0"/>
              </a:rPr>
              <a:t>.’</a:t>
            </a:r>
            <a:r>
              <a:rPr lang="en-US" altLang="en-US" b="1" dirty="0">
                <a:effectLst>
                  <a:outerShdw blurRad="38100" dist="38100" dir="2700000" algn="tl">
                    <a:srgbClr val="000000">
                      <a:alpha val="43137"/>
                    </a:srgbClr>
                  </a:outerShdw>
                </a:effectLst>
                <a:cs typeface="Times New Roman" panose="02020603050405020304" pitchFamily="18" charset="0"/>
              </a:rPr>
              <a:t>”</a:t>
            </a:r>
            <a:r>
              <a:rPr lang="en-US" altLang="en-US"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3299359017"/>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1" y="521095"/>
            <a:ext cx="8762999" cy="5815810"/>
          </a:xfrm>
          <a:prstGeom prst="rect">
            <a:avLst/>
          </a:prstGeom>
          <a:ln>
            <a:solidFill>
              <a:srgbClr val="FFFFCC"/>
            </a:solidFill>
          </a:ln>
        </p:spPr>
      </p:pic>
    </p:spTree>
    <p:extLst>
      <p:ext uri="{BB962C8B-B14F-4D97-AF65-F5344CB8AC3E}">
        <p14:creationId xmlns:p14="http://schemas.microsoft.com/office/powerpoint/2010/main" val="12663396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713313-85DA-4056-A25B-D0F5BC81E8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54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2:6-7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05200"/>
            <a:ext cx="1456069" cy="1371600"/>
          </a:xfrm>
          <a:prstGeom prst="rect">
            <a:avLst/>
          </a:prstGeom>
        </p:spPr>
      </p:pic>
    </p:spTree>
    <p:extLst>
      <p:ext uri="{BB962C8B-B14F-4D97-AF65-F5344CB8AC3E}">
        <p14:creationId xmlns:p14="http://schemas.microsoft.com/office/powerpoint/2010/main" val="2239879624"/>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hess boa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 y="237239"/>
            <a:ext cx="10210800" cy="6383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65703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A5A34-366F-4694-9ECF-ABC2BDF1A2DF}"/>
              </a:ext>
            </a:extLst>
          </p:cNvPr>
          <p:cNvPicPr>
            <a:picLocks noChangeAspect="1"/>
          </p:cNvPicPr>
          <p:nvPr/>
        </p:nvPicPr>
        <p:blipFill rotWithShape="1">
          <a:blip r:embed="rId2"/>
          <a:srcRect l="1488" t="3488" r="2403" b="2325"/>
          <a:stretch/>
        </p:blipFill>
        <p:spPr>
          <a:xfrm>
            <a:off x="1828800" y="137160"/>
            <a:ext cx="85344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219970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7380B6-73B0-4E4A-BCCB-6163E6954C6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21507" name="Rectangle 3"/>
          <p:cNvSpPr>
            <a:spLocks noGrp="1" noChangeArrowheads="1"/>
          </p:cNvSpPr>
          <p:nvPr>
            <p:ph type="body" idx="1"/>
          </p:nvPr>
        </p:nvSpPr>
        <p:spPr>
          <a:xfrm>
            <a:off x="609600" y="0"/>
            <a:ext cx="10972800" cy="3048000"/>
          </a:xfrm>
        </p:spPr>
        <p:txBody>
          <a:bodyPr/>
          <a:lstStyle/>
          <a:p>
            <a:pPr marL="0" indent="0" algn="ctr" eaLnBrk="1" hangingPunct="1">
              <a:spcBef>
                <a:spcPts val="0"/>
              </a:spcBef>
              <a:spcAft>
                <a:spcPts val="1200"/>
              </a:spcAft>
              <a:buClr>
                <a:srgbClr val="FFFFFF"/>
              </a:buClr>
              <a:buNone/>
              <a:defRPr/>
            </a:pPr>
            <a:r>
              <a:rPr lang="en-US" sz="4000" kern="1200" dirty="0">
                <a:solidFill>
                  <a:srgbClr val="00FFFF"/>
                </a:solidFill>
                <a:effectLst>
                  <a:outerShdw blurRad="38100" dist="38100" dir="2700000" algn="tl">
                    <a:srgbClr val="000000"/>
                  </a:outerShdw>
                </a:effectLst>
                <a:cs typeface="Arial" panose="020B0604020202020204" pitchFamily="34" charset="0"/>
              </a:rPr>
              <a:t>2 Thessalonians 2:3, 7 </a:t>
            </a:r>
          </a:p>
          <a:p>
            <a:pPr marL="0" indent="0" algn="just" eaLnBrk="1" hangingPunct="1">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the man of lawlessness is revealed</a:t>
            </a:r>
            <a:r>
              <a:rPr lang="en-US" sz="3600" dirty="0">
                <a:effectLst>
                  <a:outerShdw blurRad="38100" dist="38100" dir="2700000" algn="tl">
                    <a:srgbClr val="000000">
                      <a:alpha val="43137"/>
                    </a:srgbClr>
                  </a:outerShdw>
                </a:effectLst>
              </a:rPr>
              <a:t>, the son of destruction…For </a:t>
            </a:r>
            <a:r>
              <a:rPr lang="en-US" sz="3600" b="1" u="sng" dirty="0">
                <a:solidFill>
                  <a:srgbClr val="FFFFCC"/>
                </a:solidFill>
                <a:effectLst>
                  <a:outerShdw blurRad="38100" dist="38100" dir="2700000" algn="tl">
                    <a:srgbClr val="000000">
                      <a:alpha val="43137"/>
                    </a:srgbClr>
                  </a:outerShdw>
                </a:effectLst>
              </a:rPr>
              <a:t>the mystery of lawlessness is already at work</a:t>
            </a:r>
            <a:r>
              <a:rPr lang="en-US" sz="3600" dirty="0">
                <a:effectLst>
                  <a:outerShdw blurRad="38100" dist="38100" dir="2700000" algn="tl">
                    <a:srgbClr val="000000">
                      <a:alpha val="43137"/>
                    </a:srgbClr>
                  </a:outerShdw>
                </a:effectLst>
              </a:rPr>
              <a:t>; only he who now restrains </a:t>
            </a:r>
            <a:r>
              <a:rPr lang="en-US" sz="3600" i="1" dirty="0">
                <a:effectLst>
                  <a:outerShdw blurRad="38100" dist="38100" dir="2700000" algn="tl">
                    <a:srgbClr val="000000">
                      <a:alpha val="43137"/>
                    </a:srgbClr>
                  </a:outerShdw>
                </a:effectLst>
              </a:rPr>
              <a:t>will do so</a:t>
            </a:r>
            <a:r>
              <a:rPr lang="en-US" sz="3600" dirty="0">
                <a:effectLst>
                  <a:outerShdw blurRad="38100" dist="38100" dir="2700000" algn="tl">
                    <a:srgbClr val="000000">
                      <a:alpha val="43137"/>
                    </a:srgbClr>
                  </a:outerShdw>
                </a:effectLst>
              </a:rPr>
              <a:t> until he is taken out of the way.”</a:t>
            </a:r>
          </a:p>
        </p:txBody>
      </p:sp>
      <p:pic>
        <p:nvPicPr>
          <p:cNvPr id="5" name="Picture 8">
            <a:extLst>
              <a:ext uri="{FF2B5EF4-FFF2-40B4-BE49-F238E27FC236}">
                <a16:creationId xmlns:a16="http://schemas.microsoft.com/office/drawing/2014/main" id="{76CF6D4D-0954-40AC-A011-FA7B796B30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Tree>
    <p:extLst>
      <p:ext uri="{BB962C8B-B14F-4D97-AF65-F5344CB8AC3E}">
        <p14:creationId xmlns:p14="http://schemas.microsoft.com/office/powerpoint/2010/main" val="2081139018"/>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EBB729-F8BC-42AF-AC9A-4B2AC647341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pic>
        <p:nvPicPr>
          <p:cNvPr id="6" name="Picture 8">
            <a:extLst>
              <a:ext uri="{FF2B5EF4-FFF2-40B4-BE49-F238E27FC236}">
                <a16:creationId xmlns:a16="http://schemas.microsoft.com/office/drawing/2014/main" id="{95DD8DB8-12CD-4684-8E5F-35BB1CFB51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
        <p:nvSpPr>
          <p:cNvPr id="21507" name="Rectangle 3"/>
          <p:cNvSpPr>
            <a:spLocks noGrp="1" noChangeArrowheads="1"/>
          </p:cNvSpPr>
          <p:nvPr>
            <p:ph type="body" idx="1"/>
          </p:nvPr>
        </p:nvSpPr>
        <p:spPr>
          <a:xfrm>
            <a:off x="609600" y="0"/>
            <a:ext cx="10972800" cy="3048000"/>
          </a:xfrm>
        </p:spPr>
        <p:txBody>
          <a:bodyPr/>
          <a:lstStyle/>
          <a:p>
            <a:pPr marL="0" indent="0" algn="ctr" defTabSz="685800">
              <a:spcBef>
                <a:spcPct val="0"/>
              </a:spcBef>
              <a:spcAft>
                <a:spcPts val="1200"/>
              </a:spcAft>
              <a:buClr>
                <a:schemeClr val="tx1"/>
              </a:buClr>
              <a:buNone/>
              <a:defRPr/>
            </a:pPr>
            <a:r>
              <a:rPr lang="en-US" sz="4000" kern="1200" dirty="0">
                <a:solidFill>
                  <a:srgbClr val="00FFFF"/>
                </a:solidFill>
                <a:ea typeface="+mj-ea"/>
                <a:cs typeface="+mj-cs"/>
              </a:rPr>
              <a:t>1 John 4:3 </a:t>
            </a:r>
          </a:p>
          <a:p>
            <a:pPr marL="0" indent="0" algn="just" eaLnBrk="1" hangingPunct="1">
              <a:spcBef>
                <a:spcPts val="0"/>
              </a:spcBef>
              <a:buNone/>
            </a:pPr>
            <a:r>
              <a:rPr lang="en-US" sz="3600" dirty="0">
                <a:effectLst>
                  <a:outerShdw blurRad="38100" dist="38100" dir="2700000" algn="tl">
                    <a:srgbClr val="000000">
                      <a:alpha val="43137"/>
                    </a:srgbClr>
                  </a:outerShdw>
                </a:effectLst>
              </a:rPr>
              <a:t>“and every spirit that does not confess Jesus is not from God; this is </a:t>
            </a:r>
            <a:r>
              <a:rPr lang="en-US" sz="3600" b="1" u="sng" dirty="0">
                <a:solidFill>
                  <a:srgbClr val="FFFFCC"/>
                </a:solidFill>
                <a:effectLst>
                  <a:outerShdw blurRad="38100" dist="38100" dir="2700000" algn="tl">
                    <a:srgbClr val="000000">
                      <a:alpha val="43137"/>
                    </a:srgbClr>
                  </a:outerShdw>
                </a:effectLst>
              </a:rPr>
              <a:t>the </a:t>
            </a:r>
            <a:r>
              <a:rPr lang="en-US" sz="3600" b="1" i="1" u="sng" dirty="0">
                <a:solidFill>
                  <a:srgbClr val="FFFFCC"/>
                </a:solidFill>
                <a:effectLst>
                  <a:outerShdw blurRad="38100" dist="38100" dir="2700000" algn="tl">
                    <a:srgbClr val="000000">
                      <a:alpha val="43137"/>
                    </a:srgbClr>
                  </a:outerShdw>
                </a:effectLst>
              </a:rPr>
              <a:t>spirit</a:t>
            </a:r>
            <a:r>
              <a:rPr lang="en-US" sz="3600" b="1" u="sng" dirty="0">
                <a:solidFill>
                  <a:srgbClr val="FFFFCC"/>
                </a:solidFill>
                <a:effectLst>
                  <a:outerShdw blurRad="38100" dist="38100" dir="2700000" algn="tl">
                    <a:srgbClr val="000000">
                      <a:alpha val="43137"/>
                    </a:srgbClr>
                  </a:outerShdw>
                </a:effectLst>
              </a:rPr>
              <a:t> of the antichrist</a:t>
            </a:r>
            <a:r>
              <a:rPr lang="en-US" sz="3600" dirty="0">
                <a:effectLst>
                  <a:outerShdw blurRad="38100" dist="38100" dir="2700000" algn="tl">
                    <a:srgbClr val="000000">
                      <a:alpha val="43137"/>
                    </a:srgbClr>
                  </a:outerShdw>
                </a:effectLst>
              </a:rPr>
              <a:t>, of which you have heard that it is coming, </a:t>
            </a:r>
            <a:r>
              <a:rPr lang="en-US" sz="3600" b="1" u="sng" dirty="0">
                <a:solidFill>
                  <a:srgbClr val="FFFFCC"/>
                </a:solidFill>
                <a:effectLst>
                  <a:outerShdw blurRad="38100" dist="38100" dir="2700000" algn="tl">
                    <a:srgbClr val="000000">
                      <a:alpha val="43137"/>
                    </a:srgbClr>
                  </a:outerShdw>
                </a:effectLst>
              </a:rPr>
              <a:t>and now it is already in the world</a:t>
            </a:r>
            <a:r>
              <a:rPr 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552210382"/>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title"/>
          </p:nvPr>
        </p:nvSpPr>
        <p:spPr>
          <a:xfrm>
            <a:off x="4267200" y="228600"/>
            <a:ext cx="3657600" cy="11430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David Rockefeller</a:t>
            </a:r>
            <a:br>
              <a:rPr lang="en-US" sz="3200" dirty="0">
                <a:effectLst>
                  <a:outerShdw blurRad="38100" dist="38100" dir="2700000" algn="tl">
                    <a:srgbClr val="000000">
                      <a:alpha val="43137"/>
                    </a:srgbClr>
                  </a:outerShdw>
                </a:effectLst>
              </a:rPr>
            </a:br>
            <a:r>
              <a:rPr lang="en-US" sz="2000" dirty="0">
                <a:solidFill>
                  <a:schemeClr val="tx1"/>
                </a:solidFill>
                <a:effectLst>
                  <a:outerShdw blurRad="38100" dist="38100" dir="2700000" algn="tl">
                    <a:srgbClr val="000000">
                      <a:alpha val="43137"/>
                    </a:srgbClr>
                  </a:outerShdw>
                </a:effectLst>
              </a:rPr>
              <a:t>cited in Memoirs, page 405.</a:t>
            </a:r>
          </a:p>
        </p:txBody>
      </p:sp>
      <p:sp>
        <p:nvSpPr>
          <p:cNvPr id="24579" name="Rectangle 7"/>
          <p:cNvSpPr>
            <a:spLocks noGrp="1" noChangeArrowheads="1"/>
          </p:cNvSpPr>
          <p:nvPr>
            <p:ph type="body" idx="1"/>
          </p:nvPr>
        </p:nvSpPr>
        <p:spPr>
          <a:xfrm>
            <a:off x="601133" y="1371600"/>
            <a:ext cx="10981267" cy="5257800"/>
          </a:xfrm>
        </p:spPr>
        <p:txBody>
          <a:bodyPr/>
          <a:lstStyle/>
          <a:p>
            <a:pPr marL="0" indent="0" algn="just" eaLnBrk="1" hangingPunct="1">
              <a:buNone/>
            </a:pPr>
            <a:r>
              <a:rPr lang="en-US" dirty="0">
                <a:effectLst>
                  <a:outerShdw blurRad="38100" dist="38100" dir="2700000" algn="tl">
                    <a:srgbClr val="000000">
                      <a:alpha val="43137"/>
                    </a:srgbClr>
                  </a:outerShdw>
                </a:effectLst>
              </a:rPr>
              <a:t>“For more than a century ideological extremists…have seized upon well-publicized incidents…to attack the Rockefeller family for the inordinate influence they claim we wield over American political and economic institutions. Some even believe we are part of a secret cabal working against the best interests of the United States, characterizing my family and me as 'internationalists' and of conspiring with others around the world to build a more integrated global political and economic structure--one world, if you will. </a:t>
            </a:r>
            <a:r>
              <a:rPr lang="en-US" b="1" i="1" u="sng" kern="1200" dirty="0">
                <a:solidFill>
                  <a:srgbClr val="FFFFCC"/>
                </a:solidFill>
                <a:effectLst>
                  <a:outerShdw blurRad="38100" dist="38100" dir="2700000" algn="tl">
                    <a:srgbClr val="000000">
                      <a:alpha val="43137"/>
                    </a:srgbClr>
                  </a:outerShdw>
                </a:effectLst>
              </a:rPr>
              <a:t>If that's the charge, I stand guilty, and I am proud of it.</a:t>
            </a:r>
            <a:r>
              <a:rPr lang="en-US" b="1" i="1" kern="1200" dirty="0">
                <a:solidFill>
                  <a:srgbClr val="FFFFCC"/>
                </a:solidFill>
                <a:effectLst>
                  <a:outerShdw blurRad="38100" dist="38100" dir="2700000" algn="tl">
                    <a:srgbClr val="000000">
                      <a:alpha val="43137"/>
                    </a:srgbClr>
                  </a:outerShdw>
                </a:effectLst>
              </a:rPr>
              <a:t>” </a:t>
            </a:r>
            <a:endParaRPr lang="en-US" sz="2800" i="1" dirty="0">
              <a:effectLst>
                <a:outerShdw blurRad="38100" dist="38100" dir="2700000" algn="tl">
                  <a:srgbClr val="000000">
                    <a:alpha val="43137"/>
                  </a:srgbClr>
                </a:outerShdw>
              </a:effectLst>
            </a:endParaRPr>
          </a:p>
        </p:txBody>
      </p:sp>
      <p:pic>
        <p:nvPicPr>
          <p:cNvPr id="24580" name="Picture 2" descr="https://encrypted-tbn1.gstatic.com/images?q=tbn:ANd9GcTlPp9g83NSOO7RJTwWEIDB6jwwUEuM-mYnM4Hkxd6VNO2XTuVZ4Q"/>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0399" y="76200"/>
            <a:ext cx="882650" cy="990600"/>
          </a:xfrm>
          <a:prstGeom prst="rect">
            <a:avLst/>
          </a:prstGeom>
          <a:noFill/>
          <a:ln w="9525">
            <a:noFill/>
            <a:miter lim="800000"/>
            <a:headEnd/>
            <a:tailEnd/>
          </a:ln>
        </p:spPr>
      </p:pic>
    </p:spTree>
    <p:extLst>
      <p:ext uri="{BB962C8B-B14F-4D97-AF65-F5344CB8AC3E}">
        <p14:creationId xmlns:p14="http://schemas.microsoft.com/office/powerpoint/2010/main" val="79523603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p:nvPr>
        </p:nvSpPr>
        <p:spPr>
          <a:xfrm>
            <a:off x="2781300" y="152400"/>
            <a:ext cx="6629400" cy="1295400"/>
          </a:xfrm>
        </p:spPr>
        <p:txBody>
          <a:bodyPr/>
          <a:lstStyle/>
          <a:p>
            <a:pPr algn="ctr" eaLnBrk="1" hangingPunct="1">
              <a:lnSpc>
                <a:spcPct val="100000"/>
              </a:lnSpc>
            </a:pPr>
            <a:r>
              <a:rPr lang="en-US" altLang="en-US" sz="3600" dirty="0">
                <a:solidFill>
                  <a:srgbClr val="00FFFF"/>
                </a:solidFill>
              </a:rPr>
              <a:t>Henry Steele Commager</a:t>
            </a:r>
            <a:br>
              <a:rPr lang="en-US" altLang="en-US" sz="3600" dirty="0">
                <a:solidFill>
                  <a:srgbClr val="00FFFF"/>
                </a:solidFill>
              </a:rPr>
            </a:br>
            <a:r>
              <a:rPr lang="en-US" altLang="en-US" sz="2000" dirty="0">
                <a:solidFill>
                  <a:schemeClr val="tx1"/>
                </a:solidFill>
              </a:rPr>
              <a:t>cited in The New World Order, page 147</a:t>
            </a:r>
            <a:endParaRPr lang="en-US" altLang="en-US" sz="3600" dirty="0">
              <a:solidFill>
                <a:schemeClr val="tx1"/>
              </a:solidFill>
            </a:endParaRPr>
          </a:p>
        </p:txBody>
      </p:sp>
      <p:sp>
        <p:nvSpPr>
          <p:cNvPr id="9" name="Rectangle 7"/>
          <p:cNvSpPr txBox="1">
            <a:spLocks noChangeArrowheads="1"/>
          </p:cNvSpPr>
          <p:nvPr/>
        </p:nvSpPr>
        <p:spPr bwMode="auto">
          <a:xfrm>
            <a:off x="3581400" y="1524000"/>
            <a:ext cx="7979569"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mn-lt"/>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mn-lt"/>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mn-lt"/>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mn-lt"/>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mn-lt"/>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just" eaLnBrk="1" hangingPunct="1">
              <a:buClr>
                <a:srgbClr val="FFFFFF"/>
              </a:buClr>
              <a:buNone/>
            </a:pPr>
            <a:r>
              <a:rPr lang="en-US" sz="3600" i="1" kern="0" dirty="0">
                <a:solidFill>
                  <a:srgbClr val="FFFFFF"/>
                </a:solidFill>
                <a:latin typeface="Calibri" panose="020F0502020204030204" pitchFamily="34" charset="0"/>
              </a:rPr>
              <a:t>“The inescapable fact, traumatized by the energy crisis, the population crisis, armaments race, and so forth, is that </a:t>
            </a:r>
            <a:r>
              <a:rPr lang="en-US" sz="3600" b="1" i="1" u="sng" dirty="0">
                <a:solidFill>
                  <a:srgbClr val="FFFFCC"/>
                </a:solidFill>
                <a:latin typeface="Calibri" panose="020F0502020204030204" pitchFamily="34" charset="0"/>
              </a:rPr>
              <a:t>nationalism</a:t>
            </a:r>
            <a:r>
              <a:rPr lang="en-US" sz="3600" i="1" kern="0" dirty="0">
                <a:solidFill>
                  <a:srgbClr val="FFFFFF"/>
                </a:solidFill>
                <a:latin typeface="Calibri" panose="020F0502020204030204" pitchFamily="34" charset="0"/>
              </a:rPr>
              <a:t> as we have noted in the 19</a:t>
            </a:r>
            <a:r>
              <a:rPr lang="en-US" sz="3600" i="1" kern="0" baseline="30000" dirty="0">
                <a:solidFill>
                  <a:srgbClr val="FFFFFF"/>
                </a:solidFill>
                <a:latin typeface="Calibri" panose="020F0502020204030204" pitchFamily="34" charset="0"/>
              </a:rPr>
              <a:t>th</a:t>
            </a:r>
            <a:r>
              <a:rPr lang="en-US" sz="3600" i="1" kern="0" dirty="0">
                <a:solidFill>
                  <a:srgbClr val="FFFFFF"/>
                </a:solidFill>
                <a:latin typeface="Calibri" panose="020F0502020204030204" pitchFamily="34" charset="0"/>
              </a:rPr>
              <a:t> and much of the 20</a:t>
            </a:r>
            <a:r>
              <a:rPr lang="en-US" sz="3600" i="1" kern="0" baseline="30000" dirty="0">
                <a:solidFill>
                  <a:srgbClr val="FFFFFF"/>
                </a:solidFill>
                <a:latin typeface="Calibri" panose="020F0502020204030204" pitchFamily="34" charset="0"/>
              </a:rPr>
              <a:t>th</a:t>
            </a:r>
            <a:r>
              <a:rPr lang="en-US" sz="3600" i="1" kern="0" dirty="0">
                <a:solidFill>
                  <a:srgbClr val="FFFFFF"/>
                </a:solidFill>
                <a:latin typeface="Calibri" panose="020F0502020204030204" pitchFamily="34" charset="0"/>
              </a:rPr>
              <a:t> century is as much of an </a:t>
            </a:r>
            <a:r>
              <a:rPr lang="en-US" sz="3600" b="1" i="1" u="sng" dirty="0">
                <a:solidFill>
                  <a:srgbClr val="FFFFCC"/>
                </a:solidFill>
                <a:latin typeface="Calibri" panose="020F0502020204030204" pitchFamily="34" charset="0"/>
              </a:rPr>
              <a:t>anachronism</a:t>
            </a:r>
            <a:r>
              <a:rPr lang="en-US" sz="3600" i="1" kern="0" dirty="0">
                <a:solidFill>
                  <a:srgbClr val="FFFFFF"/>
                </a:solidFill>
                <a:latin typeface="Calibri" panose="020F0502020204030204" pitchFamily="34" charset="0"/>
              </a:rPr>
              <a:t> today as with States Rights when Calhoun preached it and Jefferson Davis fought for it</a:t>
            </a:r>
            <a:r>
              <a:rPr lang="en-US" sz="3000" i="1" kern="0" dirty="0">
                <a:solidFill>
                  <a:srgbClr val="FFFFFF"/>
                </a:solidFill>
                <a:latin typeface="Calibri" panose="020F0502020204030204" pitchFamily="34" charset="0"/>
              </a:rPr>
              <a:t>.” </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031" y="1752600"/>
            <a:ext cx="2721769" cy="3429000"/>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8522946"/>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p:nvPr>
        </p:nvSpPr>
        <p:spPr>
          <a:xfrm>
            <a:off x="2781300" y="152400"/>
            <a:ext cx="6629400" cy="1295400"/>
          </a:xfrm>
        </p:spPr>
        <p:txBody>
          <a:bodyPr/>
          <a:lstStyle/>
          <a:p>
            <a:pPr algn="ctr" eaLnBrk="1" hangingPunct="1">
              <a:lnSpc>
                <a:spcPct val="100000"/>
              </a:lnSpc>
            </a:pPr>
            <a:r>
              <a:rPr lang="en-US" altLang="en-US" sz="3600" dirty="0">
                <a:solidFill>
                  <a:srgbClr val="00FFFF"/>
                </a:solidFill>
              </a:rPr>
              <a:t>Henry Steele Commager</a:t>
            </a:r>
            <a:br>
              <a:rPr lang="en-US" altLang="en-US" sz="3600" dirty="0">
                <a:solidFill>
                  <a:srgbClr val="00FFFF"/>
                </a:solidFill>
              </a:rPr>
            </a:br>
            <a:r>
              <a:rPr lang="en-US" altLang="en-US" sz="2000" dirty="0">
                <a:solidFill>
                  <a:srgbClr val="00FFFF"/>
                </a:solidFill>
              </a:rPr>
              <a:t>cited in The New World Order, page 147</a:t>
            </a:r>
          </a:p>
        </p:txBody>
      </p:sp>
      <p:sp>
        <p:nvSpPr>
          <p:cNvPr id="9" name="Rectangle 7"/>
          <p:cNvSpPr txBox="1">
            <a:spLocks noChangeArrowheads="1"/>
          </p:cNvSpPr>
          <p:nvPr/>
        </p:nvSpPr>
        <p:spPr bwMode="auto">
          <a:xfrm>
            <a:off x="3581400" y="1524000"/>
            <a:ext cx="7979569"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mn-lt"/>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mn-lt"/>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mn-lt"/>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mn-lt"/>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mn-lt"/>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just" eaLnBrk="1" hangingPunct="1">
              <a:buNone/>
              <a:defRPr/>
            </a:pPr>
            <a:r>
              <a:rPr lang="en-US" altLang="en-US" sz="3600" i="1" kern="0" dirty="0">
                <a:latin typeface="Calibri" panose="020F0502020204030204" pitchFamily="34" charset="0"/>
              </a:rPr>
              <a:t>“Just as we know, or should know, that none of our domestic problems can be solved within the artificial boundaries of the states, so none of our global problems can be solved within the largely artificial boundaries of the nations.”</a:t>
            </a:r>
          </a:p>
        </p:txBody>
      </p:sp>
      <p:pic>
        <p:nvPicPr>
          <p:cNvPr id="5" name="Picture 4">
            <a:extLst>
              <a:ext uri="{FF2B5EF4-FFF2-40B4-BE49-F238E27FC236}">
                <a16:creationId xmlns:a16="http://schemas.microsoft.com/office/drawing/2014/main" id="{0A6FE25F-790D-4BE0-9FAF-93BC997E6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031" y="1752600"/>
            <a:ext cx="2721769" cy="3429000"/>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1979244"/>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048000" y="228600"/>
            <a:ext cx="6096000" cy="1143000"/>
          </a:xfrm>
        </p:spPr>
        <p:txBody>
          <a:bodyPr/>
          <a:lstStyle/>
          <a:p>
            <a:pPr algn="ctr" eaLnBrk="1" hangingPunct="1"/>
            <a:r>
              <a:rPr lang="en-US" sz="4000" dirty="0">
                <a:effectLst>
                  <a:outerShdw blurRad="38100" dist="38100" dir="2700000" algn="tl">
                    <a:srgbClr val="000000">
                      <a:alpha val="43137"/>
                    </a:srgbClr>
                  </a:outerShdw>
                </a:effectLst>
              </a:rPr>
              <a:t>John Lennon</a:t>
            </a:r>
            <a:br>
              <a:rPr lang="en-US" dirty="0"/>
            </a:br>
            <a:r>
              <a:rPr 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Song “Imagine”</a:t>
            </a:r>
          </a:p>
        </p:txBody>
      </p:sp>
      <p:sp>
        <p:nvSpPr>
          <p:cNvPr id="19460" name="Rectangle 3"/>
          <p:cNvSpPr>
            <a:spLocks noGrp="1" noChangeArrowheads="1"/>
          </p:cNvSpPr>
          <p:nvPr>
            <p:ph type="body" idx="1"/>
          </p:nvPr>
        </p:nvSpPr>
        <p:spPr>
          <a:xfrm>
            <a:off x="609600" y="1371600"/>
            <a:ext cx="10972800" cy="1619250"/>
          </a:xfrm>
        </p:spPr>
        <p:txBody>
          <a:bodyPr/>
          <a:lstStyle/>
          <a:p>
            <a:pPr marL="0" indent="0" algn="just" eaLnBrk="1" hangingPunct="1">
              <a:buNone/>
            </a:pPr>
            <a:r>
              <a:rPr lang="en-US" dirty="0"/>
              <a:t>… imagine a time when there will be “</a:t>
            </a:r>
            <a:r>
              <a:rPr lang="en-US" b="1" u="sng" dirty="0">
                <a:solidFill>
                  <a:srgbClr val="FFFFCC"/>
                </a:solidFill>
              </a:rPr>
              <a:t>no countries</a:t>
            </a:r>
            <a:r>
              <a:rPr lang="en-US" dirty="0"/>
              <a:t>,” “no religion,” “no heaven,” “no hell,” “no possessions,” everyone “living for today,” and the world “</a:t>
            </a:r>
            <a:r>
              <a:rPr lang="en-US" b="1" u="sng" dirty="0">
                <a:solidFill>
                  <a:srgbClr val="FFFFCC"/>
                </a:solidFill>
              </a:rPr>
              <a:t>as one</a:t>
            </a:r>
            <a:r>
              <a:rPr lang="en-US" dirty="0"/>
              <a:t>.”</a:t>
            </a:r>
          </a:p>
        </p:txBody>
      </p:sp>
      <p:pic>
        <p:nvPicPr>
          <p:cNvPr id="3" name="Picture 2">
            <a:extLst>
              <a:ext uri="{FF2B5EF4-FFF2-40B4-BE49-F238E27FC236}">
                <a16:creationId xmlns:a16="http://schemas.microsoft.com/office/drawing/2014/main" id="{156EFEBD-97CE-448D-9437-CB56BBF0F2E0}"/>
              </a:ext>
            </a:extLst>
          </p:cNvPr>
          <p:cNvPicPr>
            <a:picLocks noChangeAspect="1"/>
          </p:cNvPicPr>
          <p:nvPr/>
        </p:nvPicPr>
        <p:blipFill>
          <a:blip r:embed="rId2"/>
          <a:stretch>
            <a:fillRect/>
          </a:stretch>
        </p:blipFill>
        <p:spPr>
          <a:xfrm>
            <a:off x="3509010" y="3276600"/>
            <a:ext cx="5173981" cy="3200400"/>
          </a:xfrm>
          <a:prstGeom prst="rect">
            <a:avLst/>
          </a:prstGeom>
        </p:spPr>
      </p:pic>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1" y="2286000"/>
            <a:ext cx="4724400" cy="27432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abandonment (8b)</a:t>
            </a:r>
          </a:p>
          <a:p>
            <a:pPr marL="457200" lvl="1" indent="-452438"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name (9a)</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scattering (9b)</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VI. The Results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8b-9</a:t>
            </a:r>
          </a:p>
        </p:txBody>
      </p:sp>
      <p:pic>
        <p:nvPicPr>
          <p:cNvPr id="8" name="Picture 7">
            <a:extLst>
              <a:ext uri="{FF2B5EF4-FFF2-40B4-BE49-F238E27FC236}">
                <a16:creationId xmlns:a16="http://schemas.microsoft.com/office/drawing/2014/main" id="{AB340545-67E6-4152-97D4-8EA968E631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5319E960-61FA-426B-B031-F84CAF3CA6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874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81765" cy="11430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contrast is from ‘the gate of God’ to ‘the gate of confusion.’ While the people called it Babel, the gate of God, God made a babble of it.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225</a:t>
            </a:r>
          </a:p>
        </p:txBody>
      </p:sp>
      <p:pic>
        <p:nvPicPr>
          <p:cNvPr id="6" name="Picture 5">
            <a:extLst>
              <a:ext uri="{FF2B5EF4-FFF2-40B4-BE49-F238E27FC236}">
                <a16:creationId xmlns:a16="http://schemas.microsoft.com/office/drawing/2014/main" id="{79193844-79D6-417B-8FE9-E04A6F5057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8" name="Picture 7">
            <a:extLst>
              <a:ext uri="{FF2B5EF4-FFF2-40B4-BE49-F238E27FC236}">
                <a16:creationId xmlns:a16="http://schemas.microsoft.com/office/drawing/2014/main" id="{C7777E6C-589A-46EB-8386-1AD42210C6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8">
            <a:extLst>
              <a:ext uri="{FF2B5EF4-FFF2-40B4-BE49-F238E27FC236}">
                <a16:creationId xmlns:a16="http://schemas.microsoft.com/office/drawing/2014/main" id="{9F58E602-684B-4BFE-A5D0-A130E6C317B6}"/>
              </a:ext>
            </a:extLst>
          </p:cNvPr>
          <p:cNvPicPr>
            <a:picLocks noChangeAspect="1"/>
          </p:cNvPicPr>
          <p:nvPr/>
        </p:nvPicPr>
        <p:blipFill>
          <a:blip r:embed="rId5"/>
          <a:stretch>
            <a:fillRect/>
          </a:stretch>
        </p:blipFill>
        <p:spPr>
          <a:xfrm>
            <a:off x="3658107" y="3733800"/>
            <a:ext cx="4875787" cy="2743200"/>
          </a:xfrm>
          <a:prstGeom prst="rect">
            <a:avLst/>
          </a:prstGeom>
        </p:spPr>
      </p:pic>
    </p:spTree>
    <p:extLst>
      <p:ext uri="{BB962C8B-B14F-4D97-AF65-F5344CB8AC3E}">
        <p14:creationId xmlns:p14="http://schemas.microsoft.com/office/powerpoint/2010/main" val="2845730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33400" y="1600200"/>
            <a:ext cx="10866853" cy="4419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“That is, the rebellious people proposed to build a tower that would be a gateway to the gods in heaven, but instead, it became the site of the confusion of languages and man’s ignominious dispersion.”</a:t>
            </a:r>
          </a:p>
        </p:txBody>
      </p:sp>
      <p:sp>
        <p:nvSpPr>
          <p:cNvPr id="4" name="Text Box 5"/>
          <p:cNvSpPr txBox="1">
            <a:spLocks noChangeArrowheads="1"/>
          </p:cNvSpPr>
          <p:nvPr/>
        </p:nvSpPr>
        <p:spPr bwMode="auto">
          <a:xfrm>
            <a:off x="1828800" y="304800"/>
            <a:ext cx="8534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Dr. Jonanathan D. Sarfati</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Jonathan D. Sarfati,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Genesis Account: A Theological, Historical, and Scientific Commentary on Genesis 1‒11</a:t>
            </a:r>
            <a:r>
              <a:rPr lang="en-US" sz="1800" dirty="0">
                <a:effectLst/>
                <a:latin typeface="Calibri" panose="020F0502020204030204" pitchFamily="34" charset="0"/>
                <a:ea typeface="Calibri" panose="020F0502020204030204" pitchFamily="34" charset="0"/>
                <a:cs typeface="Times New Roman" panose="02020603050405020304" pitchFamily="18" charset="0"/>
              </a:rPr>
              <a:t> (Powder Springs, GA: Creation Book Publishers, 2015), 662.</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7" name="Picture 2" descr="Genesis Account By JONATHAN SARFATI">
            <a:extLst>
              <a:ext uri="{FF2B5EF4-FFF2-40B4-BE49-F238E27FC236}">
                <a16:creationId xmlns:a16="http://schemas.microsoft.com/office/drawing/2014/main" id="{876D98B6-BE41-4728-97E5-63B1C74F35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1049" y="76200"/>
            <a:ext cx="737373" cy="1097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reation Conference 2019 - Grace Advance Mid-Atlantic">
            <a:extLst>
              <a:ext uri="{FF2B5EF4-FFF2-40B4-BE49-F238E27FC236}">
                <a16:creationId xmlns:a16="http://schemas.microsoft.com/office/drawing/2014/main" id="{C7F83E82-5FD8-4B4F-A8F4-11B6EFDBD2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4043"/>
            <a:ext cx="783772"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D749746-9E7C-45C7-A842-E354AAD91E6B}"/>
              </a:ext>
            </a:extLst>
          </p:cNvPr>
          <p:cNvPicPr>
            <a:picLocks noChangeAspect="1"/>
          </p:cNvPicPr>
          <p:nvPr/>
        </p:nvPicPr>
        <p:blipFill>
          <a:blip r:embed="rId5"/>
          <a:stretch>
            <a:fillRect/>
          </a:stretch>
        </p:blipFill>
        <p:spPr>
          <a:xfrm>
            <a:off x="3658107" y="3733800"/>
            <a:ext cx="4875787" cy="2743200"/>
          </a:xfrm>
          <a:prstGeom prst="rect">
            <a:avLst/>
          </a:prstGeom>
        </p:spPr>
      </p:pic>
    </p:spTree>
    <p:extLst>
      <p:ext uri="{BB962C8B-B14F-4D97-AF65-F5344CB8AC3E}">
        <p14:creationId xmlns:p14="http://schemas.microsoft.com/office/powerpoint/2010/main" val="3041159188"/>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1" y="2286000"/>
            <a:ext cx="4724400" cy="27432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abandonment (8b)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name (9a)</a:t>
            </a:r>
          </a:p>
          <a:p>
            <a:pPr marL="457200" lvl="1" indent="-452438"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scattering (9b)</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VI. The Results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8b-9</a:t>
            </a:r>
          </a:p>
        </p:txBody>
      </p:sp>
      <p:pic>
        <p:nvPicPr>
          <p:cNvPr id="8" name="Picture 7">
            <a:extLst>
              <a:ext uri="{FF2B5EF4-FFF2-40B4-BE49-F238E27FC236}">
                <a16:creationId xmlns:a16="http://schemas.microsoft.com/office/drawing/2014/main" id="{AB340545-67E6-4152-97D4-8EA968E631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5319E960-61FA-426B-B031-F84CAF3CA6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528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3886200" y="228600"/>
            <a:ext cx="4419600" cy="914400"/>
          </a:xfrm>
        </p:spPr>
        <p:txBody>
          <a:bodyPr/>
          <a:lstStyle/>
          <a:p>
            <a:pPr algn="ctr" eaLnBrk="1" hangingPunct="1"/>
            <a:r>
              <a:rPr lang="en-US" sz="3600" dirty="0">
                <a:effectLst>
                  <a:outerShdw blurRad="38100" dist="38100" dir="2700000" algn="tl">
                    <a:srgbClr val="000000">
                      <a:alpha val="43137"/>
                    </a:srgbClr>
                  </a:outerShdw>
                </a:effectLst>
              </a:rPr>
              <a:t>Genesis 10–11 </a:t>
            </a:r>
            <a:r>
              <a:rPr lang="en-US" sz="2800" dirty="0">
                <a:solidFill>
                  <a:schemeClr val="tx1"/>
                </a:solidFill>
                <a:effectLst>
                  <a:outerShdw blurRad="38100" dist="38100" dir="2700000" algn="tl">
                    <a:srgbClr val="000000">
                      <a:alpha val="43137"/>
                    </a:srgbClr>
                  </a:outerShdw>
                </a:effectLst>
                <a:ea typeface="+mn-ea"/>
                <a:cs typeface="+mn-cs"/>
              </a:rPr>
              <a:t>Questions &amp; Answers</a:t>
            </a:r>
          </a:p>
        </p:txBody>
      </p:sp>
      <p:sp>
        <p:nvSpPr>
          <p:cNvPr id="162819" name="Rectangle 3"/>
          <p:cNvSpPr>
            <a:spLocks noGrp="1" noChangeArrowheads="1"/>
          </p:cNvSpPr>
          <p:nvPr>
            <p:ph type="body" idx="1"/>
          </p:nvPr>
        </p:nvSpPr>
        <p:spPr>
          <a:xfrm>
            <a:off x="914400" y="1371600"/>
            <a:ext cx="9029700" cy="53340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Origin of the nations?</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Dispersal of the nations?</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Corruption of the nations?</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What happened in the days of Peleg? (Gen. 10:25)</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Nimrod’s empire in Shinar? (Gen. 10:10)</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How did Nimrod get to Assyria? (Gen. 10:11-12)</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endParaRPr lang="en-US" dirty="0">
              <a:effectLst>
                <a:outerShdw blurRad="38100" dist="38100" dir="2700000" algn="tl">
                  <a:srgbClr val="000000">
                    <a:alpha val="43137"/>
                  </a:srgbClr>
                </a:outerShdw>
              </a:effectLst>
              <a:ea typeface="+mn-ea"/>
              <a:cs typeface="+mn-cs"/>
            </a:endParaRPr>
          </a:p>
        </p:txBody>
      </p:sp>
      <p:pic>
        <p:nvPicPr>
          <p:cNvPr id="5" name="Picture 4">
            <a:extLst>
              <a:ext uri="{FF2B5EF4-FFF2-40B4-BE49-F238E27FC236}">
                <a16:creationId xmlns:a16="http://schemas.microsoft.com/office/drawing/2014/main" id="{FF0B2BE9-B080-417C-AD70-5F50024FD2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244712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nvPr>
        </p:nvGraphicFramePr>
        <p:xfrm>
          <a:off x="609600" y="182880"/>
          <a:ext cx="10972800" cy="6446520"/>
        </p:xfrm>
        <a:graphic>
          <a:graphicData uri="http://schemas.openxmlformats.org/drawingml/2006/table">
            <a:tbl>
              <a:tblPr firstRow="1" bandRow="1">
                <a:tableStyleId>{073A0DAA-6AF3-43AB-8588-CEC1D06C72B9}</a:tableStyleId>
              </a:tblPr>
              <a:tblGrid>
                <a:gridCol w="2895600">
                  <a:extLst>
                    <a:ext uri="{9D8B030D-6E8A-4147-A177-3AD203B41FA5}">
                      <a16:colId xmlns:a16="http://schemas.microsoft.com/office/drawing/2014/main" val="2807051881"/>
                    </a:ext>
                  </a:extLst>
                </a:gridCol>
                <a:gridCol w="4038600">
                  <a:extLst>
                    <a:ext uri="{9D8B030D-6E8A-4147-A177-3AD203B41FA5}">
                      <a16:colId xmlns:a16="http://schemas.microsoft.com/office/drawing/2014/main" val="416673137"/>
                    </a:ext>
                  </a:extLst>
                </a:gridCol>
                <a:gridCol w="4038600">
                  <a:extLst>
                    <a:ext uri="{9D8B030D-6E8A-4147-A177-3AD203B41FA5}">
                      <a16:colId xmlns:a16="http://schemas.microsoft.com/office/drawing/2014/main" val="3259655191"/>
                    </a:ext>
                  </a:extLst>
                </a:gridCol>
              </a:tblGrid>
              <a:tr h="502920">
                <a:tc gridSpan="3">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Spread of the Mother-Child Cult</a:t>
                      </a:r>
                      <a:endParaRPr lang="en-US" sz="3600" noProof="0" dirty="0">
                        <a:solidFill>
                          <a:schemeClr val="tx2"/>
                        </a:solidFill>
                        <a:latin typeface="Calibri" panose="020F0502020204030204" pitchFamily="34" charset="0"/>
                        <a:ea typeface="+mj-ea"/>
                        <a:cs typeface="+mj-cs"/>
                      </a:endParaRPr>
                    </a:p>
                  </a:txBody>
                  <a:tcPr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extLst>
                  <a:ext uri="{0D108BD9-81ED-4DB2-BD59-A6C34878D82A}">
                    <a16:rowId xmlns:a16="http://schemas.microsoft.com/office/drawing/2014/main" val="1440537022"/>
                  </a:ext>
                </a:extLst>
              </a:tr>
              <a:tr h="50292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600" b="0" i="0" u="none" strike="noStrike" cap="none" normalizeH="0" baseline="0" dirty="0">
                        <a:ln>
                          <a:noFill/>
                        </a:ln>
                        <a:solidFill>
                          <a:srgbClr val="C00000"/>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MOTHER</a:t>
                      </a: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CHILD</a:t>
                      </a:r>
                    </a:p>
                  </a:txBody>
                  <a:tcPr anchor="ctr" horzOverflow="overflow"/>
                </a:tc>
                <a:extLst>
                  <a:ext uri="{0D108BD9-81ED-4DB2-BD59-A6C34878D82A}">
                    <a16:rowId xmlns:a16="http://schemas.microsoft.com/office/drawing/2014/main" val="1459597859"/>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Assyria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Ishtar</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Tammuz</a:t>
                      </a:r>
                    </a:p>
                  </a:txBody>
                  <a:tcPr horzOverflow="overflow"/>
                </a:tc>
                <a:extLst>
                  <a:ext uri="{0D108BD9-81ED-4DB2-BD59-A6C34878D82A}">
                    <a16:rowId xmlns:a16="http://schemas.microsoft.com/office/drawing/2014/main" val="307062353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Phoenicia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Astarte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Baal</a:t>
                      </a:r>
                    </a:p>
                  </a:txBody>
                  <a:tcPr horzOverflow="overflow"/>
                </a:tc>
                <a:extLst>
                  <a:ext uri="{0D108BD9-81ED-4DB2-BD59-A6C34878D82A}">
                    <a16:rowId xmlns:a16="http://schemas.microsoft.com/office/drawing/2014/main" val="9346867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Egypt</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Isis</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Osirus/Horus</a:t>
                      </a:r>
                    </a:p>
                  </a:txBody>
                  <a:tcPr horzOverflow="overflow"/>
                </a:tc>
                <a:extLst>
                  <a:ext uri="{0D108BD9-81ED-4DB2-BD59-A6C34878D82A}">
                    <a16:rowId xmlns:a16="http://schemas.microsoft.com/office/drawing/2014/main" val="2215589415"/>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Greece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Aphrodite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Eros</a:t>
                      </a:r>
                    </a:p>
                  </a:txBody>
                  <a:tcPr horzOverflow="overflow"/>
                </a:tc>
                <a:extLst>
                  <a:ext uri="{0D108BD9-81ED-4DB2-BD59-A6C34878D82A}">
                    <a16:rowId xmlns:a16="http://schemas.microsoft.com/office/drawing/2014/main" val="3144159118"/>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Rome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Venus</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Cupid</a:t>
                      </a:r>
                    </a:p>
                  </a:txBody>
                  <a:tcPr horzOverflow="overflow"/>
                </a:tc>
                <a:extLst>
                  <a:ext uri="{0D108BD9-81ED-4DB2-BD59-A6C34878D82A}">
                    <a16:rowId xmlns:a16="http://schemas.microsoft.com/office/drawing/2014/main" val="66726706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Asia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Cybele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err="1">
                          <a:ln>
                            <a:noFill/>
                          </a:ln>
                          <a:solidFill>
                            <a:schemeClr val="bg2"/>
                          </a:solidFill>
                          <a:effectLst/>
                          <a:latin typeface="Calibri" panose="020F0502020204030204" pitchFamily="34" charset="0"/>
                        </a:rPr>
                        <a:t>Desius</a:t>
                      </a:r>
                      <a:endParaRPr kumimoji="0" lang="en-US" sz="26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19258695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India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Isi</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err="1">
                          <a:ln>
                            <a:noFill/>
                          </a:ln>
                          <a:solidFill>
                            <a:schemeClr val="bg2"/>
                          </a:solidFill>
                          <a:effectLst/>
                          <a:latin typeface="Calibri" panose="020F0502020204030204" pitchFamily="34" charset="0"/>
                        </a:rPr>
                        <a:t>Aswara</a:t>
                      </a:r>
                      <a:endParaRPr kumimoji="0" lang="en-US" sz="26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23752053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Roman Catholicism</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Mary</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Jesus</a:t>
                      </a:r>
                    </a:p>
                  </a:txBody>
                  <a:tcPr horzOverflow="overflow"/>
                </a:tc>
                <a:extLst>
                  <a:ext uri="{0D108BD9-81ED-4DB2-BD59-A6C34878D82A}">
                    <a16:rowId xmlns:a16="http://schemas.microsoft.com/office/drawing/2014/main" val="314655362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Israel</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Queen of Heaven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(Jer. 7:18; 44:17)</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Tammuz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(Ezek. 8:14-15)</a:t>
                      </a:r>
                    </a:p>
                  </a:txBody>
                  <a:tcPr horzOverflow="overflow"/>
                </a:tc>
                <a:extLst>
                  <a:ext uri="{0D108BD9-81ED-4DB2-BD59-A6C34878D82A}">
                    <a16:rowId xmlns:a16="http://schemas.microsoft.com/office/drawing/2014/main" val="1819150901"/>
                  </a:ext>
                </a:extLst>
              </a:tr>
              <a:tr h="36576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sz="2000" dirty="0">
                          <a:latin typeface="Calibri" panose="020F0502020204030204" pitchFamily="34" charset="0"/>
                        </a:rPr>
                        <a:t>Alexander Hislop, </a:t>
                      </a:r>
                      <a:r>
                        <a:rPr lang="en-US" sz="2000" i="1" dirty="0">
                          <a:latin typeface="Calibri" panose="020F0502020204030204" pitchFamily="34" charset="0"/>
                        </a:rPr>
                        <a:t>Two Babylons</a:t>
                      </a:r>
                    </a:p>
                  </a:txBody>
                  <a:tcPr anchor="ct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3789494660"/>
                  </a:ext>
                </a:extLst>
              </a:tr>
            </a:tbl>
          </a:graphicData>
        </a:graphic>
      </p:graphicFrame>
    </p:spTree>
    <p:extLst>
      <p:ext uri="{BB962C8B-B14F-4D97-AF65-F5344CB8AC3E}">
        <p14:creationId xmlns:p14="http://schemas.microsoft.com/office/powerpoint/2010/main" val="4257741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173454"/>
            <a:ext cx="8839966" cy="6511092"/>
          </a:xfrm>
          <a:prstGeom prst="rect">
            <a:avLst/>
          </a:prstGeom>
        </p:spPr>
      </p:pic>
    </p:spTree>
    <p:extLst>
      <p:ext uri="{BB962C8B-B14F-4D97-AF65-F5344CB8AC3E}">
        <p14:creationId xmlns:p14="http://schemas.microsoft.com/office/powerpoint/2010/main" val="1509551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2"/>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00821"/>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3"/>
          <a:stretch>
            <a:fillRect/>
          </a:stretch>
        </p:blipFill>
        <p:spPr>
          <a:xfrm>
            <a:off x="4559716" y="3048000"/>
            <a:ext cx="3072568" cy="1828800"/>
          </a:xfrm>
          <a:prstGeom prst="rect">
            <a:avLst/>
          </a:prstGeom>
          <a:ln>
            <a:solidFill>
              <a:schemeClr val="tx1"/>
            </a:solidFill>
          </a:ln>
        </p:spPr>
      </p:pic>
    </p:spTree>
    <p:extLst>
      <p:ext uri="{BB962C8B-B14F-4D97-AF65-F5344CB8AC3E}">
        <p14:creationId xmlns:p14="http://schemas.microsoft.com/office/powerpoint/2010/main" val="19254227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10" name="Group 46">
            <a:extLst>
              <a:ext uri="{FF2B5EF4-FFF2-40B4-BE49-F238E27FC236}">
                <a16:creationId xmlns:a16="http://schemas.microsoft.com/office/drawing/2014/main" id="{831E3095-4D57-4C0A-B114-982189459F99}"/>
              </a:ext>
            </a:extLst>
          </p:cNvPr>
          <p:cNvGraphicFramePr>
            <a:graphicFrameLocks noGrp="1"/>
          </p:cNvGraphicFramePr>
          <p:nvPr>
            <p:extLst>
              <p:ext uri="{D42A27DB-BD31-4B8C-83A1-F6EECF244321}">
                <p14:modId xmlns:p14="http://schemas.microsoft.com/office/powerpoint/2010/main" val="1199698070"/>
              </p:ext>
            </p:extLst>
          </p:nvPr>
        </p:nvGraphicFramePr>
        <p:xfrm>
          <a:off x="609600" y="137144"/>
          <a:ext cx="10972800" cy="6583680"/>
        </p:xfrm>
        <a:graphic>
          <a:graphicData uri="http://schemas.openxmlformats.org/drawingml/2006/table">
            <a:tbl>
              <a:tblPr>
                <a:tableStyleId>{D7AC3CCA-C797-4891-BE02-D94E43425B78}</a:tableStyleId>
              </a:tblPr>
              <a:tblGrid>
                <a:gridCol w="457200">
                  <a:extLst>
                    <a:ext uri="{9D8B030D-6E8A-4147-A177-3AD203B41FA5}">
                      <a16:colId xmlns:a16="http://schemas.microsoft.com/office/drawing/2014/main" val="740347930"/>
                    </a:ext>
                  </a:extLst>
                </a:gridCol>
                <a:gridCol w="22098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5257800">
                  <a:extLst>
                    <a:ext uri="{9D8B030D-6E8A-4147-A177-3AD203B41FA5}">
                      <a16:colId xmlns:a16="http://schemas.microsoft.com/office/drawing/2014/main" val="2120792666"/>
                    </a:ext>
                  </a:extLst>
                </a:gridCol>
              </a:tblGrid>
              <a:tr h="73152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3600" u="none" strike="noStrike" kern="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UNIFORMITARIANISM IS NOT BIBLICISM</a:t>
                      </a: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bg2"/>
                        </a:solidFill>
                        <a:effectLst/>
                        <a:latin typeface="Calibri" panose="020F0502020204030204" pitchFamily="34" charset="0"/>
                      </a:endParaRPr>
                    </a:p>
                  </a:txBody>
                  <a:tcPr marT="45728" marB="45728" horzOverflow="overflow">
                    <a:solidFill>
                      <a:schemeClr val="tx1">
                        <a:lumMod val="9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extLst>
                  <a:ext uri="{0D108BD9-81ED-4DB2-BD59-A6C34878D82A}">
                    <a16:rowId xmlns:a16="http://schemas.microsoft.com/office/drawing/2014/main" val="10000"/>
                  </a:ext>
                </a:extLst>
              </a:tr>
              <a:tr h="6400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36" marB="45736" anchor="ctr" horzOverflow="overflow"/>
                </a:tc>
                <a:tc>
                  <a:txBody>
                    <a:bodyPr/>
                    <a:lstStyle/>
                    <a:p>
                      <a:pPr algn="ctr"/>
                      <a:r>
                        <a:rPr lang="en-US" sz="2800" b="1" dirty="0">
                          <a:latin typeface="Calibri" panose="020F0502020204030204" pitchFamily="34" charset="0"/>
                          <a:cs typeface="Calibri" panose="020F0502020204030204" pitchFamily="34" charset="0"/>
                        </a:rPr>
                        <a:t>ERA</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SCRIPTURE</a:t>
                      </a:r>
                    </a:p>
                  </a:txBody>
                  <a:tcPr anchor="ctr"/>
                </a:tc>
                <a:tc>
                  <a:txBody>
                    <a:bodyPr/>
                    <a:lstStyle/>
                    <a:p>
                      <a:pPr algn="ctr"/>
                      <a:r>
                        <a:rPr kumimoji="0" lang="en-US" sz="28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DISTINCTIVES</a:t>
                      </a:r>
                    </a:p>
                  </a:txBody>
                  <a:tcPr anchor="ctr"/>
                </a:tc>
                <a:extLst>
                  <a:ext uri="{0D108BD9-81ED-4DB2-BD59-A6C34878D82A}">
                    <a16:rowId xmlns:a16="http://schemas.microsoft.com/office/drawing/2014/main" val="10001"/>
                  </a:ext>
                </a:extLst>
              </a:tr>
              <a:tr h="640080">
                <a:tc>
                  <a:txBody>
                    <a:bodyPr/>
                    <a:lstStyle/>
                    <a:p>
                      <a:r>
                        <a:rPr lang="en-US" sz="2000" dirty="0">
                          <a:latin typeface="Calibri" panose="020F0502020204030204" pitchFamily="34" charset="0"/>
                          <a:cs typeface="Calibri" panose="020F0502020204030204" pitchFamily="34" charset="0"/>
                        </a:rPr>
                        <a:t>1.</a:t>
                      </a:r>
                    </a:p>
                  </a:txBody>
                  <a:tcPr anchor="ctr"/>
                </a:tc>
                <a:tc>
                  <a:txBody>
                    <a:bodyPr/>
                    <a:lstStyle/>
                    <a:p>
                      <a:pPr algn="ctr"/>
                      <a:r>
                        <a:rPr lang="en-US" sz="2400" dirty="0">
                          <a:latin typeface="Calibri" panose="020F0502020204030204" pitchFamily="34" charset="0"/>
                          <a:cs typeface="Calibri" panose="020F0502020204030204" pitchFamily="34" charset="0"/>
                        </a:rPr>
                        <a:t>CREATION</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1-2</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death</a:t>
                      </a:r>
                    </a:p>
                  </a:txBody>
                  <a:tcPr anchor="ctr"/>
                </a:tc>
                <a:extLst>
                  <a:ext uri="{0D108BD9-81ED-4DB2-BD59-A6C34878D82A}">
                    <a16:rowId xmlns:a16="http://schemas.microsoft.com/office/drawing/2014/main" val="10002"/>
                  </a:ext>
                </a:extLst>
              </a:tr>
              <a:tr h="640080">
                <a:tc>
                  <a:txBody>
                    <a:bodyPr/>
                    <a:lstStyle/>
                    <a:p>
                      <a:r>
                        <a:rPr lang="en-US" sz="2000" dirty="0">
                          <a:latin typeface="Calibri" panose="020F0502020204030204" pitchFamily="34" charset="0"/>
                          <a:cs typeface="Calibri" panose="020F0502020204030204" pitchFamily="34" charset="0"/>
                        </a:rPr>
                        <a:t>2.</a:t>
                      </a:r>
                    </a:p>
                  </a:txBody>
                  <a:tcPr anchor="ctr"/>
                </a:tc>
                <a:tc>
                  <a:txBody>
                    <a:bodyPr/>
                    <a:lstStyle/>
                    <a:p>
                      <a:pPr algn="ctr"/>
                      <a:r>
                        <a:rPr lang="en-US" sz="2400" dirty="0">
                          <a:latin typeface="Calibri" panose="020F0502020204030204" pitchFamily="34" charset="0"/>
                          <a:cs typeface="Calibri" panose="020F0502020204030204" pitchFamily="34" charset="0"/>
                        </a:rPr>
                        <a:t>FALL</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3-6</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Death, painful pregnancy &amp; toil, long life spans, no human government</a:t>
                      </a:r>
                    </a:p>
                  </a:txBody>
                  <a:tcPr anchor="ctr"/>
                </a:tc>
                <a:extLst>
                  <a:ext uri="{0D108BD9-81ED-4DB2-BD59-A6C34878D82A}">
                    <a16:rowId xmlns:a16="http://schemas.microsoft.com/office/drawing/2014/main" val="10003"/>
                  </a:ext>
                </a:extLst>
              </a:tr>
              <a:tr h="640080">
                <a:tc>
                  <a:txBody>
                    <a:bodyPr/>
                    <a:lstStyle/>
                    <a:p>
                      <a:r>
                        <a:rPr lang="en-US" sz="2000" dirty="0">
                          <a:latin typeface="Calibri" panose="020F0502020204030204" pitchFamily="34" charset="0"/>
                          <a:cs typeface="Calibri" panose="020F0502020204030204" pitchFamily="34" charset="0"/>
                        </a:rPr>
                        <a:t>3.</a:t>
                      </a:r>
                    </a:p>
                  </a:txBody>
                  <a:tcPr anchor="ctr"/>
                </a:tc>
                <a:tc>
                  <a:txBody>
                    <a:bodyPr/>
                    <a:lstStyle/>
                    <a:p>
                      <a:pPr algn="ctr"/>
                      <a:r>
                        <a:rPr lang="en-US" sz="2400" dirty="0">
                          <a:latin typeface="Calibri" panose="020F0502020204030204" pitchFamily="34" charset="0"/>
                          <a:cs typeface="Calibri" panose="020F0502020204030204" pitchFamily="34" charset="0"/>
                        </a:rPr>
                        <a:t>FLOOD</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7-10</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Shorter life spans, human government, one language, no nations</a:t>
                      </a:r>
                    </a:p>
                  </a:txBody>
                  <a:tcPr anchor="ctr"/>
                </a:tc>
                <a:extLst>
                  <a:ext uri="{0D108BD9-81ED-4DB2-BD59-A6C34878D82A}">
                    <a16:rowId xmlns:a16="http://schemas.microsoft.com/office/drawing/2014/main" val="10004"/>
                  </a:ext>
                </a:extLst>
              </a:tr>
              <a:tr h="640080">
                <a:tc>
                  <a:txBody>
                    <a:bodyPr/>
                    <a:lstStyle/>
                    <a:p>
                      <a:r>
                        <a:rPr lang="en-US" sz="2000" b="1" u="sng" dirty="0">
                          <a:latin typeface="Calibri" panose="020F0502020204030204" pitchFamily="34" charset="0"/>
                          <a:cs typeface="Calibri" panose="020F0502020204030204" pitchFamily="34" charset="0"/>
                        </a:rPr>
                        <a:t>4.</a:t>
                      </a:r>
                    </a:p>
                  </a:txBody>
                  <a:tcPr anchor="ctr">
                    <a:solidFill>
                      <a:srgbClr val="FFFFCC"/>
                    </a:solidFill>
                  </a:tcPr>
                </a:tc>
                <a:tc>
                  <a:txBody>
                    <a:bodyPr/>
                    <a:lstStyle/>
                    <a:p>
                      <a:pPr algn="ctr"/>
                      <a:r>
                        <a:rPr lang="en-US" sz="2400" b="1" u="sng" dirty="0">
                          <a:latin typeface="Calibri" panose="020F0502020204030204" pitchFamily="34" charset="0"/>
                          <a:cs typeface="Calibri" panose="020F0502020204030204" pitchFamily="34" charset="0"/>
                        </a:rPr>
                        <a:t>BABEL</a:t>
                      </a:r>
                    </a:p>
                  </a:txBody>
                  <a:tcPr anchor="ctr">
                    <a:solidFill>
                      <a:srgbClr val="FFFFCC"/>
                    </a:solidFill>
                  </a:tcPr>
                </a:tc>
                <a:tc>
                  <a:txBody>
                    <a:bodyPr/>
                    <a:lstStyle/>
                    <a:p>
                      <a:r>
                        <a:rPr lang="en-US" sz="2400" b="1" u="sng" dirty="0">
                          <a:solidFill>
                            <a:srgbClr val="C00000"/>
                          </a:solidFill>
                          <a:latin typeface="Calibri" panose="020F0502020204030204" pitchFamily="34" charset="0"/>
                          <a:cs typeface="Calibri" panose="020F0502020204030204" pitchFamily="34" charset="0"/>
                        </a:rPr>
                        <a:t>Genesis 11-present</a:t>
                      </a:r>
                    </a:p>
                  </a:txBody>
                  <a:tcPr anchor="ctr">
                    <a:solidFill>
                      <a:srgbClr val="FFFFCC"/>
                    </a:solidFill>
                  </a:tcPr>
                </a:tc>
                <a:tc>
                  <a:txBody>
                    <a:bodyPr/>
                    <a:lstStyle/>
                    <a:p>
                      <a:r>
                        <a:rPr kumimoji="0" lang="en-US" sz="2400" b="1" u="sng"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global government, multiple languages, nations, ethnicities</a:t>
                      </a:r>
                    </a:p>
                  </a:txBody>
                  <a:tcPr anchor="ctr">
                    <a:solidFill>
                      <a:srgbClr val="FFFFCC"/>
                    </a:solidFill>
                  </a:tcPr>
                </a:tc>
                <a:extLst>
                  <a:ext uri="{0D108BD9-81ED-4DB2-BD59-A6C34878D82A}">
                    <a16:rowId xmlns:a16="http://schemas.microsoft.com/office/drawing/2014/main" val="10005"/>
                  </a:ext>
                </a:extLst>
              </a:tr>
              <a:tr h="640080">
                <a:tc>
                  <a:txBody>
                    <a:bodyPr/>
                    <a:lstStyle/>
                    <a:p>
                      <a:r>
                        <a:rPr lang="en-US" sz="2000" dirty="0">
                          <a:latin typeface="Calibri" panose="020F0502020204030204" pitchFamily="34" charset="0"/>
                          <a:cs typeface="Calibri" panose="020F0502020204030204" pitchFamily="34" charset="0"/>
                        </a:rPr>
                        <a:t>5.</a:t>
                      </a:r>
                    </a:p>
                  </a:txBody>
                  <a:tcPr anchor="ctr"/>
                </a:tc>
                <a:tc>
                  <a:txBody>
                    <a:bodyPr/>
                    <a:lstStyle/>
                    <a:p>
                      <a:pPr algn="ctr"/>
                      <a:r>
                        <a:rPr lang="en-US" sz="2400" dirty="0">
                          <a:latin typeface="Calibri" panose="020F0502020204030204" pitchFamily="34" charset="0"/>
                          <a:cs typeface="Calibri" panose="020F0502020204030204" pitchFamily="34" charset="0"/>
                        </a:rPr>
                        <a:t>ANTICHRIST</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Rapture to 2</a:t>
                      </a:r>
                      <a:r>
                        <a:rPr lang="en-US" sz="2400" b="1" baseline="30000" dirty="0">
                          <a:solidFill>
                            <a:srgbClr val="C00000"/>
                          </a:solidFill>
                          <a:latin typeface="Calibri" panose="020F0502020204030204" pitchFamily="34" charset="0"/>
                          <a:cs typeface="Calibri" panose="020F0502020204030204" pitchFamily="34" charset="0"/>
                        </a:rPr>
                        <a:t>nd</a:t>
                      </a:r>
                      <a:r>
                        <a:rPr lang="en-US" sz="2400" b="1" dirty="0">
                          <a:solidFill>
                            <a:srgbClr val="C00000"/>
                          </a:solidFill>
                          <a:latin typeface="Calibri" panose="020F0502020204030204" pitchFamily="34" charset="0"/>
                          <a:cs typeface="Calibri" panose="020F0502020204030204" pitchFamily="34" charset="0"/>
                        </a:rPr>
                        <a:t> Advent</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Global government, restrainer removed</a:t>
                      </a:r>
                    </a:p>
                  </a:txBody>
                  <a:tcPr anchor="ctr"/>
                </a:tc>
                <a:extLst>
                  <a:ext uri="{0D108BD9-81ED-4DB2-BD59-A6C34878D82A}">
                    <a16:rowId xmlns:a16="http://schemas.microsoft.com/office/drawing/2014/main" val="10006"/>
                  </a:ext>
                </a:extLst>
              </a:tr>
              <a:tr h="640080">
                <a:tc>
                  <a:txBody>
                    <a:bodyPr/>
                    <a:lstStyle/>
                    <a:p>
                      <a:r>
                        <a:rPr lang="en-US" sz="2000" dirty="0">
                          <a:latin typeface="Calibri" panose="020F0502020204030204" pitchFamily="34" charset="0"/>
                          <a:cs typeface="Calibri" panose="020F0502020204030204" pitchFamily="34" charset="0"/>
                        </a:rPr>
                        <a:t>6.</a:t>
                      </a:r>
                    </a:p>
                  </a:txBody>
                  <a:tcPr anchor="ctr"/>
                </a:tc>
                <a:tc>
                  <a:txBody>
                    <a:bodyPr/>
                    <a:lstStyle/>
                    <a:p>
                      <a:pPr algn="ctr"/>
                      <a:r>
                        <a:rPr lang="en-US" sz="2400" dirty="0">
                          <a:latin typeface="Calibri" panose="020F0502020204030204" pitchFamily="34" charset="0"/>
                          <a:cs typeface="Calibri" panose="020F0502020204030204" pitchFamily="34" charset="0"/>
                        </a:rPr>
                        <a:t>KINGDOM</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Rev. 20:1-10</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Long life spans, kingdom conditions, reality of death, renovated earth</a:t>
                      </a:r>
                    </a:p>
                  </a:txBody>
                  <a:tcPr anchor="ctr"/>
                </a:tc>
                <a:extLst>
                  <a:ext uri="{0D108BD9-81ED-4DB2-BD59-A6C34878D82A}">
                    <a16:rowId xmlns:a16="http://schemas.microsoft.com/office/drawing/2014/main" val="148010455"/>
                  </a:ext>
                </a:extLst>
              </a:tr>
              <a:tr h="640080">
                <a:tc>
                  <a:txBody>
                    <a:bodyPr/>
                    <a:lstStyle/>
                    <a:p>
                      <a:r>
                        <a:rPr lang="en-US" sz="2000" dirty="0">
                          <a:latin typeface="Calibri" panose="020F0502020204030204" pitchFamily="34" charset="0"/>
                          <a:cs typeface="Calibri" panose="020F0502020204030204" pitchFamily="34" charset="0"/>
                        </a:rPr>
                        <a:t>7.</a:t>
                      </a:r>
                    </a:p>
                  </a:txBody>
                  <a:tcPr anchor="ctr"/>
                </a:tc>
                <a:tc>
                  <a:txBody>
                    <a:bodyPr/>
                    <a:lstStyle/>
                    <a:p>
                      <a:pPr algn="ctr"/>
                      <a:r>
                        <a:rPr lang="en-US" sz="2400" dirty="0">
                          <a:latin typeface="Calibri" panose="020F0502020204030204" pitchFamily="34" charset="0"/>
                          <a:cs typeface="Calibri" panose="020F0502020204030204" pitchFamily="34" charset="0"/>
                        </a:rPr>
                        <a:t>ETERNAL STATE</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Rev. 21-22</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death, new earth</a:t>
                      </a:r>
                    </a:p>
                  </a:txBody>
                  <a:tcPr anchor="ctr"/>
                </a:tc>
                <a:extLst>
                  <a:ext uri="{0D108BD9-81ED-4DB2-BD59-A6C34878D82A}">
                    <a16:rowId xmlns:a16="http://schemas.microsoft.com/office/drawing/2014/main" val="1171345614"/>
                  </a:ext>
                </a:extLst>
              </a:tr>
            </a:tbl>
          </a:graphicData>
        </a:graphic>
      </p:graphicFrame>
    </p:spTree>
    <p:extLst>
      <p:ext uri="{BB962C8B-B14F-4D97-AF65-F5344CB8AC3E}">
        <p14:creationId xmlns:p14="http://schemas.microsoft.com/office/powerpoint/2010/main" val="1845324685"/>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l Rugh | Resources | Indian Hills Community Church">
            <a:extLst>
              <a:ext uri="{FF2B5EF4-FFF2-40B4-BE49-F238E27FC236}">
                <a16:creationId xmlns:a16="http://schemas.microsoft.com/office/drawing/2014/main" id="{E6F13CB0-63A5-4013-A161-3988843B99A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317183"/>
            <a:ext cx="10972800" cy="6172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3781792"/>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3C0089-EC1D-4DDA-87E8-568957AEB80B}"/>
              </a:ext>
            </a:extLst>
          </p:cNvPr>
          <p:cNvPicPr>
            <a:picLocks noChangeAspect="1"/>
          </p:cNvPicPr>
          <p:nvPr/>
        </p:nvPicPr>
        <p:blipFill rotWithShape="1">
          <a:blip r:embed="rId2"/>
          <a:srcRect l="2458" t="3333" r="1624" b="2222"/>
          <a:stretch/>
        </p:blipFill>
        <p:spPr>
          <a:xfrm>
            <a:off x="1642334" y="137160"/>
            <a:ext cx="890733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296869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4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1600200"/>
            <a:ext cx="587152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Former World (1-2)</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Rebellion (3-4)</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Condescension (5)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Observations (6)</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Intervention (7-8a)</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Results (8b-9)</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11:1-9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8" name="Picture 7">
            <a:extLst>
              <a:ext uri="{FF2B5EF4-FFF2-40B4-BE49-F238E27FC236}">
                <a16:creationId xmlns:a16="http://schemas.microsoft.com/office/drawing/2014/main" id="{9B51358C-20C2-4F1F-A741-645991FD8A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160513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066800" y="1946275"/>
            <a:ext cx="6477000"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Genealogy from Shem to Terah (Gen 11:10-32)</a:t>
            </a:r>
          </a:p>
        </p:txBody>
      </p:sp>
      <p:pic>
        <p:nvPicPr>
          <p:cNvPr id="3" name="Picture 2">
            <a:extLst>
              <a:ext uri="{FF2B5EF4-FFF2-40B4-BE49-F238E27FC236}">
                <a16:creationId xmlns:a16="http://schemas.microsoft.com/office/drawing/2014/main" id="{D4A7D6B0-D5B4-4251-B16C-6C63DF0D24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63519" y="1828800"/>
            <a:ext cx="3142071" cy="4114800"/>
          </a:xfrm>
          <a:prstGeom prst="rect">
            <a:avLst/>
          </a:prstGeom>
        </p:spPr>
      </p:pic>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1596759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4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937108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1600200"/>
            <a:ext cx="587152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Former World (1-2)</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Rebellion (3-4)</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Condescension (5)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Observations (6)</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Intervention (7-8a)</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Results (8b-9)</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11:1-9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8" name="Picture 7">
            <a:extLst>
              <a:ext uri="{FF2B5EF4-FFF2-40B4-BE49-F238E27FC236}">
                <a16:creationId xmlns:a16="http://schemas.microsoft.com/office/drawing/2014/main" id="{9B51358C-20C2-4F1F-A741-645991FD8A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595789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1600200"/>
            <a:ext cx="587152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The Former World (1-2)</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Rebellion (3-4)</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Condescension (5)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Observations (6)</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Intervention (7-8a)</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Results (8b-9)</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11:1-9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8" name="Picture 7">
            <a:extLst>
              <a:ext uri="{FF2B5EF4-FFF2-40B4-BE49-F238E27FC236}">
                <a16:creationId xmlns:a16="http://schemas.microsoft.com/office/drawing/2014/main" id="{9B51358C-20C2-4F1F-A741-645991FD8A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381599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600200"/>
            <a:ext cx="5414319" cy="5029200"/>
          </a:xfrm>
        </p:spPr>
        <p:txBody>
          <a:bodyPr/>
          <a:lstStyle/>
          <a:p>
            <a:pPr marL="457200" lvl="1" indent="-452438"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Philology (1)</a:t>
            </a:r>
          </a:p>
          <a:p>
            <a:pPr marL="914400" lvl="2" indent="-457200" eaLnBrk="1" hangingPunct="1">
              <a:spcBef>
                <a:spcPts val="0"/>
              </a:spcBef>
              <a:spcAft>
                <a:spcPts val="24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One language (1a)</a:t>
            </a:r>
          </a:p>
          <a:p>
            <a:pPr marL="914400" lvl="2" indent="-457200" eaLnBrk="1" hangingPunct="1">
              <a:spcBef>
                <a:spcPts val="0"/>
              </a:spcBef>
              <a:spcAft>
                <a:spcPts val="24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One speech (1b)</a:t>
            </a:r>
          </a:p>
          <a:p>
            <a:pPr marL="457200" lvl="1" indent="-452438"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Location (2)</a:t>
            </a:r>
          </a:p>
          <a:p>
            <a:pPr marL="914400" lvl="2" indent="-457200" eaLnBrk="1" hangingPunct="1">
              <a:spcBef>
                <a:spcPts val="0"/>
              </a:spcBef>
              <a:spcAft>
                <a:spcPts val="24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In the East (2a)</a:t>
            </a:r>
          </a:p>
          <a:p>
            <a:pPr marL="914400" lvl="2" indent="-457200" eaLnBrk="1" hangingPunct="1">
              <a:spcBef>
                <a:spcPts val="0"/>
              </a:spcBef>
              <a:spcAft>
                <a:spcPts val="24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At Shinar (2b)</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23544"/>
          </a:xfrm>
        </p:spPr>
        <p:txBody>
          <a:bodyPr/>
          <a:lstStyle/>
          <a:p>
            <a:pPr algn="ctr" eaLnBrk="1" hangingPunct="1"/>
            <a:r>
              <a:rPr lang="en-US" sz="3600" dirty="0">
                <a:effectLst>
                  <a:outerShdw blurRad="38100" dist="38100" dir="2700000" algn="tl">
                    <a:srgbClr val="000000">
                      <a:alpha val="43137"/>
                    </a:srgbClr>
                  </a:outerShdw>
                </a:effectLst>
              </a:rPr>
              <a:t>I. The Former World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vv.1-2</a:t>
            </a:r>
          </a:p>
        </p:txBody>
      </p:sp>
      <p:pic>
        <p:nvPicPr>
          <p:cNvPr id="8" name="Picture 7">
            <a:extLst>
              <a:ext uri="{FF2B5EF4-FFF2-40B4-BE49-F238E27FC236}">
                <a16:creationId xmlns:a16="http://schemas.microsoft.com/office/drawing/2014/main" id="{ACFEDEDC-F072-4CD9-9A57-29AA8F1FF5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B850BDC0-B2AD-41DA-956D-05487153CC7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744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600200"/>
            <a:ext cx="5414319" cy="5029200"/>
          </a:xfrm>
        </p:spPr>
        <p:txBody>
          <a:bodyPr/>
          <a:lstStyle/>
          <a:p>
            <a:pPr marL="457200" lvl="1" indent="-452438"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Philology (1)</a:t>
            </a:r>
          </a:p>
          <a:p>
            <a:pPr marL="914400" lvl="2" indent="-457200" eaLnBrk="1" hangingPunct="1">
              <a:spcBef>
                <a:spcPts val="0"/>
              </a:spcBef>
              <a:spcAft>
                <a:spcPts val="24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One language (1a)</a:t>
            </a:r>
          </a:p>
          <a:p>
            <a:pPr marL="914400" lvl="2" indent="-457200" eaLnBrk="1" hangingPunct="1">
              <a:spcBef>
                <a:spcPts val="0"/>
              </a:spcBef>
              <a:spcAft>
                <a:spcPts val="24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One speech (1b)</a:t>
            </a:r>
          </a:p>
          <a:p>
            <a:pPr marL="457200" lvl="1" indent="-452438"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Location (2)</a:t>
            </a:r>
          </a:p>
          <a:p>
            <a:pPr marL="914400" lvl="2" indent="-457200" eaLnBrk="1" hangingPunct="1">
              <a:spcBef>
                <a:spcPts val="0"/>
              </a:spcBef>
              <a:spcAft>
                <a:spcPts val="24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In the East (2a)</a:t>
            </a:r>
          </a:p>
          <a:p>
            <a:pPr marL="914400" lvl="2" indent="-457200" eaLnBrk="1" hangingPunct="1">
              <a:spcBef>
                <a:spcPts val="0"/>
              </a:spcBef>
              <a:spcAft>
                <a:spcPts val="24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At Shinar (2b)</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23544"/>
          </a:xfrm>
        </p:spPr>
        <p:txBody>
          <a:bodyPr/>
          <a:lstStyle/>
          <a:p>
            <a:pPr algn="ctr" eaLnBrk="1" hangingPunct="1"/>
            <a:r>
              <a:rPr lang="en-US" sz="3600" dirty="0">
                <a:effectLst>
                  <a:outerShdw blurRad="38100" dist="38100" dir="2700000" algn="tl">
                    <a:srgbClr val="000000">
                      <a:alpha val="43137"/>
                    </a:srgbClr>
                  </a:outerShdw>
                </a:effectLst>
              </a:rPr>
              <a:t>I. The Former World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vv.1-2</a:t>
            </a:r>
          </a:p>
        </p:txBody>
      </p:sp>
      <p:pic>
        <p:nvPicPr>
          <p:cNvPr id="8" name="Picture 7">
            <a:extLst>
              <a:ext uri="{FF2B5EF4-FFF2-40B4-BE49-F238E27FC236}">
                <a16:creationId xmlns:a16="http://schemas.microsoft.com/office/drawing/2014/main" id="{ACFEDEDC-F072-4CD9-9A57-29AA8F1FF5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B850BDC0-B2AD-41DA-956D-05487153CC7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583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600200"/>
            <a:ext cx="5414319" cy="5029200"/>
          </a:xfrm>
        </p:spPr>
        <p:txBody>
          <a:bodyPr/>
          <a:lstStyle/>
          <a:p>
            <a:pPr marL="457200" lvl="1" indent="-452438" eaLnBrk="1" hangingPunct="1">
              <a:spcBef>
                <a:spcPts val="0"/>
              </a:spcBef>
              <a:spcAft>
                <a:spcPts val="2400"/>
              </a:spcAft>
              <a:buClr>
                <a:srgbClr val="CC66FF"/>
              </a:buClr>
              <a:buSzPct val="100000"/>
              <a:buFont typeface="+mj-lt"/>
              <a:buAutoNum type="alphaUcPeriod"/>
              <a:defRPr/>
            </a:pPr>
            <a:r>
              <a:rPr lang="en-US" b="1" dirty="0">
                <a:solidFill>
                  <a:srgbClr val="FFFFCC"/>
                </a:solidFill>
                <a:effectLst>
                  <a:outerShdw blurRad="38100" dist="38100" dir="2700000" algn="tl">
                    <a:srgbClr val="000000">
                      <a:alpha val="43137"/>
                    </a:srgbClr>
                  </a:outerShdw>
                </a:effectLst>
              </a:rPr>
              <a:t>The Philology (1)</a:t>
            </a:r>
          </a:p>
          <a:p>
            <a:pPr marL="914400" lvl="2" indent="-457200" eaLnBrk="1" hangingPunct="1">
              <a:spcBef>
                <a:spcPts val="0"/>
              </a:spcBef>
              <a:spcAft>
                <a:spcPts val="2400"/>
              </a:spcAft>
              <a:buClr>
                <a:srgbClr val="33CC33"/>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One language (1a)</a:t>
            </a:r>
          </a:p>
          <a:p>
            <a:pPr marL="914400" lvl="2" indent="-457200" eaLnBrk="1" hangingPunct="1">
              <a:spcBef>
                <a:spcPts val="0"/>
              </a:spcBef>
              <a:spcAft>
                <a:spcPts val="24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One speech (1b)</a:t>
            </a:r>
          </a:p>
          <a:p>
            <a:pPr marL="457200" lvl="1" indent="-452438"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Location (2)</a:t>
            </a:r>
          </a:p>
          <a:p>
            <a:pPr marL="914400" lvl="2" indent="-457200" eaLnBrk="1" hangingPunct="1">
              <a:spcBef>
                <a:spcPts val="0"/>
              </a:spcBef>
              <a:spcAft>
                <a:spcPts val="24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In the East (2a)</a:t>
            </a:r>
          </a:p>
          <a:p>
            <a:pPr marL="914400" lvl="2" indent="-457200" eaLnBrk="1" hangingPunct="1">
              <a:spcBef>
                <a:spcPts val="0"/>
              </a:spcBef>
              <a:spcAft>
                <a:spcPts val="24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At Shinar (2b)</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23544"/>
          </a:xfrm>
        </p:spPr>
        <p:txBody>
          <a:bodyPr/>
          <a:lstStyle/>
          <a:p>
            <a:pPr algn="ctr" eaLnBrk="1" hangingPunct="1"/>
            <a:r>
              <a:rPr lang="en-US" sz="3600" dirty="0">
                <a:effectLst>
                  <a:outerShdw blurRad="38100" dist="38100" dir="2700000" algn="tl">
                    <a:srgbClr val="000000">
                      <a:alpha val="43137"/>
                    </a:srgbClr>
                  </a:outerShdw>
                </a:effectLst>
              </a:rPr>
              <a:t>I. The Former World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vv.1-2</a:t>
            </a:r>
          </a:p>
        </p:txBody>
      </p:sp>
      <p:pic>
        <p:nvPicPr>
          <p:cNvPr id="8" name="Picture 7">
            <a:extLst>
              <a:ext uri="{FF2B5EF4-FFF2-40B4-BE49-F238E27FC236}">
                <a16:creationId xmlns:a16="http://schemas.microsoft.com/office/drawing/2014/main" id="{ACFEDEDC-F072-4CD9-9A57-29AA8F1FF5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B850BDC0-B2AD-41DA-956D-05487153CC7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233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599" y="1447800"/>
            <a:ext cx="10972801" cy="30480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A second observation is that all these ten names are Hebrew names and only make sense in Hebrew, although Jewish history has not yet begun. Moreover, all these people and their names existed prior to the Tower of Babel in Genesis 11, again indicating that the first language was the Hebrew language.</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141</a:t>
            </a:r>
          </a:p>
        </p:txBody>
      </p:sp>
      <p:pic>
        <p:nvPicPr>
          <p:cNvPr id="5" name="Picture 4">
            <a:extLst>
              <a:ext uri="{FF2B5EF4-FFF2-40B4-BE49-F238E27FC236}">
                <a16:creationId xmlns:a16="http://schemas.microsoft.com/office/drawing/2014/main" id="{6FB9FD74-5295-4227-8FC2-8FECA6E736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6" name="Picture 5">
            <a:extLst>
              <a:ext uri="{FF2B5EF4-FFF2-40B4-BE49-F238E27FC236}">
                <a16:creationId xmlns:a16="http://schemas.microsoft.com/office/drawing/2014/main" id="{39B6B6FB-FD1B-4F84-AA18-A9E01990D6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63768052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600200"/>
            <a:ext cx="5414319" cy="5029200"/>
          </a:xfrm>
        </p:spPr>
        <p:txBody>
          <a:bodyPr/>
          <a:lstStyle/>
          <a:p>
            <a:pPr marL="457200" lvl="1" indent="-452438" eaLnBrk="1" hangingPunct="1">
              <a:spcBef>
                <a:spcPts val="0"/>
              </a:spcBef>
              <a:spcAft>
                <a:spcPts val="2400"/>
              </a:spcAft>
              <a:buClr>
                <a:srgbClr val="CC66FF"/>
              </a:buClr>
              <a:buSzPct val="100000"/>
              <a:buFont typeface="+mj-lt"/>
              <a:buAutoNum type="alphaUcPeriod"/>
              <a:defRPr/>
            </a:pPr>
            <a:r>
              <a:rPr lang="en-US" b="1" dirty="0">
                <a:solidFill>
                  <a:srgbClr val="FFFFCC"/>
                </a:solidFill>
                <a:effectLst>
                  <a:outerShdw blurRad="38100" dist="38100" dir="2700000" algn="tl">
                    <a:srgbClr val="000000">
                      <a:alpha val="43137"/>
                    </a:srgbClr>
                  </a:outerShdw>
                </a:effectLst>
              </a:rPr>
              <a:t>The Philology (1)</a:t>
            </a:r>
          </a:p>
          <a:p>
            <a:pPr marL="914400" lvl="2" indent="-457200" eaLnBrk="1" hangingPunct="1">
              <a:spcBef>
                <a:spcPts val="0"/>
              </a:spcBef>
              <a:spcAft>
                <a:spcPts val="24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One language (1a)</a:t>
            </a:r>
          </a:p>
          <a:p>
            <a:pPr marL="914400" lvl="2" indent="-457200" eaLnBrk="1" hangingPunct="1">
              <a:spcBef>
                <a:spcPts val="0"/>
              </a:spcBef>
              <a:spcAft>
                <a:spcPts val="2400"/>
              </a:spcAft>
              <a:buClr>
                <a:srgbClr val="33CC33"/>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One speech (1b)</a:t>
            </a:r>
          </a:p>
          <a:p>
            <a:pPr marL="457200" lvl="1" indent="-452438"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Location (2)</a:t>
            </a:r>
          </a:p>
          <a:p>
            <a:pPr marL="914400" lvl="2" indent="-457200" eaLnBrk="1" hangingPunct="1">
              <a:spcBef>
                <a:spcPts val="0"/>
              </a:spcBef>
              <a:spcAft>
                <a:spcPts val="24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In the East (2a)</a:t>
            </a:r>
          </a:p>
          <a:p>
            <a:pPr marL="914400" lvl="2" indent="-457200" eaLnBrk="1" hangingPunct="1">
              <a:spcBef>
                <a:spcPts val="0"/>
              </a:spcBef>
              <a:spcAft>
                <a:spcPts val="24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At Shinar (2b)</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23544"/>
          </a:xfrm>
        </p:spPr>
        <p:txBody>
          <a:bodyPr/>
          <a:lstStyle/>
          <a:p>
            <a:pPr algn="ctr" eaLnBrk="1" hangingPunct="1"/>
            <a:r>
              <a:rPr lang="en-US" sz="3600" dirty="0">
                <a:effectLst>
                  <a:outerShdw blurRad="38100" dist="38100" dir="2700000" algn="tl">
                    <a:srgbClr val="000000">
                      <a:alpha val="43137"/>
                    </a:srgbClr>
                  </a:outerShdw>
                </a:effectLst>
              </a:rPr>
              <a:t>I. The Former World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vv.1-2</a:t>
            </a:r>
          </a:p>
        </p:txBody>
      </p:sp>
      <p:pic>
        <p:nvPicPr>
          <p:cNvPr id="8" name="Picture 7">
            <a:extLst>
              <a:ext uri="{FF2B5EF4-FFF2-40B4-BE49-F238E27FC236}">
                <a16:creationId xmlns:a16="http://schemas.microsoft.com/office/drawing/2014/main" id="{ACFEDEDC-F072-4CD9-9A57-29AA8F1FF5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B850BDC0-B2AD-41DA-956D-05487153CC7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780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A254E9F-57EC-49DB-BB63-5454BEF2A0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79120" y="1600200"/>
            <a:ext cx="11003281" cy="44958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According to Scripture, ‘The whole earth was of one language and one speech’ (Genesis 11:1) before the Tower of Babel. After the building of the tower and its destruction, God confounded the language of all the earth (Genesis 11:9). Many modern-day philologists attest to the likelihood of such an origin for the world's languages. Alfredo </a:t>
            </a:r>
            <a:r>
              <a:rPr lang="en-US" dirty="0" err="1">
                <a:effectLst>
                  <a:outerShdw blurRad="38100" dist="38100" dir="2700000" algn="tl">
                    <a:srgbClr val="000000">
                      <a:alpha val="43137"/>
                    </a:srgbClr>
                  </a:outerShdw>
                </a:effectLst>
              </a:rPr>
              <a:t>Trombetti</a:t>
            </a:r>
            <a:r>
              <a:rPr lang="en-US" dirty="0">
                <a:effectLst>
                  <a:outerShdw blurRad="38100" dist="38100" dir="2700000" algn="tl">
                    <a:srgbClr val="000000">
                      <a:alpha val="43137"/>
                    </a:srgbClr>
                  </a:outerShdw>
                </a:effectLst>
              </a:rPr>
              <a:t> says he can trace and prove the common origin of all languages. Max Mueller also attests to the common origin. And Otto Jespersen goes so far as to say that language was directly given to the first men by God.</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Josh McDowell</a:t>
            </a:r>
          </a:p>
          <a:p>
            <a:pPr algn="ctr"/>
            <a:r>
              <a:rPr lang="en-US" altLang="en-US" sz="1800" i="1" dirty="0">
                <a:effectLst>
                  <a:outerShdw blurRad="38100" dist="38100" dir="2700000" algn="tl">
                    <a:srgbClr val="000000"/>
                  </a:outerShdw>
                </a:effectLst>
                <a:latin typeface="Calibri" panose="020F0502020204030204" pitchFamily="34" charset="0"/>
                <a:cs typeface="+mn-cs"/>
              </a:rPr>
              <a:t>Evidence that Demands a Verdict, Vol, 1, p. 69</a:t>
            </a:r>
          </a:p>
        </p:txBody>
      </p:sp>
      <p:pic>
        <p:nvPicPr>
          <p:cNvPr id="2" name="Picture 1">
            <a:extLst>
              <a:ext uri="{FF2B5EF4-FFF2-40B4-BE49-F238E27FC236}">
                <a16:creationId xmlns:a16="http://schemas.microsoft.com/office/drawing/2014/main" id="{AC78DF99-B252-41CA-BC58-4E7FAE09F767}"/>
              </a:ext>
            </a:extLst>
          </p:cNvPr>
          <p:cNvPicPr>
            <a:picLocks noChangeAspect="1"/>
          </p:cNvPicPr>
          <p:nvPr/>
        </p:nvPicPr>
        <p:blipFill>
          <a:blip r:embed="rId3"/>
          <a:stretch>
            <a:fillRect/>
          </a:stretch>
        </p:blipFill>
        <p:spPr>
          <a:xfrm>
            <a:off x="579120" y="120610"/>
            <a:ext cx="1097280" cy="914400"/>
          </a:xfrm>
          <a:prstGeom prst="rect">
            <a:avLst/>
          </a:prstGeom>
          <a:ln>
            <a:solidFill>
              <a:schemeClr val="tx1"/>
            </a:solidFill>
          </a:ln>
        </p:spPr>
      </p:pic>
      <p:pic>
        <p:nvPicPr>
          <p:cNvPr id="1026" name="Picture 2" descr="Evidence That Demands a Verdict by Josh McDowell — Reviews ...">
            <a:extLst>
              <a:ext uri="{FF2B5EF4-FFF2-40B4-BE49-F238E27FC236}">
                <a16:creationId xmlns:a16="http://schemas.microsoft.com/office/drawing/2014/main" id="{6F78E870-E30F-44DA-A14E-EF8144D30F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810" r="33122"/>
          <a:stretch/>
        </p:blipFill>
        <p:spPr bwMode="auto">
          <a:xfrm>
            <a:off x="10668001" y="76200"/>
            <a:ext cx="91440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34778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600200"/>
            <a:ext cx="5414319" cy="5029200"/>
          </a:xfrm>
        </p:spPr>
        <p:txBody>
          <a:bodyPr/>
          <a:lstStyle/>
          <a:p>
            <a:pPr marL="457200" lvl="1" indent="-452438"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Philology (1)</a:t>
            </a:r>
          </a:p>
          <a:p>
            <a:pPr marL="914400" lvl="2" indent="-457200" eaLnBrk="1" hangingPunct="1">
              <a:spcBef>
                <a:spcPts val="0"/>
              </a:spcBef>
              <a:spcAft>
                <a:spcPts val="24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One language (1a)</a:t>
            </a:r>
          </a:p>
          <a:p>
            <a:pPr marL="914400" lvl="2" indent="-457200" eaLnBrk="1" hangingPunct="1">
              <a:spcBef>
                <a:spcPts val="0"/>
              </a:spcBef>
              <a:spcAft>
                <a:spcPts val="24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One speech (1b)</a:t>
            </a:r>
          </a:p>
          <a:p>
            <a:pPr marL="457200" lvl="1" indent="-452438"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Location (2)</a:t>
            </a:r>
          </a:p>
          <a:p>
            <a:pPr marL="914400" lvl="2" indent="-457200" eaLnBrk="1" hangingPunct="1">
              <a:spcBef>
                <a:spcPts val="0"/>
              </a:spcBef>
              <a:spcAft>
                <a:spcPts val="24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In the East (2a)</a:t>
            </a:r>
          </a:p>
          <a:p>
            <a:pPr marL="914400" lvl="2" indent="-457200" eaLnBrk="1" hangingPunct="1">
              <a:spcBef>
                <a:spcPts val="0"/>
              </a:spcBef>
              <a:spcAft>
                <a:spcPts val="24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At Shinar (2b)</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23544"/>
          </a:xfrm>
        </p:spPr>
        <p:txBody>
          <a:bodyPr/>
          <a:lstStyle/>
          <a:p>
            <a:pPr algn="ctr" eaLnBrk="1" hangingPunct="1"/>
            <a:r>
              <a:rPr lang="en-US" sz="3600" dirty="0">
                <a:effectLst>
                  <a:outerShdw blurRad="38100" dist="38100" dir="2700000" algn="tl">
                    <a:srgbClr val="000000">
                      <a:alpha val="43137"/>
                    </a:srgbClr>
                  </a:outerShdw>
                </a:effectLst>
              </a:rPr>
              <a:t>I. The Former World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vv.1-2</a:t>
            </a:r>
          </a:p>
        </p:txBody>
      </p:sp>
      <p:pic>
        <p:nvPicPr>
          <p:cNvPr id="8" name="Picture 7">
            <a:extLst>
              <a:ext uri="{FF2B5EF4-FFF2-40B4-BE49-F238E27FC236}">
                <a16:creationId xmlns:a16="http://schemas.microsoft.com/office/drawing/2014/main" id="{ACFEDEDC-F072-4CD9-9A57-29AA8F1FF5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B850BDC0-B2AD-41DA-956D-05487153CC7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81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600200"/>
            <a:ext cx="5414319" cy="5029200"/>
          </a:xfrm>
        </p:spPr>
        <p:txBody>
          <a:bodyPr/>
          <a:lstStyle/>
          <a:p>
            <a:pPr marL="457200" lvl="1" indent="-452438"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Philology (1)</a:t>
            </a:r>
          </a:p>
          <a:p>
            <a:pPr marL="914400" lvl="2" indent="-457200" eaLnBrk="1" hangingPunct="1">
              <a:spcBef>
                <a:spcPts val="0"/>
              </a:spcBef>
              <a:spcAft>
                <a:spcPts val="24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One language (1a)</a:t>
            </a:r>
          </a:p>
          <a:p>
            <a:pPr marL="914400" lvl="2" indent="-457200" eaLnBrk="1" hangingPunct="1">
              <a:spcBef>
                <a:spcPts val="0"/>
              </a:spcBef>
              <a:spcAft>
                <a:spcPts val="24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One speech (1b)</a:t>
            </a:r>
          </a:p>
          <a:p>
            <a:pPr marL="457200" lvl="1" indent="-452438" eaLnBrk="1" hangingPunct="1">
              <a:spcBef>
                <a:spcPts val="0"/>
              </a:spcBef>
              <a:spcAft>
                <a:spcPts val="2400"/>
              </a:spcAft>
              <a:buClr>
                <a:srgbClr val="CC66FF"/>
              </a:buClr>
              <a:buSzPct val="100000"/>
              <a:buFont typeface="+mj-lt"/>
              <a:buAutoNum type="alphaUcPeriod"/>
              <a:defRPr/>
            </a:pPr>
            <a:r>
              <a:rPr lang="en-US" b="1" dirty="0">
                <a:solidFill>
                  <a:srgbClr val="FFFFCC"/>
                </a:solidFill>
                <a:effectLst>
                  <a:outerShdw blurRad="38100" dist="38100" dir="2700000" algn="tl">
                    <a:srgbClr val="000000">
                      <a:alpha val="43137"/>
                    </a:srgbClr>
                  </a:outerShdw>
                </a:effectLst>
              </a:rPr>
              <a:t>The Location (2)</a:t>
            </a:r>
          </a:p>
          <a:p>
            <a:pPr marL="914400" lvl="2" indent="-457200" eaLnBrk="1" hangingPunct="1">
              <a:spcBef>
                <a:spcPts val="0"/>
              </a:spcBef>
              <a:spcAft>
                <a:spcPts val="2400"/>
              </a:spcAft>
              <a:buClr>
                <a:srgbClr val="33CC33"/>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In the East (2a)</a:t>
            </a:r>
          </a:p>
          <a:p>
            <a:pPr marL="914400" lvl="2" indent="-457200" eaLnBrk="1" hangingPunct="1">
              <a:spcBef>
                <a:spcPts val="0"/>
              </a:spcBef>
              <a:spcAft>
                <a:spcPts val="24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At Shinar (2b)</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23544"/>
          </a:xfrm>
        </p:spPr>
        <p:txBody>
          <a:bodyPr/>
          <a:lstStyle/>
          <a:p>
            <a:pPr algn="ctr" eaLnBrk="1" hangingPunct="1"/>
            <a:r>
              <a:rPr lang="en-US" sz="3600" dirty="0">
                <a:effectLst>
                  <a:outerShdw blurRad="38100" dist="38100" dir="2700000" algn="tl">
                    <a:srgbClr val="000000">
                      <a:alpha val="43137"/>
                    </a:srgbClr>
                  </a:outerShdw>
                </a:effectLst>
              </a:rPr>
              <a:t>I. The Former World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vv.1-2</a:t>
            </a:r>
          </a:p>
        </p:txBody>
      </p:sp>
      <p:pic>
        <p:nvPicPr>
          <p:cNvPr id="8" name="Picture 7">
            <a:extLst>
              <a:ext uri="{FF2B5EF4-FFF2-40B4-BE49-F238E27FC236}">
                <a16:creationId xmlns:a16="http://schemas.microsoft.com/office/drawing/2014/main" id="{ACFEDEDC-F072-4CD9-9A57-29AA8F1FF5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B850BDC0-B2AD-41DA-956D-05487153CC7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910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4229100" y="228600"/>
            <a:ext cx="3733800" cy="838200"/>
          </a:xfrm>
        </p:spPr>
        <p:txBody>
          <a:bodyPr/>
          <a:lstStyle/>
          <a:p>
            <a:pPr algn="ctr"/>
            <a:r>
              <a:rPr lang="en-US" altLang="en-US" sz="3600" kern="1200" dirty="0">
                <a:solidFill>
                  <a:srgbClr val="00FFFF"/>
                </a:solidFill>
                <a:effectLst>
                  <a:outerShdw blurRad="38100" dist="38100" dir="2700000" algn="tl">
                    <a:srgbClr val="000000">
                      <a:alpha val="43137"/>
                    </a:srgbClr>
                  </a:outerShdw>
                </a:effectLst>
                <a:cs typeface="Calibri" panose="020F0502020204030204" pitchFamily="34" charset="0"/>
              </a:rPr>
              <a:t>East = Babylon</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1981200" y="1981200"/>
            <a:ext cx="3429000" cy="2895600"/>
          </a:xfrm>
        </p:spPr>
        <p:txBody>
          <a:bodyPr/>
          <a:lstStyle/>
          <a:p>
            <a:pPr marL="457200" indent="-457200">
              <a:spcBef>
                <a:spcPts val="0"/>
              </a:spcBef>
              <a:spcAft>
                <a:spcPts val="3600"/>
              </a:spcAft>
              <a:defRPr/>
            </a:pPr>
            <a:r>
              <a:rPr lang="en-US" dirty="0">
                <a:effectLst>
                  <a:outerShdw blurRad="38100" dist="38100" dir="2700000" algn="tl">
                    <a:srgbClr val="000000">
                      <a:alpha val="43137"/>
                    </a:srgbClr>
                  </a:outerShdw>
                </a:effectLst>
              </a:rPr>
              <a:t>Genesis 2:8</a:t>
            </a:r>
          </a:p>
          <a:p>
            <a:pPr marL="457200" indent="-457200">
              <a:spcBef>
                <a:spcPts val="0"/>
              </a:spcBef>
              <a:spcAft>
                <a:spcPts val="3600"/>
              </a:spcAft>
              <a:defRPr/>
            </a:pPr>
            <a:r>
              <a:rPr lang="en-US" dirty="0">
                <a:effectLst>
                  <a:outerShdw blurRad="38100" dist="38100" dir="2700000" algn="tl">
                    <a:srgbClr val="000000">
                      <a:alpha val="43137"/>
                    </a:srgbClr>
                  </a:outerShdw>
                </a:effectLst>
              </a:rPr>
              <a:t>Genesis 11:2</a:t>
            </a:r>
          </a:p>
          <a:p>
            <a:pPr marL="457200" indent="-457200">
              <a:spcBef>
                <a:spcPts val="0"/>
              </a:spcBef>
              <a:spcAft>
                <a:spcPts val="3600"/>
              </a:spcAft>
              <a:defRPr/>
            </a:pPr>
            <a:r>
              <a:rPr lang="en-US" dirty="0">
                <a:effectLst>
                  <a:outerShdw blurRad="38100" dist="38100" dir="2700000" algn="tl">
                    <a:srgbClr val="000000">
                      <a:alpha val="43137"/>
                    </a:srgbClr>
                  </a:outerShdw>
                </a:effectLst>
              </a:rPr>
              <a:t>Matthew 2:2</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7100" y="1981200"/>
            <a:ext cx="2933700"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E09A855-ABD1-47BD-BC3F-76F3201CDE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20032575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600200"/>
            <a:ext cx="5414319" cy="5029200"/>
          </a:xfrm>
        </p:spPr>
        <p:txBody>
          <a:bodyPr/>
          <a:lstStyle/>
          <a:p>
            <a:pPr marL="457200" lvl="1" indent="-452438"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Philology (1)</a:t>
            </a:r>
          </a:p>
          <a:p>
            <a:pPr marL="914400" lvl="2" indent="-457200" eaLnBrk="1" hangingPunct="1">
              <a:spcBef>
                <a:spcPts val="0"/>
              </a:spcBef>
              <a:spcAft>
                <a:spcPts val="24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One language (1a)</a:t>
            </a:r>
          </a:p>
          <a:p>
            <a:pPr marL="914400" lvl="2" indent="-457200" eaLnBrk="1" hangingPunct="1">
              <a:spcBef>
                <a:spcPts val="0"/>
              </a:spcBef>
              <a:spcAft>
                <a:spcPts val="24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One speech (1b)</a:t>
            </a:r>
          </a:p>
          <a:p>
            <a:pPr marL="457200" lvl="1" indent="-452438" eaLnBrk="1" hangingPunct="1">
              <a:spcBef>
                <a:spcPts val="0"/>
              </a:spcBef>
              <a:spcAft>
                <a:spcPts val="2400"/>
              </a:spcAft>
              <a:buClr>
                <a:srgbClr val="CC66FF"/>
              </a:buClr>
              <a:buSzPct val="100000"/>
              <a:buFont typeface="+mj-lt"/>
              <a:buAutoNum type="alphaUcPeriod"/>
              <a:defRPr/>
            </a:pPr>
            <a:r>
              <a:rPr lang="en-US" b="1" dirty="0">
                <a:solidFill>
                  <a:srgbClr val="FFFFCC"/>
                </a:solidFill>
                <a:effectLst>
                  <a:outerShdw blurRad="38100" dist="38100" dir="2700000" algn="tl">
                    <a:srgbClr val="000000">
                      <a:alpha val="43137"/>
                    </a:srgbClr>
                  </a:outerShdw>
                </a:effectLst>
              </a:rPr>
              <a:t>The Location (2)</a:t>
            </a:r>
          </a:p>
          <a:p>
            <a:pPr marL="914400" lvl="2" indent="-457200" eaLnBrk="1" hangingPunct="1">
              <a:spcBef>
                <a:spcPts val="0"/>
              </a:spcBef>
              <a:spcAft>
                <a:spcPts val="24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In the East (2a)</a:t>
            </a:r>
          </a:p>
          <a:p>
            <a:pPr marL="914400" lvl="2" indent="-457200" eaLnBrk="1" hangingPunct="1">
              <a:spcBef>
                <a:spcPts val="0"/>
              </a:spcBef>
              <a:spcAft>
                <a:spcPts val="2400"/>
              </a:spcAft>
              <a:buClr>
                <a:srgbClr val="33CC33"/>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At Shinar (2b)</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23544"/>
          </a:xfrm>
        </p:spPr>
        <p:txBody>
          <a:bodyPr/>
          <a:lstStyle/>
          <a:p>
            <a:pPr algn="ctr" eaLnBrk="1" hangingPunct="1"/>
            <a:r>
              <a:rPr lang="en-US" sz="3600" dirty="0">
                <a:effectLst>
                  <a:outerShdw blurRad="38100" dist="38100" dir="2700000" algn="tl">
                    <a:srgbClr val="000000">
                      <a:alpha val="43137"/>
                    </a:srgbClr>
                  </a:outerShdw>
                </a:effectLst>
              </a:rPr>
              <a:t>I. The Former World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vv.1-2</a:t>
            </a:r>
          </a:p>
        </p:txBody>
      </p:sp>
      <p:pic>
        <p:nvPicPr>
          <p:cNvPr id="8" name="Picture 7">
            <a:extLst>
              <a:ext uri="{FF2B5EF4-FFF2-40B4-BE49-F238E27FC236}">
                <a16:creationId xmlns:a16="http://schemas.microsoft.com/office/drawing/2014/main" id="{ACFEDEDC-F072-4CD9-9A57-29AA8F1FF5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B850BDC0-B2AD-41DA-956D-05487153CC7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220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372480851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233CF8-91C8-45CB-9690-5B529F3653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Daniel 1:1-2</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1 </a:t>
            </a:r>
            <a:r>
              <a:rPr lang="en-US" sz="3600" dirty="0">
                <a:effectLst>
                  <a:outerShdw blurRad="38100" dist="38100" dir="2700000" algn="tl">
                    <a:srgbClr val="000000">
                      <a:alpha val="43137"/>
                    </a:srgbClr>
                  </a:outerShdw>
                </a:effectLst>
              </a:rPr>
              <a:t>In the third year of the reign of Jehoiakim king of Judah, Nebuchadnezzar king of Babylon came to Jerusalem and besieged it.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The Lord gave Jehoiakim king of Judah into his hand, along with some of the vessels of the house of God; and he brought them to the land of </a:t>
            </a:r>
            <a:r>
              <a:rPr lang="en-US" sz="3600" b="1" u="sng" dirty="0">
                <a:solidFill>
                  <a:srgbClr val="FFFFCC"/>
                </a:solidFill>
                <a:effectLst>
                  <a:outerShdw blurRad="38100" dist="38100" dir="2700000" algn="tl">
                    <a:srgbClr val="000000">
                      <a:alpha val="43137"/>
                    </a:srgbClr>
                  </a:outerShdw>
                </a:effectLst>
              </a:rPr>
              <a:t>Shinar</a:t>
            </a:r>
            <a:r>
              <a:rPr lang="en-US" sz="3600" dirty="0">
                <a:effectLst>
                  <a:outerShdw blurRad="38100" dist="38100" dir="2700000" algn="tl">
                    <a:srgbClr val="000000">
                      <a:alpha val="43137"/>
                    </a:srgbClr>
                  </a:outerShdw>
                </a:effectLst>
              </a:rPr>
              <a:t>, to the house of his god, and he brought the vessels into the treasury of his god</a:t>
            </a:r>
            <a:r>
              <a:rPr lang="en-US" alt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48172682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148331024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75F8F-F3EA-4FBD-A661-C5337866A9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Zechariah 5:5-11</a:t>
            </a:r>
          </a:p>
          <a:p>
            <a:pPr marL="0" indent="0" algn="just" eaLnBrk="1" hangingPunct="1">
              <a:spcBef>
                <a:spcPts val="0"/>
              </a:spcBef>
              <a:buNone/>
              <a:defRPr/>
            </a:pPr>
            <a:r>
              <a:rPr lang="en-US" sz="3400" baseline="30000" dirty="0">
                <a:effectLst>
                  <a:outerShdw blurRad="38100" dist="38100" dir="2700000" algn="tl">
                    <a:srgbClr val="000000">
                      <a:alpha val="43137"/>
                    </a:srgbClr>
                  </a:outerShdw>
                </a:effectLst>
              </a:rPr>
              <a:t>9 </a:t>
            </a:r>
            <a:r>
              <a:rPr lang="en-US" sz="3400" dirty="0">
                <a:effectLst>
                  <a:outerShdw blurRad="38100" dist="38100" dir="2700000" algn="tl">
                    <a:srgbClr val="000000">
                      <a:alpha val="43137"/>
                    </a:srgbClr>
                  </a:outerShdw>
                </a:effectLst>
              </a:rPr>
              <a:t>Then I lifted up my eyes and looked, and there two women were coming out with the wind in their wings; and they had wings like the wings of a stork, and they lifted up the ephah between the earth and the heavens. </a:t>
            </a:r>
            <a:r>
              <a:rPr lang="en-US" sz="3400" baseline="30000" dirty="0">
                <a:effectLst>
                  <a:outerShdw blurRad="38100" dist="38100" dir="2700000" algn="tl">
                    <a:srgbClr val="000000">
                      <a:alpha val="43137"/>
                    </a:srgbClr>
                  </a:outerShdw>
                </a:effectLst>
              </a:rPr>
              <a:t>10 </a:t>
            </a:r>
            <a:r>
              <a:rPr lang="en-US" sz="3400" dirty="0">
                <a:effectLst>
                  <a:outerShdw blurRad="38100" dist="38100" dir="2700000" algn="tl">
                    <a:srgbClr val="000000">
                      <a:alpha val="43137"/>
                    </a:srgbClr>
                  </a:outerShdw>
                </a:effectLst>
              </a:rPr>
              <a:t>I said to the angel who was speaking with me, “Where are they taking the ephah?” </a:t>
            </a:r>
            <a:r>
              <a:rPr lang="en-US" sz="3400" baseline="30000" dirty="0">
                <a:effectLst>
                  <a:outerShdw blurRad="38100" dist="38100" dir="2700000" algn="tl">
                    <a:srgbClr val="000000">
                      <a:alpha val="43137"/>
                    </a:srgbClr>
                  </a:outerShdw>
                </a:effectLst>
              </a:rPr>
              <a:t>11 </a:t>
            </a:r>
            <a:r>
              <a:rPr lang="en-US" sz="3400" dirty="0">
                <a:effectLst>
                  <a:outerShdw blurRad="38100" dist="38100" dir="2700000" algn="tl">
                    <a:srgbClr val="000000">
                      <a:alpha val="43137"/>
                    </a:srgbClr>
                  </a:outerShdw>
                </a:effectLst>
              </a:rPr>
              <a:t>Then he said to me, “To build a </a:t>
            </a:r>
            <a:r>
              <a:rPr lang="en-US" sz="3400" b="1" u="sng" dirty="0">
                <a:solidFill>
                  <a:srgbClr val="FFFFCC"/>
                </a:solidFill>
                <a:effectLst>
                  <a:outerShdw blurRad="38100" dist="38100" dir="2700000" algn="tl">
                    <a:srgbClr val="000000">
                      <a:alpha val="43137"/>
                    </a:srgbClr>
                  </a:outerShdw>
                </a:effectLst>
              </a:rPr>
              <a:t>temple</a:t>
            </a:r>
            <a:r>
              <a:rPr lang="en-US" sz="3400" dirty="0">
                <a:effectLst>
                  <a:outerShdw blurRad="38100" dist="38100" dir="2700000" algn="tl">
                    <a:srgbClr val="000000">
                      <a:alpha val="43137"/>
                    </a:srgbClr>
                  </a:outerShdw>
                </a:effectLst>
              </a:rPr>
              <a:t> for her in the land of </a:t>
            </a:r>
            <a:r>
              <a:rPr lang="en-US" sz="3400" b="1" u="sng" dirty="0">
                <a:solidFill>
                  <a:srgbClr val="FFFFCC"/>
                </a:solidFill>
                <a:effectLst>
                  <a:outerShdw blurRad="38100" dist="38100" dir="2700000" algn="tl">
                    <a:srgbClr val="000000">
                      <a:alpha val="43137"/>
                    </a:srgbClr>
                  </a:outerShdw>
                </a:effectLst>
              </a:rPr>
              <a:t>Shinar</a:t>
            </a:r>
            <a:r>
              <a:rPr lang="en-US" sz="3400" dirty="0">
                <a:effectLst>
                  <a:outerShdw blurRad="38100" dist="38100" dir="2700000" algn="tl">
                    <a:srgbClr val="000000">
                      <a:alpha val="43137"/>
                    </a:srgbClr>
                  </a:outerShdw>
                </a:effectLst>
              </a:rPr>
              <a:t>; and when it is prepared, she will be set there on her own pedestal.”</a:t>
            </a:r>
          </a:p>
          <a:p>
            <a:pPr marL="0" indent="0" algn="just" eaLnBrk="1" hangingPunct="1">
              <a:buNone/>
              <a:defRPr/>
            </a:pPr>
            <a:endParaRPr lang="en-US" altLang="en-US" sz="3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507227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7A2324-3666-46A1-8621-46B2822F57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0"/>
            <a:ext cx="10972800" cy="2667000"/>
          </a:xfrm>
        </p:spPr>
        <p:txBody>
          <a:bodyPr/>
          <a:lstStyle/>
          <a:p>
            <a:pPr marL="0" indent="0" algn="ctr" eaLnBrk="1" hangingPunct="1">
              <a:spcBef>
                <a:spcPts val="0"/>
              </a:spcBef>
              <a:spcAft>
                <a:spcPts val="1200"/>
              </a:spcAft>
              <a:buNone/>
              <a:defRPr/>
            </a:pPr>
            <a:r>
              <a:rPr lang="en-US" altLang="en-US" sz="4000" kern="1200" dirty="0">
                <a:solidFill>
                  <a:schemeClr val="tx2"/>
                </a:solidFill>
                <a:ea typeface="+mj-ea"/>
                <a:cs typeface="+mj-cs"/>
              </a:rPr>
              <a:t>Ecclesiastes 1:9</a:t>
            </a:r>
            <a:endParaRPr lang="en-US" sz="4000" kern="12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“That which has been is that which will be, And that which has been done is that which will be done. So there is nothing new under the sun.”</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6" y="3048000"/>
            <a:ext cx="1508908" cy="18288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364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1600200"/>
            <a:ext cx="587152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Former World (1-2)</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The Rebellion (3-4)</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Condescension (5)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Observations (6)</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Intervention (7-8a)</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Results (8b-9)</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11:1-9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8" name="Picture 7">
            <a:extLst>
              <a:ext uri="{FF2B5EF4-FFF2-40B4-BE49-F238E27FC236}">
                <a16:creationId xmlns:a16="http://schemas.microsoft.com/office/drawing/2014/main" id="{9B51358C-20C2-4F1F-A741-645991FD8A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833853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1" y="2276856"/>
            <a:ext cx="5638800" cy="3057144"/>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building (3-4b)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reputation (4c)</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rejection of the divine command (4d)</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II. The Rebellion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3-4</a:t>
            </a:r>
          </a:p>
        </p:txBody>
      </p:sp>
      <p:pic>
        <p:nvPicPr>
          <p:cNvPr id="9" name="Picture 8">
            <a:extLst>
              <a:ext uri="{FF2B5EF4-FFF2-40B4-BE49-F238E27FC236}">
                <a16:creationId xmlns:a16="http://schemas.microsoft.com/office/drawing/2014/main" id="{5390C250-1320-411D-864F-E1FDA176E8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10" name="Picture 4" descr="5 Bible Lessons to Learn From the Book of Genesis | Jack Wellman">
            <a:extLst>
              <a:ext uri="{FF2B5EF4-FFF2-40B4-BE49-F238E27FC236}">
                <a16:creationId xmlns:a16="http://schemas.microsoft.com/office/drawing/2014/main" id="{C8DDD209-BD87-4AE2-B821-D7060036DA9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270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1" y="2276856"/>
            <a:ext cx="5638800" cy="3057144"/>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Their building (3-4b)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reputation (4c)</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rejection of the divine command (4d)</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II. The Rebellion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3-4</a:t>
            </a:r>
          </a:p>
        </p:txBody>
      </p:sp>
      <p:pic>
        <p:nvPicPr>
          <p:cNvPr id="9" name="Picture 8">
            <a:extLst>
              <a:ext uri="{FF2B5EF4-FFF2-40B4-BE49-F238E27FC236}">
                <a16:creationId xmlns:a16="http://schemas.microsoft.com/office/drawing/2014/main" id="{5390C250-1320-411D-864F-E1FDA176E8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10" name="Picture 4" descr="5 Bible Lessons to Learn From the Book of Genesis | Jack Wellman">
            <a:extLst>
              <a:ext uri="{FF2B5EF4-FFF2-40B4-BE49-F238E27FC236}">
                <a16:creationId xmlns:a16="http://schemas.microsoft.com/office/drawing/2014/main" id="{C8DDD209-BD87-4AE2-B821-D7060036DA9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432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286000"/>
            <a:ext cx="5871519" cy="2895600"/>
          </a:xfrm>
        </p:spPr>
        <p:txBody>
          <a:bodyPr/>
          <a:lstStyle/>
          <a:p>
            <a:pPr marL="4572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The bricks (3)</a:t>
            </a:r>
          </a:p>
          <a:p>
            <a:pPr marL="4572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The city (4a)</a:t>
            </a:r>
          </a:p>
          <a:p>
            <a:pPr marL="4572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The tower (4b)</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Their Building </a:t>
            </a:r>
            <a:br>
              <a:rPr lang="en-US" sz="3200" dirty="0">
                <a:solidFill>
                  <a:schemeClr val="tx1"/>
                </a:solidFill>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3-4b</a:t>
            </a:r>
          </a:p>
        </p:txBody>
      </p:sp>
      <p:pic>
        <p:nvPicPr>
          <p:cNvPr id="8" name="Picture 7">
            <a:extLst>
              <a:ext uri="{FF2B5EF4-FFF2-40B4-BE49-F238E27FC236}">
                <a16:creationId xmlns:a16="http://schemas.microsoft.com/office/drawing/2014/main" id="{FD5136FA-0DBE-4A85-BBD1-B6B81E6B5C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7D76C4F9-2392-484B-8D87-9027BE8A920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5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286000"/>
            <a:ext cx="5871519" cy="2895600"/>
          </a:xfrm>
        </p:spPr>
        <p:txBody>
          <a:bodyPr/>
          <a:lstStyle/>
          <a:p>
            <a:pPr marL="457200" lvl="2" indent="-457200" eaLnBrk="1" hangingPunct="1">
              <a:spcBef>
                <a:spcPts val="0"/>
              </a:spcBef>
              <a:spcAft>
                <a:spcPts val="3000"/>
              </a:spcAft>
              <a:buClr>
                <a:srgbClr val="33CC33"/>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The bricks (3)</a:t>
            </a:r>
          </a:p>
          <a:p>
            <a:pPr marL="4572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The city (4a)</a:t>
            </a:r>
          </a:p>
          <a:p>
            <a:pPr marL="4572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The tower (4b)</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Their Building </a:t>
            </a:r>
            <a:br>
              <a:rPr lang="en-US" sz="3200" dirty="0">
                <a:solidFill>
                  <a:schemeClr val="tx1"/>
                </a:solidFill>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3-4b</a:t>
            </a:r>
          </a:p>
        </p:txBody>
      </p:sp>
      <p:pic>
        <p:nvPicPr>
          <p:cNvPr id="8" name="Picture 7">
            <a:extLst>
              <a:ext uri="{FF2B5EF4-FFF2-40B4-BE49-F238E27FC236}">
                <a16:creationId xmlns:a16="http://schemas.microsoft.com/office/drawing/2014/main" id="{FD5136FA-0DBE-4A85-BBD1-B6B81E6B5C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7D76C4F9-2392-484B-8D87-9027BE8A920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109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0457" y="1447800"/>
            <a:ext cx="10971944" cy="27432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This is to make the bricks hard and to make them last a very long time. The result was that they had brick for stone; the hardened brick was used for building in place of stone. Indeed, South Mesopotamia is rich in alluvial deposits, but is extremely short in stone.</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222</a:t>
            </a:r>
          </a:p>
        </p:txBody>
      </p:sp>
      <p:pic>
        <p:nvPicPr>
          <p:cNvPr id="5" name="Picture 4">
            <a:extLst>
              <a:ext uri="{FF2B5EF4-FFF2-40B4-BE49-F238E27FC236}">
                <a16:creationId xmlns:a16="http://schemas.microsoft.com/office/drawing/2014/main" id="{6FB9FD74-5295-4227-8FC2-8FECA6E736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456" y="76200"/>
            <a:ext cx="684944" cy="914400"/>
          </a:xfrm>
          <a:prstGeom prst="rect">
            <a:avLst/>
          </a:prstGeom>
        </p:spPr>
      </p:pic>
      <p:pic>
        <p:nvPicPr>
          <p:cNvPr id="6" name="Picture 5">
            <a:extLst>
              <a:ext uri="{FF2B5EF4-FFF2-40B4-BE49-F238E27FC236}">
                <a16:creationId xmlns:a16="http://schemas.microsoft.com/office/drawing/2014/main" id="{051EA80D-3DA4-4DEC-83EB-7A66E30EFD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2" name="Picture 1">
            <a:extLst>
              <a:ext uri="{FF2B5EF4-FFF2-40B4-BE49-F238E27FC236}">
                <a16:creationId xmlns:a16="http://schemas.microsoft.com/office/drawing/2014/main" id="{9ADB2FFA-7329-4F12-A6E1-4DDD520DF682}"/>
              </a:ext>
            </a:extLst>
          </p:cNvPr>
          <p:cNvPicPr>
            <a:picLocks noChangeAspect="1"/>
          </p:cNvPicPr>
          <p:nvPr/>
        </p:nvPicPr>
        <p:blipFill>
          <a:blip r:embed="rId5"/>
          <a:stretch>
            <a:fillRect/>
          </a:stretch>
        </p:blipFill>
        <p:spPr>
          <a:xfrm>
            <a:off x="4572000" y="4114800"/>
            <a:ext cx="3048000" cy="2286000"/>
          </a:xfrm>
          <a:prstGeom prst="rect">
            <a:avLst/>
          </a:prstGeom>
        </p:spPr>
      </p:pic>
    </p:spTree>
    <p:extLst>
      <p:ext uri="{BB962C8B-B14F-4D97-AF65-F5344CB8AC3E}">
        <p14:creationId xmlns:p14="http://schemas.microsoft.com/office/powerpoint/2010/main" val="89650278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286000"/>
            <a:ext cx="5871519" cy="2895600"/>
          </a:xfrm>
        </p:spPr>
        <p:txBody>
          <a:bodyPr/>
          <a:lstStyle/>
          <a:p>
            <a:pPr marL="4572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The bricks (3)</a:t>
            </a:r>
          </a:p>
          <a:p>
            <a:pPr marL="457200" lvl="2" indent="-457200" eaLnBrk="1" hangingPunct="1">
              <a:spcBef>
                <a:spcPts val="0"/>
              </a:spcBef>
              <a:spcAft>
                <a:spcPts val="3000"/>
              </a:spcAft>
              <a:buClr>
                <a:srgbClr val="33CC33"/>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The city (4a)</a:t>
            </a:r>
          </a:p>
          <a:p>
            <a:pPr marL="4572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The tower (4b)</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Their Building </a:t>
            </a:r>
            <a:br>
              <a:rPr lang="en-US" sz="3200" dirty="0">
                <a:solidFill>
                  <a:schemeClr val="tx1"/>
                </a:solidFill>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3-4b</a:t>
            </a:r>
          </a:p>
        </p:txBody>
      </p:sp>
      <p:pic>
        <p:nvPicPr>
          <p:cNvPr id="8" name="Picture 7">
            <a:extLst>
              <a:ext uri="{FF2B5EF4-FFF2-40B4-BE49-F238E27FC236}">
                <a16:creationId xmlns:a16="http://schemas.microsoft.com/office/drawing/2014/main" id="{FD5136FA-0DBE-4A85-BBD1-B6B81E6B5C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7D76C4F9-2392-484B-8D87-9027BE8A920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485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286000"/>
            <a:ext cx="5871519" cy="2895600"/>
          </a:xfrm>
        </p:spPr>
        <p:txBody>
          <a:bodyPr/>
          <a:lstStyle/>
          <a:p>
            <a:pPr marL="4572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The bricks (3)</a:t>
            </a:r>
          </a:p>
          <a:p>
            <a:pPr marL="4572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The city (4a)</a:t>
            </a:r>
          </a:p>
          <a:p>
            <a:pPr marL="457200" lvl="2" indent="-457200" eaLnBrk="1" hangingPunct="1">
              <a:spcBef>
                <a:spcPts val="0"/>
              </a:spcBef>
              <a:spcAft>
                <a:spcPts val="3000"/>
              </a:spcAft>
              <a:buClr>
                <a:srgbClr val="33CC33"/>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The tower (4b)</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Their Building </a:t>
            </a:r>
            <a:br>
              <a:rPr lang="en-US" sz="3200" dirty="0">
                <a:solidFill>
                  <a:schemeClr val="tx1"/>
                </a:solidFill>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3-4b</a:t>
            </a:r>
          </a:p>
        </p:txBody>
      </p:sp>
      <p:pic>
        <p:nvPicPr>
          <p:cNvPr id="8" name="Picture 7">
            <a:extLst>
              <a:ext uri="{FF2B5EF4-FFF2-40B4-BE49-F238E27FC236}">
                <a16:creationId xmlns:a16="http://schemas.microsoft.com/office/drawing/2014/main" id="{FD5136FA-0DBE-4A85-BBD1-B6B81E6B5C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7D76C4F9-2392-484B-8D87-9027BE8A920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110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599" y="1447800"/>
            <a:ext cx="10972801"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They wanted to build a tower, with the goal being: whose top may reach unto heaven, or literally, ‘with its peak in the heavens.’ The very name ‘Babylon’ in Hebrew, Babel, means ‘the gate of God.’ The point is that they want to reach out to the heavens. The purpose of this tower was for the purpose of astrology, or the signs of the zodiac. This act marks the beginnings of false religion and idolatry.</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222</a:t>
            </a:r>
          </a:p>
        </p:txBody>
      </p:sp>
      <p:pic>
        <p:nvPicPr>
          <p:cNvPr id="6" name="Picture 5">
            <a:extLst>
              <a:ext uri="{FF2B5EF4-FFF2-40B4-BE49-F238E27FC236}">
                <a16:creationId xmlns:a16="http://schemas.microsoft.com/office/drawing/2014/main" id="{2496BB49-8CC1-4B60-A7EB-D4A2AF92A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456" y="76200"/>
            <a:ext cx="684944" cy="914400"/>
          </a:xfrm>
          <a:prstGeom prst="rect">
            <a:avLst/>
          </a:prstGeom>
        </p:spPr>
      </p:pic>
      <p:pic>
        <p:nvPicPr>
          <p:cNvPr id="8" name="Picture 7">
            <a:extLst>
              <a:ext uri="{FF2B5EF4-FFF2-40B4-BE49-F238E27FC236}">
                <a16:creationId xmlns:a16="http://schemas.microsoft.com/office/drawing/2014/main" id="{7A9BFB34-DF31-4BB1-9BE8-997C4DB972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72462877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nvPr>
        </p:nvGraphicFramePr>
        <p:xfrm>
          <a:off x="1600200" y="182880"/>
          <a:ext cx="8991600" cy="6492240"/>
        </p:xfrm>
        <a:graphic>
          <a:graphicData uri="http://schemas.openxmlformats.org/drawingml/2006/table">
            <a:tbl>
              <a:tblPr firstRow="1" bandRow="1">
                <a:tableStyleId>{073A0DAA-6AF3-43AB-8588-CEC1D06C72B9}</a:tableStyleId>
              </a:tblPr>
              <a:tblGrid>
                <a:gridCol w="2997200">
                  <a:extLst>
                    <a:ext uri="{9D8B030D-6E8A-4147-A177-3AD203B41FA5}">
                      <a16:colId xmlns:a16="http://schemas.microsoft.com/office/drawing/2014/main" val="2807051881"/>
                    </a:ext>
                  </a:extLst>
                </a:gridCol>
                <a:gridCol w="2997200">
                  <a:extLst>
                    <a:ext uri="{9D8B030D-6E8A-4147-A177-3AD203B41FA5}">
                      <a16:colId xmlns:a16="http://schemas.microsoft.com/office/drawing/2014/main" val="416673137"/>
                    </a:ext>
                  </a:extLst>
                </a:gridCol>
                <a:gridCol w="2997200">
                  <a:extLst>
                    <a:ext uri="{9D8B030D-6E8A-4147-A177-3AD203B41FA5}">
                      <a16:colId xmlns:a16="http://schemas.microsoft.com/office/drawing/2014/main" val="3259655191"/>
                    </a:ext>
                  </a:extLst>
                </a:gridCol>
              </a:tblGrid>
              <a:tr h="502920">
                <a:tc gridSpan="3">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Spread of the Mother-Child Cult</a:t>
                      </a:r>
                      <a:endParaRPr lang="en-US" sz="3600" noProof="0" dirty="0">
                        <a:solidFill>
                          <a:schemeClr val="tx2"/>
                        </a:solidFill>
                        <a:latin typeface="Calibri" panose="020F0502020204030204" pitchFamily="34" charset="0"/>
                        <a:ea typeface="+mj-ea"/>
                        <a:cs typeface="+mj-cs"/>
                      </a:endParaRPr>
                    </a:p>
                  </a:txBody>
                  <a:tcPr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extLst>
                  <a:ext uri="{0D108BD9-81ED-4DB2-BD59-A6C34878D82A}">
                    <a16:rowId xmlns:a16="http://schemas.microsoft.com/office/drawing/2014/main" val="1440537022"/>
                  </a:ext>
                </a:extLst>
              </a:tr>
              <a:tr h="50292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rgbClr val="C00000"/>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rgbClr val="C00000"/>
                          </a:solidFill>
                          <a:effectLst/>
                          <a:latin typeface="Calibri" panose="020F0502020204030204" pitchFamily="34" charset="0"/>
                        </a:rPr>
                        <a:t>Mother</a:t>
                      </a: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rgbClr val="C00000"/>
                          </a:solidFill>
                          <a:effectLst/>
                          <a:latin typeface="Calibri" panose="020F0502020204030204" pitchFamily="34" charset="0"/>
                        </a:rPr>
                        <a:t>Child</a:t>
                      </a:r>
                    </a:p>
                  </a:txBody>
                  <a:tcPr anchor="ctr" horzOverflow="overflow"/>
                </a:tc>
                <a:extLst>
                  <a:ext uri="{0D108BD9-81ED-4DB2-BD59-A6C34878D82A}">
                    <a16:rowId xmlns:a16="http://schemas.microsoft.com/office/drawing/2014/main" val="1459597859"/>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Assyria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Ishtar</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Tammuz</a:t>
                      </a:r>
                    </a:p>
                  </a:txBody>
                  <a:tcPr horzOverflow="overflow"/>
                </a:tc>
                <a:extLst>
                  <a:ext uri="{0D108BD9-81ED-4DB2-BD59-A6C34878D82A}">
                    <a16:rowId xmlns:a16="http://schemas.microsoft.com/office/drawing/2014/main" val="307062353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Phoenicia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Astarte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Baal</a:t>
                      </a:r>
                    </a:p>
                  </a:txBody>
                  <a:tcPr horzOverflow="overflow"/>
                </a:tc>
                <a:extLst>
                  <a:ext uri="{0D108BD9-81ED-4DB2-BD59-A6C34878D82A}">
                    <a16:rowId xmlns:a16="http://schemas.microsoft.com/office/drawing/2014/main" val="9346867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Egypt</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Isis</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Osirus/Horus</a:t>
                      </a:r>
                    </a:p>
                  </a:txBody>
                  <a:tcPr horzOverflow="overflow"/>
                </a:tc>
                <a:extLst>
                  <a:ext uri="{0D108BD9-81ED-4DB2-BD59-A6C34878D82A}">
                    <a16:rowId xmlns:a16="http://schemas.microsoft.com/office/drawing/2014/main" val="2215589415"/>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Greece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Aphrodite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Eros</a:t>
                      </a:r>
                    </a:p>
                  </a:txBody>
                  <a:tcPr horzOverflow="overflow"/>
                </a:tc>
                <a:extLst>
                  <a:ext uri="{0D108BD9-81ED-4DB2-BD59-A6C34878D82A}">
                    <a16:rowId xmlns:a16="http://schemas.microsoft.com/office/drawing/2014/main" val="3144159118"/>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Rome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Venus</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Cupid</a:t>
                      </a:r>
                    </a:p>
                  </a:txBody>
                  <a:tcPr horzOverflow="overflow"/>
                </a:tc>
                <a:extLst>
                  <a:ext uri="{0D108BD9-81ED-4DB2-BD59-A6C34878D82A}">
                    <a16:rowId xmlns:a16="http://schemas.microsoft.com/office/drawing/2014/main" val="66726706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Asia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Cybele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err="1">
                          <a:ln>
                            <a:noFill/>
                          </a:ln>
                          <a:solidFill>
                            <a:schemeClr val="bg2"/>
                          </a:solidFill>
                          <a:effectLst/>
                          <a:latin typeface="Calibri" panose="020F0502020204030204" pitchFamily="34" charset="0"/>
                        </a:rPr>
                        <a:t>Desius</a:t>
                      </a:r>
                      <a:endParaRPr kumimoji="0" lang="en-US" sz="24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19258695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India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Isi</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err="1">
                          <a:ln>
                            <a:noFill/>
                          </a:ln>
                          <a:solidFill>
                            <a:schemeClr val="bg2"/>
                          </a:solidFill>
                          <a:effectLst/>
                          <a:latin typeface="Calibri" panose="020F0502020204030204" pitchFamily="34" charset="0"/>
                        </a:rPr>
                        <a:t>Aswara</a:t>
                      </a:r>
                      <a:endParaRPr kumimoji="0" lang="en-US" sz="24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23752053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Roman Catholicism</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Mary</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Jesus</a:t>
                      </a:r>
                    </a:p>
                  </a:txBody>
                  <a:tcPr horzOverflow="overflow"/>
                </a:tc>
                <a:extLst>
                  <a:ext uri="{0D108BD9-81ED-4DB2-BD59-A6C34878D82A}">
                    <a16:rowId xmlns:a16="http://schemas.microsoft.com/office/drawing/2014/main" val="314655362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Israel</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Queen of Heaven </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(Jer. 7:18; 44:17)</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Tammuz </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(Ezek. 8:14-15)</a:t>
                      </a:r>
                    </a:p>
                  </a:txBody>
                  <a:tcPr horzOverflow="overflow"/>
                </a:tc>
                <a:extLst>
                  <a:ext uri="{0D108BD9-81ED-4DB2-BD59-A6C34878D82A}">
                    <a16:rowId xmlns:a16="http://schemas.microsoft.com/office/drawing/2014/main" val="1819150901"/>
                  </a:ext>
                </a:extLst>
              </a:tr>
              <a:tr h="50292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sz="2400" dirty="0">
                          <a:latin typeface="Calibri" panose="020F0502020204030204" pitchFamily="34" charset="0"/>
                        </a:rPr>
                        <a:t>Alexander Hislop, </a:t>
                      </a:r>
                      <a:r>
                        <a:rPr lang="en-US" sz="2400" i="1" dirty="0">
                          <a:latin typeface="Calibri" panose="020F0502020204030204" pitchFamily="34" charset="0"/>
                        </a:rPr>
                        <a:t>Two Babylons</a:t>
                      </a: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3789494660"/>
                  </a:ext>
                </a:extLst>
              </a:tr>
            </a:tbl>
          </a:graphicData>
        </a:graphic>
      </p:graphicFrame>
    </p:spTree>
    <p:extLst>
      <p:ext uri="{BB962C8B-B14F-4D97-AF65-F5344CB8AC3E}">
        <p14:creationId xmlns:p14="http://schemas.microsoft.com/office/powerpoint/2010/main" val="3877763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BB31395D-112A-4DDC-B4B3-B50B290B9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72932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F32C0014-0CD1-4B2D-B361-5F1BEF25750A}"/>
              </a:ext>
            </a:extLst>
          </p:cNvPr>
          <p:cNvSpPr>
            <a:spLocks noGrp="1"/>
          </p:cNvSpPr>
          <p:nvPr>
            <p:ph type="title"/>
          </p:nvPr>
        </p:nvSpPr>
        <p:spPr>
          <a:xfrm>
            <a:off x="2209800" y="228600"/>
            <a:ext cx="7772400" cy="914400"/>
          </a:xfrm>
        </p:spPr>
        <p:txBody>
          <a:bodyPr/>
          <a:lstStyle/>
          <a:p>
            <a:pPr algn="ctr" eaLnBrk="1" hangingPunct="1">
              <a:lnSpc>
                <a:spcPct val="100000"/>
              </a:lnSpc>
            </a:pPr>
            <a:r>
              <a:rPr lang="en-US" altLang="en-US" sz="4000" b="0" kern="1200" dirty="0">
                <a:solidFill>
                  <a:srgbClr val="00FFFF"/>
                </a:solidFill>
                <a:effectLst>
                  <a:outerShdw blurRad="38100" dist="38100" dir="2700000" algn="tl">
                    <a:srgbClr val="000000"/>
                  </a:outerShdw>
                </a:effectLst>
                <a:ea typeface="+mn-ea"/>
                <a:cs typeface="Arial" panose="020B0604020202020204" pitchFamily="34" charset="0"/>
              </a:rPr>
              <a:t>Josephus</a:t>
            </a:r>
            <a:br>
              <a:rPr lang="en-US" altLang="en-US" sz="3600" b="0" dirty="0">
                <a:effectLst>
                  <a:outerShdw blurRad="38100" dist="38100" dir="2700000" algn="tl">
                    <a:srgbClr val="000000">
                      <a:alpha val="43137"/>
                    </a:srgbClr>
                  </a:outerShdw>
                </a:effectLst>
              </a:rPr>
            </a:br>
            <a:r>
              <a:rPr lang="en-US" altLang="en-US" sz="2000" b="0" i="1" dirty="0">
                <a:solidFill>
                  <a:schemeClr val="tx1"/>
                </a:solidFill>
                <a:effectLst>
                  <a:outerShdw blurRad="38100" dist="38100" dir="2700000" algn="tl">
                    <a:srgbClr val="000000">
                      <a:alpha val="43137"/>
                    </a:srgbClr>
                  </a:outerShdw>
                </a:effectLst>
                <a:ea typeface="+mn-ea"/>
                <a:cs typeface="+mn-cs"/>
              </a:rPr>
              <a:t>Antiquities</a:t>
            </a:r>
            <a:r>
              <a:rPr lang="en-US" altLang="en-US" sz="2000" b="0" dirty="0">
                <a:solidFill>
                  <a:schemeClr val="tx1"/>
                </a:solidFill>
                <a:effectLst>
                  <a:outerShdw blurRad="38100" dist="38100" dir="2700000" algn="tl">
                    <a:srgbClr val="000000">
                      <a:alpha val="43137"/>
                    </a:srgbClr>
                  </a:outerShdw>
                </a:effectLst>
                <a:ea typeface="+mn-ea"/>
                <a:cs typeface="+mn-cs"/>
              </a:rPr>
              <a:t>, 1.4.2</a:t>
            </a:r>
            <a:endParaRPr lang="en-US" altLang="en-US" sz="3200" b="0" dirty="0">
              <a:solidFill>
                <a:schemeClr val="tx1"/>
              </a:solidFill>
              <a:effectLst>
                <a:outerShdw blurRad="38100" dist="38100" dir="2700000" algn="tl">
                  <a:srgbClr val="000000">
                    <a:alpha val="43137"/>
                  </a:srgbClr>
                </a:outerShdw>
              </a:effectLst>
              <a:ea typeface="+mn-ea"/>
              <a:cs typeface="+mn-cs"/>
            </a:endParaRPr>
          </a:p>
        </p:txBody>
      </p:sp>
      <p:sp>
        <p:nvSpPr>
          <p:cNvPr id="3" name="Content Placeholder 2">
            <a:extLst>
              <a:ext uri="{FF2B5EF4-FFF2-40B4-BE49-F238E27FC236}">
                <a16:creationId xmlns:a16="http://schemas.microsoft.com/office/drawing/2014/main" id="{00043FB3-B8EB-4091-93FC-4C2B7BEF9FB9}"/>
              </a:ext>
            </a:extLst>
          </p:cNvPr>
          <p:cNvSpPr>
            <a:spLocks noGrp="1"/>
          </p:cNvSpPr>
          <p:nvPr>
            <p:ph idx="1"/>
          </p:nvPr>
        </p:nvSpPr>
        <p:spPr>
          <a:xfrm>
            <a:off x="3200400" y="1371600"/>
            <a:ext cx="8382000" cy="5105400"/>
          </a:xfrm>
        </p:spPr>
        <p:txBody>
          <a:bodyPr/>
          <a:lstStyle/>
          <a:p>
            <a:pPr marL="0" indent="0" algn="just" eaLnBrk="1" hangingPunct="1">
              <a:buNone/>
              <a:defRPr/>
            </a:pPr>
            <a:r>
              <a:rPr lang="en-US" dirty="0">
                <a:effectLst>
                  <a:outerShdw blurRad="38100" dist="38100" dir="2700000" algn="tl">
                    <a:srgbClr val="000000">
                      <a:alpha val="43137"/>
                    </a:srgbClr>
                  </a:outerShdw>
                </a:effectLst>
              </a:rPr>
              <a:t>“He [Nimrod] persuaded them to attribute their prosperity not to God but to their own </a:t>
            </a:r>
            <a:r>
              <a:rPr lang="en-US" dirty="0" err="1">
                <a:effectLst>
                  <a:outerShdw blurRad="38100" dist="38100" dir="2700000" algn="tl">
                    <a:srgbClr val="000000">
                      <a:alpha val="43137"/>
                    </a:srgbClr>
                  </a:outerShdw>
                </a:effectLst>
              </a:rPr>
              <a:t>valour</a:t>
            </a:r>
            <a:r>
              <a:rPr lang="en-US" dirty="0">
                <a:effectLst>
                  <a:outerShdw blurRad="38100" dist="38100" dir="2700000" algn="tl">
                    <a:srgbClr val="000000">
                      <a:alpha val="43137"/>
                    </a:srgbClr>
                  </a:outerShdw>
                </a:effectLst>
              </a:rPr>
              <a:t>, and little by little transformed the state of affairs into tyranny, holding that the only way to detach men from the fear of God was by making them continuously dependent upon his power. He threatened to have his revenge on God if He wished to inundate the earth again; for he would build a tower higher than the water could reach and avenge the destruction of their forefathers.”</a:t>
            </a:r>
          </a:p>
        </p:txBody>
      </p:sp>
      <p:pic>
        <p:nvPicPr>
          <p:cNvPr id="2" name="Picture 1">
            <a:extLst>
              <a:ext uri="{FF2B5EF4-FFF2-40B4-BE49-F238E27FC236}">
                <a16:creationId xmlns:a16="http://schemas.microsoft.com/office/drawing/2014/main" id="{771B3A13-F3E7-4C55-8127-EF3ED5160F8C}"/>
              </a:ext>
            </a:extLst>
          </p:cNvPr>
          <p:cNvPicPr>
            <a:picLocks noChangeAspect="1"/>
          </p:cNvPicPr>
          <p:nvPr/>
        </p:nvPicPr>
        <p:blipFill rotWithShape="1">
          <a:blip r:embed="rId2"/>
          <a:srcRect l="4638" t="4167" r="5887" b="4167"/>
          <a:stretch/>
        </p:blipFill>
        <p:spPr>
          <a:xfrm>
            <a:off x="685797" y="1600200"/>
            <a:ext cx="2244438"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83509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1" y="2276856"/>
            <a:ext cx="5638800" cy="3057144"/>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building (3-4b)</a:t>
            </a:r>
          </a:p>
          <a:p>
            <a:pPr marL="457200" lvl="1" indent="-452438"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Their reputation (4c)</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rejection of the divine command (4d)</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II. The Rebellion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3-4</a:t>
            </a:r>
          </a:p>
        </p:txBody>
      </p:sp>
      <p:pic>
        <p:nvPicPr>
          <p:cNvPr id="9" name="Picture 8">
            <a:extLst>
              <a:ext uri="{FF2B5EF4-FFF2-40B4-BE49-F238E27FC236}">
                <a16:creationId xmlns:a16="http://schemas.microsoft.com/office/drawing/2014/main" id="{5390C250-1320-411D-864F-E1FDA176E8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10" name="Picture 4" descr="5 Bible Lessons to Learn From the Book of Genesis | Jack Wellman">
            <a:extLst>
              <a:ext uri="{FF2B5EF4-FFF2-40B4-BE49-F238E27FC236}">
                <a16:creationId xmlns:a16="http://schemas.microsoft.com/office/drawing/2014/main" id="{C8DDD209-BD87-4AE2-B821-D7060036DA9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723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1828800" y="228601"/>
            <a:ext cx="8534400" cy="798689"/>
          </a:xfrm>
        </p:spPr>
        <p:txBody>
          <a:bodyPr/>
          <a:lstStyle/>
          <a:p>
            <a:pPr algn="ctr" eaLnBrk="1" hangingPunct="1"/>
            <a:r>
              <a:rPr lang="en-US" sz="3600" dirty="0">
                <a:latin typeface="Calibri" pitchFamily="34" charset="0"/>
                <a:cs typeface="Calibri" pitchFamily="34" charset="0"/>
              </a:rPr>
              <a:t>Humanist Beliefs</a:t>
            </a:r>
          </a:p>
        </p:txBody>
      </p:sp>
      <p:sp>
        <p:nvSpPr>
          <p:cNvPr id="3" name="Content Placeholder 2"/>
          <p:cNvSpPr>
            <a:spLocks noGrp="1"/>
          </p:cNvSpPr>
          <p:nvPr>
            <p:ph idx="1"/>
          </p:nvPr>
        </p:nvSpPr>
        <p:spPr>
          <a:xfrm>
            <a:off x="2819400" y="1143000"/>
            <a:ext cx="8763000" cy="5105400"/>
          </a:xfrm>
        </p:spPr>
        <p:txBody>
          <a:bodyPr rtlCol="0">
            <a:noAutofit/>
          </a:bodyPr>
          <a:lstStyle/>
          <a:p>
            <a:pPr marL="457200" lvl="1" indent="-457200" algn="just" eaLnBrk="1" hangingPunct="1">
              <a:spcBef>
                <a:spcPts val="0"/>
              </a:spcBef>
              <a:spcAft>
                <a:spcPts val="18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The non-existence or irrelevancy of god</a:t>
            </a:r>
          </a:p>
          <a:p>
            <a:pPr marL="457200" lvl="1" indent="-457200" algn="just" eaLnBrk="1" hangingPunct="1">
              <a:spcBef>
                <a:spcPts val="0"/>
              </a:spcBef>
              <a:spcAft>
                <a:spcPts val="18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Man as the center of all things</a:t>
            </a:r>
          </a:p>
          <a:p>
            <a:pPr marL="457200" lvl="1" indent="-457200" algn="just" eaLnBrk="1" hangingPunct="1">
              <a:spcBef>
                <a:spcPts val="0"/>
              </a:spcBef>
              <a:spcAft>
                <a:spcPts val="18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The reality of evolution</a:t>
            </a:r>
          </a:p>
          <a:p>
            <a:pPr marL="457200" lvl="1" indent="-457200" algn="just" eaLnBrk="1" hangingPunct="1">
              <a:spcBef>
                <a:spcPts val="0"/>
              </a:spcBef>
              <a:spcAft>
                <a:spcPts val="18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Man as an evolved animal rather than a special creature made in the image of his creator</a:t>
            </a:r>
          </a:p>
          <a:p>
            <a:pPr marL="457200" lvl="1" indent="-457200" algn="just" eaLnBrk="1" hangingPunct="1">
              <a:spcBef>
                <a:spcPts val="0"/>
              </a:spcBef>
              <a:spcAft>
                <a:spcPts val="18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The absence of any absolute morals or values</a:t>
            </a:r>
          </a:p>
          <a:p>
            <a:pPr marL="457200" lvl="1" indent="-457200" algn="just" eaLnBrk="1" hangingPunct="1">
              <a:spcBef>
                <a:spcPts val="0"/>
              </a:spcBef>
              <a:spcAft>
                <a:spcPts val="18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Confidence in the scientific method to solve the world’s problems.</a:t>
            </a:r>
          </a:p>
        </p:txBody>
      </p:sp>
      <p:sp>
        <p:nvSpPr>
          <p:cNvPr id="50180" name="TextBox 3"/>
          <p:cNvSpPr txBox="1">
            <a:spLocks noChangeArrowheads="1"/>
          </p:cNvSpPr>
          <p:nvPr/>
        </p:nvSpPr>
        <p:spPr bwMode="auto">
          <a:xfrm>
            <a:off x="3000375" y="6400800"/>
            <a:ext cx="6191250" cy="338554"/>
          </a:xfrm>
          <a:prstGeom prst="rect">
            <a:avLst/>
          </a:prstGeom>
          <a:noFill/>
          <a:ln w="9525">
            <a:noFill/>
            <a:miter lim="800000"/>
            <a:headEnd/>
            <a:tailEnd/>
          </a:ln>
        </p:spPr>
        <p:txBody>
          <a:bodyPr wrap="square">
            <a:spAutoFit/>
          </a:bodyPr>
          <a:lstStyle/>
          <a:p>
            <a:pPr algn="ctr"/>
            <a:r>
              <a:rPr lang="en-US" sz="1600" dirty="0">
                <a:latin typeface="Calibri" pitchFamily="34" charset="0"/>
                <a:cs typeface="Calibri" pitchFamily="34" charset="0"/>
              </a:rPr>
              <a:t>John Eidsmoe, </a:t>
            </a:r>
            <a:r>
              <a:rPr lang="en-US" sz="1600" i="1" dirty="0">
                <a:latin typeface="Calibri" pitchFamily="34" charset="0"/>
                <a:cs typeface="Calibri" pitchFamily="34" charset="0"/>
              </a:rPr>
              <a:t>The Christian Legal Advisor</a:t>
            </a:r>
            <a:r>
              <a:rPr lang="en-US" sz="1600" dirty="0">
                <a:latin typeface="Calibri" pitchFamily="34" charset="0"/>
                <a:cs typeface="Calibri" pitchFamily="34" charset="0"/>
              </a:rPr>
              <a:t>, 180-87.</a:t>
            </a:r>
          </a:p>
        </p:txBody>
      </p:sp>
      <p:pic>
        <p:nvPicPr>
          <p:cNvPr id="194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028825"/>
            <a:ext cx="1952625" cy="2800350"/>
          </a:xfrm>
          <a:prstGeom prst="rect">
            <a:avLst/>
          </a:prstGeom>
          <a:ln w="19050">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1" y="2276856"/>
            <a:ext cx="5638800" cy="3057144"/>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building (3-4b)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reputation (4c)</a:t>
            </a:r>
          </a:p>
          <a:p>
            <a:pPr marL="457200" lvl="1" indent="-452438"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Their rejection of the divine command (4d)</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II. The Rebellion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3-4</a:t>
            </a:r>
          </a:p>
        </p:txBody>
      </p:sp>
      <p:pic>
        <p:nvPicPr>
          <p:cNvPr id="9" name="Picture 8">
            <a:extLst>
              <a:ext uri="{FF2B5EF4-FFF2-40B4-BE49-F238E27FC236}">
                <a16:creationId xmlns:a16="http://schemas.microsoft.com/office/drawing/2014/main" id="{5390C250-1320-411D-864F-E1FDA176E8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10" name="Picture 4" descr="5 Bible Lessons to Learn From the Book of Genesis | Jack Wellman">
            <a:extLst>
              <a:ext uri="{FF2B5EF4-FFF2-40B4-BE49-F238E27FC236}">
                <a16:creationId xmlns:a16="http://schemas.microsoft.com/office/drawing/2014/main" id="{C8DDD209-BD87-4AE2-B821-D7060036DA9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557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7A678-26E2-4144-990F-C6982580E3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1267" name="Rectangle 1027"/>
          <p:cNvSpPr>
            <a:spLocks noGrp="1" noChangeArrowheads="1"/>
          </p:cNvSpPr>
          <p:nvPr>
            <p:ph type="body" idx="1"/>
          </p:nvPr>
        </p:nvSpPr>
        <p:spPr>
          <a:xfrm>
            <a:off x="609600" y="0"/>
            <a:ext cx="10972800" cy="3657600"/>
          </a:xfrm>
        </p:spPr>
        <p:txBody>
          <a:bodyPr/>
          <a:lstStyle/>
          <a:p>
            <a:pPr marL="0" indent="0" algn="ctr" defTabSz="685800">
              <a:spcBef>
                <a:spcPct val="0"/>
              </a:spcBef>
              <a:spcAft>
                <a:spcPts val="1200"/>
              </a:spcAft>
              <a:buClr>
                <a:schemeClr val="tx1"/>
              </a:buClr>
              <a:buNone/>
              <a:defRPr/>
            </a:pPr>
            <a:r>
              <a:rPr lang="en-US" altLang="en-US" sz="4000" kern="1200" dirty="0">
                <a:solidFill>
                  <a:srgbClr val="00FFFF"/>
                </a:solidFill>
                <a:ea typeface="+mj-ea"/>
                <a:cs typeface="+mj-cs"/>
              </a:rPr>
              <a:t>Genesis 8:21</a:t>
            </a:r>
          </a:p>
          <a:p>
            <a:pPr marL="0" indent="0" algn="just" eaLnBrk="1" hangingPunct="1">
              <a:spcBef>
                <a:spcPts val="0"/>
              </a:spcBef>
              <a:buNone/>
              <a:defRPr/>
            </a:pPr>
            <a:r>
              <a:rPr lang="en-US" altLang="en-US" sz="3600" dirty="0">
                <a:effectLst>
                  <a:outerShdw blurRad="38100" dist="38100" dir="2700000" algn="tl">
                    <a:srgbClr val="000000">
                      <a:alpha val="43137"/>
                    </a:srgbClr>
                  </a:outerShdw>
                </a:effectLst>
              </a:rPr>
              <a:t>The Lord smelled the soothing aroma; and the Lord said to Himself, “I will never again curse the ground on account of man, for </a:t>
            </a:r>
            <a:r>
              <a:rPr lang="en-US" altLang="en-US" sz="3600" b="1" u="sng" dirty="0">
                <a:solidFill>
                  <a:srgbClr val="FFFFCC"/>
                </a:solidFill>
                <a:effectLst>
                  <a:outerShdw blurRad="38100" dist="38100" dir="2700000" algn="tl">
                    <a:srgbClr val="000000">
                      <a:alpha val="43137"/>
                    </a:srgbClr>
                  </a:outerShdw>
                </a:effectLst>
              </a:rPr>
              <a:t>the intent of man’s heart is evil from his youth</a:t>
            </a:r>
            <a:r>
              <a:rPr lang="en-US" altLang="en-US" sz="3600" dirty="0">
                <a:effectLst>
                  <a:outerShdw blurRad="38100" dist="38100" dir="2700000" algn="tl">
                    <a:srgbClr val="000000">
                      <a:alpha val="43137"/>
                    </a:srgbClr>
                  </a:outerShdw>
                </a:effectLst>
              </a:rPr>
              <a:t>; and I will never again destroy every living thing, as I have done.</a:t>
            </a:r>
          </a:p>
        </p:txBody>
      </p:sp>
      <p:pic>
        <p:nvPicPr>
          <p:cNvPr id="2560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69244" y="3505200"/>
            <a:ext cx="1853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72701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1600200"/>
            <a:ext cx="587152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Former World (1-2)</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Rebellion (3-4)</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God’s Condescension (5)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Observations (6)</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Intervention (7-8a)</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Results (8b-9)</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11:1-9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8" name="Picture 7">
            <a:extLst>
              <a:ext uri="{FF2B5EF4-FFF2-40B4-BE49-F238E27FC236}">
                <a16:creationId xmlns:a16="http://schemas.microsoft.com/office/drawing/2014/main" id="{9B51358C-20C2-4F1F-A741-645991FD8A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493475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AF151C-99B2-46A4-86F0-E852733361C5}"/>
              </a:ext>
            </a:extLst>
          </p:cNvPr>
          <p:cNvSpPr/>
          <p:nvPr/>
        </p:nvSpPr>
        <p:spPr>
          <a:xfrm>
            <a:off x="609600" y="1647886"/>
            <a:ext cx="10972800" cy="4031873"/>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I firmly believe this; and I also believe that, without his concurring aid, we shall succeed in this political building no better than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builders of Babel</a:t>
            </a:r>
            <a:r>
              <a:rPr lang="en-US" sz="3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I therefore beg leave to move that, henceforth,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prayers imploring the assistance of heaven and its blessings on our deliberations be held in this assembly every morning</a:t>
            </a:r>
            <a:r>
              <a:rPr lang="en-US" sz="3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before we proceed to business, and that one or more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clergy of this city be requested to officiate</a:t>
            </a:r>
            <a:r>
              <a:rPr lang="en-US" sz="3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in that service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2">
            <a:extLst>
              <a:ext uri="{FF2B5EF4-FFF2-40B4-BE49-F238E27FC236}">
                <a16:creationId xmlns:a16="http://schemas.microsoft.com/office/drawing/2014/main" id="{0BEF1884-43A3-49FB-908E-2B4F4E1FE98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2985" y="217502"/>
            <a:ext cx="758615" cy="914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F54636D0-CAFA-41CD-BFFF-CD996EE3990D}"/>
              </a:ext>
            </a:extLst>
          </p:cNvPr>
          <p:cNvSpPr txBox="1"/>
          <p:nvPr/>
        </p:nvSpPr>
        <p:spPr>
          <a:xfrm>
            <a:off x="2586039" y="246728"/>
            <a:ext cx="7019925" cy="1277273"/>
          </a:xfrm>
          <a:prstGeom prst="rect">
            <a:avLst/>
          </a:prstGeom>
          <a:noFill/>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itchFamily="34" charset="0"/>
                <a:cs typeface="Calibri" pitchFamily="34" charset="0"/>
              </a:rPr>
              <a:t>Benjamin Franklin</a:t>
            </a:r>
          </a:p>
          <a:p>
            <a:pPr algn="ctr"/>
            <a:r>
              <a:rPr lang="en-US" sz="18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June 28, 1787; quoted by Albert Henry Smyth, ed., </a:t>
            </a:r>
            <a:r>
              <a:rPr lang="en-US" sz="18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Writings of Benjamin Franklin</a:t>
            </a:r>
            <a:r>
              <a:rPr lang="en-US" sz="18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(New York: The Macmillan Company, 1905-7), IX:600-1.</a:t>
            </a:r>
          </a:p>
        </p:txBody>
      </p:sp>
    </p:spTree>
    <p:extLst>
      <p:ext uri="{BB962C8B-B14F-4D97-AF65-F5344CB8AC3E}">
        <p14:creationId xmlns:p14="http://schemas.microsoft.com/office/powerpoint/2010/main" val="239431138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0456" y="1447800"/>
            <a:ext cx="10980909" cy="32766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Here the author uses anthropomorphic satire, to satirize what puny man is trying to do. No matter how high man towered, God still has to come down to see it and to get a better look. This shows that God is interested in the affairs of men, but God is so high and man is so puny that God had to come down to get a better look.</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223-224</a:t>
            </a:r>
          </a:p>
        </p:txBody>
      </p:sp>
      <p:pic>
        <p:nvPicPr>
          <p:cNvPr id="6" name="Picture 5">
            <a:extLst>
              <a:ext uri="{FF2B5EF4-FFF2-40B4-BE49-F238E27FC236}">
                <a16:creationId xmlns:a16="http://schemas.microsoft.com/office/drawing/2014/main" id="{9B6C86C4-B6D1-43FB-AB41-D80F627BE5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456" y="76200"/>
            <a:ext cx="684944" cy="914400"/>
          </a:xfrm>
          <a:prstGeom prst="rect">
            <a:avLst/>
          </a:prstGeom>
        </p:spPr>
      </p:pic>
      <p:pic>
        <p:nvPicPr>
          <p:cNvPr id="8" name="Picture 7">
            <a:extLst>
              <a:ext uri="{FF2B5EF4-FFF2-40B4-BE49-F238E27FC236}">
                <a16:creationId xmlns:a16="http://schemas.microsoft.com/office/drawing/2014/main" id="{62C073A4-0FAA-4AC1-9B43-D9A292F403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85536896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33400" y="1905000"/>
            <a:ext cx="10866853" cy="41148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this case, the account emphasizes the greatness of God and the puniness of man by comparison. Although man vainly tried to build this immensely high tower, God was still described as ‘coming down’ to see this comparatively tiny venture.”</a:t>
            </a:r>
          </a:p>
        </p:txBody>
      </p:sp>
      <p:sp>
        <p:nvSpPr>
          <p:cNvPr id="4" name="Text Box 5"/>
          <p:cNvSpPr txBox="1">
            <a:spLocks noChangeArrowheads="1"/>
          </p:cNvSpPr>
          <p:nvPr/>
        </p:nvSpPr>
        <p:spPr bwMode="auto">
          <a:xfrm>
            <a:off x="1828800" y="304800"/>
            <a:ext cx="8534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Dr. Jonanathan D. Sarfati</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Jonathan D. Sarfati,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Genesis Account: A Theological, Historical, and Scientific Commentary on Genesis 1‒11</a:t>
            </a:r>
            <a:r>
              <a:rPr lang="en-US" sz="1800" dirty="0">
                <a:effectLst/>
                <a:latin typeface="Calibri" panose="020F0502020204030204" pitchFamily="34" charset="0"/>
                <a:ea typeface="Calibri" panose="020F0502020204030204" pitchFamily="34" charset="0"/>
                <a:cs typeface="Times New Roman" panose="02020603050405020304" pitchFamily="18" charset="0"/>
              </a:rPr>
              <a:t> (Powder Springs, GA: Creation Book Publishers, 2015), 660.</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7" name="Picture 2" descr="Genesis Account By JONATHAN SARFATI">
            <a:extLst>
              <a:ext uri="{FF2B5EF4-FFF2-40B4-BE49-F238E27FC236}">
                <a16:creationId xmlns:a16="http://schemas.microsoft.com/office/drawing/2014/main" id="{876D98B6-BE41-4728-97E5-63B1C74F35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1049" y="76200"/>
            <a:ext cx="737373" cy="1097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reation Conference 2019 - Grace Advance Mid-Atlantic">
            <a:extLst>
              <a:ext uri="{FF2B5EF4-FFF2-40B4-BE49-F238E27FC236}">
                <a16:creationId xmlns:a16="http://schemas.microsoft.com/office/drawing/2014/main" id="{C7F83E82-5FD8-4B4F-A8F4-11B6EFDBD2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4043"/>
            <a:ext cx="783772"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85384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1600200"/>
            <a:ext cx="587152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Former World (1-2)</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Rebellion (3-4)</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Condescension (5)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God’s Observations (6)</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Intervention (7-8a)</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Results (8b-9)</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11:1-9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8" name="Picture 7">
            <a:extLst>
              <a:ext uri="{FF2B5EF4-FFF2-40B4-BE49-F238E27FC236}">
                <a16:creationId xmlns:a16="http://schemas.microsoft.com/office/drawing/2014/main" id="{9B51358C-20C2-4F1F-A741-645991FD8A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608937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218960692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286000"/>
            <a:ext cx="5871519" cy="25146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universality (6a)</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beginning (6b)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potential (6c)</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IV. The Rebellion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 6</a:t>
            </a:r>
          </a:p>
        </p:txBody>
      </p:sp>
      <p:pic>
        <p:nvPicPr>
          <p:cNvPr id="8" name="Picture 4" descr="5 Bible Lessons to Learn From the Book of Genesis | Jack Wellman">
            <a:extLst>
              <a:ext uri="{FF2B5EF4-FFF2-40B4-BE49-F238E27FC236}">
                <a16:creationId xmlns:a16="http://schemas.microsoft.com/office/drawing/2014/main" id="{9859C741-34C1-414E-8DA6-C58E4E9C35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75982E8-2944-4E1D-AD3A-B1ABFC70BB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91100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286000"/>
            <a:ext cx="5871519" cy="25146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Their universality (6a)</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beginning (6b)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potential (6c)</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IV. The Rebellion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 6</a:t>
            </a:r>
          </a:p>
        </p:txBody>
      </p:sp>
      <p:pic>
        <p:nvPicPr>
          <p:cNvPr id="8" name="Picture 4" descr="5 Bible Lessons to Learn From the Book of Genesis | Jack Wellman">
            <a:extLst>
              <a:ext uri="{FF2B5EF4-FFF2-40B4-BE49-F238E27FC236}">
                <a16:creationId xmlns:a16="http://schemas.microsoft.com/office/drawing/2014/main" id="{9859C741-34C1-414E-8DA6-C58E4E9C35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75982E8-2944-4E1D-AD3A-B1ABFC70BB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712627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286000"/>
            <a:ext cx="5871519" cy="25146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universality (6a)</a:t>
            </a:r>
          </a:p>
          <a:p>
            <a:pPr marL="457200" lvl="1" indent="-452438"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Their beginning (6b)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potential (6c)</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IV. The Rebellion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 6</a:t>
            </a:r>
          </a:p>
        </p:txBody>
      </p:sp>
      <p:pic>
        <p:nvPicPr>
          <p:cNvPr id="8" name="Picture 4" descr="5 Bible Lessons to Learn From the Book of Genesis | Jack Wellman">
            <a:extLst>
              <a:ext uri="{FF2B5EF4-FFF2-40B4-BE49-F238E27FC236}">
                <a16:creationId xmlns:a16="http://schemas.microsoft.com/office/drawing/2014/main" id="{9859C741-34C1-414E-8DA6-C58E4E9C35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75982E8-2944-4E1D-AD3A-B1ABFC70BB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849044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0456" y="1447800"/>
            <a:ext cx="10980909" cy="16764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first problem was: This is what they begin to do, meaning this is only the first act of rebellion in this one place; if left to themselves, more such acts will follow in this one place.</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224</a:t>
            </a:r>
          </a:p>
        </p:txBody>
      </p:sp>
      <p:pic>
        <p:nvPicPr>
          <p:cNvPr id="6" name="Picture 5">
            <a:extLst>
              <a:ext uri="{FF2B5EF4-FFF2-40B4-BE49-F238E27FC236}">
                <a16:creationId xmlns:a16="http://schemas.microsoft.com/office/drawing/2014/main" id="{9B6C86C4-B6D1-43FB-AB41-D80F627BE5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456" y="76200"/>
            <a:ext cx="684944" cy="914400"/>
          </a:xfrm>
          <a:prstGeom prst="rect">
            <a:avLst/>
          </a:prstGeom>
        </p:spPr>
      </p:pic>
      <p:pic>
        <p:nvPicPr>
          <p:cNvPr id="8" name="Picture 7">
            <a:extLst>
              <a:ext uri="{FF2B5EF4-FFF2-40B4-BE49-F238E27FC236}">
                <a16:creationId xmlns:a16="http://schemas.microsoft.com/office/drawing/2014/main" id="{62C073A4-0FAA-4AC1-9B43-D9A292F403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7" name="Picture 4" descr="5 Bible Lessons to Learn From the Book of Genesis | Jack Wellman">
            <a:extLst>
              <a:ext uri="{FF2B5EF4-FFF2-40B4-BE49-F238E27FC236}">
                <a16:creationId xmlns:a16="http://schemas.microsoft.com/office/drawing/2014/main" id="{7758845E-AE77-4774-8318-69E3653DA64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9600" y="34290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71080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286000"/>
            <a:ext cx="5871519" cy="25146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universality (6a)</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beginning (6b)</a:t>
            </a:r>
          </a:p>
          <a:p>
            <a:pPr marL="457200" lvl="1" indent="-452438"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Their potential (6c)</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IV. The Rebellion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 6</a:t>
            </a:r>
          </a:p>
        </p:txBody>
      </p:sp>
      <p:pic>
        <p:nvPicPr>
          <p:cNvPr id="8" name="Picture 4" descr="5 Bible Lessons to Learn From the Book of Genesis | Jack Wellman">
            <a:extLst>
              <a:ext uri="{FF2B5EF4-FFF2-40B4-BE49-F238E27FC236}">
                <a16:creationId xmlns:a16="http://schemas.microsoft.com/office/drawing/2014/main" id="{9859C741-34C1-414E-8DA6-C58E4E9C35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75982E8-2944-4E1D-AD3A-B1ABFC70BB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385161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4A56D5-F6CE-41FC-A675-C3078E35C0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0243" name="Rectangle 7"/>
          <p:cNvSpPr>
            <a:spLocks noGrp="1" noChangeArrowheads="1"/>
          </p:cNvSpPr>
          <p:nvPr>
            <p:ph type="body" idx="1"/>
          </p:nvPr>
        </p:nvSpPr>
        <p:spPr>
          <a:xfrm>
            <a:off x="609600" y="0"/>
            <a:ext cx="10972800" cy="3124200"/>
          </a:xfrm>
        </p:spPr>
        <p:txBody>
          <a:bodyPr/>
          <a:lstStyle/>
          <a:p>
            <a:pPr marL="0" indent="0" algn="ctr" defTabSz="685800">
              <a:spcBef>
                <a:spcPct val="0"/>
              </a:spcBef>
              <a:spcAft>
                <a:spcPts val="1200"/>
              </a:spcAft>
              <a:buClr>
                <a:schemeClr val="tx1"/>
              </a:buClr>
              <a:buNone/>
              <a:defRPr/>
            </a:pPr>
            <a:r>
              <a:rPr lang="en-US" altLang="en-US" sz="4000" kern="1200" dirty="0">
                <a:solidFill>
                  <a:srgbClr val="00FFFF"/>
                </a:solidFill>
                <a:ea typeface="+mj-ea"/>
                <a:cs typeface="+mj-cs"/>
              </a:rPr>
              <a:t>Genesis 11:6</a:t>
            </a:r>
          </a:p>
          <a:p>
            <a:pPr marL="0" indent="0" algn="just" eaLnBrk="1" hangingPunct="1">
              <a:spcBef>
                <a:spcPts val="0"/>
              </a:spcBef>
              <a:buNone/>
              <a:defRPr/>
            </a:pPr>
            <a:r>
              <a:rPr lang="en-US" altLang="en-US" sz="3600" dirty="0">
                <a:effectLst>
                  <a:outerShdw blurRad="38100" dist="38100" dir="2700000" algn="tl">
                    <a:srgbClr val="000000">
                      <a:alpha val="43137"/>
                    </a:srgbClr>
                  </a:outerShdw>
                </a:effectLst>
              </a:rPr>
              <a:t>The Lord said, “Behold, they are one people, and they all have the same language. And this is what they began to do, and </a:t>
            </a:r>
            <a:r>
              <a:rPr lang="en-US" altLang="en-US" sz="3600" b="1" u="sng" dirty="0">
                <a:solidFill>
                  <a:srgbClr val="FFFFCC"/>
                </a:solidFill>
                <a:effectLst>
                  <a:outerShdw blurRad="38100" dist="38100" dir="2700000" algn="tl">
                    <a:srgbClr val="000000">
                      <a:alpha val="43137"/>
                    </a:srgbClr>
                  </a:outerShdw>
                </a:effectLst>
              </a:rPr>
              <a:t>now nothing which they purpose to do will be impossible for them</a:t>
            </a:r>
            <a:r>
              <a:rPr lang="en-US" altLang="en-US" sz="3600" b="1" dirty="0">
                <a:effectLst>
                  <a:outerShdw blurRad="38100" dist="38100" dir="2700000" algn="tl">
                    <a:srgbClr val="000000">
                      <a:alpha val="43137"/>
                    </a:srgbClr>
                  </a:outerShdw>
                </a:effectLst>
              </a:rPr>
              <a:t>.”</a:t>
            </a:r>
          </a:p>
          <a:p>
            <a:pPr marL="0" indent="0" eaLnBrk="1" hangingPunct="1">
              <a:buNone/>
              <a:defRPr/>
            </a:pPr>
            <a:endParaRPr lang="en-US" altLang="en-US" dirty="0">
              <a:effectLst>
                <a:outerShdw blurRad="38100" dist="38100" dir="2700000" algn="tl">
                  <a:srgbClr val="000000">
                    <a:alpha val="43137"/>
                  </a:srgbClr>
                </a:outerShdw>
              </a:effectLst>
              <a:latin typeface="Calibri" panose="020F0502020204030204" pitchFamily="34" charset="0"/>
            </a:endParaRPr>
          </a:p>
        </p:txBody>
      </p:sp>
      <p:pic>
        <p:nvPicPr>
          <p:cNvPr id="24580" name="Picture 9" descr="C:\Documents and Settings\Owner\Application Data\Microsoft\Media Catalog\Downloaded Clips\cl26\j0096195.wmf"/>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9548" t="3846" r="4514"/>
          <a:stretch/>
        </p:blipFill>
        <p:spPr bwMode="auto">
          <a:xfrm>
            <a:off x="5455920" y="3048000"/>
            <a:ext cx="128016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37661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7A678-26E2-4144-990F-C6982580E3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1267" name="Rectangle 1027"/>
          <p:cNvSpPr>
            <a:spLocks noGrp="1" noChangeArrowheads="1"/>
          </p:cNvSpPr>
          <p:nvPr>
            <p:ph type="body" idx="1"/>
          </p:nvPr>
        </p:nvSpPr>
        <p:spPr>
          <a:xfrm>
            <a:off x="609600" y="0"/>
            <a:ext cx="10972800" cy="3657600"/>
          </a:xfrm>
        </p:spPr>
        <p:txBody>
          <a:bodyPr/>
          <a:lstStyle/>
          <a:p>
            <a:pPr marL="0" indent="0" algn="ctr" defTabSz="685800">
              <a:spcBef>
                <a:spcPct val="0"/>
              </a:spcBef>
              <a:spcAft>
                <a:spcPts val="1200"/>
              </a:spcAft>
              <a:buClr>
                <a:schemeClr val="tx1"/>
              </a:buClr>
              <a:buNone/>
              <a:defRPr/>
            </a:pPr>
            <a:r>
              <a:rPr lang="en-US" altLang="en-US" sz="4000" kern="1200" dirty="0">
                <a:solidFill>
                  <a:srgbClr val="00FFFF"/>
                </a:solidFill>
                <a:ea typeface="+mj-ea"/>
                <a:cs typeface="+mj-cs"/>
              </a:rPr>
              <a:t>Genesis 8:21</a:t>
            </a:r>
          </a:p>
          <a:p>
            <a:pPr marL="0" indent="0" algn="just" eaLnBrk="1" hangingPunct="1">
              <a:spcBef>
                <a:spcPts val="0"/>
              </a:spcBef>
              <a:buNone/>
              <a:defRPr/>
            </a:pPr>
            <a:r>
              <a:rPr lang="en-US" altLang="en-US" sz="3600" dirty="0">
                <a:effectLst>
                  <a:outerShdw blurRad="38100" dist="38100" dir="2700000" algn="tl">
                    <a:srgbClr val="000000">
                      <a:alpha val="43137"/>
                    </a:srgbClr>
                  </a:outerShdw>
                </a:effectLst>
              </a:rPr>
              <a:t>The Lord smelled the soothing aroma; and the Lord said to Himself, “I will never again curse the ground on account of man, for </a:t>
            </a:r>
            <a:r>
              <a:rPr lang="en-US" altLang="en-US" sz="3600" b="1" u="sng" dirty="0">
                <a:solidFill>
                  <a:srgbClr val="FFFFCC"/>
                </a:solidFill>
                <a:effectLst>
                  <a:outerShdw blurRad="38100" dist="38100" dir="2700000" algn="tl">
                    <a:srgbClr val="000000">
                      <a:alpha val="43137"/>
                    </a:srgbClr>
                  </a:outerShdw>
                </a:effectLst>
              </a:rPr>
              <a:t>the intent of man’s heart is evil from his youth</a:t>
            </a:r>
            <a:r>
              <a:rPr lang="en-US" altLang="en-US" sz="3600" dirty="0">
                <a:effectLst>
                  <a:outerShdw blurRad="38100" dist="38100" dir="2700000" algn="tl">
                    <a:srgbClr val="000000">
                      <a:alpha val="43137"/>
                    </a:srgbClr>
                  </a:outerShdw>
                </a:effectLst>
              </a:rPr>
              <a:t>; and I will never again destroy every living thing, as I have done.</a:t>
            </a:r>
          </a:p>
        </p:txBody>
      </p:sp>
      <p:pic>
        <p:nvPicPr>
          <p:cNvPr id="2560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69244" y="3505200"/>
            <a:ext cx="1853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27098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1D5D77-08A7-4F2D-BFF3-B4B931E21D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1524000" y="3"/>
            <a:ext cx="9144000" cy="1969770"/>
          </a:xfrm>
          <a:prstGeom prst="rect">
            <a:avLst/>
          </a:prstGeom>
          <a:noFill/>
          <a:ln w="28575">
            <a:noFill/>
            <a:miter lim="800000"/>
            <a:headEnd/>
            <a:tailEnd/>
          </a:ln>
        </p:spPr>
        <p:txBody>
          <a:bodyPr wrap="square">
            <a:spAutoFit/>
          </a:bodyPr>
          <a:lstStyle/>
          <a:p>
            <a:pPr marL="342891" indent="-342891" algn="ctr" defTabSz="685783">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Jeremiah 17:9</a:t>
            </a:r>
          </a:p>
          <a:p>
            <a:pPr algn="just" fontAlgn="auto">
              <a:spcBef>
                <a:spcPts val="0"/>
              </a:spcBef>
              <a:spcAft>
                <a:spcPts val="0"/>
              </a:spcAft>
              <a:defRPr/>
            </a:pPr>
            <a:r>
              <a:rPr lang="en-US" altLang="en-US" sz="3600" kern="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The </a:t>
            </a:r>
            <a:r>
              <a:rPr lang="en-US" sz="3600" b="1" u="sng" dirty="0">
                <a:solidFill>
                  <a:srgbClr val="FFFFCC"/>
                </a:solidFill>
                <a:latin typeface="Calibri" panose="020F0502020204030204" pitchFamily="34" charset="0"/>
                <a:cs typeface="Calibri" panose="020F0502020204030204" pitchFamily="34" charset="0"/>
              </a:rPr>
              <a:t>heart</a:t>
            </a:r>
            <a:r>
              <a:rPr lang="en-US" sz="3600" dirty="0">
                <a:latin typeface="Calibri" panose="020F0502020204030204" pitchFamily="34" charset="0"/>
                <a:cs typeface="Calibri" panose="020F0502020204030204" pitchFamily="34" charset="0"/>
              </a:rPr>
              <a:t> is more </a:t>
            </a:r>
            <a:r>
              <a:rPr lang="en-US" sz="3600" b="1" u="sng" dirty="0">
                <a:solidFill>
                  <a:srgbClr val="FFFFCC"/>
                </a:solidFill>
                <a:latin typeface="Calibri" panose="020F0502020204030204" pitchFamily="34" charset="0"/>
                <a:cs typeface="Calibri" panose="020F0502020204030204" pitchFamily="34" charset="0"/>
              </a:rPr>
              <a:t>deceitful</a:t>
            </a:r>
            <a:r>
              <a:rPr lang="en-US" sz="3600" dirty="0">
                <a:latin typeface="Calibri" panose="020F0502020204030204" pitchFamily="34" charset="0"/>
                <a:cs typeface="Calibri" panose="020F0502020204030204" pitchFamily="34" charset="0"/>
              </a:rPr>
              <a:t> than all else And is desperately </a:t>
            </a:r>
            <a:r>
              <a:rPr lang="en-US" sz="3600" b="1" u="sng" dirty="0">
                <a:solidFill>
                  <a:srgbClr val="FFFFCC"/>
                </a:solidFill>
                <a:latin typeface="Calibri" panose="020F0502020204030204" pitchFamily="34" charset="0"/>
                <a:cs typeface="Calibri" panose="020F0502020204030204" pitchFamily="34" charset="0"/>
              </a:rPr>
              <a:t>sick</a:t>
            </a:r>
            <a:r>
              <a:rPr lang="en-US" sz="3600" dirty="0">
                <a:latin typeface="Calibri" panose="020F0502020204030204" pitchFamily="34" charset="0"/>
                <a:cs typeface="Calibri" panose="020F0502020204030204" pitchFamily="34" charset="0"/>
              </a:rPr>
              <a:t>; Who can </a:t>
            </a:r>
            <a:r>
              <a:rPr lang="en-US" sz="3600" b="1" u="sng" dirty="0">
                <a:solidFill>
                  <a:srgbClr val="FFFFCC"/>
                </a:solidFill>
                <a:latin typeface="Calibri" panose="020F0502020204030204" pitchFamily="34" charset="0"/>
                <a:cs typeface="Calibri" panose="020F0502020204030204" pitchFamily="34" charset="0"/>
              </a:rPr>
              <a:t>understand</a:t>
            </a:r>
            <a:r>
              <a:rPr lang="en-US" sz="3600" dirty="0">
                <a:latin typeface="Calibri" panose="020F0502020204030204" pitchFamily="34" charset="0"/>
                <a:cs typeface="Calibri" panose="020F0502020204030204" pitchFamily="34" charset="0"/>
              </a:rPr>
              <a:t> it?.”</a:t>
            </a:r>
          </a:p>
        </p:txBody>
      </p:sp>
      <p:pic>
        <p:nvPicPr>
          <p:cNvPr id="3" name="Picture 2">
            <a:extLst>
              <a:ext uri="{FF2B5EF4-FFF2-40B4-BE49-F238E27FC236}">
                <a16:creationId xmlns:a16="http://schemas.microsoft.com/office/drawing/2014/main" id="{486CE41B-FC63-48D6-BAA0-FD6EE7E1D5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98875" y="2057400"/>
            <a:ext cx="3794251" cy="2743200"/>
          </a:xfrm>
          <a:prstGeom prst="ellipse">
            <a:avLst/>
          </a:prstGeom>
        </p:spPr>
      </p:pic>
    </p:spTree>
    <p:extLst>
      <p:ext uri="{BB962C8B-B14F-4D97-AF65-F5344CB8AC3E}">
        <p14:creationId xmlns:p14="http://schemas.microsoft.com/office/powerpoint/2010/main" val="137624225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A5408C-F4A1-45E3-8E77-4E54C6E869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
            <a:ext cx="12192000" cy="6857999"/>
          </a:xfrm>
          <a:prstGeom prst="rect">
            <a:avLst/>
          </a:prstGeom>
        </p:spPr>
      </p:pic>
      <p:sp>
        <p:nvSpPr>
          <p:cNvPr id="5" name="TextBox 4">
            <a:extLst>
              <a:ext uri="{FF2B5EF4-FFF2-40B4-BE49-F238E27FC236}">
                <a16:creationId xmlns:a16="http://schemas.microsoft.com/office/drawing/2014/main" id="{F9A9F339-0877-4743-A96C-DE78BC8C9F4E}"/>
              </a:ext>
            </a:extLst>
          </p:cNvPr>
          <p:cNvSpPr txBox="1"/>
          <p:nvPr/>
        </p:nvSpPr>
        <p:spPr>
          <a:xfrm>
            <a:off x="609600" y="0"/>
            <a:ext cx="10972800" cy="4832092"/>
          </a:xfrm>
          <a:prstGeom prst="rect">
            <a:avLst/>
          </a:prstGeom>
          <a:noFill/>
        </p:spPr>
        <p:txBody>
          <a:bodyPr wrap="square">
            <a:spAutoFit/>
          </a:bodyPr>
          <a:lstStyle/>
          <a:p>
            <a:pPr marL="342891" marR="0" indent="-342891" algn="ctr" defTabSz="685783">
              <a:lnSpc>
                <a:spcPct val="115000"/>
              </a:lnSpc>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Mark 7:20–23</a:t>
            </a:r>
          </a:p>
          <a:p>
            <a:pPr marL="0" marR="0" algn="just">
              <a:spcBef>
                <a:spcPts val="0"/>
              </a:spcBef>
              <a:spcAft>
                <a:spcPts val="0"/>
              </a:spcAft>
            </a:pPr>
            <a:r>
              <a:rPr lang="en-US" sz="3600" u="none" strike="noStrike" baseline="30000" dirty="0">
                <a:effectLst/>
                <a:latin typeface="Calibri" panose="020F0502020204030204" pitchFamily="34" charset="0"/>
              </a:rPr>
              <a:t>20</a:t>
            </a:r>
            <a:r>
              <a:rPr lang="en-US" sz="3600" u="none" strike="noStrike" dirty="0">
                <a:effectLst/>
                <a:latin typeface="Calibri" panose="020F0502020204030204" pitchFamily="34" charset="0"/>
              </a:rPr>
              <a:t> </a:t>
            </a:r>
            <a:r>
              <a:rPr lang="en-US" sz="3600" dirty="0">
                <a:effectLst/>
                <a:latin typeface="Calibri" panose="020F0502020204030204" pitchFamily="34" charset="0"/>
              </a:rPr>
              <a:t>And He was saying, “That which proceeds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 of the man</a:t>
            </a:r>
            <a:r>
              <a:rPr lang="en-US" sz="3600" dirty="0">
                <a:effectLst/>
                <a:latin typeface="Calibri" panose="020F0502020204030204" pitchFamily="34" charset="0"/>
              </a:rPr>
              <a:t>, that is what defiles the man. </a:t>
            </a:r>
            <a:r>
              <a:rPr lang="en-US" sz="3600" u="none" strike="noStrike" baseline="30000" dirty="0">
                <a:effectLst/>
                <a:latin typeface="Calibri" panose="020F0502020204030204" pitchFamily="34" charset="0"/>
              </a:rPr>
              <a:t>21</a:t>
            </a:r>
            <a:r>
              <a:rPr lang="en-US" sz="3600" u="none" strike="noStrike" dirty="0">
                <a:effectLst/>
                <a:latin typeface="Calibri" panose="020F0502020204030204" pitchFamily="34" charset="0"/>
              </a:rPr>
              <a:t> </a:t>
            </a:r>
            <a:r>
              <a:rPr lang="en-US" sz="3600" dirty="0">
                <a:effectLst/>
                <a:latin typeface="Calibri" panose="020F0502020204030204" pitchFamily="34" charset="0"/>
              </a:rPr>
              <a:t>“For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within, out of the heart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latin typeface="Calibri" panose="020F0502020204030204" pitchFamily="34" charset="0"/>
              </a:rPr>
              <a:t>of men</a:t>
            </a:r>
            <a:r>
              <a:rPr lang="en-US" sz="3600" dirty="0">
                <a:effectLst/>
                <a:latin typeface="Calibri" panose="020F0502020204030204" pitchFamily="34" charset="0"/>
              </a:rPr>
              <a:t>, proceed the evil thoughts, fornications, thefts, murders, adulteries, </a:t>
            </a:r>
            <a:r>
              <a:rPr lang="en-US" sz="3600" u="none" strike="noStrike" baseline="30000" dirty="0">
                <a:effectLst/>
                <a:latin typeface="Calibri" panose="020F0502020204030204" pitchFamily="34" charset="0"/>
              </a:rPr>
              <a:t>22</a:t>
            </a:r>
            <a:r>
              <a:rPr lang="en-US" sz="3600" u="none" strike="noStrike" dirty="0">
                <a:effectLst/>
                <a:latin typeface="Calibri" panose="020F0502020204030204" pitchFamily="34" charset="0"/>
              </a:rPr>
              <a:t> </a:t>
            </a:r>
            <a:r>
              <a:rPr lang="en-US" sz="3600" dirty="0">
                <a:effectLst/>
                <a:latin typeface="Calibri" panose="020F0502020204030204" pitchFamily="34" charset="0"/>
              </a:rPr>
              <a:t>deeds of coveting </a:t>
            </a:r>
            <a:r>
              <a:rPr lang="en-US" sz="3600" i="1" dirty="0">
                <a:effectLst/>
                <a:latin typeface="Calibri" panose="020F0502020204030204" pitchFamily="34" charset="0"/>
              </a:rPr>
              <a:t>and</a:t>
            </a:r>
            <a:r>
              <a:rPr lang="en-US" sz="3600" dirty="0">
                <a:effectLst/>
                <a:latin typeface="Calibri" panose="020F0502020204030204" pitchFamily="34" charset="0"/>
              </a:rPr>
              <a:t> wickedness, </a:t>
            </a:r>
            <a:r>
              <a:rPr lang="en-US" sz="3600" i="1" dirty="0">
                <a:effectLst/>
                <a:latin typeface="Calibri" panose="020F0502020204030204" pitchFamily="34" charset="0"/>
              </a:rPr>
              <a:t>as well as</a:t>
            </a:r>
            <a:r>
              <a:rPr lang="en-US" sz="3600" dirty="0">
                <a:effectLst/>
                <a:latin typeface="Calibri" panose="020F0502020204030204" pitchFamily="34" charset="0"/>
              </a:rPr>
              <a:t> deceit, sensuality, envy, slander, pride </a:t>
            </a:r>
            <a:r>
              <a:rPr lang="en-US" sz="3600" i="1" dirty="0">
                <a:effectLst/>
                <a:latin typeface="Calibri" panose="020F0502020204030204" pitchFamily="34" charset="0"/>
              </a:rPr>
              <a:t>and</a:t>
            </a:r>
            <a:r>
              <a:rPr lang="en-US" sz="3600" dirty="0">
                <a:effectLst/>
                <a:latin typeface="Calibri" panose="020F0502020204030204" pitchFamily="34" charset="0"/>
              </a:rPr>
              <a:t> foolishness. </a:t>
            </a:r>
            <a:r>
              <a:rPr lang="en-US" sz="3600" u="none" strike="noStrike" baseline="30000" dirty="0">
                <a:effectLst/>
                <a:latin typeface="Calibri" panose="020F0502020204030204" pitchFamily="34" charset="0"/>
              </a:rPr>
              <a:t>23</a:t>
            </a:r>
            <a:r>
              <a:rPr lang="en-US" sz="3600" u="none" strike="noStrike" dirty="0">
                <a:effectLst/>
                <a:latin typeface="Calibri" panose="020F0502020204030204" pitchFamily="34" charset="0"/>
              </a:rPr>
              <a:t> </a:t>
            </a:r>
            <a:r>
              <a:rPr lang="en-US" sz="3600" dirty="0">
                <a:effectLst/>
                <a:latin typeface="Calibri" panose="020F0502020204030204" pitchFamily="34" charset="0"/>
              </a:rPr>
              <a:t>“All these evil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proceed from within</a:t>
            </a:r>
            <a:r>
              <a:rPr lang="en-US" sz="3600" dirty="0">
                <a:effectLst/>
                <a:latin typeface="Calibri" panose="020F0502020204030204" pitchFamily="34" charset="0"/>
              </a:rPr>
              <a:t> and defile the man.” </a:t>
            </a:r>
          </a:p>
        </p:txBody>
      </p:sp>
    </p:spTree>
    <p:extLst>
      <p:ext uri="{BB962C8B-B14F-4D97-AF65-F5344CB8AC3E}">
        <p14:creationId xmlns:p14="http://schemas.microsoft.com/office/powerpoint/2010/main" val="73615727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648200" y="228600"/>
            <a:ext cx="2895600" cy="685800"/>
          </a:xfrm>
        </p:spPr>
        <p:txBody>
          <a:bodyPr/>
          <a:lstStyle/>
          <a:p>
            <a:pPr algn="ctr">
              <a:lnSpc>
                <a:spcPct val="100000"/>
              </a:lnSpc>
            </a:pPr>
            <a:r>
              <a:rPr lang="en-US" altLang="en-US" b="0" dirty="0">
                <a:latin typeface="Calibri" panose="020F0502020204030204" pitchFamily="34" charset="0"/>
                <a:ea typeface="Calibri" panose="020F0502020204030204" pitchFamily="34" charset="0"/>
                <a:cs typeface="Calibri" panose="020F0502020204030204" pitchFamily="34" charset="0"/>
              </a:rPr>
              <a:t>Lord Acton</a:t>
            </a:r>
          </a:p>
        </p:txBody>
      </p:sp>
      <p:sp>
        <p:nvSpPr>
          <p:cNvPr id="26627" name="Content Placeholder 2"/>
          <p:cNvSpPr>
            <a:spLocks noGrp="1"/>
          </p:cNvSpPr>
          <p:nvPr>
            <p:ph idx="1"/>
          </p:nvPr>
        </p:nvSpPr>
        <p:spPr>
          <a:xfrm>
            <a:off x="1752600" y="1173163"/>
            <a:ext cx="8686800" cy="1417637"/>
          </a:xfrm>
        </p:spPr>
        <p:txBody>
          <a:bodyPr/>
          <a:lstStyle/>
          <a:p>
            <a:pPr marL="0" indent="0" algn="just">
              <a:buNone/>
            </a:pPr>
            <a:r>
              <a:rPr lang="en-US" altLang="en-US" sz="4000" dirty="0">
                <a:ea typeface="Calibri" panose="020F0502020204030204" pitchFamily="34" charset="0"/>
                <a:cs typeface="Calibri" panose="020F0502020204030204" pitchFamily="34" charset="0"/>
              </a:rPr>
              <a:t>“All power tends to corrupt and absolute power corrupts absolutely.”</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067300" y="2971800"/>
            <a:ext cx="2057400" cy="3227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F3EFE7DD-EBD2-45E8-A193-F72F6E3720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17595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676400" y="472440"/>
          <a:ext cx="8839200" cy="5852160"/>
        </p:xfrm>
        <a:graphic>
          <a:graphicData uri="http://schemas.openxmlformats.org/drawingml/2006/table">
            <a:tbl>
              <a:tblPr firstRow="1" bandRow="1">
                <a:tableStyleId>{125E5076-3810-47DD-B79F-674D7AD40C01}</a:tableStyleId>
              </a:tblPr>
              <a:tblGrid>
                <a:gridCol w="2946400">
                  <a:extLst>
                    <a:ext uri="{9D8B030D-6E8A-4147-A177-3AD203B41FA5}">
                      <a16:colId xmlns:a16="http://schemas.microsoft.com/office/drawing/2014/main" val="733742151"/>
                    </a:ext>
                  </a:extLst>
                </a:gridCol>
                <a:gridCol w="5892800">
                  <a:extLst>
                    <a:ext uri="{9D8B030D-6E8A-4147-A177-3AD203B41FA5}">
                      <a16:colId xmlns:a16="http://schemas.microsoft.com/office/drawing/2014/main" val="2115334254"/>
                    </a:ext>
                  </a:extLst>
                </a:gridCol>
              </a:tblGrid>
              <a:tr h="22860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God’s Doctrine of  Nations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928361247"/>
                  </a:ext>
                </a:extLst>
              </a:tr>
              <a:tr h="118872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cap="none" normalizeH="0" baseline="0" dirty="0">
                          <a:ln>
                            <a:noFill/>
                          </a:ln>
                          <a:solidFill>
                            <a:srgbClr val="C00000"/>
                          </a:solidFill>
                          <a:effectLst/>
                          <a:latin typeface="Calibri" panose="020F0502020204030204" pitchFamily="34" charset="0"/>
                        </a:rPr>
                        <a:t>Since Babel</a:t>
                      </a:r>
                      <a:endParaRPr kumimoji="0" lang="en-US" sz="3600" b="1" i="0" u="none" strike="noStrike" cap="none" normalizeH="0" baseline="0" dirty="0">
                        <a:ln>
                          <a:noFill/>
                        </a:ln>
                        <a:solidFill>
                          <a:srgbClr val="C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rgbClr val="C00000"/>
                          </a:solidFill>
                          <a:effectLst/>
                          <a:latin typeface="Calibri" panose="020F0502020204030204" pitchFamily="34" charset="0"/>
                          <a:ea typeface="+mn-ea"/>
                          <a:cs typeface="+mn-cs"/>
                        </a:rPr>
                        <a:t>Deut. 32:8; Acts 17:26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2081562185"/>
                  </a:ext>
                </a:extLst>
              </a:tr>
              <a:tr h="118872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rgbClr val="0000CC"/>
                          </a:solidFill>
                          <a:effectLst/>
                          <a:latin typeface="Calibri" panose="020F0502020204030204" pitchFamily="34" charset="0"/>
                          <a:ea typeface="+mn-ea"/>
                          <a:cs typeface="+mn-cs"/>
                        </a:rPr>
                        <a:t>Millennium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rgbClr val="0000CC"/>
                          </a:solidFill>
                          <a:effectLst/>
                          <a:latin typeface="Calibri" panose="020F0502020204030204" pitchFamily="34" charset="0"/>
                          <a:ea typeface="+mn-ea"/>
                          <a:cs typeface="+mn-cs"/>
                        </a:rPr>
                        <a:t>Isaiah 2:4; 66:18; Zech. 14:16-18; Rev. 12:5; 20:3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3590023735"/>
                  </a:ext>
                </a:extLst>
              </a:tr>
              <a:tr h="118872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rgbClr val="008000"/>
                          </a:solidFill>
                          <a:effectLst/>
                          <a:latin typeface="Calibri" panose="020F0502020204030204" pitchFamily="34" charset="0"/>
                          <a:ea typeface="+mn-ea"/>
                          <a:cs typeface="+mn-cs"/>
                        </a:rPr>
                        <a:t>Eternal State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rgbClr val="008000"/>
                          </a:solidFill>
                          <a:effectLst/>
                          <a:latin typeface="Calibri" panose="020F0502020204030204" pitchFamily="34" charset="0"/>
                          <a:ea typeface="+mn-ea"/>
                          <a:cs typeface="+mn-cs"/>
                        </a:rPr>
                        <a:t>Rev. 21:24, 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175528722"/>
                  </a:ext>
                </a:extLst>
              </a:tr>
            </a:tbl>
          </a:graphicData>
        </a:graphic>
      </p:graphicFrame>
      <p:pic>
        <p:nvPicPr>
          <p:cNvPr id="3" name="Picture 2">
            <a:extLst>
              <a:ext uri="{FF2B5EF4-FFF2-40B4-BE49-F238E27FC236}">
                <a16:creationId xmlns:a16="http://schemas.microsoft.com/office/drawing/2014/main" id="{BE43F929-AE79-4BFB-AC61-DE929A25DF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70319" y="1284667"/>
            <a:ext cx="2251364" cy="1168977"/>
          </a:xfrm>
          <a:prstGeom prst="rect">
            <a:avLst/>
          </a:prstGeom>
        </p:spPr>
      </p:pic>
    </p:spTree>
    <p:extLst>
      <p:ext uri="{BB962C8B-B14F-4D97-AF65-F5344CB8AC3E}">
        <p14:creationId xmlns:p14="http://schemas.microsoft.com/office/powerpoint/2010/main" val="106992875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0C1411-9877-4B1B-BF0B-BD85D73425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Deuteronomy 32:8</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latin typeface="Calibri" panose="020F0502020204030204" pitchFamily="34" charset="0"/>
              </a:rPr>
              <a:t>When the Most High gave the nations their inheritance, When He separated the sons of man, He set </a:t>
            </a:r>
            <a:r>
              <a:rPr lang="en-US" sz="3600" b="1" u="sng" dirty="0">
                <a:solidFill>
                  <a:srgbClr val="FFFFCC"/>
                </a:solidFill>
                <a:latin typeface="Calibri" panose="020F0502020204030204" pitchFamily="34" charset="0"/>
              </a:rPr>
              <a:t>the boundaries of the peoples</a:t>
            </a:r>
            <a:r>
              <a:rPr lang="en-US" sz="3600" dirty="0">
                <a:latin typeface="Calibri" panose="020F0502020204030204" pitchFamily="34" charset="0"/>
              </a:rPr>
              <a:t> According to the number of the sons of Israel.”</a:t>
            </a:r>
          </a:p>
        </p:txBody>
      </p:sp>
      <p:pic>
        <p:nvPicPr>
          <p:cNvPr id="4" name="Picture 3">
            <a:extLst>
              <a:ext uri="{FF2B5EF4-FFF2-40B4-BE49-F238E27FC236}">
                <a16:creationId xmlns:a16="http://schemas.microsoft.com/office/drawing/2014/main" id="{E449EE45-BF98-45E7-AC04-3803C7007DF3}"/>
              </a:ext>
            </a:extLst>
          </p:cNvPr>
          <p:cNvPicPr>
            <a:picLocks noChangeAspect="1"/>
          </p:cNvPicPr>
          <p:nvPr/>
        </p:nvPicPr>
        <p:blipFill>
          <a:blip r:embed="rId3"/>
          <a:stretch>
            <a:fillRect/>
          </a:stretch>
        </p:blipFill>
        <p:spPr>
          <a:xfrm>
            <a:off x="4916797" y="2971800"/>
            <a:ext cx="2358406" cy="1828800"/>
          </a:xfrm>
          <a:prstGeom prst="rect">
            <a:avLst/>
          </a:prstGeom>
        </p:spPr>
      </p:pic>
    </p:spTree>
    <p:extLst>
      <p:ext uri="{BB962C8B-B14F-4D97-AF65-F5344CB8AC3E}">
        <p14:creationId xmlns:p14="http://schemas.microsoft.com/office/powerpoint/2010/main" val="19870935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7EF7E8-AECF-468C-8527-37122A66248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8" name="TextBox 7">
            <a:extLst>
              <a:ext uri="{FF2B5EF4-FFF2-40B4-BE49-F238E27FC236}">
                <a16:creationId xmlns:a16="http://schemas.microsoft.com/office/drawing/2014/main" id="{B1A0EB30-A266-4DC0-A308-D4954D218089}"/>
              </a:ext>
            </a:extLst>
          </p:cNvPr>
          <p:cNvSpPr txBox="1"/>
          <p:nvPr/>
        </p:nvSpPr>
        <p:spPr>
          <a:xfrm>
            <a:off x="609600" y="0"/>
            <a:ext cx="10972800" cy="2954655"/>
          </a:xfrm>
          <a:prstGeom prst="rect">
            <a:avLst/>
          </a:prstGeom>
          <a:noFill/>
        </p:spPr>
        <p:txBody>
          <a:bodyPr wrap="square">
            <a:spAutoFit/>
          </a:bodyPr>
          <a:lstStyle/>
          <a:p>
            <a:pPr marL="0" marR="0" algn="ctr">
              <a:spcAft>
                <a:spcPts val="1200"/>
              </a:spcAft>
              <a:buClr>
                <a:schemeClr val="tx1"/>
              </a:buClr>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17:26</a:t>
            </a:r>
          </a:p>
          <a:p>
            <a:pPr marL="0" marR="0" algn="just">
              <a:spcBef>
                <a:spcPts val="0"/>
              </a:spcBef>
              <a:spcAft>
                <a:spcPts val="1000"/>
              </a:spcAft>
            </a:pPr>
            <a:r>
              <a:rPr lang="en-US" sz="3400" dirty="0">
                <a:effectLst>
                  <a:outerShdw blurRad="38100" dist="38100" dir="2700000" algn="tl">
                    <a:srgbClr val="000000">
                      <a:alpha val="43137"/>
                    </a:srgbClr>
                  </a:outerShdw>
                </a:effectLst>
                <a:latin typeface="Calibri" panose="020F0502020204030204" pitchFamily="34" charset="0"/>
              </a:rPr>
              <a:t>“and He made from one </a:t>
            </a:r>
            <a:r>
              <a:rPr lang="en-US" sz="3400" i="1" dirty="0">
                <a:effectLst>
                  <a:outerShdw blurRad="38100" dist="38100" dir="2700000" algn="tl">
                    <a:srgbClr val="000000">
                      <a:alpha val="43137"/>
                    </a:srgbClr>
                  </a:outerShdw>
                </a:effectLst>
                <a:latin typeface="Calibri" panose="020F0502020204030204" pitchFamily="34" charset="0"/>
              </a:rPr>
              <a:t>man</a:t>
            </a:r>
            <a:r>
              <a:rPr lang="en-US" sz="3400" dirty="0">
                <a:effectLst>
                  <a:outerShdw blurRad="38100" dist="38100" dir="2700000" algn="tl">
                    <a:srgbClr val="000000">
                      <a:alpha val="43137"/>
                    </a:srgbClr>
                  </a:outerShdw>
                </a:effectLst>
                <a:latin typeface="Calibri" panose="020F0502020204030204" pitchFamily="34" charset="0"/>
              </a:rPr>
              <a:t> [Adam] every nation of mankind to live on all the face of the earth, having determined </a:t>
            </a:r>
            <a:r>
              <a:rPr lang="en-US" sz="3400" i="1" dirty="0">
                <a:effectLst>
                  <a:outerShdw blurRad="38100" dist="38100" dir="2700000" algn="tl">
                    <a:srgbClr val="000000">
                      <a:alpha val="43137"/>
                    </a:srgbClr>
                  </a:outerShdw>
                </a:effectLst>
                <a:latin typeface="Calibri" panose="020F0502020204030204" pitchFamily="34" charset="0"/>
              </a:rPr>
              <a:t>their</a:t>
            </a:r>
            <a:r>
              <a:rPr lang="en-US" sz="3400" dirty="0">
                <a:effectLst>
                  <a:outerShdw blurRad="38100" dist="38100" dir="2700000" algn="tl">
                    <a:srgbClr val="000000">
                      <a:alpha val="43137"/>
                    </a:srgbClr>
                  </a:outerShdw>
                </a:effectLst>
                <a:latin typeface="Calibri" panose="020F0502020204030204" pitchFamily="34" charset="0"/>
              </a:rPr>
              <a:t> appointed times and the boundaries of their habitation,” </a:t>
            </a:r>
          </a:p>
        </p:txBody>
      </p:sp>
      <p:pic>
        <p:nvPicPr>
          <p:cNvPr id="6" name="Picture 5">
            <a:extLst>
              <a:ext uri="{FF2B5EF4-FFF2-40B4-BE49-F238E27FC236}">
                <a16:creationId xmlns:a16="http://schemas.microsoft.com/office/drawing/2014/main" id="{39C18EBF-102F-4A50-B835-1D7A4B198350}"/>
              </a:ext>
            </a:extLst>
          </p:cNvPr>
          <p:cNvPicPr>
            <a:picLocks noChangeAspect="1"/>
          </p:cNvPicPr>
          <p:nvPr/>
        </p:nvPicPr>
        <p:blipFill>
          <a:blip r:embed="rId3"/>
          <a:stretch>
            <a:fillRect/>
          </a:stretch>
        </p:blipFill>
        <p:spPr>
          <a:xfrm>
            <a:off x="4916797" y="2971800"/>
            <a:ext cx="2358406" cy="1828800"/>
          </a:xfrm>
          <a:prstGeom prst="rect">
            <a:avLst/>
          </a:prstGeom>
        </p:spPr>
      </p:pic>
    </p:spTree>
    <p:extLst>
      <p:ext uri="{BB962C8B-B14F-4D97-AF65-F5344CB8AC3E}">
        <p14:creationId xmlns:p14="http://schemas.microsoft.com/office/powerpoint/2010/main" val="25319505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3048000" y="228600"/>
            <a:ext cx="6096000" cy="914400"/>
          </a:xfrm>
        </p:spPr>
        <p:txBody>
          <a:bodyPr/>
          <a:lstStyle/>
          <a:p>
            <a:pPr algn="ctr" eaLnBrk="1" hangingPunct="1"/>
            <a:r>
              <a:rPr lang="en-US" altLang="en-US" sz="4000" dirty="0">
                <a:effectLst>
                  <a:outerShdw blurRad="38100" dist="38100" dir="2700000" algn="tl">
                    <a:srgbClr val="000000">
                      <a:alpha val="43137"/>
                    </a:srgbClr>
                  </a:outerShdw>
                </a:effectLst>
                <a:cs typeface="Calibri" panose="020F0502020204030204" pitchFamily="34" charset="0"/>
              </a:rPr>
              <a:t>Founders’ Sources</a:t>
            </a:r>
          </a:p>
        </p:txBody>
      </p:sp>
      <p:sp>
        <p:nvSpPr>
          <p:cNvPr id="3" name="Content Placeholder 2"/>
          <p:cNvSpPr>
            <a:spLocks noGrp="1"/>
          </p:cNvSpPr>
          <p:nvPr>
            <p:ph idx="1"/>
          </p:nvPr>
        </p:nvSpPr>
        <p:spPr>
          <a:xfrm>
            <a:off x="2743200" y="1371603"/>
            <a:ext cx="6705600" cy="2590801"/>
          </a:xfrm>
        </p:spPr>
        <p:txBody>
          <a:bodyPr/>
          <a:lstStyle/>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cs typeface="Calibri" panose="020F0502020204030204" pitchFamily="34" charset="0"/>
              </a:rPr>
              <a:t>34%  Bible</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cs typeface="Calibri" panose="020F0502020204030204" pitchFamily="34" charset="0"/>
              </a:rPr>
              <a:t>8.3% Baron Montesquieu</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cs typeface="Calibri" panose="020F0502020204030204" pitchFamily="34" charset="0"/>
              </a:rPr>
              <a:t>7.9% William Blackstone</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cs typeface="Calibri" panose="020F0502020204030204" pitchFamily="34" charset="0"/>
              </a:rPr>
              <a:t>2.9% John Locke</a:t>
            </a:r>
          </a:p>
        </p:txBody>
      </p:sp>
      <p:sp>
        <p:nvSpPr>
          <p:cNvPr id="63492" name="TextBox 3"/>
          <p:cNvSpPr txBox="1">
            <a:spLocks noChangeArrowheads="1"/>
          </p:cNvSpPr>
          <p:nvPr/>
        </p:nvSpPr>
        <p:spPr bwMode="auto">
          <a:xfrm>
            <a:off x="3048000" y="6172201"/>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Donald S. Lutz,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Origins of American Constitutionalism</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(Baton Rouge, LA: Louisiana State University Press, 1988), 141.</a:t>
            </a:r>
          </a:p>
        </p:txBody>
      </p:sp>
      <p:pic>
        <p:nvPicPr>
          <p:cNvPr id="14338"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46432" y="3810000"/>
            <a:ext cx="2299143" cy="2286000"/>
          </a:xfrm>
          <a:prstGeom prst="rect">
            <a:avLst/>
          </a:prstGeom>
          <a:ln>
            <a:noFill/>
          </a:ln>
          <a:effectLst>
            <a:softEdge rad="112500"/>
          </a:effectLst>
        </p:spPr>
      </p:pic>
    </p:spTree>
    <p:extLst>
      <p:ext uri="{BB962C8B-B14F-4D97-AF65-F5344CB8AC3E}">
        <p14:creationId xmlns:p14="http://schemas.microsoft.com/office/powerpoint/2010/main" val="119057738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Title 1"/>
          <p:cNvSpPr>
            <a:spLocks noGrp="1"/>
          </p:cNvSpPr>
          <p:nvPr>
            <p:ph type="title" idx="4294967295"/>
          </p:nvPr>
        </p:nvSpPr>
        <p:spPr>
          <a:xfrm>
            <a:off x="4152900" y="204790"/>
            <a:ext cx="3886200" cy="785813"/>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Federalist # 51</a:t>
            </a:r>
          </a:p>
        </p:txBody>
      </p:sp>
      <p:pic>
        <p:nvPicPr>
          <p:cNvPr id="18432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7862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1143000"/>
            <a:ext cx="8961120" cy="5376672"/>
          </a:xfrm>
          <a:prstGeom prst="rect">
            <a:avLst/>
          </a:prstGeom>
        </p:spPr>
      </p:pic>
    </p:spTree>
    <p:extLst>
      <p:ext uri="{BB962C8B-B14F-4D97-AF65-F5344CB8AC3E}">
        <p14:creationId xmlns:p14="http://schemas.microsoft.com/office/powerpoint/2010/main" val="146180682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17408A-5ADE-4A08-97F2-1AAE0CD0A6F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1969770"/>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33:22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is 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judge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is 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lawgiver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is 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a:t>
            </a:r>
            <a:r>
              <a:rPr lang="en-US" sz="36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A74CBEE8-906A-49E9-BF1B-956919A31D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38600" y="2133600"/>
            <a:ext cx="4114800" cy="2743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1935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iblog.dearbornschools.org/charare/wp-content/uploads/sites/379/2014/01/image6.jpg">
            <a:extLst>
              <a:ext uri="{FF2B5EF4-FFF2-40B4-BE49-F238E27FC236}">
                <a16:creationId xmlns:a16="http://schemas.microsoft.com/office/drawing/2014/main" id="{2C4C7A68-BFBB-4FB5-8095-97A18BB9D8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1" y="685800"/>
            <a:ext cx="10058399"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DA30BA6-51A7-45EF-A24A-B3D52C59A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2" y="1427149"/>
            <a:ext cx="11039475" cy="51950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155AE87-4D1F-4C89-A87E-0F37265E5E45}"/>
              </a:ext>
            </a:extLst>
          </p:cNvPr>
          <p:cNvSpPr txBox="1"/>
          <p:nvPr/>
        </p:nvSpPr>
        <p:spPr>
          <a:xfrm>
            <a:off x="2247900" y="235804"/>
            <a:ext cx="7696200" cy="1015663"/>
          </a:xfrm>
          <a:prstGeom prst="rect">
            <a:avLst/>
          </a:prstGeom>
          <a:noFill/>
        </p:spPr>
        <p:txBody>
          <a:bodyPr wrap="square" rtlCol="0">
            <a:spAutoFit/>
          </a:bodyPr>
          <a:lstStyle/>
          <a:p>
            <a:pPr algn="ct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Madison</a:t>
            </a:r>
          </a:p>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Federalist No. 47 (January 30, 1788)</a:t>
            </a:r>
          </a:p>
        </p:txBody>
      </p:sp>
    </p:spTree>
    <p:extLst>
      <p:ext uri="{BB962C8B-B14F-4D97-AF65-F5344CB8AC3E}">
        <p14:creationId xmlns:p14="http://schemas.microsoft.com/office/powerpoint/2010/main" val="9407731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229100" y="228600"/>
            <a:ext cx="3733800" cy="914400"/>
          </a:xfrm>
        </p:spPr>
        <p:txBody>
          <a:bodyPr/>
          <a:lstStyle/>
          <a:p>
            <a:pPr algn="ctr" eaLnBrk="1" hangingPunct="1"/>
            <a:r>
              <a:rPr lang="en-US" sz="4000" dirty="0">
                <a:effectLst>
                  <a:outerShdw blurRad="38100" dist="38100" dir="2700000" algn="tl">
                    <a:srgbClr val="000000">
                      <a:alpha val="43137"/>
                    </a:srgbClr>
                  </a:outerShdw>
                </a:effectLst>
                <a:cs typeface="Calibri" pitchFamily="34" charset="0"/>
              </a:rPr>
              <a:t>Federalist # 45</a:t>
            </a:r>
          </a:p>
        </p:txBody>
      </p:sp>
      <p:sp>
        <p:nvSpPr>
          <p:cNvPr id="3" name="Content Placeholder 2"/>
          <p:cNvSpPr>
            <a:spLocks noGrp="1"/>
          </p:cNvSpPr>
          <p:nvPr>
            <p:ph idx="1"/>
          </p:nvPr>
        </p:nvSpPr>
        <p:spPr>
          <a:xfrm>
            <a:off x="2895600" y="1371600"/>
            <a:ext cx="8686800" cy="3124200"/>
          </a:xfrm>
        </p:spPr>
        <p:txBody>
          <a:bodyPr/>
          <a:lstStyle/>
          <a:p>
            <a:pPr marL="0" indent="0" algn="just" eaLnBrk="1" hangingPunct="1">
              <a:buNone/>
              <a:defRPr/>
            </a:pPr>
            <a:r>
              <a:rPr lang="en-US" sz="3600" dirty="0">
                <a:effectLst>
                  <a:outerShdw blurRad="38100" dist="38100" dir="2700000" algn="tl">
                    <a:srgbClr val="000000">
                      <a:alpha val="43137"/>
                    </a:srgbClr>
                  </a:outerShdw>
                </a:effectLst>
                <a:cs typeface="Calibri" pitchFamily="34" charset="0"/>
              </a:rPr>
              <a:t>“The powers delegated by the proposed Constitution to the federal government, </a:t>
            </a:r>
            <a:r>
              <a:rPr lang="en-US" sz="3600" b="1" u="sng" dirty="0">
                <a:solidFill>
                  <a:srgbClr val="FFFFCC"/>
                </a:solidFill>
                <a:effectLst>
                  <a:outerShdw blurRad="38100" dist="38100" dir="2700000" algn="tl">
                    <a:srgbClr val="000000">
                      <a:alpha val="43137"/>
                    </a:srgbClr>
                  </a:outerShdw>
                </a:effectLst>
                <a:cs typeface="Calibri" pitchFamily="34" charset="0"/>
              </a:rPr>
              <a:t>are few and defined</a:t>
            </a:r>
            <a:r>
              <a:rPr lang="en-US" sz="3600" dirty="0">
                <a:effectLst>
                  <a:outerShdw blurRad="38100" dist="38100" dir="2700000" algn="tl">
                    <a:srgbClr val="000000">
                      <a:alpha val="43137"/>
                    </a:srgbClr>
                  </a:outerShdw>
                </a:effectLst>
                <a:cs typeface="Calibri" pitchFamily="34" charset="0"/>
              </a:rPr>
              <a:t>. Those which are to remain in the State governments are numerous and indefinite.”</a:t>
            </a:r>
          </a:p>
        </p:txBody>
      </p:sp>
      <p:sp>
        <p:nvSpPr>
          <p:cNvPr id="30724" name="TextBox 4"/>
          <p:cNvSpPr txBox="1">
            <a:spLocks noChangeArrowheads="1"/>
          </p:cNvSpPr>
          <p:nvPr/>
        </p:nvSpPr>
        <p:spPr bwMode="auto">
          <a:xfrm>
            <a:off x="2514600" y="6096000"/>
            <a:ext cx="7239000" cy="707886"/>
          </a:xfrm>
          <a:prstGeom prst="rect">
            <a:avLst/>
          </a:prstGeom>
          <a:noFill/>
          <a:ln w="9525">
            <a:noFill/>
            <a:miter lim="800000"/>
            <a:headEnd/>
            <a:tailEnd/>
          </a:ln>
        </p:spPr>
        <p:txBody>
          <a:bodyPr>
            <a:spAutoFit/>
          </a:bodyPr>
          <a:lstStyle/>
          <a:p>
            <a:pPr algn="ctr" eaLnBrk="0" hangingPunct="0"/>
            <a:r>
              <a:rPr lang="en-US" sz="2000" dirty="0">
                <a:effectLst>
                  <a:outerShdw blurRad="38100" dist="38100" dir="2700000" algn="tl">
                    <a:srgbClr val="000000">
                      <a:alpha val="43137"/>
                    </a:srgbClr>
                  </a:outerShdw>
                </a:effectLst>
                <a:latin typeface="Calibri" pitchFamily="34" charset="0"/>
                <a:cs typeface="Calibri" pitchFamily="34" charset="0"/>
              </a:rPr>
              <a:t>Alexander Hamilton, James Madison, and John Jay, </a:t>
            </a:r>
            <a:r>
              <a:rPr lang="en-US" sz="2000" i="1" dirty="0">
                <a:effectLst>
                  <a:outerShdw blurRad="38100" dist="38100" dir="2700000" algn="tl">
                    <a:srgbClr val="000000">
                      <a:alpha val="43137"/>
                    </a:srgbClr>
                  </a:outerShdw>
                </a:effectLst>
                <a:latin typeface="Calibri" pitchFamily="34" charset="0"/>
                <a:cs typeface="Calibri" pitchFamily="34" charset="0"/>
              </a:rPr>
              <a:t>The Federalist Papers</a:t>
            </a:r>
            <a:r>
              <a:rPr lang="en-US" sz="2000" dirty="0">
                <a:effectLst>
                  <a:outerShdw blurRad="38100" dist="38100" dir="2700000" algn="tl">
                    <a:srgbClr val="000000">
                      <a:alpha val="43137"/>
                    </a:srgbClr>
                  </a:outerShdw>
                </a:effectLst>
                <a:latin typeface="Calibri" pitchFamily="34" charset="0"/>
                <a:cs typeface="Calibri" pitchFamily="34" charset="0"/>
              </a:rPr>
              <a:t>, trans. Clinton </a:t>
            </a:r>
            <a:r>
              <a:rPr lang="en-US" sz="2000" dirty="0" err="1">
                <a:effectLst>
                  <a:outerShdw blurRad="38100" dist="38100" dir="2700000" algn="tl">
                    <a:srgbClr val="000000">
                      <a:alpha val="43137"/>
                    </a:srgbClr>
                  </a:outerShdw>
                </a:effectLst>
                <a:latin typeface="Calibri" pitchFamily="34" charset="0"/>
                <a:cs typeface="Calibri" pitchFamily="34" charset="0"/>
              </a:rPr>
              <a:t>Rossiter</a:t>
            </a:r>
            <a:r>
              <a:rPr lang="en-US" sz="2000" dirty="0">
                <a:effectLst>
                  <a:outerShdw blurRad="38100" dist="38100" dir="2700000" algn="tl">
                    <a:srgbClr val="000000">
                      <a:alpha val="43137"/>
                    </a:srgbClr>
                  </a:outerShdw>
                </a:effectLst>
                <a:latin typeface="Calibri" pitchFamily="34" charset="0"/>
                <a:cs typeface="Calibri" pitchFamily="34" charset="0"/>
              </a:rPr>
              <a:t> (New York, NY: Penguin, 1961), 292.</a:t>
            </a: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600200"/>
            <a:ext cx="1957613"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8535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3818752" y="228600"/>
            <a:ext cx="4554511" cy="914400"/>
          </a:xfrm>
        </p:spPr>
        <p:txBody>
          <a:bodyPr/>
          <a:lstStyle/>
          <a:p>
            <a:pPr algn="ctr" eaLnBrk="1" hangingPunct="1"/>
            <a:r>
              <a:rPr lang="en-US" sz="4000" dirty="0">
                <a:effectLst>
                  <a:outerShdw blurRad="38100" dist="38100" dir="2700000" algn="tl">
                    <a:srgbClr val="000000">
                      <a:alpha val="43137"/>
                    </a:srgbClr>
                  </a:outerShdw>
                </a:effectLst>
                <a:cs typeface="Calibri" pitchFamily="34" charset="0"/>
              </a:rPr>
              <a:t>Tenth Amendment</a:t>
            </a:r>
          </a:p>
        </p:txBody>
      </p:sp>
      <p:sp>
        <p:nvSpPr>
          <p:cNvPr id="29698" name="Content Placeholder 2"/>
          <p:cNvSpPr>
            <a:spLocks noGrp="1"/>
          </p:cNvSpPr>
          <p:nvPr>
            <p:ph idx="1"/>
          </p:nvPr>
        </p:nvSpPr>
        <p:spPr>
          <a:xfrm>
            <a:off x="609600" y="1371600"/>
            <a:ext cx="10972800" cy="1905000"/>
          </a:xfrm>
        </p:spPr>
        <p:txBody>
          <a:bodyPr>
            <a:noAutofit/>
          </a:bodyPr>
          <a:lstStyle/>
          <a:p>
            <a:pPr marL="1588" indent="0" algn="just" eaLnBrk="1" fontAlgn="auto" hangingPunct="1">
              <a:spcAft>
                <a:spcPts val="0"/>
              </a:spcAft>
              <a:buClr>
                <a:schemeClr val="tx1">
                  <a:shade val="95000"/>
                </a:schemeClr>
              </a:buClr>
              <a:buNone/>
              <a:defRPr/>
            </a:pPr>
            <a:r>
              <a:rPr lang="en-US" sz="3600" dirty="0">
                <a:effectLst>
                  <a:outerShdw blurRad="38100" dist="38100" dir="2700000" algn="tl">
                    <a:srgbClr val="000000">
                      <a:alpha val="43137"/>
                    </a:srgbClr>
                  </a:outerShdw>
                </a:effectLst>
                <a:cs typeface="Calibri" pitchFamily="34" charset="0"/>
              </a:rPr>
              <a:t>“The powers not delegated to the United States by the Constitution nor prohibited by it to the States are reserved to the States respectively or to the people.”</a:t>
            </a:r>
          </a:p>
        </p:txBody>
      </p:sp>
      <p:pic>
        <p:nvPicPr>
          <p:cNvPr id="4" name="Picture 1"/>
          <p:cNvPicPr>
            <a:picLocks noChangeAspect="1" noChangeArrowheads="1"/>
          </p:cNvPicPr>
          <p:nvPr/>
        </p:nvPicPr>
        <p:blipFill>
          <a:blip r:embed="rId2" cstate="print"/>
          <a:srcRect/>
          <a:stretch>
            <a:fillRect/>
          </a:stretch>
        </p:blipFill>
        <p:spPr bwMode="auto">
          <a:xfrm>
            <a:off x="4533900" y="3352800"/>
            <a:ext cx="3124200" cy="3124200"/>
          </a:xfrm>
          <a:prstGeom prst="rect">
            <a:avLst/>
          </a:prstGeom>
          <a:noFill/>
          <a:ln w="28575">
            <a:solidFill>
              <a:srgbClr val="FF0000"/>
            </a:solidFill>
            <a:miter lim="800000"/>
            <a:headEnd/>
            <a:tailEnd/>
          </a:ln>
        </p:spPr>
      </p:pic>
    </p:spTree>
    <p:extLst>
      <p:ext uri="{BB962C8B-B14F-4D97-AF65-F5344CB8AC3E}">
        <p14:creationId xmlns:p14="http://schemas.microsoft.com/office/powerpoint/2010/main" val="2381776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F3EFE7DD-EBD2-45E8-A193-F72F6E3720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44416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2895600" y="1371600"/>
            <a:ext cx="8686800" cy="2862322"/>
          </a:xfrm>
          <a:prstGeom prst="rect">
            <a:avLst/>
          </a:prstGeom>
          <a:noFill/>
          <a:ln w="9525">
            <a:noFill/>
            <a:miter lim="800000"/>
            <a:headEnd/>
            <a:tailEnd/>
          </a:ln>
        </p:spPr>
        <p:txBody>
          <a:bodyPr wrap="square">
            <a:spAutoFit/>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Kentucky Resolutions of 1798: "...in questions of power then, let no more be heard of confidence in man,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bind him down from mischief by the chains of the constitution...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draft)</a:t>
            </a:r>
          </a:p>
        </p:txBody>
      </p:sp>
      <p:sp>
        <p:nvSpPr>
          <p:cNvPr id="55299" name="TextBox 4"/>
          <p:cNvSpPr txBox="1">
            <a:spLocks noChangeArrowheads="1"/>
          </p:cNvSpPr>
          <p:nvPr/>
        </p:nvSpPr>
        <p:spPr bwMode="auto">
          <a:xfrm>
            <a:off x="2324100" y="6381690"/>
            <a:ext cx="7543800" cy="400110"/>
          </a:xfrm>
          <a:prstGeom prst="rect">
            <a:avLst/>
          </a:prstGeom>
          <a:noFill/>
          <a:ln w="9525">
            <a:noFill/>
            <a:miter lim="800000"/>
            <a:headEnd/>
            <a:tailEnd/>
          </a:ln>
        </p:spPr>
        <p:txBody>
          <a:bodyPr>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Papers of Thomas Jefferson 30:529-556</a:t>
            </a:r>
          </a:p>
        </p:txBody>
      </p:sp>
      <p:sp>
        <p:nvSpPr>
          <p:cNvPr id="55300" name="Title 5"/>
          <p:cNvSpPr>
            <a:spLocks noGrp="1"/>
          </p:cNvSpPr>
          <p:nvPr>
            <p:ph type="ctrTitle" sz="quarter" idx="4294967295"/>
          </p:nvPr>
        </p:nvSpPr>
        <p:spPr>
          <a:xfrm>
            <a:off x="3962400" y="228600"/>
            <a:ext cx="4267200" cy="914400"/>
          </a:xfrm>
        </p:spPr>
        <p:txBody>
          <a:bodyPr/>
          <a:lstStyle/>
          <a:p>
            <a:pPr algn="ctr" eaLnBrk="1" hangingPunct="1"/>
            <a:r>
              <a:rPr lang="en-US" sz="4000" dirty="0">
                <a:effectLst>
                  <a:outerShdw blurRad="38100" dist="38100" dir="2700000" algn="tl">
                    <a:srgbClr val="000000">
                      <a:alpha val="43137"/>
                    </a:srgbClr>
                  </a:outerShdw>
                </a:effectLst>
                <a:cs typeface="Calibri" pitchFamily="34" charset="0"/>
              </a:rPr>
              <a:t>Thomas Jefferson</a:t>
            </a:r>
          </a:p>
        </p:txBody>
      </p:sp>
      <p:pic>
        <p:nvPicPr>
          <p:cNvPr id="55302" name="Picture 4" descr="http://upload.wikimedia.org/wikipedia/commons/1/1e/Thomas_Jefferson_by_Rembrandt_Peale,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600200"/>
            <a:ext cx="1919159"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F274F8-FDA4-4F09-B817-F4621EEC15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53661" y="685800"/>
            <a:ext cx="9284678" cy="5486400"/>
          </a:xfrm>
          <a:prstGeom prst="rect">
            <a:avLst/>
          </a:prstGeom>
        </p:spPr>
      </p:pic>
    </p:spTree>
    <p:extLst>
      <p:ext uri="{BB962C8B-B14F-4D97-AF65-F5344CB8AC3E}">
        <p14:creationId xmlns:p14="http://schemas.microsoft.com/office/powerpoint/2010/main" val="373788284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Title 1"/>
          <p:cNvSpPr>
            <a:spLocks noGrp="1"/>
          </p:cNvSpPr>
          <p:nvPr>
            <p:ph type="title" idx="4294967295"/>
          </p:nvPr>
        </p:nvSpPr>
        <p:spPr>
          <a:xfrm>
            <a:off x="1905000" y="228600"/>
            <a:ext cx="8534400" cy="762000"/>
          </a:xfrm>
        </p:spPr>
        <p:txBody>
          <a:bodyPr/>
          <a:lstStyle/>
          <a:p>
            <a:pPr algn="ctr"/>
            <a:r>
              <a:rPr lang="en-US" altLang="en-US" sz="4000" dirty="0">
                <a:latin typeface="Calibri" panose="020F0502020204030204" pitchFamily="34" charset="0"/>
                <a:ea typeface="Calibri" panose="020F0502020204030204" pitchFamily="34" charset="0"/>
                <a:cs typeface="Calibri" panose="020F0502020204030204" pitchFamily="34" charset="0"/>
              </a:rPr>
              <a:t>John Calvin</a:t>
            </a: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13765" y="76200"/>
            <a:ext cx="968635" cy="1097280"/>
          </a:xfrm>
          <a:prstGeom prst="rect">
            <a:avLst/>
          </a:prstGeom>
          <a:ln>
            <a:solidFill>
              <a:schemeClr val="tx1"/>
            </a:solidFill>
          </a:ln>
        </p:spPr>
      </p:pic>
      <p:pic>
        <p:nvPicPr>
          <p:cNvPr id="2" name="Picture 1">
            <a:extLst>
              <a:ext uri="{FF2B5EF4-FFF2-40B4-BE49-F238E27FC236}">
                <a16:creationId xmlns:a16="http://schemas.microsoft.com/office/drawing/2014/main" id="{E2F2B726-0609-4D8E-8E78-66C83BB62F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58645" y="1219201"/>
            <a:ext cx="7674710" cy="5029200"/>
          </a:xfrm>
          <a:prstGeom prst="rect">
            <a:avLst/>
          </a:prstGeom>
        </p:spPr>
      </p:pic>
    </p:spTree>
    <p:extLst>
      <p:ext uri="{BB962C8B-B14F-4D97-AF65-F5344CB8AC3E}">
        <p14:creationId xmlns:p14="http://schemas.microsoft.com/office/powerpoint/2010/main" val="274100751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5" name="Text Box 11"/>
          <p:cNvSpPr txBox="1">
            <a:spLocks noGrp="1" noChangeArrowheads="1"/>
          </p:cNvSpPr>
          <p:nvPr>
            <p:ph type="body" idx="1"/>
          </p:nvPr>
        </p:nvSpPr>
        <p:spPr>
          <a:xfrm>
            <a:off x="609600" y="1447800"/>
            <a:ext cx="10972800" cy="4876800"/>
          </a:xfrm>
          <a:noFill/>
          <a:ln/>
        </p:spPr>
        <p:txBody>
          <a:bodyPr/>
          <a:lstStyle/>
          <a:p>
            <a:pPr marL="0" indent="0" algn="just">
              <a:spcBef>
                <a:spcPct val="50000"/>
              </a:spcBef>
              <a:buNone/>
            </a:pPr>
            <a:r>
              <a:rPr lang="en-US" sz="2600" dirty="0">
                <a:effectLst>
                  <a:outerShdw blurRad="38100" dist="38100" dir="2700000" algn="tl">
                    <a:srgbClr val="000000">
                      <a:alpha val="43137"/>
                    </a:srgbClr>
                  </a:outerShdw>
                </a:effectLst>
              </a:rPr>
              <a:t>“Every tin horn dictator in the world today, every president for life, has a Bill of Rights,”...“That’s not what makes us free; if it did, you would rather live in Zimbabwe. But you wouldn’t want to live in most countries in the world that have a Bill of Rights. What has made us free is our Constitution. Think of the word ‘constitution;’ it means structure.” “That’s why America’s framers debated not the Bill of Rights during the Constitutional Convention of 1787 in Philadelphia,” he said, “but rather the structure of the federal government.” “The genius of the American constitutional system is the dispersal of power,” he said. “Once power is centralized in one person, or one part [of government], a Bill of Rights is just words on paper.”...“A constitution is about setting structure; it is not about writing the preferences of special interest groups,” he said</a:t>
            </a:r>
            <a:r>
              <a:rPr lang="en-US" sz="2600" dirty="0">
                <a:effectLst>
                  <a:outerShdw blurRad="38100" dist="38100" dir="2700000" algn="tl">
                    <a:srgbClr val="000000">
                      <a:alpha val="43137"/>
                    </a:srgbClr>
                  </a:outerShdw>
                </a:effectLst>
                <a:cs typeface="Calibri" panose="020F0502020204030204" pitchFamily="34" charset="0"/>
              </a:rPr>
              <a:t>.</a:t>
            </a:r>
          </a:p>
        </p:txBody>
      </p:sp>
      <p:sp>
        <p:nvSpPr>
          <p:cNvPr id="2" name="TextBox 1"/>
          <p:cNvSpPr txBox="1"/>
          <p:nvPr/>
        </p:nvSpPr>
        <p:spPr>
          <a:xfrm>
            <a:off x="609600" y="6248400"/>
            <a:ext cx="10967207" cy="584775"/>
          </a:xfrm>
          <a:prstGeom prst="rect">
            <a:avLst/>
          </a:prstGeom>
          <a:noFill/>
        </p:spPr>
        <p:txBody>
          <a:bodyPr wrap="square" rtlCol="0">
            <a:spAutoFit/>
          </a:bodyPr>
          <a:lstStyle/>
          <a:p>
            <a:r>
              <a:rPr lang="en-US" sz="1600" dirty="0">
                <a:latin typeface="Calibri" panose="020F0502020204030204" pitchFamily="34" charset="0"/>
              </a:rPr>
              <a:t>Kevin Mooney, “Supreme Court Justice Scalia: Constitution, Not Bill of Rights, Makes Us Free,” online: http://dailysignal.com /2015/05/11/supreme-court-justice-scalia-constitution-not-bill-of-rights-makes-us-free/, May 11 2015, accessed 20 January 2016.</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22761" y="228600"/>
            <a:ext cx="1946478" cy="1097280"/>
          </a:xfrm>
          <a:prstGeom prst="rect">
            <a:avLst/>
          </a:prstGeom>
          <a:ln>
            <a:solidFill>
              <a:schemeClr val="tx1"/>
            </a:solidFill>
          </a:ln>
        </p:spPr>
      </p:pic>
    </p:spTree>
    <p:extLst>
      <p:ext uri="{BB962C8B-B14F-4D97-AF65-F5344CB8AC3E}">
        <p14:creationId xmlns:p14="http://schemas.microsoft.com/office/powerpoint/2010/main" val="214979508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943600" cy="914400"/>
          </a:xfrm>
        </p:spPr>
        <p:txBody>
          <a:bodyPr/>
          <a:lstStyle/>
          <a:p>
            <a:pPr algn="ctr"/>
            <a:r>
              <a:rPr lang="en-US" sz="3600" b="0" dirty="0">
                <a:effectLst>
                  <a:outerShdw blurRad="38100" dist="38100" dir="2700000" algn="tl">
                    <a:srgbClr val="000000">
                      <a:alpha val="43137"/>
                    </a:srgbClr>
                  </a:outerShdw>
                </a:effectLst>
              </a:rPr>
              <a:t>The Divine Institutions</a:t>
            </a:r>
          </a:p>
        </p:txBody>
      </p:sp>
      <p:sp>
        <p:nvSpPr>
          <p:cNvPr id="3" name="Content Placeholder 2"/>
          <p:cNvSpPr>
            <a:spLocks noGrp="1"/>
          </p:cNvSpPr>
          <p:nvPr>
            <p:ph idx="1"/>
          </p:nvPr>
        </p:nvSpPr>
        <p:spPr>
          <a:xfrm>
            <a:off x="2076450" y="1181100"/>
            <a:ext cx="8039100" cy="4495800"/>
          </a:xfrm>
        </p:spPr>
        <p:txBody>
          <a:bodyPr/>
          <a:lstStyle/>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Conscience (Gen. 3:22)</a:t>
            </a:r>
          </a:p>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Marriage and family (Gen. 1:26-28; 2:18-25)</a:t>
            </a:r>
          </a:p>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Labor (Gen. 2:15; 3:19)</a:t>
            </a:r>
          </a:p>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Government (Gen. 9:6)</a:t>
            </a:r>
          </a:p>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Nationalism (Gen. 11:1-9)</a:t>
            </a:r>
          </a:p>
        </p:txBody>
      </p:sp>
      <p:pic>
        <p:nvPicPr>
          <p:cNvPr id="4" name="Picture 3">
            <a:extLst>
              <a:ext uri="{FF2B5EF4-FFF2-40B4-BE49-F238E27FC236}">
                <a16:creationId xmlns:a16="http://schemas.microsoft.com/office/drawing/2014/main" id="{FEB5BAB4-6A31-440C-BCB3-217628EA26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42036941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943600" cy="914400"/>
          </a:xfrm>
        </p:spPr>
        <p:txBody>
          <a:bodyPr/>
          <a:lstStyle/>
          <a:p>
            <a:pPr algn="ctr"/>
            <a:r>
              <a:rPr lang="en-US" sz="3600" b="0" dirty="0">
                <a:effectLst>
                  <a:outerShdw blurRad="38100" dist="38100" dir="2700000" algn="tl">
                    <a:srgbClr val="000000">
                      <a:alpha val="43137"/>
                    </a:srgbClr>
                  </a:outerShdw>
                </a:effectLst>
              </a:rPr>
              <a:t>The Divine Institutions</a:t>
            </a:r>
          </a:p>
        </p:txBody>
      </p:sp>
      <p:sp>
        <p:nvSpPr>
          <p:cNvPr id="3" name="Content Placeholder 2"/>
          <p:cNvSpPr>
            <a:spLocks noGrp="1"/>
          </p:cNvSpPr>
          <p:nvPr>
            <p:ph idx="1"/>
          </p:nvPr>
        </p:nvSpPr>
        <p:spPr>
          <a:xfrm>
            <a:off x="2076450" y="1181100"/>
            <a:ext cx="8039100" cy="4495800"/>
          </a:xfrm>
        </p:spPr>
        <p:txBody>
          <a:bodyPr/>
          <a:lstStyle/>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Conscience (Gen. 3:22)</a:t>
            </a:r>
          </a:p>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Marriage and family (Gen. 1:26-28; 2:18-25)</a:t>
            </a:r>
          </a:p>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Labor (Gen. 2:15; 3:19)</a:t>
            </a:r>
          </a:p>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Government (Gen. 9:6)</a:t>
            </a:r>
          </a:p>
          <a:p>
            <a:pPr marL="573088" indent="-573088" eaLnBrk="1" hangingPunct="1">
              <a:spcBef>
                <a:spcPts val="0"/>
              </a:spcBef>
              <a:spcAft>
                <a:spcPts val="3600"/>
              </a:spcAft>
              <a:buClr>
                <a:srgbClr val="66FFFF"/>
              </a:buClr>
            </a:pPr>
            <a:r>
              <a:rPr lang="en-US" b="1" u="sng" dirty="0">
                <a:solidFill>
                  <a:srgbClr val="FFFFCC"/>
                </a:solidFill>
                <a:effectLst>
                  <a:outerShdw blurRad="38100" dist="38100" dir="2700000" algn="tl">
                    <a:srgbClr val="000000">
                      <a:alpha val="43137"/>
                    </a:srgbClr>
                  </a:outerShdw>
                </a:effectLst>
              </a:rPr>
              <a:t>Nationalism (Gen. 11:1-9)</a:t>
            </a:r>
          </a:p>
        </p:txBody>
      </p:sp>
      <p:pic>
        <p:nvPicPr>
          <p:cNvPr id="4" name="Picture 3">
            <a:extLst>
              <a:ext uri="{FF2B5EF4-FFF2-40B4-BE49-F238E27FC236}">
                <a16:creationId xmlns:a16="http://schemas.microsoft.com/office/drawing/2014/main" id="{FD4D8E5F-F146-4BAC-81C0-CCDC4DC6AF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42202862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28600"/>
            <a:ext cx="7467600" cy="1143000"/>
          </a:xfrm>
        </p:spPr>
        <p:txBody>
          <a:bodyPr/>
          <a:lstStyle/>
          <a:p>
            <a:pPr algn="ctr" eaLnBrk="1" hangingPunct="1">
              <a:lnSpc>
                <a:spcPct val="100000"/>
              </a:lnSpc>
              <a:spcBef>
                <a:spcPct val="20000"/>
              </a:spcBef>
              <a:buClr>
                <a:srgbClr val="00FFFF"/>
              </a:buClr>
              <a:buSzPct val="75000"/>
              <a:defRPr/>
            </a:pPr>
            <a:r>
              <a:rPr lang="en-US" sz="3600" b="0" dirty="0">
                <a:solidFill>
                  <a:srgbClr val="00FFFF"/>
                </a:solidFill>
                <a:effectLst>
                  <a:outerShdw blurRad="38100" dist="38100" dir="2700000" algn="tl">
                    <a:srgbClr val="000000"/>
                  </a:outerShdw>
                </a:effectLst>
                <a:ea typeface="+mn-ea"/>
                <a:cs typeface="+mn-cs"/>
              </a:rPr>
              <a:t>Sine Qua Non of Nationhood</a:t>
            </a:r>
          </a:p>
        </p:txBody>
      </p:sp>
      <p:sp>
        <p:nvSpPr>
          <p:cNvPr id="3" name="Content Placeholder 2"/>
          <p:cNvSpPr>
            <a:spLocks noGrp="1"/>
          </p:cNvSpPr>
          <p:nvPr>
            <p:ph idx="1"/>
          </p:nvPr>
        </p:nvSpPr>
        <p:spPr>
          <a:xfrm>
            <a:off x="3238500" y="1600201"/>
            <a:ext cx="5715000" cy="2895600"/>
          </a:xfrm>
        </p:spPr>
        <p:txBody>
          <a:bodyPr/>
          <a:lstStyle/>
          <a:p>
            <a:pPr marL="573088" indent="-573088" eaLnBrk="1" hangingPunct="1">
              <a:spcBef>
                <a:spcPts val="0"/>
              </a:spcBef>
              <a:spcAft>
                <a:spcPts val="1800"/>
              </a:spcAft>
              <a:buClr>
                <a:srgbClr val="66FFFF"/>
              </a:buClr>
            </a:pPr>
            <a:r>
              <a:rPr lang="en-US" dirty="0"/>
              <a:t>Common currency</a:t>
            </a:r>
          </a:p>
          <a:p>
            <a:pPr marL="573088" indent="-573088" eaLnBrk="1" hangingPunct="1">
              <a:spcBef>
                <a:spcPts val="0"/>
              </a:spcBef>
              <a:spcAft>
                <a:spcPts val="1800"/>
              </a:spcAft>
              <a:buClr>
                <a:srgbClr val="66FFFF"/>
              </a:buClr>
            </a:pPr>
            <a:r>
              <a:rPr lang="en-US" dirty="0"/>
              <a:t>Common language</a:t>
            </a:r>
          </a:p>
          <a:p>
            <a:pPr marL="573088" indent="-573088" eaLnBrk="1" hangingPunct="1">
              <a:spcBef>
                <a:spcPts val="0"/>
              </a:spcBef>
              <a:spcAft>
                <a:spcPts val="1800"/>
              </a:spcAft>
              <a:buClr>
                <a:srgbClr val="66FFFF"/>
              </a:buClr>
            </a:pPr>
            <a:r>
              <a:rPr lang="en-US" dirty="0"/>
              <a:t>Common culture</a:t>
            </a:r>
          </a:p>
          <a:p>
            <a:pPr marL="573088" indent="-573088" eaLnBrk="1" hangingPunct="1">
              <a:spcBef>
                <a:spcPts val="0"/>
              </a:spcBef>
              <a:spcAft>
                <a:spcPts val="1800"/>
              </a:spcAft>
              <a:buClr>
                <a:srgbClr val="66FFFF"/>
              </a:buClr>
            </a:pPr>
            <a:r>
              <a:rPr lang="en-US" dirty="0"/>
              <a:t>Enforceable national borders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42927" y="4648200"/>
            <a:ext cx="3106147" cy="1828800"/>
          </a:xfrm>
          <a:prstGeom prst="rect">
            <a:avLst/>
          </a:prstGeom>
          <a:ln>
            <a:solidFill>
              <a:schemeClr val="tx1"/>
            </a:solidFill>
          </a:ln>
        </p:spPr>
      </p:pic>
      <p:pic>
        <p:nvPicPr>
          <p:cNvPr id="6" name="Picture 5">
            <a:extLst>
              <a:ext uri="{FF2B5EF4-FFF2-40B4-BE49-F238E27FC236}">
                <a16:creationId xmlns:a16="http://schemas.microsoft.com/office/drawing/2014/main" id="{3742559B-152E-47E6-931F-C0636E8117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35594873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28600"/>
            <a:ext cx="7467600" cy="1143000"/>
          </a:xfrm>
        </p:spPr>
        <p:txBody>
          <a:bodyPr/>
          <a:lstStyle/>
          <a:p>
            <a:pPr algn="ctr" eaLnBrk="1" hangingPunct="1">
              <a:lnSpc>
                <a:spcPct val="100000"/>
              </a:lnSpc>
              <a:spcBef>
                <a:spcPct val="20000"/>
              </a:spcBef>
              <a:buClr>
                <a:srgbClr val="00FFFF"/>
              </a:buClr>
              <a:buSzPct val="75000"/>
              <a:defRPr/>
            </a:pPr>
            <a:r>
              <a:rPr lang="en-US" sz="3600" b="0" dirty="0">
                <a:solidFill>
                  <a:srgbClr val="00FFFF"/>
                </a:solidFill>
                <a:effectLst>
                  <a:outerShdw blurRad="38100" dist="38100" dir="2700000" algn="tl">
                    <a:srgbClr val="000000"/>
                  </a:outerShdw>
                </a:effectLst>
                <a:ea typeface="+mn-ea"/>
                <a:cs typeface="+mn-cs"/>
              </a:rPr>
              <a:t>Sine Qua Non of Nationhood</a:t>
            </a:r>
          </a:p>
        </p:txBody>
      </p:sp>
      <p:sp>
        <p:nvSpPr>
          <p:cNvPr id="3" name="Content Placeholder 2"/>
          <p:cNvSpPr>
            <a:spLocks noGrp="1"/>
          </p:cNvSpPr>
          <p:nvPr>
            <p:ph idx="1"/>
          </p:nvPr>
        </p:nvSpPr>
        <p:spPr>
          <a:xfrm>
            <a:off x="3238500" y="1600201"/>
            <a:ext cx="5715000" cy="2895600"/>
          </a:xfrm>
        </p:spPr>
        <p:txBody>
          <a:bodyPr/>
          <a:lstStyle/>
          <a:p>
            <a:pPr marL="573088" indent="-573088" eaLnBrk="1" hangingPunct="1">
              <a:spcBef>
                <a:spcPts val="0"/>
              </a:spcBef>
              <a:spcAft>
                <a:spcPts val="1800"/>
              </a:spcAft>
              <a:buClr>
                <a:srgbClr val="66FFFF"/>
              </a:buClr>
            </a:pPr>
            <a:r>
              <a:rPr lang="en-US" dirty="0"/>
              <a:t>Common currency</a:t>
            </a:r>
          </a:p>
          <a:p>
            <a:pPr marL="573088" indent="-573088" eaLnBrk="1" hangingPunct="1">
              <a:spcBef>
                <a:spcPts val="0"/>
              </a:spcBef>
              <a:spcAft>
                <a:spcPts val="1800"/>
              </a:spcAft>
              <a:buClr>
                <a:srgbClr val="66FFFF"/>
              </a:buClr>
            </a:pPr>
            <a:r>
              <a:rPr lang="en-US" dirty="0"/>
              <a:t>Common language</a:t>
            </a:r>
          </a:p>
          <a:p>
            <a:pPr marL="573088" indent="-573088" eaLnBrk="1" hangingPunct="1">
              <a:spcBef>
                <a:spcPts val="0"/>
              </a:spcBef>
              <a:spcAft>
                <a:spcPts val="1800"/>
              </a:spcAft>
              <a:buClr>
                <a:srgbClr val="66FFFF"/>
              </a:buClr>
            </a:pPr>
            <a:r>
              <a:rPr lang="en-US" dirty="0"/>
              <a:t>Common culture</a:t>
            </a:r>
          </a:p>
          <a:p>
            <a:pPr marL="573088" indent="-573088" eaLnBrk="1" hangingPunct="1">
              <a:spcBef>
                <a:spcPts val="0"/>
              </a:spcBef>
              <a:spcAft>
                <a:spcPts val="1800"/>
              </a:spcAft>
              <a:buClr>
                <a:srgbClr val="66FFFF"/>
              </a:buClr>
            </a:pPr>
            <a:r>
              <a:rPr lang="en-US" b="1" u="sng" dirty="0">
                <a:solidFill>
                  <a:srgbClr val="FFFFCC"/>
                </a:solidFill>
              </a:rPr>
              <a:t>Enforceable national borders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42927" y="4648200"/>
            <a:ext cx="3106147" cy="1828800"/>
          </a:xfrm>
          <a:prstGeom prst="rect">
            <a:avLst/>
          </a:prstGeom>
          <a:ln>
            <a:solidFill>
              <a:schemeClr val="tx1"/>
            </a:solidFill>
          </a:ln>
        </p:spPr>
      </p:pic>
      <p:pic>
        <p:nvPicPr>
          <p:cNvPr id="6" name="Picture 5">
            <a:extLst>
              <a:ext uri="{FF2B5EF4-FFF2-40B4-BE49-F238E27FC236}">
                <a16:creationId xmlns:a16="http://schemas.microsoft.com/office/drawing/2014/main" id="{BACFEEA3-F7CC-4B74-AE42-3BAA52D277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59619386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276600" y="228600"/>
            <a:ext cx="5638800" cy="914400"/>
          </a:xfrm>
        </p:spPr>
        <p:txBody>
          <a:bodyPr/>
          <a:lstStyle/>
          <a:p>
            <a:pPr algn="ctr">
              <a:spcBef>
                <a:spcPts val="0"/>
              </a:spcBef>
              <a:spcAft>
                <a:spcPts val="1200"/>
              </a:spcAft>
              <a:buClr>
                <a:schemeClr val="tx2"/>
              </a:buClr>
              <a:buSzPct val="75000"/>
              <a:defRPr/>
            </a:pPr>
            <a:r>
              <a:rPr lang="en-US" sz="3600" kern="1200" dirty="0">
                <a:solidFill>
                  <a:srgbClr val="00FFFF"/>
                </a:solidFill>
                <a:effectLst>
                  <a:outerShdw blurRad="38100" dist="38100" dir="2700000" algn="tl">
                    <a:srgbClr val="000000">
                      <a:alpha val="43137"/>
                    </a:srgbClr>
                  </a:outerShdw>
                </a:effectLst>
              </a:rPr>
              <a:t>Humanist Manifesto II (1973)</a:t>
            </a:r>
          </a:p>
        </p:txBody>
      </p:sp>
      <p:sp>
        <p:nvSpPr>
          <p:cNvPr id="25603" name="Rectangle 4"/>
          <p:cNvSpPr>
            <a:spLocks noGrp="1" noChangeArrowheads="1"/>
          </p:cNvSpPr>
          <p:nvPr>
            <p:ph type="body" idx="1"/>
          </p:nvPr>
        </p:nvSpPr>
        <p:spPr>
          <a:xfrm>
            <a:off x="609600" y="1562100"/>
            <a:ext cx="10981765" cy="3162300"/>
          </a:xfrm>
        </p:spPr>
        <p:txBody>
          <a:bodyPr/>
          <a:lstStyle/>
          <a:p>
            <a:pPr marL="0" indent="0" algn="just" eaLnBrk="1" hangingPunct="1">
              <a:buNone/>
            </a:pPr>
            <a:r>
              <a:rPr lang="en-US" b="1" kern="1200" dirty="0">
                <a:solidFill>
                  <a:srgbClr val="FFFFCC"/>
                </a:solidFill>
              </a:rPr>
              <a:t>“</a:t>
            </a:r>
            <a:r>
              <a:rPr lang="en-US" b="1" u="sng" kern="1200" dirty="0">
                <a:solidFill>
                  <a:srgbClr val="FFFFCC"/>
                </a:solidFill>
              </a:rPr>
              <a:t>We deplore the division of humankind on nationalistic grounds</a:t>
            </a:r>
            <a:r>
              <a:rPr lang="en-US" dirty="0"/>
              <a:t>.  We have reached a turning point in human history where the best option is to transcend the limits of national sovereignty and to move toward the building of a world community… a system of world law and world order based upon transnational federal government.”</a:t>
            </a:r>
          </a:p>
        </p:txBody>
      </p:sp>
      <p:pic>
        <p:nvPicPr>
          <p:cNvPr id="5" name="Picture 4">
            <a:extLst>
              <a:ext uri="{FF2B5EF4-FFF2-40B4-BE49-F238E27FC236}">
                <a16:creationId xmlns:a16="http://schemas.microsoft.com/office/drawing/2014/main" id="{A31858DB-C226-4CD4-8DEC-6F85B46070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44A0AF-5EF4-4EE8-99CB-9376A7D6E48E}"/>
              </a:ext>
            </a:extLst>
          </p:cNvPr>
          <p:cNvSpPr>
            <a:spLocks noChangeArrowheads="1"/>
          </p:cNvSpPr>
          <p:nvPr/>
        </p:nvSpPr>
        <p:spPr bwMode="auto">
          <a:xfrm>
            <a:off x="609600" y="1659285"/>
            <a:ext cx="10972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GB" sz="3200" dirty="0">
                <a:solidFill>
                  <a:srgbClr val="FFFFFF"/>
                </a:solidFill>
                <a:latin typeface="Calibri" panose="020F0502020204030204" pitchFamily="34" charset="0"/>
                <a:cs typeface="Arial" panose="020B0604020202020204" pitchFamily="34" charset="0"/>
              </a:rPr>
              <a:t>“</a:t>
            </a:r>
            <a:r>
              <a:rPr lang="en-US" sz="3200" dirty="0">
                <a:solidFill>
                  <a:srgbClr val="FFFFFF"/>
                </a:solidFill>
                <a:latin typeface="Calibri" panose="020F0502020204030204" pitchFamily="34" charset="0"/>
                <a:cs typeface="Arial" panose="020B0604020202020204" pitchFamily="34" charset="0"/>
              </a:rPr>
              <a:t>In a private, paid speech to a Brazilian bank on May 16, 2013, </a:t>
            </a:r>
            <a:r>
              <a:rPr lang="en-US" sz="3200" b="1" u="sng" dirty="0">
                <a:solidFill>
                  <a:srgbClr val="FFFFCC"/>
                </a:solidFill>
                <a:latin typeface="Calibri" panose="020F0502020204030204" pitchFamily="34" charset="0"/>
                <a:cs typeface="Arial" panose="020B0604020202020204" pitchFamily="34" charset="0"/>
              </a:rPr>
              <a:t>Hillary Clinton</a:t>
            </a:r>
            <a:r>
              <a:rPr lang="en-US" sz="3200" dirty="0">
                <a:solidFill>
                  <a:srgbClr val="FFFFFF"/>
                </a:solidFill>
                <a:latin typeface="Calibri" panose="020F0502020204030204" pitchFamily="34" charset="0"/>
                <a:cs typeface="Arial" panose="020B0604020202020204" pitchFamily="34" charset="0"/>
              </a:rPr>
              <a:t> said: ‘My dream is a hemispheric common market, with open trade and </a:t>
            </a:r>
            <a:r>
              <a:rPr lang="en-US" sz="3200" b="1" u="sng" dirty="0">
                <a:solidFill>
                  <a:srgbClr val="FFFFCC"/>
                </a:solidFill>
                <a:latin typeface="Calibri" panose="020F0502020204030204" pitchFamily="34" charset="0"/>
                <a:cs typeface="Arial" panose="020B0604020202020204" pitchFamily="34" charset="0"/>
              </a:rPr>
              <a:t>open borders</a:t>
            </a:r>
            <a:r>
              <a:rPr lang="en-US" sz="3200" dirty="0">
                <a:solidFill>
                  <a:srgbClr val="FFFFFF"/>
                </a:solidFill>
                <a:latin typeface="Calibri" panose="020F0502020204030204" pitchFamily="34" charset="0"/>
                <a:cs typeface="Arial" panose="020B0604020202020204" pitchFamily="34" charset="0"/>
              </a:rPr>
              <a:t>, some time in the future with energy that is as green and sustainable as we can get it, powering growth and opportunity for every person in the hemisphere.’ This secret speech was released as part of the Podesta emails obtained by </a:t>
            </a:r>
            <a:r>
              <a:rPr lang="en-US" sz="3200" dirty="0" err="1">
                <a:solidFill>
                  <a:srgbClr val="FFFFFF"/>
                </a:solidFill>
                <a:latin typeface="Calibri" panose="020F0502020204030204" pitchFamily="34" charset="0"/>
                <a:cs typeface="Arial" panose="020B0604020202020204" pitchFamily="34" charset="0"/>
              </a:rPr>
              <a:t>Wikileaks</a:t>
            </a:r>
            <a:r>
              <a:rPr lang="en-GB" sz="3200" dirty="0">
                <a:solidFill>
                  <a:srgbClr val="FFFFFF"/>
                </a:solidFill>
                <a:latin typeface="Calibri" panose="020F0502020204030204" pitchFamily="34" charset="0"/>
                <a:cs typeface="Arial" panose="020B0604020202020204" pitchFamily="34" charset="0"/>
              </a:rPr>
              <a:t>.”</a:t>
            </a:r>
          </a:p>
        </p:txBody>
      </p:sp>
      <p:sp>
        <p:nvSpPr>
          <p:cNvPr id="9" name="Rectangle 1026">
            <a:extLst>
              <a:ext uri="{FF2B5EF4-FFF2-40B4-BE49-F238E27FC236}">
                <a16:creationId xmlns:a16="http://schemas.microsoft.com/office/drawing/2014/main" id="{09BE2211-3512-4523-A270-151767B0A1C8}"/>
              </a:ext>
            </a:extLst>
          </p:cNvPr>
          <p:cNvSpPr txBox="1">
            <a:spLocks noChangeArrowheads="1"/>
          </p:cNvSpPr>
          <p:nvPr/>
        </p:nvSpPr>
        <p:spPr bwMode="auto">
          <a:xfrm>
            <a:off x="3924300" y="228600"/>
            <a:ext cx="4343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600" dirty="0">
                <a:solidFill>
                  <a:srgbClr val="00FFFF"/>
                </a:solidFill>
                <a:effectLst>
                  <a:outerShdw blurRad="38100" dist="38100" dir="2700000" algn="tl">
                    <a:srgbClr val="000000"/>
                  </a:outerShdw>
                </a:effectLst>
                <a:ea typeface="+mn-ea"/>
                <a:cs typeface="+mn-cs"/>
              </a:rPr>
              <a:t>Open Borders</a:t>
            </a:r>
          </a:p>
        </p:txBody>
      </p:sp>
      <p:pic>
        <p:nvPicPr>
          <p:cNvPr id="10" name="Picture 9">
            <a:extLst>
              <a:ext uri="{FF2B5EF4-FFF2-40B4-BE49-F238E27FC236}">
                <a16:creationId xmlns:a16="http://schemas.microsoft.com/office/drawing/2014/main" id="{A39A4E26-3E54-4C42-874B-FAC3D2657B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77655" cy="1097280"/>
          </a:xfrm>
          <a:prstGeom prst="rect">
            <a:avLst/>
          </a:prstGeom>
        </p:spPr>
      </p:pic>
      <p:sp>
        <p:nvSpPr>
          <p:cNvPr id="11" name="TextBox 10">
            <a:extLst>
              <a:ext uri="{FF2B5EF4-FFF2-40B4-BE49-F238E27FC236}">
                <a16:creationId xmlns:a16="http://schemas.microsoft.com/office/drawing/2014/main" id="{BB4436DB-5400-431A-89EA-BA64F4ABE6E7}"/>
              </a:ext>
            </a:extLst>
          </p:cNvPr>
          <p:cNvSpPr txBox="1"/>
          <p:nvPr/>
        </p:nvSpPr>
        <p:spPr>
          <a:xfrm>
            <a:off x="685800" y="6443246"/>
            <a:ext cx="10820400" cy="338554"/>
          </a:xfrm>
          <a:prstGeom prst="rect">
            <a:avLst/>
          </a:prstGeom>
          <a:noFill/>
        </p:spPr>
        <p:txBody>
          <a:bodyPr wrap="square" rtlCol="0">
            <a:spAutoFit/>
          </a:bodyPr>
          <a:lstStyle/>
          <a:p>
            <a:pPr algn="ctr"/>
            <a:r>
              <a:rPr lang="en-US" sz="1600" dirty="0">
                <a:solidFill>
                  <a:srgbClr val="FFFFFF"/>
                </a:solidFill>
                <a:latin typeface="Calibri" panose="020F0502020204030204" pitchFamily="34" charset="0"/>
                <a:cs typeface="Arial" panose="020B0604020202020204" pitchFamily="34" charset="0"/>
              </a:rPr>
              <a:t>http://www.breitbart.com/live/third-presidential-debate-fact-check-livewire/fact-check-yes-hillary-clinton-wants-open-borders/</a:t>
            </a:r>
          </a:p>
        </p:txBody>
      </p:sp>
    </p:spTree>
    <p:extLst>
      <p:ext uri="{BB962C8B-B14F-4D97-AF65-F5344CB8AC3E}">
        <p14:creationId xmlns:p14="http://schemas.microsoft.com/office/powerpoint/2010/main" val="366809840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524000" y="1887538"/>
            <a:ext cx="5829300"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Genealogy from Shem to Terah (Gen 11:10-32)</a:t>
            </a:r>
          </a:p>
        </p:txBody>
      </p:sp>
      <p:pic>
        <p:nvPicPr>
          <p:cNvPr id="3" name="Picture 2">
            <a:extLst>
              <a:ext uri="{FF2B5EF4-FFF2-40B4-BE49-F238E27FC236}">
                <a16:creationId xmlns:a16="http://schemas.microsoft.com/office/drawing/2014/main" id="{D4A7D6B0-D5B4-4251-B16C-6C63DF0D24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6404" y="1828800"/>
            <a:ext cx="3142071" cy="4114800"/>
          </a:xfrm>
          <a:prstGeom prst="rect">
            <a:avLst/>
          </a:prstGeom>
        </p:spPr>
      </p:pic>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7168763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44A0AF-5EF4-4EE8-99CB-9376A7D6E48E}"/>
              </a:ext>
            </a:extLst>
          </p:cNvPr>
          <p:cNvSpPr>
            <a:spLocks noChangeArrowheads="1"/>
          </p:cNvSpPr>
          <p:nvPr/>
        </p:nvSpPr>
        <p:spPr bwMode="auto">
          <a:xfrm>
            <a:off x="609600" y="1683127"/>
            <a:ext cx="109728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GB" sz="3200" dirty="0">
                <a:solidFill>
                  <a:srgbClr val="FFFFFF"/>
                </a:solidFill>
                <a:latin typeface="Calibri" panose="020F0502020204030204" pitchFamily="34" charset="0"/>
              </a:rPr>
              <a:t>“</a:t>
            </a:r>
            <a:r>
              <a:rPr lang="en-US" sz="3200" dirty="0">
                <a:solidFill>
                  <a:srgbClr val="FFFFFF"/>
                </a:solidFill>
                <a:latin typeface="Calibri" panose="020F0502020204030204" pitchFamily="34" charset="0"/>
              </a:rPr>
              <a:t>‘We’re going to be increasing the requests that we’re making of our allies in the </a:t>
            </a:r>
            <a:r>
              <a:rPr lang="en-US" sz="3200" b="1" u="sng" dirty="0">
                <a:solidFill>
                  <a:srgbClr val="FFFFCC"/>
                </a:solidFill>
                <a:latin typeface="Calibri" panose="020F0502020204030204" pitchFamily="34" charset="0"/>
              </a:rPr>
              <a:t>United Nations</a:t>
            </a:r>
            <a:r>
              <a:rPr lang="en-US" sz="3200" dirty="0">
                <a:solidFill>
                  <a:srgbClr val="FFFFFF"/>
                </a:solidFill>
                <a:latin typeface="Calibri" panose="020F0502020204030204" pitchFamily="34" charset="0"/>
              </a:rPr>
              <a:t>, Harris said. Harris continued, insisting that the United States must ‘</a:t>
            </a:r>
            <a:r>
              <a:rPr lang="en-US" sz="3200" b="1" u="sng" dirty="0">
                <a:solidFill>
                  <a:srgbClr val="FFFFCC"/>
                </a:solidFill>
                <a:latin typeface="Calibri" panose="020F0502020204030204" pitchFamily="34" charset="0"/>
              </a:rPr>
              <a:t>institutionalize and internationalize’ the migration issues</a:t>
            </a:r>
            <a:r>
              <a:rPr lang="en-US" sz="3200" dirty="0">
                <a:solidFill>
                  <a:srgbClr val="FFFFFF"/>
                </a:solidFill>
                <a:latin typeface="Calibri" panose="020F0502020204030204" pitchFamily="34" charset="0"/>
              </a:rPr>
              <a:t>. ‘This has to be a function of an American priority…but we are a neighbor in the Western Hemisphere,’ she said, noting that she has been working with…the U.N…to obtain </a:t>
            </a:r>
            <a:r>
              <a:rPr lang="en-US" sz="3200" b="1" u="sng" dirty="0">
                <a:solidFill>
                  <a:srgbClr val="FFFFCC"/>
                </a:solidFill>
                <a:latin typeface="Calibri" panose="020F0502020204030204" pitchFamily="34" charset="0"/>
              </a:rPr>
              <a:t>help from the international community</a:t>
            </a:r>
            <a:r>
              <a:rPr lang="en-GB" sz="3200" dirty="0">
                <a:solidFill>
                  <a:srgbClr val="FFFFFF"/>
                </a:solidFill>
                <a:latin typeface="Calibri" panose="020F0502020204030204" pitchFamily="34" charset="0"/>
              </a:rPr>
              <a:t>.”</a:t>
            </a:r>
          </a:p>
        </p:txBody>
      </p:sp>
      <p:sp>
        <p:nvSpPr>
          <p:cNvPr id="9" name="Rectangle 1026">
            <a:extLst>
              <a:ext uri="{FF2B5EF4-FFF2-40B4-BE49-F238E27FC236}">
                <a16:creationId xmlns:a16="http://schemas.microsoft.com/office/drawing/2014/main" id="{09BE2211-3512-4523-A270-151767B0A1C8}"/>
              </a:ext>
            </a:extLst>
          </p:cNvPr>
          <p:cNvSpPr txBox="1">
            <a:spLocks noChangeArrowheads="1"/>
          </p:cNvSpPr>
          <p:nvPr/>
        </p:nvSpPr>
        <p:spPr bwMode="auto">
          <a:xfrm>
            <a:off x="3924300" y="228600"/>
            <a:ext cx="4343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600" dirty="0">
                <a:solidFill>
                  <a:srgbClr val="00FFFF"/>
                </a:solidFill>
                <a:effectLst>
                  <a:outerShdw blurRad="38100" dist="38100" dir="2700000" algn="tl">
                    <a:srgbClr val="000000"/>
                  </a:outerShdw>
                </a:effectLst>
                <a:ea typeface="+mn-ea"/>
                <a:cs typeface="+mn-cs"/>
              </a:rPr>
              <a:t>Open Borders</a:t>
            </a:r>
          </a:p>
        </p:txBody>
      </p:sp>
      <p:sp>
        <p:nvSpPr>
          <p:cNvPr id="11" name="TextBox 10">
            <a:extLst>
              <a:ext uri="{FF2B5EF4-FFF2-40B4-BE49-F238E27FC236}">
                <a16:creationId xmlns:a16="http://schemas.microsoft.com/office/drawing/2014/main" id="{BB4436DB-5400-431A-89EA-BA64F4ABE6E7}"/>
              </a:ext>
            </a:extLst>
          </p:cNvPr>
          <p:cNvSpPr txBox="1"/>
          <p:nvPr/>
        </p:nvSpPr>
        <p:spPr>
          <a:xfrm>
            <a:off x="609600" y="6238638"/>
            <a:ext cx="10972800" cy="543162"/>
          </a:xfrm>
          <a:prstGeom prst="rect">
            <a:avLst/>
          </a:prstGeom>
          <a:noFill/>
        </p:spPr>
        <p:txBody>
          <a:bodyPr wrap="square" rtlCol="0">
            <a:spAutoFit/>
          </a:bodyPr>
          <a:lstStyle/>
          <a:p>
            <a:pPr marL="0" marR="0" algn="ctr">
              <a:lnSpc>
                <a:spcPct val="107000"/>
              </a:lnSpc>
              <a:spcBef>
                <a:spcPts val="0"/>
              </a:spcBef>
              <a:spcAft>
                <a:spcPts val="1200"/>
              </a:spcAft>
            </a:pPr>
            <a:r>
              <a:rPr lang="en-US" sz="1400" dirty="0">
                <a:solidFill>
                  <a:srgbClr val="FFFFFF"/>
                </a:solidFill>
                <a:latin typeface="Calibri" panose="020F0502020204030204" pitchFamily="34" charset="0"/>
              </a:rPr>
              <a:t>KAMALA HARRIS PLANS TO GET ON HER KNEES AND BEG THE U.N. TO HANDLE THE BORDER CRISIS – JEFF CHARLES,  APR 26, 2021. https://redstate.com/jeffc/2021/04/26/kamala-harris-plans-to-get-on-her-knees-and-beg-the-u-n-to-handle-the-border-crisis-n369302</a:t>
            </a:r>
          </a:p>
        </p:txBody>
      </p:sp>
      <p:pic>
        <p:nvPicPr>
          <p:cNvPr id="1026" name="Picture 2">
            <a:extLst>
              <a:ext uri="{FF2B5EF4-FFF2-40B4-BE49-F238E27FC236}">
                <a16:creationId xmlns:a16="http://schemas.microsoft.com/office/drawing/2014/main" id="{BE433B25-88BB-4481-A6C6-EA255FEF39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35033"/>
            <a:ext cx="87782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788380"/>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1600200"/>
            <a:ext cx="587152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Former World (1-2)</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Rebellion (3-4)</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Condescension (5)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Observations (6)</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God’s Intervention (7-8a)</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Results (8b-9)</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11:1-9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8" name="Picture 7">
            <a:extLst>
              <a:ext uri="{FF2B5EF4-FFF2-40B4-BE49-F238E27FC236}">
                <a16:creationId xmlns:a16="http://schemas.microsoft.com/office/drawing/2014/main" id="{9B51358C-20C2-4F1F-A741-645991FD8A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688783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324100"/>
            <a:ext cx="5871519" cy="33909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intention (7)</a:t>
            </a:r>
          </a:p>
          <a:p>
            <a:pPr marL="9144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To go down (7a)</a:t>
            </a:r>
          </a:p>
          <a:p>
            <a:pPr marL="9144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To confound (7b)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disruption (8a)</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 God’s Intervention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7-8a</a:t>
            </a:r>
          </a:p>
        </p:txBody>
      </p:sp>
      <p:pic>
        <p:nvPicPr>
          <p:cNvPr id="8" name="Picture 4" descr="5 Bible Lessons to Learn From the Book of Genesis | Jack Wellman">
            <a:extLst>
              <a:ext uri="{FF2B5EF4-FFF2-40B4-BE49-F238E27FC236}">
                <a16:creationId xmlns:a16="http://schemas.microsoft.com/office/drawing/2014/main" id="{8A03E51D-9F00-45EE-BEA2-41A19586DB5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688D9C5-230E-4483-AEC6-E4131E0BD2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794371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324100"/>
            <a:ext cx="5871519" cy="33909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God’s intention (7)</a:t>
            </a:r>
          </a:p>
          <a:p>
            <a:pPr marL="9144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To go down (7a)</a:t>
            </a:r>
          </a:p>
          <a:p>
            <a:pPr marL="9144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To confound (7b)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disruption (8a)</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 God’s Intervention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7-8a</a:t>
            </a:r>
          </a:p>
        </p:txBody>
      </p:sp>
      <p:pic>
        <p:nvPicPr>
          <p:cNvPr id="8" name="Picture 4" descr="5 Bible Lessons to Learn From the Book of Genesis | Jack Wellman">
            <a:extLst>
              <a:ext uri="{FF2B5EF4-FFF2-40B4-BE49-F238E27FC236}">
                <a16:creationId xmlns:a16="http://schemas.microsoft.com/office/drawing/2014/main" id="{8A03E51D-9F00-45EE-BEA2-41A19586DB5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688D9C5-230E-4483-AEC6-E4131E0BD2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708003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324100"/>
            <a:ext cx="5871519" cy="33909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b="1" dirty="0">
                <a:solidFill>
                  <a:srgbClr val="FFFFCC"/>
                </a:solidFill>
                <a:effectLst>
                  <a:outerShdw blurRad="38100" dist="38100" dir="2700000" algn="tl">
                    <a:srgbClr val="000000">
                      <a:alpha val="43137"/>
                    </a:srgbClr>
                  </a:outerShdw>
                </a:effectLst>
              </a:rPr>
              <a:t>God’s intention (7)</a:t>
            </a:r>
          </a:p>
          <a:p>
            <a:pPr marL="914400" lvl="2" indent="-457200" eaLnBrk="1" hangingPunct="1">
              <a:spcBef>
                <a:spcPts val="0"/>
              </a:spcBef>
              <a:spcAft>
                <a:spcPts val="3000"/>
              </a:spcAft>
              <a:buClr>
                <a:srgbClr val="33CC33"/>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To go down (7a)</a:t>
            </a:r>
          </a:p>
          <a:p>
            <a:pPr marL="9144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To confound (7b)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disruption (8a)</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 God’s Intervention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7-8a</a:t>
            </a:r>
          </a:p>
        </p:txBody>
      </p:sp>
      <p:pic>
        <p:nvPicPr>
          <p:cNvPr id="8" name="Picture 4" descr="5 Bible Lessons to Learn From the Book of Genesis | Jack Wellman">
            <a:extLst>
              <a:ext uri="{FF2B5EF4-FFF2-40B4-BE49-F238E27FC236}">
                <a16:creationId xmlns:a16="http://schemas.microsoft.com/office/drawing/2014/main" id="{8A03E51D-9F00-45EE-BEA2-41A19586DB5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688D9C5-230E-4483-AEC6-E4131E0BD2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397660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89D1C6-D37D-4CD3-B500-6B518BB5F1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155257"/>
          </a:xfrm>
          <a:prstGeom prst="rect">
            <a:avLst/>
          </a:prstGeom>
          <a:noFill/>
          <a:ln w="28575">
            <a:noFill/>
            <a:miter lim="800000"/>
            <a:headEnd/>
            <a:tailEnd/>
          </a:ln>
        </p:spPr>
        <p:txBody>
          <a:bodyPr wrap="square">
            <a:spAutoFit/>
          </a:bodyPr>
          <a:lstStyle/>
          <a:p>
            <a:pPr algn="ctr">
              <a:spcAft>
                <a:spcPts val="900"/>
              </a:spcAft>
            </a:pPr>
            <a:r>
              <a:rPr lang="en-US" sz="27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3100" baseline="30000" dirty="0">
                <a:effectLst>
                  <a:outerShdw blurRad="38100" dist="38100" dir="2700000" algn="tl">
                    <a:srgbClr val="000000">
                      <a:alpha val="43137"/>
                    </a:srgbClr>
                  </a:outerShdw>
                </a:effectLst>
                <a:latin typeface="Calibri" panose="020F0502020204030204" pitchFamily="34" charset="0"/>
              </a:rPr>
              <a:t>26 </a:t>
            </a:r>
            <a:r>
              <a:rPr lang="en-US" sz="3100" dirty="0">
                <a:effectLst>
                  <a:outerShdw blurRad="38100" dist="38100" dir="2700000" algn="tl">
                    <a:srgbClr val="000000">
                      <a:alpha val="43137"/>
                    </a:srgbClr>
                  </a:outerShdw>
                </a:effectLst>
                <a:latin typeface="Calibri" panose="020F0502020204030204" pitchFamily="34" charset="0"/>
              </a:rPr>
              <a:t>Then God said,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Let Us make man in Our image, according to Our likeness</a:t>
            </a:r>
            <a:r>
              <a:rPr lang="en-US" sz="3100" dirty="0">
                <a:effectLst>
                  <a:outerShdw blurRad="38100" dist="38100" dir="2700000" algn="tl">
                    <a:srgbClr val="000000">
                      <a:alpha val="43137"/>
                    </a:srgbClr>
                  </a:outerShdw>
                </a:effectLst>
                <a:latin typeface="Calibri" panose="020F0502020204030204" pitchFamily="34" charset="0"/>
              </a:rPr>
              <a:t>; and let them rule over the fish of the sea and over the birds of the sky and over the cattle and over all the earth, and over every creeping thing that creeps on the earth.” </a:t>
            </a:r>
            <a:r>
              <a:rPr lang="en-US" sz="3100" baseline="30000" dirty="0">
                <a:effectLst>
                  <a:outerShdw blurRad="38100" dist="38100" dir="2700000" algn="tl">
                    <a:srgbClr val="000000">
                      <a:alpha val="43137"/>
                    </a:srgbClr>
                  </a:outerShdw>
                </a:effectLst>
                <a:latin typeface="Calibri" panose="020F0502020204030204" pitchFamily="34" charset="0"/>
              </a:rPr>
              <a:t>27 </a:t>
            </a:r>
            <a:r>
              <a:rPr lang="en-US" sz="3100" dirty="0">
                <a:effectLst>
                  <a:outerShdw blurRad="38100" dist="38100" dir="2700000" algn="tl">
                    <a:srgbClr val="000000">
                      <a:alpha val="43137"/>
                    </a:srgbClr>
                  </a:outerShdw>
                </a:effectLst>
                <a:latin typeface="Calibri" panose="020F0502020204030204" pitchFamily="34" charset="0"/>
              </a:rPr>
              <a:t>God created man in His own image, in the image of God He created him; male and female He created them. </a:t>
            </a:r>
            <a:r>
              <a:rPr lang="en-US" sz="3100" baseline="30000" dirty="0">
                <a:effectLst>
                  <a:outerShdw blurRad="38100" dist="38100" dir="2700000" algn="tl">
                    <a:srgbClr val="000000">
                      <a:alpha val="43137"/>
                    </a:srgbClr>
                  </a:outerShdw>
                </a:effectLst>
                <a:latin typeface="Calibri" panose="020F0502020204030204" pitchFamily="34" charset="0"/>
              </a:rPr>
              <a:t>28 </a:t>
            </a:r>
            <a:r>
              <a:rPr lang="en-US" sz="3100" dirty="0">
                <a:effectLst>
                  <a:outerShdw blurRad="38100" dist="38100" dir="2700000" algn="tl">
                    <a:srgbClr val="000000">
                      <a:alpha val="43137"/>
                    </a:srgbClr>
                  </a:outerShdw>
                </a:effectLst>
                <a:latin typeface="Calibri" panose="020F0502020204030204" pitchFamily="34" charset="0"/>
              </a:rPr>
              <a:t>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2278225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09800" y="228601"/>
            <a:ext cx="7772400" cy="873125"/>
          </a:xfrm>
        </p:spPr>
        <p:txBody>
          <a:bodyPr/>
          <a:lstStyle/>
          <a:p>
            <a:pPr algn="ctr" eaLnBrk="1" hangingPunct="1"/>
            <a:r>
              <a:rPr lang="en-US" sz="3600" dirty="0">
                <a:effectLst>
                  <a:outerShdw blurRad="38100" dist="38100" dir="2700000" algn="tl">
                    <a:srgbClr val="000000">
                      <a:alpha val="43137"/>
                    </a:srgbClr>
                  </a:outerShdw>
                </a:effectLst>
              </a:rPr>
              <a:t>TRINITARIANISM IN GENESIS</a:t>
            </a:r>
          </a:p>
        </p:txBody>
      </p:sp>
      <p:sp>
        <p:nvSpPr>
          <p:cNvPr id="40963" name="Rectangle 3"/>
          <p:cNvSpPr>
            <a:spLocks noGrp="1" noChangeArrowheads="1"/>
          </p:cNvSpPr>
          <p:nvPr>
            <p:ph type="body" idx="1"/>
          </p:nvPr>
        </p:nvSpPr>
        <p:spPr>
          <a:xfrm>
            <a:off x="1042768" y="1534319"/>
            <a:ext cx="2538631" cy="3789363"/>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 1:26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 3:22</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 11:7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Isa 6:8</a:t>
            </a:r>
          </a:p>
        </p:txBody>
      </p:sp>
      <p:pic>
        <p:nvPicPr>
          <p:cNvPr id="2" name="Picture 1">
            <a:extLst>
              <a:ext uri="{FF2B5EF4-FFF2-40B4-BE49-F238E27FC236}">
                <a16:creationId xmlns:a16="http://schemas.microsoft.com/office/drawing/2014/main" id="{83D7980E-0B14-4AE5-B20F-379168F7E9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0" y="1350961"/>
            <a:ext cx="6424831" cy="4385839"/>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C1F134-7488-48A0-A1BE-59F64894BDF5}"/>
              </a:ext>
            </a:extLst>
          </p:cNvPr>
          <p:cNvPicPr>
            <a:picLocks noChangeAspect="1"/>
          </p:cNvPicPr>
          <p:nvPr/>
        </p:nvPicPr>
        <p:blipFill>
          <a:blip r:embed="rId2"/>
          <a:stretch>
            <a:fillRect/>
          </a:stretch>
        </p:blipFill>
        <p:spPr>
          <a:xfrm>
            <a:off x="1816237" y="191743"/>
            <a:ext cx="8559526" cy="6474513"/>
          </a:xfrm>
          <a:prstGeom prst="rect">
            <a:avLst/>
          </a:prstGeom>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81765" cy="20574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This is a ‘going down’ for the second time. However, this time it was not to observe, but to thwart man’s purpose. Once again the word us, the plural pronoun, is used, implying a plurality in the Godhead.</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224</a:t>
            </a:r>
          </a:p>
        </p:txBody>
      </p:sp>
      <p:pic>
        <p:nvPicPr>
          <p:cNvPr id="5" name="Picture 4">
            <a:extLst>
              <a:ext uri="{FF2B5EF4-FFF2-40B4-BE49-F238E27FC236}">
                <a16:creationId xmlns:a16="http://schemas.microsoft.com/office/drawing/2014/main" id="{6FB9FD74-5295-4227-8FC2-8FECA6E736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6" name="Picture 5">
            <a:extLst>
              <a:ext uri="{FF2B5EF4-FFF2-40B4-BE49-F238E27FC236}">
                <a16:creationId xmlns:a16="http://schemas.microsoft.com/office/drawing/2014/main" id="{988B51B5-29BC-4F34-B9DF-D883739A7E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2" name="Picture 1">
            <a:extLst>
              <a:ext uri="{FF2B5EF4-FFF2-40B4-BE49-F238E27FC236}">
                <a16:creationId xmlns:a16="http://schemas.microsoft.com/office/drawing/2014/main" id="{32255655-9DF5-4DE5-A52D-81E20F8C7F21}"/>
              </a:ext>
            </a:extLst>
          </p:cNvPr>
          <p:cNvPicPr>
            <a:picLocks noChangeAspect="1"/>
          </p:cNvPicPr>
          <p:nvPr/>
        </p:nvPicPr>
        <p:blipFill>
          <a:blip r:embed="rId5"/>
          <a:stretch>
            <a:fillRect/>
          </a:stretch>
        </p:blipFill>
        <p:spPr>
          <a:xfrm>
            <a:off x="4973202" y="3962400"/>
            <a:ext cx="2245596" cy="2286000"/>
          </a:xfrm>
          <a:prstGeom prst="rect">
            <a:avLst/>
          </a:prstGeom>
        </p:spPr>
      </p:pic>
    </p:spTree>
    <p:extLst>
      <p:ext uri="{BB962C8B-B14F-4D97-AF65-F5344CB8AC3E}">
        <p14:creationId xmlns:p14="http://schemas.microsoft.com/office/powerpoint/2010/main" val="133766175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533524" y="1887538"/>
            <a:ext cx="6010275"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Genealogy from Shem to Terah (Gen 11:10-32)</a:t>
            </a:r>
          </a:p>
        </p:txBody>
      </p:sp>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7" name="Picture 6">
            <a:extLst>
              <a:ext uri="{FF2B5EF4-FFF2-40B4-BE49-F238E27FC236}">
                <a16:creationId xmlns:a16="http://schemas.microsoft.com/office/drawing/2014/main" id="{EDB94B05-9109-443E-B83A-BED6CD24FB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6404" y="1828800"/>
            <a:ext cx="3142071" cy="4114800"/>
          </a:xfrm>
          <a:prstGeom prst="rect">
            <a:avLst/>
          </a:prstGeom>
        </p:spPr>
      </p:pic>
    </p:spTree>
    <p:extLst>
      <p:ext uri="{BB962C8B-B14F-4D97-AF65-F5344CB8AC3E}">
        <p14:creationId xmlns:p14="http://schemas.microsoft.com/office/powerpoint/2010/main" val="11671391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790653" cy="2438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“Once more, God is presented as going down to Babel, to the people who vainly thought they could build a tower up to heaven. Here we see another example of plurality in the Godhead, because YHWH says, ‘let us...’”</a:t>
            </a:r>
          </a:p>
        </p:txBody>
      </p:sp>
      <p:sp>
        <p:nvSpPr>
          <p:cNvPr id="4" name="Text Box 5"/>
          <p:cNvSpPr txBox="1">
            <a:spLocks noChangeArrowheads="1"/>
          </p:cNvSpPr>
          <p:nvPr/>
        </p:nvSpPr>
        <p:spPr bwMode="auto">
          <a:xfrm>
            <a:off x="1828800" y="304800"/>
            <a:ext cx="8534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Dr. Jonanathan D. Sarfati</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Jonathan D. Sarfati,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Genesis Account: A Theological, Historical, and Scientific Commentary on Genesis 1‒11</a:t>
            </a:r>
            <a:r>
              <a:rPr lang="en-US" sz="1800" dirty="0">
                <a:effectLst/>
                <a:latin typeface="Calibri" panose="020F0502020204030204" pitchFamily="34" charset="0"/>
                <a:ea typeface="Calibri" panose="020F0502020204030204" pitchFamily="34" charset="0"/>
                <a:cs typeface="Times New Roman" panose="02020603050405020304" pitchFamily="18" charset="0"/>
              </a:rPr>
              <a:t> (Powder Springs, GA: Creation Book Publishers, 2015), 661.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7" name="Picture 2" descr="Genesis Account By JONATHAN SARFATI">
            <a:extLst>
              <a:ext uri="{FF2B5EF4-FFF2-40B4-BE49-F238E27FC236}">
                <a16:creationId xmlns:a16="http://schemas.microsoft.com/office/drawing/2014/main" id="{876D98B6-BE41-4728-97E5-63B1C74F35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1049" y="76200"/>
            <a:ext cx="737373" cy="1097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reation Conference 2019 - Grace Advance Mid-Atlantic">
            <a:extLst>
              <a:ext uri="{FF2B5EF4-FFF2-40B4-BE49-F238E27FC236}">
                <a16:creationId xmlns:a16="http://schemas.microsoft.com/office/drawing/2014/main" id="{C7F83E82-5FD8-4B4F-A8F4-11B6EFDBD2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4043"/>
            <a:ext cx="783772" cy="1097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8C2D2EB-8DBE-4CB6-9197-F8EB6E0B309C}"/>
              </a:ext>
            </a:extLst>
          </p:cNvPr>
          <p:cNvPicPr>
            <a:picLocks noChangeAspect="1"/>
          </p:cNvPicPr>
          <p:nvPr/>
        </p:nvPicPr>
        <p:blipFill>
          <a:blip r:embed="rId5"/>
          <a:stretch>
            <a:fillRect/>
          </a:stretch>
        </p:blipFill>
        <p:spPr>
          <a:xfrm>
            <a:off x="4973202" y="3962400"/>
            <a:ext cx="2245596" cy="2286000"/>
          </a:xfrm>
          <a:prstGeom prst="rect">
            <a:avLst/>
          </a:prstGeom>
        </p:spPr>
      </p:pic>
    </p:spTree>
    <p:extLst>
      <p:ext uri="{BB962C8B-B14F-4D97-AF65-F5344CB8AC3E}">
        <p14:creationId xmlns:p14="http://schemas.microsoft.com/office/powerpoint/2010/main" val="2399419248"/>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324100"/>
            <a:ext cx="5871519" cy="33909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b="1" dirty="0">
                <a:solidFill>
                  <a:srgbClr val="FFFFCC"/>
                </a:solidFill>
                <a:effectLst>
                  <a:outerShdw blurRad="38100" dist="38100" dir="2700000" algn="tl">
                    <a:srgbClr val="000000">
                      <a:alpha val="43137"/>
                    </a:srgbClr>
                  </a:outerShdw>
                </a:effectLst>
              </a:rPr>
              <a:t>God’s intention (7)</a:t>
            </a:r>
          </a:p>
          <a:p>
            <a:pPr marL="9144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To go down (7a)</a:t>
            </a:r>
          </a:p>
          <a:p>
            <a:pPr marL="914400" lvl="2" indent="-457200" eaLnBrk="1" hangingPunct="1">
              <a:spcBef>
                <a:spcPts val="0"/>
              </a:spcBef>
              <a:spcAft>
                <a:spcPts val="3000"/>
              </a:spcAft>
              <a:buClr>
                <a:srgbClr val="33CC33"/>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To confound (7b)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disruption (8a)</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 God’s Intervention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7-8a</a:t>
            </a:r>
          </a:p>
        </p:txBody>
      </p:sp>
      <p:pic>
        <p:nvPicPr>
          <p:cNvPr id="8" name="Picture 4" descr="5 Bible Lessons to Learn From the Book of Genesis | Jack Wellman">
            <a:extLst>
              <a:ext uri="{FF2B5EF4-FFF2-40B4-BE49-F238E27FC236}">
                <a16:creationId xmlns:a16="http://schemas.microsoft.com/office/drawing/2014/main" id="{8A03E51D-9F00-45EE-BEA2-41A19586DB5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688D9C5-230E-4483-AEC6-E4131E0BD2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018168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1516" y="137160"/>
            <a:ext cx="9308968" cy="6583680"/>
          </a:xfrm>
          <a:prstGeom prst="rect">
            <a:avLst/>
          </a:prstGeom>
        </p:spPr>
      </p:pic>
    </p:spTree>
    <p:extLst>
      <p:ext uri="{BB962C8B-B14F-4D97-AF65-F5344CB8AC3E}">
        <p14:creationId xmlns:p14="http://schemas.microsoft.com/office/powerpoint/2010/main" val="298613846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981765"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because Jehovah did there confound the language of all the earth. This is the origin of the multi-language world. The one-world language will be restored in the Messianic Kingdom (Zeph. 3:9).</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225</a:t>
            </a:r>
          </a:p>
        </p:txBody>
      </p:sp>
      <p:pic>
        <p:nvPicPr>
          <p:cNvPr id="6" name="Picture 5">
            <a:extLst>
              <a:ext uri="{FF2B5EF4-FFF2-40B4-BE49-F238E27FC236}">
                <a16:creationId xmlns:a16="http://schemas.microsoft.com/office/drawing/2014/main" id="{23D5B274-6ACD-4122-938C-CD66501F33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8" name="Picture 7">
            <a:extLst>
              <a:ext uri="{FF2B5EF4-FFF2-40B4-BE49-F238E27FC236}">
                <a16:creationId xmlns:a16="http://schemas.microsoft.com/office/drawing/2014/main" id="{36E74736-4F3A-4004-B41A-6BDA33C8A4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2" name="Picture 1">
            <a:extLst>
              <a:ext uri="{FF2B5EF4-FFF2-40B4-BE49-F238E27FC236}">
                <a16:creationId xmlns:a16="http://schemas.microsoft.com/office/drawing/2014/main" id="{8D35F7DD-38BA-4AF0-B1CD-695C6938FD3C}"/>
              </a:ext>
            </a:extLst>
          </p:cNvPr>
          <p:cNvPicPr>
            <a:picLocks noChangeAspect="1"/>
          </p:cNvPicPr>
          <p:nvPr/>
        </p:nvPicPr>
        <p:blipFill>
          <a:blip r:embed="rId5"/>
          <a:stretch>
            <a:fillRect/>
          </a:stretch>
        </p:blipFill>
        <p:spPr>
          <a:xfrm>
            <a:off x="3658107" y="3581400"/>
            <a:ext cx="4875787" cy="2743200"/>
          </a:xfrm>
          <a:prstGeom prst="rect">
            <a:avLst/>
          </a:prstGeom>
        </p:spPr>
      </p:pic>
    </p:spTree>
    <p:extLst>
      <p:ext uri="{BB962C8B-B14F-4D97-AF65-F5344CB8AC3E}">
        <p14:creationId xmlns:p14="http://schemas.microsoft.com/office/powerpoint/2010/main" val="260065363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324100"/>
            <a:ext cx="5871519" cy="33909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intention (7)</a:t>
            </a:r>
          </a:p>
          <a:p>
            <a:pPr marL="9144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To go down (7a)</a:t>
            </a:r>
          </a:p>
          <a:p>
            <a:pPr marL="9144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To confound (7b)</a:t>
            </a:r>
          </a:p>
          <a:p>
            <a:pPr marL="457200" lvl="1" indent="-452438"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God’s disruption (8a)</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 God’s Intervention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7-8a</a:t>
            </a:r>
          </a:p>
        </p:txBody>
      </p:sp>
      <p:pic>
        <p:nvPicPr>
          <p:cNvPr id="8" name="Picture 4" descr="5 Bible Lessons to Learn From the Book of Genesis | Jack Wellman">
            <a:extLst>
              <a:ext uri="{FF2B5EF4-FFF2-40B4-BE49-F238E27FC236}">
                <a16:creationId xmlns:a16="http://schemas.microsoft.com/office/drawing/2014/main" id="{8A03E51D-9F00-45EE-BEA2-41A19586DB5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688D9C5-230E-4483-AEC6-E4131E0BD2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486498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4876800"/>
          </a:xfrm>
        </p:spPr>
        <p:txBody>
          <a:bodyPr/>
          <a:lstStyle/>
          <a:p>
            <a:pPr marL="0" indent="0" algn="ctr" defTabSz="685800">
              <a:spcBef>
                <a:spcPct val="0"/>
              </a:spcBef>
              <a:spcAft>
                <a:spcPts val="1200"/>
              </a:spcAft>
              <a:buClr>
                <a:schemeClr val="tx1"/>
              </a:buClr>
              <a:buSzPct val="75000"/>
              <a:buNone/>
              <a:defRPr/>
            </a:pPr>
            <a:r>
              <a:rPr lang="en-US" altLang="en-US" sz="4000" kern="1200" dirty="0">
                <a:solidFill>
                  <a:srgbClr val="00FFFF"/>
                </a:solidFill>
                <a:ea typeface="+mj-ea"/>
                <a:cs typeface="+mj-cs"/>
              </a:rPr>
              <a:t>Genesis 11:1-9</a:t>
            </a:r>
          </a:p>
          <a:p>
            <a:pPr marL="0" marR="0" indent="0" algn="just">
              <a:spcBef>
                <a:spcPts val="0"/>
              </a:spcBef>
              <a:spcAft>
                <a:spcPts val="0"/>
              </a:spcAft>
              <a:buNone/>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rPr>
              <a:t>Now the whole earth used the same language and the same words</a:t>
            </a:r>
            <a:r>
              <a:rPr lang="en-US" sz="3600" dirty="0">
                <a:effectLst>
                  <a:outerShdw blurRad="38100" dist="38100" dir="2700000" algn="tl">
                    <a:srgbClr val="000000">
                      <a:alpha val="43137"/>
                    </a:srgbClr>
                  </a:outerShdw>
                </a:effectLst>
                <a:latin typeface="Calibri" panose="020F0502020204030204" pitchFamily="34" charset="0"/>
              </a:rPr>
              <a:t>.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It came about as they journeyed east, that they found a plain in the land of Shinar and settled there.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They said to one another, “Come, let us make bricks and burn </a:t>
            </a:r>
            <a:r>
              <a:rPr lang="en-US" sz="3600" i="1" dirty="0">
                <a:effectLst>
                  <a:outerShdw blurRad="38100" dist="38100" dir="2700000" algn="tl">
                    <a:srgbClr val="000000">
                      <a:alpha val="43137"/>
                    </a:srgbClr>
                  </a:outerShdw>
                </a:effectLst>
                <a:latin typeface="Calibri" panose="020F0502020204030204" pitchFamily="34" charset="0"/>
              </a:rPr>
              <a:t>them</a:t>
            </a:r>
            <a:r>
              <a:rPr lang="en-US" sz="3600" dirty="0">
                <a:effectLst>
                  <a:outerShdw blurRad="38100" dist="38100" dir="2700000" algn="tl">
                    <a:srgbClr val="000000">
                      <a:alpha val="43137"/>
                    </a:srgbClr>
                  </a:outerShdw>
                </a:effectLst>
                <a:latin typeface="Calibri" panose="020F0502020204030204" pitchFamily="34" charset="0"/>
              </a:rPr>
              <a:t> thoroughly.” And they used brick for stone, and they used tar for mortar.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They said, “Come, let us build for ourselves </a:t>
            </a:r>
            <a:r>
              <a:rPr lang="en-US" sz="3600" dirty="0">
                <a:effectLst>
                  <a:outerShdw blurRad="38100" dist="38100" dir="2700000" algn="tl">
                    <a:srgbClr val="000000">
                      <a:alpha val="43137"/>
                    </a:srgbClr>
                  </a:outerShdw>
                </a:effectLst>
              </a:rPr>
              <a:t>a city, and a tower whose top will</a:t>
            </a:r>
            <a:r>
              <a:rPr lang="en-US" sz="3600" b="1" dirty="0">
                <a:solidFill>
                  <a:srgbClr val="FFFFCC"/>
                </a:solidFill>
                <a:effectLst>
                  <a:outerShdw blurRad="38100" dist="38100" dir="2700000" algn="tl">
                    <a:srgbClr val="000000">
                      <a:alpha val="43137"/>
                    </a:srgbClr>
                  </a:outerShdw>
                </a:effectLst>
              </a:rPr>
              <a:t> </a:t>
            </a:r>
            <a:r>
              <a:rPr lang="en-US" sz="3600" i="1" dirty="0">
                <a:effectLst>
                  <a:outerShdw blurRad="38100" dist="38100" dir="2700000" algn="tl">
                    <a:srgbClr val="000000">
                      <a:alpha val="43137"/>
                    </a:srgbClr>
                  </a:outerShdw>
                </a:effectLst>
              </a:rPr>
              <a:t>. . .</a:t>
            </a:r>
            <a:endParaRPr lang="en-US" altLang="en-US" sz="3200" dirty="0">
              <a:effectLst>
                <a:outerShdw blurRad="38100" dist="38100" dir="2700000" algn="tl">
                  <a:srgbClr val="000000">
                    <a:alpha val="43137"/>
                  </a:srgbClr>
                </a:outerShdw>
              </a:effectLst>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0" y="45720"/>
            <a:ext cx="8926101" cy="6766560"/>
          </a:xfrm>
          <a:prstGeom prst="rect">
            <a:avLst/>
          </a:prstGeom>
        </p:spPr>
      </p:pic>
      <p:sp>
        <p:nvSpPr>
          <p:cNvPr id="4" name="Oval 7">
            <a:extLst>
              <a:ext uri="{FF2B5EF4-FFF2-40B4-BE49-F238E27FC236}">
                <a16:creationId xmlns:a16="http://schemas.microsoft.com/office/drawing/2014/main" id="{77F5D89E-3E1F-4C3B-A6EF-D7A948CD0B21}"/>
              </a:ext>
            </a:extLst>
          </p:cNvPr>
          <p:cNvSpPr>
            <a:spLocks noChangeArrowheads="1"/>
          </p:cNvSpPr>
          <p:nvPr/>
        </p:nvSpPr>
        <p:spPr bwMode="auto">
          <a:xfrm>
            <a:off x="5562600" y="1600200"/>
            <a:ext cx="25908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65FDD60-36D0-449F-A13E-14FBB1D6E0CB}"/>
              </a:ext>
            </a:extLst>
          </p:cNvPr>
          <p:cNvSpPr txBox="1"/>
          <p:nvPr/>
        </p:nvSpPr>
        <p:spPr>
          <a:xfrm>
            <a:off x="6705600" y="4400490"/>
            <a:ext cx="990600" cy="400110"/>
          </a:xfrm>
          <a:prstGeom prst="rect">
            <a:avLst/>
          </a:prstGeom>
          <a:noFill/>
        </p:spPr>
        <p:txBody>
          <a:bodyPr wrap="square" rtlCol="0">
            <a:spAutoFit/>
          </a:bodyPr>
          <a:lstStyle/>
          <a:p>
            <a:pPr algn="ctr"/>
            <a:r>
              <a:rPr lang="en-US" sz="2000" b="1" dirty="0">
                <a:solidFill>
                  <a:schemeClr val="bg2"/>
                </a:solidFill>
                <a:latin typeface="Calibri" panose="020F0502020204030204" pitchFamily="34" charset="0"/>
                <a:cs typeface="Calibri" panose="020F0502020204030204" pitchFamily="34" charset="0"/>
              </a:rPr>
              <a:t>Shinar</a:t>
            </a:r>
          </a:p>
        </p:txBody>
      </p:sp>
    </p:spTree>
    <p:extLst>
      <p:ext uri="{BB962C8B-B14F-4D97-AF65-F5344CB8AC3E}">
        <p14:creationId xmlns:p14="http://schemas.microsoft.com/office/powerpoint/2010/main" val="1040019368"/>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extLst>
              <p:ext uri="{D42A27DB-BD31-4B8C-83A1-F6EECF244321}">
                <p14:modId xmlns:p14="http://schemas.microsoft.com/office/powerpoint/2010/main" val="2741325253"/>
              </p:ext>
            </p:extLst>
          </p:nvPr>
        </p:nvGraphicFramePr>
        <p:xfrm>
          <a:off x="609600" y="182880"/>
          <a:ext cx="10972800" cy="6446520"/>
        </p:xfrm>
        <a:graphic>
          <a:graphicData uri="http://schemas.openxmlformats.org/drawingml/2006/table">
            <a:tbl>
              <a:tblPr firstRow="1" bandRow="1">
                <a:tableStyleId>{073A0DAA-6AF3-43AB-8588-CEC1D06C72B9}</a:tableStyleId>
              </a:tblPr>
              <a:tblGrid>
                <a:gridCol w="2895600">
                  <a:extLst>
                    <a:ext uri="{9D8B030D-6E8A-4147-A177-3AD203B41FA5}">
                      <a16:colId xmlns:a16="http://schemas.microsoft.com/office/drawing/2014/main" val="2807051881"/>
                    </a:ext>
                  </a:extLst>
                </a:gridCol>
                <a:gridCol w="4038600">
                  <a:extLst>
                    <a:ext uri="{9D8B030D-6E8A-4147-A177-3AD203B41FA5}">
                      <a16:colId xmlns:a16="http://schemas.microsoft.com/office/drawing/2014/main" val="416673137"/>
                    </a:ext>
                  </a:extLst>
                </a:gridCol>
                <a:gridCol w="4038600">
                  <a:extLst>
                    <a:ext uri="{9D8B030D-6E8A-4147-A177-3AD203B41FA5}">
                      <a16:colId xmlns:a16="http://schemas.microsoft.com/office/drawing/2014/main" val="3259655191"/>
                    </a:ext>
                  </a:extLst>
                </a:gridCol>
              </a:tblGrid>
              <a:tr h="502920">
                <a:tc gridSpan="3">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Spread of the Mother-Child Cult</a:t>
                      </a:r>
                      <a:endParaRPr lang="en-US" sz="3600" noProof="0" dirty="0">
                        <a:solidFill>
                          <a:schemeClr val="tx2"/>
                        </a:solidFill>
                        <a:latin typeface="Calibri" panose="020F0502020204030204" pitchFamily="34" charset="0"/>
                        <a:ea typeface="+mj-ea"/>
                        <a:cs typeface="+mj-cs"/>
                      </a:endParaRPr>
                    </a:p>
                  </a:txBody>
                  <a:tcPr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extLst>
                  <a:ext uri="{0D108BD9-81ED-4DB2-BD59-A6C34878D82A}">
                    <a16:rowId xmlns:a16="http://schemas.microsoft.com/office/drawing/2014/main" val="1440537022"/>
                  </a:ext>
                </a:extLst>
              </a:tr>
              <a:tr h="50292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600" b="0" i="0" u="none" strike="noStrike" cap="none" normalizeH="0" baseline="0" dirty="0">
                        <a:ln>
                          <a:noFill/>
                        </a:ln>
                        <a:solidFill>
                          <a:srgbClr val="C00000"/>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MOTHER</a:t>
                      </a: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CHILD</a:t>
                      </a:r>
                    </a:p>
                  </a:txBody>
                  <a:tcPr anchor="ctr" horzOverflow="overflow"/>
                </a:tc>
                <a:extLst>
                  <a:ext uri="{0D108BD9-81ED-4DB2-BD59-A6C34878D82A}">
                    <a16:rowId xmlns:a16="http://schemas.microsoft.com/office/drawing/2014/main" val="1459597859"/>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Assyria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Ishtar</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Tammuz</a:t>
                      </a:r>
                    </a:p>
                  </a:txBody>
                  <a:tcPr horzOverflow="overflow"/>
                </a:tc>
                <a:extLst>
                  <a:ext uri="{0D108BD9-81ED-4DB2-BD59-A6C34878D82A}">
                    <a16:rowId xmlns:a16="http://schemas.microsoft.com/office/drawing/2014/main" val="307062353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Phoenicia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Astarte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Baal</a:t>
                      </a:r>
                    </a:p>
                  </a:txBody>
                  <a:tcPr horzOverflow="overflow"/>
                </a:tc>
                <a:extLst>
                  <a:ext uri="{0D108BD9-81ED-4DB2-BD59-A6C34878D82A}">
                    <a16:rowId xmlns:a16="http://schemas.microsoft.com/office/drawing/2014/main" val="9346867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Egypt</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Isis</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Osirus/Horus</a:t>
                      </a:r>
                    </a:p>
                  </a:txBody>
                  <a:tcPr horzOverflow="overflow"/>
                </a:tc>
                <a:extLst>
                  <a:ext uri="{0D108BD9-81ED-4DB2-BD59-A6C34878D82A}">
                    <a16:rowId xmlns:a16="http://schemas.microsoft.com/office/drawing/2014/main" val="2215589415"/>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Greece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Aphrodite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Eros</a:t>
                      </a:r>
                    </a:p>
                  </a:txBody>
                  <a:tcPr horzOverflow="overflow"/>
                </a:tc>
                <a:extLst>
                  <a:ext uri="{0D108BD9-81ED-4DB2-BD59-A6C34878D82A}">
                    <a16:rowId xmlns:a16="http://schemas.microsoft.com/office/drawing/2014/main" val="3144159118"/>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Rome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Venus</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Cupid</a:t>
                      </a:r>
                    </a:p>
                  </a:txBody>
                  <a:tcPr horzOverflow="overflow"/>
                </a:tc>
                <a:extLst>
                  <a:ext uri="{0D108BD9-81ED-4DB2-BD59-A6C34878D82A}">
                    <a16:rowId xmlns:a16="http://schemas.microsoft.com/office/drawing/2014/main" val="66726706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Asia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Cybele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err="1">
                          <a:ln>
                            <a:noFill/>
                          </a:ln>
                          <a:solidFill>
                            <a:schemeClr val="bg2"/>
                          </a:solidFill>
                          <a:effectLst/>
                          <a:latin typeface="Calibri" panose="020F0502020204030204" pitchFamily="34" charset="0"/>
                        </a:rPr>
                        <a:t>Desius</a:t>
                      </a:r>
                      <a:endParaRPr kumimoji="0" lang="en-US" sz="26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19258695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India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Isi</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err="1">
                          <a:ln>
                            <a:noFill/>
                          </a:ln>
                          <a:solidFill>
                            <a:schemeClr val="bg2"/>
                          </a:solidFill>
                          <a:effectLst/>
                          <a:latin typeface="Calibri" panose="020F0502020204030204" pitchFamily="34" charset="0"/>
                        </a:rPr>
                        <a:t>Aswara</a:t>
                      </a:r>
                      <a:endParaRPr kumimoji="0" lang="en-US" sz="26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23752053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Roman Catholicism</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Mary</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Jesus</a:t>
                      </a:r>
                    </a:p>
                  </a:txBody>
                  <a:tcPr horzOverflow="overflow"/>
                </a:tc>
                <a:extLst>
                  <a:ext uri="{0D108BD9-81ED-4DB2-BD59-A6C34878D82A}">
                    <a16:rowId xmlns:a16="http://schemas.microsoft.com/office/drawing/2014/main" val="314655362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Israel</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Queen of Heaven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(Jer. 7:18; 44:17)</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Tammuz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(Ezek. 8:14-15)</a:t>
                      </a:r>
                    </a:p>
                  </a:txBody>
                  <a:tcPr horzOverflow="overflow"/>
                </a:tc>
                <a:extLst>
                  <a:ext uri="{0D108BD9-81ED-4DB2-BD59-A6C34878D82A}">
                    <a16:rowId xmlns:a16="http://schemas.microsoft.com/office/drawing/2014/main" val="1819150901"/>
                  </a:ext>
                </a:extLst>
              </a:tr>
              <a:tr h="36576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sz="2000" dirty="0">
                          <a:latin typeface="Calibri" panose="020F0502020204030204" pitchFamily="34" charset="0"/>
                        </a:rPr>
                        <a:t>Alexander Hislop, </a:t>
                      </a:r>
                      <a:r>
                        <a:rPr lang="en-US" sz="2000" i="1" dirty="0">
                          <a:latin typeface="Calibri" panose="020F0502020204030204" pitchFamily="34" charset="0"/>
                        </a:rPr>
                        <a:t>Two Babylons</a:t>
                      </a:r>
                    </a:p>
                  </a:txBody>
                  <a:tcPr anchor="ct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3789494660"/>
                  </a:ext>
                </a:extLst>
              </a:tr>
            </a:tbl>
          </a:graphicData>
        </a:graphic>
      </p:graphicFrame>
    </p:spTree>
    <p:extLst>
      <p:ext uri="{BB962C8B-B14F-4D97-AF65-F5344CB8AC3E}">
        <p14:creationId xmlns:p14="http://schemas.microsoft.com/office/powerpoint/2010/main" val="30583289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2209800" y="228600"/>
            <a:ext cx="77724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cs typeface="Times New Roman" panose="02020603050405020304" pitchFamily="18" charset="0"/>
              </a:rPr>
              <a:t>Larkin, </a:t>
            </a:r>
            <a:r>
              <a:rPr lang="en-US" altLang="en-US" sz="3600" i="1" dirty="0">
                <a:solidFill>
                  <a:srgbClr val="00FFFF"/>
                </a:solidFill>
                <a:effectLst>
                  <a:outerShdw blurRad="38100" dist="38100" dir="2700000" algn="tl">
                    <a:srgbClr val="000000">
                      <a:alpha val="43137"/>
                    </a:srgbClr>
                  </a:outerShdw>
                </a:effectLst>
                <a:cs typeface="Times New Roman" panose="02020603050405020304" pitchFamily="18" charset="0"/>
              </a:rPr>
              <a:t>The Book of Revelation</a:t>
            </a:r>
            <a:r>
              <a:rPr lang="en-US" altLang="en-US" sz="3600" dirty="0">
                <a:solidFill>
                  <a:srgbClr val="00FFFF"/>
                </a:solidFill>
                <a:effectLst>
                  <a:outerShdw blurRad="38100" dist="38100" dir="2700000" algn="tl">
                    <a:srgbClr val="000000">
                      <a:alpha val="43137"/>
                    </a:srgbClr>
                  </a:outerShdw>
                </a:effectLst>
                <a:cs typeface="Times New Roman" panose="02020603050405020304" pitchFamily="18" charset="0"/>
              </a:rPr>
              <a:t>, 151.</a:t>
            </a:r>
            <a:r>
              <a:rPr lang="en-US" altLang="en-US" sz="3600" dirty="0">
                <a:solidFill>
                  <a:srgbClr val="00FFFF"/>
                </a:solidFill>
                <a:effectLst>
                  <a:outerShdw blurRad="38100" dist="38100" dir="2700000" algn="tl">
                    <a:srgbClr val="000000">
                      <a:alpha val="43137"/>
                    </a:srgbClr>
                  </a:outerShdw>
                </a:effectLst>
              </a:rPr>
              <a:t> </a:t>
            </a: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609600" y="1143000"/>
            <a:ext cx="10972800" cy="5334000"/>
          </a:xfrm>
        </p:spPr>
        <p:txBody>
          <a:bodyPr/>
          <a:lstStyle/>
          <a:p>
            <a:pPr marL="0" indent="0" algn="just">
              <a:buNone/>
            </a:pPr>
            <a:r>
              <a:rPr lang="en-US" altLang="en-US" sz="3000" dirty="0">
                <a:effectLst>
                  <a:outerShdw blurRad="38100" dist="38100" dir="2700000" algn="tl">
                    <a:srgbClr val="000000">
                      <a:alpha val="43137"/>
                    </a:srgbClr>
                  </a:outerShdw>
                </a:effectLst>
                <a:cs typeface="Times New Roman" panose="02020603050405020304" pitchFamily="18" charset="0"/>
              </a:rPr>
              <a:t>“</a:t>
            </a:r>
            <a:r>
              <a:rPr lang="en-US" altLang="en-US" sz="3000" b="1" u="sng" dirty="0">
                <a:solidFill>
                  <a:srgbClr val="FFFFCC"/>
                </a:solidFill>
                <a:effectLst>
                  <a:outerShdw blurRad="38100" dist="38100" dir="2700000" algn="tl">
                    <a:srgbClr val="000000">
                      <a:alpha val="43137"/>
                    </a:srgbClr>
                  </a:outerShdw>
                </a:effectLst>
                <a:cs typeface="Times New Roman" panose="02020603050405020304" pitchFamily="18" charset="0"/>
              </a:rPr>
              <a:t>The river Euphrates, on which the city of Babylon was built</a:t>
            </a:r>
            <a:r>
              <a:rPr lang="en-US" altLang="en-US" sz="3000" dirty="0">
                <a:effectLst>
                  <a:outerShdw blurRad="38100" dist="38100" dir="2700000" algn="tl">
                    <a:srgbClr val="000000">
                      <a:alpha val="43137"/>
                    </a:srgbClr>
                  </a:outerShdw>
                </a:effectLst>
                <a:cs typeface="Times New Roman" panose="02020603050405020304" pitchFamily="18" charset="0"/>
              </a:rPr>
              <a:t>, was one of the four branches into which the river that flowed through the </a:t>
            </a:r>
            <a:r>
              <a:rPr lang="en-US" altLang="en-US" sz="3000" b="1" u="sng" dirty="0">
                <a:solidFill>
                  <a:srgbClr val="FFFFCC"/>
                </a:solidFill>
                <a:effectLst>
                  <a:outerShdw blurRad="38100" dist="38100" dir="2700000" algn="tl">
                    <a:srgbClr val="000000">
                      <a:alpha val="43137"/>
                    </a:srgbClr>
                  </a:outerShdw>
                </a:effectLst>
                <a:cs typeface="Times New Roman" panose="02020603050405020304" pitchFamily="18" charset="0"/>
              </a:rPr>
              <a:t>Garden of Eden</a:t>
            </a:r>
            <a:r>
              <a:rPr lang="en-US" altLang="en-US" sz="3000" dirty="0">
                <a:effectLst>
                  <a:outerShdw blurRad="38100" dist="38100" dir="2700000" algn="tl">
                    <a:srgbClr val="000000">
                      <a:alpha val="43137"/>
                    </a:srgbClr>
                  </a:outerShdw>
                </a:effectLst>
                <a:cs typeface="Times New Roman" panose="02020603050405020304" pitchFamily="18" charset="0"/>
              </a:rPr>
              <a:t> was divided, and Satan doubtless chose the site of Babylon as his headquarters from which to sally forth to tempt Adam and Eve. It was doubtless here that the Antediluvian apostasy had its source that ended in the flood. To this </a:t>
            </a:r>
            <a:r>
              <a:rPr lang="en-US" altLang="en-US" sz="3000" dirty="0" err="1">
                <a:effectLst>
                  <a:outerShdw blurRad="38100" dist="38100" dir="2700000" algn="tl">
                    <a:srgbClr val="000000">
                      <a:alpha val="43137"/>
                    </a:srgbClr>
                  </a:outerShdw>
                </a:effectLst>
                <a:cs typeface="Times New Roman" panose="02020603050405020304" pitchFamily="18" charset="0"/>
              </a:rPr>
              <a:t>centre</a:t>
            </a:r>
            <a:r>
              <a:rPr lang="en-US" altLang="en-US" sz="3000" dirty="0">
                <a:effectLst>
                  <a:outerShdw blurRad="38100" dist="38100" dir="2700000" algn="tl">
                    <a:srgbClr val="000000">
                      <a:alpha val="43137"/>
                    </a:srgbClr>
                  </a:outerShdw>
                </a:effectLst>
                <a:cs typeface="Times New Roman" panose="02020603050405020304" pitchFamily="18" charset="0"/>
              </a:rPr>
              <a:t> </a:t>
            </a:r>
            <a:r>
              <a:rPr lang="en-US" altLang="en-US" sz="3000" b="1" u="sng" dirty="0">
                <a:solidFill>
                  <a:srgbClr val="FFFFCC"/>
                </a:solidFill>
                <a:effectLst>
                  <a:outerShdw blurRad="38100" dist="38100" dir="2700000" algn="tl">
                    <a:srgbClr val="000000">
                      <a:alpha val="43137"/>
                    </a:srgbClr>
                  </a:outerShdw>
                </a:effectLst>
                <a:cs typeface="Times New Roman" panose="02020603050405020304" pitchFamily="18" charset="0"/>
              </a:rPr>
              <a:t>the ‘forces of Evil’ gravitated after the Flood, and ‘Babel’ was the result. This was the origin of the nations, but the nations were not scattered abroad over the earth until Satan had implanted in them the ‘Virus’ of a doctrine that has been the source of every false religion the world has ever known.</a:t>
            </a:r>
            <a:r>
              <a:rPr lang="en-US" altLang="en-US" sz="3000" b="1" dirty="0">
                <a:solidFill>
                  <a:srgbClr val="FFFFCC"/>
                </a:solidFill>
                <a:effectLst>
                  <a:outerShdw blurRad="38100" dist="38100" dir="2700000" algn="tl">
                    <a:srgbClr val="000000">
                      <a:alpha val="43137"/>
                    </a:srgbClr>
                  </a:outerShdw>
                </a:effectLst>
                <a:cs typeface="Times New Roman" panose="02020603050405020304" pitchFamily="18" charset="0"/>
              </a:rPr>
              <a:t>”</a:t>
            </a:r>
            <a:r>
              <a:rPr lang="en-US" altLang="en-US" sz="3000"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342235074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104900" y="670561"/>
          <a:ext cx="9982200" cy="5389055"/>
        </p:xfrm>
        <a:graphic>
          <a:graphicData uri="http://schemas.openxmlformats.org/drawingml/2006/table">
            <a:tbl>
              <a:tblPr firstRow="1" bandRow="1">
                <a:tableStyleId>{073A0DAA-6AF3-43AB-8588-CEC1D06C72B9}</a:tableStyleId>
              </a:tblPr>
              <a:tblGrid>
                <a:gridCol w="9982200">
                  <a:extLst>
                    <a:ext uri="{9D8B030D-6E8A-4147-A177-3AD203B41FA5}">
                      <a16:colId xmlns:a16="http://schemas.microsoft.com/office/drawing/2014/main" val="2370081405"/>
                    </a:ext>
                  </a:extLst>
                </a:gridCol>
              </a:tblGrid>
              <a:tr h="645985">
                <a:tc>
                  <a:txBody>
                    <a:bodyPr/>
                    <a:lstStyle/>
                    <a:p>
                      <a:pPr algn="ctr"/>
                      <a:r>
                        <a:rPr kumimoji="0" lang="en-US" sz="380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“MYSTERY” IN HARLOT’S TITLE? REV. 17:5 </a:t>
                      </a:r>
                      <a:endParaRPr lang="en-US" sz="3800" dirty="0">
                        <a:solidFill>
                          <a:schemeClr val="bg2"/>
                        </a:solidFill>
                        <a:effectLst/>
                        <a:latin typeface="Calibri" panose="020F0502020204030204" pitchFamily="34" charset="0"/>
                        <a:cs typeface="Calibri" panose="020F0502020204030204" pitchFamily="34" charset="0"/>
                      </a:endParaRPr>
                    </a:p>
                  </a:txBody>
                  <a:tcPr>
                    <a:solidFill>
                      <a:schemeClr val="tx2"/>
                    </a:solidFill>
                  </a:tcPr>
                </a:tc>
                <a:extLst>
                  <a:ext uri="{0D108BD9-81ED-4DB2-BD59-A6C34878D82A}">
                    <a16:rowId xmlns:a16="http://schemas.microsoft.com/office/drawing/2014/main" val="566801393"/>
                  </a:ext>
                </a:extLst>
              </a:tr>
              <a:tr h="2106471">
                <a:tc>
                  <a:txBody>
                    <a:bodyPr/>
                    <a:lstStyle/>
                    <a:p>
                      <a:pPr marL="0" marR="0" lvl="0" indent="0" algn="just" defTabSz="914400" rtl="0" eaLnBrk="0" fontAlgn="base" latinLnBrk="0" hangingPunct="0">
                        <a:lnSpc>
                          <a:spcPct val="100000"/>
                        </a:lnSpc>
                        <a:spcBef>
                          <a:spcPts val="0"/>
                        </a:spcBef>
                        <a:spcAft>
                          <a:spcPct val="0"/>
                        </a:spcAft>
                        <a:buClr>
                          <a:srgbClr val="00FFFF"/>
                        </a:buClr>
                        <a:buSzPct val="75000"/>
                        <a:buFontTx/>
                        <a:buNone/>
                        <a:tabLst/>
                        <a:defRPr/>
                      </a:pPr>
                      <a:r>
                        <a:rPr kumimoji="0" lang="en-US" sz="3400" b="1"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And on her forehead a name was written: </a:t>
                      </a:r>
                      <a:r>
                        <a:rPr kumimoji="0" lang="en-US" sz="3400" b="1" u="sng"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MYSTERY</a:t>
                      </a:r>
                      <a:r>
                        <a:rPr kumimoji="0" lang="en-US" sz="3400" b="1"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BABYLON THE GREAT, THE MOTHER OF HARLOTS AND OF THE ABOMINATIONS OF THE EARTH. (KJV, NIV) </a:t>
                      </a:r>
                      <a:endParaRPr kumimoji="0" lang="en-US" sz="34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3526434390"/>
                  </a:ext>
                </a:extLst>
              </a:tr>
              <a:tr h="2612024">
                <a:tc>
                  <a:txBody>
                    <a:bodyPr/>
                    <a:lstStyle/>
                    <a:p>
                      <a:pPr marL="0" marR="0" lvl="0" indent="0" algn="just" defTabSz="914400" rtl="0" eaLnBrk="0" fontAlgn="base" latinLnBrk="0" hangingPunct="0">
                        <a:lnSpc>
                          <a:spcPct val="100000"/>
                        </a:lnSpc>
                        <a:spcBef>
                          <a:spcPts val="0"/>
                        </a:spcBef>
                        <a:spcAft>
                          <a:spcPct val="0"/>
                        </a:spcAft>
                        <a:buClr>
                          <a:srgbClr val="00FFFF"/>
                        </a:buClr>
                        <a:buSzPct val="75000"/>
                        <a:buFontTx/>
                        <a:buNone/>
                        <a:tabLst/>
                        <a:defRPr/>
                      </a:pPr>
                      <a:r>
                        <a:rPr kumimoji="0" lang="en-US" sz="3400" b="1"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and upon her forehead a name was written, a </a:t>
                      </a:r>
                      <a:r>
                        <a:rPr kumimoji="0" lang="en-US" sz="3400" b="1" u="sng"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mystery</a:t>
                      </a:r>
                      <a:r>
                        <a:rPr kumimoji="0" lang="en-US" sz="3400" b="1"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“BABYLON THE GREAT, THE MOTHER OF HARLOTS AND OF THE ABOMINATIONS OF THE EARTH.” (NASB)</a:t>
                      </a:r>
                    </a:p>
                  </a:txBody>
                  <a:tcPr/>
                </a:tc>
                <a:extLst>
                  <a:ext uri="{0D108BD9-81ED-4DB2-BD59-A6C34878D82A}">
                    <a16:rowId xmlns:a16="http://schemas.microsoft.com/office/drawing/2014/main" val="3778972346"/>
                  </a:ext>
                </a:extLst>
              </a:tr>
            </a:tbl>
          </a:graphicData>
        </a:graphic>
      </p:graphicFrame>
    </p:spTree>
    <p:extLst>
      <p:ext uri="{BB962C8B-B14F-4D97-AF65-F5344CB8AC3E}">
        <p14:creationId xmlns:p14="http://schemas.microsoft.com/office/powerpoint/2010/main" val="290217251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7656"/>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19480</TotalTime>
  <Words>5622</Words>
  <Application>Microsoft Office PowerPoint</Application>
  <PresentationFormat>Widescreen</PresentationFormat>
  <Paragraphs>575</Paragraphs>
  <Slides>129</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129</vt:i4>
      </vt:variant>
    </vt:vector>
  </HeadingPairs>
  <TitlesOfParts>
    <vt:vector size="133" baseType="lpstr">
      <vt:lpstr>Calibri</vt:lpstr>
      <vt:lpstr>Times New Roman</vt:lpstr>
      <vt:lpstr>Wingdings</vt:lpstr>
      <vt:lpstr>Azure</vt:lpstr>
      <vt:lpstr>PowerPoint Presentation</vt:lpstr>
      <vt:lpstr>GENESIS STRUCTURE</vt:lpstr>
      <vt:lpstr>GENESIS STRUCTURE</vt:lpstr>
      <vt:lpstr>GENESIS STRUCTURE</vt:lpstr>
      <vt:lpstr>PowerPoint Presentation</vt:lpstr>
      <vt:lpstr>GENESIS STRUCTURE</vt:lpstr>
      <vt:lpstr>GENESIS STRUCTURE</vt:lpstr>
      <vt:lpstr>Outline</vt:lpstr>
      <vt:lpstr>Outline</vt:lpstr>
      <vt:lpstr>GENESIS 10  Outline</vt:lpstr>
      <vt:lpstr>PowerPoint Presentation</vt:lpstr>
      <vt:lpstr>Genesis 10–11 Questions &amp; Answers</vt:lpstr>
      <vt:lpstr>GENESIS 11:1-9  Outline</vt:lpstr>
      <vt:lpstr>GENESIS 11:1-9  Outline</vt:lpstr>
      <vt:lpstr>I. The Former World  vv.1-2</vt:lpstr>
      <vt:lpstr>I. The Former World  vv.1-2</vt:lpstr>
      <vt:lpstr>I. The Former World  vv.1-2</vt:lpstr>
      <vt:lpstr>PowerPoint Presentation</vt:lpstr>
      <vt:lpstr>I. The Former World  vv.1-2</vt:lpstr>
      <vt:lpstr>PowerPoint Presentation</vt:lpstr>
      <vt:lpstr>I. The Former World  vv.1-2</vt:lpstr>
      <vt:lpstr>I. The Former World  vv.1-2</vt:lpstr>
      <vt:lpstr>East = Babylon</vt:lpstr>
      <vt:lpstr>I. The Former World  vv.1-2</vt:lpstr>
      <vt:lpstr>PowerPoint Presentation</vt:lpstr>
      <vt:lpstr>PowerPoint Presentation</vt:lpstr>
      <vt:lpstr>PowerPoint Presentation</vt:lpstr>
      <vt:lpstr>PowerPoint Presentation</vt:lpstr>
      <vt:lpstr>PowerPoint Presentation</vt:lpstr>
      <vt:lpstr>GENESIS 11:1-9  Outline</vt:lpstr>
      <vt:lpstr>II. The Rebellion  vv. 3-4</vt:lpstr>
      <vt:lpstr>II. The Rebellion  vv. 3-4</vt:lpstr>
      <vt:lpstr>Their Building  vv. 3-4b</vt:lpstr>
      <vt:lpstr>Their Building  vv. 3-4b</vt:lpstr>
      <vt:lpstr>PowerPoint Presentation</vt:lpstr>
      <vt:lpstr>Their Building  vv. 3-4b</vt:lpstr>
      <vt:lpstr>Their Building  vv. 3-4b</vt:lpstr>
      <vt:lpstr>PowerPoint Presentation</vt:lpstr>
      <vt:lpstr>PowerPoint Presentation</vt:lpstr>
      <vt:lpstr>Josephus Antiquities, 1.4.2</vt:lpstr>
      <vt:lpstr>II. The Rebellion  vv. 3-4</vt:lpstr>
      <vt:lpstr>Humanist Beliefs</vt:lpstr>
      <vt:lpstr>II. The Rebellion  vv. 3-4</vt:lpstr>
      <vt:lpstr>PowerPoint Presentation</vt:lpstr>
      <vt:lpstr>GENESIS 11:1-9  Outline</vt:lpstr>
      <vt:lpstr>PowerPoint Presentation</vt:lpstr>
      <vt:lpstr>PowerPoint Presentation</vt:lpstr>
      <vt:lpstr>PowerPoint Presentation</vt:lpstr>
      <vt:lpstr>GENESIS 11:1-9  Outline</vt:lpstr>
      <vt:lpstr>IV. The Rebellion  v. 6</vt:lpstr>
      <vt:lpstr>IV. The Rebellion  v. 6</vt:lpstr>
      <vt:lpstr>IV. The Rebellion  v. 6</vt:lpstr>
      <vt:lpstr>PowerPoint Presentation</vt:lpstr>
      <vt:lpstr>IV. The Rebellion  v. 6</vt:lpstr>
      <vt:lpstr>PowerPoint Presentation</vt:lpstr>
      <vt:lpstr>PowerPoint Presentation</vt:lpstr>
      <vt:lpstr>PowerPoint Presentation</vt:lpstr>
      <vt:lpstr>PowerPoint Presentation</vt:lpstr>
      <vt:lpstr>Lord Acton</vt:lpstr>
      <vt:lpstr>PowerPoint Presentation</vt:lpstr>
      <vt:lpstr>PowerPoint Presentation</vt:lpstr>
      <vt:lpstr>PowerPoint Presentation</vt:lpstr>
      <vt:lpstr>Founders’ Sources</vt:lpstr>
      <vt:lpstr>Federalist # 51</vt:lpstr>
      <vt:lpstr>PowerPoint Presentation</vt:lpstr>
      <vt:lpstr>PowerPoint Presentation</vt:lpstr>
      <vt:lpstr>PowerPoint Presentation</vt:lpstr>
      <vt:lpstr>Federalist # 45</vt:lpstr>
      <vt:lpstr>Tenth Amendment</vt:lpstr>
      <vt:lpstr>Thomas Jefferson</vt:lpstr>
      <vt:lpstr>PowerPoint Presentation</vt:lpstr>
      <vt:lpstr>John Calvin</vt:lpstr>
      <vt:lpstr>PowerPoint Presentation</vt:lpstr>
      <vt:lpstr>The Divine Institutions</vt:lpstr>
      <vt:lpstr>The Divine Institutions</vt:lpstr>
      <vt:lpstr>Sine Qua Non of Nationhood</vt:lpstr>
      <vt:lpstr>Sine Qua Non of Nationhood</vt:lpstr>
      <vt:lpstr>Humanist Manifesto II (1973)</vt:lpstr>
      <vt:lpstr>PowerPoint Presentation</vt:lpstr>
      <vt:lpstr>PowerPoint Presentation</vt:lpstr>
      <vt:lpstr>GENESIS 11:1-9  Outline</vt:lpstr>
      <vt:lpstr>V. God’s Intervention  vv. 7-8a</vt:lpstr>
      <vt:lpstr>V. God’s Intervention  vv. 7-8a</vt:lpstr>
      <vt:lpstr>V. God’s Intervention  vv. 7-8a</vt:lpstr>
      <vt:lpstr>PowerPoint Presentation</vt:lpstr>
      <vt:lpstr>TRINITARIANISM IN GENESIS</vt:lpstr>
      <vt:lpstr>PowerPoint Presentation</vt:lpstr>
      <vt:lpstr>PowerPoint Presentation</vt:lpstr>
      <vt:lpstr>PowerPoint Presentation</vt:lpstr>
      <vt:lpstr>PowerPoint Presentation</vt:lpstr>
      <vt:lpstr>V. God’s Intervention  vv. 7-8a</vt:lpstr>
      <vt:lpstr>PowerPoint Presentation</vt:lpstr>
      <vt:lpstr>PowerPoint Presentation</vt:lpstr>
      <vt:lpstr>V. God’s Intervention  vv. 7-8a</vt:lpstr>
      <vt:lpstr>PowerPoint Presentation</vt:lpstr>
      <vt:lpstr>PowerPoint Presentation</vt:lpstr>
      <vt:lpstr>PowerPoint Presentation</vt:lpstr>
      <vt:lpstr>Larkin, The Book of Revelation, 151. </vt:lpstr>
      <vt:lpstr>PowerPoint Presentation</vt:lpstr>
      <vt:lpstr>GENESIS 11:1-9  Outline</vt:lpstr>
      <vt:lpstr>VI. The Results  vv. 8b-9</vt:lpstr>
      <vt:lpstr>VI. The Results  vv. 8b-9</vt:lpstr>
      <vt:lpstr>PowerPoint Presentation</vt:lpstr>
      <vt:lpstr>PowerPoint Presentation</vt:lpstr>
      <vt:lpstr>PowerPoint Presentation</vt:lpstr>
      <vt:lpstr>Bullinger The Apocalypse or “The Day of the Lord”, 509</vt:lpstr>
      <vt:lpstr>PowerPoint Presentation</vt:lpstr>
      <vt:lpstr>PowerPoint Presentation</vt:lpstr>
      <vt:lpstr>PowerPoint Presentation</vt:lpstr>
      <vt:lpstr>PowerPoint Presentation</vt:lpstr>
      <vt:lpstr>PowerPoint Presentation</vt:lpstr>
      <vt:lpstr>David Rockefeller cited in Memoirs, page 405.</vt:lpstr>
      <vt:lpstr>Henry Steele Commager cited in The New World Order, page 147</vt:lpstr>
      <vt:lpstr>Henry Steele Commager cited in The New World Order, page 147</vt:lpstr>
      <vt:lpstr>John Lennon Song “Imagine”</vt:lpstr>
      <vt:lpstr>VI. The Results  vv. 8b-9</vt:lpstr>
      <vt:lpstr>PowerPoint Presentation</vt:lpstr>
      <vt:lpstr>PowerPoint Presentation</vt:lpstr>
      <vt:lpstr>VI. The Results  vv. 8b-9</vt:lpstr>
      <vt:lpstr>PowerPoint Presentation</vt:lpstr>
      <vt:lpstr>PowerPoint Presentation</vt:lpstr>
      <vt:lpstr>PowerPoint Presentation</vt:lpstr>
      <vt:lpstr>PowerPoint Presentation</vt:lpstr>
      <vt:lpstr>PowerPoint Presentation</vt:lpstr>
      <vt:lpstr>PowerPoint Presentation</vt:lpstr>
      <vt:lpstr>Conclusion</vt:lpstr>
      <vt:lpstr>GENESIS 11:1-9  Outline</vt:lpstr>
      <vt:lpstr>Outline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046 - 11v1-9 -16x9</dc:title>
  <dc:subject>Genesis 11</dc:subject>
  <dc:creator>A. Woods</dc:creator>
  <dc:description>Modified by Jim McGowan</dc:description>
  <cp:lastModifiedBy>Andy Woods</cp:lastModifiedBy>
  <cp:revision>1981</cp:revision>
  <cp:lastPrinted>2021-08-05T17:19:43Z</cp:lastPrinted>
  <dcterms:created xsi:type="dcterms:W3CDTF">2009-03-17T12:21:13Z</dcterms:created>
  <dcterms:modified xsi:type="dcterms:W3CDTF">2021-08-07T11:24:44Z</dcterms:modified>
</cp:coreProperties>
</file>